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notesMasterIdLst>
    <p:notesMasterId r:id="rId157"/>
  </p:notesMasterIdLst>
  <p:sldIdLst>
    <p:sldId id="370" r:id="rId3"/>
    <p:sldId id="531" r:id="rId4"/>
    <p:sldId id="532" r:id="rId5"/>
    <p:sldId id="530" r:id="rId6"/>
    <p:sldId id="271" r:id="rId7"/>
    <p:sldId id="449" r:id="rId8"/>
    <p:sldId id="519" r:id="rId9"/>
    <p:sldId id="524" r:id="rId10"/>
    <p:sldId id="533" r:id="rId11"/>
    <p:sldId id="534" r:id="rId12"/>
    <p:sldId id="535" r:id="rId13"/>
    <p:sldId id="538" r:id="rId14"/>
    <p:sldId id="536" r:id="rId15"/>
    <p:sldId id="537" r:id="rId16"/>
    <p:sldId id="529" r:id="rId17"/>
    <p:sldId id="523" r:id="rId18"/>
    <p:sldId id="525" r:id="rId19"/>
    <p:sldId id="526" r:id="rId20"/>
    <p:sldId id="539" r:id="rId21"/>
    <p:sldId id="540" r:id="rId22"/>
    <p:sldId id="541" r:id="rId23"/>
    <p:sldId id="542" r:id="rId24"/>
    <p:sldId id="543" r:id="rId25"/>
    <p:sldId id="544" r:id="rId26"/>
    <p:sldId id="545" r:id="rId27"/>
    <p:sldId id="546" r:id="rId28"/>
    <p:sldId id="551" r:id="rId29"/>
    <p:sldId id="552" r:id="rId30"/>
    <p:sldId id="548" r:id="rId31"/>
    <p:sldId id="549" r:id="rId32"/>
    <p:sldId id="550" r:id="rId33"/>
    <p:sldId id="547" r:id="rId34"/>
    <p:sldId id="553" r:id="rId35"/>
    <p:sldId id="579" r:id="rId36"/>
    <p:sldId id="580" r:id="rId37"/>
    <p:sldId id="581" r:id="rId38"/>
    <p:sldId id="555" r:id="rId39"/>
    <p:sldId id="583" r:id="rId40"/>
    <p:sldId id="584" r:id="rId41"/>
    <p:sldId id="558" r:id="rId42"/>
    <p:sldId id="559" r:id="rId43"/>
    <p:sldId id="560" r:id="rId44"/>
    <p:sldId id="561" r:id="rId45"/>
    <p:sldId id="562" r:id="rId46"/>
    <p:sldId id="563" r:id="rId47"/>
    <p:sldId id="564" r:id="rId48"/>
    <p:sldId id="565" r:id="rId49"/>
    <p:sldId id="566" r:id="rId50"/>
    <p:sldId id="567" r:id="rId51"/>
    <p:sldId id="568" r:id="rId52"/>
    <p:sldId id="569" r:id="rId53"/>
    <p:sldId id="570" r:id="rId54"/>
    <p:sldId id="571" r:id="rId55"/>
    <p:sldId id="572" r:id="rId56"/>
    <p:sldId id="573" r:id="rId57"/>
    <p:sldId id="574" r:id="rId58"/>
    <p:sldId id="575" r:id="rId59"/>
    <p:sldId id="576" r:id="rId60"/>
    <p:sldId id="577" r:id="rId61"/>
    <p:sldId id="578" r:id="rId62"/>
    <p:sldId id="556" r:id="rId63"/>
    <p:sldId id="518" r:id="rId64"/>
    <p:sldId id="582" r:id="rId65"/>
    <p:sldId id="451" r:id="rId66"/>
    <p:sldId id="528" r:id="rId67"/>
    <p:sldId id="527" r:id="rId68"/>
    <p:sldId id="505" r:id="rId69"/>
    <p:sldId id="510" r:id="rId70"/>
    <p:sldId id="511" r:id="rId71"/>
    <p:sldId id="461" r:id="rId72"/>
    <p:sldId id="472" r:id="rId73"/>
    <p:sldId id="473" r:id="rId74"/>
    <p:sldId id="474" r:id="rId75"/>
    <p:sldId id="475" r:id="rId76"/>
    <p:sldId id="476" r:id="rId77"/>
    <p:sldId id="483" r:id="rId78"/>
    <p:sldId id="462" r:id="rId79"/>
    <p:sldId id="477" r:id="rId80"/>
    <p:sldId id="486" r:id="rId81"/>
    <p:sldId id="503" r:id="rId82"/>
    <p:sldId id="522" r:id="rId83"/>
    <p:sldId id="479" r:id="rId84"/>
    <p:sldId id="458" r:id="rId85"/>
    <p:sldId id="491" r:id="rId86"/>
    <p:sldId id="492" r:id="rId87"/>
    <p:sldId id="480" r:id="rId88"/>
    <p:sldId id="459" r:id="rId89"/>
    <p:sldId id="481" r:id="rId90"/>
    <p:sldId id="485" r:id="rId91"/>
    <p:sldId id="460" r:id="rId92"/>
    <p:sldId id="463" r:id="rId93"/>
    <p:sldId id="464" r:id="rId94"/>
    <p:sldId id="471" r:id="rId95"/>
    <p:sldId id="495" r:id="rId96"/>
    <p:sldId id="496" r:id="rId97"/>
    <p:sldId id="497" r:id="rId98"/>
    <p:sldId id="498" r:id="rId99"/>
    <p:sldId id="499" r:id="rId100"/>
    <p:sldId id="500" r:id="rId101"/>
    <p:sldId id="260" r:id="rId102"/>
    <p:sldId id="273" r:id="rId103"/>
    <p:sldId id="261" r:id="rId104"/>
    <p:sldId id="274" r:id="rId105"/>
    <p:sldId id="275" r:id="rId106"/>
    <p:sldId id="263" r:id="rId107"/>
    <p:sldId id="276" r:id="rId108"/>
    <p:sldId id="277" r:id="rId109"/>
    <p:sldId id="281" r:id="rId110"/>
    <p:sldId id="301" r:id="rId111"/>
    <p:sldId id="264" r:id="rId112"/>
    <p:sldId id="282" r:id="rId113"/>
    <p:sldId id="283" r:id="rId114"/>
    <p:sldId id="284" r:id="rId115"/>
    <p:sldId id="285" r:id="rId116"/>
    <p:sldId id="286" r:id="rId117"/>
    <p:sldId id="287" r:id="rId118"/>
    <p:sldId id="358" r:id="rId119"/>
    <p:sldId id="359" r:id="rId120"/>
    <p:sldId id="310" r:id="rId121"/>
    <p:sldId id="311" r:id="rId122"/>
    <p:sldId id="312" r:id="rId123"/>
    <p:sldId id="313" r:id="rId124"/>
    <p:sldId id="314" r:id="rId125"/>
    <p:sldId id="315" r:id="rId126"/>
    <p:sldId id="316" r:id="rId127"/>
    <p:sldId id="317" r:id="rId128"/>
    <p:sldId id="318" r:id="rId129"/>
    <p:sldId id="319" r:id="rId130"/>
    <p:sldId id="320" r:id="rId131"/>
    <p:sldId id="360" r:id="rId132"/>
    <p:sldId id="361" r:id="rId133"/>
    <p:sldId id="362" r:id="rId134"/>
    <p:sldId id="363" r:id="rId135"/>
    <p:sldId id="364" r:id="rId136"/>
    <p:sldId id="365" r:id="rId137"/>
    <p:sldId id="366" r:id="rId138"/>
    <p:sldId id="369" r:id="rId139"/>
    <p:sldId id="341" r:id="rId140"/>
    <p:sldId id="431" r:id="rId141"/>
    <p:sldId id="432" r:id="rId142"/>
    <p:sldId id="433" r:id="rId143"/>
    <p:sldId id="434" r:id="rId144"/>
    <p:sldId id="448" r:id="rId145"/>
    <p:sldId id="343" r:id="rId146"/>
    <p:sldId id="344" r:id="rId147"/>
    <p:sldId id="345" r:id="rId148"/>
    <p:sldId id="346" r:id="rId149"/>
    <p:sldId id="347" r:id="rId150"/>
    <p:sldId id="348" r:id="rId151"/>
    <p:sldId id="349" r:id="rId152"/>
    <p:sldId id="350" r:id="rId153"/>
    <p:sldId id="351" r:id="rId154"/>
    <p:sldId id="352" r:id="rId155"/>
    <p:sldId id="353" r:id="rId156"/>
  </p:sldIdLst>
  <p:sldSz cx="9144000" cy="6858000" type="screen4x3"/>
  <p:notesSz cx="6708775" cy="9774238"/>
  <p:defaultTextStyle>
    <a:defPPr>
      <a:defRPr lang="zh-CN"/>
    </a:defPPr>
    <a:lvl1pPr algn="l" rtl="0" fontAlgn="base">
      <a:spcBef>
        <a:spcPct val="0"/>
      </a:spcBef>
      <a:spcAft>
        <a:spcPct val="0"/>
      </a:spcAft>
      <a:defRPr kern="1200">
        <a:solidFill>
          <a:srgbClr val="000000"/>
        </a:solidFill>
        <a:latin typeface="Times New Roman" pitchFamily="18" charset="0"/>
        <a:ea typeface="宋体" pitchFamily="2" charset="-122"/>
        <a:cs typeface="+mn-cs"/>
      </a:defRPr>
    </a:lvl1pPr>
    <a:lvl2pPr marL="457200" algn="l" rtl="0" fontAlgn="base">
      <a:spcBef>
        <a:spcPct val="0"/>
      </a:spcBef>
      <a:spcAft>
        <a:spcPct val="0"/>
      </a:spcAft>
      <a:defRPr kern="1200">
        <a:solidFill>
          <a:srgbClr val="000000"/>
        </a:solidFill>
        <a:latin typeface="Times New Roman" pitchFamily="18" charset="0"/>
        <a:ea typeface="宋体" pitchFamily="2" charset="-122"/>
        <a:cs typeface="+mn-cs"/>
      </a:defRPr>
    </a:lvl2pPr>
    <a:lvl3pPr marL="914400" algn="l" rtl="0" fontAlgn="base">
      <a:spcBef>
        <a:spcPct val="0"/>
      </a:spcBef>
      <a:spcAft>
        <a:spcPct val="0"/>
      </a:spcAft>
      <a:defRPr kern="1200">
        <a:solidFill>
          <a:srgbClr val="000000"/>
        </a:solidFill>
        <a:latin typeface="Times New Roman" pitchFamily="18" charset="0"/>
        <a:ea typeface="宋体" pitchFamily="2" charset="-122"/>
        <a:cs typeface="+mn-cs"/>
      </a:defRPr>
    </a:lvl3pPr>
    <a:lvl4pPr marL="1371600" algn="l" rtl="0" fontAlgn="base">
      <a:spcBef>
        <a:spcPct val="0"/>
      </a:spcBef>
      <a:spcAft>
        <a:spcPct val="0"/>
      </a:spcAft>
      <a:defRPr kern="1200">
        <a:solidFill>
          <a:srgbClr val="000000"/>
        </a:solidFill>
        <a:latin typeface="Times New Roman" pitchFamily="18" charset="0"/>
        <a:ea typeface="宋体" pitchFamily="2" charset="-122"/>
        <a:cs typeface="+mn-cs"/>
      </a:defRPr>
    </a:lvl4pPr>
    <a:lvl5pPr marL="1828800" algn="l" rtl="0" fontAlgn="base">
      <a:spcBef>
        <a:spcPct val="0"/>
      </a:spcBef>
      <a:spcAft>
        <a:spcPct val="0"/>
      </a:spcAft>
      <a:defRPr kern="1200">
        <a:solidFill>
          <a:srgbClr val="000000"/>
        </a:solidFill>
        <a:latin typeface="Times New Roman" pitchFamily="18" charset="0"/>
        <a:ea typeface="宋体" pitchFamily="2" charset="-122"/>
        <a:cs typeface="+mn-cs"/>
      </a:defRPr>
    </a:lvl5pPr>
    <a:lvl6pPr marL="2286000" algn="l" defTabSz="914400" rtl="0" eaLnBrk="1" latinLnBrk="0" hangingPunct="1">
      <a:defRPr kern="1200">
        <a:solidFill>
          <a:srgbClr val="000000"/>
        </a:solidFill>
        <a:latin typeface="Times New Roman" pitchFamily="18" charset="0"/>
        <a:ea typeface="宋体" pitchFamily="2" charset="-122"/>
        <a:cs typeface="+mn-cs"/>
      </a:defRPr>
    </a:lvl6pPr>
    <a:lvl7pPr marL="2743200" algn="l" defTabSz="914400" rtl="0" eaLnBrk="1" latinLnBrk="0" hangingPunct="1">
      <a:defRPr kern="1200">
        <a:solidFill>
          <a:srgbClr val="000000"/>
        </a:solidFill>
        <a:latin typeface="Times New Roman" pitchFamily="18" charset="0"/>
        <a:ea typeface="宋体" pitchFamily="2" charset="-122"/>
        <a:cs typeface="+mn-cs"/>
      </a:defRPr>
    </a:lvl7pPr>
    <a:lvl8pPr marL="3200400" algn="l" defTabSz="914400" rtl="0" eaLnBrk="1" latinLnBrk="0" hangingPunct="1">
      <a:defRPr kern="1200">
        <a:solidFill>
          <a:srgbClr val="000000"/>
        </a:solidFill>
        <a:latin typeface="Times New Roman" pitchFamily="18" charset="0"/>
        <a:ea typeface="宋体" pitchFamily="2" charset="-122"/>
        <a:cs typeface="+mn-cs"/>
      </a:defRPr>
    </a:lvl8pPr>
    <a:lvl9pPr marL="3657600" algn="l" defTabSz="914400" rtl="0" eaLnBrk="1" latinLnBrk="0" hangingPunct="1">
      <a:defRPr kern="1200">
        <a:solidFill>
          <a:srgbClr val="0000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3300"/>
    <a:srgbClr val="000066"/>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2" autoAdjust="0"/>
  </p:normalViewPr>
  <p:slideViewPr>
    <p:cSldViewPr snapToGrid="0">
      <p:cViewPr varScale="1">
        <p:scale>
          <a:sx n="62" d="100"/>
          <a:sy n="62" d="100"/>
        </p:scale>
        <p:origin x="-1512" y="-90"/>
      </p:cViewPr>
      <p:guideLst>
        <p:guide orient="horz" pos="2155"/>
        <p:guide pos="2838"/>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8.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 Id="rId14" Type="http://schemas.openxmlformats.org/officeDocument/2006/relationships/image" Target="../media/image7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11" Type="http://schemas.openxmlformats.org/officeDocument/2006/relationships/image" Target="../media/image132.wmf"/><Relationship Id="rId5" Type="http://schemas.openxmlformats.org/officeDocument/2006/relationships/image" Target="../media/image126.wmf"/><Relationship Id="rId10" Type="http://schemas.openxmlformats.org/officeDocument/2006/relationships/image" Target="../media/image131.wmf"/><Relationship Id="rId4" Type="http://schemas.openxmlformats.org/officeDocument/2006/relationships/image" Target="../media/image125.wmf"/><Relationship Id="rId9" Type="http://schemas.openxmlformats.org/officeDocument/2006/relationships/image" Target="../media/image13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24.wmf"/><Relationship Id="rId7" Type="http://schemas.openxmlformats.org/officeDocument/2006/relationships/image" Target="../media/image136.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9" Type="http://schemas.openxmlformats.org/officeDocument/2006/relationships/image" Target="../media/image14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10" Type="http://schemas.openxmlformats.org/officeDocument/2006/relationships/image" Target="../media/image156.wmf"/><Relationship Id="rId4" Type="http://schemas.openxmlformats.org/officeDocument/2006/relationships/image" Target="../media/image150.wmf"/><Relationship Id="rId9" Type="http://schemas.openxmlformats.org/officeDocument/2006/relationships/image" Target="../media/image15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11" Type="http://schemas.openxmlformats.org/officeDocument/2006/relationships/image" Target="../media/image167.wmf"/><Relationship Id="rId5" Type="http://schemas.openxmlformats.org/officeDocument/2006/relationships/image" Target="../media/image161.wmf"/><Relationship Id="rId10" Type="http://schemas.openxmlformats.org/officeDocument/2006/relationships/image" Target="../media/image166.wmf"/><Relationship Id="rId4" Type="http://schemas.openxmlformats.org/officeDocument/2006/relationships/image" Target="../media/image160.wmf"/><Relationship Id="rId9" Type="http://schemas.openxmlformats.org/officeDocument/2006/relationships/image" Target="../media/image1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67.wmf"/><Relationship Id="rId5" Type="http://schemas.openxmlformats.org/officeDocument/2006/relationships/image" Target="../media/image172.wmf"/><Relationship Id="rId4" Type="http://schemas.openxmlformats.org/officeDocument/2006/relationships/image" Target="../media/image1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image" Target="../media/image211.wmf"/><Relationship Id="rId7" Type="http://schemas.openxmlformats.org/officeDocument/2006/relationships/image" Target="../media/image215.wmf"/><Relationship Id="rId2" Type="http://schemas.openxmlformats.org/officeDocument/2006/relationships/image" Target="../media/image210.wmf"/><Relationship Id="rId1" Type="http://schemas.openxmlformats.org/officeDocument/2006/relationships/image" Target="../media/image209.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7.wmf"/><Relationship Id="rId1" Type="http://schemas.openxmlformats.org/officeDocument/2006/relationships/image" Target="../media/image236.wmf"/><Relationship Id="rId5" Type="http://schemas.openxmlformats.org/officeDocument/2006/relationships/image" Target="../media/image239.wmf"/><Relationship Id="rId4" Type="http://schemas.openxmlformats.org/officeDocument/2006/relationships/image" Target="../media/image23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42.wmf"/><Relationship Id="rId1" Type="http://schemas.openxmlformats.org/officeDocument/2006/relationships/image" Target="../media/image24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4" Type="http://schemas.openxmlformats.org/officeDocument/2006/relationships/image" Target="../media/image24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9.wmf"/><Relationship Id="rId7" Type="http://schemas.openxmlformats.org/officeDocument/2006/relationships/image" Target="../media/image252.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44.wmf"/><Relationship Id="rId5" Type="http://schemas.openxmlformats.org/officeDocument/2006/relationships/image" Target="../media/image251.wmf"/><Relationship Id="rId4" Type="http://schemas.openxmlformats.org/officeDocument/2006/relationships/image" Target="../media/image25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5" Type="http://schemas.openxmlformats.org/officeDocument/2006/relationships/image" Target="../media/image257.wmf"/><Relationship Id="rId4" Type="http://schemas.openxmlformats.org/officeDocument/2006/relationships/image" Target="../media/image25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6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6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66.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4.wmf"/><Relationship Id="rId7" Type="http://schemas.openxmlformats.org/officeDocument/2006/relationships/image" Target="../media/image278.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5" Type="http://schemas.openxmlformats.org/officeDocument/2006/relationships/image" Target="../media/image276.wmf"/><Relationship Id="rId4" Type="http://schemas.openxmlformats.org/officeDocument/2006/relationships/image" Target="../media/image275.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image" Target="../media/image282.wmf"/><Relationship Id="rId7"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89.wmf"/><Relationship Id="rId1" Type="http://schemas.openxmlformats.org/officeDocument/2006/relationships/image" Target="../media/image288.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293.wmf"/><Relationship Id="rId2" Type="http://schemas.openxmlformats.org/officeDocument/2006/relationships/image" Target="../media/image287.wmf"/><Relationship Id="rId1" Type="http://schemas.openxmlformats.org/officeDocument/2006/relationships/image" Target="../media/image285.wmf"/><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 Id="rId6" Type="http://schemas.openxmlformats.org/officeDocument/2006/relationships/image" Target="../media/image301.wmf"/><Relationship Id="rId5" Type="http://schemas.openxmlformats.org/officeDocument/2006/relationships/image" Target="../media/image300.wmf"/><Relationship Id="rId4" Type="http://schemas.openxmlformats.org/officeDocument/2006/relationships/image" Target="../media/image29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304.wmf"/><Relationship Id="rId1" Type="http://schemas.openxmlformats.org/officeDocument/2006/relationships/image" Target="../media/image30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305.wmf"/><Relationship Id="rId5" Type="http://schemas.openxmlformats.org/officeDocument/2006/relationships/image" Target="../media/image306.wmf"/><Relationship Id="rId4" Type="http://schemas.openxmlformats.org/officeDocument/2006/relationships/image" Target="../media/image28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itchFamily="34" charset="0"/>
              </a:defRPr>
            </a:lvl1pPr>
          </a:lstStyle>
          <a:p>
            <a:pPr>
              <a:defRPr/>
            </a:pPr>
            <a:endParaRPr lang="zh-CN" altLang="en-US"/>
          </a:p>
        </p:txBody>
      </p:sp>
      <p:sp>
        <p:nvSpPr>
          <p:cNvPr id="116739" name="Rectangle 3"/>
          <p:cNvSpPr>
            <a:spLocks noGrp="1" noChangeArrowheads="1"/>
          </p:cNvSpPr>
          <p:nvPr>
            <p:ph type="dt" idx="1"/>
          </p:nvPr>
        </p:nvSpPr>
        <p:spPr bwMode="auto">
          <a:xfrm>
            <a:off x="3800475" y="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defRPr>
            </a:lvl1pPr>
          </a:lstStyle>
          <a:p>
            <a:pPr>
              <a:defRPr/>
            </a:pPr>
            <a:endParaRPr lang="en-US" altLang="zh-CN"/>
          </a:p>
        </p:txBody>
      </p:sp>
      <p:sp>
        <p:nvSpPr>
          <p:cNvPr id="129028" name="Rectangle 4"/>
          <p:cNvSpPr>
            <a:spLocks noGrp="1" noRot="1" noChangeAspect="1" noChangeArrowheads="1" noTextEdit="1"/>
          </p:cNvSpPr>
          <p:nvPr>
            <p:ph type="sldImg" idx="2"/>
          </p:nvPr>
        </p:nvSpPr>
        <p:spPr bwMode="auto">
          <a:xfrm>
            <a:off x="911225" y="733425"/>
            <a:ext cx="4886325" cy="36655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41" name="Rectangle 5"/>
          <p:cNvSpPr>
            <a:spLocks noGrp="1" noChangeArrowheads="1"/>
          </p:cNvSpPr>
          <p:nvPr>
            <p:ph type="body" sz="quarter" idx="3"/>
          </p:nvPr>
        </p:nvSpPr>
        <p:spPr bwMode="auto">
          <a:xfrm>
            <a:off x="671513" y="4643438"/>
            <a:ext cx="5365750"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928370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itchFamily="34"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00475" y="928370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itchFamily="34" charset="0"/>
              </a:defRPr>
            </a:lvl1pPr>
          </a:lstStyle>
          <a:p>
            <a:pPr>
              <a:defRPr/>
            </a:pPr>
            <a:fld id="{EF418332-8FEB-4CC9-8F81-42D7255856B2}" type="slidenum">
              <a:rPr lang="zh-CN" altLang="en-US"/>
              <a:pPr>
                <a:defRPr/>
              </a:pPr>
              <a:t>‹#›</a:t>
            </a:fld>
            <a:endParaRPr lang="en-US" altLang="zh-CN"/>
          </a:p>
        </p:txBody>
      </p:sp>
    </p:spTree>
    <p:extLst>
      <p:ext uri="{BB962C8B-B14F-4D97-AF65-F5344CB8AC3E}">
        <p14:creationId xmlns:p14="http://schemas.microsoft.com/office/powerpoint/2010/main" val="3559085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545F5D50-C8E1-48A0-B31A-C8B8D7A2C246}" type="slidenum">
              <a:rPr lang="zh-CN" altLang="en-US" smtClean="0"/>
              <a:pPr eaLnBrk="1" hangingPunct="1">
                <a:spcBef>
                  <a:spcPct val="0"/>
                </a:spcBef>
              </a:pPr>
              <a:t>84</a:t>
            </a:fld>
            <a:endParaRPr lang="en-US" altLang="zh-CN" smtClean="0"/>
          </a:p>
        </p:txBody>
      </p:sp>
      <p:sp>
        <p:nvSpPr>
          <p:cNvPr id="130051" name="幻灯片图像占位符 1"/>
          <p:cNvSpPr>
            <a:spLocks noGrp="1" noRot="1" noChangeAspect="1" noTextEdit="1"/>
          </p:cNvSpPr>
          <p:nvPr>
            <p:ph type="sldImg"/>
          </p:nvPr>
        </p:nvSpPr>
        <p:spPr>
          <a:xfrm>
            <a:off x="911225" y="733425"/>
            <a:ext cx="4887913" cy="3665538"/>
          </a:xfrm>
          <a:ln/>
        </p:spPr>
      </p:sp>
      <p:sp>
        <p:nvSpPr>
          <p:cNvPr id="130052" name="备注占位符 2"/>
          <p:cNvSpPr>
            <a:spLocks noGrp="1"/>
          </p:cNvSpPr>
          <p:nvPr>
            <p:ph type="body" idx="1"/>
          </p:nvPr>
        </p:nvSpPr>
        <p:spPr>
          <a:noFill/>
        </p:spPr>
        <p:txBody>
          <a:bodyPr/>
          <a:lstStyle/>
          <a:p>
            <a:pPr eaLnBrk="1" hangingPunct="1">
              <a:spcBef>
                <a:spcPct val="0"/>
              </a:spcBef>
            </a:pPr>
            <a:endParaRPr lang="zh-CN" altLang="en-US" smtClean="0"/>
          </a:p>
        </p:txBody>
      </p:sp>
      <p:sp>
        <p:nvSpPr>
          <p:cNvPr id="130053" name="灯片编号占位符 3"/>
          <p:cNvSpPr txBox="1">
            <a:spLocks noGrp="1"/>
          </p:cNvSpPr>
          <p:nvPr/>
        </p:nvSpPr>
        <p:spPr bwMode="auto">
          <a:xfrm>
            <a:off x="3800475" y="9283700"/>
            <a:ext cx="2906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C90B5124-A5B6-4052-8995-407033EB594A}" type="slidenum">
              <a:rPr lang="zh-CN" altLang="en-US">
                <a:solidFill>
                  <a:srgbClr val="000000"/>
                </a:solidFill>
                <a:latin typeface="Calibri" pitchFamily="34" charset="0"/>
              </a:rPr>
              <a:pPr algn="r" eaLnBrk="1" hangingPunct="1">
                <a:spcBef>
                  <a:spcPct val="0"/>
                </a:spcBef>
              </a:pPr>
              <a:t>84</a:t>
            </a:fld>
            <a:endParaRPr lang="en-US" altLang="zh-CN">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9681B9AC-BD70-4282-A1E7-C7F11899C282}" type="slidenum">
              <a:rPr lang="zh-CN" altLang="en-US" smtClean="0"/>
              <a:pPr eaLnBrk="1" hangingPunct="1">
                <a:spcBef>
                  <a:spcPct val="0"/>
                </a:spcBef>
              </a:pPr>
              <a:t>85</a:t>
            </a:fld>
            <a:endParaRPr lang="en-US" altLang="zh-CN" smtClean="0"/>
          </a:p>
        </p:txBody>
      </p:sp>
      <p:sp>
        <p:nvSpPr>
          <p:cNvPr id="131075" name="幻灯片图像占位符 1"/>
          <p:cNvSpPr>
            <a:spLocks noGrp="1" noRot="1" noChangeAspect="1" noTextEdit="1"/>
          </p:cNvSpPr>
          <p:nvPr>
            <p:ph type="sldImg"/>
          </p:nvPr>
        </p:nvSpPr>
        <p:spPr>
          <a:xfrm>
            <a:off x="911225" y="733425"/>
            <a:ext cx="4887913" cy="3665538"/>
          </a:xfrm>
          <a:ln/>
        </p:spPr>
      </p:sp>
      <p:sp>
        <p:nvSpPr>
          <p:cNvPr id="131076" name="备注占位符 2"/>
          <p:cNvSpPr>
            <a:spLocks noGrp="1"/>
          </p:cNvSpPr>
          <p:nvPr>
            <p:ph type="body" idx="1"/>
          </p:nvPr>
        </p:nvSpPr>
        <p:spPr>
          <a:noFill/>
        </p:spPr>
        <p:txBody>
          <a:bodyPr/>
          <a:lstStyle/>
          <a:p>
            <a:pPr eaLnBrk="1" hangingPunct="1">
              <a:spcBef>
                <a:spcPct val="0"/>
              </a:spcBef>
            </a:pPr>
            <a:endParaRPr lang="zh-CN" altLang="en-US" smtClean="0"/>
          </a:p>
        </p:txBody>
      </p:sp>
      <p:sp>
        <p:nvSpPr>
          <p:cNvPr id="131077" name="灯片编号占位符 3"/>
          <p:cNvSpPr txBox="1">
            <a:spLocks noGrp="1"/>
          </p:cNvSpPr>
          <p:nvPr/>
        </p:nvSpPr>
        <p:spPr bwMode="auto">
          <a:xfrm>
            <a:off x="3800475" y="9283700"/>
            <a:ext cx="2906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4C5BEECF-99CB-4C91-BB30-0F2BF054A76B}" type="slidenum">
              <a:rPr lang="zh-CN" altLang="en-US">
                <a:solidFill>
                  <a:srgbClr val="000000"/>
                </a:solidFill>
                <a:latin typeface="Calibri" pitchFamily="34" charset="0"/>
              </a:rPr>
              <a:pPr algn="r" eaLnBrk="1" hangingPunct="1">
                <a:spcBef>
                  <a:spcPct val="0"/>
                </a:spcBef>
              </a:pPr>
              <a:t>85</a:t>
            </a:fld>
            <a:endParaRPr lang="en-US" altLang="zh-CN">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395291" y="3287713"/>
            <a:ext cx="7088187" cy="695326"/>
          </a:xfrm>
          <a:extLst>
            <a:ext uri="{909E8E84-426E-40DD-AFC4-6F175D3DCCD1}">
              <a14:hiddenFill xmlns:a14="http://schemas.microsoft.com/office/drawing/2010/main">
                <a:solidFill>
                  <a:srgbClr val="FFFFFF"/>
                </a:solidFill>
              </a14:hiddenFill>
            </a:ext>
          </a:extLst>
        </p:spPr>
        <p:txBody>
          <a:bodyPr/>
          <a:lstStyle>
            <a:lvl1pPr marL="0" indent="0">
              <a:buFont typeface="Wingdings" pitchFamily="2" charset="2"/>
              <a:buNone/>
              <a:defRPr sz="2800">
                <a:solidFill>
                  <a:schemeClr val="accent2"/>
                </a:solidFill>
              </a:defRPr>
            </a:lvl1pPr>
          </a:lstStyle>
          <a:p>
            <a:pPr lvl="0"/>
            <a:r>
              <a:rPr lang="zh-CN" altLang="en-US" noProof="0" smtClean="0"/>
              <a:t>单击此处编辑母版副标题样式</a:t>
            </a:r>
          </a:p>
        </p:txBody>
      </p:sp>
      <p:sp>
        <p:nvSpPr>
          <p:cNvPr id="2052" name="Rectangle 4"/>
          <p:cNvSpPr>
            <a:spLocks noGrp="1" noChangeArrowheads="1"/>
          </p:cNvSpPr>
          <p:nvPr>
            <p:ph type="ctrTitle"/>
          </p:nvPr>
        </p:nvSpPr>
        <p:spPr>
          <a:xfrm>
            <a:off x="396875" y="1984375"/>
            <a:ext cx="7772400" cy="1228726"/>
          </a:xfrm>
          <a:extLst>
            <a:ext uri="{909E8E84-426E-40DD-AFC4-6F175D3DCCD1}">
              <a14:hiddenFill xmlns:a14="http://schemas.microsoft.com/office/drawing/2010/main">
                <a:solidFill>
                  <a:srgbClr val="FFFFFF"/>
                </a:solidFill>
              </a14:hiddenFill>
            </a:ext>
          </a:extLst>
        </p:spPr>
        <p:txBody>
          <a:bodyPr/>
          <a:lstStyle>
            <a:lvl1pPr>
              <a:defRPr sz="3600" b="1"/>
            </a:lvl1pPr>
          </a:lstStyle>
          <a:p>
            <a:pPr lvl="0"/>
            <a:r>
              <a:rPr lang="zh-CN" altLang="en-US" noProof="0" smtClean="0"/>
              <a:t>单击此处编辑母版标题样式</a:t>
            </a:r>
          </a:p>
        </p:txBody>
      </p:sp>
      <p:sp>
        <p:nvSpPr>
          <p:cNvPr id="4" name="Rectangle 3"/>
          <p:cNvSpPr>
            <a:spLocks noGrp="1" noChangeArrowheads="1"/>
          </p:cNvSpPr>
          <p:nvPr>
            <p:ph type="sldNum" sz="quarter" idx="10"/>
          </p:nvPr>
        </p:nvSpPr>
        <p:spPr>
          <a:xfrm>
            <a:off x="6553200" y="6245225"/>
            <a:ext cx="2133600" cy="476250"/>
          </a:xfrm>
        </p:spPr>
        <p:txBody>
          <a:bodyPr/>
          <a:lstStyle>
            <a:lvl1pPr algn="r">
              <a:defRPr sz="1400" b="0"/>
            </a:lvl1pPr>
          </a:lstStyle>
          <a:p>
            <a:pPr>
              <a:defRPr/>
            </a:pPr>
            <a:fld id="{97BB4464-FE20-4D2C-823F-3A19B713537A}" type="slidenum">
              <a:rPr lang="zh-CN" altLang="en-US"/>
              <a:pPr>
                <a:defRPr/>
              </a:pPr>
              <a:t>‹#›</a:t>
            </a:fld>
            <a:endParaRPr lang="en-US" altLang="zh-CN"/>
          </a:p>
        </p:txBody>
      </p:sp>
    </p:spTree>
    <p:extLst>
      <p:ext uri="{BB962C8B-B14F-4D97-AF65-F5344CB8AC3E}">
        <p14:creationId xmlns:p14="http://schemas.microsoft.com/office/powerpoint/2010/main" val="11888614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2C178043-F94F-460F-B194-0E45E60DDD3F}" type="slidenum">
              <a:rPr lang="en-US" altLang="zh-CN"/>
              <a:pPr>
                <a:defRPr/>
              </a:pPr>
              <a:t>‹#›</a:t>
            </a:fld>
            <a:endParaRPr lang="en-US" altLang="zh-CN"/>
          </a:p>
        </p:txBody>
      </p:sp>
    </p:spTree>
    <p:extLst>
      <p:ext uri="{BB962C8B-B14F-4D97-AF65-F5344CB8AC3E}">
        <p14:creationId xmlns:p14="http://schemas.microsoft.com/office/powerpoint/2010/main" val="7230013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A39B71FF-BAAC-4BE0-9B6A-B4E46AC7E292}" type="slidenum">
              <a:rPr lang="en-US" altLang="zh-CN"/>
              <a:pPr>
                <a:defRPr/>
              </a:pPr>
              <a:t>‹#›</a:t>
            </a:fld>
            <a:endParaRPr lang="en-US" altLang="zh-CN"/>
          </a:p>
        </p:txBody>
      </p:sp>
    </p:spTree>
    <p:extLst>
      <p:ext uri="{BB962C8B-B14F-4D97-AF65-F5344CB8AC3E}">
        <p14:creationId xmlns:p14="http://schemas.microsoft.com/office/powerpoint/2010/main" val="8197586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F672643-BDBD-4E58-B81B-29EA78323079}" type="slidenum">
              <a:rPr lang="en-US" altLang="zh-CN"/>
              <a:pPr>
                <a:defRPr/>
              </a:pPr>
              <a:t>‹#›</a:t>
            </a:fld>
            <a:endParaRPr lang="en-US" altLang="zh-CN"/>
          </a:p>
        </p:txBody>
      </p:sp>
    </p:spTree>
    <p:extLst>
      <p:ext uri="{BB962C8B-B14F-4D97-AF65-F5344CB8AC3E}">
        <p14:creationId xmlns:p14="http://schemas.microsoft.com/office/powerpoint/2010/main" val="411343194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395291" y="3287713"/>
            <a:ext cx="7088187" cy="695326"/>
          </a:xfrm>
          <a:extLst>
            <a:ext uri="{909E8E84-426E-40DD-AFC4-6F175D3DCCD1}">
              <a14:hiddenFill xmlns:a14="http://schemas.microsoft.com/office/drawing/2010/main">
                <a:solidFill>
                  <a:srgbClr val="FFFFFF"/>
                </a:solidFill>
              </a14:hiddenFill>
            </a:ext>
          </a:extLst>
        </p:spPr>
        <p:txBody>
          <a:bodyPr/>
          <a:lstStyle>
            <a:lvl1pPr marL="0" indent="0">
              <a:buFont typeface="Wingdings" pitchFamily="2" charset="2"/>
              <a:buNone/>
              <a:defRPr sz="2800">
                <a:solidFill>
                  <a:schemeClr val="accent2"/>
                </a:solidFill>
              </a:defRPr>
            </a:lvl1pPr>
          </a:lstStyle>
          <a:p>
            <a:pPr lvl="0"/>
            <a:r>
              <a:rPr lang="zh-CN" altLang="en-US" noProof="0" smtClean="0"/>
              <a:t>单击此处编辑母版副标题样式</a:t>
            </a:r>
          </a:p>
        </p:txBody>
      </p:sp>
      <p:sp>
        <p:nvSpPr>
          <p:cNvPr id="4100" name="Rectangle 4"/>
          <p:cNvSpPr>
            <a:spLocks noGrp="1" noChangeArrowheads="1"/>
          </p:cNvSpPr>
          <p:nvPr>
            <p:ph type="ctrTitle"/>
          </p:nvPr>
        </p:nvSpPr>
        <p:spPr>
          <a:xfrm>
            <a:off x="396875" y="1984375"/>
            <a:ext cx="7772400" cy="1228726"/>
          </a:xfrm>
          <a:extLst>
            <a:ext uri="{909E8E84-426E-40DD-AFC4-6F175D3DCCD1}">
              <a14:hiddenFill xmlns:a14="http://schemas.microsoft.com/office/drawing/2010/main">
                <a:solidFill>
                  <a:srgbClr val="FFFFFF"/>
                </a:solidFill>
              </a14:hiddenFill>
            </a:ext>
          </a:extLst>
        </p:spPr>
        <p:txBody>
          <a:bodyPr/>
          <a:lstStyle>
            <a:lvl1pPr>
              <a:defRPr sz="3600" b="1"/>
            </a:lvl1pPr>
          </a:lstStyle>
          <a:p>
            <a:pPr lvl="0"/>
            <a:r>
              <a:rPr lang="zh-CN" altLang="en-US" noProof="0" smtClean="0"/>
              <a:t>单击此处编辑母版标题样式</a:t>
            </a:r>
          </a:p>
        </p:txBody>
      </p:sp>
      <p:sp>
        <p:nvSpPr>
          <p:cNvPr id="4" name="Rectangle 3"/>
          <p:cNvSpPr>
            <a:spLocks noGrp="1" noChangeArrowheads="1"/>
          </p:cNvSpPr>
          <p:nvPr>
            <p:ph type="sldNum" sz="quarter" idx="10"/>
          </p:nvPr>
        </p:nvSpPr>
        <p:spPr>
          <a:xfrm>
            <a:off x="6553200" y="6245225"/>
            <a:ext cx="2133600" cy="476250"/>
          </a:xfrm>
        </p:spPr>
        <p:txBody>
          <a:bodyPr/>
          <a:lstStyle>
            <a:lvl1pPr algn="r">
              <a:defRPr sz="1400" b="0"/>
            </a:lvl1pPr>
          </a:lstStyle>
          <a:p>
            <a:pPr>
              <a:defRPr/>
            </a:pPr>
            <a:fld id="{F9999920-5751-4E5F-BC6C-11A4CE3532D2}" type="slidenum">
              <a:rPr lang="zh-CN" altLang="en-US"/>
              <a:pPr>
                <a:defRPr/>
              </a:pPr>
              <a:t>‹#›</a:t>
            </a:fld>
            <a:endParaRPr lang="en-US" altLang="zh-CN"/>
          </a:p>
        </p:txBody>
      </p:sp>
    </p:spTree>
    <p:extLst>
      <p:ext uri="{BB962C8B-B14F-4D97-AF65-F5344CB8AC3E}">
        <p14:creationId xmlns:p14="http://schemas.microsoft.com/office/powerpoint/2010/main" val="419140821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6AC1DC49-3696-419F-8B9F-3C6D8884F053}" type="slidenum">
              <a:rPr lang="en-US" altLang="zh-CN"/>
              <a:pPr>
                <a:defRPr/>
              </a:pPr>
              <a:t>‹#›</a:t>
            </a:fld>
            <a:endParaRPr lang="en-US" altLang="zh-CN"/>
          </a:p>
        </p:txBody>
      </p:sp>
    </p:spTree>
    <p:extLst>
      <p:ext uri="{BB962C8B-B14F-4D97-AF65-F5344CB8AC3E}">
        <p14:creationId xmlns:p14="http://schemas.microsoft.com/office/powerpoint/2010/main" val="14881471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5BFF98ED-28AD-47EF-B84F-B8495CFBB1BA}" type="slidenum">
              <a:rPr lang="en-US" altLang="zh-CN"/>
              <a:pPr>
                <a:defRPr/>
              </a:pPr>
              <a:t>‹#›</a:t>
            </a:fld>
            <a:endParaRPr lang="en-US" altLang="zh-CN"/>
          </a:p>
        </p:txBody>
      </p:sp>
    </p:spTree>
    <p:extLst>
      <p:ext uri="{BB962C8B-B14F-4D97-AF65-F5344CB8AC3E}">
        <p14:creationId xmlns:p14="http://schemas.microsoft.com/office/powerpoint/2010/main" val="344845806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7320BA30-7EDC-4716-B37E-0FA8F408477A}" type="slidenum">
              <a:rPr lang="en-US" altLang="zh-CN"/>
              <a:pPr>
                <a:defRPr/>
              </a:pPr>
              <a:t>‹#›</a:t>
            </a:fld>
            <a:endParaRPr lang="en-US" altLang="zh-CN"/>
          </a:p>
        </p:txBody>
      </p:sp>
    </p:spTree>
    <p:extLst>
      <p:ext uri="{BB962C8B-B14F-4D97-AF65-F5344CB8AC3E}">
        <p14:creationId xmlns:p14="http://schemas.microsoft.com/office/powerpoint/2010/main" val="62007833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2FCD1CD4-1CA3-4AB7-9069-EE3EA9D1F572}" type="slidenum">
              <a:rPr lang="en-US" altLang="zh-CN"/>
              <a:pPr>
                <a:defRPr/>
              </a:pPr>
              <a:t>‹#›</a:t>
            </a:fld>
            <a:endParaRPr lang="en-US" altLang="zh-CN"/>
          </a:p>
        </p:txBody>
      </p:sp>
    </p:spTree>
    <p:extLst>
      <p:ext uri="{BB962C8B-B14F-4D97-AF65-F5344CB8AC3E}">
        <p14:creationId xmlns:p14="http://schemas.microsoft.com/office/powerpoint/2010/main" val="64306307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94F3E532-97C4-4684-BDF1-BCC6308EE5B8}" type="slidenum">
              <a:rPr lang="en-US" altLang="zh-CN"/>
              <a:pPr>
                <a:defRPr/>
              </a:pPr>
              <a:t>‹#›</a:t>
            </a:fld>
            <a:endParaRPr lang="en-US" altLang="zh-CN"/>
          </a:p>
        </p:txBody>
      </p:sp>
    </p:spTree>
    <p:extLst>
      <p:ext uri="{BB962C8B-B14F-4D97-AF65-F5344CB8AC3E}">
        <p14:creationId xmlns:p14="http://schemas.microsoft.com/office/powerpoint/2010/main" val="174691249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BDAB356D-B1A6-45BC-8BC2-4AFB8E34666C}" type="slidenum">
              <a:rPr lang="en-US" altLang="zh-CN"/>
              <a:pPr>
                <a:defRPr/>
              </a:pPr>
              <a:t>‹#›</a:t>
            </a:fld>
            <a:endParaRPr lang="en-US" altLang="zh-CN"/>
          </a:p>
        </p:txBody>
      </p:sp>
    </p:spTree>
    <p:extLst>
      <p:ext uri="{BB962C8B-B14F-4D97-AF65-F5344CB8AC3E}">
        <p14:creationId xmlns:p14="http://schemas.microsoft.com/office/powerpoint/2010/main" val="4599629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1AEC5993-5B2E-4D40-9097-928D237F4D1B}" type="slidenum">
              <a:rPr lang="en-US" altLang="zh-CN"/>
              <a:pPr>
                <a:defRPr/>
              </a:pPr>
              <a:t>‹#›</a:t>
            </a:fld>
            <a:endParaRPr lang="en-US" altLang="zh-CN"/>
          </a:p>
        </p:txBody>
      </p:sp>
    </p:spTree>
    <p:extLst>
      <p:ext uri="{BB962C8B-B14F-4D97-AF65-F5344CB8AC3E}">
        <p14:creationId xmlns:p14="http://schemas.microsoft.com/office/powerpoint/2010/main" val="15171769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87FBEECF-7422-4BB1-9A9E-BA03B8427D6D}" type="slidenum">
              <a:rPr lang="en-US" altLang="zh-CN"/>
              <a:pPr>
                <a:defRPr/>
              </a:pPr>
              <a:t>‹#›</a:t>
            </a:fld>
            <a:endParaRPr lang="en-US" altLang="zh-CN"/>
          </a:p>
        </p:txBody>
      </p:sp>
    </p:spTree>
    <p:extLst>
      <p:ext uri="{BB962C8B-B14F-4D97-AF65-F5344CB8AC3E}">
        <p14:creationId xmlns:p14="http://schemas.microsoft.com/office/powerpoint/2010/main" val="241815338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8080E401-4090-485C-AC71-D35690491DB1}" type="slidenum">
              <a:rPr lang="en-US" altLang="zh-CN"/>
              <a:pPr>
                <a:defRPr/>
              </a:pPr>
              <a:t>‹#›</a:t>
            </a:fld>
            <a:endParaRPr lang="en-US" altLang="zh-CN"/>
          </a:p>
        </p:txBody>
      </p:sp>
    </p:spTree>
    <p:extLst>
      <p:ext uri="{BB962C8B-B14F-4D97-AF65-F5344CB8AC3E}">
        <p14:creationId xmlns:p14="http://schemas.microsoft.com/office/powerpoint/2010/main" val="99223318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0A11C7D6-F9E1-4A0A-B5A7-A1E2D27654E7}" type="slidenum">
              <a:rPr lang="en-US" altLang="zh-CN"/>
              <a:pPr>
                <a:defRPr/>
              </a:pPr>
              <a:t>‹#›</a:t>
            </a:fld>
            <a:endParaRPr lang="en-US" altLang="zh-CN"/>
          </a:p>
        </p:txBody>
      </p:sp>
    </p:spTree>
    <p:extLst>
      <p:ext uri="{BB962C8B-B14F-4D97-AF65-F5344CB8AC3E}">
        <p14:creationId xmlns:p14="http://schemas.microsoft.com/office/powerpoint/2010/main" val="339137191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AF514FD0-3FD5-4F1D-B87F-23ECC76A422C}" type="slidenum">
              <a:rPr lang="en-US" altLang="zh-CN"/>
              <a:pPr>
                <a:defRPr/>
              </a:pPr>
              <a:t>‹#›</a:t>
            </a:fld>
            <a:endParaRPr lang="en-US" altLang="zh-CN"/>
          </a:p>
        </p:txBody>
      </p:sp>
    </p:spTree>
    <p:extLst>
      <p:ext uri="{BB962C8B-B14F-4D97-AF65-F5344CB8AC3E}">
        <p14:creationId xmlns:p14="http://schemas.microsoft.com/office/powerpoint/2010/main" val="42738213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555C7DA-043C-41C6-B1DE-AF4BB0A12BCC}" type="slidenum">
              <a:rPr lang="en-US" altLang="zh-CN"/>
              <a:pPr>
                <a:defRPr/>
              </a:pPr>
              <a:t>‹#›</a:t>
            </a:fld>
            <a:endParaRPr lang="en-US" altLang="zh-CN"/>
          </a:p>
        </p:txBody>
      </p:sp>
    </p:spTree>
    <p:extLst>
      <p:ext uri="{BB962C8B-B14F-4D97-AF65-F5344CB8AC3E}">
        <p14:creationId xmlns:p14="http://schemas.microsoft.com/office/powerpoint/2010/main" val="31055638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E0192214-953E-4405-B4DF-8378A80D2A04}" type="slidenum">
              <a:rPr lang="en-US" altLang="zh-CN"/>
              <a:pPr>
                <a:defRPr/>
              </a:pPr>
              <a:t>‹#›</a:t>
            </a:fld>
            <a:endParaRPr lang="en-US" altLang="zh-CN"/>
          </a:p>
        </p:txBody>
      </p:sp>
    </p:spTree>
    <p:extLst>
      <p:ext uri="{BB962C8B-B14F-4D97-AF65-F5344CB8AC3E}">
        <p14:creationId xmlns:p14="http://schemas.microsoft.com/office/powerpoint/2010/main" val="18823062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55B957A3-A4BF-46B5-A326-600B53F8D948}" type="slidenum">
              <a:rPr lang="en-US" altLang="zh-CN"/>
              <a:pPr>
                <a:defRPr/>
              </a:pPr>
              <a:t>‹#›</a:t>
            </a:fld>
            <a:endParaRPr lang="en-US" altLang="zh-CN"/>
          </a:p>
        </p:txBody>
      </p:sp>
    </p:spTree>
    <p:extLst>
      <p:ext uri="{BB962C8B-B14F-4D97-AF65-F5344CB8AC3E}">
        <p14:creationId xmlns:p14="http://schemas.microsoft.com/office/powerpoint/2010/main" val="5114797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3CC4798-00E7-462C-9073-D51942D03293}" type="slidenum">
              <a:rPr lang="en-US" altLang="zh-CN"/>
              <a:pPr>
                <a:defRPr/>
              </a:pPr>
              <a:t>‹#›</a:t>
            </a:fld>
            <a:endParaRPr lang="en-US" altLang="zh-CN"/>
          </a:p>
        </p:txBody>
      </p:sp>
    </p:spTree>
    <p:extLst>
      <p:ext uri="{BB962C8B-B14F-4D97-AF65-F5344CB8AC3E}">
        <p14:creationId xmlns:p14="http://schemas.microsoft.com/office/powerpoint/2010/main" val="39301846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1AEE4C00-0D7E-4494-915D-36118D90A648}" type="slidenum">
              <a:rPr lang="en-US" altLang="zh-CN"/>
              <a:pPr>
                <a:defRPr/>
              </a:pPr>
              <a:t>‹#›</a:t>
            </a:fld>
            <a:endParaRPr lang="en-US" altLang="zh-CN"/>
          </a:p>
        </p:txBody>
      </p:sp>
    </p:spTree>
    <p:extLst>
      <p:ext uri="{BB962C8B-B14F-4D97-AF65-F5344CB8AC3E}">
        <p14:creationId xmlns:p14="http://schemas.microsoft.com/office/powerpoint/2010/main" val="14938432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A35E909-CCCF-4B31-AD88-CC394CDE6027}" type="slidenum">
              <a:rPr lang="en-US" altLang="zh-CN"/>
              <a:pPr>
                <a:defRPr/>
              </a:pPr>
              <a:t>‹#›</a:t>
            </a:fld>
            <a:endParaRPr lang="en-US" altLang="zh-CN"/>
          </a:p>
        </p:txBody>
      </p:sp>
    </p:spTree>
    <p:extLst>
      <p:ext uri="{BB962C8B-B14F-4D97-AF65-F5344CB8AC3E}">
        <p14:creationId xmlns:p14="http://schemas.microsoft.com/office/powerpoint/2010/main" val="1022344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6E129CF8-85A4-4FF0-8BBC-32D195E93AA5}" type="slidenum">
              <a:rPr lang="en-US" altLang="zh-CN"/>
              <a:pPr>
                <a:defRPr/>
              </a:pPr>
              <a:t>‹#›</a:t>
            </a:fld>
            <a:endParaRPr lang="en-US" altLang="zh-CN"/>
          </a:p>
        </p:txBody>
      </p:sp>
    </p:spTree>
    <p:extLst>
      <p:ext uri="{BB962C8B-B14F-4D97-AF65-F5344CB8AC3E}">
        <p14:creationId xmlns:p14="http://schemas.microsoft.com/office/powerpoint/2010/main" val="40948922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sldNum" sz="quarter" idx="4"/>
          </p:nvPr>
        </p:nvSpPr>
        <p:spPr bwMode="auto">
          <a:xfrm>
            <a:off x="468313" y="6524625"/>
            <a:ext cx="143986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tx1"/>
                </a:solidFill>
                <a:latin typeface="+mn-lt"/>
              </a:defRPr>
            </a:lvl1pPr>
          </a:lstStyle>
          <a:p>
            <a:pPr>
              <a:defRPr/>
            </a:pPr>
            <a:r>
              <a:rPr lang="en-US" altLang="zh-CN"/>
              <a:t>Page </a:t>
            </a:r>
            <a:r>
              <a:rPr lang="en-US" altLang="zh-CN">
                <a:sym typeface="MS UI Gothic" pitchFamily="34" charset="-128"/>
              </a:rPr>
              <a:t></a:t>
            </a:r>
            <a:r>
              <a:rPr lang="en-US" altLang="zh-CN"/>
              <a:t> </a:t>
            </a:r>
            <a:fld id="{B8B98B7F-BEE2-4D58-9365-742F913EB502}" type="slidenum">
              <a:rPr lang="en-US" altLang="zh-CN"/>
              <a:pPr>
                <a:defRPr/>
              </a:pPr>
              <a:t>‹#›</a:t>
            </a:fld>
            <a:endParaRPr lang="en-US" altLang="zh-CN"/>
          </a:p>
        </p:txBody>
      </p:sp>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7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ransition/>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Arial" pitchFamily="34" charset="0"/>
          <a:ea typeface="微软雅黑" pitchFamily="34" charset="-122"/>
        </a:defRPr>
      </a:lvl2pPr>
      <a:lvl3pPr algn="l" rtl="0" eaLnBrk="0" fontAlgn="base" hangingPunct="0">
        <a:spcBef>
          <a:spcPct val="0"/>
        </a:spcBef>
        <a:spcAft>
          <a:spcPct val="0"/>
        </a:spcAft>
        <a:defRPr sz="3200">
          <a:solidFill>
            <a:schemeClr val="accent2"/>
          </a:solidFill>
          <a:latin typeface="Arial" pitchFamily="34" charset="0"/>
          <a:ea typeface="微软雅黑" pitchFamily="34" charset="-122"/>
        </a:defRPr>
      </a:lvl3pPr>
      <a:lvl4pPr algn="l" rtl="0" eaLnBrk="0" fontAlgn="base" hangingPunct="0">
        <a:spcBef>
          <a:spcPct val="0"/>
        </a:spcBef>
        <a:spcAft>
          <a:spcPct val="0"/>
        </a:spcAft>
        <a:defRPr sz="3200">
          <a:solidFill>
            <a:schemeClr val="accent2"/>
          </a:solidFill>
          <a:latin typeface="Arial" pitchFamily="34" charset="0"/>
          <a:ea typeface="微软雅黑" pitchFamily="34" charset="-122"/>
        </a:defRPr>
      </a:lvl4pPr>
      <a:lvl5pPr algn="l" rtl="0" eaLnBrk="0" fontAlgn="base" hangingPunct="0">
        <a:spcBef>
          <a:spcPct val="0"/>
        </a:spcBef>
        <a:spcAft>
          <a:spcPct val="0"/>
        </a:spcAft>
        <a:defRPr sz="3200">
          <a:solidFill>
            <a:schemeClr val="accent2"/>
          </a:solidFill>
          <a:latin typeface="Arial" pitchFamily="34" charset="0"/>
          <a:ea typeface="微软雅黑" pitchFamily="34" charset="-122"/>
        </a:defRPr>
      </a:lvl5pPr>
      <a:lvl6pPr marL="457200" algn="l" rtl="0" eaLnBrk="0" fontAlgn="base" hangingPunct="0">
        <a:spcBef>
          <a:spcPct val="0"/>
        </a:spcBef>
        <a:spcAft>
          <a:spcPct val="0"/>
        </a:spcAft>
        <a:defRPr sz="3200">
          <a:solidFill>
            <a:schemeClr val="accent2"/>
          </a:solidFill>
          <a:latin typeface="Arial" pitchFamily="34" charset="0"/>
          <a:ea typeface="微软雅黑" pitchFamily="34" charset="-122"/>
        </a:defRPr>
      </a:lvl6pPr>
      <a:lvl7pPr marL="914400" algn="l" rtl="0" eaLnBrk="0" fontAlgn="base" hangingPunct="0">
        <a:spcBef>
          <a:spcPct val="0"/>
        </a:spcBef>
        <a:spcAft>
          <a:spcPct val="0"/>
        </a:spcAft>
        <a:defRPr sz="3200">
          <a:solidFill>
            <a:schemeClr val="accent2"/>
          </a:solidFill>
          <a:latin typeface="Arial" pitchFamily="34" charset="0"/>
          <a:ea typeface="微软雅黑" pitchFamily="34" charset="-122"/>
        </a:defRPr>
      </a:lvl7pPr>
      <a:lvl8pPr marL="1371600" algn="l" rtl="0" eaLnBrk="0" fontAlgn="base" hangingPunct="0">
        <a:spcBef>
          <a:spcPct val="0"/>
        </a:spcBef>
        <a:spcAft>
          <a:spcPct val="0"/>
        </a:spcAft>
        <a:defRPr sz="3200">
          <a:solidFill>
            <a:schemeClr val="accent2"/>
          </a:solidFill>
          <a:latin typeface="Arial" pitchFamily="34" charset="0"/>
          <a:ea typeface="微软雅黑" pitchFamily="34" charset="-122"/>
        </a:defRPr>
      </a:lvl8pPr>
      <a:lvl9pPr marL="1828800" algn="l" rtl="0" eaLnBrk="0" fontAlgn="base" hangingPunct="0">
        <a:spcBef>
          <a:spcPct val="0"/>
        </a:spcBef>
        <a:spcAft>
          <a:spcPct val="0"/>
        </a:spcAft>
        <a:defRPr sz="3200">
          <a:solidFill>
            <a:schemeClr val="accent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n"/>
        <a:defRPr>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n"/>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0"/>
          <p:cNvSpPr>
            <a:spLocks noGrp="1" noChangeArrowheads="1"/>
          </p:cNvSpPr>
          <p:nvPr>
            <p:ph type="sldNum" sz="quarter" idx="4"/>
          </p:nvPr>
        </p:nvSpPr>
        <p:spPr bwMode="auto">
          <a:xfrm>
            <a:off x="468313" y="6524625"/>
            <a:ext cx="143986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tx1"/>
                </a:solidFill>
                <a:latin typeface="+mn-lt"/>
              </a:defRPr>
            </a:lvl1pPr>
          </a:lstStyle>
          <a:p>
            <a:pPr>
              <a:defRPr/>
            </a:pPr>
            <a:r>
              <a:rPr lang="en-US" altLang="zh-CN"/>
              <a:t>Page </a:t>
            </a:r>
            <a:r>
              <a:rPr lang="en-US" altLang="zh-CN">
                <a:sym typeface="MS UI Gothic" pitchFamily="34" charset="-128"/>
              </a:rPr>
              <a:t></a:t>
            </a:r>
            <a:r>
              <a:rPr lang="en-US" altLang="zh-CN"/>
              <a:t> </a:t>
            </a:r>
            <a:fld id="{D16E456E-8D8B-42B1-AD86-366939213A66}" type="slidenum">
              <a:rPr lang="en-US" altLang="zh-CN"/>
              <a:pPr>
                <a:defRPr/>
              </a:pPr>
              <a:t>‹#›</a:t>
            </a:fld>
            <a:endParaRPr lang="en-US" altLang="zh-CN"/>
          </a:p>
        </p:txBody>
      </p:sp>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Arial" pitchFamily="34" charset="0"/>
          <a:ea typeface="微软雅黑" pitchFamily="34" charset="-122"/>
        </a:defRPr>
      </a:lvl2pPr>
      <a:lvl3pPr algn="l" rtl="0" eaLnBrk="0" fontAlgn="base" hangingPunct="0">
        <a:spcBef>
          <a:spcPct val="0"/>
        </a:spcBef>
        <a:spcAft>
          <a:spcPct val="0"/>
        </a:spcAft>
        <a:defRPr sz="3200">
          <a:solidFill>
            <a:schemeClr val="accent2"/>
          </a:solidFill>
          <a:latin typeface="Arial" pitchFamily="34" charset="0"/>
          <a:ea typeface="微软雅黑" pitchFamily="34" charset="-122"/>
        </a:defRPr>
      </a:lvl3pPr>
      <a:lvl4pPr algn="l" rtl="0" eaLnBrk="0" fontAlgn="base" hangingPunct="0">
        <a:spcBef>
          <a:spcPct val="0"/>
        </a:spcBef>
        <a:spcAft>
          <a:spcPct val="0"/>
        </a:spcAft>
        <a:defRPr sz="3200">
          <a:solidFill>
            <a:schemeClr val="accent2"/>
          </a:solidFill>
          <a:latin typeface="Arial" pitchFamily="34" charset="0"/>
          <a:ea typeface="微软雅黑" pitchFamily="34" charset="-122"/>
        </a:defRPr>
      </a:lvl4pPr>
      <a:lvl5pPr algn="l" rtl="0" eaLnBrk="0" fontAlgn="base" hangingPunct="0">
        <a:spcBef>
          <a:spcPct val="0"/>
        </a:spcBef>
        <a:spcAft>
          <a:spcPct val="0"/>
        </a:spcAft>
        <a:defRPr sz="3200">
          <a:solidFill>
            <a:schemeClr val="accent2"/>
          </a:solidFill>
          <a:latin typeface="Arial" pitchFamily="34" charset="0"/>
          <a:ea typeface="微软雅黑" pitchFamily="34" charset="-122"/>
        </a:defRPr>
      </a:lvl5pPr>
      <a:lvl6pPr marL="457200" algn="l" rtl="0" eaLnBrk="0" fontAlgn="base" hangingPunct="0">
        <a:spcBef>
          <a:spcPct val="0"/>
        </a:spcBef>
        <a:spcAft>
          <a:spcPct val="0"/>
        </a:spcAft>
        <a:defRPr sz="3200">
          <a:solidFill>
            <a:schemeClr val="accent2"/>
          </a:solidFill>
          <a:latin typeface="Arial" pitchFamily="34" charset="0"/>
          <a:ea typeface="微软雅黑" pitchFamily="34" charset="-122"/>
        </a:defRPr>
      </a:lvl6pPr>
      <a:lvl7pPr marL="914400" algn="l" rtl="0" eaLnBrk="0" fontAlgn="base" hangingPunct="0">
        <a:spcBef>
          <a:spcPct val="0"/>
        </a:spcBef>
        <a:spcAft>
          <a:spcPct val="0"/>
        </a:spcAft>
        <a:defRPr sz="3200">
          <a:solidFill>
            <a:schemeClr val="accent2"/>
          </a:solidFill>
          <a:latin typeface="Arial" pitchFamily="34" charset="0"/>
          <a:ea typeface="微软雅黑" pitchFamily="34" charset="-122"/>
        </a:defRPr>
      </a:lvl7pPr>
      <a:lvl8pPr marL="1371600" algn="l" rtl="0" eaLnBrk="0" fontAlgn="base" hangingPunct="0">
        <a:spcBef>
          <a:spcPct val="0"/>
        </a:spcBef>
        <a:spcAft>
          <a:spcPct val="0"/>
        </a:spcAft>
        <a:defRPr sz="3200">
          <a:solidFill>
            <a:schemeClr val="accent2"/>
          </a:solidFill>
          <a:latin typeface="Arial" pitchFamily="34" charset="0"/>
          <a:ea typeface="微软雅黑" pitchFamily="34" charset="-122"/>
        </a:defRPr>
      </a:lvl8pPr>
      <a:lvl9pPr marL="1828800" algn="l" rtl="0" eaLnBrk="0" fontAlgn="base" hangingPunct="0">
        <a:spcBef>
          <a:spcPct val="0"/>
        </a:spcBef>
        <a:spcAft>
          <a:spcPct val="0"/>
        </a:spcAft>
        <a:defRPr sz="3200">
          <a:solidFill>
            <a:schemeClr val="accent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n"/>
        <a:defRPr>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n"/>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208.e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image" Target="../media/image212.wmf"/><Relationship Id="rId18" Type="http://schemas.openxmlformats.org/officeDocument/2006/relationships/oleObject" Target="../embeddings/oleObject156.bin"/><Relationship Id="rId3" Type="http://schemas.openxmlformats.org/officeDocument/2006/relationships/oleObject" Target="../embeddings/oleObject150.bin"/><Relationship Id="rId21" Type="http://schemas.openxmlformats.org/officeDocument/2006/relationships/image" Target="../media/image216.wmf"/><Relationship Id="rId7" Type="http://schemas.openxmlformats.org/officeDocument/2006/relationships/oleObject" Target="../embeddings/oleObject152.bin"/><Relationship Id="rId12" Type="http://schemas.openxmlformats.org/officeDocument/2006/relationships/oleObject" Target="../embeddings/oleObject153.bin"/><Relationship Id="rId17" Type="http://schemas.openxmlformats.org/officeDocument/2006/relationships/image" Target="../media/image214.wmf"/><Relationship Id="rId2" Type="http://schemas.openxmlformats.org/officeDocument/2006/relationships/slideLayout" Target="../slideLayouts/slideLayout7.xml"/><Relationship Id="rId16" Type="http://schemas.openxmlformats.org/officeDocument/2006/relationships/oleObject" Target="../embeddings/oleObject155.bin"/><Relationship Id="rId20" Type="http://schemas.openxmlformats.org/officeDocument/2006/relationships/oleObject" Target="../embeddings/oleObject157.bin"/><Relationship Id="rId1" Type="http://schemas.openxmlformats.org/officeDocument/2006/relationships/vmlDrawing" Target="../drawings/vmlDrawing29.vml"/><Relationship Id="rId6" Type="http://schemas.openxmlformats.org/officeDocument/2006/relationships/image" Target="../media/image210.wmf"/><Relationship Id="rId11" Type="http://schemas.openxmlformats.org/officeDocument/2006/relationships/image" Target="../media/image219.emf"/><Relationship Id="rId5" Type="http://schemas.openxmlformats.org/officeDocument/2006/relationships/oleObject" Target="../embeddings/oleObject151.bin"/><Relationship Id="rId15" Type="http://schemas.openxmlformats.org/officeDocument/2006/relationships/image" Target="../media/image213.wmf"/><Relationship Id="rId10" Type="http://schemas.openxmlformats.org/officeDocument/2006/relationships/image" Target="../media/image218.emf"/><Relationship Id="rId19" Type="http://schemas.openxmlformats.org/officeDocument/2006/relationships/image" Target="../media/image215.wmf"/><Relationship Id="rId4" Type="http://schemas.openxmlformats.org/officeDocument/2006/relationships/image" Target="../media/image209.wmf"/><Relationship Id="rId9" Type="http://schemas.openxmlformats.org/officeDocument/2006/relationships/image" Target="../media/image217.emf"/><Relationship Id="rId14" Type="http://schemas.openxmlformats.org/officeDocument/2006/relationships/oleObject" Target="../embeddings/oleObject154.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image" Target="../media/image223.emf"/><Relationship Id="rId7" Type="http://schemas.openxmlformats.org/officeDocument/2006/relationships/image" Target="../media/image221.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59.bin"/><Relationship Id="rId5" Type="http://schemas.openxmlformats.org/officeDocument/2006/relationships/image" Target="../media/image220.wmf"/><Relationship Id="rId4" Type="http://schemas.openxmlformats.org/officeDocument/2006/relationships/oleObject" Target="../embeddings/oleObject158.bin"/><Relationship Id="rId9" Type="http://schemas.openxmlformats.org/officeDocument/2006/relationships/image" Target="../media/image222.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224.wmf"/></Relationships>
</file>

<file path=ppt/slides/_rels/slide105.xml.rels><?xml version="1.0" encoding="UTF-8" standalone="yes"?>
<Relationships xmlns="http://schemas.openxmlformats.org/package/2006/relationships"><Relationship Id="rId2" Type="http://schemas.openxmlformats.org/officeDocument/2006/relationships/image" Target="../media/image225.em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230.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27.wmf"/><Relationship Id="rId11" Type="http://schemas.openxmlformats.org/officeDocument/2006/relationships/oleObject" Target="../embeddings/oleObject166.bin"/><Relationship Id="rId5" Type="http://schemas.openxmlformats.org/officeDocument/2006/relationships/oleObject" Target="../embeddings/oleObject163.bin"/><Relationship Id="rId15" Type="http://schemas.openxmlformats.org/officeDocument/2006/relationships/image" Target="../media/image232.emf"/><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165.bin"/><Relationship Id="rId14" Type="http://schemas.openxmlformats.org/officeDocument/2006/relationships/image" Target="../media/image231.wmf"/></Relationships>
</file>

<file path=ppt/slides/_rels/slide107.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34.wmf"/><Relationship Id="rId5" Type="http://schemas.openxmlformats.org/officeDocument/2006/relationships/oleObject" Target="../embeddings/oleObject169.bin"/><Relationship Id="rId4" Type="http://schemas.openxmlformats.org/officeDocument/2006/relationships/image" Target="../media/image233.wmf"/></Relationships>
</file>

<file path=ppt/slides/_rels/slide108.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23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37.w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238.wmf"/><Relationship Id="rId4" Type="http://schemas.openxmlformats.org/officeDocument/2006/relationships/image" Target="../media/image236.wmf"/><Relationship Id="rId9" Type="http://schemas.openxmlformats.org/officeDocument/2006/relationships/oleObject" Target="../embeddings/oleObject174.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240.em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40.emf"/><Relationship Id="rId7" Type="http://schemas.openxmlformats.org/officeDocument/2006/relationships/image" Target="../media/image242.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78.bin"/><Relationship Id="rId5" Type="http://schemas.openxmlformats.org/officeDocument/2006/relationships/image" Target="../media/image241.wmf"/><Relationship Id="rId4" Type="http://schemas.openxmlformats.org/officeDocument/2006/relationships/oleObject" Target="../embeddings/oleObject177.bin"/></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oleObject" Target="../embeddings/oleObject179.bin"/><Relationship Id="rId7" Type="http://schemas.openxmlformats.org/officeDocument/2006/relationships/image" Target="../media/image246.e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43.wmf"/><Relationship Id="rId11" Type="http://schemas.openxmlformats.org/officeDocument/2006/relationships/image" Target="../media/image245.wmf"/><Relationship Id="rId5" Type="http://schemas.openxmlformats.org/officeDocument/2006/relationships/oleObject" Target="../embeddings/oleObject180.bin"/><Relationship Id="rId10" Type="http://schemas.openxmlformats.org/officeDocument/2006/relationships/oleObject" Target="../embeddings/oleObject182.bin"/><Relationship Id="rId4" Type="http://schemas.openxmlformats.org/officeDocument/2006/relationships/image" Target="../media/image242.wmf"/><Relationship Id="rId9" Type="http://schemas.openxmlformats.org/officeDocument/2006/relationships/image" Target="../media/image244.wmf"/></Relationships>
</file>

<file path=ppt/slides/_rels/slide113.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251.wmf"/><Relationship Id="rId2" Type="http://schemas.openxmlformats.org/officeDocument/2006/relationships/slideLayout" Target="../slideLayouts/slideLayout7.xml"/><Relationship Id="rId16" Type="http://schemas.openxmlformats.org/officeDocument/2006/relationships/image" Target="../media/image252.wmf"/><Relationship Id="rId1" Type="http://schemas.openxmlformats.org/officeDocument/2006/relationships/vmlDrawing" Target="../drawings/vmlDrawing37.vml"/><Relationship Id="rId6" Type="http://schemas.openxmlformats.org/officeDocument/2006/relationships/image" Target="../media/image248.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186.bin"/><Relationship Id="rId14" Type="http://schemas.openxmlformats.org/officeDocument/2006/relationships/image" Target="../media/image244.wmf"/></Relationships>
</file>

<file path=ppt/slides/_rels/slide114.x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257.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54.w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256.wmf"/><Relationship Id="rId4" Type="http://schemas.openxmlformats.org/officeDocument/2006/relationships/image" Target="../media/image253.wmf"/><Relationship Id="rId9" Type="http://schemas.openxmlformats.org/officeDocument/2006/relationships/oleObject" Target="../embeddings/oleObject193.bin"/></Relationships>
</file>

<file path=ppt/slides/_rels/slide115.x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oleObject" Target="../embeddings/oleObject200.bin"/><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262.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59.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261.wmf"/><Relationship Id="rId4" Type="http://schemas.openxmlformats.org/officeDocument/2006/relationships/image" Target="../media/image258.wmf"/><Relationship Id="rId9" Type="http://schemas.openxmlformats.org/officeDocument/2006/relationships/oleObject" Target="../embeddings/oleObject198.bin"/><Relationship Id="rId14" Type="http://schemas.openxmlformats.org/officeDocument/2006/relationships/image" Target="../media/image263.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264.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265.e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266.emf"/></Relationships>
</file>

<file path=ppt/slides/_rels/slide119.xml.rels><?xml version="1.0" encoding="UTF-8" standalone="yes"?>
<Relationships xmlns="http://schemas.openxmlformats.org/package/2006/relationships"><Relationship Id="rId2" Type="http://schemas.openxmlformats.org/officeDocument/2006/relationships/image" Target="../media/image26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wmf"/><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0.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70.wmf"/><Relationship Id="rId5" Type="http://schemas.openxmlformats.org/officeDocument/2006/relationships/oleObject" Target="../embeddings/oleObject205.bin"/><Relationship Id="rId4" Type="http://schemas.openxmlformats.org/officeDocument/2006/relationships/image" Target="../media/image269.wmf"/></Relationships>
</file>

<file path=ppt/slides/_rels/slide122.x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oleObject" Target="../embeddings/oleObject212.bin"/><Relationship Id="rId18" Type="http://schemas.openxmlformats.org/officeDocument/2006/relationships/image" Target="../media/image279.w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76.wmf"/><Relationship Id="rId17" Type="http://schemas.openxmlformats.org/officeDocument/2006/relationships/oleObject" Target="../embeddings/oleObject214.bin"/><Relationship Id="rId2" Type="http://schemas.openxmlformats.org/officeDocument/2006/relationships/slideLayout" Target="../slideLayouts/slideLayout2.xml"/><Relationship Id="rId16" Type="http://schemas.openxmlformats.org/officeDocument/2006/relationships/image" Target="../media/image278.wmf"/><Relationship Id="rId1" Type="http://schemas.openxmlformats.org/officeDocument/2006/relationships/vmlDrawing" Target="../drawings/vmlDrawing44.vml"/><Relationship Id="rId6" Type="http://schemas.openxmlformats.org/officeDocument/2006/relationships/image" Target="../media/image273.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oleObject" Target="../embeddings/oleObject213.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10.bin"/><Relationship Id="rId14" Type="http://schemas.openxmlformats.org/officeDocument/2006/relationships/image" Target="../media/image277.wmf"/></Relationships>
</file>

<file path=ppt/slides/_rels/slide123.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220.bin"/><Relationship Id="rId18" Type="http://schemas.openxmlformats.org/officeDocument/2006/relationships/image" Target="../media/image287.wmf"/><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284.wmf"/><Relationship Id="rId17" Type="http://schemas.openxmlformats.org/officeDocument/2006/relationships/oleObject" Target="../embeddings/oleObject222.bin"/><Relationship Id="rId2" Type="http://schemas.openxmlformats.org/officeDocument/2006/relationships/slideLayout" Target="../slideLayouts/slideLayout2.xml"/><Relationship Id="rId16" Type="http://schemas.openxmlformats.org/officeDocument/2006/relationships/image" Target="../media/image286.wmf"/><Relationship Id="rId1" Type="http://schemas.openxmlformats.org/officeDocument/2006/relationships/vmlDrawing" Target="../drawings/vmlDrawing45.vml"/><Relationship Id="rId6" Type="http://schemas.openxmlformats.org/officeDocument/2006/relationships/image" Target="../media/image281.wmf"/><Relationship Id="rId11" Type="http://schemas.openxmlformats.org/officeDocument/2006/relationships/oleObject" Target="../embeddings/oleObject219.bin"/><Relationship Id="rId5" Type="http://schemas.openxmlformats.org/officeDocument/2006/relationships/oleObject" Target="../embeddings/oleObject216.bin"/><Relationship Id="rId15" Type="http://schemas.openxmlformats.org/officeDocument/2006/relationships/oleObject" Target="../embeddings/oleObject221.bin"/><Relationship Id="rId10" Type="http://schemas.openxmlformats.org/officeDocument/2006/relationships/image" Target="../media/image283.wmf"/><Relationship Id="rId4" Type="http://schemas.openxmlformats.org/officeDocument/2006/relationships/image" Target="../media/image280.wmf"/><Relationship Id="rId9" Type="http://schemas.openxmlformats.org/officeDocument/2006/relationships/oleObject" Target="../embeddings/oleObject218.bin"/><Relationship Id="rId14" Type="http://schemas.openxmlformats.org/officeDocument/2006/relationships/image" Target="../media/image285.wmf"/></Relationships>
</file>

<file path=ppt/slides/_rels/slide124.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83.wmf"/><Relationship Id="rId2" Type="http://schemas.openxmlformats.org/officeDocument/2006/relationships/slideLayout" Target="../slideLayouts/slideLayout12.xml"/><Relationship Id="rId1" Type="http://schemas.openxmlformats.org/officeDocument/2006/relationships/vmlDrawing" Target="../drawings/vmlDrawing46.vml"/><Relationship Id="rId6" Type="http://schemas.openxmlformats.org/officeDocument/2006/relationships/image" Target="../media/image289.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282.wmf"/><Relationship Id="rId4" Type="http://schemas.openxmlformats.org/officeDocument/2006/relationships/image" Target="../media/image288.wmf"/><Relationship Id="rId9" Type="http://schemas.openxmlformats.org/officeDocument/2006/relationships/oleObject" Target="../embeddings/oleObject226.bin"/><Relationship Id="rId14" Type="http://schemas.openxmlformats.org/officeDocument/2006/relationships/image" Target="../media/image284.wmf"/></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image" Target="../media/image291.wmf"/><Relationship Id="rId18" Type="http://schemas.openxmlformats.org/officeDocument/2006/relationships/image" Target="../media/image295.jpeg"/><Relationship Id="rId3" Type="http://schemas.openxmlformats.org/officeDocument/2006/relationships/image" Target="../media/image294.jpeg"/><Relationship Id="rId7" Type="http://schemas.openxmlformats.org/officeDocument/2006/relationships/image" Target="../media/image287.wmf"/><Relationship Id="rId12" Type="http://schemas.openxmlformats.org/officeDocument/2006/relationships/oleObject" Target="../embeddings/oleObject233.bin"/><Relationship Id="rId17" Type="http://schemas.openxmlformats.org/officeDocument/2006/relationships/image" Target="../media/image293.wmf"/><Relationship Id="rId2" Type="http://schemas.openxmlformats.org/officeDocument/2006/relationships/slideLayout" Target="../slideLayouts/slideLayout2.xml"/><Relationship Id="rId16" Type="http://schemas.openxmlformats.org/officeDocument/2006/relationships/oleObject" Target="../embeddings/oleObject235.bin"/><Relationship Id="rId1" Type="http://schemas.openxmlformats.org/officeDocument/2006/relationships/vmlDrawing" Target="../drawings/vmlDrawing47.vml"/><Relationship Id="rId6" Type="http://schemas.openxmlformats.org/officeDocument/2006/relationships/oleObject" Target="../embeddings/oleObject230.bin"/><Relationship Id="rId11" Type="http://schemas.openxmlformats.org/officeDocument/2006/relationships/image" Target="../media/image290.wmf"/><Relationship Id="rId5" Type="http://schemas.openxmlformats.org/officeDocument/2006/relationships/image" Target="../media/image285.wmf"/><Relationship Id="rId15" Type="http://schemas.openxmlformats.org/officeDocument/2006/relationships/image" Target="../media/image292.wmf"/><Relationship Id="rId10" Type="http://schemas.openxmlformats.org/officeDocument/2006/relationships/oleObject" Target="../embeddings/oleObject232.bin"/><Relationship Id="rId4" Type="http://schemas.openxmlformats.org/officeDocument/2006/relationships/oleObject" Target="../embeddings/oleObject229.bin"/><Relationship Id="rId9" Type="http://schemas.openxmlformats.org/officeDocument/2006/relationships/image" Target="../media/image281.wmf"/><Relationship Id="rId14" Type="http://schemas.openxmlformats.org/officeDocument/2006/relationships/oleObject" Target="../embeddings/oleObject234.bin"/></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300.w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oleObject" Target="../embeddings/oleObject241.bin"/><Relationship Id="rId2" Type="http://schemas.openxmlformats.org/officeDocument/2006/relationships/slideLayout" Target="../slideLayouts/slideLayout2.xml"/><Relationship Id="rId16" Type="http://schemas.openxmlformats.org/officeDocument/2006/relationships/image" Target="../media/image302.gif"/><Relationship Id="rId1" Type="http://schemas.openxmlformats.org/officeDocument/2006/relationships/vmlDrawing" Target="../drawings/vmlDrawing48.vml"/><Relationship Id="rId6" Type="http://schemas.openxmlformats.org/officeDocument/2006/relationships/image" Target="../media/image297.wmf"/><Relationship Id="rId11" Type="http://schemas.openxmlformats.org/officeDocument/2006/relationships/image" Target="../media/image299.wmf"/><Relationship Id="rId5" Type="http://schemas.openxmlformats.org/officeDocument/2006/relationships/oleObject" Target="../embeddings/oleObject237.bin"/><Relationship Id="rId15" Type="http://schemas.openxmlformats.org/officeDocument/2006/relationships/image" Target="../media/image301.wmf"/><Relationship Id="rId10" Type="http://schemas.openxmlformats.org/officeDocument/2006/relationships/oleObject" Target="../embeddings/oleObject240.bin"/><Relationship Id="rId4" Type="http://schemas.openxmlformats.org/officeDocument/2006/relationships/image" Target="../media/image296.wmf"/><Relationship Id="rId9" Type="http://schemas.openxmlformats.org/officeDocument/2006/relationships/image" Target="../media/image298.wmf"/><Relationship Id="rId14" Type="http://schemas.openxmlformats.org/officeDocument/2006/relationships/oleObject" Target="../embeddings/oleObject242.bin"/></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304.wmf"/><Relationship Id="rId5" Type="http://schemas.openxmlformats.org/officeDocument/2006/relationships/oleObject" Target="../embeddings/oleObject244.bin"/><Relationship Id="rId4" Type="http://schemas.openxmlformats.org/officeDocument/2006/relationships/image" Target="../media/image303.wmf"/></Relationships>
</file>

<file path=ppt/slides/_rels/slide128.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image" Target="../media/image307.gif"/><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306.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82.w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image" Target="../media/image308.png"/><Relationship Id="rId10" Type="http://schemas.openxmlformats.org/officeDocument/2006/relationships/image" Target="../media/image284.wmf"/><Relationship Id="rId4" Type="http://schemas.openxmlformats.org/officeDocument/2006/relationships/image" Target="../media/image305.wmf"/><Relationship Id="rId9" Type="http://schemas.openxmlformats.org/officeDocument/2006/relationships/oleObject" Target="../embeddings/oleObject248.bin"/><Relationship Id="rId14" Type="http://schemas.openxmlformats.org/officeDocument/2006/relationships/hyperlink" Target="file:///D:\&#25105;&#30340;&#25991;&#26723;\Downloads\12-0.ppt"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1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image" Target="../media/image31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315.jpeg"/><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17.png"/><Relationship Id="rId2" Type="http://schemas.openxmlformats.org/officeDocument/2006/relationships/image" Target="../media/image31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50.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318.wmf"/></Relationships>
</file>

<file path=ppt/slides/_rels/slide15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image" Target="../media/image29.wmf"/><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8.wmf"/><Relationship Id="rId10" Type="http://schemas.openxmlformats.org/officeDocument/2006/relationships/image" Target="../media/image31.png"/><Relationship Id="rId4" Type="http://schemas.openxmlformats.org/officeDocument/2006/relationships/oleObject" Target="../embeddings/oleObject4.bin"/><Relationship Id="rId9" Type="http://schemas.openxmlformats.org/officeDocument/2006/relationships/image" Target="../media/image3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wmf"/><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2.bin"/><Relationship Id="rId3" Type="http://schemas.openxmlformats.org/officeDocument/2006/relationships/slideLayout" Target="../slideLayouts/slideLayout2.xml"/><Relationship Id="rId7" Type="http://schemas.openxmlformats.org/officeDocument/2006/relationships/image" Target="../media/image40.wmf"/><Relationship Id="rId12" Type="http://schemas.openxmlformats.org/officeDocument/2006/relationships/image" Target="../media/image42.wmf"/><Relationship Id="rId2" Type="http://schemas.openxmlformats.org/officeDocument/2006/relationships/tags" Target="../tags/tag4.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image" Target="../media/image3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1.wmf"/><Relationship Id="rId14" Type="http://schemas.openxmlformats.org/officeDocument/2006/relationships/image" Target="../media/image4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47.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54.wmf"/><Relationship Id="rId18" Type="http://schemas.openxmlformats.org/officeDocument/2006/relationships/oleObject" Target="../embeddings/oleObject22.bin"/><Relationship Id="rId3" Type="http://schemas.openxmlformats.org/officeDocument/2006/relationships/slideLayout" Target="../slideLayouts/slideLayout2.xml"/><Relationship Id="rId7" Type="http://schemas.openxmlformats.org/officeDocument/2006/relationships/image" Target="../media/image51.wmf"/><Relationship Id="rId12" Type="http://schemas.openxmlformats.org/officeDocument/2006/relationships/oleObject" Target="../embeddings/oleObject19.bin"/><Relationship Id="rId17" Type="http://schemas.openxmlformats.org/officeDocument/2006/relationships/image" Target="../media/image56.wmf"/><Relationship Id="rId2" Type="http://schemas.openxmlformats.org/officeDocument/2006/relationships/tags" Target="../tags/tag5.xml"/><Relationship Id="rId16" Type="http://schemas.openxmlformats.org/officeDocument/2006/relationships/oleObject" Target="../embeddings/oleObject21.bin"/><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18.bin"/><Relationship Id="rId19" Type="http://schemas.openxmlformats.org/officeDocument/2006/relationships/image" Target="../media/image57.wmf"/><Relationship Id="rId4" Type="http://schemas.openxmlformats.org/officeDocument/2006/relationships/oleObject" Target="../embeddings/oleObject15.bin"/><Relationship Id="rId9" Type="http://schemas.openxmlformats.org/officeDocument/2006/relationships/image" Target="../media/image52.wmf"/><Relationship Id="rId14" Type="http://schemas.openxmlformats.org/officeDocument/2006/relationships/oleObject" Target="../embeddings/oleObject2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slideLayout" Target="../slideLayouts/slideLayout2.xml"/><Relationship Id="rId7" Type="http://schemas.openxmlformats.org/officeDocument/2006/relationships/image" Target="../media/image59.wmf"/><Relationship Id="rId2" Type="http://schemas.openxmlformats.org/officeDocument/2006/relationships/tags" Target="../tags/tag6.xml"/><Relationship Id="rId1" Type="http://schemas.openxmlformats.org/officeDocument/2006/relationships/vmlDrawing" Target="../drawings/vmlDrawing8.vml"/><Relationship Id="rId6" Type="http://schemas.openxmlformats.org/officeDocument/2006/relationships/oleObject" Target="../embeddings/oleObject24.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60.wmf"/></Relationships>
</file>

<file path=ppt/slides/_rels/slide4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slideLayout" Target="../slideLayouts/slideLayout2.xml"/><Relationship Id="rId7" Type="http://schemas.openxmlformats.org/officeDocument/2006/relationships/oleObject" Target="../embeddings/oleObject28.bin"/><Relationship Id="rId2" Type="http://schemas.openxmlformats.org/officeDocument/2006/relationships/tags" Target="../tags/tag7.xml"/><Relationship Id="rId1" Type="http://schemas.openxmlformats.org/officeDocument/2006/relationships/vmlDrawing" Target="../drawings/vmlDrawing9.vml"/><Relationship Id="rId6" Type="http://schemas.openxmlformats.org/officeDocument/2006/relationships/image" Target="../media/image62.wmf"/><Relationship Id="rId5" Type="http://schemas.openxmlformats.org/officeDocument/2006/relationships/oleObject" Target="../embeddings/oleObject27.bin"/><Relationship Id="rId10" Type="http://schemas.openxmlformats.org/officeDocument/2006/relationships/image" Target="../media/image64.wmf"/><Relationship Id="rId4" Type="http://schemas.openxmlformats.org/officeDocument/2006/relationships/image" Target="../media/image65.png"/><Relationship Id="rId9"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70.wmf"/><Relationship Id="rId18" Type="http://schemas.openxmlformats.org/officeDocument/2006/relationships/oleObject" Target="../embeddings/oleObject37.bin"/><Relationship Id="rId26" Type="http://schemas.openxmlformats.org/officeDocument/2006/relationships/oleObject" Target="../embeddings/oleObject41.bin"/><Relationship Id="rId3" Type="http://schemas.openxmlformats.org/officeDocument/2006/relationships/slideLayout" Target="../slideLayouts/slideLayout2.xml"/><Relationship Id="rId21" Type="http://schemas.openxmlformats.org/officeDocument/2006/relationships/image" Target="../media/image74.wmf"/><Relationship Id="rId7" Type="http://schemas.openxmlformats.org/officeDocument/2006/relationships/image" Target="../media/image67.wmf"/><Relationship Id="rId12" Type="http://schemas.openxmlformats.org/officeDocument/2006/relationships/oleObject" Target="../embeddings/oleObject34.bin"/><Relationship Id="rId17" Type="http://schemas.openxmlformats.org/officeDocument/2006/relationships/image" Target="../media/image72.wmf"/><Relationship Id="rId25" Type="http://schemas.openxmlformats.org/officeDocument/2006/relationships/image" Target="../media/image76.wmf"/><Relationship Id="rId2" Type="http://schemas.openxmlformats.org/officeDocument/2006/relationships/tags" Target="../tags/tag8.xml"/><Relationship Id="rId16" Type="http://schemas.openxmlformats.org/officeDocument/2006/relationships/oleObject" Target="../embeddings/oleObject36.bin"/><Relationship Id="rId20" Type="http://schemas.openxmlformats.org/officeDocument/2006/relationships/oleObject" Target="../embeddings/oleObject38.bin"/><Relationship Id="rId29" Type="http://schemas.openxmlformats.org/officeDocument/2006/relationships/image" Target="../media/image78.wmf"/><Relationship Id="rId1" Type="http://schemas.openxmlformats.org/officeDocument/2006/relationships/vmlDrawing" Target="../drawings/vmlDrawing10.vml"/><Relationship Id="rId6" Type="http://schemas.openxmlformats.org/officeDocument/2006/relationships/oleObject" Target="../embeddings/oleObject31.bin"/><Relationship Id="rId11" Type="http://schemas.openxmlformats.org/officeDocument/2006/relationships/image" Target="../media/image69.wmf"/><Relationship Id="rId24" Type="http://schemas.openxmlformats.org/officeDocument/2006/relationships/oleObject" Target="../embeddings/oleObject40.bin"/><Relationship Id="rId5" Type="http://schemas.openxmlformats.org/officeDocument/2006/relationships/image" Target="../media/image66.wmf"/><Relationship Id="rId15" Type="http://schemas.openxmlformats.org/officeDocument/2006/relationships/image" Target="../media/image71.wmf"/><Relationship Id="rId23" Type="http://schemas.openxmlformats.org/officeDocument/2006/relationships/image" Target="../media/image75.wmf"/><Relationship Id="rId28" Type="http://schemas.openxmlformats.org/officeDocument/2006/relationships/oleObject" Target="../embeddings/oleObject42.bin"/><Relationship Id="rId10" Type="http://schemas.openxmlformats.org/officeDocument/2006/relationships/oleObject" Target="../embeddings/oleObject33.bin"/><Relationship Id="rId19" Type="http://schemas.openxmlformats.org/officeDocument/2006/relationships/image" Target="../media/image73.wmf"/><Relationship Id="rId31" Type="http://schemas.openxmlformats.org/officeDocument/2006/relationships/image" Target="../media/image79.wmf"/><Relationship Id="rId4" Type="http://schemas.openxmlformats.org/officeDocument/2006/relationships/oleObject" Target="../embeddings/oleObject30.bin"/><Relationship Id="rId9" Type="http://schemas.openxmlformats.org/officeDocument/2006/relationships/image" Target="../media/image68.w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77.wmf"/><Relationship Id="rId30" Type="http://schemas.openxmlformats.org/officeDocument/2006/relationships/oleObject" Target="../embeddings/oleObject4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slideLayout" Target="../slideLayouts/slideLayout2.xml"/><Relationship Id="rId7" Type="http://schemas.openxmlformats.org/officeDocument/2006/relationships/image" Target="../media/image81.wmf"/><Relationship Id="rId2" Type="http://schemas.openxmlformats.org/officeDocument/2006/relationships/tags" Target="../tags/tag9.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82.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88.wmf"/><Relationship Id="rId3" Type="http://schemas.openxmlformats.org/officeDocument/2006/relationships/slideLayout" Target="../slideLayouts/slideLayout2.xml"/><Relationship Id="rId7" Type="http://schemas.openxmlformats.org/officeDocument/2006/relationships/image" Target="../media/image85.wmf"/><Relationship Id="rId12" Type="http://schemas.openxmlformats.org/officeDocument/2006/relationships/oleObject" Target="../embeddings/oleObject52.bin"/><Relationship Id="rId17" Type="http://schemas.openxmlformats.org/officeDocument/2006/relationships/image" Target="../media/image90.wmf"/><Relationship Id="rId2" Type="http://schemas.openxmlformats.org/officeDocument/2006/relationships/tags" Target="../tags/tag10.xml"/><Relationship Id="rId16" Type="http://schemas.openxmlformats.org/officeDocument/2006/relationships/oleObject" Target="../embeddings/oleObject54.bin"/><Relationship Id="rId1" Type="http://schemas.openxmlformats.org/officeDocument/2006/relationships/vmlDrawing" Target="../drawings/vmlDrawing12.vml"/><Relationship Id="rId6" Type="http://schemas.openxmlformats.org/officeDocument/2006/relationships/oleObject" Target="../embeddings/oleObject49.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86.wmf"/><Relationship Id="rId14" Type="http://schemas.openxmlformats.org/officeDocument/2006/relationships/oleObject" Target="../embeddings/oleObject5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oleObject" Target="../embeddings/oleObject60.bin"/><Relationship Id="rId18" Type="http://schemas.openxmlformats.org/officeDocument/2006/relationships/image" Target="../media/image97.wmf"/><Relationship Id="rId3" Type="http://schemas.openxmlformats.org/officeDocument/2006/relationships/slideLayout" Target="../slideLayouts/slideLayout2.xml"/><Relationship Id="rId7" Type="http://schemas.openxmlformats.org/officeDocument/2006/relationships/image" Target="../media/image92.wmf"/><Relationship Id="rId12" Type="http://schemas.openxmlformats.org/officeDocument/2006/relationships/oleObject" Target="../embeddings/oleObject59.bin"/><Relationship Id="rId17" Type="http://schemas.openxmlformats.org/officeDocument/2006/relationships/oleObject" Target="../embeddings/oleObject62.bin"/><Relationship Id="rId2" Type="http://schemas.openxmlformats.org/officeDocument/2006/relationships/tags" Target="../tags/tag11.xml"/><Relationship Id="rId16" Type="http://schemas.openxmlformats.org/officeDocument/2006/relationships/image" Target="../media/image96.wmf"/><Relationship Id="rId20" Type="http://schemas.openxmlformats.org/officeDocument/2006/relationships/image" Target="../media/image98.wmf"/><Relationship Id="rId1" Type="http://schemas.openxmlformats.org/officeDocument/2006/relationships/vmlDrawing" Target="../drawings/vmlDrawing13.vml"/><Relationship Id="rId6" Type="http://schemas.openxmlformats.org/officeDocument/2006/relationships/oleObject" Target="../embeddings/oleObject56.bin"/><Relationship Id="rId11" Type="http://schemas.openxmlformats.org/officeDocument/2006/relationships/image" Target="../media/image94.wmf"/><Relationship Id="rId5" Type="http://schemas.openxmlformats.org/officeDocument/2006/relationships/image" Target="../media/image91.wmf"/><Relationship Id="rId15" Type="http://schemas.openxmlformats.org/officeDocument/2006/relationships/oleObject" Target="../embeddings/oleObject61.bin"/><Relationship Id="rId10" Type="http://schemas.openxmlformats.org/officeDocument/2006/relationships/oleObject" Target="../embeddings/oleObject58.bin"/><Relationship Id="rId19" Type="http://schemas.openxmlformats.org/officeDocument/2006/relationships/oleObject" Target="../embeddings/oleObject63.bin"/><Relationship Id="rId4" Type="http://schemas.openxmlformats.org/officeDocument/2006/relationships/oleObject" Target="../embeddings/oleObject55.bin"/><Relationship Id="rId9" Type="http://schemas.openxmlformats.org/officeDocument/2006/relationships/image" Target="../media/image93.wmf"/><Relationship Id="rId14" Type="http://schemas.openxmlformats.org/officeDocument/2006/relationships/image" Target="../media/image95.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oleObject" Target="../embeddings/oleObject69.bin"/><Relationship Id="rId18" Type="http://schemas.openxmlformats.org/officeDocument/2006/relationships/image" Target="../media/image105.wmf"/><Relationship Id="rId3" Type="http://schemas.openxmlformats.org/officeDocument/2006/relationships/slideLayout" Target="../slideLayouts/slideLayout2.xml"/><Relationship Id="rId7" Type="http://schemas.openxmlformats.org/officeDocument/2006/relationships/image" Target="../media/image100.wmf"/><Relationship Id="rId12" Type="http://schemas.openxmlformats.org/officeDocument/2006/relationships/oleObject" Target="../embeddings/oleObject68.bin"/><Relationship Id="rId17" Type="http://schemas.openxmlformats.org/officeDocument/2006/relationships/oleObject" Target="../embeddings/oleObject71.bin"/><Relationship Id="rId2" Type="http://schemas.openxmlformats.org/officeDocument/2006/relationships/tags" Target="../tags/tag12.xml"/><Relationship Id="rId16" Type="http://schemas.openxmlformats.org/officeDocument/2006/relationships/image" Target="../media/image104.wmf"/><Relationship Id="rId1" Type="http://schemas.openxmlformats.org/officeDocument/2006/relationships/vmlDrawing" Target="../drawings/vmlDrawing14.vml"/><Relationship Id="rId6" Type="http://schemas.openxmlformats.org/officeDocument/2006/relationships/oleObject" Target="../embeddings/oleObject65.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oleObject" Target="../embeddings/oleObject70.bin"/><Relationship Id="rId10" Type="http://schemas.openxmlformats.org/officeDocument/2006/relationships/oleObject" Target="../embeddings/oleObject67.bin"/><Relationship Id="rId19" Type="http://schemas.openxmlformats.org/officeDocument/2006/relationships/oleObject" Target="../embeddings/oleObject72.bin"/><Relationship Id="rId4" Type="http://schemas.openxmlformats.org/officeDocument/2006/relationships/oleObject" Target="../embeddings/oleObject64.bin"/><Relationship Id="rId9" Type="http://schemas.openxmlformats.org/officeDocument/2006/relationships/image" Target="../media/image101.wmf"/><Relationship Id="rId14" Type="http://schemas.openxmlformats.org/officeDocument/2006/relationships/image" Target="../media/image103.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110.wmf"/><Relationship Id="rId3" Type="http://schemas.openxmlformats.org/officeDocument/2006/relationships/slideLayout" Target="../slideLayouts/slideLayout2.xml"/><Relationship Id="rId7" Type="http://schemas.openxmlformats.org/officeDocument/2006/relationships/image" Target="../media/image107.wmf"/><Relationship Id="rId12" Type="http://schemas.openxmlformats.org/officeDocument/2006/relationships/oleObject" Target="../embeddings/oleObject77.bin"/><Relationship Id="rId2" Type="http://schemas.openxmlformats.org/officeDocument/2006/relationships/tags" Target="../tags/tag13.xml"/><Relationship Id="rId1" Type="http://schemas.openxmlformats.org/officeDocument/2006/relationships/vmlDrawing" Target="../drawings/vmlDrawing15.vml"/><Relationship Id="rId6" Type="http://schemas.openxmlformats.org/officeDocument/2006/relationships/oleObject" Target="../embeddings/oleObject74.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11.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108.wmf"/><Relationship Id="rId14" Type="http://schemas.openxmlformats.org/officeDocument/2006/relationships/oleObject" Target="../embeddings/oleObject78.bin"/></Relationships>
</file>

<file path=ppt/slides/_rels/slide49.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13.wmf"/><Relationship Id="rId5" Type="http://schemas.openxmlformats.org/officeDocument/2006/relationships/oleObject" Target="../embeddings/oleObject80.bin"/><Relationship Id="rId4" Type="http://schemas.openxmlformats.org/officeDocument/2006/relationships/image" Target="../media/image1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16.wmf"/><Relationship Id="rId5" Type="http://schemas.openxmlformats.org/officeDocument/2006/relationships/oleObject" Target="../embeddings/oleObject83.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8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8.wmf"/></Relationships>
</file>

<file path=ppt/slides/_rels/slide52.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20.wmf"/><Relationship Id="rId5" Type="http://schemas.openxmlformats.org/officeDocument/2006/relationships/oleObject" Target="../embeddings/oleObject88.bin"/><Relationship Id="rId4" Type="http://schemas.openxmlformats.org/officeDocument/2006/relationships/image" Target="../media/image119.wmf"/></Relationships>
</file>

<file path=ppt/slides/_rels/slide53.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95.bin"/><Relationship Id="rId18" Type="http://schemas.openxmlformats.org/officeDocument/2006/relationships/image" Target="../media/image129.w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26.w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128.wmf"/><Relationship Id="rId20" Type="http://schemas.openxmlformats.org/officeDocument/2006/relationships/image" Target="../media/image130.wmf"/><Relationship Id="rId1" Type="http://schemas.openxmlformats.org/officeDocument/2006/relationships/vmlDrawing" Target="../drawings/vmlDrawing20.vml"/><Relationship Id="rId6" Type="http://schemas.openxmlformats.org/officeDocument/2006/relationships/image" Target="../media/image123.wmf"/><Relationship Id="rId11" Type="http://schemas.openxmlformats.org/officeDocument/2006/relationships/oleObject" Target="../embeddings/oleObject94.bin"/><Relationship Id="rId24" Type="http://schemas.openxmlformats.org/officeDocument/2006/relationships/image" Target="../media/image132.wmf"/><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oleObject" Target="../embeddings/oleObject100.bin"/><Relationship Id="rId10" Type="http://schemas.openxmlformats.org/officeDocument/2006/relationships/image" Target="../media/image125.wmf"/><Relationship Id="rId19" Type="http://schemas.openxmlformats.org/officeDocument/2006/relationships/oleObject" Target="../embeddings/oleObject98.bin"/><Relationship Id="rId4" Type="http://schemas.openxmlformats.org/officeDocument/2006/relationships/image" Target="../media/image122.wmf"/><Relationship Id="rId9" Type="http://schemas.openxmlformats.org/officeDocument/2006/relationships/oleObject" Target="../embeddings/oleObject93.bin"/><Relationship Id="rId14" Type="http://schemas.openxmlformats.org/officeDocument/2006/relationships/image" Target="../media/image127.wmf"/><Relationship Id="rId22" Type="http://schemas.openxmlformats.org/officeDocument/2006/relationships/image" Target="../media/image131.wmf"/></Relationships>
</file>

<file path=ppt/slides/_rels/slide54.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06.bin"/><Relationship Id="rId18" Type="http://schemas.openxmlformats.org/officeDocument/2006/relationships/image" Target="../media/image137.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34.wmf"/><Relationship Id="rId17"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36.wmf"/><Relationship Id="rId1" Type="http://schemas.openxmlformats.org/officeDocument/2006/relationships/vmlDrawing" Target="../drawings/vmlDrawing21.vml"/><Relationship Id="rId6" Type="http://schemas.openxmlformats.org/officeDocument/2006/relationships/image" Target="../media/image123.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33.wmf"/><Relationship Id="rId4" Type="http://schemas.openxmlformats.org/officeDocument/2006/relationships/image" Target="../media/image122.wmf"/><Relationship Id="rId9" Type="http://schemas.openxmlformats.org/officeDocument/2006/relationships/oleObject" Target="../embeddings/oleObject104.bin"/><Relationship Id="rId14" Type="http://schemas.openxmlformats.org/officeDocument/2006/relationships/image" Target="../media/image135.wmf"/></Relationships>
</file>

<file path=ppt/slides/_rels/slide55.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14.bin"/><Relationship Id="rId18" Type="http://schemas.openxmlformats.org/officeDocument/2006/relationships/image" Target="../media/image145.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42.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44.wmf"/><Relationship Id="rId20" Type="http://schemas.openxmlformats.org/officeDocument/2006/relationships/image" Target="../media/image146.wmf"/><Relationship Id="rId1" Type="http://schemas.openxmlformats.org/officeDocument/2006/relationships/vmlDrawing" Target="../drawings/vmlDrawing22.vml"/><Relationship Id="rId6" Type="http://schemas.openxmlformats.org/officeDocument/2006/relationships/image" Target="../media/image139.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41.wmf"/><Relationship Id="rId19" Type="http://schemas.openxmlformats.org/officeDocument/2006/relationships/oleObject" Target="../embeddings/oleObject117.bin"/><Relationship Id="rId4" Type="http://schemas.openxmlformats.org/officeDocument/2006/relationships/image" Target="../media/image138.wmf"/><Relationship Id="rId9" Type="http://schemas.openxmlformats.org/officeDocument/2006/relationships/oleObject" Target="../embeddings/oleObject112.bin"/><Relationship Id="rId14" Type="http://schemas.openxmlformats.org/officeDocument/2006/relationships/image" Target="../media/image143.wmf"/></Relationships>
</file>

<file path=ppt/slides/_rels/slide56.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23.bin"/><Relationship Id="rId18" Type="http://schemas.openxmlformats.org/officeDocument/2006/relationships/image" Target="../media/image154.wmf"/><Relationship Id="rId3" Type="http://schemas.openxmlformats.org/officeDocument/2006/relationships/oleObject" Target="../embeddings/oleObject118.bin"/><Relationship Id="rId21" Type="http://schemas.openxmlformats.org/officeDocument/2006/relationships/image" Target="../media/image155.wmf"/><Relationship Id="rId7" Type="http://schemas.openxmlformats.org/officeDocument/2006/relationships/oleObject" Target="../embeddings/oleObject120.bin"/><Relationship Id="rId12" Type="http://schemas.openxmlformats.org/officeDocument/2006/relationships/image" Target="../media/image151.wmf"/><Relationship Id="rId17" Type="http://schemas.openxmlformats.org/officeDocument/2006/relationships/oleObject" Target="../embeddings/oleObject125.bin"/><Relationship Id="rId2" Type="http://schemas.openxmlformats.org/officeDocument/2006/relationships/slideLayout" Target="../slideLayouts/slideLayout2.xml"/><Relationship Id="rId16" Type="http://schemas.openxmlformats.org/officeDocument/2006/relationships/image" Target="../media/image153.wmf"/><Relationship Id="rId20" Type="http://schemas.openxmlformats.org/officeDocument/2006/relationships/oleObject" Target="../embeddings/oleObject127.bin"/><Relationship Id="rId1" Type="http://schemas.openxmlformats.org/officeDocument/2006/relationships/vmlDrawing" Target="../drawings/vmlDrawing23.vml"/><Relationship Id="rId6" Type="http://schemas.openxmlformats.org/officeDocument/2006/relationships/image" Target="../media/image148.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23" Type="http://schemas.openxmlformats.org/officeDocument/2006/relationships/image" Target="../media/image156.wmf"/><Relationship Id="rId10" Type="http://schemas.openxmlformats.org/officeDocument/2006/relationships/image" Target="../media/image150.wmf"/><Relationship Id="rId19" Type="http://schemas.openxmlformats.org/officeDocument/2006/relationships/oleObject" Target="../embeddings/oleObject126.bin"/><Relationship Id="rId4" Type="http://schemas.openxmlformats.org/officeDocument/2006/relationships/image" Target="../media/image147.wmf"/><Relationship Id="rId9" Type="http://schemas.openxmlformats.org/officeDocument/2006/relationships/oleObject" Target="../embeddings/oleObject121.bin"/><Relationship Id="rId14" Type="http://schemas.openxmlformats.org/officeDocument/2006/relationships/image" Target="../media/image152.wmf"/><Relationship Id="rId22" Type="http://schemas.openxmlformats.org/officeDocument/2006/relationships/oleObject" Target="../embeddings/oleObject128.bin"/></Relationships>
</file>

<file path=ppt/slides/_rels/slide57.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34.bin"/><Relationship Id="rId18" Type="http://schemas.openxmlformats.org/officeDocument/2006/relationships/image" Target="../media/image164.wmf"/><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161.wmf"/><Relationship Id="rId17"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24.vml"/><Relationship Id="rId6" Type="http://schemas.openxmlformats.org/officeDocument/2006/relationships/image" Target="../media/image158.wmf"/><Relationship Id="rId11" Type="http://schemas.openxmlformats.org/officeDocument/2006/relationships/oleObject" Target="../embeddings/oleObject133.bin"/><Relationship Id="rId24" Type="http://schemas.openxmlformats.org/officeDocument/2006/relationships/image" Target="../media/image167.wmf"/><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10" Type="http://schemas.openxmlformats.org/officeDocument/2006/relationships/image" Target="../media/image160.wmf"/><Relationship Id="rId19" Type="http://schemas.openxmlformats.org/officeDocument/2006/relationships/oleObject" Target="../embeddings/oleObject137.bin"/><Relationship Id="rId4" Type="http://schemas.openxmlformats.org/officeDocument/2006/relationships/image" Target="../media/image157.wmf"/><Relationship Id="rId9" Type="http://schemas.openxmlformats.org/officeDocument/2006/relationships/oleObject" Target="../embeddings/oleObject132.bin"/><Relationship Id="rId14" Type="http://schemas.openxmlformats.org/officeDocument/2006/relationships/image" Target="../media/image162.wmf"/><Relationship Id="rId22" Type="http://schemas.openxmlformats.org/officeDocument/2006/relationships/image" Target="../media/image166.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72.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69.wmf"/><Relationship Id="rId11" Type="http://schemas.openxmlformats.org/officeDocument/2006/relationships/image" Target="../media/image171.wmf"/><Relationship Id="rId5" Type="http://schemas.openxmlformats.org/officeDocument/2006/relationships/oleObject" Target="../embeddings/oleObject141.bin"/><Relationship Id="rId15" Type="http://schemas.openxmlformats.org/officeDocument/2006/relationships/image" Target="../media/image167.wmf"/><Relationship Id="rId10" Type="http://schemas.openxmlformats.org/officeDocument/2006/relationships/oleObject" Target="../embeddings/oleObject144.bin"/><Relationship Id="rId4" Type="http://schemas.openxmlformats.org/officeDocument/2006/relationships/image" Target="../media/image168.wmf"/><Relationship Id="rId9" Type="http://schemas.openxmlformats.org/officeDocument/2006/relationships/image" Target="../media/image170.wmf"/><Relationship Id="rId14" Type="http://schemas.openxmlformats.org/officeDocument/2006/relationships/oleObject" Target="../embeddings/oleObject146.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73.wmf"/></Relationships>
</file>

<file path=ppt/slides/_rels/slide6.xml.rels><?xml version="1.0" encoding="UTF-8" standalone="yes"?>
<Relationships xmlns="http://schemas.openxmlformats.org/package/2006/relationships"><Relationship Id="rId2" Type="http://schemas.openxmlformats.org/officeDocument/2006/relationships/hyperlink" Target="http://playground.tensorflow.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7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75.wmf"/></Relationships>
</file>

<file path=ppt/slides/_rels/slide62.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78.gi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3.wmf"/><Relationship Id="rId1" Type="http://schemas.openxmlformats.org/officeDocument/2006/relationships/slideLayout" Target="../slideLayouts/slideLayout4.xml"/><Relationship Id="rId5" Type="http://schemas.openxmlformats.org/officeDocument/2006/relationships/image" Target="../media/image182.png"/><Relationship Id="rId4" Type="http://schemas.openxmlformats.org/officeDocument/2006/relationships/image" Target="../media/image181.png"/></Relationships>
</file>

<file path=ppt/slides/_rels/slide69.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18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0.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image" Target="../media/image19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4.jpeg"/><Relationship Id="rId2" Type="http://schemas.openxmlformats.org/officeDocument/2006/relationships/image" Target="../media/image19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9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9.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wmf"/><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image" Target="../media/image20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ctrTitle"/>
          </p:nvPr>
        </p:nvSpPr>
        <p:spPr>
          <a:xfrm>
            <a:off x="433389" y="3197225"/>
            <a:ext cx="8289925" cy="1371600"/>
          </a:xfrm>
        </p:spPr>
        <p:txBody>
          <a:bodyPr/>
          <a:lstStyle/>
          <a:p>
            <a:pPr>
              <a:lnSpc>
                <a:spcPct val="90000"/>
              </a:lnSpc>
            </a:pPr>
            <a:r>
              <a:rPr lang="zh-CN" altLang="en-US" sz="4000" b="0" dirty="0" smtClean="0"/>
              <a:t>第</a:t>
            </a:r>
            <a:r>
              <a:rPr lang="en-US" altLang="zh-CN" sz="4000" b="0" dirty="0" smtClean="0"/>
              <a:t>7</a:t>
            </a:r>
            <a:r>
              <a:rPr lang="zh-CN" altLang="en-US" sz="4000" b="0" dirty="0" smtClean="0"/>
              <a:t>章 人工神经网络算法</a:t>
            </a:r>
            <a:r>
              <a:rPr lang="zh-CN" altLang="en-US" sz="4000" dirty="0" smtClean="0"/>
              <a:t> </a:t>
            </a:r>
            <a:br>
              <a:rPr lang="zh-CN" altLang="en-US" sz="4000" dirty="0" smtClean="0"/>
            </a:br>
            <a:r>
              <a:rPr lang="zh-CN" altLang="en-US" sz="4000" dirty="0" smtClean="0"/>
              <a:t/>
            </a:r>
            <a:br>
              <a:rPr lang="zh-CN" altLang="en-US" sz="4000" dirty="0" smtClean="0"/>
            </a:br>
            <a:r>
              <a:rPr lang="en-US" altLang="zh-CN" sz="4000" dirty="0" smtClean="0"/>
              <a:t>(</a:t>
            </a:r>
            <a:r>
              <a:rPr lang="en-US" altLang="zh-CN" sz="4000" b="0" dirty="0" smtClean="0"/>
              <a:t>Artificial Neural  Netwroks</a:t>
            </a:r>
            <a:r>
              <a:rPr lang="en-US" altLang="zh-CN" sz="4000" dirty="0" smtClean="0"/>
              <a:t>-ANN)</a:t>
            </a:r>
            <a:r>
              <a:rPr lang="en-US" altLang="zh-CN" sz="4000" b="0" dirty="0" smtClean="0"/>
              <a:t/>
            </a:r>
            <a:br>
              <a:rPr lang="en-US" altLang="zh-CN" sz="4000" b="0" dirty="0" smtClean="0"/>
            </a:br>
            <a:r>
              <a:rPr lang="en-US" altLang="zh-CN" sz="4000" b="0" dirty="0" smtClean="0"/>
              <a:t/>
            </a:r>
            <a:br>
              <a:rPr lang="en-US" altLang="zh-CN" sz="4000" b="0" dirty="0" smtClean="0"/>
            </a:br>
            <a:r>
              <a:rPr lang="en-US" altLang="zh-CN" sz="4000" b="0" dirty="0" smtClean="0"/>
              <a:t>                      </a:t>
            </a:r>
            <a:br>
              <a:rPr lang="en-US" altLang="zh-CN" sz="4000" b="0" dirty="0" smtClean="0"/>
            </a:br>
            <a:r>
              <a:rPr lang="en-US" altLang="zh-CN" sz="4000" b="0" dirty="0" smtClean="0"/>
              <a:t/>
            </a:r>
            <a:br>
              <a:rPr lang="en-US" altLang="zh-CN" sz="4000" b="0" dirty="0" smtClean="0"/>
            </a:br>
            <a:r>
              <a:rPr lang="en-US" altLang="zh-CN" sz="4000" b="0" dirty="0" smtClean="0"/>
              <a:t/>
            </a:r>
            <a:br>
              <a:rPr lang="en-US" altLang="zh-CN" sz="4000" b="0" dirty="0" smtClean="0"/>
            </a:br>
            <a:r>
              <a:rPr lang="en-US" altLang="zh-CN" sz="4000" b="0" dirty="0" smtClean="0"/>
              <a:t/>
            </a:r>
            <a:br>
              <a:rPr lang="en-US" altLang="zh-CN" sz="4000" b="0" dirty="0" smtClean="0"/>
            </a:br>
            <a:endParaRPr lang="en-US" altLang="zh-CN" sz="4000" b="0" dirty="0" smtClean="0"/>
          </a:p>
        </p:txBody>
      </p:sp>
      <p:sp>
        <p:nvSpPr>
          <p:cNvPr id="4" name="TextBox 3"/>
          <p:cNvSpPr txBox="1"/>
          <p:nvPr/>
        </p:nvSpPr>
        <p:spPr>
          <a:xfrm>
            <a:off x="4014787" y="350520"/>
            <a:ext cx="4839863" cy="646331"/>
          </a:xfrm>
          <a:prstGeom prst="rect">
            <a:avLst/>
          </a:prstGeom>
          <a:noFill/>
        </p:spPr>
        <p:txBody>
          <a:bodyPr wrap="square" rtlCol="0">
            <a:spAutoFit/>
          </a:bodyPr>
          <a:lstStyle/>
          <a:p>
            <a:pPr algn="r"/>
            <a:r>
              <a:rPr lang="zh-CN" altLang="en-US" dirty="0" smtClean="0">
                <a:solidFill>
                  <a:schemeClr val="accent1">
                    <a:lumMod val="75000"/>
                  </a:schemeClr>
                </a:solidFill>
              </a:rPr>
              <a:t>机器学习算法入门与编程实现</a:t>
            </a:r>
            <a:r>
              <a:rPr lang="en-US" altLang="zh-CN" dirty="0" smtClean="0">
                <a:solidFill>
                  <a:schemeClr val="accent1">
                    <a:lumMod val="75000"/>
                  </a:schemeClr>
                </a:solidFill>
              </a:rPr>
              <a:t>——</a:t>
            </a:r>
            <a:r>
              <a:rPr lang="zh-CN" altLang="en-US" dirty="0" smtClean="0">
                <a:solidFill>
                  <a:schemeClr val="accent1">
                    <a:lumMod val="75000"/>
                  </a:schemeClr>
                </a:solidFill>
              </a:rPr>
              <a:t>基于</a:t>
            </a:r>
            <a:r>
              <a:rPr lang="en-US" altLang="zh-CN" dirty="0" smtClean="0">
                <a:solidFill>
                  <a:schemeClr val="accent1">
                    <a:lumMod val="75000"/>
                  </a:schemeClr>
                </a:solidFill>
              </a:rPr>
              <a:t>Python</a:t>
            </a:r>
          </a:p>
          <a:p>
            <a:pPr algn="r"/>
            <a:r>
              <a:rPr lang="zh-CN" altLang="en-US" dirty="0" smtClean="0">
                <a:solidFill>
                  <a:schemeClr val="accent1">
                    <a:lumMod val="75000"/>
                  </a:schemeClr>
                </a:solidFill>
              </a:rPr>
              <a:t>唐四薪 编著</a:t>
            </a:r>
            <a:endParaRPr lang="zh-CN" alt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03350" y="572971"/>
            <a:ext cx="6337300" cy="64633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en-US" altLang="zh-CN" sz="3600" b="1" dirty="0">
                <a:solidFill>
                  <a:schemeClr val="bg1"/>
                </a:solidFill>
                <a:latin typeface="宋体" pitchFamily="2" charset="-122"/>
                <a:ea typeface="宋体" pitchFamily="2" charset="-122"/>
                <a:cs typeface="楷体_GB2312" pitchFamily="49" charset="-122"/>
              </a:rPr>
              <a:t> </a:t>
            </a:r>
            <a:r>
              <a:rPr kumimoji="1" lang="zh-CN" altLang="en-US" sz="3600" b="1" dirty="0">
                <a:solidFill>
                  <a:schemeClr val="bg1"/>
                </a:solidFill>
                <a:latin typeface="宋体" pitchFamily="2" charset="-122"/>
                <a:ea typeface="宋体" pitchFamily="2" charset="-122"/>
                <a:cs typeface="楷体_GB2312" pitchFamily="49" charset="-122"/>
              </a:rPr>
              <a:t>感知</a:t>
            </a:r>
            <a:r>
              <a:rPr kumimoji="1" lang="zh-CN" altLang="en-US" sz="3600" b="1" dirty="0" smtClean="0">
                <a:solidFill>
                  <a:schemeClr val="bg1"/>
                </a:solidFill>
                <a:latin typeface="宋体" pitchFamily="2" charset="-122"/>
                <a:ea typeface="宋体" pitchFamily="2" charset="-122"/>
                <a:cs typeface="楷体_GB2312" pitchFamily="49" charset="-122"/>
              </a:rPr>
              <a:t>机模型例</a:t>
            </a:r>
            <a:r>
              <a:rPr kumimoji="1" lang="zh-CN" altLang="en-US" sz="3600" b="1" dirty="0">
                <a:solidFill>
                  <a:schemeClr val="bg1"/>
                </a:solidFill>
                <a:latin typeface="宋体" pitchFamily="2" charset="-122"/>
                <a:ea typeface="宋体" pitchFamily="2" charset="-122"/>
                <a:cs typeface="楷体_GB2312" pitchFamily="49" charset="-122"/>
              </a:rPr>
              <a:t>题</a:t>
            </a:r>
            <a:endParaRPr kumimoji="1" lang="zh-CN" altLang="en-US" sz="3200" b="1" dirty="0">
              <a:latin typeface="楷体_GB2312" pitchFamily="49" charset="-122"/>
              <a:ea typeface="宋体" pitchFamily="2" charset="-122"/>
              <a:cs typeface="楷体_GB2312" pitchFamily="49" charset="-122"/>
            </a:endParaRPr>
          </a:p>
        </p:txBody>
      </p:sp>
      <p:pic>
        <p:nvPicPr>
          <p:cNvPr id="25603"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extLst>
          </p:cNvPr>
          <p:cNvSpPr txBox="1">
            <a:spLocks noRot="1" noChangeAspect="1" noMove="1" noResize="1" noEditPoints="1" noAdjustHandles="1" noChangeArrowheads="1" noChangeShapeType="1" noTextEdit="1"/>
          </p:cNvSpPr>
          <p:nvPr/>
        </p:nvSpPr>
        <p:spPr>
          <a:xfrm>
            <a:off x="288758" y="2117513"/>
            <a:ext cx="8674768" cy="2537464"/>
          </a:xfrm>
          <a:prstGeom prst="rect">
            <a:avLst/>
          </a:prstGeom>
          <a:blipFill rotWithShape="1">
            <a:blip r:embed="rId3"/>
            <a:stretch>
              <a:fillRect l="-1405" b="-2305"/>
            </a:stretch>
          </a:blipFill>
        </p:spPr>
        <p:txBody>
          <a:bodyPr/>
          <a:lstStyle/>
          <a:p>
            <a:pPr>
              <a:defRPr/>
            </a:pPr>
            <a:r>
              <a:rPr lang="zh-CN" altLang="en-US">
                <a:noFill/>
              </a:rPr>
              <a:t> </a:t>
            </a:r>
          </a:p>
        </p:txBody>
      </p:sp>
      <p:sp>
        <p:nvSpPr>
          <p:cNvPr id="25605" name="页脚占位符 4"/>
          <p:cNvSpPr txBox="1">
            <a:spLocks noGrp="1"/>
          </p:cNvSpPr>
          <p:nvPr/>
        </p:nvSpPr>
        <p:spPr bwMode="auto">
          <a:xfrm>
            <a:off x="3124200" y="6356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spTree>
    <p:extLst>
      <p:ext uri="{BB962C8B-B14F-4D97-AF65-F5344CB8AC3E}">
        <p14:creationId xmlns:p14="http://schemas.microsoft.com/office/powerpoint/2010/main" val="2209359774"/>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65127" y="349251"/>
            <a:ext cx="40479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b="1">
                <a:solidFill>
                  <a:srgbClr val="000000"/>
                </a:solidFill>
                <a:latin typeface="Times New Roman" pitchFamily="18" charset="0"/>
                <a:ea typeface="宋体" pitchFamily="2" charset="-122"/>
              </a:rPr>
              <a:t>1.2.2  人工神经元及神经网络</a:t>
            </a:r>
          </a:p>
        </p:txBody>
      </p:sp>
      <p:sp>
        <p:nvSpPr>
          <p:cNvPr id="72707" name="Rectangle 3"/>
          <p:cNvSpPr>
            <a:spLocks noChangeArrowheads="1"/>
          </p:cNvSpPr>
          <p:nvPr/>
        </p:nvSpPr>
        <p:spPr bwMode="auto">
          <a:xfrm>
            <a:off x="417513" y="1107431"/>
            <a:ext cx="5800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人工神经元：生物神经元的简化模拟。</a:t>
            </a:r>
          </a:p>
        </p:txBody>
      </p:sp>
      <p:sp>
        <p:nvSpPr>
          <p:cNvPr id="12292" name="Rectangle 4"/>
          <p:cNvSpPr>
            <a:spLocks noChangeArrowheads="1"/>
          </p:cNvSpPr>
          <p:nvPr/>
        </p:nvSpPr>
        <p:spPr bwMode="auto">
          <a:xfrm>
            <a:off x="449263" y="5349875"/>
            <a:ext cx="869473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人工神经元间的互连：信息传递路径轴突</a:t>
            </a:r>
            <a:r>
              <a:rPr lang="en-US" altLang="zh-CN">
                <a:solidFill>
                  <a:srgbClr val="000000"/>
                </a:solidFill>
                <a:latin typeface="Times New Roman" pitchFamily="18" charset="0"/>
                <a:ea typeface="宋体" pitchFamily="2" charset="-122"/>
              </a:rPr>
              <a:t>-</a:t>
            </a:r>
            <a:r>
              <a:rPr lang="zh-CN" altLang="en-US">
                <a:solidFill>
                  <a:srgbClr val="000000"/>
                </a:solidFill>
                <a:latin typeface="Times New Roman" pitchFamily="18" charset="0"/>
                <a:ea typeface="宋体" pitchFamily="2" charset="-122"/>
              </a:rPr>
              <a:t>突触</a:t>
            </a:r>
            <a:r>
              <a:rPr lang="en-US" altLang="zh-CN">
                <a:solidFill>
                  <a:srgbClr val="000000"/>
                </a:solidFill>
                <a:latin typeface="Times New Roman" pitchFamily="18" charset="0"/>
                <a:ea typeface="宋体" pitchFamily="2" charset="-122"/>
              </a:rPr>
              <a:t>-</a:t>
            </a:r>
            <a:r>
              <a:rPr lang="zh-CN" altLang="en-US">
                <a:solidFill>
                  <a:srgbClr val="000000"/>
                </a:solidFill>
                <a:latin typeface="Times New Roman" pitchFamily="18" charset="0"/>
                <a:ea typeface="宋体" pitchFamily="2" charset="-122"/>
              </a:rPr>
              <a:t>树突的简化；</a:t>
            </a:r>
          </a:p>
        </p:txBody>
      </p:sp>
      <p:sp>
        <p:nvSpPr>
          <p:cNvPr id="12293" name="Rectangle 5"/>
          <p:cNvSpPr>
            <a:spLocks noChangeArrowheads="1"/>
          </p:cNvSpPr>
          <p:nvPr/>
        </p:nvSpPr>
        <p:spPr bwMode="auto">
          <a:xfrm>
            <a:off x="449263" y="5970588"/>
            <a:ext cx="764824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连接的权值：两个互连的神经元之间相互作用的强弱。 </a:t>
            </a:r>
          </a:p>
        </p:txBody>
      </p:sp>
      <p:pic>
        <p:nvPicPr>
          <p:cNvPr id="7271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88" y="2152651"/>
            <a:ext cx="44704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Rectangle 7"/>
          <p:cNvSpPr>
            <a:spLocks noChangeArrowheads="1"/>
          </p:cNvSpPr>
          <p:nvPr/>
        </p:nvSpPr>
        <p:spPr bwMode="auto">
          <a:xfrm>
            <a:off x="6034089" y="4911695"/>
            <a:ext cx="26853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图</a:t>
            </a:r>
            <a:r>
              <a:rPr lang="en-US" altLang="zh-CN" sz="2000">
                <a:solidFill>
                  <a:srgbClr val="000000"/>
                </a:solidFill>
                <a:latin typeface="Times New Roman" pitchFamily="18" charset="0"/>
                <a:ea typeface="宋体" pitchFamily="2" charset="-122"/>
              </a:rPr>
              <a:t>8.2  </a:t>
            </a:r>
            <a:r>
              <a:rPr lang="zh-CN" altLang="en-US" sz="2000">
                <a:solidFill>
                  <a:srgbClr val="000000"/>
                </a:solidFill>
                <a:latin typeface="Times New Roman" pitchFamily="18" charset="0"/>
                <a:ea typeface="宋体" pitchFamily="2" charset="-122"/>
              </a:rPr>
              <a:t>人工神经元模型</a:t>
            </a:r>
          </a:p>
        </p:txBody>
      </p:sp>
      <p:sp>
        <p:nvSpPr>
          <p:cNvPr id="12296" name="AutoShape 8"/>
          <p:cNvSpPr>
            <a:spLocks noChangeArrowheads="1"/>
          </p:cNvSpPr>
          <p:nvPr/>
        </p:nvSpPr>
        <p:spPr bwMode="auto">
          <a:xfrm>
            <a:off x="508000" y="3021867"/>
            <a:ext cx="2927350" cy="1471493"/>
          </a:xfrm>
          <a:prstGeom prst="wedgeEllipseCallout">
            <a:avLst>
              <a:gd name="adj1" fmla="val 47995"/>
              <a:gd name="adj2" fmla="val -64676"/>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sz="2000">
                <a:solidFill>
                  <a:srgbClr val="000000"/>
                </a:solidFill>
                <a:latin typeface="Times New Roman" pitchFamily="18" charset="0"/>
                <a:ea typeface="宋体" pitchFamily="2" charset="-122"/>
              </a:rPr>
              <a:t>接收的信息</a:t>
            </a:r>
          </a:p>
          <a:p>
            <a:pPr algn="ctr" eaLnBrk="1" hangingPunct="1">
              <a:spcBef>
                <a:spcPct val="0"/>
              </a:spcBef>
              <a:buClrTx/>
              <a:buFontTx/>
              <a:buNone/>
            </a:pPr>
            <a:r>
              <a:rPr lang="en-US" altLang="zh-CN" sz="1800">
                <a:solidFill>
                  <a:srgbClr val="000000"/>
                </a:solidFill>
                <a:latin typeface="Times New Roman" pitchFamily="18" charset="0"/>
                <a:ea typeface="宋体" pitchFamily="2" charset="-122"/>
              </a:rPr>
              <a:t>(</a:t>
            </a:r>
            <a:r>
              <a:rPr lang="zh-CN" altLang="en-US" sz="1800">
                <a:solidFill>
                  <a:srgbClr val="000000"/>
                </a:solidFill>
                <a:latin typeface="Times New Roman" pitchFamily="18" charset="0"/>
                <a:ea typeface="宋体" pitchFamily="2" charset="-122"/>
              </a:rPr>
              <a:t>其它神经元的输出</a:t>
            </a:r>
            <a:r>
              <a:rPr lang="en-US" altLang="zh-CN" sz="1800">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 </a:t>
            </a:r>
            <a:r>
              <a:rPr lang="en-US" altLang="zh-CN" sz="2000">
                <a:solidFill>
                  <a:srgbClr val="000000"/>
                </a:solidFill>
                <a:latin typeface="Times New Roman" pitchFamily="18" charset="0"/>
                <a:ea typeface="宋体" pitchFamily="2" charset="-122"/>
              </a:rPr>
              <a:t> </a:t>
            </a:r>
          </a:p>
        </p:txBody>
      </p:sp>
      <p:sp>
        <p:nvSpPr>
          <p:cNvPr id="12297" name="AutoShape 9"/>
          <p:cNvSpPr>
            <a:spLocks noChangeArrowheads="1"/>
          </p:cNvSpPr>
          <p:nvPr/>
        </p:nvSpPr>
        <p:spPr bwMode="auto">
          <a:xfrm>
            <a:off x="5033965" y="1841174"/>
            <a:ext cx="2612983" cy="562630"/>
          </a:xfrm>
          <a:prstGeom prst="wedgeEllipseCallout">
            <a:avLst>
              <a:gd name="adj1" fmla="val -68356"/>
              <a:gd name="adj2" fmla="val 56250"/>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互连强度/权值 </a:t>
            </a:r>
          </a:p>
        </p:txBody>
      </p:sp>
      <p:sp>
        <p:nvSpPr>
          <p:cNvPr id="12298" name="AutoShape 10"/>
          <p:cNvSpPr>
            <a:spLocks noChangeArrowheads="1"/>
          </p:cNvSpPr>
          <p:nvPr/>
        </p:nvSpPr>
        <p:spPr bwMode="auto">
          <a:xfrm>
            <a:off x="4156077" y="4284633"/>
            <a:ext cx="1431821" cy="995422"/>
          </a:xfrm>
          <a:prstGeom prst="wedgeEllipseCallout">
            <a:avLst>
              <a:gd name="adj1" fmla="val 83722"/>
              <a:gd name="adj2" fmla="val -137148"/>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作比较 </a:t>
            </a:r>
          </a:p>
          <a:p>
            <a:pPr eaLnBrk="1" hangingPunct="1">
              <a:spcBef>
                <a:spcPct val="0"/>
              </a:spcBef>
              <a:buClrTx/>
              <a:buFontTx/>
              <a:buNone/>
            </a:pPr>
            <a:r>
              <a:rPr lang="zh-CN" altLang="en-US" sz="2000">
                <a:solidFill>
                  <a:srgbClr val="000000"/>
                </a:solidFill>
                <a:latin typeface="Times New Roman" pitchFamily="18" charset="0"/>
                <a:ea typeface="宋体" pitchFamily="2" charset="-122"/>
              </a:rPr>
              <a:t>的</a:t>
            </a:r>
            <a:r>
              <a:rPr lang="zh-CN" altLang="en-US" sz="2000">
                <a:solidFill>
                  <a:srgbClr val="000000"/>
                </a:solidFill>
                <a:latin typeface="Times New Roman" pitchFamily="18" charset="0"/>
                <a:ea typeface="宋体" pitchFamily="2" charset="-122"/>
                <a:cs typeface="Times New Roman" pitchFamily="18" charset="0"/>
              </a:rPr>
              <a:t>阈值</a:t>
            </a:r>
          </a:p>
        </p:txBody>
      </p:sp>
      <p:sp>
        <p:nvSpPr>
          <p:cNvPr id="12299" name="AutoShape 11"/>
          <p:cNvSpPr>
            <a:spLocks noChangeArrowheads="1"/>
          </p:cNvSpPr>
          <p:nvPr/>
        </p:nvSpPr>
        <p:spPr bwMode="auto">
          <a:xfrm>
            <a:off x="747713" y="2290436"/>
            <a:ext cx="2582862" cy="562630"/>
          </a:xfrm>
          <a:prstGeom prst="wedgeEllipseCallout">
            <a:avLst>
              <a:gd name="adj1" fmla="val 55532"/>
              <a:gd name="adj2" fmla="val 62500"/>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2000" i="1">
                <a:solidFill>
                  <a:srgbClr val="000000"/>
                </a:solidFill>
                <a:latin typeface="Times New Roman" pitchFamily="18" charset="0"/>
                <a:ea typeface="宋体" pitchFamily="2" charset="-122"/>
              </a:rPr>
              <a:t>n</a:t>
            </a:r>
            <a:r>
              <a:rPr lang="zh-CN" altLang="en-US" sz="2000">
                <a:solidFill>
                  <a:srgbClr val="000000"/>
                </a:solidFill>
                <a:latin typeface="Times New Roman" pitchFamily="18" charset="0"/>
                <a:ea typeface="宋体" pitchFamily="2" charset="-122"/>
              </a:rPr>
              <a:t>维输入向量</a:t>
            </a:r>
            <a:r>
              <a:rPr lang="en-US" altLang="zh-CN" sz="2000" b="1" i="1">
                <a:solidFill>
                  <a:srgbClr val="000000"/>
                </a:solidFill>
                <a:latin typeface="Times New Roman" pitchFamily="18" charset="0"/>
                <a:ea typeface="宋体" pitchFamily="2" charset="-122"/>
              </a:rPr>
              <a:t>X</a:t>
            </a:r>
            <a:r>
              <a:rPr lang="en-US" altLang="zh-CN" sz="2000">
                <a:solidFill>
                  <a:srgbClr val="000000"/>
                </a:solidFill>
                <a:latin typeface="Times New Roman" pitchFamily="18" charset="0"/>
                <a:ea typeface="宋体" pitchFamily="2" charset="-122"/>
              </a:rPr>
              <a:t> </a:t>
            </a:r>
          </a:p>
        </p:txBody>
      </p:sp>
      <p:sp>
        <p:nvSpPr>
          <p:cNvPr id="12300" name="AutoShape 12"/>
          <p:cNvSpPr>
            <a:spLocks noChangeArrowheads="1"/>
          </p:cNvSpPr>
          <p:nvPr/>
        </p:nvSpPr>
        <p:spPr bwMode="auto">
          <a:xfrm>
            <a:off x="7634289" y="3596948"/>
            <a:ext cx="1071161" cy="562630"/>
          </a:xfrm>
          <a:prstGeom prst="wedgeEllipseCallout">
            <a:avLst>
              <a:gd name="adj1" fmla="val -59509"/>
              <a:gd name="adj2" fmla="val -81847"/>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输出 </a:t>
            </a:r>
          </a:p>
        </p:txBody>
      </p:sp>
      <p:sp>
        <p:nvSpPr>
          <p:cNvPr id="12301" name="AutoShape 13"/>
          <p:cNvSpPr>
            <a:spLocks noChangeArrowheads="1"/>
          </p:cNvSpPr>
          <p:nvPr/>
        </p:nvSpPr>
        <p:spPr bwMode="auto">
          <a:xfrm>
            <a:off x="6886576" y="2072948"/>
            <a:ext cx="1792481" cy="562630"/>
          </a:xfrm>
          <a:prstGeom prst="wedgeEllipseCallout">
            <a:avLst>
              <a:gd name="adj1" fmla="val -66606"/>
              <a:gd name="adj2" fmla="val 151486"/>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输出函数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9"/>
                                        </p:tgtEl>
                                        <p:attrNameLst>
                                          <p:attrName>style.visibility</p:attrName>
                                        </p:attrNameLst>
                                      </p:cBhvr>
                                      <p:to>
                                        <p:strVal val="visible"/>
                                      </p:to>
                                    </p:set>
                                    <p:animEffect transition="in" filter="fade">
                                      <p:cBhvr>
                                        <p:cTn id="7" dur="500"/>
                                        <p:tgtEl>
                                          <p:spTgt spid="12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fade">
                                      <p:cBhvr>
                                        <p:cTn id="12" dur="500"/>
                                        <p:tgtEl>
                                          <p:spTgt spid="122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fade">
                                      <p:cBhvr>
                                        <p:cTn id="17" dur="500"/>
                                        <p:tgtEl>
                                          <p:spTgt spid="122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8"/>
                                        </p:tgtEl>
                                        <p:attrNameLst>
                                          <p:attrName>style.visibility</p:attrName>
                                        </p:attrNameLst>
                                      </p:cBhvr>
                                      <p:to>
                                        <p:strVal val="visible"/>
                                      </p:to>
                                    </p:set>
                                    <p:animEffect transition="in" filter="fade">
                                      <p:cBhvr>
                                        <p:cTn id="22" dur="500"/>
                                        <p:tgtEl>
                                          <p:spTgt spid="122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01"/>
                                        </p:tgtEl>
                                        <p:attrNameLst>
                                          <p:attrName>style.visibility</p:attrName>
                                        </p:attrNameLst>
                                      </p:cBhvr>
                                      <p:to>
                                        <p:strVal val="visible"/>
                                      </p:to>
                                    </p:set>
                                    <p:animEffect transition="in" filter="fade">
                                      <p:cBhvr>
                                        <p:cTn id="27" dur="500"/>
                                        <p:tgtEl>
                                          <p:spTgt spid="123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fade">
                                      <p:cBhvr>
                                        <p:cTn id="32" dur="500"/>
                                        <p:tgtEl>
                                          <p:spTgt spid="12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2"/>
                                        </p:tgtEl>
                                        <p:attrNameLst>
                                          <p:attrName>style.visibility</p:attrName>
                                        </p:attrNameLst>
                                      </p:cBhvr>
                                      <p:to>
                                        <p:strVal val="visible"/>
                                      </p:to>
                                    </p:set>
                                    <p:animEffect transition="in" filter="fade">
                                      <p:cBhvr>
                                        <p:cTn id="37" dur="500"/>
                                        <p:tgtEl>
                                          <p:spTgt spid="122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293"/>
                                        </p:tgtEl>
                                        <p:attrNameLst>
                                          <p:attrName>style.visibility</p:attrName>
                                        </p:attrNameLst>
                                      </p:cBhvr>
                                      <p:to>
                                        <p:strVal val="visible"/>
                                      </p:to>
                                    </p:set>
                                    <p:animEffect transition="in" filter="fade">
                                      <p:cBhvr>
                                        <p:cTn id="40"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3" grpId="0" autoUpdateAnimBg="0"/>
      <p:bldP spid="12296" grpId="0" animBg="1" autoUpdateAnimBg="0"/>
      <p:bldP spid="12297" grpId="0" bldLvl="0" animBg="1" autoUpdateAnimBg="0"/>
      <p:bldP spid="12298" grpId="0" animBg="1" autoUpdateAnimBg="0"/>
      <p:bldP spid="12299" grpId="0" animBg="1" autoUpdateAnimBg="0"/>
      <p:bldP spid="12300" grpId="0" animBg="1" autoUpdateAnimBg="0"/>
      <p:bldP spid="12301"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98476" y="352575"/>
            <a:ext cx="2416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神经元的动作： </a:t>
            </a:r>
          </a:p>
        </p:txBody>
      </p:sp>
      <p:graphicFrame>
        <p:nvGraphicFramePr>
          <p:cNvPr id="73731" name="Object 3"/>
          <p:cNvGraphicFramePr>
            <a:graphicFrameLocks noChangeAspect="1"/>
          </p:cNvGraphicFramePr>
          <p:nvPr/>
        </p:nvGraphicFramePr>
        <p:xfrm>
          <a:off x="3240088" y="234950"/>
          <a:ext cx="1700212" cy="862013"/>
        </p:xfrm>
        <a:graphic>
          <a:graphicData uri="http://schemas.openxmlformats.org/presentationml/2006/ole">
            <mc:AlternateContent xmlns:mc="http://schemas.openxmlformats.org/markup-compatibility/2006">
              <mc:Choice xmlns:v="urn:schemas-microsoft-com:vml" Requires="v">
                <p:oleObj spid="_x0000_s73903" r:id="rId3" imgW="853122" imgH="432927" progId="Equation.3">
                  <p:embed/>
                </p:oleObj>
              </mc:Choice>
              <mc:Fallback>
                <p:oleObj r:id="rId3" imgW="853122" imgH="43292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234950"/>
                        <a:ext cx="17002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2" name="Object 4"/>
          <p:cNvGraphicFramePr>
            <a:graphicFrameLocks noChangeAspect="1"/>
          </p:cNvGraphicFramePr>
          <p:nvPr/>
        </p:nvGraphicFramePr>
        <p:xfrm>
          <a:off x="3357563" y="1187450"/>
          <a:ext cx="1420812" cy="404813"/>
        </p:xfrm>
        <a:graphic>
          <a:graphicData uri="http://schemas.openxmlformats.org/presentationml/2006/ole">
            <mc:AlternateContent xmlns:mc="http://schemas.openxmlformats.org/markup-compatibility/2006">
              <mc:Choice xmlns:v="urn:schemas-microsoft-com:vml" Requires="v">
                <p:oleObj spid="_x0000_s73904" r:id="rId5" imgW="713367" imgH="203819" progId="Equation.3">
                  <p:embed/>
                </p:oleObj>
              </mc:Choice>
              <mc:Fallback>
                <p:oleObj r:id="rId5" imgW="713367" imgH="20381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63" y="1187450"/>
                        <a:ext cx="142081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3" name="Object 5"/>
          <p:cNvGraphicFramePr>
            <a:graphicFrameLocks noChangeAspect="1"/>
          </p:cNvGraphicFramePr>
          <p:nvPr/>
        </p:nvGraphicFramePr>
        <p:xfrm>
          <a:off x="5776913" y="439738"/>
          <a:ext cx="1447800" cy="457200"/>
        </p:xfrm>
        <a:graphic>
          <a:graphicData uri="http://schemas.openxmlformats.org/presentationml/2006/ole">
            <mc:AlternateContent xmlns:mc="http://schemas.openxmlformats.org/markup-compatibility/2006">
              <mc:Choice xmlns:v="urn:schemas-microsoft-com:vml" Requires="v">
                <p:oleObj spid="_x0000_s73905" r:id="rId7" imgW="726106" imgH="229297" progId="Equation.3">
                  <p:embed/>
                </p:oleObj>
              </mc:Choice>
              <mc:Fallback>
                <p:oleObj r:id="rId7" imgW="726106" imgH="22929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6913" y="43973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Rectangle 6"/>
          <p:cNvSpPr>
            <a:spLocks noChangeArrowheads="1"/>
          </p:cNvSpPr>
          <p:nvPr/>
        </p:nvSpPr>
        <p:spPr bwMode="auto">
          <a:xfrm>
            <a:off x="550864" y="1690837"/>
            <a:ext cx="5347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输出函数 </a:t>
            </a:r>
            <a:r>
              <a:rPr lang="en-US" altLang="zh-CN" i="1">
                <a:solidFill>
                  <a:srgbClr val="000000"/>
                </a:solidFill>
                <a:latin typeface="Times New Roman" pitchFamily="18" charset="0"/>
                <a:ea typeface="宋体" pitchFamily="2" charset="-122"/>
              </a:rPr>
              <a:t>f</a:t>
            </a:r>
            <a:r>
              <a:rPr lang="zh-CN" altLang="en-US" i="1">
                <a:solidFill>
                  <a:srgbClr val="000000"/>
                </a:solidFill>
                <a:latin typeface="Times New Roman" pitchFamily="18" charset="0"/>
                <a:ea typeface="宋体" pitchFamily="2" charset="-122"/>
              </a:rPr>
              <a:t>：</a:t>
            </a:r>
            <a:r>
              <a:rPr lang="zh-CN" altLang="en-US">
                <a:solidFill>
                  <a:srgbClr val="000000"/>
                </a:solidFill>
                <a:latin typeface="Times New Roman" pitchFamily="18" charset="0"/>
                <a:ea typeface="宋体" pitchFamily="2" charset="-122"/>
              </a:rPr>
              <a:t>也称作用函数，非线性。 </a:t>
            </a:r>
          </a:p>
        </p:txBody>
      </p:sp>
      <p:pic>
        <p:nvPicPr>
          <p:cNvPr id="13319"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3463" y="2149475"/>
            <a:ext cx="221456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32175" y="2159000"/>
            <a:ext cx="2776538"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1"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03975" y="2227264"/>
            <a:ext cx="2306638"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2" name="Rectangle 10"/>
          <p:cNvSpPr>
            <a:spLocks noChangeArrowheads="1"/>
          </p:cNvSpPr>
          <p:nvPr/>
        </p:nvSpPr>
        <p:spPr bwMode="auto">
          <a:xfrm>
            <a:off x="1460501" y="413226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阈值型</a:t>
            </a:r>
          </a:p>
        </p:txBody>
      </p:sp>
      <p:sp>
        <p:nvSpPr>
          <p:cNvPr id="13323" name="Rectangle 11"/>
          <p:cNvSpPr>
            <a:spLocks noChangeArrowheads="1"/>
          </p:cNvSpPr>
          <p:nvPr/>
        </p:nvSpPr>
        <p:spPr bwMode="auto">
          <a:xfrm>
            <a:off x="4541839" y="4130675"/>
            <a:ext cx="569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2000" i="1">
                <a:solidFill>
                  <a:srgbClr val="000000"/>
                </a:solidFill>
                <a:latin typeface="Times New Roman" pitchFamily="18" charset="0"/>
                <a:ea typeface="宋体" pitchFamily="2" charset="-122"/>
              </a:rPr>
              <a:t>S</a:t>
            </a:r>
            <a:r>
              <a:rPr lang="zh-CN" altLang="en-US" sz="2000">
                <a:solidFill>
                  <a:srgbClr val="000000"/>
                </a:solidFill>
                <a:latin typeface="Times New Roman" pitchFamily="18" charset="0"/>
                <a:ea typeface="宋体" pitchFamily="2" charset="-122"/>
              </a:rPr>
              <a:t>型</a:t>
            </a:r>
          </a:p>
        </p:txBody>
      </p:sp>
      <p:sp>
        <p:nvSpPr>
          <p:cNvPr id="13324" name="Rectangle 12"/>
          <p:cNvSpPr>
            <a:spLocks noChangeArrowheads="1"/>
          </p:cNvSpPr>
          <p:nvPr/>
        </p:nvSpPr>
        <p:spPr bwMode="auto">
          <a:xfrm>
            <a:off x="6818313" y="413226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伪线性型</a:t>
            </a:r>
          </a:p>
        </p:txBody>
      </p:sp>
      <p:sp>
        <p:nvSpPr>
          <p:cNvPr id="13325" name="Rectangle 13"/>
          <p:cNvSpPr>
            <a:spLocks noChangeArrowheads="1"/>
          </p:cNvSpPr>
          <p:nvPr/>
        </p:nvSpPr>
        <p:spPr bwMode="auto">
          <a:xfrm>
            <a:off x="649289" y="4834087"/>
            <a:ext cx="2808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f </a:t>
            </a:r>
            <a:r>
              <a:rPr lang="zh-CN" altLang="en-US">
                <a:solidFill>
                  <a:srgbClr val="000000"/>
                </a:solidFill>
                <a:latin typeface="Times New Roman" pitchFamily="18" charset="0"/>
                <a:ea typeface="宋体" pitchFamily="2" charset="-122"/>
              </a:rPr>
              <a:t>为阈值型函数时：</a:t>
            </a:r>
          </a:p>
        </p:txBody>
      </p:sp>
      <p:graphicFrame>
        <p:nvGraphicFramePr>
          <p:cNvPr id="13326" name="Object 14"/>
          <p:cNvGraphicFramePr>
            <a:graphicFrameLocks noChangeAspect="1"/>
          </p:cNvGraphicFramePr>
          <p:nvPr/>
        </p:nvGraphicFramePr>
        <p:xfrm>
          <a:off x="3236913" y="4616450"/>
          <a:ext cx="2667000" cy="914400"/>
        </p:xfrm>
        <a:graphic>
          <a:graphicData uri="http://schemas.openxmlformats.org/presentationml/2006/ole">
            <mc:AlternateContent xmlns:mc="http://schemas.openxmlformats.org/markup-compatibility/2006">
              <mc:Choice xmlns:v="urn:schemas-microsoft-com:vml" Requires="v">
                <p:oleObj spid="_x0000_s73906" r:id="rId12" imgW="1337564" imgH="458593" progId="Equation.3">
                  <p:embed/>
                </p:oleObj>
              </mc:Choice>
              <mc:Fallback>
                <p:oleObj r:id="rId12" imgW="1337564" imgH="458593"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6913" y="4616450"/>
                        <a:ext cx="266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27" name="Group 15"/>
          <p:cNvGrpSpPr>
            <a:grpSpLocks/>
          </p:cNvGrpSpPr>
          <p:nvPr/>
        </p:nvGrpSpPr>
        <p:grpSpPr bwMode="auto">
          <a:xfrm>
            <a:off x="538165" y="5562601"/>
            <a:ext cx="3646487" cy="487364"/>
            <a:chOff x="0" y="-1"/>
            <a:chExt cx="2297" cy="307"/>
          </a:xfrm>
        </p:grpSpPr>
        <p:graphicFrame>
          <p:nvGraphicFramePr>
            <p:cNvPr id="73749" name="Object 16"/>
            <p:cNvGraphicFramePr>
              <a:graphicFrameLocks noChangeAspect="1"/>
            </p:cNvGraphicFramePr>
            <p:nvPr/>
          </p:nvGraphicFramePr>
          <p:xfrm>
            <a:off x="256" y="18"/>
            <a:ext cx="780" cy="288"/>
          </p:xfrm>
          <a:graphic>
            <a:graphicData uri="http://schemas.openxmlformats.org/presentationml/2006/ole">
              <mc:AlternateContent xmlns:mc="http://schemas.openxmlformats.org/markup-compatibility/2006">
                <mc:Choice xmlns:v="urn:schemas-microsoft-com:vml" Requires="v">
                  <p:oleObj spid="_x0000_s73907" r:id="rId14" imgW="624196" imgH="229297" progId="Equation.3">
                    <p:embed/>
                  </p:oleObj>
                </mc:Choice>
                <mc:Fallback>
                  <p:oleObj r:id="rId14" imgW="624196" imgH="229297"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 y="18"/>
                          <a:ext cx="7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50" name="Rectangle 17"/>
            <p:cNvSpPr>
              <a:spLocks noChangeArrowheads="1"/>
            </p:cNvSpPr>
            <p:nvPr/>
          </p:nvSpPr>
          <p:spPr bwMode="auto">
            <a:xfrm>
              <a:off x="0" y="-1"/>
              <a:ext cx="22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设                 ，点积形式：</a:t>
              </a:r>
            </a:p>
          </p:txBody>
        </p:sp>
      </p:grpSp>
      <p:graphicFrame>
        <p:nvGraphicFramePr>
          <p:cNvPr id="13330" name="Object 18"/>
          <p:cNvGraphicFramePr>
            <a:graphicFrameLocks noChangeAspect="1"/>
          </p:cNvGraphicFramePr>
          <p:nvPr/>
        </p:nvGraphicFramePr>
        <p:xfrm>
          <a:off x="4135438" y="5561014"/>
          <a:ext cx="1962150" cy="457200"/>
        </p:xfrm>
        <a:graphic>
          <a:graphicData uri="http://schemas.openxmlformats.org/presentationml/2006/ole">
            <mc:AlternateContent xmlns:mc="http://schemas.openxmlformats.org/markup-compatibility/2006">
              <mc:Choice xmlns:v="urn:schemas-microsoft-com:vml" Requires="v">
                <p:oleObj spid="_x0000_s73908" r:id="rId16" imgW="980880" imgH="229297" progId="Equation.3">
                  <p:embed/>
                </p:oleObj>
              </mc:Choice>
              <mc:Fallback>
                <p:oleObj r:id="rId16" imgW="980880" imgH="229297"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35438" y="5561014"/>
                        <a:ext cx="196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31" name="Group 19"/>
          <p:cNvGrpSpPr>
            <a:grpSpLocks/>
          </p:cNvGrpSpPr>
          <p:nvPr/>
        </p:nvGrpSpPr>
        <p:grpSpPr bwMode="auto">
          <a:xfrm>
            <a:off x="574675" y="6097587"/>
            <a:ext cx="6305550" cy="525463"/>
            <a:chOff x="0" y="-1"/>
            <a:chExt cx="3972" cy="331"/>
          </a:xfrm>
        </p:grpSpPr>
        <p:graphicFrame>
          <p:nvGraphicFramePr>
            <p:cNvPr id="73746" name="Object 20"/>
            <p:cNvGraphicFramePr>
              <a:graphicFrameLocks noChangeAspect="1"/>
            </p:cNvGraphicFramePr>
            <p:nvPr/>
          </p:nvGraphicFramePr>
          <p:xfrm>
            <a:off x="596" y="26"/>
            <a:ext cx="1807" cy="304"/>
          </p:xfrm>
          <a:graphic>
            <a:graphicData uri="http://schemas.openxmlformats.org/presentationml/2006/ole">
              <mc:AlternateContent xmlns:mc="http://schemas.openxmlformats.org/markup-compatibility/2006">
                <mc:Choice xmlns:v="urn:schemas-microsoft-com:vml" Requires="v">
                  <p:oleObj spid="_x0000_s73909" r:id="rId18" imgW="1439473" imgH="242035" progId="Equation.3">
                    <p:embed/>
                  </p:oleObj>
                </mc:Choice>
                <mc:Fallback>
                  <p:oleObj r:id="rId18" imgW="1439473" imgH="242035"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6" y="26"/>
                          <a:ext cx="180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7" name="Object 21"/>
            <p:cNvGraphicFramePr>
              <a:graphicFrameLocks noChangeAspect="1"/>
            </p:cNvGraphicFramePr>
            <p:nvPr/>
          </p:nvGraphicFramePr>
          <p:xfrm>
            <a:off x="2516" y="26"/>
            <a:ext cx="1456" cy="304"/>
          </p:xfrm>
          <a:graphic>
            <a:graphicData uri="http://schemas.openxmlformats.org/presentationml/2006/ole">
              <mc:AlternateContent xmlns:mc="http://schemas.openxmlformats.org/markup-compatibility/2006">
                <mc:Choice xmlns:v="urn:schemas-microsoft-com:vml" Requires="v">
                  <p:oleObj spid="_x0000_s73910" r:id="rId20" imgW="1159222" imgH="242035" progId="Equation.3">
                    <p:embed/>
                  </p:oleObj>
                </mc:Choice>
                <mc:Fallback>
                  <p:oleObj r:id="rId20" imgW="1159222" imgH="242035"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6" y="26"/>
                          <a:ext cx="145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8" name="Rectangle 22"/>
            <p:cNvSpPr>
              <a:spLocks noChangeArrowheads="1"/>
            </p:cNvSpPr>
            <p:nvPr/>
          </p:nvSpPr>
          <p:spPr bwMode="auto">
            <a:xfrm>
              <a:off x="0" y="-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式中，</a:t>
              </a:r>
              <a:endParaRPr lang="zh-CN" altLang="en-US">
                <a:solidFill>
                  <a:srgbClr val="000000"/>
                </a:solidFill>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fade">
                                      <p:cBhvr>
                                        <p:cTn id="7" dur="500"/>
                                        <p:tgtEl>
                                          <p:spTgt spid="13318"/>
                                        </p:tgtEl>
                                      </p:cBhvr>
                                    </p:animEffect>
                                  </p:childTnLst>
                                </p:cTn>
                              </p:par>
                              <p:par>
                                <p:cTn id="8" presetID="10" presetClass="entr" presetSubtype="0" fill="hold" nodeType="withEffect">
                                  <p:stCondLst>
                                    <p:cond delay="0"/>
                                  </p:stCondLst>
                                  <p:childTnLst>
                                    <p:set>
                                      <p:cBhvr>
                                        <p:cTn id="9" dur="1" fill="hold">
                                          <p:stCondLst>
                                            <p:cond delay="0"/>
                                          </p:stCondLst>
                                        </p:cTn>
                                        <p:tgtEl>
                                          <p:spTgt spid="13319"/>
                                        </p:tgtEl>
                                        <p:attrNameLst>
                                          <p:attrName>style.visibility</p:attrName>
                                        </p:attrNameLst>
                                      </p:cBhvr>
                                      <p:to>
                                        <p:strVal val="visible"/>
                                      </p:to>
                                    </p:set>
                                    <p:animEffect transition="in" filter="fade">
                                      <p:cBhvr>
                                        <p:cTn id="10" dur="500"/>
                                        <p:tgtEl>
                                          <p:spTgt spid="13319"/>
                                        </p:tgtEl>
                                      </p:cBhvr>
                                    </p:animEffect>
                                  </p:childTnLst>
                                </p:cTn>
                              </p:par>
                              <p:par>
                                <p:cTn id="11" presetID="10" presetClass="entr" presetSubtype="0" fill="hold" nodeType="withEffect">
                                  <p:stCondLst>
                                    <p:cond delay="0"/>
                                  </p:stCondLst>
                                  <p:childTnLst>
                                    <p:set>
                                      <p:cBhvr>
                                        <p:cTn id="12" dur="1" fill="hold">
                                          <p:stCondLst>
                                            <p:cond delay="0"/>
                                          </p:stCondLst>
                                        </p:cTn>
                                        <p:tgtEl>
                                          <p:spTgt spid="13320"/>
                                        </p:tgtEl>
                                        <p:attrNameLst>
                                          <p:attrName>style.visibility</p:attrName>
                                        </p:attrNameLst>
                                      </p:cBhvr>
                                      <p:to>
                                        <p:strVal val="visible"/>
                                      </p:to>
                                    </p:set>
                                    <p:animEffect transition="in" filter="fade">
                                      <p:cBhvr>
                                        <p:cTn id="13" dur="500"/>
                                        <p:tgtEl>
                                          <p:spTgt spid="13320"/>
                                        </p:tgtEl>
                                      </p:cBhvr>
                                    </p:animEffect>
                                  </p:childTnLst>
                                </p:cTn>
                              </p:par>
                              <p:par>
                                <p:cTn id="14" presetID="10" presetClass="entr" presetSubtype="0" fill="hold" nodeType="withEffect">
                                  <p:stCondLst>
                                    <p:cond delay="0"/>
                                  </p:stCondLst>
                                  <p:childTnLst>
                                    <p:set>
                                      <p:cBhvr>
                                        <p:cTn id="15" dur="1" fill="hold">
                                          <p:stCondLst>
                                            <p:cond delay="0"/>
                                          </p:stCondLst>
                                        </p:cTn>
                                        <p:tgtEl>
                                          <p:spTgt spid="13321"/>
                                        </p:tgtEl>
                                        <p:attrNameLst>
                                          <p:attrName>style.visibility</p:attrName>
                                        </p:attrNameLst>
                                      </p:cBhvr>
                                      <p:to>
                                        <p:strVal val="visible"/>
                                      </p:to>
                                    </p:set>
                                    <p:animEffect transition="in" filter="fade">
                                      <p:cBhvr>
                                        <p:cTn id="16" dur="500"/>
                                        <p:tgtEl>
                                          <p:spTgt spid="133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fade">
                                      <p:cBhvr>
                                        <p:cTn id="19" dur="500"/>
                                        <p:tgtEl>
                                          <p:spTgt spid="133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3"/>
                                        </p:tgtEl>
                                        <p:attrNameLst>
                                          <p:attrName>style.visibility</p:attrName>
                                        </p:attrNameLst>
                                      </p:cBhvr>
                                      <p:to>
                                        <p:strVal val="visible"/>
                                      </p:to>
                                    </p:set>
                                    <p:animEffect transition="in" filter="fade">
                                      <p:cBhvr>
                                        <p:cTn id="22" dur="500"/>
                                        <p:tgtEl>
                                          <p:spTgt spid="133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4"/>
                                        </p:tgtEl>
                                        <p:attrNameLst>
                                          <p:attrName>style.visibility</p:attrName>
                                        </p:attrNameLst>
                                      </p:cBhvr>
                                      <p:to>
                                        <p:strVal val="visible"/>
                                      </p:to>
                                    </p:set>
                                    <p:animEffect transition="in" filter="fade">
                                      <p:cBhvr>
                                        <p:cTn id="25" dur="500"/>
                                        <p:tgtEl>
                                          <p:spTgt spid="133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325"/>
                                        </p:tgtEl>
                                        <p:attrNameLst>
                                          <p:attrName>style.visibility</p:attrName>
                                        </p:attrNameLst>
                                      </p:cBhvr>
                                      <p:to>
                                        <p:strVal val="visible"/>
                                      </p:to>
                                    </p:set>
                                    <p:animEffect transition="in" filter="fade">
                                      <p:cBhvr>
                                        <p:cTn id="30" dur="500"/>
                                        <p:tgtEl>
                                          <p:spTgt spid="13325"/>
                                        </p:tgtEl>
                                      </p:cBhvr>
                                    </p:animEffect>
                                  </p:childTnLst>
                                </p:cTn>
                              </p:par>
                              <p:par>
                                <p:cTn id="31" presetID="10" presetClass="entr" presetSubtype="0" fill="hold" nodeType="withEffect">
                                  <p:stCondLst>
                                    <p:cond delay="0"/>
                                  </p:stCondLst>
                                  <p:childTnLst>
                                    <p:set>
                                      <p:cBhvr>
                                        <p:cTn id="32" dur="1" fill="hold">
                                          <p:stCondLst>
                                            <p:cond delay="0"/>
                                          </p:stCondLst>
                                        </p:cTn>
                                        <p:tgtEl>
                                          <p:spTgt spid="13326"/>
                                        </p:tgtEl>
                                        <p:attrNameLst>
                                          <p:attrName>style.visibility</p:attrName>
                                        </p:attrNameLst>
                                      </p:cBhvr>
                                      <p:to>
                                        <p:strVal val="visible"/>
                                      </p:to>
                                    </p:set>
                                    <p:animEffect transition="in" filter="fade">
                                      <p:cBhvr>
                                        <p:cTn id="33" dur="500"/>
                                        <p:tgtEl>
                                          <p:spTgt spid="133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3327"/>
                                        </p:tgtEl>
                                        <p:attrNameLst>
                                          <p:attrName>style.visibility</p:attrName>
                                        </p:attrNameLst>
                                      </p:cBhvr>
                                      <p:to>
                                        <p:strVal val="visible"/>
                                      </p:to>
                                    </p:set>
                                    <p:animEffect transition="in" filter="fade">
                                      <p:cBhvr>
                                        <p:cTn id="38" dur="500"/>
                                        <p:tgtEl>
                                          <p:spTgt spid="13327"/>
                                        </p:tgtEl>
                                      </p:cBhvr>
                                    </p:animEffect>
                                  </p:childTnLst>
                                </p:cTn>
                              </p:par>
                              <p:par>
                                <p:cTn id="39" presetID="10" presetClass="entr" presetSubtype="0" fill="hold" nodeType="withEffect">
                                  <p:stCondLst>
                                    <p:cond delay="0"/>
                                  </p:stCondLst>
                                  <p:childTnLst>
                                    <p:set>
                                      <p:cBhvr>
                                        <p:cTn id="40" dur="1" fill="hold">
                                          <p:stCondLst>
                                            <p:cond delay="0"/>
                                          </p:stCondLst>
                                        </p:cTn>
                                        <p:tgtEl>
                                          <p:spTgt spid="13330"/>
                                        </p:tgtEl>
                                        <p:attrNameLst>
                                          <p:attrName>style.visibility</p:attrName>
                                        </p:attrNameLst>
                                      </p:cBhvr>
                                      <p:to>
                                        <p:strVal val="visible"/>
                                      </p:to>
                                    </p:set>
                                    <p:animEffect transition="in" filter="fade">
                                      <p:cBhvr>
                                        <p:cTn id="41" dur="500"/>
                                        <p:tgtEl>
                                          <p:spTgt spid="13330"/>
                                        </p:tgtEl>
                                      </p:cBhvr>
                                    </p:animEffect>
                                  </p:childTnLst>
                                </p:cTn>
                              </p:par>
                              <p:par>
                                <p:cTn id="42" presetID="10" presetClass="entr" presetSubtype="0" fill="hold" nodeType="withEffect">
                                  <p:stCondLst>
                                    <p:cond delay="0"/>
                                  </p:stCondLst>
                                  <p:childTnLst>
                                    <p:set>
                                      <p:cBhvr>
                                        <p:cTn id="43" dur="1" fill="hold">
                                          <p:stCondLst>
                                            <p:cond delay="0"/>
                                          </p:stCondLst>
                                        </p:cTn>
                                        <p:tgtEl>
                                          <p:spTgt spid="13331"/>
                                        </p:tgtEl>
                                        <p:attrNameLst>
                                          <p:attrName>style.visibility</p:attrName>
                                        </p:attrNameLst>
                                      </p:cBhvr>
                                      <p:to>
                                        <p:strVal val="visible"/>
                                      </p:to>
                                    </p:set>
                                    <p:animEffect transition="in" filter="fade">
                                      <p:cBhvr>
                                        <p:cTn id="44" dur="500"/>
                                        <p:tgtEl>
                                          <p:spTgt spid="1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utoUpdateAnimBg="0"/>
      <p:bldP spid="13322" grpId="0" autoUpdateAnimBg="0"/>
      <p:bldP spid="13323" grpId="0" autoUpdateAnimBg="0"/>
      <p:bldP spid="13324" grpId="0" autoUpdateAnimBg="0"/>
      <p:bldP spid="13325"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07975" y="303214"/>
            <a:ext cx="3119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b="1">
                <a:solidFill>
                  <a:srgbClr val="000000"/>
                </a:solidFill>
                <a:latin typeface="Times New Roman" pitchFamily="18" charset="0"/>
                <a:ea typeface="宋体" pitchFamily="2" charset="-122"/>
              </a:rPr>
              <a:t>1.2.3 </a:t>
            </a:r>
            <a:r>
              <a:rPr lang="zh-CN" altLang="en-US" b="1">
                <a:solidFill>
                  <a:srgbClr val="FF0000"/>
                </a:solidFill>
                <a:latin typeface="Times New Roman" pitchFamily="18" charset="0"/>
                <a:ea typeface="宋体" pitchFamily="2" charset="-122"/>
              </a:rPr>
              <a:t> 神经网络的学习</a:t>
            </a:r>
          </a:p>
        </p:txBody>
      </p:sp>
      <p:sp>
        <p:nvSpPr>
          <p:cNvPr id="74755" name="Rectangle 3"/>
          <p:cNvSpPr>
            <a:spLocks noChangeArrowheads="1"/>
          </p:cNvSpPr>
          <p:nvPr/>
        </p:nvSpPr>
        <p:spPr bwMode="auto">
          <a:xfrm>
            <a:off x="525464" y="86216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学习：</a:t>
            </a:r>
          </a:p>
        </p:txBody>
      </p:sp>
      <p:sp>
        <p:nvSpPr>
          <p:cNvPr id="14340" name="Rectangle 4"/>
          <p:cNvSpPr>
            <a:spLocks noChangeArrowheads="1"/>
          </p:cNvSpPr>
          <p:nvPr/>
        </p:nvSpPr>
        <p:spPr bwMode="auto">
          <a:xfrm>
            <a:off x="573088" y="2421255"/>
            <a:ext cx="8153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同一个训练集的样本输入输出模式反复作用于网络，网</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络按照一定的训练规则自动调节神经元之间的连接强度或拓</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扑结构，使实际输出满足期望的要求或者趋于稳定。 </a:t>
            </a:r>
          </a:p>
        </p:txBody>
      </p:sp>
      <p:sp>
        <p:nvSpPr>
          <p:cNvPr id="14341" name="Rectangle 5"/>
          <p:cNvSpPr>
            <a:spLocks noChangeArrowheads="1"/>
          </p:cNvSpPr>
          <p:nvPr/>
        </p:nvSpPr>
        <p:spPr bwMode="auto">
          <a:xfrm>
            <a:off x="498476" y="200025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实质：</a:t>
            </a:r>
          </a:p>
        </p:txBody>
      </p:sp>
      <p:sp>
        <p:nvSpPr>
          <p:cNvPr id="14342" name="Rectangle 6"/>
          <p:cNvSpPr>
            <a:spLocks noChangeArrowheads="1"/>
          </p:cNvSpPr>
          <p:nvPr/>
        </p:nvSpPr>
        <p:spPr bwMode="auto">
          <a:xfrm>
            <a:off x="600075" y="4636444"/>
            <a:ext cx="2603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b="1">
                <a:solidFill>
                  <a:srgbClr val="000000"/>
                </a:solidFill>
                <a:latin typeface="Times New Roman" pitchFamily="18" charset="0"/>
                <a:ea typeface="宋体" pitchFamily="2" charset="-122"/>
              </a:rPr>
              <a:t>1</a:t>
            </a:r>
            <a:r>
              <a:rPr lang="zh-CN" altLang="en-US" b="1">
                <a:solidFill>
                  <a:srgbClr val="000000"/>
                </a:solidFill>
                <a:latin typeface="Times New Roman" pitchFamily="18" charset="0"/>
                <a:ea typeface="宋体" pitchFamily="2" charset="-122"/>
              </a:rPr>
              <a:t>．</a:t>
            </a:r>
            <a:r>
              <a:rPr lang="en-US" altLang="zh-CN" b="1">
                <a:solidFill>
                  <a:srgbClr val="000000"/>
                </a:solidFill>
                <a:latin typeface="Times New Roman" pitchFamily="18" charset="0"/>
                <a:ea typeface="宋体" pitchFamily="2" charset="-122"/>
              </a:rPr>
              <a:t>Hebb</a:t>
            </a:r>
            <a:r>
              <a:rPr lang="zh-CN" altLang="en-US" b="1">
                <a:solidFill>
                  <a:srgbClr val="000000"/>
                </a:solidFill>
                <a:latin typeface="Times New Roman" pitchFamily="18" charset="0"/>
                <a:ea typeface="宋体" pitchFamily="2" charset="-122"/>
              </a:rPr>
              <a:t>学习规则</a:t>
            </a:r>
          </a:p>
        </p:txBody>
      </p:sp>
      <p:sp>
        <p:nvSpPr>
          <p:cNvPr id="14343" name="Rectangle 7"/>
          <p:cNvSpPr>
            <a:spLocks noChangeArrowheads="1"/>
          </p:cNvSpPr>
          <p:nvPr/>
        </p:nvSpPr>
        <p:spPr bwMode="auto">
          <a:xfrm>
            <a:off x="576264" y="4016525"/>
            <a:ext cx="75632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典型的权值修正方法： Hebb学习规则、</a:t>
            </a:r>
            <a:r>
              <a:rPr lang="el-GR" altLang="en-US" i="1">
                <a:solidFill>
                  <a:srgbClr val="000000"/>
                </a:solidFill>
                <a:ea typeface="宋体" pitchFamily="2" charset="-122"/>
              </a:rPr>
              <a:t>δ</a:t>
            </a:r>
            <a:r>
              <a:rPr lang="zh-CN" altLang="en-US">
                <a:solidFill>
                  <a:srgbClr val="000000"/>
                </a:solidFill>
                <a:latin typeface="Times New Roman" pitchFamily="18" charset="0"/>
                <a:ea typeface="宋体" pitchFamily="2" charset="-122"/>
              </a:rPr>
              <a:t>误差修正学习</a:t>
            </a:r>
          </a:p>
        </p:txBody>
      </p:sp>
      <p:sp>
        <p:nvSpPr>
          <p:cNvPr id="14344" name="Rectangle 8"/>
          <p:cNvSpPr>
            <a:spLocks noChangeArrowheads="1"/>
          </p:cNvSpPr>
          <p:nvPr/>
        </p:nvSpPr>
        <p:spPr bwMode="auto">
          <a:xfrm>
            <a:off x="661988" y="5028724"/>
            <a:ext cx="83105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如果神经网络中某一神经元与另一直接与其相连的神经</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元同时处于兴奋状态，那么这两个神经元之间的连接强度应</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该加强。 </a:t>
            </a:r>
          </a:p>
        </p:txBody>
      </p:sp>
      <p:sp>
        <p:nvSpPr>
          <p:cNvPr id="74761" name="Rectangle 9"/>
          <p:cNvSpPr>
            <a:spLocks noChangeArrowheads="1"/>
          </p:cNvSpPr>
          <p:nvPr/>
        </p:nvSpPr>
        <p:spPr bwMode="auto">
          <a:xfrm>
            <a:off x="1112839" y="1387477"/>
            <a:ext cx="426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神经网络的最重要特征之一。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1"/>
                                        </p:tgtEl>
                                        <p:attrNameLst>
                                          <p:attrName>style.visibility</p:attrName>
                                        </p:attrNameLst>
                                      </p:cBhvr>
                                      <p:to>
                                        <p:strVal val="visible"/>
                                      </p:to>
                                    </p:set>
                                    <p:animEffect transition="in" filter="fade">
                                      <p:cBhvr>
                                        <p:cTn id="10" dur="500"/>
                                        <p:tgtEl>
                                          <p:spTgt spid="143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343"/>
                                        </p:tgtEl>
                                        <p:attrNameLst>
                                          <p:attrName>style.visibility</p:attrName>
                                        </p:attrNameLst>
                                      </p:cBhvr>
                                      <p:to>
                                        <p:strVal val="visible"/>
                                      </p:to>
                                    </p:set>
                                    <p:animEffect transition="in" filter="fade">
                                      <p:cBhvr>
                                        <p:cTn id="15" dur="500"/>
                                        <p:tgtEl>
                                          <p:spTgt spid="143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342"/>
                                        </p:tgtEl>
                                        <p:attrNameLst>
                                          <p:attrName>style.visibility</p:attrName>
                                        </p:attrNameLst>
                                      </p:cBhvr>
                                      <p:to>
                                        <p:strVal val="visible"/>
                                      </p:to>
                                    </p:set>
                                    <p:animEffect transition="in" filter="fade">
                                      <p:cBhvr>
                                        <p:cTn id="20" dur="500"/>
                                        <p:tgtEl>
                                          <p:spTgt spid="143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44"/>
                                        </p:tgtEl>
                                        <p:attrNameLst>
                                          <p:attrName>style.visibility</p:attrName>
                                        </p:attrNameLst>
                                      </p:cBhvr>
                                      <p:to>
                                        <p:strVal val="visible"/>
                                      </p:to>
                                    </p:set>
                                    <p:animEffect transition="in" filter="fade">
                                      <p:cBhvr>
                                        <p:cTn id="23"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3" grpId="0" autoUpdateAnimBg="0"/>
      <p:bldP spid="14344"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4" y="311150"/>
            <a:ext cx="52482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3"/>
          <p:cNvSpPr>
            <a:spLocks noChangeArrowheads="1"/>
          </p:cNvSpPr>
          <p:nvPr/>
        </p:nvSpPr>
        <p:spPr bwMode="auto">
          <a:xfrm>
            <a:off x="0"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75780" name="Object 4"/>
          <p:cNvGraphicFramePr>
            <a:graphicFrameLocks noChangeAspect="1"/>
          </p:cNvGraphicFramePr>
          <p:nvPr/>
        </p:nvGraphicFramePr>
        <p:xfrm>
          <a:off x="1350963" y="3130550"/>
          <a:ext cx="5992812" cy="715963"/>
        </p:xfrm>
        <a:graphic>
          <a:graphicData uri="http://schemas.openxmlformats.org/presentationml/2006/ole">
            <mc:AlternateContent xmlns:mc="http://schemas.openxmlformats.org/markup-compatibility/2006">
              <mc:Choice xmlns:v="urn:schemas-microsoft-com:vml" Requires="v">
                <p:oleObj spid="_x0000_s75845" r:id="rId4" imgW="1994766" imgH="241405" progId="Equation.3">
                  <p:embed/>
                </p:oleObj>
              </mc:Choice>
              <mc:Fallback>
                <p:oleObj r:id="rId4" imgW="1994766" imgH="24140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963" y="3130550"/>
                        <a:ext cx="59928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1" name="Rectangle 5"/>
          <p:cNvSpPr>
            <a:spLocks noChangeArrowheads="1"/>
          </p:cNvSpPr>
          <p:nvPr/>
        </p:nvSpPr>
        <p:spPr bwMode="auto">
          <a:xfrm>
            <a:off x="357189" y="3790556"/>
            <a:ext cx="8871339"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30000"/>
              </a:lnSpc>
              <a:spcBef>
                <a:spcPct val="0"/>
              </a:spcBef>
              <a:buClrTx/>
              <a:buFontTx/>
              <a:buNone/>
            </a:pPr>
            <a:r>
              <a:rPr lang="zh-CN" altLang="en-US" i="1">
                <a:solidFill>
                  <a:srgbClr val="000000"/>
                </a:solidFill>
                <a:latin typeface="Times New Roman" pitchFamily="18" charset="0"/>
                <a:ea typeface="宋体" pitchFamily="2" charset="-122"/>
              </a:rPr>
              <a:t>w</a:t>
            </a:r>
            <a:r>
              <a:rPr lang="zh-CN" altLang="en-US" i="1" baseline="-25000">
                <a:solidFill>
                  <a:srgbClr val="000000"/>
                </a:solidFill>
                <a:latin typeface="Times New Roman" pitchFamily="18" charset="0"/>
                <a:ea typeface="宋体" pitchFamily="2" charset="-122"/>
              </a:rPr>
              <a:t>ij</a:t>
            </a:r>
            <a:r>
              <a:rPr lang="zh-CN" altLang="en-US">
                <a:solidFill>
                  <a:srgbClr val="000000"/>
                </a:solidFill>
                <a:latin typeface="Times New Roman" pitchFamily="18" charset="0"/>
                <a:ea typeface="宋体" pitchFamily="2" charset="-122"/>
              </a:rPr>
              <a:t>(</a:t>
            </a:r>
            <a:r>
              <a:rPr lang="zh-CN" altLang="en-US" i="1">
                <a:solidFill>
                  <a:srgbClr val="000000"/>
                </a:solidFill>
                <a:latin typeface="Times New Roman" pitchFamily="18" charset="0"/>
                <a:ea typeface="宋体" pitchFamily="2" charset="-122"/>
              </a:rPr>
              <a:t>t</a:t>
            </a:r>
            <a:r>
              <a:rPr lang="zh-CN" altLang="en-US">
                <a:solidFill>
                  <a:srgbClr val="000000"/>
                </a:solidFill>
                <a:latin typeface="Times New Roman" pitchFamily="18" charset="0"/>
                <a:ea typeface="宋体" pitchFamily="2" charset="-122"/>
              </a:rPr>
              <a:t>+1)：修正一次后的某一权值；</a:t>
            </a:r>
          </a:p>
          <a:p>
            <a:pPr eaLnBrk="1" hangingPunct="1">
              <a:lnSpc>
                <a:spcPct val="130000"/>
              </a:lnSpc>
              <a:spcBef>
                <a:spcPct val="0"/>
              </a:spcBef>
              <a:buClrTx/>
              <a:buFontTx/>
              <a:buNone/>
            </a:pPr>
            <a:r>
              <a:rPr lang="el-GR" altLang="en-US" i="1">
                <a:solidFill>
                  <a:srgbClr val="000000"/>
                </a:solidFill>
                <a:ea typeface="宋体" pitchFamily="2" charset="-122"/>
                <a:cs typeface="Arial" pitchFamily="34" charset="0"/>
              </a:rPr>
              <a:t>η</a:t>
            </a:r>
            <a:r>
              <a:rPr lang="zh-CN" altLang="en-US">
                <a:solidFill>
                  <a:srgbClr val="000000"/>
                </a:solidFill>
                <a:latin typeface="Times New Roman" pitchFamily="18" charset="0"/>
                <a:ea typeface="宋体" pitchFamily="2" charset="-122"/>
              </a:rPr>
              <a:t>：学习因子，表示学习速率的比例常数；</a:t>
            </a:r>
          </a:p>
          <a:p>
            <a:pPr eaLnBrk="1" hangingPunct="1">
              <a:lnSpc>
                <a:spcPct val="130000"/>
              </a:lnSpc>
              <a:spcBef>
                <a:spcPct val="0"/>
              </a:spcBef>
              <a:buClrTx/>
              <a:buFontTx/>
              <a:buNone/>
            </a:pPr>
            <a:r>
              <a:rPr lang="zh-CN" altLang="en-US" i="1">
                <a:solidFill>
                  <a:srgbClr val="000000"/>
                </a:solidFill>
                <a:latin typeface="Times New Roman" pitchFamily="18" charset="0"/>
                <a:ea typeface="宋体" pitchFamily="2" charset="-122"/>
              </a:rPr>
              <a:t>y</a:t>
            </a:r>
            <a:r>
              <a:rPr lang="zh-CN" altLang="en-US" i="1" baseline="-25000">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a:t>
            </a:r>
            <a:r>
              <a:rPr lang="zh-CN" altLang="en-US" i="1">
                <a:solidFill>
                  <a:srgbClr val="000000"/>
                </a:solidFill>
                <a:latin typeface="Times New Roman" pitchFamily="18" charset="0"/>
                <a:ea typeface="宋体" pitchFamily="2" charset="-122"/>
              </a:rPr>
              <a:t>t</a:t>
            </a:r>
            <a:r>
              <a:rPr lang="zh-CN" altLang="en-US">
                <a:solidFill>
                  <a:srgbClr val="000000"/>
                </a:solidFill>
                <a:latin typeface="Times New Roman" pitchFamily="18" charset="0"/>
                <a:ea typeface="宋体" pitchFamily="2" charset="-122"/>
              </a:rPr>
              <a:t>)，</a:t>
            </a:r>
            <a:r>
              <a:rPr lang="zh-CN" altLang="en-US" i="1">
                <a:solidFill>
                  <a:srgbClr val="000000"/>
                </a:solidFill>
                <a:latin typeface="Times New Roman" pitchFamily="18" charset="0"/>
                <a:ea typeface="宋体" pitchFamily="2" charset="-122"/>
              </a:rPr>
              <a:t>y</a:t>
            </a:r>
            <a:r>
              <a:rPr lang="zh-CN" altLang="en-US" i="1" baseline="-25000">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a:t>
            </a:r>
            <a:r>
              <a:rPr lang="zh-CN" altLang="en-US" i="1">
                <a:solidFill>
                  <a:srgbClr val="000000"/>
                </a:solidFill>
                <a:latin typeface="Times New Roman" pitchFamily="18" charset="0"/>
                <a:ea typeface="宋体" pitchFamily="2" charset="-122"/>
              </a:rPr>
              <a:t>t</a:t>
            </a:r>
            <a:r>
              <a:rPr lang="zh-CN" altLang="en-US">
                <a:solidFill>
                  <a:srgbClr val="000000"/>
                </a:solidFill>
                <a:latin typeface="Times New Roman" pitchFamily="18" charset="0"/>
                <a:ea typeface="宋体" pitchFamily="2" charset="-122"/>
              </a:rPr>
              <a:t>)：分别表示</a:t>
            </a:r>
            <a:r>
              <a:rPr lang="zh-CN" altLang="en-US" i="1">
                <a:solidFill>
                  <a:srgbClr val="000000"/>
                </a:solidFill>
                <a:latin typeface="Times New Roman" pitchFamily="18" charset="0"/>
                <a:ea typeface="宋体" pitchFamily="2" charset="-122"/>
              </a:rPr>
              <a:t>t</a:t>
            </a:r>
            <a:r>
              <a:rPr lang="zh-CN" altLang="en-US">
                <a:solidFill>
                  <a:srgbClr val="000000"/>
                </a:solidFill>
                <a:latin typeface="Times New Roman" pitchFamily="18" charset="0"/>
                <a:ea typeface="宋体" pitchFamily="2" charset="-122"/>
              </a:rPr>
              <a:t>时刻第</a:t>
            </a:r>
            <a:r>
              <a:rPr lang="zh-CN" altLang="en-US"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个和第</a:t>
            </a:r>
            <a:r>
              <a:rPr lang="zh-CN" altLang="en-US" i="1">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个神经元的状态（输出）。 </a:t>
            </a:r>
          </a:p>
        </p:txBody>
      </p:sp>
      <p:grpSp>
        <p:nvGrpSpPr>
          <p:cNvPr id="15366" name="Group 6"/>
          <p:cNvGrpSpPr>
            <a:grpSpLocks/>
          </p:cNvGrpSpPr>
          <p:nvPr/>
        </p:nvGrpSpPr>
        <p:grpSpPr bwMode="auto">
          <a:xfrm>
            <a:off x="954089" y="5418138"/>
            <a:ext cx="2941637" cy="477838"/>
            <a:chOff x="0" y="-1"/>
            <a:chExt cx="1853" cy="301"/>
          </a:xfrm>
        </p:grpSpPr>
        <p:sp>
          <p:nvSpPr>
            <p:cNvPr id="75786" name="Rectangle 7"/>
            <p:cNvSpPr>
              <a:spLocks noChangeArrowheads="1"/>
            </p:cNvSpPr>
            <p:nvPr/>
          </p:nvSpPr>
          <p:spPr bwMode="auto">
            <a:xfrm>
              <a:off x="0" y="-1"/>
              <a:ext cx="18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cs typeface="Times New Roman" pitchFamily="18" charset="0"/>
                </a:rPr>
                <a:t>由                     有：</a:t>
              </a:r>
              <a:endParaRPr lang="zh-CN" altLang="en-US">
                <a:solidFill>
                  <a:srgbClr val="000000"/>
                </a:solidFill>
                <a:ea typeface="宋体" pitchFamily="2" charset="-122"/>
                <a:cs typeface="Times New Roman" pitchFamily="18" charset="0"/>
              </a:endParaRPr>
            </a:p>
          </p:txBody>
        </p:sp>
        <p:graphicFrame>
          <p:nvGraphicFramePr>
            <p:cNvPr id="75787" name="Object 8"/>
            <p:cNvGraphicFramePr>
              <a:graphicFrameLocks noChangeAspect="1"/>
            </p:cNvGraphicFramePr>
            <p:nvPr/>
          </p:nvGraphicFramePr>
          <p:xfrm>
            <a:off x="255" y="12"/>
            <a:ext cx="995" cy="288"/>
          </p:xfrm>
          <a:graphic>
            <a:graphicData uri="http://schemas.openxmlformats.org/presentationml/2006/ole">
              <mc:AlternateContent xmlns:mc="http://schemas.openxmlformats.org/markup-compatibility/2006">
                <mc:Choice xmlns:v="urn:schemas-microsoft-com:vml" Requires="v">
                  <p:oleObj spid="_x0000_s75846" r:id="rId6" imgW="789800" imgH="229297" progId="Equation.3">
                    <p:embed/>
                  </p:oleObj>
                </mc:Choice>
                <mc:Fallback>
                  <p:oleObj r:id="rId6" imgW="789800" imgH="22929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 y="12"/>
                          <a:ext cx="9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5783" name="Rectangle 9"/>
          <p:cNvSpPr>
            <a:spLocks noChangeArrowheads="1"/>
          </p:cNvSpPr>
          <p:nvPr/>
        </p:nvSpPr>
        <p:spPr bwMode="auto">
          <a:xfrm>
            <a:off x="0"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15370" name="Object 10"/>
          <p:cNvGraphicFramePr>
            <a:graphicFrameLocks noChangeAspect="1"/>
          </p:cNvGraphicFramePr>
          <p:nvPr/>
        </p:nvGraphicFramePr>
        <p:xfrm>
          <a:off x="1901825" y="5949951"/>
          <a:ext cx="5160963" cy="620713"/>
        </p:xfrm>
        <a:graphic>
          <a:graphicData uri="http://schemas.openxmlformats.org/presentationml/2006/ole">
            <mc:AlternateContent xmlns:mc="http://schemas.openxmlformats.org/markup-compatibility/2006">
              <mc:Choice xmlns:v="urn:schemas-microsoft-com:vml" Requires="v">
                <p:oleObj spid="_x0000_s75847" r:id="rId8" imgW="1982060" imgH="241405" progId="Equation.3">
                  <p:embed/>
                </p:oleObj>
              </mc:Choice>
              <mc:Fallback>
                <p:oleObj r:id="rId8" imgW="1982060" imgH="24140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1825" y="5949951"/>
                        <a:ext cx="51609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5" name="Rectangle 11"/>
          <p:cNvSpPr>
            <a:spLocks noChangeArrowheads="1"/>
          </p:cNvSpPr>
          <p:nvPr/>
        </p:nvSpPr>
        <p:spPr bwMode="auto">
          <a:xfrm>
            <a:off x="5224464" y="2662209"/>
            <a:ext cx="21082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 神经元间的连接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500"/>
                                        <p:tgtEl>
                                          <p:spTgt spid="15366"/>
                                        </p:tgtEl>
                                      </p:cBhvr>
                                    </p:animEffect>
                                  </p:childTnLst>
                                </p:cTn>
                              </p:par>
                              <p:par>
                                <p:cTn id="8" presetID="10" presetClass="entr" presetSubtype="0" fill="hold" nodeType="withEffect">
                                  <p:stCondLst>
                                    <p:cond delay="0"/>
                                  </p:stCondLst>
                                  <p:childTnLst>
                                    <p:set>
                                      <p:cBhvr>
                                        <p:cTn id="9" dur="1" fill="hold">
                                          <p:stCondLst>
                                            <p:cond delay="0"/>
                                          </p:stCondLst>
                                        </p:cTn>
                                        <p:tgtEl>
                                          <p:spTgt spid="15370"/>
                                        </p:tgtEl>
                                        <p:attrNameLst>
                                          <p:attrName>style.visibility</p:attrName>
                                        </p:attrNameLst>
                                      </p:cBhvr>
                                      <p:to>
                                        <p:strVal val="visible"/>
                                      </p:to>
                                    </p:set>
                                    <p:animEffect transition="in" filter="fade">
                                      <p:cBhvr>
                                        <p:cTn id="10"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5764" y="335907"/>
            <a:ext cx="1901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l-GR" altLang="en-US" b="1">
                <a:solidFill>
                  <a:srgbClr val="000000"/>
                </a:solidFill>
                <a:latin typeface="Times New Roman" pitchFamily="18" charset="0"/>
                <a:ea typeface="宋体" pitchFamily="2" charset="-122"/>
              </a:rPr>
              <a:t>2</a:t>
            </a:r>
            <a:r>
              <a:rPr lang="zh-CN" altLang="en-US" b="1">
                <a:solidFill>
                  <a:srgbClr val="000000"/>
                </a:solidFill>
                <a:latin typeface="Times New Roman" pitchFamily="18" charset="0"/>
                <a:ea typeface="宋体" pitchFamily="2" charset="-122"/>
              </a:rPr>
              <a:t>. </a:t>
            </a:r>
            <a:r>
              <a:rPr lang="el-GR" altLang="en-US" i="1">
                <a:solidFill>
                  <a:srgbClr val="000000"/>
                </a:solidFill>
                <a:ea typeface="宋体" pitchFamily="2" charset="-122"/>
              </a:rPr>
              <a:t>δ</a:t>
            </a:r>
            <a:r>
              <a:rPr lang="zh-CN" altLang="en-US" b="1">
                <a:solidFill>
                  <a:srgbClr val="000000"/>
                </a:solidFill>
                <a:latin typeface="Times New Roman" pitchFamily="18" charset="0"/>
                <a:ea typeface="宋体" pitchFamily="2" charset="-122"/>
              </a:rPr>
              <a:t>学习规则</a:t>
            </a:r>
            <a:endParaRPr lang="zh-CN" altLang="en-US">
              <a:solidFill>
                <a:srgbClr val="000000"/>
              </a:solidFill>
              <a:latin typeface="Times New Roman" pitchFamily="18" charset="0"/>
              <a:ea typeface="宋体" pitchFamily="2" charset="-122"/>
            </a:endParaRPr>
          </a:p>
        </p:txBody>
      </p:sp>
      <p:sp>
        <p:nvSpPr>
          <p:cNvPr id="16387" name="Rectangle 3"/>
          <p:cNvSpPr>
            <a:spLocks noChangeArrowheads="1"/>
          </p:cNvSpPr>
          <p:nvPr/>
        </p:nvSpPr>
        <p:spPr bwMode="auto">
          <a:xfrm>
            <a:off x="280136" y="1876575"/>
            <a:ext cx="8186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3</a:t>
            </a:r>
            <a:r>
              <a:rPr lang="zh-CN" altLang="en-US">
                <a:solidFill>
                  <a:srgbClr val="000000"/>
                </a:solidFill>
                <a:latin typeface="Times New Roman" pitchFamily="18" charset="0"/>
                <a:ea typeface="宋体" pitchFamily="2" charset="-122"/>
              </a:rPr>
              <a:t>）更新权值，阈值可视为输入恒为（－</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）的一个权值；</a:t>
            </a:r>
          </a:p>
        </p:txBody>
      </p:sp>
      <p:sp>
        <p:nvSpPr>
          <p:cNvPr id="76804" name="Rectangle 4"/>
          <p:cNvSpPr>
            <a:spLocks noChangeArrowheads="1"/>
          </p:cNvSpPr>
          <p:nvPr/>
        </p:nvSpPr>
        <p:spPr bwMode="auto">
          <a:xfrm>
            <a:off x="319089" y="893764"/>
            <a:ext cx="4403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）选择一组初始权值</a:t>
            </a:r>
            <a:r>
              <a:rPr lang="en-US" altLang="zh-CN" i="1">
                <a:solidFill>
                  <a:srgbClr val="000000"/>
                </a:solidFill>
                <a:latin typeface="Times New Roman" pitchFamily="18" charset="0"/>
                <a:ea typeface="宋体" pitchFamily="2" charset="-122"/>
              </a:rPr>
              <a:t>w</a:t>
            </a:r>
            <a:r>
              <a:rPr lang="en-US" altLang="zh-CN" i="1" baseline="-25000">
                <a:solidFill>
                  <a:srgbClr val="000000"/>
                </a:solidFill>
                <a:latin typeface="Times New Roman" pitchFamily="18" charset="0"/>
                <a:ea typeface="宋体" pitchFamily="2" charset="-122"/>
              </a:rPr>
              <a:t>ij</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a:t>
            </a:r>
          </a:p>
        </p:txBody>
      </p:sp>
      <p:sp>
        <p:nvSpPr>
          <p:cNvPr id="16389" name="Rectangle 5"/>
          <p:cNvSpPr>
            <a:spLocks noChangeArrowheads="1"/>
          </p:cNvSpPr>
          <p:nvPr/>
        </p:nvSpPr>
        <p:spPr bwMode="auto">
          <a:xfrm>
            <a:off x="319089" y="1371602"/>
            <a:ext cx="8340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2</a:t>
            </a:r>
            <a:r>
              <a:rPr lang="zh-CN" altLang="en-US">
                <a:solidFill>
                  <a:srgbClr val="000000"/>
                </a:solidFill>
                <a:latin typeface="Times New Roman" pitchFamily="18" charset="0"/>
                <a:ea typeface="宋体" pitchFamily="2" charset="-122"/>
              </a:rPr>
              <a:t>）计算某一输入模式对应的实际输出与期望输出的误差；</a:t>
            </a:r>
          </a:p>
        </p:txBody>
      </p:sp>
      <p:graphicFrame>
        <p:nvGraphicFramePr>
          <p:cNvPr id="16390" name="Object 6"/>
          <p:cNvGraphicFramePr>
            <a:graphicFrameLocks noChangeAspect="1"/>
          </p:cNvGraphicFramePr>
          <p:nvPr/>
        </p:nvGraphicFramePr>
        <p:xfrm>
          <a:off x="1752600" y="2330450"/>
          <a:ext cx="5830888" cy="606425"/>
        </p:xfrm>
        <a:graphic>
          <a:graphicData uri="http://schemas.openxmlformats.org/presentationml/2006/ole">
            <mc:AlternateContent xmlns:mc="http://schemas.openxmlformats.org/markup-compatibility/2006">
              <mc:Choice xmlns:v="urn:schemas-microsoft-com:vml" Requires="v">
                <p:oleObj spid="_x0000_s76833" r:id="rId3" imgW="2286993" imgH="241405" progId="Equation.3">
                  <p:embed/>
                </p:oleObj>
              </mc:Choice>
              <mc:Fallback>
                <p:oleObj r:id="rId3" imgW="2286993" imgH="24140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330450"/>
                        <a:ext cx="5830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Rectangle 7"/>
          <p:cNvSpPr>
            <a:spLocks noChangeArrowheads="1"/>
          </p:cNvSpPr>
          <p:nvPr/>
        </p:nvSpPr>
        <p:spPr bwMode="auto">
          <a:xfrm>
            <a:off x="1085890" y="29505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a:solidFill>
                  <a:srgbClr val="000000"/>
                </a:solidFill>
                <a:latin typeface="Times New Roman" pitchFamily="18" charset="0"/>
                <a:ea typeface="宋体" pitchFamily="2" charset="-122"/>
              </a:rPr>
              <a:t>式中，</a:t>
            </a:r>
          </a:p>
        </p:txBody>
      </p:sp>
      <p:sp>
        <p:nvSpPr>
          <p:cNvPr id="16392" name="Rectangle 8"/>
          <p:cNvSpPr>
            <a:spLocks noChangeArrowheads="1"/>
          </p:cNvSpPr>
          <p:nvPr/>
        </p:nvSpPr>
        <p:spPr bwMode="auto">
          <a:xfrm>
            <a:off x="319088" y="4583114"/>
            <a:ext cx="8551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4</a:t>
            </a:r>
            <a:r>
              <a:rPr lang="zh-CN" altLang="en-US">
                <a:solidFill>
                  <a:srgbClr val="000000"/>
                </a:solidFill>
                <a:latin typeface="Times New Roman" pitchFamily="18" charset="0"/>
                <a:ea typeface="宋体" pitchFamily="2" charset="-122"/>
              </a:rPr>
              <a:t>）返回 </a:t>
            </a:r>
            <a:r>
              <a:rPr lang="en-US" altLang="zh-CN">
                <a:solidFill>
                  <a:srgbClr val="000000"/>
                </a:solidFill>
                <a:latin typeface="Times New Roman" pitchFamily="18" charset="0"/>
                <a:ea typeface="宋体" pitchFamily="2" charset="-122"/>
              </a:rPr>
              <a:t>(2) </a:t>
            </a:r>
            <a:r>
              <a:rPr lang="zh-CN" altLang="en-US">
                <a:solidFill>
                  <a:srgbClr val="000000"/>
                </a:solidFill>
                <a:latin typeface="Times New Roman" pitchFamily="18" charset="0"/>
                <a:ea typeface="宋体" pitchFamily="2" charset="-122"/>
              </a:rPr>
              <a:t>，直到对所有训练模式网络输出均能满足要求。</a:t>
            </a:r>
          </a:p>
        </p:txBody>
      </p:sp>
      <p:sp>
        <p:nvSpPr>
          <p:cNvPr id="16393" name="Rectangle 9"/>
          <p:cNvSpPr>
            <a:spLocks noChangeArrowheads="1"/>
          </p:cNvSpPr>
          <p:nvPr/>
        </p:nvSpPr>
        <p:spPr bwMode="auto">
          <a:xfrm>
            <a:off x="1835151" y="3476626"/>
            <a:ext cx="6505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d</a:t>
            </a:r>
            <a:r>
              <a:rPr lang="en-US" altLang="zh-CN" i="1" baseline="-25000">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a:t>
            </a:r>
            <a:r>
              <a:rPr lang="en-US" altLang="zh-CN" i="1">
                <a:solidFill>
                  <a:srgbClr val="000000"/>
                </a:solidFill>
                <a:latin typeface="Times New Roman" pitchFamily="18" charset="0"/>
                <a:ea typeface="宋体" pitchFamily="2" charset="-122"/>
              </a:rPr>
              <a:t>y</a:t>
            </a:r>
            <a:r>
              <a:rPr lang="en-US" altLang="zh-CN" i="1" baseline="-25000">
                <a:solidFill>
                  <a:srgbClr val="000000"/>
                </a:solidFill>
                <a:latin typeface="Times New Roman" pitchFamily="18" charset="0"/>
                <a:ea typeface="宋体" pitchFamily="2" charset="-122"/>
              </a:rPr>
              <a:t>j</a:t>
            </a:r>
            <a:r>
              <a:rPr lang="en-US" altLang="zh-CN">
                <a:solidFill>
                  <a:srgbClr val="000000"/>
                </a:solidFill>
                <a:latin typeface="Times New Roman" pitchFamily="18" charset="0"/>
                <a:ea typeface="宋体" pitchFamily="2" charset="-122"/>
              </a:rPr>
              <a:t>(</a:t>
            </a:r>
            <a:r>
              <a:rPr lang="en-US" altLang="zh-CN" i="1">
                <a:solidFill>
                  <a:srgbClr val="000000"/>
                </a:solidFill>
                <a:latin typeface="Times New Roman" pitchFamily="18" charset="0"/>
                <a:ea typeface="宋体" pitchFamily="2" charset="-122"/>
              </a:rPr>
              <a:t>t</a:t>
            </a:r>
            <a:r>
              <a:rPr lang="en-US" altLang="zh-CN">
                <a:solidFill>
                  <a:srgbClr val="000000"/>
                </a:solidFill>
                <a:latin typeface="Times New Roman" pitchFamily="18" charset="0"/>
                <a:ea typeface="宋体" pitchFamily="2" charset="-122"/>
              </a:rPr>
              <a:t>)</a:t>
            </a:r>
            <a:r>
              <a:rPr lang="zh-CN" altLang="en-US">
                <a:solidFill>
                  <a:srgbClr val="000000"/>
                </a:solidFill>
                <a:latin typeface="Times New Roman" pitchFamily="18" charset="0"/>
                <a:ea typeface="宋体" pitchFamily="2" charset="-122"/>
              </a:rPr>
              <a:t>：第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个神经元的期望输出与实际输出；</a:t>
            </a:r>
          </a:p>
        </p:txBody>
      </p:sp>
      <p:sp>
        <p:nvSpPr>
          <p:cNvPr id="16394" name="Rectangle 10"/>
          <p:cNvSpPr>
            <a:spLocks noChangeArrowheads="1"/>
          </p:cNvSpPr>
          <p:nvPr/>
        </p:nvSpPr>
        <p:spPr bwMode="auto">
          <a:xfrm>
            <a:off x="1835151" y="4073527"/>
            <a:ext cx="45320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x</a:t>
            </a:r>
            <a:r>
              <a:rPr lang="en-US" altLang="zh-CN" i="1" baseline="-25000">
                <a:solidFill>
                  <a:srgbClr val="000000"/>
                </a:solidFill>
                <a:latin typeface="Times New Roman" pitchFamily="18" charset="0"/>
                <a:ea typeface="宋体" pitchFamily="2" charset="-122"/>
              </a:rPr>
              <a:t>i</a:t>
            </a:r>
            <a:r>
              <a:rPr lang="en-US" altLang="zh-CN">
                <a:solidFill>
                  <a:srgbClr val="000000"/>
                </a:solidFill>
                <a:latin typeface="Times New Roman" pitchFamily="18" charset="0"/>
                <a:ea typeface="宋体" pitchFamily="2" charset="-122"/>
              </a:rPr>
              <a:t>(</a:t>
            </a:r>
            <a:r>
              <a:rPr lang="en-US" altLang="zh-CN" i="1">
                <a:solidFill>
                  <a:srgbClr val="000000"/>
                </a:solidFill>
                <a:latin typeface="Times New Roman" pitchFamily="18" charset="0"/>
                <a:ea typeface="宋体" pitchFamily="2" charset="-122"/>
              </a:rPr>
              <a:t>t</a:t>
            </a:r>
            <a:r>
              <a:rPr lang="en-US" altLang="zh-CN">
                <a:solidFill>
                  <a:srgbClr val="000000"/>
                </a:solidFill>
                <a:latin typeface="Times New Roman" pitchFamily="18" charset="0"/>
                <a:ea typeface="宋体" pitchFamily="2" charset="-122"/>
              </a:rPr>
              <a:t>)</a:t>
            </a:r>
            <a:r>
              <a:rPr lang="zh-CN" altLang="en-US">
                <a:solidFill>
                  <a:srgbClr val="000000"/>
                </a:solidFill>
                <a:latin typeface="Times New Roman" pitchFamily="18" charset="0"/>
                <a:ea typeface="宋体" pitchFamily="2" charset="-122"/>
              </a:rPr>
              <a:t>：第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个神经元的第</a:t>
            </a:r>
            <a:r>
              <a:rPr lang="en-US" altLang="zh-CN" i="1">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个输入。</a:t>
            </a:r>
          </a:p>
        </p:txBody>
      </p:sp>
      <p:sp>
        <p:nvSpPr>
          <p:cNvPr id="16395" name="Rectangle 11"/>
          <p:cNvSpPr>
            <a:spLocks noChangeArrowheads="1"/>
          </p:cNvSpPr>
          <p:nvPr/>
        </p:nvSpPr>
        <p:spPr bwMode="auto">
          <a:xfrm>
            <a:off x="1066800" y="5143650"/>
            <a:ext cx="7263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FF0000"/>
                </a:solidFill>
                <a:latin typeface="Times New Roman" pitchFamily="18" charset="0"/>
                <a:ea typeface="宋体" pitchFamily="2" charset="-122"/>
              </a:rPr>
              <a:t>神经网络的学习体现在：</a:t>
            </a:r>
            <a:r>
              <a:rPr lang="zh-CN" altLang="en-US">
                <a:solidFill>
                  <a:srgbClr val="FF0000"/>
                </a:solidFill>
                <a:ea typeface="宋体" pitchFamily="2" charset="-122"/>
              </a:rPr>
              <a:t>权值变化；网络结构变化。</a:t>
            </a:r>
          </a:p>
        </p:txBody>
      </p:sp>
      <p:sp>
        <p:nvSpPr>
          <p:cNvPr id="16396" name="Rectangle 12"/>
          <p:cNvSpPr>
            <a:spLocks noChangeArrowheads="1"/>
          </p:cNvSpPr>
          <p:nvPr/>
        </p:nvSpPr>
        <p:spPr bwMode="auto">
          <a:xfrm>
            <a:off x="1835150" y="2952752"/>
            <a:ext cx="2183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η</a:t>
            </a:r>
            <a:r>
              <a:rPr lang="zh-CN" altLang="en-US">
                <a:solidFill>
                  <a:srgbClr val="000000"/>
                </a:solidFill>
                <a:latin typeface="Times New Roman" pitchFamily="18" charset="0"/>
                <a:ea typeface="宋体" pitchFamily="2" charset="-122"/>
              </a:rPr>
              <a:t>：学习因子；</a:t>
            </a:r>
          </a:p>
        </p:txBody>
      </p:sp>
      <p:sp>
        <p:nvSpPr>
          <p:cNvPr id="16397" name="Rectangle 13"/>
          <p:cNvSpPr>
            <a:spLocks noChangeArrowheads="1"/>
          </p:cNvSpPr>
          <p:nvPr/>
        </p:nvSpPr>
        <p:spPr bwMode="auto">
          <a:xfrm>
            <a:off x="4314826" y="522128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endParaRPr lang="zh-CN" altLang="en-US">
              <a:solidFill>
                <a:srgbClr val="663300"/>
              </a:solidFill>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fade">
                                      <p:cBhvr>
                                        <p:cTn id="7" dur="500"/>
                                        <p:tgtEl>
                                          <p:spTgt spid="1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childTnLst>
                                </p:cTn>
                              </p:par>
                              <p:par>
                                <p:cTn id="13" presetID="10" presetClass="entr" presetSubtype="0" fill="hold" nodeType="with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fade">
                                      <p:cBhvr>
                                        <p:cTn id="15" dur="500"/>
                                        <p:tgtEl>
                                          <p:spTgt spid="1639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91"/>
                                        </p:tgtEl>
                                        <p:attrNameLst>
                                          <p:attrName>style.visibility</p:attrName>
                                        </p:attrNameLst>
                                      </p:cBhvr>
                                      <p:to>
                                        <p:strVal val="visible"/>
                                      </p:to>
                                    </p:set>
                                    <p:animEffect transition="in" filter="fade">
                                      <p:cBhvr>
                                        <p:cTn id="18" dur="500"/>
                                        <p:tgtEl>
                                          <p:spTgt spid="1639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393"/>
                                        </p:tgtEl>
                                        <p:attrNameLst>
                                          <p:attrName>style.visibility</p:attrName>
                                        </p:attrNameLst>
                                      </p:cBhvr>
                                      <p:to>
                                        <p:strVal val="visible"/>
                                      </p:to>
                                    </p:set>
                                    <p:animEffect transition="in" filter="fade">
                                      <p:cBhvr>
                                        <p:cTn id="21" dur="500"/>
                                        <p:tgtEl>
                                          <p:spTgt spid="1639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394"/>
                                        </p:tgtEl>
                                        <p:attrNameLst>
                                          <p:attrName>style.visibility</p:attrName>
                                        </p:attrNameLst>
                                      </p:cBhvr>
                                      <p:to>
                                        <p:strVal val="visible"/>
                                      </p:to>
                                    </p:set>
                                    <p:animEffect transition="in" filter="fade">
                                      <p:cBhvr>
                                        <p:cTn id="24" dur="500"/>
                                        <p:tgtEl>
                                          <p:spTgt spid="1639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96"/>
                                        </p:tgtEl>
                                        <p:attrNameLst>
                                          <p:attrName>style.visibility</p:attrName>
                                        </p:attrNameLst>
                                      </p:cBhvr>
                                      <p:to>
                                        <p:strVal val="visible"/>
                                      </p:to>
                                    </p:set>
                                    <p:animEffect transition="in" filter="fade">
                                      <p:cBhvr>
                                        <p:cTn id="27" dur="500"/>
                                        <p:tgtEl>
                                          <p:spTgt spid="163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fade">
                                      <p:cBhvr>
                                        <p:cTn id="32" dur="500"/>
                                        <p:tgtEl>
                                          <p:spTgt spid="163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395"/>
                                        </p:tgtEl>
                                        <p:attrNameLst>
                                          <p:attrName>style.visibility</p:attrName>
                                        </p:attrNameLst>
                                      </p:cBhvr>
                                      <p:to>
                                        <p:strVal val="visible"/>
                                      </p:to>
                                    </p:set>
                                    <p:animEffect transition="in" filter="fade">
                                      <p:cBhvr>
                                        <p:cTn id="37" dur="500"/>
                                        <p:tgtEl>
                                          <p:spTgt spid="1639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397"/>
                                        </p:tgtEl>
                                        <p:attrNameLst>
                                          <p:attrName>style.visibility</p:attrName>
                                        </p:attrNameLst>
                                      </p:cBhvr>
                                      <p:to>
                                        <p:strVal val="visible"/>
                                      </p:to>
                                    </p:set>
                                    <p:animEffect transition="in" filter="fade">
                                      <p:cBhvr>
                                        <p:cTn id="40"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9" grpId="0" autoUpdateAnimBg="0"/>
      <p:bldP spid="16391" grpId="0" autoUpdateAnimBg="0"/>
      <p:bldP spid="16392" grpId="0" autoUpdateAnimBg="0"/>
      <p:bldP spid="16393" grpId="0" autoUpdateAnimBg="0"/>
      <p:bldP spid="16394" grpId="0" autoUpdateAnimBg="0"/>
      <p:bldP spid="16395" grpId="0" autoUpdateAnimBg="0"/>
      <p:bldP spid="16396" grpId="0" autoUpdateAnimBg="0"/>
      <p:bldP spid="16397"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700339" y="406401"/>
            <a:ext cx="33746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3200" b="1">
                <a:solidFill>
                  <a:srgbClr val="000000"/>
                </a:solidFill>
                <a:latin typeface="Times New Roman" pitchFamily="18" charset="0"/>
                <a:ea typeface="宋体" pitchFamily="2" charset="-122"/>
              </a:rPr>
              <a:t>1.3  前馈神经网络</a:t>
            </a:r>
          </a:p>
        </p:txBody>
      </p:sp>
      <p:sp>
        <p:nvSpPr>
          <p:cNvPr id="77827" name="Rectangle 3"/>
          <p:cNvSpPr>
            <a:spLocks noChangeArrowheads="1"/>
          </p:cNvSpPr>
          <p:nvPr/>
        </p:nvSpPr>
        <p:spPr bwMode="auto">
          <a:xfrm>
            <a:off x="395290" y="1054101"/>
            <a:ext cx="18822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b="1">
                <a:solidFill>
                  <a:srgbClr val="000000"/>
                </a:solidFill>
                <a:latin typeface="Times New Roman" pitchFamily="18" charset="0"/>
                <a:ea typeface="宋体" pitchFamily="2" charset="-122"/>
              </a:rPr>
              <a:t>1.3.1  感知器</a:t>
            </a:r>
          </a:p>
        </p:txBody>
      </p:sp>
      <p:sp>
        <p:nvSpPr>
          <p:cNvPr id="77828" name="Rectangle 4"/>
          <p:cNvSpPr>
            <a:spLocks noChangeArrowheads="1"/>
          </p:cNvSpPr>
          <p:nvPr/>
        </p:nvSpPr>
        <p:spPr bwMode="auto">
          <a:xfrm>
            <a:off x="1147764" y="1616225"/>
            <a:ext cx="7388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感知器（</a:t>
            </a:r>
            <a:r>
              <a:rPr lang="en-US" altLang="zh-CN">
                <a:solidFill>
                  <a:srgbClr val="000000"/>
                </a:solidFill>
                <a:latin typeface="Times New Roman" pitchFamily="18" charset="0"/>
                <a:ea typeface="宋体" pitchFamily="2" charset="-122"/>
              </a:rPr>
              <a:t>Perceptron</a:t>
            </a: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F</a:t>
            </a: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Rosenblatt</a:t>
            </a:r>
            <a:r>
              <a:rPr lang="zh-CN" altLang="en-US">
                <a:solidFill>
                  <a:srgbClr val="000000"/>
                </a:solidFill>
                <a:latin typeface="Times New Roman" pitchFamily="18" charset="0"/>
                <a:ea typeface="宋体" pitchFamily="2" charset="-122"/>
              </a:rPr>
              <a:t>于</a:t>
            </a:r>
            <a:r>
              <a:rPr lang="en-US" altLang="zh-CN">
                <a:solidFill>
                  <a:srgbClr val="000000"/>
                </a:solidFill>
                <a:latin typeface="Times New Roman" pitchFamily="18" charset="0"/>
                <a:ea typeface="宋体" pitchFamily="2" charset="-122"/>
              </a:rPr>
              <a:t>1957</a:t>
            </a:r>
            <a:r>
              <a:rPr lang="zh-CN" altLang="en-US">
                <a:solidFill>
                  <a:srgbClr val="000000"/>
                </a:solidFill>
                <a:latin typeface="Times New Roman" pitchFamily="18" charset="0"/>
                <a:ea typeface="宋体" pitchFamily="2" charset="-122"/>
              </a:rPr>
              <a:t>年提出。 </a:t>
            </a:r>
          </a:p>
        </p:txBody>
      </p:sp>
      <p:pic>
        <p:nvPicPr>
          <p:cNvPr id="778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63" y="2292350"/>
            <a:ext cx="4262437"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0" name="Rectangle 6"/>
          <p:cNvSpPr>
            <a:spLocks noChangeArrowheads="1"/>
          </p:cNvSpPr>
          <p:nvPr/>
        </p:nvSpPr>
        <p:spPr bwMode="auto">
          <a:xfrm>
            <a:off x="1055689" y="5827684"/>
            <a:ext cx="2428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  感知器结构示意图 </a:t>
            </a:r>
          </a:p>
        </p:txBody>
      </p:sp>
      <p:sp>
        <p:nvSpPr>
          <p:cNvPr id="17415" name="Rectangle 7"/>
          <p:cNvSpPr>
            <a:spLocks noChangeArrowheads="1"/>
          </p:cNvSpPr>
          <p:nvPr/>
        </p:nvSpPr>
        <p:spPr bwMode="auto">
          <a:xfrm>
            <a:off x="5086351" y="2836388"/>
            <a:ext cx="410881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双层（输入层、输出层）；</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两层单元之间为全互连；</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连接权值可调。 </a:t>
            </a:r>
          </a:p>
        </p:txBody>
      </p:sp>
      <p:sp>
        <p:nvSpPr>
          <p:cNvPr id="17416" name="Rectangle 8"/>
          <p:cNvSpPr>
            <a:spLocks noChangeArrowheads="1"/>
          </p:cNvSpPr>
          <p:nvPr/>
        </p:nvSpPr>
        <p:spPr bwMode="auto">
          <a:xfrm>
            <a:off x="5060952" y="237331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结构特点：</a:t>
            </a:r>
          </a:p>
        </p:txBody>
      </p:sp>
      <p:sp>
        <p:nvSpPr>
          <p:cNvPr id="17417" name="Rectangle 9"/>
          <p:cNvSpPr>
            <a:spLocks noChangeArrowheads="1"/>
          </p:cNvSpPr>
          <p:nvPr/>
        </p:nvSpPr>
        <p:spPr bwMode="auto">
          <a:xfrm>
            <a:off x="5108577" y="4316731"/>
            <a:ext cx="40354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输出层神经元个数等于类</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别数（两类问题时输出层</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为一个神经元）。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500"/>
                                        <p:tgtEl>
                                          <p:spTgt spid="174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6"/>
                                        </p:tgtEl>
                                        <p:attrNameLst>
                                          <p:attrName>style.visibility</p:attrName>
                                        </p:attrNameLst>
                                      </p:cBhvr>
                                      <p:to>
                                        <p:strVal val="visible"/>
                                      </p:to>
                                    </p:set>
                                    <p:animEffect transition="in" filter="fade">
                                      <p:cBhvr>
                                        <p:cTn id="10" dur="500"/>
                                        <p:tgtEl>
                                          <p:spTgt spid="174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17"/>
                                        </p:tgtEl>
                                        <p:attrNameLst>
                                          <p:attrName>style.visibility</p:attrName>
                                        </p:attrNameLst>
                                      </p:cBhvr>
                                      <p:to>
                                        <p:strVal val="visible"/>
                                      </p:to>
                                    </p:set>
                                    <p:animEffect transition="in" filter="fade">
                                      <p:cBhvr>
                                        <p:cTn id="13"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utoUpdateAnimBg="0"/>
      <p:bldP spid="17416" grpId="0" autoUpdateAnimBg="0"/>
      <p:bldP spid="17417"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
          <p:cNvGrpSpPr>
            <a:grpSpLocks/>
          </p:cNvGrpSpPr>
          <p:nvPr/>
        </p:nvGrpSpPr>
        <p:grpSpPr bwMode="auto">
          <a:xfrm>
            <a:off x="419101" y="319089"/>
            <a:ext cx="6831013" cy="485776"/>
            <a:chOff x="0" y="-1"/>
            <a:chExt cx="4303" cy="307"/>
          </a:xfrm>
        </p:grpSpPr>
        <p:sp>
          <p:nvSpPr>
            <p:cNvPr id="78867" name="Rectangle 3"/>
            <p:cNvSpPr>
              <a:spLocks noChangeArrowheads="1"/>
            </p:cNvSpPr>
            <p:nvPr/>
          </p:nvSpPr>
          <p:spPr bwMode="auto">
            <a:xfrm>
              <a:off x="0" y="-1"/>
              <a:ext cx="430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cs typeface="Times New Roman" pitchFamily="18" charset="0"/>
                </a:rPr>
                <a:t>设输入模式向量，                                  ，共</a:t>
              </a:r>
              <a:r>
                <a:rPr lang="en-US" altLang="zh-CN" i="1">
                  <a:solidFill>
                    <a:srgbClr val="000000"/>
                  </a:solidFill>
                  <a:latin typeface="Times New Roman" pitchFamily="18" charset="0"/>
                  <a:ea typeface="宋体" pitchFamily="2" charset="-122"/>
                  <a:cs typeface="Times New Roman" pitchFamily="18" charset="0"/>
                </a:rPr>
                <a:t>M</a:t>
              </a:r>
              <a:r>
                <a:rPr lang="zh-CN" altLang="en-US">
                  <a:solidFill>
                    <a:srgbClr val="000000"/>
                  </a:solidFill>
                  <a:latin typeface="Times New Roman" pitchFamily="18" charset="0"/>
                  <a:ea typeface="宋体" pitchFamily="2" charset="-122"/>
                  <a:cs typeface="Times New Roman" pitchFamily="18" charset="0"/>
                </a:rPr>
                <a:t>类。</a:t>
              </a:r>
              <a:endParaRPr lang="zh-CN" altLang="en-US">
                <a:solidFill>
                  <a:srgbClr val="000000"/>
                </a:solidFill>
                <a:ea typeface="宋体" pitchFamily="2" charset="-122"/>
                <a:cs typeface="Times New Roman" pitchFamily="18" charset="0"/>
              </a:endParaRPr>
            </a:p>
          </p:txBody>
        </p:sp>
        <p:graphicFrame>
          <p:nvGraphicFramePr>
            <p:cNvPr id="78868" name="Object 4"/>
            <p:cNvGraphicFramePr>
              <a:graphicFrameLocks noChangeAspect="1"/>
            </p:cNvGraphicFramePr>
            <p:nvPr/>
          </p:nvGraphicFramePr>
          <p:xfrm>
            <a:off x="1518" y="2"/>
            <a:ext cx="1725" cy="304"/>
          </p:xfrm>
          <a:graphic>
            <a:graphicData uri="http://schemas.openxmlformats.org/presentationml/2006/ole">
              <mc:AlternateContent xmlns:mc="http://schemas.openxmlformats.org/markup-compatibility/2006">
                <mc:Choice xmlns:v="urn:schemas-microsoft-com:vml" Requires="v">
                  <p:oleObj spid="_x0000_s78983" r:id="rId3" imgW="1299348" imgH="242035" progId="Equation.3">
                    <p:embed/>
                  </p:oleObj>
                </mc:Choice>
                <mc:Fallback>
                  <p:oleObj r:id="rId3" imgW="1299348" imgH="2420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 y="2"/>
                          <a:ext cx="172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1" name="Rectangle 5"/>
          <p:cNvSpPr>
            <a:spLocks noChangeArrowheads="1"/>
          </p:cNvSpPr>
          <p:nvPr/>
        </p:nvSpPr>
        <p:spPr bwMode="auto">
          <a:xfrm>
            <a:off x="419101" y="847875"/>
            <a:ext cx="5279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输出层第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个神经元对应第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个模式类，</a:t>
            </a:r>
          </a:p>
        </p:txBody>
      </p:sp>
      <p:sp>
        <p:nvSpPr>
          <p:cNvPr id="78852" name="Rectangle 6"/>
          <p:cNvSpPr>
            <a:spLocks noChangeArrowheads="1"/>
          </p:cNvSpPr>
          <p:nvPr/>
        </p:nvSpPr>
        <p:spPr bwMode="auto">
          <a:xfrm>
            <a:off x="419100" y="2128987"/>
            <a:ext cx="3555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l-GR" altLang="en-US" i="1">
                <a:solidFill>
                  <a:srgbClr val="000000"/>
                </a:solidFill>
                <a:latin typeface="Times New Roman" pitchFamily="18" charset="0"/>
                <a:ea typeface="宋体" pitchFamily="2" charset="-122"/>
                <a:cs typeface="Times New Roman" pitchFamily="18" charset="0"/>
              </a:rPr>
              <a:t>θ</a:t>
            </a:r>
            <a:r>
              <a:rPr lang="zh-CN" altLang="en-US" i="1" baseline="-25000">
                <a:solidFill>
                  <a:srgbClr val="000000"/>
                </a:solidFill>
                <a:latin typeface="Times New Roman" pitchFamily="18" charset="0"/>
                <a:ea typeface="宋体" pitchFamily="2" charset="-122"/>
                <a:cs typeface="Times New Roman" pitchFamily="18" charset="0"/>
              </a:rPr>
              <a:t>j</a:t>
            </a:r>
            <a:r>
              <a:rPr lang="zh-CN" altLang="en-US">
                <a:solidFill>
                  <a:srgbClr val="000000"/>
                </a:solidFill>
                <a:latin typeface="Times New Roman" pitchFamily="18" charset="0"/>
                <a:ea typeface="宋体" pitchFamily="2" charset="-122"/>
                <a:cs typeface="Times New Roman" pitchFamily="18" charset="0"/>
              </a:rPr>
              <a:t>：第</a:t>
            </a:r>
            <a:r>
              <a:rPr lang="zh-CN" altLang="en-US" i="1">
                <a:solidFill>
                  <a:srgbClr val="000000"/>
                </a:solidFill>
                <a:latin typeface="Times New Roman" pitchFamily="18" charset="0"/>
                <a:ea typeface="宋体" pitchFamily="2" charset="-122"/>
                <a:cs typeface="Times New Roman" pitchFamily="18" charset="0"/>
              </a:rPr>
              <a:t>j</a:t>
            </a:r>
            <a:r>
              <a:rPr lang="zh-CN" altLang="en-US">
                <a:solidFill>
                  <a:srgbClr val="000000"/>
                </a:solidFill>
                <a:latin typeface="Times New Roman" pitchFamily="18" charset="0"/>
                <a:ea typeface="宋体" pitchFamily="2" charset="-122"/>
                <a:cs typeface="Times New Roman" pitchFamily="18" charset="0"/>
              </a:rPr>
              <a:t>个神经元的阈值；</a:t>
            </a:r>
          </a:p>
        </p:txBody>
      </p:sp>
      <p:sp>
        <p:nvSpPr>
          <p:cNvPr id="78853" name="Rectangle 7"/>
          <p:cNvSpPr>
            <a:spLocks noChangeArrowheads="1"/>
          </p:cNvSpPr>
          <p:nvPr/>
        </p:nvSpPr>
        <p:spPr bwMode="auto">
          <a:xfrm>
            <a:off x="433388" y="2579688"/>
            <a:ext cx="527099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en-US" altLang="zh-CN" i="1">
                <a:solidFill>
                  <a:srgbClr val="000000"/>
                </a:solidFill>
                <a:latin typeface="Times New Roman" pitchFamily="18" charset="0"/>
                <a:ea typeface="宋体" pitchFamily="2" charset="-122"/>
              </a:rPr>
              <a:t>w</a:t>
            </a:r>
            <a:r>
              <a:rPr lang="en-US" altLang="zh-CN" i="1" baseline="-25000">
                <a:solidFill>
                  <a:srgbClr val="000000"/>
                </a:solidFill>
                <a:latin typeface="Times New Roman" pitchFamily="18" charset="0"/>
                <a:ea typeface="宋体" pitchFamily="2" charset="-122"/>
              </a:rPr>
              <a:t>ij</a:t>
            </a:r>
            <a:r>
              <a:rPr lang="zh-CN" altLang="en-US">
                <a:solidFill>
                  <a:srgbClr val="000000"/>
                </a:solidFill>
                <a:latin typeface="Times New Roman" pitchFamily="18" charset="0"/>
                <a:ea typeface="宋体" pitchFamily="2" charset="-122"/>
              </a:rPr>
              <a:t>：输入模式第</a:t>
            </a:r>
            <a:r>
              <a:rPr lang="en-US" altLang="zh-CN" i="1">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个分量与</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输出层第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个神经元间的连接权。 </a:t>
            </a:r>
          </a:p>
        </p:txBody>
      </p:sp>
      <p:grpSp>
        <p:nvGrpSpPr>
          <p:cNvPr id="18440" name="Group 8"/>
          <p:cNvGrpSpPr>
            <a:grpSpLocks/>
          </p:cNvGrpSpPr>
          <p:nvPr/>
        </p:nvGrpSpPr>
        <p:grpSpPr bwMode="auto">
          <a:xfrm>
            <a:off x="401640" y="4492627"/>
            <a:ext cx="3089275" cy="506414"/>
            <a:chOff x="0" y="-1"/>
            <a:chExt cx="1946" cy="319"/>
          </a:xfrm>
        </p:grpSpPr>
        <p:sp>
          <p:nvSpPr>
            <p:cNvPr id="78865" name="Rectangle 9"/>
            <p:cNvSpPr>
              <a:spLocks noChangeArrowheads="1"/>
            </p:cNvSpPr>
            <p:nvPr/>
          </p:nvSpPr>
          <p:spPr bwMode="auto">
            <a:xfrm>
              <a:off x="0" y="-1"/>
              <a:ext cx="19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令                      。取</a:t>
              </a:r>
            </a:p>
          </p:txBody>
        </p:sp>
        <p:graphicFrame>
          <p:nvGraphicFramePr>
            <p:cNvPr id="78866" name="Object 10"/>
            <p:cNvGraphicFramePr>
              <a:graphicFrameLocks noChangeAspect="1"/>
            </p:cNvGraphicFramePr>
            <p:nvPr/>
          </p:nvGraphicFramePr>
          <p:xfrm>
            <a:off x="272" y="14"/>
            <a:ext cx="1034" cy="304"/>
          </p:xfrm>
          <a:graphic>
            <a:graphicData uri="http://schemas.openxmlformats.org/presentationml/2006/ole">
              <mc:AlternateContent xmlns:mc="http://schemas.openxmlformats.org/markup-compatibility/2006">
                <mc:Choice xmlns:v="urn:schemas-microsoft-com:vml" Requires="v">
                  <p:oleObj spid="_x0000_s78984" r:id="rId5" imgW="814922" imgH="241930" progId="Equation.3">
                    <p:embed/>
                  </p:oleObj>
                </mc:Choice>
                <mc:Fallback>
                  <p:oleObj r:id="rId5" imgW="814922" imgH="24193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 y="14"/>
                          <a:ext cx="103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443" name="Object 11"/>
          <p:cNvGraphicFramePr>
            <a:graphicFrameLocks noChangeAspect="1"/>
          </p:cNvGraphicFramePr>
          <p:nvPr/>
        </p:nvGraphicFramePr>
        <p:xfrm>
          <a:off x="1074738" y="5021263"/>
          <a:ext cx="3681412" cy="503237"/>
        </p:xfrm>
        <a:graphic>
          <a:graphicData uri="http://schemas.openxmlformats.org/presentationml/2006/ole">
            <mc:AlternateContent xmlns:mc="http://schemas.openxmlformats.org/markup-compatibility/2006">
              <mc:Choice xmlns:v="urn:schemas-microsoft-com:vml" Requires="v">
                <p:oleObj spid="_x0000_s78985" r:id="rId7" imgW="1740655" imgH="254110" progId="Equation.3">
                  <p:embed/>
                </p:oleObj>
              </mc:Choice>
              <mc:Fallback>
                <p:oleObj r:id="rId7" imgW="1740655" imgH="25411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738" y="5021263"/>
                        <a:ext cx="36814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Text Box 12"/>
          <p:cNvSpPr txBox="1">
            <a:spLocks noChangeArrowheads="1"/>
          </p:cNvSpPr>
          <p:nvPr/>
        </p:nvSpPr>
        <p:spPr bwMode="auto">
          <a:xfrm>
            <a:off x="433390" y="5080001"/>
            <a:ext cx="7837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000000"/>
                </a:solidFill>
                <a:latin typeface="Times New Roman" pitchFamily="18" charset="0"/>
                <a:ea typeface="宋体" pitchFamily="2" charset="-122"/>
              </a:rPr>
              <a:t> </a:t>
            </a:r>
          </a:p>
        </p:txBody>
      </p:sp>
      <p:graphicFrame>
        <p:nvGraphicFramePr>
          <p:cNvPr id="18445" name="Object 13"/>
          <p:cNvGraphicFramePr>
            <a:graphicFrameLocks noChangeAspect="1"/>
          </p:cNvGraphicFramePr>
          <p:nvPr/>
        </p:nvGraphicFramePr>
        <p:xfrm>
          <a:off x="5051426" y="5030788"/>
          <a:ext cx="2968625" cy="482600"/>
        </p:xfrm>
        <a:graphic>
          <a:graphicData uri="http://schemas.openxmlformats.org/presentationml/2006/ole">
            <mc:AlternateContent xmlns:mc="http://schemas.openxmlformats.org/markup-compatibility/2006">
              <mc:Choice xmlns:v="urn:schemas-microsoft-com:vml" Requires="v">
                <p:oleObj spid="_x0000_s78986" r:id="rId9" imgW="1413381" imgH="241930" progId="Equation.3">
                  <p:embed/>
                </p:oleObj>
              </mc:Choice>
              <mc:Fallback>
                <p:oleObj r:id="rId9" imgW="1413381" imgH="24193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1426" y="5030788"/>
                        <a:ext cx="29686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4"/>
          <p:cNvGraphicFramePr>
            <a:graphicFrameLocks noChangeAspect="1"/>
          </p:cNvGraphicFramePr>
          <p:nvPr/>
        </p:nvGraphicFramePr>
        <p:xfrm>
          <a:off x="2146300" y="5613401"/>
          <a:ext cx="3663950" cy="869950"/>
        </p:xfrm>
        <a:graphic>
          <a:graphicData uri="http://schemas.openxmlformats.org/presentationml/2006/ole">
            <mc:AlternateContent xmlns:mc="http://schemas.openxmlformats.org/markup-compatibility/2006">
              <mc:Choice xmlns:v="urn:schemas-microsoft-com:vml" Requires="v">
                <p:oleObj spid="_x0000_s78987" r:id="rId11" imgW="1804183" imgH="431987" progId="Equation.3">
                  <p:embed/>
                </p:oleObj>
              </mc:Choice>
              <mc:Fallback>
                <p:oleObj r:id="rId11" imgW="1804183" imgH="431987"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6300" y="5613401"/>
                        <a:ext cx="3663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5"/>
          <p:cNvSpPr txBox="1">
            <a:spLocks noChangeArrowheads="1"/>
          </p:cNvSpPr>
          <p:nvPr/>
        </p:nvSpPr>
        <p:spPr bwMode="auto">
          <a:xfrm>
            <a:off x="477839" y="5808664"/>
            <a:ext cx="420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000000"/>
                </a:solidFill>
                <a:latin typeface="Times New Roman" pitchFamily="18" charset="0"/>
                <a:ea typeface="宋体" pitchFamily="2" charset="-122"/>
              </a:rPr>
              <a:t>有</a:t>
            </a:r>
          </a:p>
        </p:txBody>
      </p:sp>
      <p:grpSp>
        <p:nvGrpSpPr>
          <p:cNvPr id="78860" name="Group 16"/>
          <p:cNvGrpSpPr>
            <a:grpSpLocks/>
          </p:cNvGrpSpPr>
          <p:nvPr/>
        </p:nvGrpSpPr>
        <p:grpSpPr bwMode="auto">
          <a:xfrm>
            <a:off x="419100" y="1244601"/>
            <a:ext cx="3956050" cy="866776"/>
            <a:chOff x="0" y="0"/>
            <a:chExt cx="2492" cy="546"/>
          </a:xfrm>
        </p:grpSpPr>
        <p:graphicFrame>
          <p:nvGraphicFramePr>
            <p:cNvPr id="78863" name="Object 17"/>
            <p:cNvGraphicFramePr>
              <a:graphicFrameLocks noChangeAspect="1"/>
            </p:cNvGraphicFramePr>
            <p:nvPr/>
          </p:nvGraphicFramePr>
          <p:xfrm>
            <a:off x="780" y="0"/>
            <a:ext cx="1712" cy="546"/>
          </p:xfrm>
          <a:graphic>
            <a:graphicData uri="http://schemas.openxmlformats.org/presentationml/2006/ole">
              <mc:AlternateContent xmlns:mc="http://schemas.openxmlformats.org/markup-compatibility/2006">
                <mc:Choice xmlns:v="urn:schemas-microsoft-com:vml" Requires="v">
                  <p:oleObj spid="_x0000_s78988" r:id="rId13" imgW="1362448" imgH="432927" progId="Equation.3">
                    <p:embed/>
                  </p:oleObj>
                </mc:Choice>
                <mc:Fallback>
                  <p:oleObj r:id="rId13" imgW="1362448" imgH="432927"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0" y="0"/>
                          <a:ext cx="171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4" name="Rectangle 18"/>
            <p:cNvSpPr>
              <a:spLocks noChangeArrowheads="1"/>
            </p:cNvSpPr>
            <p:nvPr/>
          </p:nvSpPr>
          <p:spPr bwMode="auto">
            <a:xfrm>
              <a:off x="0" y="10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输出为</a:t>
              </a:r>
            </a:p>
          </p:txBody>
        </p:sp>
      </p:grpSp>
      <p:pic>
        <p:nvPicPr>
          <p:cNvPr id="78861" name="Picture 1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16538" y="949326"/>
            <a:ext cx="3770312"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52" name="Rectangle 20"/>
          <p:cNvSpPr>
            <a:spLocks noChangeArrowheads="1"/>
          </p:cNvSpPr>
          <p:nvPr/>
        </p:nvSpPr>
        <p:spPr bwMode="auto">
          <a:xfrm>
            <a:off x="419100" y="3503781"/>
            <a:ext cx="8534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663300"/>
                </a:solidFill>
                <a:latin typeface="Times New Roman" pitchFamily="18" charset="0"/>
                <a:ea typeface="宋体" pitchFamily="2" charset="-122"/>
              </a:rPr>
              <a:t>        输出单元对所有输入数值加权求和，经阈值型输出函数</a:t>
            </a:r>
          </a:p>
          <a:p>
            <a:pPr eaLnBrk="1" hangingPunct="1">
              <a:lnSpc>
                <a:spcPct val="125000"/>
              </a:lnSpc>
              <a:spcBef>
                <a:spcPct val="0"/>
              </a:spcBef>
              <a:buClrTx/>
              <a:buFontTx/>
              <a:buNone/>
            </a:pPr>
            <a:r>
              <a:rPr lang="zh-CN" altLang="en-US">
                <a:solidFill>
                  <a:srgbClr val="663300"/>
                </a:solidFill>
                <a:latin typeface="Times New Roman" pitchFamily="18" charset="0"/>
                <a:ea typeface="宋体" pitchFamily="2" charset="-122"/>
              </a:rPr>
              <a:t>产生一组输出模式。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52"/>
                                        </p:tgtEl>
                                        <p:attrNameLst>
                                          <p:attrName>style.visibility</p:attrName>
                                        </p:attrNameLst>
                                      </p:cBhvr>
                                      <p:to>
                                        <p:strVal val="visible"/>
                                      </p:to>
                                    </p:set>
                                    <p:animEffect transition="in" filter="fade">
                                      <p:cBhvr>
                                        <p:cTn id="7" dur="500"/>
                                        <p:tgtEl>
                                          <p:spTgt spid="18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40"/>
                                        </p:tgtEl>
                                        <p:attrNameLst>
                                          <p:attrName>style.visibility</p:attrName>
                                        </p:attrNameLst>
                                      </p:cBhvr>
                                      <p:to>
                                        <p:strVal val="visible"/>
                                      </p:to>
                                    </p:set>
                                    <p:animEffect transition="in" filter="fade">
                                      <p:cBhvr>
                                        <p:cTn id="12" dur="500"/>
                                        <p:tgtEl>
                                          <p:spTgt spid="18440"/>
                                        </p:tgtEl>
                                      </p:cBhvr>
                                    </p:animEffect>
                                  </p:childTnLst>
                                </p:cTn>
                              </p:par>
                              <p:par>
                                <p:cTn id="13" presetID="10" presetClass="entr" presetSubtype="0" fill="hold" nodeType="withEffect">
                                  <p:stCondLst>
                                    <p:cond delay="0"/>
                                  </p:stCondLst>
                                  <p:childTnLst>
                                    <p:set>
                                      <p:cBhvr>
                                        <p:cTn id="14" dur="1" fill="hold">
                                          <p:stCondLst>
                                            <p:cond delay="0"/>
                                          </p:stCondLst>
                                        </p:cTn>
                                        <p:tgtEl>
                                          <p:spTgt spid="18443"/>
                                        </p:tgtEl>
                                        <p:attrNameLst>
                                          <p:attrName>style.visibility</p:attrName>
                                        </p:attrNameLst>
                                      </p:cBhvr>
                                      <p:to>
                                        <p:strVal val="visible"/>
                                      </p:to>
                                    </p:set>
                                    <p:animEffect transition="in" filter="fade">
                                      <p:cBhvr>
                                        <p:cTn id="15" dur="500"/>
                                        <p:tgtEl>
                                          <p:spTgt spid="184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444"/>
                                        </p:tgtEl>
                                        <p:attrNameLst>
                                          <p:attrName>style.visibility</p:attrName>
                                        </p:attrNameLst>
                                      </p:cBhvr>
                                      <p:to>
                                        <p:strVal val="visible"/>
                                      </p:to>
                                    </p:set>
                                    <p:animEffect transition="in" filter="fade">
                                      <p:cBhvr>
                                        <p:cTn id="18" dur="500"/>
                                        <p:tgtEl>
                                          <p:spTgt spid="18444"/>
                                        </p:tgtEl>
                                      </p:cBhvr>
                                    </p:animEffect>
                                  </p:childTnLst>
                                </p:cTn>
                              </p:par>
                              <p:par>
                                <p:cTn id="19" presetID="10" presetClass="entr" presetSubtype="0" fill="hold" nodeType="withEffect">
                                  <p:stCondLst>
                                    <p:cond delay="0"/>
                                  </p:stCondLst>
                                  <p:childTnLst>
                                    <p:set>
                                      <p:cBhvr>
                                        <p:cTn id="20" dur="1" fill="hold">
                                          <p:stCondLst>
                                            <p:cond delay="0"/>
                                          </p:stCondLst>
                                        </p:cTn>
                                        <p:tgtEl>
                                          <p:spTgt spid="18445"/>
                                        </p:tgtEl>
                                        <p:attrNameLst>
                                          <p:attrName>style.visibility</p:attrName>
                                        </p:attrNameLst>
                                      </p:cBhvr>
                                      <p:to>
                                        <p:strVal val="visible"/>
                                      </p:to>
                                    </p:set>
                                    <p:animEffect transition="in" filter="fade">
                                      <p:cBhvr>
                                        <p:cTn id="21" dur="500"/>
                                        <p:tgtEl>
                                          <p:spTgt spid="18445"/>
                                        </p:tgtEl>
                                      </p:cBhvr>
                                    </p:animEffect>
                                  </p:childTnLst>
                                </p:cTn>
                              </p:par>
                              <p:par>
                                <p:cTn id="22" presetID="10" presetClass="entr" presetSubtype="0" fill="hold" nodeType="withEffect">
                                  <p:stCondLst>
                                    <p:cond delay="0"/>
                                  </p:stCondLst>
                                  <p:childTnLst>
                                    <p:set>
                                      <p:cBhvr>
                                        <p:cTn id="23" dur="1" fill="hold">
                                          <p:stCondLst>
                                            <p:cond delay="0"/>
                                          </p:stCondLst>
                                        </p:cTn>
                                        <p:tgtEl>
                                          <p:spTgt spid="18446"/>
                                        </p:tgtEl>
                                        <p:attrNameLst>
                                          <p:attrName>style.visibility</p:attrName>
                                        </p:attrNameLst>
                                      </p:cBhvr>
                                      <p:to>
                                        <p:strVal val="visible"/>
                                      </p:to>
                                    </p:set>
                                    <p:animEffect transition="in" filter="fade">
                                      <p:cBhvr>
                                        <p:cTn id="24" dur="500"/>
                                        <p:tgtEl>
                                          <p:spTgt spid="184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447"/>
                                        </p:tgtEl>
                                        <p:attrNameLst>
                                          <p:attrName>style.visibility</p:attrName>
                                        </p:attrNameLst>
                                      </p:cBhvr>
                                      <p:to>
                                        <p:strVal val="visible"/>
                                      </p:to>
                                    </p:set>
                                    <p:animEffect transition="in" filter="fade">
                                      <p:cBhvr>
                                        <p:cTn id="27"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utoUpdateAnimBg="0"/>
      <p:bldP spid="18447" grpId="0" autoUpdateAnimBg="0"/>
      <p:bldP spid="18452"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61963" y="426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M</a:t>
            </a:r>
            <a:r>
              <a:rPr lang="zh-CN" altLang="en-US">
                <a:solidFill>
                  <a:srgbClr val="000000"/>
                </a:solidFill>
                <a:latin typeface="Times New Roman" pitchFamily="18" charset="0"/>
                <a:ea typeface="宋体" pitchFamily="2" charset="-122"/>
              </a:rPr>
              <a:t>类问题判决规则</a:t>
            </a:r>
            <a:r>
              <a:rPr lang="en-US" altLang="zh-CN">
                <a:solidFill>
                  <a:srgbClr val="000000"/>
                </a:solidFill>
                <a:latin typeface="Times New Roman" pitchFamily="18" charset="0"/>
                <a:ea typeface="宋体" pitchFamily="2" charset="-122"/>
              </a:rPr>
              <a:t>( </a:t>
            </a:r>
            <a:r>
              <a:rPr lang="zh-CN" altLang="en-US">
                <a:solidFill>
                  <a:srgbClr val="000000"/>
                </a:solidFill>
                <a:latin typeface="Times New Roman" pitchFamily="18" charset="0"/>
                <a:ea typeface="宋体" pitchFamily="2" charset="-122"/>
              </a:rPr>
              <a:t>神经元的输出函数</a:t>
            </a:r>
            <a:r>
              <a:rPr lang="en-US" altLang="zh-CN">
                <a:solidFill>
                  <a:srgbClr val="000000"/>
                </a:solidFill>
                <a:latin typeface="Times New Roman" pitchFamily="18" charset="0"/>
                <a:ea typeface="宋体" pitchFamily="2" charset="-122"/>
              </a:rPr>
              <a:t>) </a:t>
            </a:r>
            <a:r>
              <a:rPr lang="zh-CN" altLang="en-US">
                <a:solidFill>
                  <a:srgbClr val="000000"/>
                </a:solidFill>
                <a:latin typeface="Times New Roman" pitchFamily="18" charset="0"/>
                <a:ea typeface="宋体" pitchFamily="2" charset="-122"/>
              </a:rPr>
              <a:t>为</a:t>
            </a:r>
          </a:p>
        </p:txBody>
      </p:sp>
      <p:graphicFrame>
        <p:nvGraphicFramePr>
          <p:cNvPr id="79875" name="Object 3"/>
          <p:cNvGraphicFramePr>
            <a:graphicFrameLocks noChangeAspect="1"/>
          </p:cNvGraphicFramePr>
          <p:nvPr/>
        </p:nvGraphicFramePr>
        <p:xfrm>
          <a:off x="1160463" y="1312864"/>
          <a:ext cx="1903412" cy="508000"/>
        </p:xfrm>
        <a:graphic>
          <a:graphicData uri="http://schemas.openxmlformats.org/presentationml/2006/ole">
            <mc:AlternateContent xmlns:mc="http://schemas.openxmlformats.org/markup-compatibility/2006">
              <mc:Choice xmlns:v="urn:schemas-microsoft-com:vml" Requires="v">
                <p:oleObj spid="_x0000_s79943" r:id="rId3" imgW="954987" imgH="254663" progId="Equation.3">
                  <p:embed/>
                </p:oleObj>
              </mc:Choice>
              <mc:Fallback>
                <p:oleObj r:id="rId3" imgW="954987" imgH="25466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463" y="1312864"/>
                        <a:ext cx="1903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6" name="Object 4"/>
          <p:cNvGraphicFramePr>
            <a:graphicFrameLocks noChangeAspect="1"/>
          </p:cNvGraphicFramePr>
          <p:nvPr/>
        </p:nvGraphicFramePr>
        <p:xfrm>
          <a:off x="3033713" y="1058864"/>
          <a:ext cx="2362200" cy="1016000"/>
        </p:xfrm>
        <a:graphic>
          <a:graphicData uri="http://schemas.openxmlformats.org/presentationml/2006/ole">
            <mc:AlternateContent xmlns:mc="http://schemas.openxmlformats.org/markup-compatibility/2006">
              <mc:Choice xmlns:v="urn:schemas-microsoft-com:vml" Requires="v">
                <p:oleObj spid="_x0000_s79944" r:id="rId5" imgW="1184699" imgH="509548" progId="Equation.3">
                  <p:embed/>
                </p:oleObj>
              </mc:Choice>
              <mc:Fallback>
                <p:oleObj r:id="rId5" imgW="1184699" imgH="50954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1058864"/>
                        <a:ext cx="236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Object 5"/>
          <p:cNvGraphicFramePr>
            <a:graphicFrameLocks noChangeAspect="1"/>
          </p:cNvGraphicFramePr>
          <p:nvPr/>
        </p:nvGraphicFramePr>
        <p:xfrm>
          <a:off x="5616577" y="1363664"/>
          <a:ext cx="1243013" cy="406400"/>
        </p:xfrm>
        <a:graphic>
          <a:graphicData uri="http://schemas.openxmlformats.org/presentationml/2006/ole">
            <mc:AlternateContent xmlns:mc="http://schemas.openxmlformats.org/markup-compatibility/2006">
              <mc:Choice xmlns:v="urn:schemas-microsoft-com:vml" Requires="v">
                <p:oleObj spid="_x0000_s79945" r:id="rId7" imgW="624196" imgH="203819" progId="Equation.3">
                  <p:embed/>
                </p:oleObj>
              </mc:Choice>
              <mc:Fallback>
                <p:oleObj r:id="rId7" imgW="624196" imgH="20381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6577" y="1363664"/>
                        <a:ext cx="12430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6"/>
          <p:cNvSpPr>
            <a:spLocks noChangeArrowheads="1"/>
          </p:cNvSpPr>
          <p:nvPr/>
        </p:nvSpPr>
        <p:spPr bwMode="auto">
          <a:xfrm>
            <a:off x="457201" y="2082949"/>
            <a:ext cx="28777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FF0000"/>
                </a:solidFill>
                <a:latin typeface="Times New Roman" pitchFamily="18" charset="0"/>
                <a:ea typeface="宋体" pitchFamily="2" charset="-122"/>
              </a:rPr>
              <a:t>* 正确判决的关键：</a:t>
            </a:r>
          </a:p>
        </p:txBody>
      </p:sp>
      <p:sp>
        <p:nvSpPr>
          <p:cNvPr id="19463" name="Rectangle 7"/>
          <p:cNvSpPr>
            <a:spLocks noChangeArrowheads="1"/>
          </p:cNvSpPr>
          <p:nvPr/>
        </p:nvSpPr>
        <p:spPr bwMode="auto">
          <a:xfrm>
            <a:off x="1281114" y="2533652"/>
            <a:ext cx="61093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FF0000"/>
                </a:solidFill>
                <a:latin typeface="Times New Roman" pitchFamily="18" charset="0"/>
                <a:ea typeface="宋体" pitchFamily="2" charset="-122"/>
              </a:rPr>
              <a:t>输出层每个神经元必须有一组合适的权值。</a:t>
            </a:r>
            <a:r>
              <a:rPr lang="zh-CN" altLang="en-US">
                <a:solidFill>
                  <a:srgbClr val="993300"/>
                </a:solidFill>
                <a:latin typeface="Times New Roman" pitchFamily="18" charset="0"/>
                <a:ea typeface="宋体" pitchFamily="2" charset="-122"/>
              </a:rPr>
              <a:t> </a:t>
            </a:r>
          </a:p>
        </p:txBody>
      </p:sp>
      <p:sp>
        <p:nvSpPr>
          <p:cNvPr id="19464" name="Rectangle 8"/>
          <p:cNvSpPr>
            <a:spLocks noChangeArrowheads="1"/>
          </p:cNvSpPr>
          <p:nvPr/>
        </p:nvSpPr>
        <p:spPr bwMode="auto">
          <a:xfrm>
            <a:off x="457200" y="3010050"/>
            <a:ext cx="53399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 感知器采用监督学习算法得到权值；</a:t>
            </a:r>
          </a:p>
        </p:txBody>
      </p:sp>
      <p:sp>
        <p:nvSpPr>
          <p:cNvPr id="19465" name="Rectangle 9"/>
          <p:cNvSpPr>
            <a:spLocks noChangeArrowheads="1"/>
          </p:cNvSpPr>
          <p:nvPr/>
        </p:nvSpPr>
        <p:spPr bwMode="auto">
          <a:xfrm>
            <a:off x="457200" y="3494089"/>
            <a:ext cx="43284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 权值更新方法：</a:t>
            </a:r>
            <a:r>
              <a:rPr lang="el-GR" altLang="en-US" i="1">
                <a:solidFill>
                  <a:srgbClr val="000000"/>
                </a:solidFill>
                <a:latin typeface="Times New Roman" pitchFamily="18" charset="0"/>
                <a:ea typeface="宋体" pitchFamily="2" charset="-122"/>
              </a:rPr>
              <a:t>δ</a:t>
            </a:r>
            <a:r>
              <a:rPr lang="zh-CN" altLang="en-US">
                <a:solidFill>
                  <a:srgbClr val="000000"/>
                </a:solidFill>
                <a:latin typeface="Times New Roman" pitchFamily="18" charset="0"/>
                <a:ea typeface="宋体" pitchFamily="2" charset="-122"/>
              </a:rPr>
              <a:t>学习规则。 </a:t>
            </a:r>
          </a:p>
        </p:txBody>
      </p:sp>
      <p:sp>
        <p:nvSpPr>
          <p:cNvPr id="19466" name="Rectangle 10"/>
          <p:cNvSpPr>
            <a:spLocks noChangeArrowheads="1"/>
          </p:cNvSpPr>
          <p:nvPr/>
        </p:nvSpPr>
        <p:spPr bwMode="auto">
          <a:xfrm>
            <a:off x="588963" y="4141937"/>
            <a:ext cx="1415772" cy="461665"/>
          </a:xfrm>
          <a:prstGeom prst="rect">
            <a:avLst/>
          </a:prstGeom>
          <a:gradFill rotWithShape="1">
            <a:gsLst>
              <a:gs pos="0">
                <a:schemeClr val="accent1">
                  <a:alpha val="79999"/>
                </a:schemeClr>
              </a:gs>
              <a:gs pos="50000">
                <a:schemeClr val="accent1">
                  <a:gamma/>
                  <a:tint val="41176"/>
                  <a:invGamma/>
                </a:schemeClr>
              </a:gs>
              <a:gs pos="100000">
                <a:schemeClr val="accent1">
                  <a:alpha val="79999"/>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a:t>算法描述</a:t>
            </a:r>
          </a:p>
        </p:txBody>
      </p:sp>
      <p:sp>
        <p:nvSpPr>
          <p:cNvPr id="19467" name="Rectangle 11"/>
          <p:cNvSpPr>
            <a:spLocks noChangeArrowheads="1"/>
          </p:cNvSpPr>
          <p:nvPr/>
        </p:nvSpPr>
        <p:spPr bwMode="auto">
          <a:xfrm>
            <a:off x="528638" y="4838850"/>
            <a:ext cx="84930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第一步：</a:t>
            </a:r>
            <a:r>
              <a:rPr lang="zh-CN" altLang="en-US">
                <a:solidFill>
                  <a:srgbClr val="FF0000"/>
                </a:solidFill>
                <a:latin typeface="Times New Roman" pitchFamily="18" charset="0"/>
                <a:ea typeface="宋体" pitchFamily="2" charset="-122"/>
              </a:rPr>
              <a:t>设置初始权值</a:t>
            </a:r>
            <a:r>
              <a:rPr lang="en-US" altLang="zh-CN" i="1">
                <a:solidFill>
                  <a:srgbClr val="000000"/>
                </a:solidFill>
                <a:latin typeface="Times New Roman" pitchFamily="18" charset="0"/>
                <a:ea typeface="宋体" pitchFamily="2" charset="-122"/>
              </a:rPr>
              <a:t>w</a:t>
            </a:r>
            <a:r>
              <a:rPr lang="en-US" altLang="zh-CN" i="1" baseline="-25000">
                <a:solidFill>
                  <a:srgbClr val="000000"/>
                </a:solidFill>
                <a:latin typeface="Times New Roman" pitchFamily="18" charset="0"/>
                <a:ea typeface="宋体" pitchFamily="2" charset="-122"/>
              </a:rPr>
              <a:t>ij</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a:t>
            </a:r>
            <a:r>
              <a:rPr lang="en-US" altLang="zh-CN" i="1">
                <a:solidFill>
                  <a:srgbClr val="000000"/>
                </a:solidFill>
                <a:latin typeface="Times New Roman" pitchFamily="18" charset="0"/>
                <a:ea typeface="宋体" pitchFamily="2" charset="-122"/>
              </a:rPr>
              <a:t>w</a:t>
            </a:r>
            <a:r>
              <a:rPr lang="en-US" altLang="zh-CN" baseline="-25000">
                <a:solidFill>
                  <a:srgbClr val="000000"/>
                </a:solidFill>
                <a:latin typeface="Times New Roman" pitchFamily="18" charset="0"/>
                <a:ea typeface="宋体" pitchFamily="2" charset="-122"/>
              </a:rPr>
              <a:t>(</a:t>
            </a:r>
            <a:r>
              <a:rPr lang="en-US" altLang="zh-CN" i="1" baseline="-25000">
                <a:solidFill>
                  <a:srgbClr val="000000"/>
                </a:solidFill>
                <a:latin typeface="Times New Roman" pitchFamily="18" charset="0"/>
                <a:ea typeface="宋体" pitchFamily="2" charset="-122"/>
              </a:rPr>
              <a:t>n</a:t>
            </a:r>
            <a:r>
              <a:rPr lang="en-US" altLang="zh-CN" baseline="-25000">
                <a:solidFill>
                  <a:srgbClr val="000000"/>
                </a:solidFill>
                <a:latin typeface="Times New Roman" pitchFamily="18" charset="0"/>
                <a:ea typeface="宋体" pitchFamily="2" charset="-122"/>
              </a:rPr>
              <a:t>+1)</a:t>
            </a:r>
            <a:r>
              <a:rPr lang="en-US" altLang="zh-CN" i="1" baseline="-25000">
                <a:solidFill>
                  <a:srgbClr val="000000"/>
                </a:solidFill>
                <a:latin typeface="Times New Roman" pitchFamily="18" charset="0"/>
                <a:ea typeface="宋体" pitchFamily="2" charset="-122"/>
              </a:rPr>
              <a:t>j</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为第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个神经元的阈值。</a:t>
            </a:r>
          </a:p>
        </p:txBody>
      </p:sp>
      <p:sp>
        <p:nvSpPr>
          <p:cNvPr id="19468" name="Rectangle 12"/>
          <p:cNvSpPr>
            <a:spLocks noChangeArrowheads="1"/>
          </p:cNvSpPr>
          <p:nvPr/>
        </p:nvSpPr>
        <p:spPr bwMode="auto">
          <a:xfrm>
            <a:off x="501651" y="5330975"/>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第二步：输入新的模式向量。</a:t>
            </a:r>
          </a:p>
        </p:txBody>
      </p:sp>
      <p:sp>
        <p:nvSpPr>
          <p:cNvPr id="19469" name="Rectangle 13"/>
          <p:cNvSpPr>
            <a:spLocks noChangeArrowheads="1"/>
          </p:cNvSpPr>
          <p:nvPr/>
        </p:nvSpPr>
        <p:spPr bwMode="auto">
          <a:xfrm>
            <a:off x="511175" y="5870576"/>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第三步：计算神经元的实际输出。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fade">
                                      <p:cBhvr>
                                        <p:cTn id="7" dur="500"/>
                                        <p:tgtEl>
                                          <p:spTgt spid="194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63"/>
                                        </p:tgtEl>
                                        <p:attrNameLst>
                                          <p:attrName>style.visibility</p:attrName>
                                        </p:attrNameLst>
                                      </p:cBhvr>
                                      <p:to>
                                        <p:strVal val="visible"/>
                                      </p:to>
                                    </p:set>
                                    <p:animEffect transition="in" filter="fade">
                                      <p:cBhvr>
                                        <p:cTn id="10" dur="500"/>
                                        <p:tgtEl>
                                          <p:spTgt spid="194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64"/>
                                        </p:tgtEl>
                                        <p:attrNameLst>
                                          <p:attrName>style.visibility</p:attrName>
                                        </p:attrNameLst>
                                      </p:cBhvr>
                                      <p:to>
                                        <p:strVal val="visible"/>
                                      </p:to>
                                    </p:set>
                                    <p:animEffect transition="in" filter="fade">
                                      <p:cBhvr>
                                        <p:cTn id="13" dur="500"/>
                                        <p:tgtEl>
                                          <p:spTgt spid="194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65"/>
                                        </p:tgtEl>
                                        <p:attrNameLst>
                                          <p:attrName>style.visibility</p:attrName>
                                        </p:attrNameLst>
                                      </p:cBhvr>
                                      <p:to>
                                        <p:strVal val="visible"/>
                                      </p:to>
                                    </p:set>
                                    <p:animEffect transition="in" filter="fade">
                                      <p:cBhvr>
                                        <p:cTn id="16" dur="500"/>
                                        <p:tgtEl>
                                          <p:spTgt spid="194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466"/>
                                        </p:tgtEl>
                                        <p:attrNameLst>
                                          <p:attrName>style.visibility</p:attrName>
                                        </p:attrNameLst>
                                      </p:cBhvr>
                                      <p:to>
                                        <p:strVal val="visible"/>
                                      </p:to>
                                    </p:set>
                                    <p:animEffect transition="in" filter="fade">
                                      <p:cBhvr>
                                        <p:cTn id="21" dur="500"/>
                                        <p:tgtEl>
                                          <p:spTgt spid="1946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67"/>
                                        </p:tgtEl>
                                        <p:attrNameLst>
                                          <p:attrName>style.visibility</p:attrName>
                                        </p:attrNameLst>
                                      </p:cBhvr>
                                      <p:to>
                                        <p:strVal val="visible"/>
                                      </p:to>
                                    </p:set>
                                    <p:animEffect transition="in" filter="fade">
                                      <p:cBhvr>
                                        <p:cTn id="24" dur="500"/>
                                        <p:tgtEl>
                                          <p:spTgt spid="194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468"/>
                                        </p:tgtEl>
                                        <p:attrNameLst>
                                          <p:attrName>style.visibility</p:attrName>
                                        </p:attrNameLst>
                                      </p:cBhvr>
                                      <p:to>
                                        <p:strVal val="visible"/>
                                      </p:to>
                                    </p:set>
                                    <p:animEffect transition="in" filter="fade">
                                      <p:cBhvr>
                                        <p:cTn id="29" dur="500"/>
                                        <p:tgtEl>
                                          <p:spTgt spid="194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469"/>
                                        </p:tgtEl>
                                        <p:attrNameLst>
                                          <p:attrName>style.visibility</p:attrName>
                                        </p:attrNameLst>
                                      </p:cBhvr>
                                      <p:to>
                                        <p:strVal val="visible"/>
                                      </p:to>
                                    </p:set>
                                    <p:animEffect transition="in" filter="fade">
                                      <p:cBhvr>
                                        <p:cTn id="34"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utoUpdateAnimBg="0"/>
      <p:bldP spid="19463" grpId="0" autoUpdateAnimBg="0"/>
      <p:bldP spid="19464" grpId="0" autoUpdateAnimBg="0"/>
      <p:bldP spid="19465" grpId="0" autoUpdateAnimBg="0"/>
      <p:bldP spid="19466" grpId="0" animBg="1" autoUpdateAnimBg="0"/>
      <p:bldP spid="19467" grpId="0" autoUpdateAnimBg="0"/>
      <p:bldP spid="19468" grpId="0" autoUpdateAnimBg="0"/>
      <p:bldP spid="19469"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512764" y="426394"/>
            <a:ext cx="8396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cs typeface="Times New Roman" pitchFamily="18" charset="0"/>
              </a:rPr>
              <a:t>设第</a:t>
            </a:r>
            <a:r>
              <a:rPr lang="en-US" altLang="zh-CN" i="1">
                <a:solidFill>
                  <a:srgbClr val="000000"/>
                </a:solidFill>
                <a:latin typeface="Times New Roman" pitchFamily="18" charset="0"/>
                <a:ea typeface="宋体" pitchFamily="2" charset="-122"/>
                <a:cs typeface="Times New Roman" pitchFamily="18" charset="0"/>
              </a:rPr>
              <a:t>k</a:t>
            </a:r>
            <a:r>
              <a:rPr lang="zh-CN" altLang="en-US">
                <a:solidFill>
                  <a:srgbClr val="000000"/>
                </a:solidFill>
                <a:latin typeface="Times New Roman" pitchFamily="18" charset="0"/>
                <a:ea typeface="宋体" pitchFamily="2" charset="-122"/>
                <a:cs typeface="Times New Roman" pitchFamily="18" charset="0"/>
              </a:rPr>
              <a:t>次输入的模式向量为</a:t>
            </a:r>
            <a:r>
              <a:rPr lang="en-US" altLang="zh-CN" b="1" i="1">
                <a:solidFill>
                  <a:srgbClr val="000000"/>
                </a:solidFill>
                <a:latin typeface="Times New Roman" pitchFamily="18" charset="0"/>
                <a:ea typeface="宋体" pitchFamily="2" charset="-122"/>
                <a:cs typeface="Times New Roman" pitchFamily="18" charset="0"/>
              </a:rPr>
              <a:t>X</a:t>
            </a:r>
            <a:r>
              <a:rPr lang="en-US" altLang="zh-CN" i="1" baseline="-30000">
                <a:solidFill>
                  <a:srgbClr val="000000"/>
                </a:solidFill>
                <a:latin typeface="Times New Roman" pitchFamily="18" charset="0"/>
                <a:ea typeface="宋体" pitchFamily="2" charset="-122"/>
                <a:cs typeface="Times New Roman" pitchFamily="18" charset="0"/>
              </a:rPr>
              <a:t>k</a:t>
            </a:r>
            <a:r>
              <a:rPr lang="zh-CN" altLang="en-US">
                <a:solidFill>
                  <a:srgbClr val="000000"/>
                </a:solidFill>
                <a:latin typeface="Times New Roman" pitchFamily="18" charset="0"/>
                <a:ea typeface="宋体" pitchFamily="2" charset="-122"/>
                <a:cs typeface="Times New Roman" pitchFamily="18" charset="0"/>
              </a:rPr>
              <a:t>，与第</a:t>
            </a:r>
            <a:r>
              <a:rPr lang="en-US" altLang="zh-CN" i="1">
                <a:solidFill>
                  <a:srgbClr val="000000"/>
                </a:solidFill>
                <a:latin typeface="Times New Roman" pitchFamily="18" charset="0"/>
                <a:ea typeface="宋体" pitchFamily="2" charset="-122"/>
                <a:cs typeface="Times New Roman" pitchFamily="18" charset="0"/>
              </a:rPr>
              <a:t>j</a:t>
            </a:r>
            <a:r>
              <a:rPr lang="zh-CN" altLang="en-US">
                <a:solidFill>
                  <a:srgbClr val="000000"/>
                </a:solidFill>
                <a:latin typeface="Times New Roman" pitchFamily="18" charset="0"/>
                <a:ea typeface="宋体" pitchFamily="2" charset="-122"/>
                <a:cs typeface="Times New Roman" pitchFamily="18" charset="0"/>
              </a:rPr>
              <a:t>个神经元相连的权向量为</a:t>
            </a:r>
          </a:p>
        </p:txBody>
      </p:sp>
      <p:graphicFrame>
        <p:nvGraphicFramePr>
          <p:cNvPr id="80899" name="Object 3"/>
          <p:cNvGraphicFramePr>
            <a:graphicFrameLocks noChangeAspect="1"/>
          </p:cNvGraphicFramePr>
          <p:nvPr/>
        </p:nvGraphicFramePr>
        <p:xfrm>
          <a:off x="2238377" y="923925"/>
          <a:ext cx="4087813" cy="503238"/>
        </p:xfrm>
        <a:graphic>
          <a:graphicData uri="http://schemas.openxmlformats.org/presentationml/2006/ole">
            <mc:AlternateContent xmlns:mc="http://schemas.openxmlformats.org/markup-compatibility/2006">
              <mc:Choice xmlns:v="urn:schemas-microsoft-com:vml" Requires="v">
                <p:oleObj spid="_x0000_s81026" r:id="rId3" imgW="1931238" imgH="254110" progId="Equation.3">
                  <p:embed/>
                </p:oleObj>
              </mc:Choice>
              <mc:Fallback>
                <p:oleObj r:id="rId3" imgW="1931238" imgH="25411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7" y="923925"/>
                        <a:ext cx="40878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0" name="Rectangle 4"/>
          <p:cNvSpPr>
            <a:spLocks noChangeArrowheads="1"/>
          </p:cNvSpPr>
          <p:nvPr/>
        </p:nvSpPr>
        <p:spPr bwMode="auto">
          <a:xfrm>
            <a:off x="544514" y="1455887"/>
            <a:ext cx="36551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个神经元的实际输出为</a:t>
            </a:r>
          </a:p>
        </p:txBody>
      </p:sp>
      <p:graphicFrame>
        <p:nvGraphicFramePr>
          <p:cNvPr id="80901" name="Object 5"/>
          <p:cNvGraphicFramePr>
            <a:graphicFrameLocks noChangeAspect="1"/>
          </p:cNvGraphicFramePr>
          <p:nvPr/>
        </p:nvGraphicFramePr>
        <p:xfrm>
          <a:off x="2190752" y="1916113"/>
          <a:ext cx="2792413" cy="509587"/>
        </p:xfrm>
        <a:graphic>
          <a:graphicData uri="http://schemas.openxmlformats.org/presentationml/2006/ole">
            <mc:AlternateContent xmlns:mc="http://schemas.openxmlformats.org/markup-compatibility/2006">
              <mc:Choice xmlns:v="urn:schemas-microsoft-com:vml" Requires="v">
                <p:oleObj spid="_x0000_s81027" r:id="rId5" imgW="1400648" imgH="254663" progId="Equation.3">
                  <p:embed/>
                </p:oleObj>
              </mc:Choice>
              <mc:Fallback>
                <p:oleObj r:id="rId5" imgW="1400648" imgH="25466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2" y="1916113"/>
                        <a:ext cx="27924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2" name="Object 6"/>
          <p:cNvGraphicFramePr>
            <a:graphicFrameLocks noChangeAspect="1"/>
          </p:cNvGraphicFramePr>
          <p:nvPr/>
        </p:nvGraphicFramePr>
        <p:xfrm>
          <a:off x="5414963" y="1941514"/>
          <a:ext cx="1243012" cy="407987"/>
        </p:xfrm>
        <a:graphic>
          <a:graphicData uri="http://schemas.openxmlformats.org/presentationml/2006/ole">
            <mc:AlternateContent xmlns:mc="http://schemas.openxmlformats.org/markup-compatibility/2006">
              <mc:Choice xmlns:v="urn:schemas-microsoft-com:vml" Requires="v">
                <p:oleObj spid="_x0000_s81028" r:id="rId7" imgW="624196" imgH="203819" progId="Equation.3">
                  <p:embed/>
                </p:oleObj>
              </mc:Choice>
              <mc:Fallback>
                <p:oleObj r:id="rId7" imgW="624196" imgH="20381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4963" y="1941514"/>
                        <a:ext cx="124301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Rectangle 7"/>
          <p:cNvSpPr>
            <a:spLocks noChangeArrowheads="1"/>
          </p:cNvSpPr>
          <p:nvPr/>
        </p:nvSpPr>
        <p:spPr bwMode="auto">
          <a:xfrm>
            <a:off x="565151" y="243378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第四步：修正权值。</a:t>
            </a:r>
          </a:p>
        </p:txBody>
      </p:sp>
      <p:sp>
        <p:nvSpPr>
          <p:cNvPr id="80904" name="Rectangle 8"/>
          <p:cNvSpPr>
            <a:spLocks noChangeArrowheads="1"/>
          </p:cNvSpPr>
          <p:nvPr/>
        </p:nvSpPr>
        <p:spPr bwMode="auto">
          <a:xfrm>
            <a:off x="0" y="31538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20489" name="Object 9"/>
          <p:cNvGraphicFramePr>
            <a:graphicFrameLocks noChangeAspect="1"/>
          </p:cNvGraphicFramePr>
          <p:nvPr/>
        </p:nvGraphicFramePr>
        <p:xfrm>
          <a:off x="2081215" y="3008314"/>
          <a:ext cx="4625975" cy="484187"/>
        </p:xfrm>
        <a:graphic>
          <a:graphicData uri="http://schemas.openxmlformats.org/presentationml/2006/ole">
            <mc:AlternateContent xmlns:mc="http://schemas.openxmlformats.org/markup-compatibility/2006">
              <mc:Choice xmlns:v="urn:schemas-microsoft-com:vml" Requires="v">
                <p:oleObj spid="_x0000_s81029" r:id="rId9" imgW="2247900" imgH="241300" progId="Equation.3">
                  <p:embed/>
                </p:oleObj>
              </mc:Choice>
              <mc:Fallback>
                <p:oleObj r:id="rId9" imgW="22479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1215" y="3008314"/>
                        <a:ext cx="46259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Rectangle 10"/>
          <p:cNvSpPr>
            <a:spLocks noChangeArrowheads="1"/>
          </p:cNvSpPr>
          <p:nvPr/>
        </p:nvSpPr>
        <p:spPr bwMode="auto">
          <a:xfrm>
            <a:off x="1323977" y="3540127"/>
            <a:ext cx="4174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d</a:t>
            </a:r>
            <a:r>
              <a:rPr lang="en-US" altLang="zh-CN" i="1" baseline="-25000">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：第</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个神经元的期望输出。</a:t>
            </a:r>
          </a:p>
        </p:txBody>
      </p:sp>
      <p:graphicFrame>
        <p:nvGraphicFramePr>
          <p:cNvPr id="20491" name="Object 11"/>
          <p:cNvGraphicFramePr>
            <a:graphicFrameLocks noChangeAspect="1"/>
          </p:cNvGraphicFramePr>
          <p:nvPr/>
        </p:nvGraphicFramePr>
        <p:xfrm>
          <a:off x="2014538" y="4010026"/>
          <a:ext cx="2640012" cy="965200"/>
        </p:xfrm>
        <a:graphic>
          <a:graphicData uri="http://schemas.openxmlformats.org/presentationml/2006/ole">
            <mc:AlternateContent xmlns:mc="http://schemas.openxmlformats.org/markup-compatibility/2006">
              <mc:Choice xmlns:v="urn:schemas-microsoft-com:vml" Requires="v">
                <p:oleObj spid="_x0000_s81030" r:id="rId11" imgW="1324249" imgH="483860" progId="Equation.3">
                  <p:embed/>
                </p:oleObj>
              </mc:Choice>
              <mc:Fallback>
                <p:oleObj r:id="rId11" imgW="1324249" imgH="48386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4538" y="4010026"/>
                        <a:ext cx="26400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2" name="Object 12"/>
          <p:cNvGraphicFramePr>
            <a:graphicFrameLocks noChangeAspect="1"/>
          </p:cNvGraphicFramePr>
          <p:nvPr/>
        </p:nvGraphicFramePr>
        <p:xfrm>
          <a:off x="4946652" y="4292601"/>
          <a:ext cx="1243013" cy="406400"/>
        </p:xfrm>
        <a:graphic>
          <a:graphicData uri="http://schemas.openxmlformats.org/presentationml/2006/ole">
            <mc:AlternateContent xmlns:mc="http://schemas.openxmlformats.org/markup-compatibility/2006">
              <mc:Choice xmlns:v="urn:schemas-microsoft-com:vml" Requires="v">
                <p:oleObj spid="_x0000_s81031" r:id="rId13" imgW="624196" imgH="203819" progId="Equation.3">
                  <p:embed/>
                </p:oleObj>
              </mc:Choice>
              <mc:Fallback>
                <p:oleObj r:id="rId13" imgW="624196" imgH="20381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6652" y="4292601"/>
                        <a:ext cx="12430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3" name="Rectangle 13"/>
          <p:cNvSpPr>
            <a:spLocks noChangeArrowheads="1"/>
          </p:cNvSpPr>
          <p:nvPr/>
        </p:nvSpPr>
        <p:spPr bwMode="auto">
          <a:xfrm>
            <a:off x="561976" y="4984107"/>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第五步：转到第二步。</a:t>
            </a:r>
          </a:p>
        </p:txBody>
      </p:sp>
      <p:sp>
        <p:nvSpPr>
          <p:cNvPr id="20494" name="Rectangle 14"/>
          <p:cNvSpPr>
            <a:spLocks noChangeArrowheads="1"/>
          </p:cNvSpPr>
          <p:nvPr/>
        </p:nvSpPr>
        <p:spPr bwMode="auto">
          <a:xfrm>
            <a:off x="852489" y="5491312"/>
            <a:ext cx="7032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当全部学习样本都能正确分类时，学习过程结束。 </a:t>
            </a:r>
          </a:p>
        </p:txBody>
      </p:sp>
      <p:sp>
        <p:nvSpPr>
          <p:cNvPr id="20495" name="Rectangle 15"/>
          <p:cNvSpPr>
            <a:spLocks noChangeArrowheads="1"/>
          </p:cNvSpPr>
          <p:nvPr/>
        </p:nvSpPr>
        <p:spPr bwMode="auto">
          <a:xfrm>
            <a:off x="547689" y="6042354"/>
            <a:ext cx="84962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b="1">
                <a:solidFill>
                  <a:srgbClr val="FF0000"/>
                </a:solidFill>
                <a:latin typeface="Times New Roman" pitchFamily="18" charset="0"/>
                <a:ea typeface="宋体" pitchFamily="2" charset="-122"/>
              </a:rPr>
              <a:t>经验证明，当</a:t>
            </a:r>
            <a:r>
              <a:rPr lang="en-US" altLang="zh-CN" sz="2800" b="1" i="1">
                <a:solidFill>
                  <a:srgbClr val="FF0000"/>
                </a:solidFill>
                <a:latin typeface="Times New Roman" pitchFamily="18" charset="0"/>
                <a:ea typeface="宋体" pitchFamily="2" charset="-122"/>
              </a:rPr>
              <a:t>η</a:t>
            </a:r>
            <a:r>
              <a:rPr lang="zh-CN" altLang="en-US" sz="2800" b="1">
                <a:solidFill>
                  <a:srgbClr val="FF0000"/>
                </a:solidFill>
                <a:latin typeface="Times New Roman" pitchFamily="18" charset="0"/>
                <a:ea typeface="宋体" pitchFamily="2" charset="-122"/>
              </a:rPr>
              <a:t>随</a:t>
            </a:r>
            <a:r>
              <a:rPr lang="en-US" altLang="zh-CN" sz="2800" b="1" i="1">
                <a:solidFill>
                  <a:srgbClr val="FF0000"/>
                </a:solidFill>
                <a:latin typeface="Times New Roman" pitchFamily="18" charset="0"/>
                <a:ea typeface="宋体" pitchFamily="2" charset="-122"/>
              </a:rPr>
              <a:t>k</a:t>
            </a:r>
            <a:r>
              <a:rPr lang="zh-CN" altLang="en-US" sz="2800" b="1">
                <a:solidFill>
                  <a:srgbClr val="FF0000"/>
                </a:solidFill>
                <a:latin typeface="Times New Roman" pitchFamily="18" charset="0"/>
                <a:ea typeface="宋体" pitchFamily="2" charset="-122"/>
              </a:rPr>
              <a:t>的增加而减小时，算法一定收敛。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fade">
                                      <p:cBhvr>
                                        <p:cTn id="7" dur="500"/>
                                        <p:tgtEl>
                                          <p:spTgt spid="20487"/>
                                        </p:tgtEl>
                                      </p:cBhvr>
                                    </p:animEffect>
                                  </p:childTnLst>
                                </p:cTn>
                              </p:par>
                              <p:par>
                                <p:cTn id="8" presetID="10" presetClass="entr" presetSubtype="0" fill="hold" nodeType="withEffect">
                                  <p:stCondLst>
                                    <p:cond delay="0"/>
                                  </p:stCondLst>
                                  <p:childTnLst>
                                    <p:set>
                                      <p:cBhvr>
                                        <p:cTn id="9" dur="1" fill="hold">
                                          <p:stCondLst>
                                            <p:cond delay="0"/>
                                          </p:stCondLst>
                                        </p:cTn>
                                        <p:tgtEl>
                                          <p:spTgt spid="20489"/>
                                        </p:tgtEl>
                                        <p:attrNameLst>
                                          <p:attrName>style.visibility</p:attrName>
                                        </p:attrNameLst>
                                      </p:cBhvr>
                                      <p:to>
                                        <p:strVal val="visible"/>
                                      </p:to>
                                    </p:set>
                                    <p:animEffect transition="in" filter="fade">
                                      <p:cBhvr>
                                        <p:cTn id="10" dur="500"/>
                                        <p:tgtEl>
                                          <p:spTgt spid="204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490"/>
                                        </p:tgtEl>
                                        <p:attrNameLst>
                                          <p:attrName>style.visibility</p:attrName>
                                        </p:attrNameLst>
                                      </p:cBhvr>
                                      <p:to>
                                        <p:strVal val="visible"/>
                                      </p:to>
                                    </p:set>
                                    <p:animEffect transition="in" filter="fade">
                                      <p:cBhvr>
                                        <p:cTn id="13" dur="500"/>
                                        <p:tgtEl>
                                          <p:spTgt spid="20490"/>
                                        </p:tgtEl>
                                      </p:cBhvr>
                                    </p:animEffect>
                                  </p:childTnLst>
                                </p:cTn>
                              </p:par>
                              <p:par>
                                <p:cTn id="14" presetID="10" presetClass="entr" presetSubtype="0" fill="hold" nodeType="withEffect">
                                  <p:stCondLst>
                                    <p:cond delay="0"/>
                                  </p:stCondLst>
                                  <p:childTnLst>
                                    <p:set>
                                      <p:cBhvr>
                                        <p:cTn id="15" dur="1" fill="hold">
                                          <p:stCondLst>
                                            <p:cond delay="0"/>
                                          </p:stCondLst>
                                        </p:cTn>
                                        <p:tgtEl>
                                          <p:spTgt spid="20491"/>
                                        </p:tgtEl>
                                        <p:attrNameLst>
                                          <p:attrName>style.visibility</p:attrName>
                                        </p:attrNameLst>
                                      </p:cBhvr>
                                      <p:to>
                                        <p:strVal val="visible"/>
                                      </p:to>
                                    </p:set>
                                    <p:animEffect transition="in" filter="fade">
                                      <p:cBhvr>
                                        <p:cTn id="16" dur="500"/>
                                        <p:tgtEl>
                                          <p:spTgt spid="20491"/>
                                        </p:tgtEl>
                                      </p:cBhvr>
                                    </p:animEffect>
                                  </p:childTnLst>
                                </p:cTn>
                              </p:par>
                              <p:par>
                                <p:cTn id="17" presetID="10" presetClass="entr" presetSubtype="0" fill="hold" nodeType="withEffect">
                                  <p:stCondLst>
                                    <p:cond delay="0"/>
                                  </p:stCondLst>
                                  <p:childTnLst>
                                    <p:set>
                                      <p:cBhvr>
                                        <p:cTn id="18" dur="1" fill="hold">
                                          <p:stCondLst>
                                            <p:cond delay="0"/>
                                          </p:stCondLst>
                                        </p:cTn>
                                        <p:tgtEl>
                                          <p:spTgt spid="20492"/>
                                        </p:tgtEl>
                                        <p:attrNameLst>
                                          <p:attrName>style.visibility</p:attrName>
                                        </p:attrNameLst>
                                      </p:cBhvr>
                                      <p:to>
                                        <p:strVal val="visible"/>
                                      </p:to>
                                    </p:set>
                                    <p:animEffect transition="in" filter="fade">
                                      <p:cBhvr>
                                        <p:cTn id="19" dur="500"/>
                                        <p:tgtEl>
                                          <p:spTgt spid="204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493"/>
                                        </p:tgtEl>
                                        <p:attrNameLst>
                                          <p:attrName>style.visibility</p:attrName>
                                        </p:attrNameLst>
                                      </p:cBhvr>
                                      <p:to>
                                        <p:strVal val="visible"/>
                                      </p:to>
                                    </p:set>
                                    <p:animEffect transition="in" filter="fade">
                                      <p:cBhvr>
                                        <p:cTn id="24" dur="500"/>
                                        <p:tgtEl>
                                          <p:spTgt spid="2049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494"/>
                                        </p:tgtEl>
                                        <p:attrNameLst>
                                          <p:attrName>style.visibility</p:attrName>
                                        </p:attrNameLst>
                                      </p:cBhvr>
                                      <p:to>
                                        <p:strVal val="visible"/>
                                      </p:to>
                                    </p:set>
                                    <p:animEffect transition="in" filter="fade">
                                      <p:cBhvr>
                                        <p:cTn id="27" dur="500"/>
                                        <p:tgtEl>
                                          <p:spTgt spid="2049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495"/>
                                        </p:tgtEl>
                                        <p:attrNameLst>
                                          <p:attrName>style.visibility</p:attrName>
                                        </p:attrNameLst>
                                      </p:cBhvr>
                                      <p:to>
                                        <p:strVal val="visible"/>
                                      </p:to>
                                    </p:set>
                                    <p:animEffect transition="in" filter="fade">
                                      <p:cBhvr>
                                        <p:cTn id="30" dur="500"/>
                                        <p:tgtEl>
                                          <p:spTgt spid="20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utoUpdateAnimBg="0"/>
      <p:bldP spid="20490" grpId="0" autoUpdateAnimBg="0"/>
      <p:bldP spid="20493" grpId="0" autoUpdateAnimBg="0"/>
      <p:bldP spid="20494" grpId="0" autoUpdateAnimBg="0"/>
      <p:bldP spid="2049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87338" y="230188"/>
            <a:ext cx="8540750" cy="1143000"/>
          </a:xfrm>
        </p:spPr>
        <p:txBody>
          <a:bodyPr/>
          <a:lstStyle/>
          <a:p>
            <a:r>
              <a:rPr lang="zh-CN" altLang="en-US" b="1" smtClean="0">
                <a:solidFill>
                  <a:srgbClr val="000000"/>
                </a:solidFill>
                <a:latin typeface="Times New Roman" pitchFamily="18" charset="0"/>
              </a:rPr>
              <a:t>1.3.2  BP网络</a:t>
            </a:r>
          </a:p>
        </p:txBody>
      </p:sp>
      <p:sp>
        <p:nvSpPr>
          <p:cNvPr id="81923" name="Rectangle 3"/>
          <p:cNvSpPr>
            <a:spLocks noGrp="1" noChangeArrowheads="1"/>
          </p:cNvSpPr>
          <p:nvPr>
            <p:ph type="body" idx="1"/>
          </p:nvPr>
        </p:nvSpPr>
        <p:spPr>
          <a:xfrm>
            <a:off x="646113" y="2644775"/>
            <a:ext cx="7929562" cy="3181350"/>
          </a:xfrm>
        </p:spPr>
        <p:txBody>
          <a:bodyPr/>
          <a:lstStyle/>
          <a:p>
            <a:pPr marL="0" indent="0">
              <a:buFont typeface="Wingdings" pitchFamily="2" charset="2"/>
              <a:buNone/>
            </a:pPr>
            <a:r>
              <a:rPr lang="en-US" altLang="zh-CN" smtClean="0">
                <a:solidFill>
                  <a:srgbClr val="000000"/>
                </a:solidFill>
                <a:sym typeface="Arial" pitchFamily="34" charset="0"/>
              </a:rPr>
              <a:t>BP</a:t>
            </a:r>
            <a:r>
              <a:rPr lang="zh-CN" altLang="en-US" smtClean="0">
                <a:solidFill>
                  <a:srgbClr val="000000"/>
                </a:solidFill>
                <a:sym typeface="Arial" pitchFamily="34" charset="0"/>
              </a:rPr>
              <a:t>网络主要用于</a:t>
            </a:r>
          </a:p>
          <a:p>
            <a:pPr marL="0" indent="0">
              <a:buFont typeface="Wingdings" pitchFamily="2" charset="2"/>
              <a:buNone/>
            </a:pPr>
            <a:r>
              <a:rPr lang="en-US" altLang="zh-CN" smtClean="0">
                <a:solidFill>
                  <a:srgbClr val="000000"/>
                </a:solidFill>
                <a:sym typeface="Arial" pitchFamily="34" charset="0"/>
              </a:rPr>
              <a:t>1</a:t>
            </a:r>
            <a:r>
              <a:rPr lang="zh-CN" altLang="en-US" smtClean="0">
                <a:solidFill>
                  <a:srgbClr val="000000"/>
                </a:solidFill>
                <a:sym typeface="Arial" pitchFamily="34" charset="0"/>
              </a:rPr>
              <a:t>）</a:t>
            </a:r>
            <a:r>
              <a:rPr lang="zh-CN" altLang="en-US" smtClean="0">
                <a:solidFill>
                  <a:srgbClr val="FF0000"/>
                </a:solidFill>
                <a:sym typeface="Arial" pitchFamily="34" charset="0"/>
              </a:rPr>
              <a:t>函数逼近</a:t>
            </a:r>
            <a:r>
              <a:rPr lang="zh-CN" altLang="en-US" smtClean="0">
                <a:solidFill>
                  <a:srgbClr val="000000"/>
                </a:solidFill>
                <a:sym typeface="Arial" pitchFamily="34" charset="0"/>
              </a:rPr>
              <a:t>：用输入向量和相应的输出向量训练一个网络逼近一个函数。</a:t>
            </a:r>
          </a:p>
          <a:p>
            <a:pPr marL="0" indent="0">
              <a:buFont typeface="Wingdings" pitchFamily="2" charset="2"/>
              <a:buNone/>
            </a:pPr>
            <a:r>
              <a:rPr lang="en-US" altLang="zh-CN" smtClean="0">
                <a:solidFill>
                  <a:srgbClr val="000000"/>
                </a:solidFill>
                <a:sym typeface="Arial" pitchFamily="34" charset="0"/>
              </a:rPr>
              <a:t>2</a:t>
            </a:r>
            <a:r>
              <a:rPr lang="zh-CN" altLang="en-US" smtClean="0">
                <a:solidFill>
                  <a:srgbClr val="000000"/>
                </a:solidFill>
                <a:sym typeface="Arial" pitchFamily="34" charset="0"/>
              </a:rPr>
              <a:t>）</a:t>
            </a:r>
            <a:r>
              <a:rPr lang="zh-CN" altLang="en-US" smtClean="0">
                <a:solidFill>
                  <a:srgbClr val="FF0000"/>
                </a:solidFill>
                <a:sym typeface="Arial" pitchFamily="34" charset="0"/>
              </a:rPr>
              <a:t>模式识别</a:t>
            </a:r>
            <a:r>
              <a:rPr lang="zh-CN" altLang="en-US" smtClean="0">
                <a:solidFill>
                  <a:srgbClr val="000000"/>
                </a:solidFill>
                <a:sym typeface="Arial" pitchFamily="34" charset="0"/>
              </a:rPr>
              <a:t>：用一个特定的输出向量将它与输入向量联系起来。</a:t>
            </a:r>
          </a:p>
          <a:p>
            <a:pPr marL="0" indent="0">
              <a:buFont typeface="Wingdings" pitchFamily="2" charset="2"/>
              <a:buNone/>
            </a:pPr>
            <a:r>
              <a:rPr lang="en-US" altLang="zh-CN" smtClean="0">
                <a:solidFill>
                  <a:srgbClr val="000000"/>
                </a:solidFill>
                <a:sym typeface="Arial" pitchFamily="34" charset="0"/>
              </a:rPr>
              <a:t>3</a:t>
            </a:r>
            <a:r>
              <a:rPr lang="zh-CN" altLang="en-US" smtClean="0">
                <a:solidFill>
                  <a:srgbClr val="000000"/>
                </a:solidFill>
                <a:sym typeface="Arial" pitchFamily="34" charset="0"/>
              </a:rPr>
              <a:t>）</a:t>
            </a:r>
            <a:r>
              <a:rPr lang="zh-CN" altLang="en-US" smtClean="0">
                <a:solidFill>
                  <a:srgbClr val="FF0000"/>
                </a:solidFill>
                <a:sym typeface="Arial" pitchFamily="34" charset="0"/>
              </a:rPr>
              <a:t>分类</a:t>
            </a:r>
            <a:r>
              <a:rPr lang="zh-CN" altLang="en-US" smtClean="0">
                <a:solidFill>
                  <a:srgbClr val="000000"/>
                </a:solidFill>
                <a:sym typeface="Arial" pitchFamily="34" charset="0"/>
              </a:rPr>
              <a:t>：把输入向量 以所定义的合适方式进行分类。</a:t>
            </a:r>
          </a:p>
          <a:p>
            <a:pPr marL="0" indent="0">
              <a:buFont typeface="Wingdings" pitchFamily="2" charset="2"/>
              <a:buNone/>
            </a:pPr>
            <a:r>
              <a:rPr lang="en-US" altLang="zh-CN" smtClean="0">
                <a:solidFill>
                  <a:srgbClr val="000000"/>
                </a:solidFill>
                <a:sym typeface="Arial" pitchFamily="34" charset="0"/>
              </a:rPr>
              <a:t>4</a:t>
            </a:r>
            <a:r>
              <a:rPr lang="zh-CN" altLang="en-US" smtClean="0">
                <a:solidFill>
                  <a:srgbClr val="000000"/>
                </a:solidFill>
                <a:sym typeface="Arial" pitchFamily="34" charset="0"/>
              </a:rPr>
              <a:t>）</a:t>
            </a:r>
            <a:r>
              <a:rPr lang="zh-CN" altLang="en-US" smtClean="0">
                <a:solidFill>
                  <a:srgbClr val="FF0000"/>
                </a:solidFill>
                <a:sym typeface="Arial" pitchFamily="34" charset="0"/>
              </a:rPr>
              <a:t>数据压缩</a:t>
            </a:r>
            <a:r>
              <a:rPr lang="zh-CN" altLang="en-US" smtClean="0">
                <a:solidFill>
                  <a:srgbClr val="000000"/>
                </a:solidFill>
                <a:sym typeface="Arial" pitchFamily="34" charset="0"/>
              </a:rPr>
              <a:t>：减少输出向量维数以便于传输或存储。</a:t>
            </a:r>
          </a:p>
        </p:txBody>
      </p:sp>
      <p:sp>
        <p:nvSpPr>
          <p:cNvPr id="81924" name="Text Box 4"/>
          <p:cNvSpPr txBox="1">
            <a:spLocks noChangeArrowheads="1"/>
          </p:cNvSpPr>
          <p:nvPr/>
        </p:nvSpPr>
        <p:spPr bwMode="auto">
          <a:xfrm>
            <a:off x="549275" y="1263651"/>
            <a:ext cx="7988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sym typeface="Arial" pitchFamily="34" charset="0"/>
              </a:rPr>
              <a:t>    目前，在人工神经网络的实际应用中，绝大部分的神经网络模型是采用BP网络和它的变化形式，它也是前馈网络的核心部分，并</a:t>
            </a:r>
            <a:r>
              <a:rPr lang="zh-CN" altLang="en-US">
                <a:solidFill>
                  <a:srgbClr val="FF0000"/>
                </a:solidFill>
                <a:latin typeface="Times New Roman" pitchFamily="18" charset="0"/>
                <a:ea typeface="宋体" pitchFamily="2" charset="-122"/>
                <a:sym typeface="Arial" pitchFamily="34" charset="0"/>
              </a:rPr>
              <a:t>体现了人工神经网络最精华的部分</a:t>
            </a:r>
            <a:r>
              <a:rPr lang="zh-CN" altLang="en-US">
                <a:solidFill>
                  <a:srgbClr val="000000"/>
                </a:solidFill>
                <a:latin typeface="Times New Roman" pitchFamily="18" charset="0"/>
                <a:ea typeface="宋体" pitchFamily="2" charset="-122"/>
                <a:sym typeface="Arial" pitchFamily="34" charset="0"/>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11300" y="352370"/>
            <a:ext cx="6337300" cy="58477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en-US" altLang="zh-CN" sz="3200" b="1">
                <a:solidFill>
                  <a:schemeClr val="bg1"/>
                </a:solidFill>
                <a:latin typeface="宋体" pitchFamily="2" charset="-122"/>
                <a:ea typeface="宋体" pitchFamily="2" charset="-122"/>
                <a:cs typeface="楷体_GB2312" pitchFamily="49" charset="-122"/>
              </a:rPr>
              <a:t> </a:t>
            </a:r>
            <a:r>
              <a:rPr kumimoji="1" lang="zh-CN" altLang="en-US" sz="3200" b="1">
                <a:solidFill>
                  <a:schemeClr val="bg1"/>
                </a:solidFill>
                <a:latin typeface="宋体" pitchFamily="2" charset="-122"/>
                <a:ea typeface="宋体" pitchFamily="2" charset="-122"/>
                <a:cs typeface="楷体_GB2312" pitchFamily="49" charset="-122"/>
              </a:rPr>
              <a:t>例题</a:t>
            </a:r>
            <a:endParaRPr kumimoji="1" lang="zh-CN" altLang="en-US" sz="2800" b="1">
              <a:latin typeface="楷体_GB2312" pitchFamily="49" charset="-122"/>
              <a:ea typeface="宋体" pitchFamily="2" charset="-122"/>
              <a:cs typeface="楷体_GB2312" pitchFamily="49" charset="-122"/>
            </a:endParaRPr>
          </a:p>
        </p:txBody>
      </p:sp>
      <p:pic>
        <p:nvPicPr>
          <p:cNvPr id="26627"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extLst>
          </p:cNvPr>
          <p:cNvSpPr txBox="1">
            <a:spLocks noRot="1" noChangeAspect="1" noMove="1" noResize="1" noEditPoints="1" noAdjustHandles="1" noChangeArrowheads="1" noChangeShapeType="1" noTextEdit="1"/>
          </p:cNvSpPr>
          <p:nvPr/>
        </p:nvSpPr>
        <p:spPr bwMode="auto">
          <a:xfrm>
            <a:off x="395536" y="1321315"/>
            <a:ext cx="8568952" cy="5253977"/>
          </a:xfrm>
          <a:prstGeom prst="rect">
            <a:avLst/>
          </a:prstGeom>
          <a:blipFill rotWithShape="1">
            <a:blip r:embed="rId3"/>
            <a:stretch>
              <a:fillRect l="-1138" t="-139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Tree>
    <p:extLst>
      <p:ext uri="{BB962C8B-B14F-4D97-AF65-F5344CB8AC3E}">
        <p14:creationId xmlns:p14="http://schemas.microsoft.com/office/powerpoint/2010/main" val="2262636330"/>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09576" y="21748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b="1">
              <a:solidFill>
                <a:srgbClr val="000000"/>
              </a:solidFill>
              <a:latin typeface="Times New Roman" pitchFamily="18" charset="0"/>
              <a:ea typeface="宋体" pitchFamily="2" charset="-122"/>
            </a:endParaRPr>
          </a:p>
        </p:txBody>
      </p:sp>
      <p:sp>
        <p:nvSpPr>
          <p:cNvPr id="82947" name="Rectangle 3"/>
          <p:cNvSpPr>
            <a:spLocks noChangeArrowheads="1"/>
          </p:cNvSpPr>
          <p:nvPr/>
        </p:nvSpPr>
        <p:spPr bwMode="auto">
          <a:xfrm>
            <a:off x="419101" y="572463"/>
            <a:ext cx="838748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en-US" altLang="zh-CN">
                <a:solidFill>
                  <a:srgbClr val="000000"/>
                </a:solidFill>
                <a:latin typeface="Times New Roman" pitchFamily="18" charset="0"/>
                <a:ea typeface="宋体" pitchFamily="2" charset="-122"/>
              </a:rPr>
              <a:t>BP</a:t>
            </a:r>
            <a:r>
              <a:rPr lang="zh-CN" altLang="en-US">
                <a:solidFill>
                  <a:srgbClr val="000000"/>
                </a:solidFill>
                <a:latin typeface="Times New Roman" pitchFamily="18" charset="0"/>
                <a:ea typeface="宋体" pitchFamily="2" charset="-122"/>
              </a:rPr>
              <a:t>网络：采用</a:t>
            </a:r>
            <a:r>
              <a:rPr lang="en-US" altLang="zh-CN">
                <a:solidFill>
                  <a:srgbClr val="000000"/>
                </a:solidFill>
                <a:latin typeface="Times New Roman" pitchFamily="18" charset="0"/>
                <a:ea typeface="宋体" pitchFamily="2" charset="-122"/>
              </a:rPr>
              <a:t>BP</a:t>
            </a:r>
            <a:r>
              <a:rPr lang="zh-CN" altLang="en-US">
                <a:solidFill>
                  <a:srgbClr val="000000"/>
                </a:solidFill>
                <a:latin typeface="Times New Roman" pitchFamily="18" charset="0"/>
                <a:ea typeface="宋体" pitchFamily="2" charset="-122"/>
              </a:rPr>
              <a:t>算法（</a:t>
            </a:r>
            <a:r>
              <a:rPr lang="en-US" altLang="zh-CN">
                <a:solidFill>
                  <a:srgbClr val="000000"/>
                </a:solidFill>
                <a:latin typeface="Times New Roman" pitchFamily="18" charset="0"/>
                <a:ea typeface="宋体" pitchFamily="2" charset="-122"/>
              </a:rPr>
              <a:t>Back-Propagation Training Algorithm</a:t>
            </a:r>
            <a:r>
              <a:rPr lang="zh-CN" altLang="en-US">
                <a:solidFill>
                  <a:srgbClr val="000000"/>
                </a:solidFill>
                <a:latin typeface="Times New Roman" pitchFamily="18" charset="0"/>
                <a:ea typeface="宋体" pitchFamily="2" charset="-122"/>
              </a:rPr>
              <a:t>）</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的多层感知器。 </a:t>
            </a:r>
          </a:p>
        </p:txBody>
      </p:sp>
      <p:sp>
        <p:nvSpPr>
          <p:cNvPr id="82948" name="AutoShape 4"/>
          <p:cNvSpPr>
            <a:spLocks noChangeArrowheads="1"/>
          </p:cNvSpPr>
          <p:nvPr/>
        </p:nvSpPr>
        <p:spPr bwMode="auto">
          <a:xfrm>
            <a:off x="4641852" y="1116013"/>
            <a:ext cx="3152775" cy="562630"/>
          </a:xfrm>
          <a:prstGeom prst="wedgeEllipseCallout">
            <a:avLst>
              <a:gd name="adj1" fmla="val -58560"/>
              <a:gd name="adj2" fmla="val -37204"/>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Times New Roman" pitchFamily="18" charset="0"/>
                <a:ea typeface="宋体" pitchFamily="2" charset="-122"/>
              </a:rPr>
              <a:t>误差反向传播算法</a:t>
            </a:r>
          </a:p>
        </p:txBody>
      </p:sp>
      <p:sp>
        <p:nvSpPr>
          <p:cNvPr id="82949" name="Rectangle 5"/>
          <p:cNvSpPr>
            <a:spLocks noChangeArrowheads="1"/>
          </p:cNvSpPr>
          <p:nvPr/>
        </p:nvSpPr>
        <p:spPr bwMode="auto">
          <a:xfrm>
            <a:off x="1706564" y="1550344"/>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认识最清楚、应用最广泛。</a:t>
            </a:r>
          </a:p>
        </p:txBody>
      </p:sp>
      <p:sp>
        <p:nvSpPr>
          <p:cNvPr id="22534" name="Rectangle 6"/>
          <p:cNvSpPr>
            <a:spLocks noChangeArrowheads="1"/>
          </p:cNvSpPr>
          <p:nvPr/>
        </p:nvSpPr>
        <p:spPr bwMode="auto">
          <a:xfrm>
            <a:off x="385763" y="2067075"/>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性能优势：识别、分类</a:t>
            </a:r>
          </a:p>
        </p:txBody>
      </p:sp>
      <p:sp>
        <p:nvSpPr>
          <p:cNvPr id="22535" name="Rectangle 7"/>
          <p:cNvSpPr>
            <a:spLocks noChangeArrowheads="1"/>
          </p:cNvSpPr>
          <p:nvPr/>
        </p:nvSpPr>
        <p:spPr bwMode="auto">
          <a:xfrm>
            <a:off x="493713" y="2636987"/>
            <a:ext cx="2194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b="1">
                <a:solidFill>
                  <a:srgbClr val="000000"/>
                </a:solidFill>
                <a:latin typeface="Times New Roman" pitchFamily="18" charset="0"/>
                <a:ea typeface="宋体" pitchFamily="2" charset="-122"/>
              </a:rPr>
              <a:t>1</a:t>
            </a:r>
            <a:r>
              <a:rPr lang="zh-CN" altLang="en-US" b="1">
                <a:solidFill>
                  <a:srgbClr val="000000"/>
                </a:solidFill>
                <a:latin typeface="Times New Roman" pitchFamily="18" charset="0"/>
                <a:ea typeface="宋体" pitchFamily="2" charset="-122"/>
              </a:rPr>
              <a:t>．多层感知器</a:t>
            </a:r>
          </a:p>
        </p:txBody>
      </p:sp>
      <p:sp>
        <p:nvSpPr>
          <p:cNvPr id="22536" name="Rectangle 8"/>
          <p:cNvSpPr>
            <a:spLocks noChangeArrowheads="1"/>
          </p:cNvSpPr>
          <p:nvPr/>
        </p:nvSpPr>
        <p:spPr bwMode="auto">
          <a:xfrm>
            <a:off x="506413" y="2985613"/>
            <a:ext cx="30003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针对感知器学习</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算法的局限性：模式类必须线性可分。</a:t>
            </a:r>
          </a:p>
        </p:txBody>
      </p:sp>
      <p:pic>
        <p:nvPicPr>
          <p:cNvPr id="2253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050" y="1763713"/>
            <a:ext cx="3467100" cy="43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8" name="AutoShape 10"/>
          <p:cNvSpPr>
            <a:spLocks noChangeArrowheads="1"/>
          </p:cNvSpPr>
          <p:nvPr/>
        </p:nvSpPr>
        <p:spPr bwMode="auto">
          <a:xfrm>
            <a:off x="4243389" y="5124450"/>
            <a:ext cx="1406525" cy="562630"/>
          </a:xfrm>
          <a:prstGeom prst="wedgeEllipseCallout">
            <a:avLst>
              <a:gd name="adj1" fmla="val 59819"/>
              <a:gd name="adj2" fmla="val -15477"/>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sz="2000">
                <a:solidFill>
                  <a:srgbClr val="000000"/>
                </a:solidFill>
                <a:latin typeface="Times New Roman" pitchFamily="18" charset="0"/>
                <a:ea typeface="宋体" pitchFamily="2" charset="-122"/>
              </a:rPr>
              <a:t>输入层</a:t>
            </a:r>
          </a:p>
        </p:txBody>
      </p:sp>
      <p:sp>
        <p:nvSpPr>
          <p:cNvPr id="22539" name="AutoShape 11"/>
          <p:cNvSpPr>
            <a:spLocks noChangeArrowheads="1"/>
          </p:cNvSpPr>
          <p:nvPr/>
        </p:nvSpPr>
        <p:spPr bwMode="auto">
          <a:xfrm>
            <a:off x="3646490" y="4370388"/>
            <a:ext cx="1685925" cy="995422"/>
          </a:xfrm>
          <a:prstGeom prst="wedgeEllipseCallout">
            <a:avLst>
              <a:gd name="adj1" fmla="val 55556"/>
              <a:gd name="adj2" fmla="val -39583"/>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sz="2000">
                <a:solidFill>
                  <a:srgbClr val="000000"/>
                </a:solidFill>
                <a:latin typeface="Times New Roman" pitchFamily="18" charset="0"/>
                <a:ea typeface="宋体" pitchFamily="2" charset="-122"/>
              </a:rPr>
              <a:t>第一隐层</a:t>
            </a:r>
          </a:p>
        </p:txBody>
      </p:sp>
      <p:sp>
        <p:nvSpPr>
          <p:cNvPr id="22540" name="AutoShape 12"/>
          <p:cNvSpPr>
            <a:spLocks noChangeArrowheads="1"/>
          </p:cNvSpPr>
          <p:nvPr/>
        </p:nvSpPr>
        <p:spPr bwMode="auto">
          <a:xfrm>
            <a:off x="3651250" y="3454401"/>
            <a:ext cx="1684338" cy="995422"/>
          </a:xfrm>
          <a:prstGeom prst="wedgeEllipseCallout">
            <a:avLst>
              <a:gd name="adj1" fmla="val 55653"/>
              <a:gd name="adj2" fmla="val -41667"/>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sz="2000">
                <a:solidFill>
                  <a:srgbClr val="000000"/>
                </a:solidFill>
                <a:latin typeface="Times New Roman" pitchFamily="18" charset="0"/>
                <a:ea typeface="宋体" pitchFamily="2" charset="-122"/>
              </a:rPr>
              <a:t>第二隐层</a:t>
            </a:r>
          </a:p>
        </p:txBody>
      </p:sp>
      <p:sp>
        <p:nvSpPr>
          <p:cNvPr id="22541" name="AutoShape 13"/>
          <p:cNvSpPr>
            <a:spLocks noChangeArrowheads="1"/>
          </p:cNvSpPr>
          <p:nvPr/>
        </p:nvSpPr>
        <p:spPr bwMode="auto">
          <a:xfrm>
            <a:off x="4400550" y="2298701"/>
            <a:ext cx="1377950" cy="562630"/>
          </a:xfrm>
          <a:prstGeom prst="wedgeEllipseCallout">
            <a:avLst>
              <a:gd name="adj1" fmla="val 70394"/>
              <a:gd name="adj2" fmla="val 6250"/>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sz="2000">
                <a:solidFill>
                  <a:srgbClr val="000000"/>
                </a:solidFill>
                <a:latin typeface="Times New Roman" pitchFamily="18" charset="0"/>
                <a:ea typeface="宋体" pitchFamily="2" charset="-122"/>
              </a:rPr>
              <a:t>输出层</a:t>
            </a:r>
          </a:p>
        </p:txBody>
      </p:sp>
      <p:sp>
        <p:nvSpPr>
          <p:cNvPr id="22542" name="Rectangle 14"/>
          <p:cNvSpPr>
            <a:spLocks noChangeArrowheads="1"/>
          </p:cNvSpPr>
          <p:nvPr/>
        </p:nvSpPr>
        <p:spPr bwMode="auto">
          <a:xfrm>
            <a:off x="531813" y="5665144"/>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中间层为一层或多层处理单元；</a:t>
            </a:r>
          </a:p>
        </p:txBody>
      </p:sp>
      <p:sp>
        <p:nvSpPr>
          <p:cNvPr id="22543" name="Rectangle 15"/>
          <p:cNvSpPr>
            <a:spLocks noChangeArrowheads="1"/>
          </p:cNvSpPr>
          <p:nvPr/>
        </p:nvSpPr>
        <p:spPr bwMode="auto">
          <a:xfrm>
            <a:off x="541340" y="5106989"/>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前馈网络；</a:t>
            </a:r>
          </a:p>
        </p:txBody>
      </p:sp>
      <p:sp>
        <p:nvSpPr>
          <p:cNvPr id="22544" name="Rectangle 16"/>
          <p:cNvSpPr>
            <a:spLocks noChangeArrowheads="1"/>
          </p:cNvSpPr>
          <p:nvPr/>
        </p:nvSpPr>
        <p:spPr bwMode="auto">
          <a:xfrm>
            <a:off x="538164" y="458470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663300"/>
                </a:solidFill>
                <a:latin typeface="Times New Roman" pitchFamily="18" charset="0"/>
                <a:ea typeface="宋体" pitchFamily="2" charset="-122"/>
              </a:rPr>
              <a:t>结构：</a:t>
            </a:r>
          </a:p>
        </p:txBody>
      </p:sp>
      <p:sp>
        <p:nvSpPr>
          <p:cNvPr id="22545" name="Rectangle 17"/>
          <p:cNvSpPr>
            <a:spLocks noChangeArrowheads="1"/>
          </p:cNvSpPr>
          <p:nvPr/>
        </p:nvSpPr>
        <p:spPr bwMode="auto">
          <a:xfrm>
            <a:off x="554039" y="6193781"/>
            <a:ext cx="3647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只允许一层连接权可调。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fade">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fade">
                                      <p:cBhvr>
                                        <p:cTn id="12" dur="500"/>
                                        <p:tgtEl>
                                          <p:spTgt spid="22535"/>
                                        </p:tgtEl>
                                      </p:cBhvr>
                                    </p:animEffect>
                                  </p:childTnLst>
                                </p:cTn>
                              </p:par>
                              <p:par>
                                <p:cTn id="13" presetID="10" presetClass="entr" presetSubtype="0" fill="hold" nodeType="withEffect">
                                  <p:stCondLst>
                                    <p:cond delay="0"/>
                                  </p:stCondLst>
                                  <p:childTnLst>
                                    <p:set>
                                      <p:cBhvr>
                                        <p:cTn id="14" dur="1" fill="hold">
                                          <p:stCondLst>
                                            <p:cond delay="0"/>
                                          </p:stCondLst>
                                        </p:cTn>
                                        <p:tgtEl>
                                          <p:spTgt spid="22537"/>
                                        </p:tgtEl>
                                        <p:attrNameLst>
                                          <p:attrName>style.visibility</p:attrName>
                                        </p:attrNameLst>
                                      </p:cBhvr>
                                      <p:to>
                                        <p:strVal val="visible"/>
                                      </p:to>
                                    </p:set>
                                    <p:animEffect transition="in" filter="fade">
                                      <p:cBhvr>
                                        <p:cTn id="15" dur="500"/>
                                        <p:tgtEl>
                                          <p:spTgt spid="225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536"/>
                                        </p:tgtEl>
                                        <p:attrNameLst>
                                          <p:attrName>style.visibility</p:attrName>
                                        </p:attrNameLst>
                                      </p:cBhvr>
                                      <p:to>
                                        <p:strVal val="visible"/>
                                      </p:to>
                                    </p:set>
                                    <p:animEffect transition="in" filter="fade">
                                      <p:cBhvr>
                                        <p:cTn id="20" dur="500"/>
                                        <p:tgtEl>
                                          <p:spTgt spid="225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41"/>
                                        </p:tgtEl>
                                        <p:attrNameLst>
                                          <p:attrName>style.visibility</p:attrName>
                                        </p:attrNameLst>
                                      </p:cBhvr>
                                      <p:to>
                                        <p:strVal val="visible"/>
                                      </p:to>
                                    </p:set>
                                    <p:animEffect transition="in" filter="fade">
                                      <p:cBhvr>
                                        <p:cTn id="25" dur="500"/>
                                        <p:tgtEl>
                                          <p:spTgt spid="225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40"/>
                                        </p:tgtEl>
                                        <p:attrNameLst>
                                          <p:attrName>style.visibility</p:attrName>
                                        </p:attrNameLst>
                                      </p:cBhvr>
                                      <p:to>
                                        <p:strVal val="visible"/>
                                      </p:to>
                                    </p:set>
                                    <p:animEffect transition="in" filter="fade">
                                      <p:cBhvr>
                                        <p:cTn id="28" dur="500"/>
                                        <p:tgtEl>
                                          <p:spTgt spid="225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fade">
                                      <p:cBhvr>
                                        <p:cTn id="31" dur="500"/>
                                        <p:tgtEl>
                                          <p:spTgt spid="225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8"/>
                                        </p:tgtEl>
                                        <p:attrNameLst>
                                          <p:attrName>style.visibility</p:attrName>
                                        </p:attrNameLst>
                                      </p:cBhvr>
                                      <p:to>
                                        <p:strVal val="visible"/>
                                      </p:to>
                                    </p:set>
                                    <p:animEffect transition="in" filter="fade">
                                      <p:cBhvr>
                                        <p:cTn id="34" dur="500"/>
                                        <p:tgtEl>
                                          <p:spTgt spid="225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542"/>
                                        </p:tgtEl>
                                        <p:attrNameLst>
                                          <p:attrName>style.visibility</p:attrName>
                                        </p:attrNameLst>
                                      </p:cBhvr>
                                      <p:to>
                                        <p:strVal val="visible"/>
                                      </p:to>
                                    </p:set>
                                    <p:animEffect transition="in" filter="fade">
                                      <p:cBhvr>
                                        <p:cTn id="39" dur="500"/>
                                        <p:tgtEl>
                                          <p:spTgt spid="225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543"/>
                                        </p:tgtEl>
                                        <p:attrNameLst>
                                          <p:attrName>style.visibility</p:attrName>
                                        </p:attrNameLst>
                                      </p:cBhvr>
                                      <p:to>
                                        <p:strVal val="visible"/>
                                      </p:to>
                                    </p:set>
                                    <p:animEffect transition="in" filter="fade">
                                      <p:cBhvr>
                                        <p:cTn id="42" dur="500"/>
                                        <p:tgtEl>
                                          <p:spTgt spid="2254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544"/>
                                        </p:tgtEl>
                                        <p:attrNameLst>
                                          <p:attrName>style.visibility</p:attrName>
                                        </p:attrNameLst>
                                      </p:cBhvr>
                                      <p:to>
                                        <p:strVal val="visible"/>
                                      </p:to>
                                    </p:set>
                                    <p:animEffect transition="in" filter="fade">
                                      <p:cBhvr>
                                        <p:cTn id="45" dur="500"/>
                                        <p:tgtEl>
                                          <p:spTgt spid="225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545"/>
                                        </p:tgtEl>
                                        <p:attrNameLst>
                                          <p:attrName>style.visibility</p:attrName>
                                        </p:attrNameLst>
                                      </p:cBhvr>
                                      <p:to>
                                        <p:strVal val="visible"/>
                                      </p:to>
                                    </p:set>
                                    <p:animEffect transition="in" filter="fade">
                                      <p:cBhvr>
                                        <p:cTn id="48" dur="5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35" grpId="0" autoUpdateAnimBg="0"/>
      <p:bldP spid="22536" grpId="0" autoUpdateAnimBg="0"/>
      <p:bldP spid="22538" grpId="0" animBg="1" autoUpdateAnimBg="0"/>
      <p:bldP spid="22539" grpId="0" animBg="1" autoUpdateAnimBg="0"/>
      <p:bldP spid="22540" grpId="0" animBg="1" autoUpdateAnimBg="0"/>
      <p:bldP spid="22541" grpId="0" animBg="1" autoUpdateAnimBg="0"/>
      <p:bldP spid="22542" grpId="0" autoUpdateAnimBg="0"/>
      <p:bldP spid="22543" grpId="0" autoUpdateAnimBg="0"/>
      <p:bldP spid="22544" grpId="0" autoUpdateAnimBg="0"/>
      <p:bldP spid="22545"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54015" y="223987"/>
            <a:ext cx="16594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b="1">
                <a:solidFill>
                  <a:srgbClr val="000000"/>
                </a:solidFill>
                <a:latin typeface="Times New Roman" pitchFamily="18" charset="0"/>
                <a:ea typeface="宋体" pitchFamily="2" charset="-122"/>
              </a:rPr>
              <a:t>2</a:t>
            </a:r>
            <a:r>
              <a:rPr lang="zh-CN" altLang="en-US" b="1">
                <a:solidFill>
                  <a:srgbClr val="000000"/>
                </a:solidFill>
                <a:latin typeface="Times New Roman" pitchFamily="18" charset="0"/>
                <a:ea typeface="宋体" pitchFamily="2" charset="-122"/>
              </a:rPr>
              <a:t>．</a:t>
            </a:r>
            <a:r>
              <a:rPr lang="en-US" altLang="zh-CN" b="1">
                <a:solidFill>
                  <a:srgbClr val="000000"/>
                </a:solidFill>
                <a:latin typeface="Times New Roman" pitchFamily="18" charset="0"/>
                <a:ea typeface="宋体" pitchFamily="2" charset="-122"/>
              </a:rPr>
              <a:t>BP</a:t>
            </a:r>
            <a:r>
              <a:rPr lang="zh-CN" altLang="en-US" b="1">
                <a:solidFill>
                  <a:srgbClr val="000000"/>
                </a:solidFill>
                <a:latin typeface="Times New Roman" pitchFamily="18" charset="0"/>
                <a:ea typeface="宋体" pitchFamily="2" charset="-122"/>
              </a:rPr>
              <a:t>算法</a:t>
            </a:r>
          </a:p>
        </p:txBody>
      </p:sp>
      <p:sp>
        <p:nvSpPr>
          <p:cNvPr id="83971" name="Rectangle 3"/>
          <p:cNvSpPr>
            <a:spLocks noChangeArrowheads="1"/>
          </p:cNvSpPr>
          <p:nvPr/>
        </p:nvSpPr>
        <p:spPr bwMode="auto">
          <a:xfrm>
            <a:off x="785814" y="725916"/>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两个</a:t>
            </a:r>
          </a:p>
          <a:p>
            <a:pPr eaLnBrk="1" hangingPunct="1">
              <a:spcBef>
                <a:spcPct val="0"/>
              </a:spcBef>
              <a:buClrTx/>
              <a:buFontTx/>
              <a:buNone/>
            </a:pPr>
            <a:r>
              <a:rPr lang="zh-CN" altLang="en-US">
                <a:solidFill>
                  <a:srgbClr val="000000"/>
                </a:solidFill>
                <a:latin typeface="Times New Roman" pitchFamily="18" charset="0"/>
                <a:ea typeface="宋体" pitchFamily="2" charset="-122"/>
              </a:rPr>
              <a:t>阶段</a:t>
            </a:r>
          </a:p>
        </p:txBody>
      </p:sp>
      <p:sp>
        <p:nvSpPr>
          <p:cNvPr id="83972" name="Rectangle 4"/>
          <p:cNvSpPr>
            <a:spLocks noChangeArrowheads="1"/>
          </p:cNvSpPr>
          <p:nvPr/>
        </p:nvSpPr>
        <p:spPr bwMode="auto">
          <a:xfrm>
            <a:off x="1576390" y="731839"/>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正向传播阶段：逐层状态更新</a:t>
            </a:r>
          </a:p>
        </p:txBody>
      </p:sp>
      <p:sp>
        <p:nvSpPr>
          <p:cNvPr id="83973" name="Rectangle 5"/>
          <p:cNvSpPr>
            <a:spLocks noChangeArrowheads="1"/>
          </p:cNvSpPr>
          <p:nvPr/>
        </p:nvSpPr>
        <p:spPr bwMode="auto">
          <a:xfrm>
            <a:off x="1604965" y="1169989"/>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反向传播阶段：误差</a:t>
            </a:r>
          </a:p>
        </p:txBody>
      </p:sp>
      <p:sp>
        <p:nvSpPr>
          <p:cNvPr id="23558" name="Rectangle 6"/>
          <p:cNvSpPr>
            <a:spLocks noChangeArrowheads="1"/>
          </p:cNvSpPr>
          <p:nvPr/>
        </p:nvSpPr>
        <p:spPr bwMode="auto">
          <a:xfrm>
            <a:off x="446088" y="1871812"/>
            <a:ext cx="2693987" cy="461665"/>
          </a:xfrm>
          <a:prstGeom prst="rect">
            <a:avLst/>
          </a:prstGeom>
          <a:gradFill rotWithShape="1">
            <a:gsLst>
              <a:gs pos="0">
                <a:schemeClr val="bg2">
                  <a:gamma/>
                  <a:shade val="60392"/>
                  <a:invGamma/>
                </a:schemeClr>
              </a:gs>
              <a:gs pos="50000">
                <a:schemeClr val="bg2">
                  <a:alpha val="9000"/>
                </a:schemeClr>
              </a:gs>
              <a:gs pos="100000">
                <a:schemeClr val="bg2">
                  <a:gamma/>
                  <a:shade val="60392"/>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2400"/>
              <a:t>BP</a:t>
            </a:r>
            <a:r>
              <a:rPr lang="zh-CN" altLang="en-US" sz="2400"/>
              <a:t>算法的学习过程 </a:t>
            </a:r>
          </a:p>
        </p:txBody>
      </p:sp>
      <p:sp>
        <p:nvSpPr>
          <p:cNvPr id="23559" name="Rectangle 7"/>
          <p:cNvSpPr>
            <a:spLocks noChangeArrowheads="1"/>
          </p:cNvSpPr>
          <p:nvPr/>
        </p:nvSpPr>
        <p:spPr bwMode="auto">
          <a:xfrm>
            <a:off x="347663" y="2410292"/>
            <a:ext cx="39661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设：某层任一神经元</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的</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输入为</a:t>
            </a:r>
            <a:r>
              <a:rPr lang="en-US" altLang="zh-CN" i="1">
                <a:solidFill>
                  <a:srgbClr val="000000"/>
                </a:solidFill>
                <a:latin typeface="Times New Roman" pitchFamily="18" charset="0"/>
                <a:ea typeface="宋体" pitchFamily="2" charset="-122"/>
              </a:rPr>
              <a:t>net</a:t>
            </a:r>
            <a:r>
              <a:rPr lang="en-US" altLang="zh-CN" i="1" baseline="-25000">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，输出为</a:t>
            </a:r>
            <a:r>
              <a:rPr lang="en-US" altLang="zh-CN" i="1">
                <a:solidFill>
                  <a:srgbClr val="000000"/>
                </a:solidFill>
                <a:latin typeface="Times New Roman" pitchFamily="18" charset="0"/>
                <a:ea typeface="宋体" pitchFamily="2" charset="-122"/>
              </a:rPr>
              <a:t>y</a:t>
            </a:r>
            <a:r>
              <a:rPr lang="en-US" altLang="zh-CN" i="1" baseline="-25000">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相邻低一层中任一</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神经元</a:t>
            </a:r>
            <a:r>
              <a:rPr lang="en-US" altLang="zh-CN" i="1">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的输出为</a:t>
            </a:r>
            <a:r>
              <a:rPr lang="en-US" altLang="zh-CN" i="1">
                <a:solidFill>
                  <a:srgbClr val="000000"/>
                </a:solidFill>
                <a:latin typeface="Times New Roman" pitchFamily="18" charset="0"/>
                <a:ea typeface="宋体" pitchFamily="2" charset="-122"/>
              </a:rPr>
              <a:t>y</a:t>
            </a:r>
            <a:r>
              <a:rPr lang="en-US" altLang="zh-CN" i="1" baseline="-25000">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 </a:t>
            </a:r>
          </a:p>
        </p:txBody>
      </p:sp>
      <p:sp>
        <p:nvSpPr>
          <p:cNvPr id="83976" name="AutoShape 8"/>
          <p:cNvSpPr>
            <a:spLocks/>
          </p:cNvSpPr>
          <p:nvPr/>
        </p:nvSpPr>
        <p:spPr bwMode="auto">
          <a:xfrm>
            <a:off x="1522413" y="873126"/>
            <a:ext cx="88900" cy="563563"/>
          </a:xfrm>
          <a:prstGeom prst="leftBrace">
            <a:avLst>
              <a:gd name="adj1" fmla="val 52827"/>
              <a:gd name="adj2" fmla="val 500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nvGrpSpPr>
          <p:cNvPr id="23561" name="Group 9"/>
          <p:cNvGrpSpPr>
            <a:grpSpLocks/>
          </p:cNvGrpSpPr>
          <p:nvPr/>
        </p:nvGrpSpPr>
        <p:grpSpPr bwMode="auto">
          <a:xfrm>
            <a:off x="5043488" y="1939925"/>
            <a:ext cx="3467100" cy="4394200"/>
            <a:chOff x="0" y="0"/>
            <a:chExt cx="2184" cy="2768"/>
          </a:xfrm>
        </p:grpSpPr>
        <p:pic>
          <p:nvPicPr>
            <p:cNvPr id="8398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84" cy="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3" name="Text Box 11"/>
            <p:cNvSpPr txBox="1">
              <a:spLocks noChangeArrowheads="1"/>
            </p:cNvSpPr>
            <p:nvPr/>
          </p:nvSpPr>
          <p:spPr bwMode="auto">
            <a:xfrm>
              <a:off x="433" y="880"/>
              <a:ext cx="2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en-US" altLang="zh-CN" i="1">
                  <a:solidFill>
                    <a:srgbClr val="000000"/>
                  </a:solidFill>
                  <a:latin typeface="Times New Roman" pitchFamily="18" charset="0"/>
                  <a:ea typeface="宋体" pitchFamily="2" charset="-122"/>
                </a:rPr>
                <a:t>j</a:t>
              </a:r>
            </a:p>
          </p:txBody>
        </p:sp>
        <p:sp>
          <p:nvSpPr>
            <p:cNvPr id="83984" name="Text Box 12"/>
            <p:cNvSpPr txBox="1">
              <a:spLocks noChangeArrowheads="1"/>
            </p:cNvSpPr>
            <p:nvPr/>
          </p:nvSpPr>
          <p:spPr bwMode="auto">
            <a:xfrm>
              <a:off x="391" y="1496"/>
              <a:ext cx="2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en-US" altLang="zh-CN" i="1">
                  <a:solidFill>
                    <a:srgbClr val="000000"/>
                  </a:solidFill>
                  <a:latin typeface="Times New Roman" pitchFamily="18" charset="0"/>
                  <a:ea typeface="宋体" pitchFamily="2" charset="-122"/>
                </a:rPr>
                <a:t>i</a:t>
              </a:r>
            </a:p>
          </p:txBody>
        </p:sp>
      </p:grpSp>
      <p:graphicFrame>
        <p:nvGraphicFramePr>
          <p:cNvPr id="23565" name="Object 13"/>
          <p:cNvGraphicFramePr>
            <a:graphicFrameLocks noChangeAspect="1"/>
          </p:cNvGraphicFramePr>
          <p:nvPr/>
        </p:nvGraphicFramePr>
        <p:xfrm>
          <a:off x="1347788" y="4368800"/>
          <a:ext cx="1930400" cy="685800"/>
        </p:xfrm>
        <a:graphic>
          <a:graphicData uri="http://schemas.openxmlformats.org/presentationml/2006/ole">
            <mc:AlternateContent xmlns:mc="http://schemas.openxmlformats.org/markup-compatibility/2006">
              <mc:Choice xmlns:v="urn:schemas-microsoft-com:vml" Requires="v">
                <p:oleObj spid="_x0000_s84023" r:id="rId4" imgW="968141" imgH="343945" progId="Equation.3">
                  <p:embed/>
                </p:oleObj>
              </mc:Choice>
              <mc:Fallback>
                <p:oleObj r:id="rId4" imgW="968141" imgH="343945"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88" y="4368800"/>
                        <a:ext cx="193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6" name="Object 14"/>
          <p:cNvGraphicFramePr>
            <a:graphicFrameLocks noChangeAspect="1"/>
          </p:cNvGraphicFramePr>
          <p:nvPr/>
        </p:nvGraphicFramePr>
        <p:xfrm>
          <a:off x="1347788" y="5000625"/>
          <a:ext cx="1676400" cy="482600"/>
        </p:xfrm>
        <a:graphic>
          <a:graphicData uri="http://schemas.openxmlformats.org/presentationml/2006/ole">
            <mc:AlternateContent xmlns:mc="http://schemas.openxmlformats.org/markup-compatibility/2006">
              <mc:Choice xmlns:v="urn:schemas-microsoft-com:vml" Requires="v">
                <p:oleObj spid="_x0000_s84024" r:id="rId6" imgW="840754" imgH="242035" progId="Equation.3">
                  <p:embed/>
                </p:oleObj>
              </mc:Choice>
              <mc:Fallback>
                <p:oleObj r:id="rId6" imgW="840754" imgH="242035"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7788" y="5000625"/>
                        <a:ext cx="1676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7" name="Rectangle 15"/>
          <p:cNvSpPr>
            <a:spLocks noChangeArrowheads="1"/>
          </p:cNvSpPr>
          <p:nvPr/>
        </p:nvSpPr>
        <p:spPr bwMode="auto">
          <a:xfrm>
            <a:off x="484188" y="5546081"/>
            <a:ext cx="43685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w</a:t>
            </a:r>
            <a:r>
              <a:rPr lang="en-US" altLang="zh-CN" i="1" baseline="-25000">
                <a:solidFill>
                  <a:srgbClr val="000000"/>
                </a:solidFill>
                <a:latin typeface="Times New Roman" pitchFamily="18" charset="0"/>
                <a:ea typeface="宋体" pitchFamily="2" charset="-122"/>
              </a:rPr>
              <a:t>ij</a:t>
            </a:r>
            <a:r>
              <a:rPr lang="zh-CN" altLang="en-US">
                <a:solidFill>
                  <a:srgbClr val="000000"/>
                </a:solidFill>
                <a:latin typeface="Times New Roman" pitchFamily="18" charset="0"/>
                <a:ea typeface="宋体" pitchFamily="2" charset="-122"/>
              </a:rPr>
              <a:t>：神经元</a:t>
            </a:r>
            <a:r>
              <a:rPr lang="en-US" altLang="zh-CN" i="1">
                <a:solidFill>
                  <a:srgbClr val="000000"/>
                </a:solidFill>
                <a:latin typeface="Times New Roman" pitchFamily="18" charset="0"/>
                <a:ea typeface="宋体" pitchFamily="2" charset="-122"/>
              </a:rPr>
              <a:t>i</a:t>
            </a:r>
            <a:r>
              <a:rPr lang="zh-CN" altLang="en-US">
                <a:solidFill>
                  <a:srgbClr val="000000"/>
                </a:solidFill>
                <a:latin typeface="Times New Roman" pitchFamily="18" charset="0"/>
                <a:ea typeface="宋体" pitchFamily="2" charset="-122"/>
              </a:rPr>
              <a:t>与</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之间的连接权；</a:t>
            </a:r>
          </a:p>
        </p:txBody>
      </p:sp>
      <p:sp>
        <p:nvSpPr>
          <p:cNvPr id="23568" name="Rectangle 16"/>
          <p:cNvSpPr>
            <a:spLocks noChangeArrowheads="1"/>
          </p:cNvSpPr>
          <p:nvPr/>
        </p:nvSpPr>
        <p:spPr bwMode="auto">
          <a:xfrm>
            <a:off x="530226" y="6073777"/>
            <a:ext cx="37064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f</a:t>
            </a:r>
            <a:r>
              <a:rPr lang="en-US" altLang="zh-CN">
                <a:solidFill>
                  <a:srgbClr val="000000"/>
                </a:solidFill>
                <a:latin typeface="Times New Roman" pitchFamily="18" charset="0"/>
                <a:ea typeface="宋体" pitchFamily="2" charset="-122"/>
              </a:rPr>
              <a:t>(∙)</a:t>
            </a:r>
            <a:r>
              <a:rPr lang="zh-CN" altLang="en-US">
                <a:solidFill>
                  <a:srgbClr val="000000"/>
                </a:solidFill>
                <a:latin typeface="Times New Roman" pitchFamily="18" charset="0"/>
                <a:ea typeface="宋体" pitchFamily="2" charset="-122"/>
              </a:rPr>
              <a:t>：神经元的输出函数。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fade">
                                      <p:cBhvr>
                                        <p:cTn id="7" dur="500"/>
                                        <p:tgtEl>
                                          <p:spTgt spid="235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9"/>
                                        </p:tgtEl>
                                        <p:attrNameLst>
                                          <p:attrName>style.visibility</p:attrName>
                                        </p:attrNameLst>
                                      </p:cBhvr>
                                      <p:to>
                                        <p:strVal val="visible"/>
                                      </p:to>
                                    </p:set>
                                    <p:animEffect transition="in" filter="fade">
                                      <p:cBhvr>
                                        <p:cTn id="10" dur="500"/>
                                        <p:tgtEl>
                                          <p:spTgt spid="23559"/>
                                        </p:tgtEl>
                                      </p:cBhvr>
                                    </p:animEffect>
                                  </p:childTnLst>
                                </p:cTn>
                              </p:par>
                              <p:par>
                                <p:cTn id="11" presetID="10" presetClass="entr" presetSubtype="0" fill="hold" nodeType="withEffect">
                                  <p:stCondLst>
                                    <p:cond delay="0"/>
                                  </p:stCondLst>
                                  <p:childTnLst>
                                    <p:set>
                                      <p:cBhvr>
                                        <p:cTn id="12" dur="1" fill="hold">
                                          <p:stCondLst>
                                            <p:cond delay="0"/>
                                          </p:stCondLst>
                                        </p:cTn>
                                        <p:tgtEl>
                                          <p:spTgt spid="23561"/>
                                        </p:tgtEl>
                                        <p:attrNameLst>
                                          <p:attrName>style.visibility</p:attrName>
                                        </p:attrNameLst>
                                      </p:cBhvr>
                                      <p:to>
                                        <p:strVal val="visible"/>
                                      </p:to>
                                    </p:set>
                                    <p:animEffect transition="in" filter="fade">
                                      <p:cBhvr>
                                        <p:cTn id="13" dur="500"/>
                                        <p:tgtEl>
                                          <p:spTgt spid="23561"/>
                                        </p:tgtEl>
                                      </p:cBhvr>
                                    </p:animEffect>
                                  </p:childTnLst>
                                </p:cTn>
                              </p:par>
                              <p:par>
                                <p:cTn id="14" presetID="10" presetClass="entr" presetSubtype="0" fill="hold" nodeType="withEffect">
                                  <p:stCondLst>
                                    <p:cond delay="0"/>
                                  </p:stCondLst>
                                  <p:childTnLst>
                                    <p:set>
                                      <p:cBhvr>
                                        <p:cTn id="15" dur="1" fill="hold">
                                          <p:stCondLst>
                                            <p:cond delay="0"/>
                                          </p:stCondLst>
                                        </p:cTn>
                                        <p:tgtEl>
                                          <p:spTgt spid="23565"/>
                                        </p:tgtEl>
                                        <p:attrNameLst>
                                          <p:attrName>style.visibility</p:attrName>
                                        </p:attrNameLst>
                                      </p:cBhvr>
                                      <p:to>
                                        <p:strVal val="visible"/>
                                      </p:to>
                                    </p:set>
                                    <p:animEffect transition="in" filter="fade">
                                      <p:cBhvr>
                                        <p:cTn id="16" dur="500"/>
                                        <p:tgtEl>
                                          <p:spTgt spid="23565"/>
                                        </p:tgtEl>
                                      </p:cBhvr>
                                    </p:animEffect>
                                  </p:childTnLst>
                                </p:cTn>
                              </p:par>
                              <p:par>
                                <p:cTn id="17" presetID="10" presetClass="entr" presetSubtype="0" fill="hold" nodeType="withEffect">
                                  <p:stCondLst>
                                    <p:cond delay="0"/>
                                  </p:stCondLst>
                                  <p:childTnLst>
                                    <p:set>
                                      <p:cBhvr>
                                        <p:cTn id="18" dur="1" fill="hold">
                                          <p:stCondLst>
                                            <p:cond delay="0"/>
                                          </p:stCondLst>
                                        </p:cTn>
                                        <p:tgtEl>
                                          <p:spTgt spid="23566"/>
                                        </p:tgtEl>
                                        <p:attrNameLst>
                                          <p:attrName>style.visibility</p:attrName>
                                        </p:attrNameLst>
                                      </p:cBhvr>
                                      <p:to>
                                        <p:strVal val="visible"/>
                                      </p:to>
                                    </p:set>
                                    <p:animEffect transition="in" filter="fade">
                                      <p:cBhvr>
                                        <p:cTn id="19" dur="500"/>
                                        <p:tgtEl>
                                          <p:spTgt spid="2356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567"/>
                                        </p:tgtEl>
                                        <p:attrNameLst>
                                          <p:attrName>style.visibility</p:attrName>
                                        </p:attrNameLst>
                                      </p:cBhvr>
                                      <p:to>
                                        <p:strVal val="visible"/>
                                      </p:to>
                                    </p:set>
                                    <p:animEffect transition="in" filter="fade">
                                      <p:cBhvr>
                                        <p:cTn id="22" dur="500"/>
                                        <p:tgtEl>
                                          <p:spTgt spid="2356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568"/>
                                        </p:tgtEl>
                                        <p:attrNameLst>
                                          <p:attrName>style.visibility</p:attrName>
                                        </p:attrNameLst>
                                      </p:cBhvr>
                                      <p:to>
                                        <p:strVal val="visible"/>
                                      </p:to>
                                    </p:set>
                                    <p:animEffect transition="in" filter="fade">
                                      <p:cBhvr>
                                        <p:cTn id="25" dur="500"/>
                                        <p:tgtEl>
                                          <p:spTgt spid="23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autoUpdateAnimBg="0"/>
      <p:bldP spid="23559" grpId="0" autoUpdateAnimBg="0"/>
      <p:bldP spid="23567" grpId="0" autoUpdateAnimBg="0"/>
      <p:bldP spid="2356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2479675" y="2978151"/>
          <a:ext cx="1676400" cy="482600"/>
        </p:xfrm>
        <a:graphic>
          <a:graphicData uri="http://schemas.openxmlformats.org/presentationml/2006/ole">
            <mc:AlternateContent xmlns:mc="http://schemas.openxmlformats.org/markup-compatibility/2006">
              <mc:Choice xmlns:v="urn:schemas-microsoft-com:vml" Requires="v">
                <p:oleObj spid="_x0000_s85079" r:id="rId3" imgW="840754" imgH="242035" progId="Equation.3">
                  <p:embed/>
                </p:oleObj>
              </mc:Choice>
              <mc:Fallback>
                <p:oleObj r:id="rId3" imgW="840754" imgH="24203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2978151"/>
                        <a:ext cx="1676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5" name="Object 3"/>
          <p:cNvGraphicFramePr>
            <a:graphicFrameLocks noChangeAspect="1"/>
          </p:cNvGraphicFramePr>
          <p:nvPr/>
        </p:nvGraphicFramePr>
        <p:xfrm>
          <a:off x="4137025" y="2784475"/>
          <a:ext cx="2159000" cy="838200"/>
        </p:xfrm>
        <a:graphic>
          <a:graphicData uri="http://schemas.openxmlformats.org/presentationml/2006/ole">
            <mc:AlternateContent xmlns:mc="http://schemas.openxmlformats.org/markup-compatibility/2006">
              <mc:Choice xmlns:v="urn:schemas-microsoft-com:vml" Requires="v">
                <p:oleObj spid="_x0000_s85080" r:id="rId5" imgW="1082790" imgH="420377" progId="Equation.3">
                  <p:embed/>
                </p:oleObj>
              </mc:Choice>
              <mc:Fallback>
                <p:oleObj r:id="rId5" imgW="1082790" imgH="42037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025" y="2784475"/>
                        <a:ext cx="215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6" name="Rectangle 4"/>
          <p:cNvSpPr>
            <a:spLocks noChangeArrowheads="1"/>
          </p:cNvSpPr>
          <p:nvPr/>
        </p:nvSpPr>
        <p:spPr bwMode="auto">
          <a:xfrm>
            <a:off x="468314" y="278757"/>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i="1">
                <a:solidFill>
                  <a:srgbClr val="000000"/>
                </a:solidFill>
                <a:latin typeface="Times New Roman" pitchFamily="18" charset="0"/>
                <a:ea typeface="宋体" pitchFamily="2" charset="-122"/>
              </a:rPr>
              <a:t>S</a:t>
            </a:r>
            <a:r>
              <a:rPr lang="zh-CN" altLang="en-US">
                <a:solidFill>
                  <a:srgbClr val="000000"/>
                </a:solidFill>
                <a:latin typeface="Times New Roman" pitchFamily="18" charset="0"/>
                <a:ea typeface="宋体" pitchFamily="2" charset="-122"/>
              </a:rPr>
              <a:t>型输出函数：</a:t>
            </a:r>
          </a:p>
        </p:txBody>
      </p:sp>
      <p:sp>
        <p:nvSpPr>
          <p:cNvPr id="84997" name="Rectangle 5"/>
          <p:cNvSpPr>
            <a:spLocks noChangeArrowheads="1"/>
          </p:cNvSpPr>
          <p:nvPr/>
        </p:nvSpPr>
        <p:spPr bwMode="auto">
          <a:xfrm>
            <a:off x="542926" y="3456157"/>
            <a:ext cx="459613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el-GR" altLang="en-US" i="1">
                <a:solidFill>
                  <a:srgbClr val="000000"/>
                </a:solidFill>
                <a:latin typeface="Times New Roman" pitchFamily="18" charset="0"/>
                <a:ea typeface="宋体" pitchFamily="2" charset="-122"/>
                <a:cs typeface="Times New Roman" pitchFamily="18" charset="0"/>
              </a:rPr>
              <a:t>θ</a:t>
            </a:r>
            <a:r>
              <a:rPr lang="zh-CN" altLang="en-US" i="1" baseline="-25000">
                <a:solidFill>
                  <a:srgbClr val="000000"/>
                </a:solidFill>
                <a:latin typeface="Times New Roman" pitchFamily="18" charset="0"/>
                <a:ea typeface="宋体" pitchFamily="2" charset="-122"/>
                <a:cs typeface="Times New Roman" pitchFamily="18" charset="0"/>
              </a:rPr>
              <a:t>j</a:t>
            </a:r>
            <a:r>
              <a:rPr lang="zh-CN" altLang="en-US">
                <a:solidFill>
                  <a:srgbClr val="000000"/>
                </a:solidFill>
                <a:latin typeface="Times New Roman" pitchFamily="18" charset="0"/>
                <a:ea typeface="宋体" pitchFamily="2" charset="-122"/>
                <a:cs typeface="Times New Roman" pitchFamily="18" charset="0"/>
              </a:rPr>
              <a:t>：神经元阈值；</a:t>
            </a:r>
          </a:p>
          <a:p>
            <a:pPr eaLnBrk="1" hangingPunct="1">
              <a:lnSpc>
                <a:spcPct val="125000"/>
              </a:lnSpc>
              <a:spcBef>
                <a:spcPct val="0"/>
              </a:spcBef>
              <a:buClrTx/>
              <a:buFontTx/>
              <a:buNone/>
            </a:pPr>
            <a:r>
              <a:rPr lang="zh-CN" altLang="en-US" i="1">
                <a:solidFill>
                  <a:srgbClr val="000000"/>
                </a:solidFill>
                <a:latin typeface="Times New Roman" pitchFamily="18" charset="0"/>
                <a:ea typeface="宋体" pitchFamily="2" charset="-122"/>
                <a:cs typeface="Times New Roman" pitchFamily="18" charset="0"/>
              </a:rPr>
              <a:t>  h</a:t>
            </a:r>
            <a:r>
              <a:rPr lang="zh-CN" altLang="en-US" baseline="-25000">
                <a:solidFill>
                  <a:srgbClr val="000000"/>
                </a:solidFill>
                <a:latin typeface="Times New Roman" pitchFamily="18" charset="0"/>
                <a:ea typeface="宋体" pitchFamily="2" charset="-122"/>
                <a:cs typeface="Times New Roman" pitchFamily="18" charset="0"/>
              </a:rPr>
              <a:t>0</a:t>
            </a:r>
            <a:r>
              <a:rPr lang="zh-CN" altLang="en-US">
                <a:solidFill>
                  <a:srgbClr val="000000"/>
                </a:solidFill>
                <a:latin typeface="Times New Roman" pitchFamily="18" charset="0"/>
                <a:ea typeface="宋体" pitchFamily="2" charset="-122"/>
                <a:cs typeface="Times New Roman" pitchFamily="18" charset="0"/>
              </a:rPr>
              <a:t>：修改输出函数形状的参数。</a:t>
            </a:r>
          </a:p>
        </p:txBody>
      </p:sp>
      <p:pic>
        <p:nvPicPr>
          <p:cNvPr id="8499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102" y="582613"/>
            <a:ext cx="4652963"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3" name="Rectangle 7"/>
          <p:cNvSpPr>
            <a:spLocks noChangeArrowheads="1"/>
          </p:cNvSpPr>
          <p:nvPr/>
        </p:nvSpPr>
        <p:spPr bwMode="auto">
          <a:xfrm>
            <a:off x="636589" y="4450726"/>
            <a:ext cx="778610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设：输出层中第</a:t>
            </a:r>
            <a:r>
              <a:rPr lang="en-US" altLang="zh-CN" i="1">
                <a:solidFill>
                  <a:srgbClr val="000000"/>
                </a:solidFill>
                <a:latin typeface="Times New Roman" pitchFamily="18" charset="0"/>
                <a:ea typeface="宋体" pitchFamily="2" charset="-122"/>
              </a:rPr>
              <a:t>k</a:t>
            </a:r>
            <a:r>
              <a:rPr lang="zh-CN" altLang="en-US">
                <a:solidFill>
                  <a:srgbClr val="000000"/>
                </a:solidFill>
                <a:latin typeface="Times New Roman" pitchFamily="18" charset="0"/>
                <a:ea typeface="宋体" pitchFamily="2" charset="-122"/>
              </a:rPr>
              <a:t>个神经元的实际输出为</a:t>
            </a:r>
            <a:r>
              <a:rPr lang="en-US" altLang="zh-CN" i="1">
                <a:solidFill>
                  <a:srgbClr val="000000"/>
                </a:solidFill>
                <a:latin typeface="Times New Roman" pitchFamily="18" charset="0"/>
                <a:ea typeface="宋体" pitchFamily="2" charset="-122"/>
              </a:rPr>
              <a:t>y</a:t>
            </a:r>
            <a:r>
              <a:rPr lang="en-US" altLang="zh-CN" i="1" baseline="-25000">
                <a:solidFill>
                  <a:srgbClr val="000000"/>
                </a:solidFill>
                <a:latin typeface="Times New Roman" pitchFamily="18" charset="0"/>
                <a:ea typeface="宋体" pitchFamily="2" charset="-122"/>
              </a:rPr>
              <a:t>k</a:t>
            </a:r>
            <a:r>
              <a:rPr lang="zh-CN" altLang="en-US">
                <a:solidFill>
                  <a:srgbClr val="000000"/>
                </a:solidFill>
                <a:latin typeface="Times New Roman" pitchFamily="18" charset="0"/>
                <a:ea typeface="宋体" pitchFamily="2" charset="-122"/>
              </a:rPr>
              <a:t>，输入为</a:t>
            </a:r>
            <a:r>
              <a:rPr lang="en-US" altLang="zh-CN" i="1">
                <a:solidFill>
                  <a:srgbClr val="000000"/>
                </a:solidFill>
                <a:latin typeface="Times New Roman" pitchFamily="18" charset="0"/>
                <a:ea typeface="宋体" pitchFamily="2" charset="-122"/>
              </a:rPr>
              <a:t>net</a:t>
            </a:r>
            <a:r>
              <a:rPr lang="en-US" altLang="zh-CN" i="1" baseline="-25000">
                <a:solidFill>
                  <a:srgbClr val="000000"/>
                </a:solidFill>
                <a:latin typeface="Times New Roman" pitchFamily="18" charset="0"/>
                <a:ea typeface="宋体" pitchFamily="2" charset="-122"/>
              </a:rPr>
              <a:t>k</a:t>
            </a:r>
            <a:r>
              <a:rPr lang="zh-CN" altLang="en-US">
                <a:solidFill>
                  <a:srgbClr val="000000"/>
                </a:solidFill>
                <a:latin typeface="Times New Roman" pitchFamily="18" charset="0"/>
                <a:ea typeface="宋体" pitchFamily="2" charset="-122"/>
              </a:rPr>
              <a:t>；</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与输出层相邻的隐层中任一神经元</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的输出为</a:t>
            </a:r>
            <a:r>
              <a:rPr lang="en-US" altLang="zh-CN" i="1">
                <a:solidFill>
                  <a:srgbClr val="000000"/>
                </a:solidFill>
                <a:latin typeface="Times New Roman" pitchFamily="18" charset="0"/>
                <a:ea typeface="宋体" pitchFamily="2" charset="-122"/>
              </a:rPr>
              <a:t>y</a:t>
            </a:r>
            <a:r>
              <a:rPr lang="en-US" altLang="zh-CN" i="1" baseline="-25000">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 </a:t>
            </a:r>
          </a:p>
        </p:txBody>
      </p:sp>
      <p:graphicFrame>
        <p:nvGraphicFramePr>
          <p:cNvPr id="24584" name="Object 8"/>
          <p:cNvGraphicFramePr>
            <a:graphicFrameLocks noChangeAspect="1"/>
          </p:cNvGraphicFramePr>
          <p:nvPr/>
        </p:nvGraphicFramePr>
        <p:xfrm>
          <a:off x="3208338" y="5208588"/>
          <a:ext cx="2032000" cy="914400"/>
        </p:xfrm>
        <a:graphic>
          <a:graphicData uri="http://schemas.openxmlformats.org/presentationml/2006/ole">
            <mc:AlternateContent xmlns:mc="http://schemas.openxmlformats.org/markup-compatibility/2006">
              <mc:Choice xmlns:v="urn:schemas-microsoft-com:vml" Requires="v">
                <p:oleObj spid="_x0000_s85081" r:id="rId8" imgW="1019096" imgH="458593" progId="Equation.3">
                  <p:embed/>
                </p:oleObj>
              </mc:Choice>
              <mc:Fallback>
                <p:oleObj r:id="rId8" imgW="1019096" imgH="45859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8338" y="5208588"/>
                        <a:ext cx="203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5" name="Object 9"/>
          <p:cNvGraphicFramePr>
            <a:graphicFrameLocks noChangeAspect="1"/>
          </p:cNvGraphicFramePr>
          <p:nvPr/>
        </p:nvGraphicFramePr>
        <p:xfrm>
          <a:off x="3251200" y="6172200"/>
          <a:ext cx="1701800" cy="457200"/>
        </p:xfrm>
        <a:graphic>
          <a:graphicData uri="http://schemas.openxmlformats.org/presentationml/2006/ole">
            <mc:AlternateContent xmlns:mc="http://schemas.openxmlformats.org/markup-compatibility/2006">
              <mc:Choice xmlns:v="urn:schemas-microsoft-com:vml" Requires="v">
                <p:oleObj spid="_x0000_s85082" r:id="rId10" imgW="853493" imgH="229297" progId="Equation.3">
                  <p:embed/>
                </p:oleObj>
              </mc:Choice>
              <mc:Fallback>
                <p:oleObj r:id="rId10" imgW="853493" imgH="229297"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1200" y="61722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2" name="Text Box 10"/>
          <p:cNvSpPr txBox="1">
            <a:spLocks noChangeArrowheads="1"/>
          </p:cNvSpPr>
          <p:nvPr/>
        </p:nvSpPr>
        <p:spPr bwMode="auto">
          <a:xfrm>
            <a:off x="6467475" y="954089"/>
            <a:ext cx="2363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a:solidFill>
                <a:srgbClr val="000000"/>
              </a:solidFill>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fade">
                                      <p:cBhvr>
                                        <p:cTn id="7" dur="500"/>
                                        <p:tgtEl>
                                          <p:spTgt spid="24583"/>
                                        </p:tgtEl>
                                      </p:cBhvr>
                                    </p:animEffect>
                                  </p:childTnLst>
                                </p:cTn>
                              </p:par>
                              <p:par>
                                <p:cTn id="8" presetID="10" presetClass="entr" presetSubtype="0" fill="hold" nodeType="withEffect">
                                  <p:stCondLst>
                                    <p:cond delay="0"/>
                                  </p:stCondLst>
                                  <p:childTnLst>
                                    <p:set>
                                      <p:cBhvr>
                                        <p:cTn id="9" dur="1" fill="hold">
                                          <p:stCondLst>
                                            <p:cond delay="0"/>
                                          </p:stCondLst>
                                        </p:cTn>
                                        <p:tgtEl>
                                          <p:spTgt spid="24584"/>
                                        </p:tgtEl>
                                        <p:attrNameLst>
                                          <p:attrName>style.visibility</p:attrName>
                                        </p:attrNameLst>
                                      </p:cBhvr>
                                      <p:to>
                                        <p:strVal val="visible"/>
                                      </p:to>
                                    </p:set>
                                    <p:animEffect transition="in" filter="fade">
                                      <p:cBhvr>
                                        <p:cTn id="10" dur="500"/>
                                        <p:tgtEl>
                                          <p:spTgt spid="24584"/>
                                        </p:tgtEl>
                                      </p:cBhvr>
                                    </p:animEffect>
                                  </p:childTnLst>
                                </p:cTn>
                              </p:par>
                              <p:par>
                                <p:cTn id="11" presetID="10" presetClass="entr" presetSubtype="0" fill="hold" nodeType="withEffect">
                                  <p:stCondLst>
                                    <p:cond delay="0"/>
                                  </p:stCondLst>
                                  <p:childTnLst>
                                    <p:set>
                                      <p:cBhvr>
                                        <p:cTn id="12" dur="1" fill="hold">
                                          <p:stCondLst>
                                            <p:cond delay="0"/>
                                          </p:stCondLst>
                                        </p:cTn>
                                        <p:tgtEl>
                                          <p:spTgt spid="24585"/>
                                        </p:tgtEl>
                                        <p:attrNameLst>
                                          <p:attrName>style.visibility</p:attrName>
                                        </p:attrNameLst>
                                      </p:cBhvr>
                                      <p:to>
                                        <p:strVal val="visible"/>
                                      </p:to>
                                    </p:set>
                                    <p:animEffect transition="in" filter="fade">
                                      <p:cBhvr>
                                        <p:cTn id="13"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79450" y="248613"/>
            <a:ext cx="80153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对输入模式</a:t>
            </a:r>
            <a:r>
              <a:rPr lang="en-US" altLang="zh-CN" b="1" i="1">
                <a:solidFill>
                  <a:srgbClr val="000000"/>
                </a:solidFill>
                <a:latin typeface="Times New Roman" pitchFamily="18" charset="0"/>
                <a:ea typeface="宋体" pitchFamily="2" charset="-122"/>
              </a:rPr>
              <a:t>X</a:t>
            </a:r>
            <a:r>
              <a:rPr lang="en-US" altLang="zh-CN" i="1" baseline="-25000">
                <a:solidFill>
                  <a:srgbClr val="000000"/>
                </a:solidFill>
                <a:latin typeface="Times New Roman" pitchFamily="18" charset="0"/>
                <a:ea typeface="宋体" pitchFamily="2" charset="-122"/>
              </a:rPr>
              <a:t>p</a:t>
            </a:r>
            <a:r>
              <a:rPr lang="zh-CN" altLang="en-US">
                <a:solidFill>
                  <a:srgbClr val="000000"/>
                </a:solidFill>
                <a:latin typeface="Times New Roman" pitchFamily="18" charset="0"/>
                <a:ea typeface="宋体" pitchFamily="2" charset="-122"/>
              </a:rPr>
              <a:t>，若输出层中第</a:t>
            </a:r>
            <a:r>
              <a:rPr lang="en-US" altLang="zh-CN" i="1">
                <a:solidFill>
                  <a:srgbClr val="000000"/>
                </a:solidFill>
                <a:latin typeface="Times New Roman" pitchFamily="18" charset="0"/>
                <a:ea typeface="宋体" pitchFamily="2" charset="-122"/>
              </a:rPr>
              <a:t>k</a:t>
            </a:r>
            <a:r>
              <a:rPr lang="zh-CN" altLang="en-US">
                <a:solidFill>
                  <a:srgbClr val="000000"/>
                </a:solidFill>
                <a:latin typeface="Times New Roman" pitchFamily="18" charset="0"/>
                <a:ea typeface="宋体" pitchFamily="2" charset="-122"/>
              </a:rPr>
              <a:t>个神经元的期望输出为</a:t>
            </a:r>
          </a:p>
          <a:p>
            <a:pPr eaLnBrk="1" hangingPunct="1">
              <a:lnSpc>
                <a:spcPct val="125000"/>
              </a:lnSpc>
              <a:spcBef>
                <a:spcPct val="0"/>
              </a:spcBef>
              <a:buClrTx/>
              <a:buFontTx/>
              <a:buNone/>
            </a:pPr>
            <a:r>
              <a:rPr lang="en-US" altLang="zh-CN" i="1">
                <a:solidFill>
                  <a:srgbClr val="000000"/>
                </a:solidFill>
                <a:latin typeface="Times New Roman" pitchFamily="18" charset="0"/>
                <a:ea typeface="宋体" pitchFamily="2" charset="-122"/>
              </a:rPr>
              <a:t>d</a:t>
            </a:r>
            <a:r>
              <a:rPr lang="en-US" altLang="zh-CN" i="1" baseline="-25000">
                <a:solidFill>
                  <a:srgbClr val="000000"/>
                </a:solidFill>
                <a:latin typeface="Times New Roman" pitchFamily="18" charset="0"/>
                <a:ea typeface="宋体" pitchFamily="2" charset="-122"/>
              </a:rPr>
              <a:t>pk</a:t>
            </a:r>
            <a:r>
              <a:rPr lang="zh-CN" altLang="en-US">
                <a:solidFill>
                  <a:srgbClr val="000000"/>
                </a:solidFill>
                <a:latin typeface="Times New Roman" pitchFamily="18" charset="0"/>
                <a:ea typeface="宋体" pitchFamily="2" charset="-122"/>
              </a:rPr>
              <a:t>，实际输出为</a:t>
            </a:r>
            <a:r>
              <a:rPr lang="en-US" altLang="zh-CN" i="1">
                <a:solidFill>
                  <a:srgbClr val="000000"/>
                </a:solidFill>
                <a:latin typeface="Times New Roman" pitchFamily="18" charset="0"/>
                <a:ea typeface="宋体" pitchFamily="2" charset="-122"/>
              </a:rPr>
              <a:t>y</a:t>
            </a:r>
            <a:r>
              <a:rPr lang="en-US" altLang="zh-CN" i="1" baseline="-25000">
                <a:solidFill>
                  <a:srgbClr val="000000"/>
                </a:solidFill>
                <a:latin typeface="Times New Roman" pitchFamily="18" charset="0"/>
                <a:ea typeface="宋体" pitchFamily="2" charset="-122"/>
              </a:rPr>
              <a:t>pk</a:t>
            </a:r>
            <a:r>
              <a:rPr lang="zh-CN" altLang="en-US">
                <a:solidFill>
                  <a:srgbClr val="000000"/>
                </a:solidFill>
                <a:latin typeface="Times New Roman" pitchFamily="18" charset="0"/>
                <a:ea typeface="宋体" pitchFamily="2" charset="-122"/>
              </a:rPr>
              <a:t>。输出层的输出方差 ：</a:t>
            </a:r>
          </a:p>
        </p:txBody>
      </p:sp>
      <p:graphicFrame>
        <p:nvGraphicFramePr>
          <p:cNvPr id="86019" name="Object 3"/>
          <p:cNvGraphicFramePr>
            <a:graphicFrameLocks noChangeAspect="1"/>
          </p:cNvGraphicFramePr>
          <p:nvPr/>
        </p:nvGraphicFramePr>
        <p:xfrm>
          <a:off x="3165475" y="1230313"/>
          <a:ext cx="2897188" cy="838200"/>
        </p:xfrm>
        <a:graphic>
          <a:graphicData uri="http://schemas.openxmlformats.org/presentationml/2006/ole">
            <mc:AlternateContent xmlns:mc="http://schemas.openxmlformats.org/markup-compatibility/2006">
              <mc:Choice xmlns:v="urn:schemas-microsoft-com:vml" Requires="v">
                <p:oleObj spid="_x0000_s86164" r:id="rId3" imgW="1439473" imgH="420377" progId="Equation.3">
                  <p:embed/>
                </p:oleObj>
              </mc:Choice>
              <mc:Fallback>
                <p:oleObj r:id="rId3" imgW="1439473" imgH="42037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475" y="1230313"/>
                        <a:ext cx="28971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Rectangle 4"/>
          <p:cNvSpPr>
            <a:spLocks noChangeArrowheads="1"/>
          </p:cNvSpPr>
          <p:nvPr/>
        </p:nvSpPr>
        <p:spPr bwMode="auto">
          <a:xfrm>
            <a:off x="679450" y="2065487"/>
            <a:ext cx="56220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若输入</a:t>
            </a:r>
            <a:r>
              <a:rPr lang="en-US" altLang="zh-CN" i="1">
                <a:solidFill>
                  <a:srgbClr val="000000"/>
                </a:solidFill>
                <a:latin typeface="Times New Roman" pitchFamily="18" charset="0"/>
                <a:ea typeface="宋体" pitchFamily="2" charset="-122"/>
              </a:rPr>
              <a:t>N</a:t>
            </a:r>
            <a:r>
              <a:rPr lang="zh-CN" altLang="en-US">
                <a:solidFill>
                  <a:srgbClr val="000000"/>
                </a:solidFill>
                <a:latin typeface="Times New Roman" pitchFamily="18" charset="0"/>
                <a:ea typeface="宋体" pitchFamily="2" charset="-122"/>
              </a:rPr>
              <a:t>个模式，网络的系统均方差为：</a:t>
            </a:r>
          </a:p>
        </p:txBody>
      </p:sp>
      <p:graphicFrame>
        <p:nvGraphicFramePr>
          <p:cNvPr id="25605" name="Object 5"/>
          <p:cNvGraphicFramePr>
            <a:graphicFrameLocks noChangeAspect="1"/>
          </p:cNvGraphicFramePr>
          <p:nvPr/>
        </p:nvGraphicFramePr>
        <p:xfrm>
          <a:off x="2189163" y="2482851"/>
          <a:ext cx="3300412" cy="863600"/>
        </p:xfrm>
        <a:graphic>
          <a:graphicData uri="http://schemas.openxmlformats.org/presentationml/2006/ole">
            <mc:AlternateContent xmlns:mc="http://schemas.openxmlformats.org/markup-compatibility/2006">
              <mc:Choice xmlns:v="urn:schemas-microsoft-com:vml" Requires="v">
                <p:oleObj spid="_x0000_s86165" r:id="rId5" imgW="1651717" imgH="431987" progId="Equation.3">
                  <p:embed/>
                </p:oleObj>
              </mc:Choice>
              <mc:Fallback>
                <p:oleObj r:id="rId5" imgW="1651717" imgH="43198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9163" y="2482851"/>
                        <a:ext cx="33004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6"/>
          <p:cNvGraphicFramePr>
            <a:graphicFrameLocks noChangeAspect="1"/>
          </p:cNvGraphicFramePr>
          <p:nvPr/>
        </p:nvGraphicFramePr>
        <p:xfrm>
          <a:off x="5440363" y="2482851"/>
          <a:ext cx="1420812" cy="863600"/>
        </p:xfrm>
        <a:graphic>
          <a:graphicData uri="http://schemas.openxmlformats.org/presentationml/2006/ole">
            <mc:AlternateContent xmlns:mc="http://schemas.openxmlformats.org/markup-compatibility/2006">
              <mc:Choice xmlns:v="urn:schemas-microsoft-com:vml" Requires="v">
                <p:oleObj spid="_x0000_s86166" r:id="rId7" imgW="713057" imgH="432927" progId="Equation.3">
                  <p:embed/>
                </p:oleObj>
              </mc:Choice>
              <mc:Fallback>
                <p:oleObj r:id="rId7" imgW="713057" imgH="43292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0363" y="2482851"/>
                        <a:ext cx="14208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Rectangle 7"/>
          <p:cNvSpPr>
            <a:spLocks noChangeArrowheads="1"/>
          </p:cNvSpPr>
          <p:nvPr/>
        </p:nvSpPr>
        <p:spPr bwMode="auto">
          <a:xfrm>
            <a:off x="679452" y="3631557"/>
            <a:ext cx="43091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当输入</a:t>
            </a:r>
            <a:r>
              <a:rPr lang="en-US" altLang="zh-CN" b="1" i="1">
                <a:solidFill>
                  <a:srgbClr val="000000"/>
                </a:solidFill>
                <a:latin typeface="Times New Roman" pitchFamily="18" charset="0"/>
                <a:ea typeface="宋体" pitchFamily="2" charset="-122"/>
              </a:rPr>
              <a:t>X</a:t>
            </a:r>
            <a:r>
              <a:rPr lang="en-US" altLang="zh-CN" i="1" baseline="-25000">
                <a:solidFill>
                  <a:srgbClr val="000000"/>
                </a:solidFill>
                <a:latin typeface="Times New Roman" pitchFamily="18" charset="0"/>
                <a:ea typeface="宋体" pitchFamily="2" charset="-122"/>
              </a:rPr>
              <a:t>p</a:t>
            </a:r>
            <a:r>
              <a:rPr lang="zh-CN" altLang="en-US">
                <a:solidFill>
                  <a:srgbClr val="000000"/>
                </a:solidFill>
                <a:latin typeface="Times New Roman" pitchFamily="18" charset="0"/>
                <a:ea typeface="宋体" pitchFamily="2" charset="-122"/>
              </a:rPr>
              <a:t>时，</a:t>
            </a:r>
            <a:r>
              <a:rPr lang="en-US" altLang="zh-CN" i="1">
                <a:solidFill>
                  <a:srgbClr val="000000"/>
                </a:solidFill>
                <a:latin typeface="Times New Roman" pitchFamily="18" charset="0"/>
                <a:ea typeface="宋体" pitchFamily="2" charset="-122"/>
              </a:rPr>
              <a:t>w</a:t>
            </a:r>
            <a:r>
              <a:rPr lang="en-US" altLang="zh-CN" i="1" baseline="-25000">
                <a:solidFill>
                  <a:srgbClr val="000000"/>
                </a:solidFill>
                <a:latin typeface="Times New Roman" pitchFamily="18" charset="0"/>
                <a:ea typeface="宋体" pitchFamily="2" charset="-122"/>
              </a:rPr>
              <a:t>jk</a:t>
            </a:r>
            <a:r>
              <a:rPr lang="zh-CN" altLang="en-US">
                <a:solidFill>
                  <a:srgbClr val="000000"/>
                </a:solidFill>
                <a:latin typeface="Times New Roman" pitchFamily="18" charset="0"/>
                <a:ea typeface="宋体" pitchFamily="2" charset="-122"/>
              </a:rPr>
              <a:t>的修正增量： </a:t>
            </a:r>
          </a:p>
        </p:txBody>
      </p:sp>
      <p:graphicFrame>
        <p:nvGraphicFramePr>
          <p:cNvPr id="25608" name="Object 8"/>
          <p:cNvGraphicFramePr>
            <a:graphicFrameLocks noChangeAspect="1"/>
          </p:cNvGraphicFramePr>
          <p:nvPr/>
        </p:nvGraphicFramePr>
        <p:xfrm>
          <a:off x="4613277" y="3444875"/>
          <a:ext cx="2232025" cy="942976"/>
        </p:xfrm>
        <a:graphic>
          <a:graphicData uri="http://schemas.openxmlformats.org/presentationml/2006/ole">
            <mc:AlternateContent xmlns:mc="http://schemas.openxmlformats.org/markup-compatibility/2006">
              <mc:Choice xmlns:v="urn:schemas-microsoft-com:vml" Requires="v">
                <p:oleObj spid="_x0000_s86167" r:id="rId9" imgW="1108267" imgH="471332" progId="Equation.3">
                  <p:embed/>
                </p:oleObj>
              </mc:Choice>
              <mc:Fallback>
                <p:oleObj r:id="rId9" imgW="1108267" imgH="471332"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3277" y="3444875"/>
                        <a:ext cx="2232025" cy="94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9" name="Object 9"/>
          <p:cNvGraphicFramePr>
            <a:graphicFrameLocks noChangeAspect="1"/>
          </p:cNvGraphicFramePr>
          <p:nvPr/>
        </p:nvGraphicFramePr>
        <p:xfrm>
          <a:off x="1666877" y="4416425"/>
          <a:ext cx="3116263" cy="942976"/>
        </p:xfrm>
        <a:graphic>
          <a:graphicData uri="http://schemas.openxmlformats.org/presentationml/2006/ole">
            <mc:AlternateContent xmlns:mc="http://schemas.openxmlformats.org/markup-compatibility/2006">
              <mc:Choice xmlns:v="urn:schemas-microsoft-com:vml" Requires="v">
                <p:oleObj spid="_x0000_s86168" r:id="rId11" imgW="1562778" imgH="470104" progId="Equation.3">
                  <p:embed/>
                </p:oleObj>
              </mc:Choice>
              <mc:Fallback>
                <p:oleObj r:id="rId11" imgW="1562778" imgH="470104"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6877" y="4416425"/>
                        <a:ext cx="3116263" cy="94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Text Box 10"/>
          <p:cNvSpPr txBox="1">
            <a:spLocks noChangeArrowheads="1"/>
          </p:cNvSpPr>
          <p:nvPr/>
        </p:nvSpPr>
        <p:spPr bwMode="auto">
          <a:xfrm>
            <a:off x="679452" y="4616451"/>
            <a:ext cx="12620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000000"/>
                </a:solidFill>
                <a:latin typeface="Times New Roman" pitchFamily="18" charset="0"/>
                <a:ea typeface="宋体" pitchFamily="2" charset="-122"/>
              </a:rPr>
              <a:t>其中，</a:t>
            </a:r>
          </a:p>
        </p:txBody>
      </p:sp>
      <p:grpSp>
        <p:nvGrpSpPr>
          <p:cNvPr id="25611" name="Group 11"/>
          <p:cNvGrpSpPr>
            <a:grpSpLocks/>
          </p:cNvGrpSpPr>
          <p:nvPr/>
        </p:nvGrpSpPr>
        <p:grpSpPr bwMode="auto">
          <a:xfrm>
            <a:off x="679450" y="5407025"/>
            <a:ext cx="3800475" cy="914400"/>
            <a:chOff x="0" y="0"/>
            <a:chExt cx="2394" cy="576"/>
          </a:xfrm>
        </p:grpSpPr>
        <p:graphicFrame>
          <p:nvGraphicFramePr>
            <p:cNvPr id="86029" name="Object 12"/>
            <p:cNvGraphicFramePr>
              <a:graphicFrameLocks noChangeAspect="1"/>
            </p:cNvGraphicFramePr>
            <p:nvPr/>
          </p:nvGraphicFramePr>
          <p:xfrm>
            <a:off x="271" y="0"/>
            <a:ext cx="1283" cy="576"/>
          </p:xfrm>
          <a:graphic>
            <a:graphicData uri="http://schemas.openxmlformats.org/presentationml/2006/ole">
              <mc:AlternateContent xmlns:mc="http://schemas.openxmlformats.org/markup-compatibility/2006">
                <mc:Choice xmlns:v="urn:schemas-microsoft-com:vml" Requires="v">
                  <p:oleObj spid="_x0000_s86169" r:id="rId13" imgW="1019096" imgH="458593" progId="Equation.3">
                    <p:embed/>
                  </p:oleObj>
                </mc:Choice>
                <mc:Fallback>
                  <p:oleObj r:id="rId13" imgW="1019096" imgH="458593"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 y="0"/>
                          <a:ext cx="128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30" name="Rectangle 13"/>
            <p:cNvSpPr>
              <a:spLocks noChangeArrowheads="1"/>
            </p:cNvSpPr>
            <p:nvPr/>
          </p:nvSpPr>
          <p:spPr bwMode="auto">
            <a:xfrm>
              <a:off x="0" y="136"/>
              <a:ext cx="23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由                           式得到：</a:t>
              </a:r>
            </a:p>
          </p:txBody>
        </p:sp>
      </p:grpSp>
      <p:graphicFrame>
        <p:nvGraphicFramePr>
          <p:cNvPr id="25614" name="Object 14"/>
          <p:cNvGraphicFramePr>
            <a:graphicFrameLocks noChangeAspect="1"/>
          </p:cNvGraphicFramePr>
          <p:nvPr/>
        </p:nvGraphicFramePr>
        <p:xfrm>
          <a:off x="4352927" y="5419725"/>
          <a:ext cx="3616325" cy="912814"/>
        </p:xfrm>
        <a:graphic>
          <a:graphicData uri="http://schemas.openxmlformats.org/presentationml/2006/ole">
            <mc:AlternateContent xmlns:mc="http://schemas.openxmlformats.org/markup-compatibility/2006">
              <mc:Choice xmlns:v="urn:schemas-microsoft-com:vml" Requires="v">
                <p:oleObj spid="_x0000_s86170" r:id="rId15" imgW="1816889" imgH="457399" progId="Equation.3">
                  <p:embed/>
                </p:oleObj>
              </mc:Choice>
              <mc:Fallback>
                <p:oleObj r:id="rId15" imgW="1816889" imgH="457399"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2927" y="5419725"/>
                        <a:ext cx="3616325" cy="91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fade">
                                      <p:cBhvr>
                                        <p:cTn id="7" dur="500"/>
                                        <p:tgtEl>
                                          <p:spTgt spid="25604"/>
                                        </p:tgtEl>
                                      </p:cBhvr>
                                    </p:animEffect>
                                  </p:childTnLst>
                                </p:cTn>
                              </p:par>
                              <p:par>
                                <p:cTn id="8" presetID="10" presetClass="entr" presetSubtype="0"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fade">
                                      <p:cBhvr>
                                        <p:cTn id="10" dur="500"/>
                                        <p:tgtEl>
                                          <p:spTgt spid="25605"/>
                                        </p:tgtEl>
                                      </p:cBhvr>
                                    </p:animEffect>
                                  </p:childTnLst>
                                </p:cTn>
                              </p:par>
                              <p:par>
                                <p:cTn id="11" presetID="10" presetClass="entr" presetSubtype="0" fill="hold" nodeType="withEffect">
                                  <p:stCondLst>
                                    <p:cond delay="0"/>
                                  </p:stCondLst>
                                  <p:childTnLst>
                                    <p:set>
                                      <p:cBhvr>
                                        <p:cTn id="12" dur="1" fill="hold">
                                          <p:stCondLst>
                                            <p:cond delay="0"/>
                                          </p:stCondLst>
                                        </p:cTn>
                                        <p:tgtEl>
                                          <p:spTgt spid="25606"/>
                                        </p:tgtEl>
                                        <p:attrNameLst>
                                          <p:attrName>style.visibility</p:attrName>
                                        </p:attrNameLst>
                                      </p:cBhvr>
                                      <p:to>
                                        <p:strVal val="visible"/>
                                      </p:to>
                                    </p:set>
                                    <p:animEffect transition="in" filter="fade">
                                      <p:cBhvr>
                                        <p:cTn id="13" dur="500"/>
                                        <p:tgtEl>
                                          <p:spTgt spid="256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7"/>
                                        </p:tgtEl>
                                        <p:attrNameLst>
                                          <p:attrName>style.visibility</p:attrName>
                                        </p:attrNameLst>
                                      </p:cBhvr>
                                      <p:to>
                                        <p:strVal val="visible"/>
                                      </p:to>
                                    </p:set>
                                    <p:animEffect transition="in" filter="fade">
                                      <p:cBhvr>
                                        <p:cTn id="18" dur="500"/>
                                        <p:tgtEl>
                                          <p:spTgt spid="25607"/>
                                        </p:tgtEl>
                                      </p:cBhvr>
                                    </p:animEffect>
                                  </p:childTnLst>
                                </p:cTn>
                              </p:par>
                              <p:par>
                                <p:cTn id="19" presetID="10" presetClass="entr" presetSubtype="0" fill="hold" nodeType="withEffect">
                                  <p:stCondLst>
                                    <p:cond delay="0"/>
                                  </p:stCondLst>
                                  <p:childTnLst>
                                    <p:set>
                                      <p:cBhvr>
                                        <p:cTn id="20" dur="1" fill="hold">
                                          <p:stCondLst>
                                            <p:cond delay="0"/>
                                          </p:stCondLst>
                                        </p:cTn>
                                        <p:tgtEl>
                                          <p:spTgt spid="25608"/>
                                        </p:tgtEl>
                                        <p:attrNameLst>
                                          <p:attrName>style.visibility</p:attrName>
                                        </p:attrNameLst>
                                      </p:cBhvr>
                                      <p:to>
                                        <p:strVal val="visible"/>
                                      </p:to>
                                    </p:set>
                                    <p:animEffect transition="in" filter="fade">
                                      <p:cBhvr>
                                        <p:cTn id="21" dur="500"/>
                                        <p:tgtEl>
                                          <p:spTgt spid="25608"/>
                                        </p:tgtEl>
                                      </p:cBhvr>
                                    </p:animEffect>
                                  </p:childTnLst>
                                </p:cTn>
                              </p:par>
                              <p:par>
                                <p:cTn id="22" presetID="10" presetClass="entr" presetSubtype="0" fill="hold" nodeType="withEffect">
                                  <p:stCondLst>
                                    <p:cond delay="0"/>
                                  </p:stCondLst>
                                  <p:childTnLst>
                                    <p:set>
                                      <p:cBhvr>
                                        <p:cTn id="23" dur="1" fill="hold">
                                          <p:stCondLst>
                                            <p:cond delay="0"/>
                                          </p:stCondLst>
                                        </p:cTn>
                                        <p:tgtEl>
                                          <p:spTgt spid="25609"/>
                                        </p:tgtEl>
                                        <p:attrNameLst>
                                          <p:attrName>style.visibility</p:attrName>
                                        </p:attrNameLst>
                                      </p:cBhvr>
                                      <p:to>
                                        <p:strVal val="visible"/>
                                      </p:to>
                                    </p:set>
                                    <p:animEffect transition="in" filter="fade">
                                      <p:cBhvr>
                                        <p:cTn id="24" dur="500"/>
                                        <p:tgtEl>
                                          <p:spTgt spid="2560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610"/>
                                        </p:tgtEl>
                                        <p:attrNameLst>
                                          <p:attrName>style.visibility</p:attrName>
                                        </p:attrNameLst>
                                      </p:cBhvr>
                                      <p:to>
                                        <p:strVal val="visible"/>
                                      </p:to>
                                    </p:set>
                                    <p:animEffect transition="in" filter="fade">
                                      <p:cBhvr>
                                        <p:cTn id="27" dur="500"/>
                                        <p:tgtEl>
                                          <p:spTgt spid="256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5611"/>
                                        </p:tgtEl>
                                        <p:attrNameLst>
                                          <p:attrName>style.visibility</p:attrName>
                                        </p:attrNameLst>
                                      </p:cBhvr>
                                      <p:to>
                                        <p:strVal val="visible"/>
                                      </p:to>
                                    </p:set>
                                    <p:animEffect transition="in" filter="fade">
                                      <p:cBhvr>
                                        <p:cTn id="32" dur="500"/>
                                        <p:tgtEl>
                                          <p:spTgt spid="25611"/>
                                        </p:tgtEl>
                                      </p:cBhvr>
                                    </p:animEffect>
                                  </p:childTnLst>
                                </p:cTn>
                              </p:par>
                              <p:par>
                                <p:cTn id="33" presetID="10" presetClass="entr" presetSubtype="0" fill="hold" nodeType="withEffect">
                                  <p:stCondLst>
                                    <p:cond delay="0"/>
                                  </p:stCondLst>
                                  <p:childTnLst>
                                    <p:set>
                                      <p:cBhvr>
                                        <p:cTn id="34" dur="1" fill="hold">
                                          <p:stCondLst>
                                            <p:cond delay="0"/>
                                          </p:stCondLst>
                                        </p:cTn>
                                        <p:tgtEl>
                                          <p:spTgt spid="25614"/>
                                        </p:tgtEl>
                                        <p:attrNameLst>
                                          <p:attrName>style.visibility</p:attrName>
                                        </p:attrNameLst>
                                      </p:cBhvr>
                                      <p:to>
                                        <p:strVal val="visible"/>
                                      </p:to>
                                    </p:set>
                                    <p:animEffect transition="in" filter="fade">
                                      <p:cBhvr>
                                        <p:cTn id="35" dur="500"/>
                                        <p:tgtEl>
                                          <p:spTgt spid="2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25607" grpId="0" autoUpdateAnimBg="0"/>
      <p:bldP spid="25610"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p:cNvGrpSpPr>
            <a:grpSpLocks/>
          </p:cNvGrpSpPr>
          <p:nvPr/>
        </p:nvGrpSpPr>
        <p:grpSpPr bwMode="auto">
          <a:xfrm>
            <a:off x="531813" y="469906"/>
            <a:ext cx="5162550" cy="501644"/>
            <a:chOff x="0" y="0"/>
            <a:chExt cx="3252" cy="315"/>
          </a:xfrm>
        </p:grpSpPr>
        <p:sp>
          <p:nvSpPr>
            <p:cNvPr id="87051" name="Rectangle 3"/>
            <p:cNvSpPr>
              <a:spLocks noChangeArrowheads="1"/>
            </p:cNvSpPr>
            <p:nvPr/>
          </p:nvSpPr>
          <p:spPr bwMode="auto">
            <a:xfrm>
              <a:off x="0" y="0"/>
              <a:ext cx="325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cs typeface="Times New Roman" pitchFamily="18" charset="0"/>
                </a:rPr>
                <a:t>令                               ，可得</a:t>
              </a:r>
              <a:endParaRPr lang="zh-CN" altLang="en-US">
                <a:solidFill>
                  <a:srgbClr val="000000"/>
                </a:solidFill>
                <a:ea typeface="宋体" pitchFamily="2" charset="-122"/>
                <a:cs typeface="Times New Roman" pitchFamily="18" charset="0"/>
              </a:endParaRPr>
            </a:p>
          </p:txBody>
        </p:sp>
        <p:graphicFrame>
          <p:nvGraphicFramePr>
            <p:cNvPr id="87052" name="Object 4"/>
            <p:cNvGraphicFramePr>
              <a:graphicFrameLocks noChangeAspect="1"/>
            </p:cNvGraphicFramePr>
            <p:nvPr/>
          </p:nvGraphicFramePr>
          <p:xfrm>
            <a:off x="256" y="11"/>
            <a:ext cx="1494" cy="304"/>
          </p:xfrm>
          <a:graphic>
            <a:graphicData uri="http://schemas.openxmlformats.org/presentationml/2006/ole">
              <mc:AlternateContent xmlns:mc="http://schemas.openxmlformats.org/markup-compatibility/2006">
                <mc:Choice xmlns:v="urn:schemas-microsoft-com:vml" Requires="v">
                  <p:oleObj spid="_x0000_s87148" r:id="rId3" imgW="1171961" imgH="242035" progId="Equation.3">
                    <p:embed/>
                  </p:oleObj>
                </mc:Choice>
                <mc:Fallback>
                  <p:oleObj r:id="rId3" imgW="1171961" imgH="2420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 y="11"/>
                          <a:ext cx="149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43" name="Rectangle 5"/>
          <p:cNvSpPr>
            <a:spLocks noChangeArrowheads="1"/>
          </p:cNvSpPr>
          <p:nvPr/>
        </p:nvSpPr>
        <p:spPr bwMode="auto">
          <a:xfrm>
            <a:off x="568326" y="123840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输出单元的误差：</a:t>
            </a:r>
          </a:p>
        </p:txBody>
      </p:sp>
      <p:sp>
        <p:nvSpPr>
          <p:cNvPr id="87044" name="Rectangle 6"/>
          <p:cNvSpPr>
            <a:spLocks noChangeArrowheads="1"/>
          </p:cNvSpPr>
          <p:nvPr/>
        </p:nvSpPr>
        <p:spPr bwMode="auto">
          <a:xfrm>
            <a:off x="546101" y="1951039"/>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输出单元的修正增量：</a:t>
            </a:r>
          </a:p>
        </p:txBody>
      </p:sp>
      <p:graphicFrame>
        <p:nvGraphicFramePr>
          <p:cNvPr id="87045" name="Object 7"/>
          <p:cNvGraphicFramePr>
            <a:graphicFrameLocks noChangeAspect="1"/>
          </p:cNvGraphicFramePr>
          <p:nvPr/>
        </p:nvGraphicFramePr>
        <p:xfrm>
          <a:off x="3046413" y="1306514"/>
          <a:ext cx="3606800" cy="482600"/>
        </p:xfrm>
        <a:graphic>
          <a:graphicData uri="http://schemas.openxmlformats.org/presentationml/2006/ole">
            <mc:AlternateContent xmlns:mc="http://schemas.openxmlformats.org/markup-compatibility/2006">
              <mc:Choice xmlns:v="urn:schemas-microsoft-com:vml" Requires="v">
                <p:oleObj spid="_x0000_s87149" r:id="rId5" imgW="1753361" imgH="241405" progId="Equation.3">
                  <p:embed/>
                </p:oleObj>
              </mc:Choice>
              <mc:Fallback>
                <p:oleObj r:id="rId5" imgW="1753361" imgH="24140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6413" y="1306514"/>
                        <a:ext cx="3606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6" name="Object 8"/>
          <p:cNvGraphicFramePr>
            <a:graphicFrameLocks noChangeAspect="1"/>
          </p:cNvGraphicFramePr>
          <p:nvPr/>
        </p:nvGraphicFramePr>
        <p:xfrm>
          <a:off x="3613152" y="1987551"/>
          <a:ext cx="2005013" cy="482600"/>
        </p:xfrm>
        <a:graphic>
          <a:graphicData uri="http://schemas.openxmlformats.org/presentationml/2006/ole">
            <mc:AlternateContent xmlns:mc="http://schemas.openxmlformats.org/markup-compatibility/2006">
              <mc:Choice xmlns:v="urn:schemas-microsoft-com:vml" Requires="v">
                <p:oleObj spid="_x0000_s87150" r:id="rId7" imgW="1005920" imgH="241930" progId="Equation.3">
                  <p:embed/>
                </p:oleObj>
              </mc:Choice>
              <mc:Fallback>
                <p:oleObj r:id="rId7" imgW="1005920" imgH="24193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3152" y="1987551"/>
                        <a:ext cx="20050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9"/>
          <p:cNvSpPr>
            <a:spLocks noChangeArrowheads="1"/>
          </p:cNvSpPr>
          <p:nvPr/>
        </p:nvSpPr>
        <p:spPr bwMode="auto">
          <a:xfrm>
            <a:off x="520701" y="2511594"/>
            <a:ext cx="82718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        对于与输出层相邻的隐层中的神经元</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和该隐层前低一层</a:t>
            </a:r>
          </a:p>
          <a:p>
            <a:pPr eaLnBrk="1" hangingPunct="1">
              <a:lnSpc>
                <a:spcPct val="125000"/>
              </a:lnSpc>
              <a:spcBef>
                <a:spcPct val="0"/>
              </a:spcBef>
              <a:buClrTx/>
              <a:buFontTx/>
              <a:buNone/>
            </a:pPr>
            <a:r>
              <a:rPr lang="zh-CN" altLang="en-US">
                <a:solidFill>
                  <a:srgbClr val="000000"/>
                </a:solidFill>
                <a:latin typeface="Times New Roman" pitchFamily="18" charset="0"/>
                <a:ea typeface="宋体" pitchFamily="2" charset="-122"/>
              </a:rPr>
              <a:t>中的神经元</a:t>
            </a:r>
            <a:r>
              <a:rPr lang="en-US" altLang="zh-CN" i="1">
                <a:solidFill>
                  <a:srgbClr val="000000"/>
                </a:solidFill>
                <a:latin typeface="Times New Roman" pitchFamily="18" charset="0"/>
                <a:ea typeface="宋体" pitchFamily="2" charset="-122"/>
              </a:rPr>
              <a:t>i</a:t>
            </a:r>
            <a:r>
              <a:rPr lang="en-US" altLang="zh-CN">
                <a:solidFill>
                  <a:srgbClr val="000000"/>
                </a:solidFill>
                <a:latin typeface="Times New Roman" pitchFamily="18" charset="0"/>
                <a:ea typeface="宋体" pitchFamily="2" charset="-122"/>
              </a:rPr>
              <a:t> </a:t>
            </a:r>
            <a:r>
              <a:rPr lang="zh-CN" altLang="en-US">
                <a:solidFill>
                  <a:srgbClr val="000000"/>
                </a:solidFill>
                <a:latin typeface="Times New Roman" pitchFamily="18" charset="0"/>
                <a:ea typeface="宋体" pitchFamily="2" charset="-122"/>
              </a:rPr>
              <a:t>：</a:t>
            </a:r>
          </a:p>
        </p:txBody>
      </p:sp>
      <p:graphicFrame>
        <p:nvGraphicFramePr>
          <p:cNvPr id="26634" name="Object 10"/>
          <p:cNvGraphicFramePr>
            <a:graphicFrameLocks noChangeAspect="1"/>
          </p:cNvGraphicFramePr>
          <p:nvPr/>
        </p:nvGraphicFramePr>
        <p:xfrm>
          <a:off x="2144715" y="3608388"/>
          <a:ext cx="3375025" cy="685800"/>
        </p:xfrm>
        <a:graphic>
          <a:graphicData uri="http://schemas.openxmlformats.org/presentationml/2006/ole">
            <mc:AlternateContent xmlns:mc="http://schemas.openxmlformats.org/markup-compatibility/2006">
              <mc:Choice xmlns:v="urn:schemas-microsoft-com:vml" Requires="v">
                <p:oleObj spid="_x0000_s87151" r:id="rId9" imgW="1689100" imgH="342900" progId="Equation.3">
                  <p:embed/>
                </p:oleObj>
              </mc:Choice>
              <mc:Fallback>
                <p:oleObj r:id="rId9" imgW="1689100" imgH="3429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4715" y="3608388"/>
                        <a:ext cx="3375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11"/>
          <p:cNvGraphicFramePr>
            <a:graphicFrameLocks noChangeAspect="1"/>
          </p:cNvGraphicFramePr>
          <p:nvPr/>
        </p:nvGraphicFramePr>
        <p:xfrm>
          <a:off x="2278063" y="4225926"/>
          <a:ext cx="2005012" cy="481013"/>
        </p:xfrm>
        <a:graphic>
          <a:graphicData uri="http://schemas.openxmlformats.org/presentationml/2006/ole">
            <mc:AlternateContent xmlns:mc="http://schemas.openxmlformats.org/markup-compatibility/2006">
              <mc:Choice xmlns:v="urn:schemas-microsoft-com:vml" Requires="v">
                <p:oleObj spid="_x0000_s87152" r:id="rId11" imgW="1005920" imgH="241930" progId="Equation.3">
                  <p:embed/>
                </p:oleObj>
              </mc:Choice>
              <mc:Fallback>
                <p:oleObj r:id="rId11" imgW="1005920" imgH="24193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8063" y="4225926"/>
                        <a:ext cx="200501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6" name="Rectangle 12"/>
          <p:cNvSpPr>
            <a:spLocks noChangeArrowheads="1"/>
          </p:cNvSpPr>
          <p:nvPr/>
        </p:nvSpPr>
        <p:spPr bwMode="auto">
          <a:xfrm>
            <a:off x="412750" y="4875381"/>
            <a:ext cx="83724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a:solidFill>
                  <a:srgbClr val="993300"/>
                </a:solidFill>
                <a:latin typeface="Times New Roman" pitchFamily="18" charset="0"/>
                <a:ea typeface="宋体" pitchFamily="2" charset="-122"/>
              </a:rPr>
              <a:t>        输出层中神经元输出的误差反向传播到前面各层，对各</a:t>
            </a:r>
          </a:p>
          <a:p>
            <a:pPr eaLnBrk="1" hangingPunct="1">
              <a:lnSpc>
                <a:spcPct val="125000"/>
              </a:lnSpc>
              <a:spcBef>
                <a:spcPct val="0"/>
              </a:spcBef>
              <a:buClrTx/>
              <a:buFontTx/>
              <a:buNone/>
            </a:pPr>
            <a:r>
              <a:rPr lang="zh-CN" altLang="en-US">
                <a:solidFill>
                  <a:srgbClr val="993300"/>
                </a:solidFill>
                <a:latin typeface="Times New Roman" pitchFamily="18" charset="0"/>
                <a:ea typeface="宋体" pitchFamily="2" charset="-122"/>
              </a:rPr>
              <a:t>层之间的权值进行修正。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fade">
                                      <p:cBhvr>
                                        <p:cTn id="7" dur="500"/>
                                        <p:tgtEl>
                                          <p:spTgt spid="26633"/>
                                        </p:tgtEl>
                                      </p:cBhvr>
                                    </p:animEffect>
                                  </p:childTnLst>
                                </p:cTn>
                              </p:par>
                              <p:par>
                                <p:cTn id="8" presetID="10" presetClass="entr" presetSubtype="0" fill="hold" nodeType="withEffect">
                                  <p:stCondLst>
                                    <p:cond delay="0"/>
                                  </p:stCondLst>
                                  <p:childTnLst>
                                    <p:set>
                                      <p:cBhvr>
                                        <p:cTn id="9" dur="1" fill="hold">
                                          <p:stCondLst>
                                            <p:cond delay="0"/>
                                          </p:stCondLst>
                                        </p:cTn>
                                        <p:tgtEl>
                                          <p:spTgt spid="26634"/>
                                        </p:tgtEl>
                                        <p:attrNameLst>
                                          <p:attrName>style.visibility</p:attrName>
                                        </p:attrNameLst>
                                      </p:cBhvr>
                                      <p:to>
                                        <p:strVal val="visible"/>
                                      </p:to>
                                    </p:set>
                                    <p:animEffect transition="in" filter="fade">
                                      <p:cBhvr>
                                        <p:cTn id="10" dur="500"/>
                                        <p:tgtEl>
                                          <p:spTgt spid="26634"/>
                                        </p:tgtEl>
                                      </p:cBhvr>
                                    </p:animEffect>
                                  </p:childTnLst>
                                </p:cTn>
                              </p:par>
                              <p:par>
                                <p:cTn id="11" presetID="10" presetClass="entr" presetSubtype="0" fill="hold" nodeType="withEffect">
                                  <p:stCondLst>
                                    <p:cond delay="0"/>
                                  </p:stCondLst>
                                  <p:childTnLst>
                                    <p:set>
                                      <p:cBhvr>
                                        <p:cTn id="12" dur="1" fill="hold">
                                          <p:stCondLst>
                                            <p:cond delay="0"/>
                                          </p:stCondLst>
                                        </p:cTn>
                                        <p:tgtEl>
                                          <p:spTgt spid="26635"/>
                                        </p:tgtEl>
                                        <p:attrNameLst>
                                          <p:attrName>style.visibility</p:attrName>
                                        </p:attrNameLst>
                                      </p:cBhvr>
                                      <p:to>
                                        <p:strVal val="visible"/>
                                      </p:to>
                                    </p:set>
                                    <p:animEffect transition="in" filter="fade">
                                      <p:cBhvr>
                                        <p:cTn id="13" dur="500"/>
                                        <p:tgtEl>
                                          <p:spTgt spid="266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636"/>
                                        </p:tgtEl>
                                        <p:attrNameLst>
                                          <p:attrName>style.visibility</p:attrName>
                                        </p:attrNameLst>
                                      </p:cBhvr>
                                      <p:to>
                                        <p:strVal val="visible"/>
                                      </p:to>
                                    </p:set>
                                    <p:animEffect transition="in" filter="fade">
                                      <p:cBhvr>
                                        <p:cTn id="1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utoUpdateAnimBg="0"/>
      <p:bldP spid="26636"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14338" y="352575"/>
            <a:ext cx="26177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FF0000"/>
                </a:solidFill>
                <a:latin typeface="Times New Roman" pitchFamily="18" charset="0"/>
                <a:ea typeface="宋体" pitchFamily="2" charset="-122"/>
              </a:rPr>
              <a:t>BP</a:t>
            </a:r>
            <a:r>
              <a:rPr lang="zh-CN" altLang="en-US">
                <a:solidFill>
                  <a:srgbClr val="FF0000"/>
                </a:solidFill>
                <a:ea typeface="宋体" pitchFamily="2" charset="-122"/>
              </a:rPr>
              <a:t>算法</a:t>
            </a:r>
            <a:r>
              <a:rPr lang="zh-CN" altLang="en-US">
                <a:solidFill>
                  <a:srgbClr val="FF0000"/>
                </a:solidFill>
                <a:latin typeface="Times New Roman" pitchFamily="18" charset="0"/>
                <a:ea typeface="宋体" pitchFamily="2" charset="-122"/>
              </a:rPr>
              <a:t>建模步骤</a:t>
            </a:r>
            <a:r>
              <a:rPr lang="zh-CN" altLang="en-US">
                <a:solidFill>
                  <a:srgbClr val="663300"/>
                </a:solidFill>
                <a:latin typeface="Times New Roman" pitchFamily="18" charset="0"/>
                <a:ea typeface="宋体" pitchFamily="2" charset="-122"/>
              </a:rPr>
              <a:t>：</a:t>
            </a:r>
          </a:p>
        </p:txBody>
      </p:sp>
      <p:sp>
        <p:nvSpPr>
          <p:cNvPr id="88067" name="Rectangle 3"/>
          <p:cNvSpPr>
            <a:spLocks noChangeArrowheads="1"/>
          </p:cNvSpPr>
          <p:nvPr/>
        </p:nvSpPr>
        <p:spPr bwMode="auto">
          <a:xfrm>
            <a:off x="414338" y="941537"/>
            <a:ext cx="86998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第一步：对权值和神经元阈值初始化：</a:t>
            </a:r>
            <a:r>
              <a:rPr lang="en-US" altLang="zh-CN">
                <a:solidFill>
                  <a:srgbClr val="000000"/>
                </a:solidFill>
                <a:latin typeface="Times New Roman" pitchFamily="18" charset="0"/>
                <a:ea typeface="宋体" pitchFamily="2" charset="-122"/>
              </a:rPr>
              <a:t>(0</a:t>
            </a:r>
            <a:r>
              <a:rPr lang="zh-CN" altLang="en-US">
                <a:solidFill>
                  <a:srgbClr val="000000"/>
                </a:solidFill>
                <a:latin typeface="Times New Roman" pitchFamily="18" charset="0"/>
                <a:ea typeface="宋体" pitchFamily="2" charset="-122"/>
              </a:rPr>
              <a:t>，</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上分布的随机数。</a:t>
            </a:r>
            <a:endParaRPr lang="zh-CN" altLang="en-US">
              <a:solidFill>
                <a:srgbClr val="000000"/>
              </a:solidFill>
              <a:ea typeface="宋体" pitchFamily="2" charset="-122"/>
            </a:endParaRPr>
          </a:p>
        </p:txBody>
      </p:sp>
      <p:sp>
        <p:nvSpPr>
          <p:cNvPr id="27652" name="Rectangle 4"/>
          <p:cNvSpPr>
            <a:spLocks noChangeArrowheads="1"/>
          </p:cNvSpPr>
          <p:nvPr/>
        </p:nvSpPr>
        <p:spPr bwMode="auto">
          <a:xfrm>
            <a:off x="414338" y="1473349"/>
            <a:ext cx="79560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第二步：输入样本，指定输出层各神经元的希望输出值。 </a:t>
            </a:r>
          </a:p>
        </p:txBody>
      </p:sp>
      <p:graphicFrame>
        <p:nvGraphicFramePr>
          <p:cNvPr id="27653" name="Object 5"/>
          <p:cNvGraphicFramePr>
            <a:graphicFrameLocks noChangeAspect="1"/>
          </p:cNvGraphicFramePr>
          <p:nvPr/>
        </p:nvGraphicFramePr>
        <p:xfrm>
          <a:off x="2243138" y="2078039"/>
          <a:ext cx="2468562" cy="960437"/>
        </p:xfrm>
        <a:graphic>
          <a:graphicData uri="http://schemas.openxmlformats.org/presentationml/2006/ole">
            <mc:AlternateContent xmlns:mc="http://schemas.openxmlformats.org/markup-compatibility/2006">
              <mc:Choice xmlns:v="urn:schemas-microsoft-com:vml" Requires="v">
                <p:oleObj spid="_x0000_s88194" r:id="rId3" imgW="1260583" imgH="483860" progId="Equation.3">
                  <p:embed/>
                </p:oleObj>
              </mc:Choice>
              <mc:Fallback>
                <p:oleObj r:id="rId3" imgW="1260583" imgH="4838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38" y="2078039"/>
                        <a:ext cx="2468562"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6"/>
          <p:cNvGraphicFramePr>
            <a:graphicFrameLocks noChangeAspect="1"/>
          </p:cNvGraphicFramePr>
          <p:nvPr/>
        </p:nvGraphicFramePr>
        <p:xfrm>
          <a:off x="4927600" y="2359025"/>
          <a:ext cx="1860550" cy="401638"/>
        </p:xfrm>
        <a:graphic>
          <a:graphicData uri="http://schemas.openxmlformats.org/presentationml/2006/ole">
            <mc:AlternateContent xmlns:mc="http://schemas.openxmlformats.org/markup-compatibility/2006">
              <mc:Choice xmlns:v="urn:schemas-microsoft-com:vml" Requires="v">
                <p:oleObj spid="_x0000_s88195" r:id="rId5" imgW="929521" imgH="203731" progId="Equation.3">
                  <p:embed/>
                </p:oleObj>
              </mc:Choice>
              <mc:Fallback>
                <p:oleObj r:id="rId5" imgW="929521" imgH="20373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7600" y="2359025"/>
                        <a:ext cx="18605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7"/>
          <p:cNvSpPr>
            <a:spLocks noChangeArrowheads="1"/>
          </p:cNvSpPr>
          <p:nvPr/>
        </p:nvSpPr>
        <p:spPr bwMode="auto">
          <a:xfrm>
            <a:off x="414338" y="3094187"/>
            <a:ext cx="78790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第三步：依次计算每层神经元的实际输出，直到输出层。</a:t>
            </a:r>
          </a:p>
        </p:txBody>
      </p:sp>
      <p:sp>
        <p:nvSpPr>
          <p:cNvPr id="27656" name="Rectangle 8"/>
          <p:cNvSpPr>
            <a:spLocks noChangeArrowheads="1"/>
          </p:cNvSpPr>
          <p:nvPr/>
        </p:nvSpPr>
        <p:spPr bwMode="auto">
          <a:xfrm>
            <a:off x="414339" y="3648225"/>
            <a:ext cx="7648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第四步：从输出层开始修正每个权值，直到第一隐层。 </a:t>
            </a:r>
          </a:p>
        </p:txBody>
      </p:sp>
      <p:graphicFrame>
        <p:nvGraphicFramePr>
          <p:cNvPr id="27657" name="Object 9"/>
          <p:cNvGraphicFramePr>
            <a:graphicFrameLocks noChangeAspect="1"/>
          </p:cNvGraphicFramePr>
          <p:nvPr/>
        </p:nvGraphicFramePr>
        <p:xfrm>
          <a:off x="2079625" y="4187826"/>
          <a:ext cx="3221038" cy="482600"/>
        </p:xfrm>
        <a:graphic>
          <a:graphicData uri="http://schemas.openxmlformats.org/presentationml/2006/ole">
            <mc:AlternateContent xmlns:mc="http://schemas.openxmlformats.org/markup-compatibility/2006">
              <mc:Choice xmlns:v="urn:schemas-microsoft-com:vml" Requires="v">
                <p:oleObj spid="_x0000_s88196" r:id="rId7" imgW="1575484" imgH="241405" progId="Equation.3">
                  <p:embed/>
                </p:oleObj>
              </mc:Choice>
              <mc:Fallback>
                <p:oleObj r:id="rId7" imgW="1575484" imgH="241405"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9625" y="4187826"/>
                        <a:ext cx="32210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10"/>
          <p:cNvGraphicFramePr>
            <a:graphicFrameLocks noChangeAspect="1"/>
          </p:cNvGraphicFramePr>
          <p:nvPr/>
        </p:nvGraphicFramePr>
        <p:xfrm>
          <a:off x="5707065" y="4227514"/>
          <a:ext cx="1150937" cy="403225"/>
        </p:xfrm>
        <a:graphic>
          <a:graphicData uri="http://schemas.openxmlformats.org/presentationml/2006/ole">
            <mc:AlternateContent xmlns:mc="http://schemas.openxmlformats.org/markup-compatibility/2006">
              <mc:Choice xmlns:v="urn:schemas-microsoft-com:vml" Requires="v">
                <p:oleObj spid="_x0000_s88197" r:id="rId9" imgW="573242" imgH="203819" progId="Equation.3">
                  <p:embed/>
                </p:oleObj>
              </mc:Choice>
              <mc:Fallback>
                <p:oleObj r:id="rId9" imgW="573242" imgH="20381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7065" y="4227514"/>
                        <a:ext cx="11509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Rectangle 11"/>
          <p:cNvSpPr>
            <a:spLocks noChangeArrowheads="1"/>
          </p:cNvSpPr>
          <p:nvPr/>
        </p:nvSpPr>
        <p:spPr bwMode="auto">
          <a:xfrm>
            <a:off x="1033463" y="4826944"/>
            <a:ext cx="36551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若</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是输出层神经元，则：</a:t>
            </a:r>
          </a:p>
        </p:txBody>
      </p:sp>
      <p:graphicFrame>
        <p:nvGraphicFramePr>
          <p:cNvPr id="27660" name="Object 12"/>
          <p:cNvGraphicFramePr>
            <a:graphicFrameLocks noChangeAspect="1"/>
          </p:cNvGraphicFramePr>
          <p:nvPr/>
        </p:nvGraphicFramePr>
        <p:xfrm>
          <a:off x="4460877" y="4849814"/>
          <a:ext cx="2919413" cy="482600"/>
        </p:xfrm>
        <a:graphic>
          <a:graphicData uri="http://schemas.openxmlformats.org/presentationml/2006/ole">
            <mc:AlternateContent xmlns:mc="http://schemas.openxmlformats.org/markup-compatibility/2006">
              <mc:Choice xmlns:v="urn:schemas-microsoft-com:vml" Requires="v">
                <p:oleObj spid="_x0000_s88198" r:id="rId11" imgW="1460500" imgH="241300" progId="Equation.3">
                  <p:embed/>
                </p:oleObj>
              </mc:Choice>
              <mc:Fallback>
                <p:oleObj r:id="rId11" imgW="1460500" imgH="2413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0877" y="4849814"/>
                        <a:ext cx="2919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Rectangle 13"/>
          <p:cNvSpPr>
            <a:spLocks noChangeArrowheads="1"/>
          </p:cNvSpPr>
          <p:nvPr/>
        </p:nvSpPr>
        <p:spPr bwMode="auto">
          <a:xfrm>
            <a:off x="1033465" y="5448450"/>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若</a:t>
            </a:r>
            <a:r>
              <a:rPr lang="en-US" altLang="zh-CN" i="1">
                <a:solidFill>
                  <a:srgbClr val="000000"/>
                </a:solidFill>
                <a:latin typeface="Times New Roman" pitchFamily="18" charset="0"/>
                <a:ea typeface="宋体" pitchFamily="2" charset="-122"/>
              </a:rPr>
              <a:t>j</a:t>
            </a:r>
            <a:r>
              <a:rPr lang="zh-CN" altLang="en-US">
                <a:solidFill>
                  <a:srgbClr val="000000"/>
                </a:solidFill>
                <a:latin typeface="Times New Roman" pitchFamily="18" charset="0"/>
                <a:ea typeface="宋体" pitchFamily="2" charset="-122"/>
              </a:rPr>
              <a:t>是隐层神经元，则：</a:t>
            </a:r>
          </a:p>
        </p:txBody>
      </p:sp>
      <p:graphicFrame>
        <p:nvGraphicFramePr>
          <p:cNvPr id="27662" name="Object 14"/>
          <p:cNvGraphicFramePr>
            <a:graphicFrameLocks noChangeAspect="1"/>
          </p:cNvGraphicFramePr>
          <p:nvPr/>
        </p:nvGraphicFramePr>
        <p:xfrm>
          <a:off x="4197352" y="5461000"/>
          <a:ext cx="3021013" cy="685800"/>
        </p:xfrm>
        <a:graphic>
          <a:graphicData uri="http://schemas.openxmlformats.org/presentationml/2006/ole">
            <mc:AlternateContent xmlns:mc="http://schemas.openxmlformats.org/markup-compatibility/2006">
              <mc:Choice xmlns:v="urn:schemas-microsoft-com:vml" Requires="v">
                <p:oleObj spid="_x0000_s88199" r:id="rId13" imgW="1511956" imgH="343049" progId="Equation.3">
                  <p:embed/>
                </p:oleObj>
              </mc:Choice>
              <mc:Fallback>
                <p:oleObj r:id="rId13" imgW="1511956" imgH="343049"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7352" y="5461000"/>
                        <a:ext cx="3021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3" name="Rectangle 15"/>
          <p:cNvSpPr>
            <a:spLocks noChangeArrowheads="1"/>
          </p:cNvSpPr>
          <p:nvPr/>
        </p:nvSpPr>
        <p:spPr bwMode="auto">
          <a:xfrm>
            <a:off x="414339" y="6029475"/>
            <a:ext cx="63401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第五步：转到第二步，循环至权值稳定为止。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fade">
                                      <p:cBhvr>
                                        <p:cTn id="7" dur="500"/>
                                        <p:tgtEl>
                                          <p:spTgt spid="27652"/>
                                        </p:tgtEl>
                                      </p:cBhvr>
                                    </p:animEffect>
                                  </p:childTnLst>
                                </p:cTn>
                              </p:par>
                              <p:par>
                                <p:cTn id="8" presetID="10" presetClass="entr" presetSubtype="0" fill="hold" nodeType="withEffect">
                                  <p:stCondLst>
                                    <p:cond delay="0"/>
                                  </p:stCondLst>
                                  <p:childTnLst>
                                    <p:set>
                                      <p:cBhvr>
                                        <p:cTn id="9" dur="1" fill="hold">
                                          <p:stCondLst>
                                            <p:cond delay="0"/>
                                          </p:stCondLst>
                                        </p:cTn>
                                        <p:tgtEl>
                                          <p:spTgt spid="27653"/>
                                        </p:tgtEl>
                                        <p:attrNameLst>
                                          <p:attrName>style.visibility</p:attrName>
                                        </p:attrNameLst>
                                      </p:cBhvr>
                                      <p:to>
                                        <p:strVal val="visible"/>
                                      </p:to>
                                    </p:set>
                                    <p:animEffect transition="in" filter="fade">
                                      <p:cBhvr>
                                        <p:cTn id="10" dur="500"/>
                                        <p:tgtEl>
                                          <p:spTgt spid="27653"/>
                                        </p:tgtEl>
                                      </p:cBhvr>
                                    </p:animEffect>
                                  </p:childTnLst>
                                </p:cTn>
                              </p:par>
                              <p:par>
                                <p:cTn id="11" presetID="10" presetClass="entr" presetSubtype="0" fill="hold" nodeType="withEffect">
                                  <p:stCondLst>
                                    <p:cond delay="0"/>
                                  </p:stCondLst>
                                  <p:childTnLst>
                                    <p:set>
                                      <p:cBhvr>
                                        <p:cTn id="12" dur="1" fill="hold">
                                          <p:stCondLst>
                                            <p:cond delay="0"/>
                                          </p:stCondLst>
                                        </p:cTn>
                                        <p:tgtEl>
                                          <p:spTgt spid="27654"/>
                                        </p:tgtEl>
                                        <p:attrNameLst>
                                          <p:attrName>style.visibility</p:attrName>
                                        </p:attrNameLst>
                                      </p:cBhvr>
                                      <p:to>
                                        <p:strVal val="visible"/>
                                      </p:to>
                                    </p:set>
                                    <p:animEffect transition="in" filter="fade">
                                      <p:cBhvr>
                                        <p:cTn id="13" dur="500"/>
                                        <p:tgtEl>
                                          <p:spTgt spid="276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655"/>
                                        </p:tgtEl>
                                        <p:attrNameLst>
                                          <p:attrName>style.visibility</p:attrName>
                                        </p:attrNameLst>
                                      </p:cBhvr>
                                      <p:to>
                                        <p:strVal val="visible"/>
                                      </p:to>
                                    </p:set>
                                    <p:animEffect transition="in" filter="fade">
                                      <p:cBhvr>
                                        <p:cTn id="18" dur="500"/>
                                        <p:tgtEl>
                                          <p:spTgt spid="276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656"/>
                                        </p:tgtEl>
                                        <p:attrNameLst>
                                          <p:attrName>style.visibility</p:attrName>
                                        </p:attrNameLst>
                                      </p:cBhvr>
                                      <p:to>
                                        <p:strVal val="visible"/>
                                      </p:to>
                                    </p:set>
                                    <p:animEffect transition="in" filter="fade">
                                      <p:cBhvr>
                                        <p:cTn id="23" dur="500"/>
                                        <p:tgtEl>
                                          <p:spTgt spid="27656"/>
                                        </p:tgtEl>
                                      </p:cBhvr>
                                    </p:animEffect>
                                  </p:childTnLst>
                                </p:cTn>
                              </p:par>
                              <p:par>
                                <p:cTn id="24" presetID="10" presetClass="entr" presetSubtype="0" fill="hold" nodeType="withEffect">
                                  <p:stCondLst>
                                    <p:cond delay="0"/>
                                  </p:stCondLst>
                                  <p:childTnLst>
                                    <p:set>
                                      <p:cBhvr>
                                        <p:cTn id="25" dur="1" fill="hold">
                                          <p:stCondLst>
                                            <p:cond delay="0"/>
                                          </p:stCondLst>
                                        </p:cTn>
                                        <p:tgtEl>
                                          <p:spTgt spid="27657"/>
                                        </p:tgtEl>
                                        <p:attrNameLst>
                                          <p:attrName>style.visibility</p:attrName>
                                        </p:attrNameLst>
                                      </p:cBhvr>
                                      <p:to>
                                        <p:strVal val="visible"/>
                                      </p:to>
                                    </p:set>
                                    <p:animEffect transition="in" filter="fade">
                                      <p:cBhvr>
                                        <p:cTn id="26" dur="500"/>
                                        <p:tgtEl>
                                          <p:spTgt spid="27657"/>
                                        </p:tgtEl>
                                      </p:cBhvr>
                                    </p:animEffect>
                                  </p:childTnLst>
                                </p:cTn>
                              </p:par>
                              <p:par>
                                <p:cTn id="27" presetID="10" presetClass="entr" presetSubtype="0" fill="hold" nodeType="withEffect">
                                  <p:stCondLst>
                                    <p:cond delay="0"/>
                                  </p:stCondLst>
                                  <p:childTnLst>
                                    <p:set>
                                      <p:cBhvr>
                                        <p:cTn id="28" dur="1" fill="hold">
                                          <p:stCondLst>
                                            <p:cond delay="0"/>
                                          </p:stCondLst>
                                        </p:cTn>
                                        <p:tgtEl>
                                          <p:spTgt spid="27658"/>
                                        </p:tgtEl>
                                        <p:attrNameLst>
                                          <p:attrName>style.visibility</p:attrName>
                                        </p:attrNameLst>
                                      </p:cBhvr>
                                      <p:to>
                                        <p:strVal val="visible"/>
                                      </p:to>
                                    </p:set>
                                    <p:animEffect transition="in" filter="fade">
                                      <p:cBhvr>
                                        <p:cTn id="29" dur="500"/>
                                        <p:tgtEl>
                                          <p:spTgt spid="276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659"/>
                                        </p:tgtEl>
                                        <p:attrNameLst>
                                          <p:attrName>style.visibility</p:attrName>
                                        </p:attrNameLst>
                                      </p:cBhvr>
                                      <p:to>
                                        <p:strVal val="visible"/>
                                      </p:to>
                                    </p:set>
                                    <p:animEffect transition="in" filter="fade">
                                      <p:cBhvr>
                                        <p:cTn id="32" dur="500"/>
                                        <p:tgtEl>
                                          <p:spTgt spid="27659"/>
                                        </p:tgtEl>
                                      </p:cBhvr>
                                    </p:animEffect>
                                  </p:childTnLst>
                                </p:cTn>
                              </p:par>
                              <p:par>
                                <p:cTn id="33" presetID="10" presetClass="entr" presetSubtype="0" fill="hold" nodeType="withEffect">
                                  <p:stCondLst>
                                    <p:cond delay="0"/>
                                  </p:stCondLst>
                                  <p:childTnLst>
                                    <p:set>
                                      <p:cBhvr>
                                        <p:cTn id="34" dur="1" fill="hold">
                                          <p:stCondLst>
                                            <p:cond delay="0"/>
                                          </p:stCondLst>
                                        </p:cTn>
                                        <p:tgtEl>
                                          <p:spTgt spid="27660"/>
                                        </p:tgtEl>
                                        <p:attrNameLst>
                                          <p:attrName>style.visibility</p:attrName>
                                        </p:attrNameLst>
                                      </p:cBhvr>
                                      <p:to>
                                        <p:strVal val="visible"/>
                                      </p:to>
                                    </p:set>
                                    <p:animEffect transition="in" filter="fade">
                                      <p:cBhvr>
                                        <p:cTn id="35" dur="500"/>
                                        <p:tgtEl>
                                          <p:spTgt spid="276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661"/>
                                        </p:tgtEl>
                                        <p:attrNameLst>
                                          <p:attrName>style.visibility</p:attrName>
                                        </p:attrNameLst>
                                      </p:cBhvr>
                                      <p:to>
                                        <p:strVal val="visible"/>
                                      </p:to>
                                    </p:set>
                                    <p:animEffect transition="in" filter="fade">
                                      <p:cBhvr>
                                        <p:cTn id="38" dur="500"/>
                                        <p:tgtEl>
                                          <p:spTgt spid="27661"/>
                                        </p:tgtEl>
                                      </p:cBhvr>
                                    </p:animEffect>
                                  </p:childTnLst>
                                </p:cTn>
                              </p:par>
                              <p:par>
                                <p:cTn id="39" presetID="10" presetClass="entr" presetSubtype="0" fill="hold" nodeType="withEffect">
                                  <p:stCondLst>
                                    <p:cond delay="0"/>
                                  </p:stCondLst>
                                  <p:childTnLst>
                                    <p:set>
                                      <p:cBhvr>
                                        <p:cTn id="40" dur="1" fill="hold">
                                          <p:stCondLst>
                                            <p:cond delay="0"/>
                                          </p:stCondLst>
                                        </p:cTn>
                                        <p:tgtEl>
                                          <p:spTgt spid="27662"/>
                                        </p:tgtEl>
                                        <p:attrNameLst>
                                          <p:attrName>style.visibility</p:attrName>
                                        </p:attrNameLst>
                                      </p:cBhvr>
                                      <p:to>
                                        <p:strVal val="visible"/>
                                      </p:to>
                                    </p:set>
                                    <p:animEffect transition="in" filter="fade">
                                      <p:cBhvr>
                                        <p:cTn id="41" dur="500"/>
                                        <p:tgtEl>
                                          <p:spTgt spid="276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663"/>
                                        </p:tgtEl>
                                        <p:attrNameLst>
                                          <p:attrName>style.visibility</p:attrName>
                                        </p:attrNameLst>
                                      </p:cBhvr>
                                      <p:to>
                                        <p:strVal val="visible"/>
                                      </p:to>
                                    </p:set>
                                    <p:animEffect transition="in" filter="fade">
                                      <p:cBhvr>
                                        <p:cTn id="46" dur="500"/>
                                        <p:tgtEl>
                                          <p:spTgt spid="27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5" grpId="0" autoUpdateAnimBg="0"/>
      <p:bldP spid="27656" grpId="0" autoUpdateAnimBg="0"/>
      <p:bldP spid="27659" grpId="0" autoUpdateAnimBg="0"/>
      <p:bldP spid="27661" grpId="0" autoUpdateAnimBg="0"/>
      <p:bldP spid="27663"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473075" y="482749"/>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改进的权值修正：</a:t>
            </a:r>
          </a:p>
        </p:txBody>
      </p:sp>
      <p:graphicFrame>
        <p:nvGraphicFramePr>
          <p:cNvPr id="89091" name="Object 3"/>
          <p:cNvGraphicFramePr>
            <a:graphicFrameLocks noChangeAspect="1"/>
          </p:cNvGraphicFramePr>
          <p:nvPr/>
        </p:nvGraphicFramePr>
        <p:xfrm>
          <a:off x="1219200" y="1044576"/>
          <a:ext cx="5786438" cy="481013"/>
        </p:xfrm>
        <a:graphic>
          <a:graphicData uri="http://schemas.openxmlformats.org/presentationml/2006/ole">
            <mc:AlternateContent xmlns:mc="http://schemas.openxmlformats.org/markup-compatibility/2006">
              <mc:Choice xmlns:v="urn:schemas-microsoft-com:vml" Requires="v">
                <p:oleObj spid="_x0000_s89115" r:id="rId3" imgW="2781617" imgH="241617" progId="Equation.3">
                  <p:embed/>
                </p:oleObj>
              </mc:Choice>
              <mc:Fallback>
                <p:oleObj r:id="rId3" imgW="2781617" imgH="2416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44576"/>
                        <a:ext cx="57864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2" name="Rectangle 4"/>
          <p:cNvSpPr>
            <a:spLocks noChangeArrowheads="1"/>
          </p:cNvSpPr>
          <p:nvPr/>
        </p:nvSpPr>
        <p:spPr bwMode="auto">
          <a:xfrm>
            <a:off x="4267201" y="2368699"/>
            <a:ext cx="4031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a:solidFill>
                  <a:srgbClr val="000000"/>
                </a:solidFill>
                <a:latin typeface="Times New Roman" pitchFamily="18" charset="0"/>
                <a:ea typeface="宋体" pitchFamily="2" charset="-122"/>
              </a:rPr>
              <a:t>—— </a:t>
            </a:r>
            <a:r>
              <a:rPr lang="zh-CN" altLang="en-US">
                <a:solidFill>
                  <a:srgbClr val="000000"/>
                </a:solidFill>
                <a:latin typeface="Times New Roman" pitchFamily="18" charset="0"/>
                <a:ea typeface="宋体" pitchFamily="2" charset="-122"/>
              </a:rPr>
              <a:t>收敛快、权值平滑变化 </a:t>
            </a:r>
          </a:p>
        </p:txBody>
      </p:sp>
      <p:sp>
        <p:nvSpPr>
          <p:cNvPr id="89093" name="Rectangle 5"/>
          <p:cNvSpPr>
            <a:spLocks noChangeArrowheads="1"/>
          </p:cNvSpPr>
          <p:nvPr/>
        </p:nvSpPr>
        <p:spPr bwMode="auto">
          <a:xfrm>
            <a:off x="511176" y="1673375"/>
            <a:ext cx="3393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l-GR" altLang="en-US" i="1">
                <a:solidFill>
                  <a:srgbClr val="000000"/>
                </a:solidFill>
                <a:latin typeface="Times New Roman" pitchFamily="18" charset="0"/>
                <a:ea typeface="宋体" pitchFamily="2" charset="-122"/>
                <a:cs typeface="Times New Roman" pitchFamily="18" charset="0"/>
              </a:rPr>
              <a:t>α</a:t>
            </a:r>
            <a:r>
              <a:rPr lang="zh-CN" altLang="en-US">
                <a:solidFill>
                  <a:srgbClr val="000000"/>
                </a:solidFill>
                <a:latin typeface="Times New Roman" pitchFamily="18" charset="0"/>
                <a:ea typeface="宋体" pitchFamily="2" charset="-122"/>
                <a:cs typeface="Times New Roman" pitchFamily="18" charset="0"/>
              </a:rPr>
              <a:t>：平滑因子，0&lt;</a:t>
            </a:r>
            <a:r>
              <a:rPr lang="zh-CN" altLang="en-US" i="1">
                <a:solidFill>
                  <a:srgbClr val="000000"/>
                </a:solidFill>
                <a:latin typeface="Times New Roman" pitchFamily="18" charset="0"/>
                <a:ea typeface="宋体" pitchFamily="2" charset="-122"/>
                <a:cs typeface="Times New Roman" pitchFamily="18" charset="0"/>
              </a:rPr>
              <a:t>α</a:t>
            </a:r>
            <a:r>
              <a:rPr lang="zh-CN" altLang="en-US">
                <a:solidFill>
                  <a:srgbClr val="000000"/>
                </a:solidFill>
                <a:latin typeface="Times New Roman" pitchFamily="18" charset="0"/>
                <a:ea typeface="宋体" pitchFamily="2" charset="-122"/>
                <a:cs typeface="Times New Roman" pitchFamily="18" charset="0"/>
              </a:rPr>
              <a:t>&lt;1。 </a:t>
            </a:r>
          </a:p>
        </p:txBody>
      </p:sp>
      <p:sp>
        <p:nvSpPr>
          <p:cNvPr id="28678" name="Rectangle 6"/>
          <p:cNvSpPr>
            <a:spLocks noChangeArrowheads="1"/>
          </p:cNvSpPr>
          <p:nvPr/>
        </p:nvSpPr>
        <p:spPr bwMode="auto">
          <a:xfrm>
            <a:off x="654050" y="3189437"/>
            <a:ext cx="27158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a:solidFill>
                  <a:srgbClr val="663300"/>
                </a:solidFill>
                <a:latin typeface="Times New Roman" pitchFamily="18" charset="0"/>
                <a:ea typeface="宋体" pitchFamily="2" charset="-122"/>
              </a:rPr>
              <a:t>BP</a:t>
            </a:r>
            <a:r>
              <a:rPr lang="zh-CN" altLang="en-US">
                <a:solidFill>
                  <a:srgbClr val="663300"/>
                </a:solidFill>
                <a:latin typeface="Times New Roman" pitchFamily="18" charset="0"/>
                <a:ea typeface="宋体" pitchFamily="2" charset="-122"/>
              </a:rPr>
              <a:t>算法存在问题：</a:t>
            </a:r>
          </a:p>
        </p:txBody>
      </p:sp>
      <p:sp>
        <p:nvSpPr>
          <p:cNvPr id="28679" name="Rectangle 7"/>
          <p:cNvSpPr>
            <a:spLocks noChangeArrowheads="1"/>
          </p:cNvSpPr>
          <p:nvPr/>
        </p:nvSpPr>
        <p:spPr bwMode="auto">
          <a:xfrm>
            <a:off x="958850" y="3873501"/>
            <a:ext cx="695575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30000"/>
              </a:lnSpc>
              <a:spcBef>
                <a:spcPct val="0"/>
              </a:spcBef>
              <a:buClrTx/>
              <a:buFontTx/>
              <a:buNone/>
            </a:pPr>
            <a:r>
              <a:rPr lang="zh-CN" altLang="en-US">
                <a:solidFill>
                  <a:srgbClr val="000000"/>
                </a:solidFill>
                <a:latin typeface="Times New Roman" pitchFamily="18" charset="0"/>
                <a:ea typeface="宋体" pitchFamily="2" charset="-122"/>
              </a:rPr>
              <a:t>* 存在局部极小值问题；</a:t>
            </a:r>
          </a:p>
          <a:p>
            <a:pPr eaLnBrk="1" hangingPunct="1">
              <a:lnSpc>
                <a:spcPct val="130000"/>
              </a:lnSpc>
              <a:spcBef>
                <a:spcPct val="0"/>
              </a:spcBef>
              <a:buClrTx/>
              <a:buFontTx/>
              <a:buNone/>
            </a:pPr>
            <a:r>
              <a:rPr lang="zh-CN" altLang="en-US">
                <a:solidFill>
                  <a:srgbClr val="000000"/>
                </a:solidFill>
                <a:latin typeface="Times New Roman" pitchFamily="18" charset="0"/>
                <a:ea typeface="宋体" pitchFamily="2" charset="-122"/>
              </a:rPr>
              <a:t>* 算法收敛速度慢；</a:t>
            </a:r>
          </a:p>
          <a:p>
            <a:pPr eaLnBrk="1" hangingPunct="1">
              <a:lnSpc>
                <a:spcPct val="130000"/>
              </a:lnSpc>
              <a:spcBef>
                <a:spcPct val="0"/>
              </a:spcBef>
              <a:buClrTx/>
              <a:buFontTx/>
              <a:buNone/>
            </a:pPr>
            <a:r>
              <a:rPr lang="zh-CN" altLang="en-US">
                <a:solidFill>
                  <a:srgbClr val="000000"/>
                </a:solidFill>
                <a:latin typeface="Times New Roman" pitchFamily="18" charset="0"/>
                <a:ea typeface="宋体" pitchFamily="2" charset="-122"/>
              </a:rPr>
              <a:t>* 隐层单元数目的选取无一般指导原则；</a:t>
            </a:r>
          </a:p>
          <a:p>
            <a:pPr eaLnBrk="1" hangingPunct="1">
              <a:lnSpc>
                <a:spcPct val="130000"/>
              </a:lnSpc>
              <a:spcBef>
                <a:spcPct val="0"/>
              </a:spcBef>
              <a:buClrTx/>
              <a:buFontTx/>
              <a:buNone/>
            </a:pPr>
            <a:r>
              <a:rPr lang="zh-CN" altLang="en-US">
                <a:solidFill>
                  <a:srgbClr val="000000"/>
                </a:solidFill>
                <a:latin typeface="Times New Roman" pitchFamily="18" charset="0"/>
                <a:ea typeface="宋体" pitchFamily="2" charset="-122"/>
              </a:rPr>
              <a:t>* 新加入的学习样本影响已学完样本的学习结果。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fade">
                                      <p:cBhvr>
                                        <p:cTn id="7" dur="500"/>
                                        <p:tgtEl>
                                          <p:spTgt spid="286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9"/>
                                        </p:tgtEl>
                                        <p:attrNameLst>
                                          <p:attrName>style.visibility</p:attrName>
                                        </p:attrNameLst>
                                      </p:cBhvr>
                                      <p:to>
                                        <p:strVal val="visible"/>
                                      </p:to>
                                    </p:set>
                                    <p:animEffect transition="in" filter="fade">
                                      <p:cBhvr>
                                        <p:cTn id="10"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79"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p:cNvGraphicFramePr>
            <a:graphicFrameLocks noChangeAspect="1"/>
          </p:cNvGraphicFramePr>
          <p:nvPr/>
        </p:nvGraphicFramePr>
        <p:xfrm>
          <a:off x="107950" y="46039"/>
          <a:ext cx="8964613" cy="6856412"/>
        </p:xfrm>
        <a:graphic>
          <a:graphicData uri="http://schemas.openxmlformats.org/presentationml/2006/ole">
            <mc:AlternateContent xmlns:mc="http://schemas.openxmlformats.org/markup-compatibility/2006">
              <mc:Choice xmlns:v="urn:schemas-microsoft-com:vml" Requires="v">
                <p:oleObj spid="_x0000_s90134" r:id="rId3" imgW="6778440" imgH="5183640" progId="Visio.Drawing.11">
                  <p:embed/>
                </p:oleObj>
              </mc:Choice>
              <mc:Fallback>
                <p:oleObj r:id="rId3" imgW="6778440" imgH="51836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6039"/>
                        <a:ext cx="8964613"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4"/>
          <p:cNvGraphicFramePr>
            <a:graphicFrameLocks noChangeAspect="1"/>
          </p:cNvGraphicFramePr>
          <p:nvPr/>
        </p:nvGraphicFramePr>
        <p:xfrm>
          <a:off x="284163" y="69850"/>
          <a:ext cx="7473950" cy="6570664"/>
        </p:xfrm>
        <a:graphic>
          <a:graphicData uri="http://schemas.openxmlformats.org/presentationml/2006/ole">
            <mc:AlternateContent xmlns:mc="http://schemas.openxmlformats.org/markup-compatibility/2006">
              <mc:Choice xmlns:v="urn:schemas-microsoft-com:vml" Requires="v">
                <p:oleObj spid="_x0000_s91158" r:id="rId3" imgW="5204160" imgH="11303280" progId="Visio.Drawing.11">
                  <p:embed/>
                </p:oleObj>
              </mc:Choice>
              <mc:Fallback>
                <p:oleObj r:id="rId3" imgW="5204160" imgH="11303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3" y="69850"/>
                        <a:ext cx="7473950" cy="6570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611188" y="692150"/>
            <a:ext cx="6019800" cy="533400"/>
          </a:xfrm>
        </p:spPr>
        <p:txBody>
          <a:bodyPr/>
          <a:lstStyle/>
          <a:p>
            <a:pPr>
              <a:buFont typeface="Wingdings" pitchFamily="2" charset="2"/>
              <a:buNone/>
            </a:pPr>
            <a:r>
              <a:rPr lang="zh-CN" altLang="en-US" sz="2800" b="1" smtClean="0">
                <a:latin typeface="楷体_GB2312" pitchFamily="49" charset="-122"/>
                <a:ea typeface="楷体_GB2312" pitchFamily="49" charset="-122"/>
              </a:rPr>
              <a:t>3．应用之例：蚊子的分类 </a:t>
            </a:r>
          </a:p>
        </p:txBody>
      </p:sp>
      <p:sp>
        <p:nvSpPr>
          <p:cNvPr id="92163" name="Rectangle 3"/>
          <p:cNvSpPr>
            <a:spLocks noChangeArrowheads="1"/>
          </p:cNvSpPr>
          <p:nvPr/>
        </p:nvSpPr>
        <p:spPr bwMode="auto">
          <a:xfrm>
            <a:off x="2424113" y="32004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2164" name="Rectangle 4"/>
          <p:cNvSpPr>
            <a:spLocks noChangeArrowheads="1"/>
          </p:cNvSpPr>
          <p:nvPr/>
        </p:nvSpPr>
        <p:spPr bwMode="auto">
          <a:xfrm>
            <a:off x="4043363" y="326390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31749" name="Rectangle 5"/>
          <p:cNvSpPr>
            <a:spLocks noChangeArrowheads="1"/>
          </p:cNvSpPr>
          <p:nvPr/>
        </p:nvSpPr>
        <p:spPr bwMode="auto">
          <a:xfrm>
            <a:off x="684213" y="1341438"/>
            <a:ext cx="640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lnSpc>
                <a:spcPct val="90000"/>
              </a:lnSpc>
              <a:buClrTx/>
              <a:buFontTx/>
              <a:buChar char="•"/>
            </a:pPr>
            <a:r>
              <a:rPr lang="zh-CN" altLang="en-US" sz="2800">
                <a:latin typeface="宋体" pitchFamily="2" charset="-122"/>
                <a:ea typeface="宋体" pitchFamily="2" charset="-122"/>
              </a:rPr>
              <a:t>已知的两类蚊子的数据如表</a:t>
            </a:r>
            <a:r>
              <a:rPr lang="en-US" altLang="zh-CN" sz="2800">
                <a:latin typeface="Times New Roman" pitchFamily="18" charset="0"/>
                <a:ea typeface="宋体" pitchFamily="2" charset="-122"/>
              </a:rPr>
              <a:t>1</a:t>
            </a:r>
            <a:r>
              <a:rPr lang="zh-CN" altLang="en-US" sz="2800">
                <a:latin typeface="宋体" pitchFamily="2" charset="-122"/>
                <a:ea typeface="宋体" pitchFamily="2" charset="-122"/>
              </a:rPr>
              <a:t>：</a:t>
            </a:r>
            <a:r>
              <a:rPr lang="zh-CN" altLang="en-US" sz="2800">
                <a:latin typeface="Times New Roman" pitchFamily="18" charset="0"/>
                <a:ea typeface="楷体_GB2312" pitchFamily="49" charset="-122"/>
              </a:rPr>
              <a:t> </a:t>
            </a:r>
          </a:p>
        </p:txBody>
      </p:sp>
      <p:sp>
        <p:nvSpPr>
          <p:cNvPr id="31750" name="Rectangle 6"/>
          <p:cNvSpPr>
            <a:spLocks noRot="1" noChangeArrowheads="1"/>
          </p:cNvSpPr>
          <p:nvPr/>
        </p:nvSpPr>
        <p:spPr bwMode="auto">
          <a:xfrm>
            <a:off x="428626" y="1831975"/>
            <a:ext cx="3656013"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a:r>
              <a:rPr lang="zh-CN" altLang="en-US" sz="2000"/>
              <a:t>翼长      触角长   类别</a:t>
            </a:r>
          </a:p>
          <a:p>
            <a:pPr algn="just"/>
            <a:r>
              <a:rPr lang="en-US" altLang="zh-CN" sz="2000"/>
              <a:t>1.78       1.14     Apf</a:t>
            </a:r>
          </a:p>
          <a:p>
            <a:pPr algn="just"/>
            <a:r>
              <a:rPr lang="en-US" altLang="zh-CN" sz="2000"/>
              <a:t>1.96       1.18     Apf</a:t>
            </a:r>
          </a:p>
          <a:p>
            <a:pPr algn="just"/>
            <a:r>
              <a:rPr lang="en-US" altLang="zh-CN" sz="2000"/>
              <a:t>1.86       1.20     Apf</a:t>
            </a:r>
          </a:p>
          <a:p>
            <a:pPr algn="just"/>
            <a:r>
              <a:rPr lang="en-US" altLang="zh-CN" sz="2000"/>
              <a:t>1.72       1.24     Af</a:t>
            </a:r>
          </a:p>
          <a:p>
            <a:pPr algn="just"/>
            <a:r>
              <a:rPr lang="en-US" altLang="zh-CN" sz="2000"/>
              <a:t>2.00       1.26     Apf</a:t>
            </a:r>
          </a:p>
          <a:p>
            <a:pPr algn="just"/>
            <a:r>
              <a:rPr lang="en-US" altLang="zh-CN" sz="2000"/>
              <a:t>2.00       1.28     Apf</a:t>
            </a:r>
          </a:p>
          <a:p>
            <a:pPr algn="just"/>
            <a:r>
              <a:rPr lang="en-US" altLang="zh-CN" sz="2000"/>
              <a:t>1.96       1.30     Apf</a:t>
            </a:r>
          </a:p>
          <a:p>
            <a:pPr algn="just"/>
            <a:r>
              <a:rPr lang="en-US" altLang="zh-CN" sz="2000"/>
              <a:t>1.74       1.36     Af</a:t>
            </a:r>
          </a:p>
          <a:p>
            <a:endParaRPr lang="zh-CN" altLang="en-US" sz="2000"/>
          </a:p>
        </p:txBody>
      </p:sp>
      <p:sp>
        <p:nvSpPr>
          <p:cNvPr id="31751" name="Rectangle 7"/>
          <p:cNvSpPr>
            <a:spLocks noChangeArrowheads="1"/>
          </p:cNvSpPr>
          <p:nvPr/>
        </p:nvSpPr>
        <p:spPr bwMode="auto">
          <a:xfrm>
            <a:off x="3348038" y="1989138"/>
            <a:ext cx="1008062"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lnSpc>
                <a:spcPct val="90000"/>
              </a:lnSpc>
              <a:buClrTx/>
              <a:buFontTx/>
              <a:buNone/>
            </a:pPr>
            <a:r>
              <a:rPr lang="zh-CN" altLang="en-US" sz="2000" b="1">
                <a:latin typeface="宋体" pitchFamily="2" charset="-122"/>
                <a:ea typeface="宋体" pitchFamily="2" charset="-122"/>
              </a:rPr>
              <a:t>目标值</a:t>
            </a:r>
            <a:endParaRPr lang="zh-CN" altLang="en-US" sz="2000" b="1">
              <a:latin typeface="Times New Roman" pitchFamily="18" charset="0"/>
              <a:ea typeface="宋体" pitchFamily="2" charset="-122"/>
              <a:cs typeface="Times New Roman" pitchFamily="18" charset="0"/>
            </a:endParaRPr>
          </a:p>
          <a:p>
            <a:pPr algn="ctr" eaLnBrk="1" hangingPunct="1">
              <a:lnSpc>
                <a:spcPct val="90000"/>
              </a:lnSpc>
              <a:buClrTx/>
              <a:buFontTx/>
              <a:buNone/>
            </a:pPr>
            <a:r>
              <a:rPr lang="en-US" altLang="zh-CN" sz="2000">
                <a:latin typeface="Times New Roman" pitchFamily="18" charset="0"/>
                <a:ea typeface="宋体" pitchFamily="2" charset="-122"/>
              </a:rPr>
              <a:t>0.9</a:t>
            </a:r>
          </a:p>
          <a:p>
            <a:pPr algn="ctr" eaLnBrk="1" hangingPunct="1">
              <a:lnSpc>
                <a:spcPct val="90000"/>
              </a:lnSpc>
              <a:buClrTx/>
              <a:buFontTx/>
              <a:buNone/>
            </a:pPr>
            <a:r>
              <a:rPr lang="en-US" altLang="zh-CN" sz="2000">
                <a:latin typeface="Times New Roman" pitchFamily="18" charset="0"/>
                <a:ea typeface="宋体" pitchFamily="2" charset="-122"/>
              </a:rPr>
              <a:t>0.9</a:t>
            </a:r>
          </a:p>
          <a:p>
            <a:pPr algn="ctr" eaLnBrk="1" hangingPunct="1">
              <a:lnSpc>
                <a:spcPct val="90000"/>
              </a:lnSpc>
              <a:buClrTx/>
              <a:buFontTx/>
              <a:buNone/>
            </a:pPr>
            <a:r>
              <a:rPr lang="en-US" altLang="zh-CN" sz="2000">
                <a:latin typeface="Times New Roman" pitchFamily="18" charset="0"/>
                <a:ea typeface="宋体" pitchFamily="2" charset="-122"/>
              </a:rPr>
              <a:t>0.9</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0.9</a:t>
            </a:r>
          </a:p>
          <a:p>
            <a:pPr algn="ctr" eaLnBrk="1" hangingPunct="1">
              <a:lnSpc>
                <a:spcPct val="90000"/>
              </a:lnSpc>
              <a:buClrTx/>
              <a:buFontTx/>
              <a:buNone/>
            </a:pPr>
            <a:r>
              <a:rPr lang="en-US" altLang="zh-CN" sz="2000">
                <a:latin typeface="Times New Roman" pitchFamily="18" charset="0"/>
                <a:ea typeface="宋体" pitchFamily="2" charset="-122"/>
              </a:rPr>
              <a:t>0.9</a:t>
            </a:r>
          </a:p>
          <a:p>
            <a:pPr algn="ctr" eaLnBrk="1" hangingPunct="1">
              <a:lnSpc>
                <a:spcPct val="90000"/>
              </a:lnSpc>
              <a:buClrTx/>
              <a:buFontTx/>
              <a:buNone/>
            </a:pPr>
            <a:r>
              <a:rPr lang="en-US" altLang="zh-CN" sz="2000">
                <a:latin typeface="Times New Roman" pitchFamily="18" charset="0"/>
                <a:ea typeface="宋体" pitchFamily="2" charset="-122"/>
              </a:rPr>
              <a:t>0.9</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      </a:t>
            </a:r>
          </a:p>
        </p:txBody>
      </p:sp>
      <p:sp>
        <p:nvSpPr>
          <p:cNvPr id="31752" name="Rectangle 8"/>
          <p:cNvSpPr>
            <a:spLocks noRot="1" noChangeArrowheads="1"/>
          </p:cNvSpPr>
          <p:nvPr/>
        </p:nvSpPr>
        <p:spPr bwMode="auto">
          <a:xfrm>
            <a:off x="4386263" y="1917700"/>
            <a:ext cx="319881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a:r>
              <a:rPr lang="zh-CN" altLang="en-US" sz="2000"/>
              <a:t>翼长      触角长   类别</a:t>
            </a:r>
          </a:p>
          <a:p>
            <a:pPr algn="just"/>
            <a:r>
              <a:rPr lang="zh-CN" altLang="en-US" sz="2000"/>
              <a:t> </a:t>
            </a:r>
            <a:r>
              <a:rPr lang="en-US" altLang="zh-CN" sz="2000"/>
              <a:t>1.64        1.38     Af</a:t>
            </a:r>
          </a:p>
          <a:p>
            <a:pPr algn="just"/>
            <a:r>
              <a:rPr lang="en-US" altLang="zh-CN" sz="2000"/>
              <a:t> 1.82        1.38     Af</a:t>
            </a:r>
          </a:p>
          <a:p>
            <a:pPr algn="just"/>
            <a:r>
              <a:rPr lang="en-US" altLang="zh-CN" sz="2000"/>
              <a:t> 1.90        1.38     Af</a:t>
            </a:r>
          </a:p>
          <a:p>
            <a:pPr algn="just"/>
            <a:r>
              <a:rPr lang="en-US" altLang="zh-CN" sz="2000"/>
              <a:t> 1.70        1.40     Af</a:t>
            </a:r>
          </a:p>
          <a:p>
            <a:pPr algn="just"/>
            <a:r>
              <a:rPr lang="en-US" altLang="zh-CN" sz="2000"/>
              <a:t> 1.82        1.48     Af</a:t>
            </a:r>
          </a:p>
          <a:p>
            <a:pPr algn="just"/>
            <a:r>
              <a:rPr lang="en-US" altLang="zh-CN" sz="2000"/>
              <a:t> 1.82        1.54     Af</a:t>
            </a:r>
          </a:p>
          <a:p>
            <a:pPr algn="just"/>
            <a:r>
              <a:rPr lang="en-US" altLang="zh-CN" sz="2000"/>
              <a:t> 2.08        1.56     Af</a:t>
            </a:r>
          </a:p>
          <a:p>
            <a:endParaRPr lang="zh-CN" altLang="en-US" sz="2000"/>
          </a:p>
        </p:txBody>
      </p:sp>
      <p:sp>
        <p:nvSpPr>
          <p:cNvPr id="31753" name="Rectangle 9"/>
          <p:cNvSpPr>
            <a:spLocks noChangeArrowheads="1"/>
          </p:cNvSpPr>
          <p:nvPr/>
        </p:nvSpPr>
        <p:spPr bwMode="auto">
          <a:xfrm>
            <a:off x="7151688" y="1930401"/>
            <a:ext cx="1409700" cy="345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lnSpc>
                <a:spcPct val="90000"/>
              </a:lnSpc>
              <a:buClrTx/>
              <a:buFontTx/>
              <a:buNone/>
            </a:pPr>
            <a:r>
              <a:rPr lang="zh-CN" altLang="en-US" sz="2000">
                <a:latin typeface="Times New Roman" pitchFamily="18" charset="0"/>
                <a:ea typeface="宋体" pitchFamily="2" charset="-122"/>
              </a:rPr>
              <a:t>目标</a:t>
            </a:r>
            <a:r>
              <a:rPr lang="en-US" altLang="zh-CN" sz="2000">
                <a:latin typeface="Times New Roman" pitchFamily="18" charset="0"/>
                <a:ea typeface="宋体" pitchFamily="2" charset="-122"/>
              </a:rPr>
              <a:t>t</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0.1</a:t>
            </a:r>
          </a:p>
          <a:p>
            <a:pPr algn="ctr" eaLnBrk="1" hangingPunct="1">
              <a:lnSpc>
                <a:spcPct val="90000"/>
              </a:lnSpc>
              <a:buClrTx/>
              <a:buFontTx/>
              <a:buNone/>
            </a:pPr>
            <a:r>
              <a:rPr lang="en-US" altLang="zh-CN" sz="2000">
                <a:latin typeface="Times New Roman" pitchFamily="18" charset="0"/>
                <a:ea typeface="宋体" pitchFamily="2" charset="-122"/>
              </a:rPr>
              <a:t>      </a:t>
            </a:r>
          </a:p>
        </p:txBody>
      </p:sp>
      <p:pic>
        <p:nvPicPr>
          <p:cNvPr id="92170" name="Picture 10" descr="6f54a220e69e02085bc6d3a424a6af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88913"/>
            <a:ext cx="128905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p:cTn id="7" dur="500" fill="hold"/>
                                        <p:tgtEl>
                                          <p:spTgt spid="3174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174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31749"/>
                                        </p:tgtEl>
                                        <p:attrNameLst>
                                          <p:attrName>style.visibility</p:attrName>
                                        </p:attrNameLst>
                                      </p:cBhvr>
                                      <p:to>
                                        <p:strVal val="visible"/>
                                      </p:to>
                                    </p:set>
                                    <p:anim calcmode="lin" valueType="num">
                                      <p:cBhvr>
                                        <p:cTn id="13" dur="1000" fill="hold"/>
                                        <p:tgtEl>
                                          <p:spTgt spid="31749"/>
                                        </p:tgtEl>
                                        <p:attrNameLst>
                                          <p:attrName>ppt_x</p:attrName>
                                        </p:attrNameLst>
                                      </p:cBhvr>
                                      <p:tavLst>
                                        <p:tav tm="0">
                                          <p:val>
                                            <p:strVal val="#ppt_x-.2"/>
                                          </p:val>
                                        </p:tav>
                                        <p:tav tm="100000">
                                          <p:val>
                                            <p:strVal val="#ppt_x"/>
                                          </p:val>
                                        </p:tav>
                                      </p:tavLst>
                                    </p:anim>
                                    <p:anim calcmode="lin" valueType="num">
                                      <p:cBhvr>
                                        <p:cTn id="14" dur="1000" fill="hold"/>
                                        <p:tgtEl>
                                          <p:spTgt spid="31749"/>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17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1750"/>
                                        </p:tgtEl>
                                        <p:attrNameLst>
                                          <p:attrName>style.visibility</p:attrName>
                                        </p:attrNameLst>
                                      </p:cBhvr>
                                      <p:to>
                                        <p:strVal val="visible"/>
                                      </p:to>
                                    </p:set>
                                    <p:animEffect transition="in" filter="fade">
                                      <p:cBhvr>
                                        <p:cTn id="20" dur="1000"/>
                                        <p:tgtEl>
                                          <p:spTgt spid="31750"/>
                                        </p:tgtEl>
                                      </p:cBhvr>
                                    </p:animEffect>
                                    <p:anim calcmode="lin" valueType="num">
                                      <p:cBhvr>
                                        <p:cTn id="21" dur="1000" fill="hold"/>
                                        <p:tgtEl>
                                          <p:spTgt spid="31750"/>
                                        </p:tgtEl>
                                        <p:attrNameLst>
                                          <p:attrName>ppt_x</p:attrName>
                                        </p:attrNameLst>
                                      </p:cBhvr>
                                      <p:tavLst>
                                        <p:tav tm="0">
                                          <p:val>
                                            <p:strVal val="#ppt_x"/>
                                          </p:val>
                                        </p:tav>
                                        <p:tav tm="100000">
                                          <p:val>
                                            <p:strVal val="#ppt_x"/>
                                          </p:val>
                                        </p:tav>
                                      </p:tavLst>
                                    </p:anim>
                                    <p:anim calcmode="lin" valueType="num">
                                      <p:cBhvr>
                                        <p:cTn id="22" dur="1000" fill="hold"/>
                                        <p:tgtEl>
                                          <p:spTgt spid="31750"/>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1751"/>
                                        </p:tgtEl>
                                        <p:attrNameLst>
                                          <p:attrName>style.visibility</p:attrName>
                                        </p:attrNameLst>
                                      </p:cBhvr>
                                      <p:to>
                                        <p:strVal val="visible"/>
                                      </p:to>
                                    </p:set>
                                    <p:animEffect transition="in" filter="fade">
                                      <p:cBhvr>
                                        <p:cTn id="27" dur="1000"/>
                                        <p:tgtEl>
                                          <p:spTgt spid="31751"/>
                                        </p:tgtEl>
                                      </p:cBhvr>
                                    </p:animEffect>
                                    <p:anim calcmode="lin" valueType="num">
                                      <p:cBhvr>
                                        <p:cTn id="28" dur="1000" fill="hold"/>
                                        <p:tgtEl>
                                          <p:spTgt spid="31751"/>
                                        </p:tgtEl>
                                        <p:attrNameLst>
                                          <p:attrName>ppt_x</p:attrName>
                                        </p:attrNameLst>
                                      </p:cBhvr>
                                      <p:tavLst>
                                        <p:tav tm="0">
                                          <p:val>
                                            <p:strVal val="#ppt_x"/>
                                          </p:val>
                                        </p:tav>
                                        <p:tav tm="100000">
                                          <p:val>
                                            <p:strVal val="#ppt_x"/>
                                          </p:val>
                                        </p:tav>
                                      </p:tavLst>
                                    </p:anim>
                                    <p:anim calcmode="lin" valueType="num">
                                      <p:cBhvr>
                                        <p:cTn id="29" dur="1000" fill="hold"/>
                                        <p:tgtEl>
                                          <p:spTgt spid="31751"/>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1752"/>
                                        </p:tgtEl>
                                        <p:attrNameLst>
                                          <p:attrName>style.visibility</p:attrName>
                                        </p:attrNameLst>
                                      </p:cBhvr>
                                      <p:to>
                                        <p:strVal val="visible"/>
                                      </p:to>
                                    </p:set>
                                    <p:animEffect transition="in" filter="fade">
                                      <p:cBhvr>
                                        <p:cTn id="34" dur="1000"/>
                                        <p:tgtEl>
                                          <p:spTgt spid="31752"/>
                                        </p:tgtEl>
                                      </p:cBhvr>
                                    </p:animEffect>
                                    <p:anim calcmode="lin" valueType="num">
                                      <p:cBhvr>
                                        <p:cTn id="35" dur="1000" fill="hold"/>
                                        <p:tgtEl>
                                          <p:spTgt spid="31752"/>
                                        </p:tgtEl>
                                        <p:attrNameLst>
                                          <p:attrName>ppt_x</p:attrName>
                                        </p:attrNameLst>
                                      </p:cBhvr>
                                      <p:tavLst>
                                        <p:tav tm="0">
                                          <p:val>
                                            <p:strVal val="#ppt_x"/>
                                          </p:val>
                                        </p:tav>
                                        <p:tav tm="100000">
                                          <p:val>
                                            <p:strVal val="#ppt_x"/>
                                          </p:val>
                                        </p:tav>
                                      </p:tavLst>
                                    </p:anim>
                                    <p:anim calcmode="lin" valueType="num">
                                      <p:cBhvr>
                                        <p:cTn id="36" dur="1000" fill="hold"/>
                                        <p:tgtEl>
                                          <p:spTgt spid="31752"/>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Effect transition="in" filter="fade">
                                      <p:cBhvr>
                                        <p:cTn id="41" dur="1000"/>
                                        <p:tgtEl>
                                          <p:spTgt spid="31753"/>
                                        </p:tgtEl>
                                      </p:cBhvr>
                                    </p:animEffect>
                                    <p:anim calcmode="lin" valueType="num">
                                      <p:cBhvr>
                                        <p:cTn id="42" dur="1000" fill="hold"/>
                                        <p:tgtEl>
                                          <p:spTgt spid="31753"/>
                                        </p:tgtEl>
                                        <p:attrNameLst>
                                          <p:attrName>ppt_x</p:attrName>
                                        </p:attrNameLst>
                                      </p:cBhvr>
                                      <p:tavLst>
                                        <p:tav tm="0">
                                          <p:val>
                                            <p:strVal val="#ppt_x"/>
                                          </p:val>
                                        </p:tav>
                                        <p:tav tm="100000">
                                          <p:val>
                                            <p:strVal val="#ppt_x"/>
                                          </p:val>
                                        </p:tav>
                                      </p:tavLst>
                                    </p:anim>
                                    <p:anim calcmode="lin" valueType="num">
                                      <p:cBhvr>
                                        <p:cTn id="43" dur="1000" fill="hold"/>
                                        <p:tgtEl>
                                          <p:spTgt spid="317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P spid="31749" grpId="0" autoUpdateAnimBg="0"/>
      <p:bldP spid="31750" grpId="0" autoUpdateAnimBg="0"/>
      <p:bldP spid="31751" grpId="0" autoUpdateAnimBg="0"/>
      <p:bldP spid="31752" grpId="0" autoUpdateAnimBg="0"/>
      <p:bldP spid="317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403350" y="644525"/>
            <a:ext cx="6337300" cy="64633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marL="0" indent="0" algn="ctr" eaLnBrk="1" hangingPunct="1">
              <a:spcBef>
                <a:spcPct val="50000"/>
              </a:spcBef>
              <a:buClr>
                <a:schemeClr val="bg1"/>
              </a:buClr>
              <a:buNone/>
            </a:pPr>
            <a:r>
              <a:rPr kumimoji="1" lang="zh-CN" altLang="en-US" sz="3600" b="1" dirty="0" smtClean="0">
                <a:solidFill>
                  <a:schemeClr val="bg1"/>
                </a:solidFill>
                <a:latin typeface="宋体" pitchFamily="2" charset="-122"/>
                <a:ea typeface="宋体" pitchFamily="2" charset="-122"/>
                <a:cs typeface="楷体_GB2312" pitchFamily="49" charset="-122"/>
              </a:rPr>
              <a:t>感</a:t>
            </a:r>
            <a:r>
              <a:rPr kumimoji="1" lang="zh-CN" altLang="en-US" sz="3600" b="1" dirty="0">
                <a:solidFill>
                  <a:schemeClr val="bg1"/>
                </a:solidFill>
                <a:latin typeface="宋体" pitchFamily="2" charset="-122"/>
                <a:ea typeface="宋体" pitchFamily="2" charset="-122"/>
                <a:cs typeface="楷体_GB2312" pitchFamily="49" charset="-122"/>
              </a:rPr>
              <a:t>知</a:t>
            </a:r>
            <a:r>
              <a:rPr kumimoji="1" lang="zh-CN" altLang="en-US" sz="3600" b="1" dirty="0" smtClean="0">
                <a:solidFill>
                  <a:schemeClr val="bg1"/>
                </a:solidFill>
                <a:latin typeface="宋体" pitchFamily="2" charset="-122"/>
                <a:ea typeface="宋体" pitchFamily="2" charset="-122"/>
                <a:cs typeface="楷体_GB2312" pitchFamily="49" charset="-122"/>
              </a:rPr>
              <a:t>机使用阈值函数</a:t>
            </a:r>
            <a:endParaRPr kumimoji="1" lang="zh-CN" altLang="en-US" sz="3200" b="1" dirty="0">
              <a:latin typeface="楷体_GB2312" pitchFamily="49" charset="-122"/>
              <a:ea typeface="宋体" pitchFamily="2" charset="-122"/>
              <a:cs typeface="楷体_GB2312" pitchFamily="49" charset="-122"/>
            </a:endParaRPr>
          </a:p>
        </p:txBody>
      </p:sp>
      <p:pic>
        <p:nvPicPr>
          <p:cNvPr id="19459"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页脚占位符 4"/>
          <p:cNvSpPr txBox="1">
            <a:spLocks noGrp="1"/>
          </p:cNvSpPr>
          <p:nvPr/>
        </p:nvSpPr>
        <p:spPr bwMode="auto">
          <a:xfrm>
            <a:off x="3124200" y="64023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sp>
        <p:nvSpPr>
          <p:cNvPr id="3" name="Rectangle 2">
            <a:extLst>
              <a:ext uri="{FF2B5EF4-FFF2-40B4-BE49-F238E27FC236}"/>
            </a:extLst>
          </p:cNvPr>
          <p:cNvSpPr>
            <a:spLocks noRot="1" noChangeAspect="1" noMove="1" noResize="1" noEditPoints="1" noAdjustHandles="1" noChangeArrowheads="1" noChangeShapeType="1" noTextEdit="1"/>
          </p:cNvSpPr>
          <p:nvPr/>
        </p:nvSpPr>
        <p:spPr>
          <a:xfrm>
            <a:off x="744531" y="1955659"/>
            <a:ext cx="6254080" cy="2230610"/>
          </a:xfrm>
          <a:prstGeom prst="rect">
            <a:avLst/>
          </a:prstGeom>
          <a:blipFill rotWithShape="1">
            <a:blip r:embed="rId3"/>
            <a:stretch>
              <a:fillRect l="-1462" t="-3607"/>
            </a:stretch>
          </a:blipFill>
        </p:spPr>
        <p:txBody>
          <a:bodyPr/>
          <a:lstStyle/>
          <a:p>
            <a:pPr>
              <a:defRPr/>
            </a:pPr>
            <a:r>
              <a:rPr lang="zh-CN" altLang="en-US">
                <a:noFill/>
              </a:rPr>
              <a:t> </a:t>
            </a:r>
          </a:p>
        </p:txBody>
      </p:sp>
      <p:pic>
        <p:nvPicPr>
          <p:cNvPr id="1946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4017963"/>
            <a:ext cx="2743200" cy="18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2090" y="3906839"/>
            <a:ext cx="2562225" cy="18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8"/>
          <p:cNvSpPr>
            <a:spLocks noChangeArrowheads="1"/>
          </p:cNvSpPr>
          <p:nvPr/>
        </p:nvSpPr>
        <p:spPr bwMode="auto">
          <a:xfrm>
            <a:off x="1296990" y="5745163"/>
            <a:ext cx="2954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800">
                <a:solidFill>
                  <a:srgbClr val="000000"/>
                </a:solidFill>
                <a:latin typeface="Cambria Math" pitchFamily="18" charset="0"/>
                <a:ea typeface="宋体" pitchFamily="2" charset="-122"/>
                <a:cs typeface="Times New Roman" pitchFamily="18" charset="0"/>
              </a:rPr>
              <a:t>单极性阈值函数图像</a:t>
            </a:r>
            <a:endParaRPr lang="en-US" altLang="zh-CN" sz="1800">
              <a:solidFill>
                <a:srgbClr val="000000"/>
              </a:solidFill>
              <a:latin typeface="Cambria Math" pitchFamily="18" charset="0"/>
              <a:ea typeface="宋体" pitchFamily="2" charset="-122"/>
              <a:cs typeface="Times New Roman" pitchFamily="18" charset="0"/>
            </a:endParaRPr>
          </a:p>
        </p:txBody>
      </p:sp>
      <p:sp>
        <p:nvSpPr>
          <p:cNvPr id="19465" name="Rectangle 9"/>
          <p:cNvSpPr>
            <a:spLocks noChangeArrowheads="1"/>
          </p:cNvSpPr>
          <p:nvPr/>
        </p:nvSpPr>
        <p:spPr bwMode="auto">
          <a:xfrm>
            <a:off x="5076825" y="5737225"/>
            <a:ext cx="2954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800">
                <a:solidFill>
                  <a:srgbClr val="000000"/>
                </a:solidFill>
                <a:latin typeface="Cambria Math" pitchFamily="18" charset="0"/>
                <a:ea typeface="宋体" pitchFamily="2" charset="-122"/>
                <a:cs typeface="Times New Roman" pitchFamily="18" charset="0"/>
              </a:rPr>
              <a:t>双极性阈值函数图像</a:t>
            </a:r>
            <a:endParaRPr lang="en-US" altLang="zh-CN" sz="1800">
              <a:solidFill>
                <a:srgbClr val="000000"/>
              </a:solidFill>
              <a:latin typeface="Cambria Math" pitchFamily="18" charset="0"/>
              <a:ea typeface="宋体" pitchFamily="2" charset="-122"/>
              <a:cs typeface="Times New Roman" pitchFamily="18" charset="0"/>
            </a:endParaRPr>
          </a:p>
        </p:txBody>
      </p:sp>
    </p:spTree>
    <p:extLst>
      <p:ext uri="{BB962C8B-B14F-4D97-AF65-F5344CB8AC3E}">
        <p14:creationId xmlns:p14="http://schemas.microsoft.com/office/powerpoint/2010/main" val="3700040339"/>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Rot="1" noChangeArrowheads="1"/>
          </p:cNvSpPr>
          <p:nvPr>
            <p:ph type="body" idx="1"/>
          </p:nvPr>
        </p:nvSpPr>
        <p:spPr>
          <a:xfrm>
            <a:off x="381000" y="609600"/>
            <a:ext cx="8229600" cy="2438400"/>
          </a:xfrm>
        </p:spPr>
        <p:txBody>
          <a:bodyPr/>
          <a:lstStyle/>
          <a:p>
            <a:pPr algn="just"/>
            <a:r>
              <a:rPr lang="zh-CN" altLang="en-US" sz="2800" dirty="0" smtClean="0"/>
              <a:t>输入数据有</a:t>
            </a:r>
            <a:r>
              <a:rPr lang="en-US" altLang="zh-CN" sz="2800" dirty="0" smtClean="0"/>
              <a:t>15</a:t>
            </a:r>
            <a:r>
              <a:rPr lang="zh-CN" altLang="en-US" sz="2800" dirty="0" smtClean="0"/>
              <a:t>个，即 </a:t>
            </a:r>
            <a:r>
              <a:rPr lang="en-US" altLang="zh-CN" sz="2800" dirty="0" smtClean="0"/>
              <a:t>, p=1,…,15;  j=1, 2; </a:t>
            </a:r>
            <a:r>
              <a:rPr lang="zh-CN" altLang="en-US" sz="2800" dirty="0" smtClean="0"/>
              <a:t>对应</a:t>
            </a:r>
            <a:r>
              <a:rPr lang="en-US" altLang="zh-CN" sz="2800" dirty="0" smtClean="0"/>
              <a:t>15</a:t>
            </a:r>
            <a:r>
              <a:rPr lang="zh-CN" altLang="en-US" sz="2800" dirty="0" smtClean="0"/>
              <a:t>个输出。</a:t>
            </a:r>
          </a:p>
          <a:p>
            <a:pPr algn="just"/>
            <a:r>
              <a:rPr lang="zh-CN" altLang="en-US" sz="2800" dirty="0" smtClean="0">
                <a:solidFill>
                  <a:srgbClr val="FF0000"/>
                </a:solidFill>
              </a:rPr>
              <a:t>建模</a:t>
            </a:r>
            <a:r>
              <a:rPr lang="zh-CN" altLang="en-US" sz="2800" dirty="0" smtClean="0"/>
              <a:t>：（输入层，中间层，输出层，每层的元素应取多少个？）</a:t>
            </a:r>
          </a:p>
          <a:p>
            <a:pPr algn="just"/>
            <a:r>
              <a:rPr lang="zh-CN" altLang="en-US" sz="2800" dirty="0" smtClean="0"/>
              <a:t>建立神经网络</a:t>
            </a:r>
          </a:p>
          <a:p>
            <a:endParaRPr lang="zh-CN" altLang="en-US" sz="2800" dirty="0" smtClean="0"/>
          </a:p>
        </p:txBody>
      </p:sp>
      <p:sp>
        <p:nvSpPr>
          <p:cNvPr id="93187" name="Rectangle 3"/>
          <p:cNvSpPr>
            <a:spLocks noChangeArrowheads="1"/>
          </p:cNvSpPr>
          <p:nvPr/>
        </p:nvSpPr>
        <p:spPr bwMode="auto">
          <a:xfrm>
            <a:off x="1909763" y="223837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pic>
        <p:nvPicPr>
          <p:cNvPr id="32772"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4075" y="3359150"/>
            <a:ext cx="5324475" cy="195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p:cTn id="7" dur="1000" fill="hold"/>
                                        <p:tgtEl>
                                          <p:spTgt spid="3277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277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77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2770">
                                            <p:txEl>
                                              <p:pRg st="1" end="1"/>
                                            </p:txEl>
                                          </p:spTgt>
                                        </p:tgtEl>
                                        <p:attrNameLst>
                                          <p:attrName>style.visibility</p:attrName>
                                        </p:attrNameLst>
                                      </p:cBhvr>
                                      <p:to>
                                        <p:strVal val="visible"/>
                                      </p:to>
                                    </p:set>
                                    <p:anim calcmode="lin" valueType="num">
                                      <p:cBhvr>
                                        <p:cTn id="14" dur="1000" fill="hold"/>
                                        <p:tgtEl>
                                          <p:spTgt spid="3277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277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277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2770">
                                            <p:txEl>
                                              <p:pRg st="2" end="2"/>
                                            </p:txEl>
                                          </p:spTgt>
                                        </p:tgtEl>
                                        <p:attrNameLst>
                                          <p:attrName>style.visibility</p:attrName>
                                        </p:attrNameLst>
                                      </p:cBhvr>
                                      <p:to>
                                        <p:strVal val="visible"/>
                                      </p:to>
                                    </p:set>
                                    <p:anim calcmode="lin" valueType="num">
                                      <p:cBhvr>
                                        <p:cTn id="21" dur="1000" fill="hold"/>
                                        <p:tgtEl>
                                          <p:spTgt spid="32770">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277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277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2772"/>
                                        </p:tgtEl>
                                        <p:attrNameLst>
                                          <p:attrName>style.visibility</p:attrName>
                                        </p:attrNameLst>
                                      </p:cBhvr>
                                      <p:to>
                                        <p:strVal val="visible"/>
                                      </p:to>
                                    </p:set>
                                    <p:animEffect transition="in" filter="fade">
                                      <p:cBhvr>
                                        <p:cTn id="28" dur="1000"/>
                                        <p:tgtEl>
                                          <p:spTgt spid="32772"/>
                                        </p:tgtEl>
                                      </p:cBhvr>
                                    </p:animEffect>
                                    <p:anim calcmode="lin" valueType="num">
                                      <p:cBhvr>
                                        <p:cTn id="29" dur="1000" fill="hold"/>
                                        <p:tgtEl>
                                          <p:spTgt spid="32772"/>
                                        </p:tgtEl>
                                        <p:attrNameLst>
                                          <p:attrName>ppt_x</p:attrName>
                                        </p:attrNameLst>
                                      </p:cBhvr>
                                      <p:tavLst>
                                        <p:tav tm="0">
                                          <p:val>
                                            <p:strVal val="#ppt_x"/>
                                          </p:val>
                                        </p:tav>
                                        <p:tav tm="100000">
                                          <p:val>
                                            <p:strVal val="#ppt_x"/>
                                          </p:val>
                                        </p:tav>
                                      </p:tavLst>
                                    </p:anim>
                                    <p:anim calcmode="lin" valueType="num">
                                      <p:cBhvr>
                                        <p:cTn id="30" dur="1000" fill="hold"/>
                                        <p:tgtEl>
                                          <p:spTgt spid="327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Rot="1" noChangeArrowheads="1"/>
          </p:cNvSpPr>
          <p:nvPr>
            <p:ph type="body" idx="1"/>
          </p:nvPr>
        </p:nvSpPr>
        <p:spPr>
          <a:xfrm>
            <a:off x="457200" y="838200"/>
            <a:ext cx="8077200" cy="1295400"/>
          </a:xfrm>
        </p:spPr>
        <p:txBody>
          <a:bodyPr/>
          <a:lstStyle/>
          <a:p>
            <a:pPr algn="just">
              <a:lnSpc>
                <a:spcPct val="90000"/>
              </a:lnSpc>
            </a:pPr>
            <a:r>
              <a:rPr lang="zh-CN" altLang="en-US" smtClean="0"/>
              <a:t>规定目标为： 当</a:t>
            </a:r>
            <a:r>
              <a:rPr lang="en-US" altLang="zh-CN" smtClean="0"/>
              <a:t>t(1)=0.9 </a:t>
            </a:r>
            <a:r>
              <a:rPr lang="zh-CN" altLang="en-US" smtClean="0"/>
              <a:t>时表示属于</a:t>
            </a:r>
            <a:r>
              <a:rPr lang="en-US" altLang="zh-CN" smtClean="0"/>
              <a:t>Apf</a:t>
            </a:r>
            <a:r>
              <a:rPr lang="zh-CN" altLang="en-US" smtClean="0"/>
              <a:t>类，</a:t>
            </a:r>
            <a:r>
              <a:rPr lang="en-US" altLang="zh-CN" smtClean="0"/>
              <a:t>t(2)=0.1</a:t>
            </a:r>
            <a:r>
              <a:rPr lang="zh-CN" altLang="en-US" smtClean="0"/>
              <a:t>表示属于</a:t>
            </a:r>
            <a:r>
              <a:rPr lang="en-US" altLang="zh-CN" smtClean="0"/>
              <a:t>Af</a:t>
            </a:r>
            <a:r>
              <a:rPr lang="zh-CN" altLang="en-US" smtClean="0"/>
              <a:t>类。</a:t>
            </a:r>
          </a:p>
          <a:p>
            <a:pPr algn="just">
              <a:lnSpc>
                <a:spcPct val="90000"/>
              </a:lnSpc>
            </a:pPr>
            <a:r>
              <a:rPr lang="zh-CN" altLang="en-US" smtClean="0"/>
              <a:t>设两个权重系数矩阵为：</a:t>
            </a:r>
          </a:p>
          <a:p>
            <a:pPr>
              <a:lnSpc>
                <a:spcPct val="90000"/>
              </a:lnSpc>
            </a:pPr>
            <a:endParaRPr lang="zh-CN" altLang="en-US" smtClean="0"/>
          </a:p>
        </p:txBody>
      </p:sp>
      <p:sp>
        <p:nvSpPr>
          <p:cNvPr id="94211" name="Rectangle 3"/>
          <p:cNvSpPr>
            <a:spLocks noChangeArrowheads="1"/>
          </p:cNvSpPr>
          <p:nvPr/>
        </p:nvSpPr>
        <p:spPr bwMode="auto">
          <a:xfrm>
            <a:off x="2709863" y="29876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3796" name="Object 4"/>
          <p:cNvGraphicFramePr>
            <a:graphicFrameLocks noChangeAspect="1"/>
          </p:cNvGraphicFramePr>
          <p:nvPr/>
        </p:nvGraphicFramePr>
        <p:xfrm>
          <a:off x="1447800" y="2259013"/>
          <a:ext cx="5284788" cy="1025525"/>
        </p:xfrm>
        <a:graphic>
          <a:graphicData uri="http://schemas.openxmlformats.org/presentationml/2006/ole">
            <mc:AlternateContent xmlns:mc="http://schemas.openxmlformats.org/markup-compatibility/2006">
              <mc:Choice xmlns:v="urn:schemas-microsoft-com:vml" Requires="v">
                <p:oleObj spid="_x0000_s94276" r:id="rId3" imgW="2070999" imgH="482810" progId="Equation.3">
                  <p:embed/>
                </p:oleObj>
              </mc:Choice>
              <mc:Fallback>
                <p:oleObj r:id="rId3" imgW="2070999" imgH="48281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59013"/>
                        <a:ext cx="5284788"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3" name="Rectangle 5"/>
          <p:cNvSpPr>
            <a:spLocks noChangeArrowheads="1"/>
          </p:cNvSpPr>
          <p:nvPr/>
        </p:nvSpPr>
        <p:spPr bwMode="auto">
          <a:xfrm>
            <a:off x="2705100"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3798" name="Object 6"/>
          <p:cNvGraphicFramePr>
            <a:graphicFrameLocks noChangeAspect="1"/>
          </p:cNvGraphicFramePr>
          <p:nvPr/>
        </p:nvGraphicFramePr>
        <p:xfrm>
          <a:off x="1403352" y="3573464"/>
          <a:ext cx="5191125" cy="449262"/>
        </p:xfrm>
        <a:graphic>
          <a:graphicData uri="http://schemas.openxmlformats.org/presentationml/2006/ole">
            <mc:AlternateContent xmlns:mc="http://schemas.openxmlformats.org/markup-compatibility/2006">
              <mc:Choice xmlns:v="urn:schemas-microsoft-com:vml" Requires="v">
                <p:oleObj spid="_x0000_s94277" r:id="rId5" imgW="1993900" imgH="215900" progId="Equation.3">
                  <p:embed/>
                </p:oleObj>
              </mc:Choice>
              <mc:Fallback>
                <p:oleObj r:id="rId5" imgW="19939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2" y="3573464"/>
                        <a:ext cx="51911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799" name="Group 7"/>
          <p:cNvGrpSpPr>
            <a:grpSpLocks/>
          </p:cNvGrpSpPr>
          <p:nvPr/>
        </p:nvGrpSpPr>
        <p:grpSpPr bwMode="auto">
          <a:xfrm>
            <a:off x="900113" y="4508502"/>
            <a:ext cx="4032250" cy="536575"/>
            <a:chOff x="0" y="0"/>
            <a:chExt cx="2540" cy="337"/>
          </a:xfrm>
        </p:grpSpPr>
        <p:graphicFrame>
          <p:nvGraphicFramePr>
            <p:cNvPr id="94216" name="Object 8"/>
            <p:cNvGraphicFramePr>
              <a:graphicFrameLocks noChangeAspect="1"/>
            </p:cNvGraphicFramePr>
            <p:nvPr/>
          </p:nvGraphicFramePr>
          <p:xfrm>
            <a:off x="454" y="0"/>
            <a:ext cx="1188" cy="282"/>
          </p:xfrm>
          <a:graphic>
            <a:graphicData uri="http://schemas.openxmlformats.org/presentationml/2006/ole">
              <mc:AlternateContent xmlns:mc="http://schemas.openxmlformats.org/markup-compatibility/2006">
                <mc:Choice xmlns:v="urn:schemas-microsoft-com:vml" Requires="v">
                  <p:oleObj spid="_x0000_s94278" r:id="rId7" imgW="967720" imgH="229197" progId="Equation.3">
                    <p:embed/>
                  </p:oleObj>
                </mc:Choice>
                <mc:Fallback>
                  <p:oleObj r:id="rId7" imgW="967720" imgH="22919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 y="0"/>
                          <a:ext cx="118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7" name="Rectangle 9"/>
            <p:cNvSpPr>
              <a:spLocks noChangeArrowheads="1"/>
            </p:cNvSpPr>
            <p:nvPr/>
          </p:nvSpPr>
          <p:spPr bwMode="auto">
            <a:xfrm>
              <a:off x="1724" y="1"/>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为阈值 </a:t>
              </a:r>
              <a:r>
                <a:rPr lang="zh-CN" altLang="en-US">
                  <a:latin typeface="Times New Roman" pitchFamily="18" charset="0"/>
                  <a:ea typeface="宋体" pitchFamily="2" charset="-122"/>
                </a:rPr>
                <a:t> </a:t>
              </a:r>
            </a:p>
          </p:txBody>
        </p:sp>
        <p:sp>
          <p:nvSpPr>
            <p:cNvPr id="94218" name="Rectangle 10"/>
            <p:cNvSpPr>
              <a:spLocks noChangeArrowheads="1"/>
            </p:cNvSpPr>
            <p:nvPr/>
          </p:nvSpPr>
          <p:spPr bwMode="auto">
            <a:xfrm>
              <a:off x="0" y="0"/>
              <a:ext cx="50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ea typeface="宋体" pitchFamily="2" charset="-122"/>
                </a:rPr>
                <a:t>其中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p:cTn id="7" dur="1000" fill="hold"/>
                                        <p:tgtEl>
                                          <p:spTgt spid="3379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379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79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3794">
                                            <p:txEl>
                                              <p:pRg st="1" end="1"/>
                                            </p:txEl>
                                          </p:spTgt>
                                        </p:tgtEl>
                                        <p:attrNameLst>
                                          <p:attrName>style.visibility</p:attrName>
                                        </p:attrNameLst>
                                      </p:cBhvr>
                                      <p:to>
                                        <p:strVal val="visible"/>
                                      </p:to>
                                    </p:set>
                                    <p:anim calcmode="lin" valueType="num">
                                      <p:cBhvr>
                                        <p:cTn id="14" dur="1000" fill="hold"/>
                                        <p:tgtEl>
                                          <p:spTgt spid="33794">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379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379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3796"/>
                                        </p:tgtEl>
                                        <p:attrNameLst>
                                          <p:attrName>style.visibility</p:attrName>
                                        </p:attrNameLst>
                                      </p:cBhvr>
                                      <p:to>
                                        <p:strVal val="visible"/>
                                      </p:to>
                                    </p:set>
                                    <p:anim calcmode="lin" valueType="num">
                                      <p:cBhvr>
                                        <p:cTn id="21" dur="1000" fill="hold"/>
                                        <p:tgtEl>
                                          <p:spTgt spid="33796"/>
                                        </p:tgtEl>
                                        <p:attrNameLst>
                                          <p:attrName>ppt_x</p:attrName>
                                        </p:attrNameLst>
                                      </p:cBhvr>
                                      <p:tavLst>
                                        <p:tav tm="0">
                                          <p:val>
                                            <p:strVal val="#ppt_x-.2"/>
                                          </p:val>
                                        </p:tav>
                                        <p:tav tm="100000">
                                          <p:val>
                                            <p:strVal val="#ppt_x"/>
                                          </p:val>
                                        </p:tav>
                                      </p:tavLst>
                                    </p:anim>
                                    <p:anim calcmode="lin" valueType="num">
                                      <p:cBhvr>
                                        <p:cTn id="22" dur="1000" fill="hold"/>
                                        <p:tgtEl>
                                          <p:spTgt spid="3379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37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3798"/>
                                        </p:tgtEl>
                                        <p:attrNameLst>
                                          <p:attrName>style.visibility</p:attrName>
                                        </p:attrNameLst>
                                      </p:cBhvr>
                                      <p:to>
                                        <p:strVal val="visible"/>
                                      </p:to>
                                    </p:set>
                                    <p:anim calcmode="lin" valueType="num">
                                      <p:cBhvr>
                                        <p:cTn id="28" dur="1000" fill="hold"/>
                                        <p:tgtEl>
                                          <p:spTgt spid="33798"/>
                                        </p:tgtEl>
                                        <p:attrNameLst>
                                          <p:attrName>ppt_x</p:attrName>
                                        </p:attrNameLst>
                                      </p:cBhvr>
                                      <p:tavLst>
                                        <p:tav tm="0">
                                          <p:val>
                                            <p:strVal val="#ppt_x-.2"/>
                                          </p:val>
                                        </p:tav>
                                        <p:tav tm="100000">
                                          <p:val>
                                            <p:strVal val="#ppt_x"/>
                                          </p:val>
                                        </p:tav>
                                      </p:tavLst>
                                    </p:anim>
                                    <p:anim calcmode="lin" valueType="num">
                                      <p:cBhvr>
                                        <p:cTn id="29" dur="1000" fill="hold"/>
                                        <p:tgtEl>
                                          <p:spTgt spid="3379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37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3799"/>
                                        </p:tgtEl>
                                        <p:attrNameLst>
                                          <p:attrName>style.visibility</p:attrName>
                                        </p:attrNameLst>
                                      </p:cBhvr>
                                      <p:to>
                                        <p:strVal val="visible"/>
                                      </p:to>
                                    </p:set>
                                    <p:anim calcmode="lin" valueType="num">
                                      <p:cBhvr>
                                        <p:cTn id="35" dur="1000" fill="hold"/>
                                        <p:tgtEl>
                                          <p:spTgt spid="33799"/>
                                        </p:tgtEl>
                                        <p:attrNameLst>
                                          <p:attrName>ppt_x</p:attrName>
                                        </p:attrNameLst>
                                      </p:cBhvr>
                                      <p:tavLst>
                                        <p:tav tm="0">
                                          <p:val>
                                            <p:strVal val="#ppt_x-.2"/>
                                          </p:val>
                                        </p:tav>
                                        <p:tav tm="100000">
                                          <p:val>
                                            <p:strVal val="#ppt_x"/>
                                          </p:val>
                                        </p:tav>
                                      </p:tavLst>
                                    </p:anim>
                                    <p:anim calcmode="lin" valueType="num">
                                      <p:cBhvr>
                                        <p:cTn id="36" dur="1000" fill="hold"/>
                                        <p:tgtEl>
                                          <p:spTgt spid="33799"/>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629025" y="320675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34819" name="Rectangle 3"/>
          <p:cNvSpPr>
            <a:spLocks noChangeArrowheads="1"/>
          </p:cNvSpPr>
          <p:nvPr/>
        </p:nvSpPr>
        <p:spPr bwMode="auto">
          <a:xfrm>
            <a:off x="611188" y="620713"/>
            <a:ext cx="260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solidFill>
                  <a:srgbClr val="FF0000"/>
                </a:solidFill>
                <a:latin typeface="宋体" pitchFamily="2" charset="-122"/>
                <a:ea typeface="宋体" pitchFamily="2" charset="-122"/>
              </a:rPr>
              <a:t>分析如下：</a:t>
            </a:r>
            <a:r>
              <a:rPr lang="zh-CN" altLang="en-US">
                <a:latin typeface="Times New Roman" pitchFamily="18" charset="0"/>
                <a:ea typeface="宋体" pitchFamily="2" charset="-122"/>
              </a:rPr>
              <a:t> </a:t>
            </a:r>
          </a:p>
        </p:txBody>
      </p:sp>
      <p:sp>
        <p:nvSpPr>
          <p:cNvPr id="34820" name="Rectangle 4"/>
          <p:cNvSpPr>
            <a:spLocks noChangeArrowheads="1"/>
          </p:cNvSpPr>
          <p:nvPr/>
        </p:nvSpPr>
        <p:spPr bwMode="auto">
          <a:xfrm>
            <a:off x="1273175" y="3213100"/>
            <a:ext cx="762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rPr>
              <a:t>为第一层的输出，同时作为第二层的输入。</a:t>
            </a:r>
          </a:p>
        </p:txBody>
      </p:sp>
      <p:sp>
        <p:nvSpPr>
          <p:cNvPr id="95237" name="Rectangle 5"/>
          <p:cNvSpPr>
            <a:spLocks noChangeArrowheads="1"/>
          </p:cNvSpPr>
          <p:nvPr/>
        </p:nvSpPr>
        <p:spPr bwMode="auto">
          <a:xfrm>
            <a:off x="2195513" y="301942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4822" name="Object 6"/>
          <p:cNvGraphicFramePr>
            <a:graphicFrameLocks noChangeAspect="1"/>
          </p:cNvGraphicFramePr>
          <p:nvPr/>
        </p:nvGraphicFramePr>
        <p:xfrm>
          <a:off x="1403350" y="1196977"/>
          <a:ext cx="6477000" cy="1116013"/>
        </p:xfrm>
        <a:graphic>
          <a:graphicData uri="http://schemas.openxmlformats.org/presentationml/2006/ole">
            <mc:AlternateContent xmlns:mc="http://schemas.openxmlformats.org/markup-compatibility/2006">
              <mc:Choice xmlns:v="urn:schemas-microsoft-com:vml" Requires="v">
                <p:oleObj spid="_x0000_s95408" r:id="rId3" imgW="2641917" imgH="457517" progId="Equation.3">
                  <p:embed/>
                </p:oleObj>
              </mc:Choice>
              <mc:Fallback>
                <p:oleObj r:id="rId3" imgW="2641917" imgH="4575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96977"/>
                        <a:ext cx="6477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9" name="Rectangle 7"/>
          <p:cNvSpPr>
            <a:spLocks noChangeArrowheads="1"/>
          </p:cNvSpPr>
          <p:nvPr/>
        </p:nvSpPr>
        <p:spPr bwMode="auto">
          <a:xfrm>
            <a:off x="3738563" y="324485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4824" name="Object 8"/>
          <p:cNvGraphicFramePr>
            <a:graphicFrameLocks noChangeAspect="1"/>
          </p:cNvGraphicFramePr>
          <p:nvPr/>
        </p:nvGraphicFramePr>
        <p:xfrm>
          <a:off x="1908175" y="2708276"/>
          <a:ext cx="1666875" cy="371476"/>
        </p:xfrm>
        <a:graphic>
          <a:graphicData uri="http://schemas.openxmlformats.org/presentationml/2006/ole">
            <mc:AlternateContent xmlns:mc="http://schemas.openxmlformats.org/markup-compatibility/2006">
              <mc:Choice xmlns:v="urn:schemas-microsoft-com:vml" Requires="v">
                <p:oleObj spid="_x0000_s95409" r:id="rId5" imgW="992754" imgH="216370" progId="Equation.3">
                  <p:embed/>
                </p:oleObj>
              </mc:Choice>
              <mc:Fallback>
                <p:oleObj r:id="rId5" imgW="992754" imgH="21637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708276"/>
                        <a:ext cx="1666875" cy="3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1" name="Rectangle 9"/>
          <p:cNvSpPr>
            <a:spLocks noChangeArrowheads="1"/>
          </p:cNvSpPr>
          <p:nvPr/>
        </p:nvSpPr>
        <p:spPr bwMode="auto">
          <a:xfrm>
            <a:off x="3614738" y="322897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4826" name="Object 10"/>
          <p:cNvGraphicFramePr>
            <a:graphicFrameLocks noChangeAspect="1"/>
          </p:cNvGraphicFramePr>
          <p:nvPr/>
        </p:nvGraphicFramePr>
        <p:xfrm>
          <a:off x="4643440" y="2636839"/>
          <a:ext cx="1914525" cy="400050"/>
        </p:xfrm>
        <a:graphic>
          <a:graphicData uri="http://schemas.openxmlformats.org/presentationml/2006/ole">
            <mc:AlternateContent xmlns:mc="http://schemas.openxmlformats.org/markup-compatibility/2006">
              <mc:Choice xmlns:v="urn:schemas-microsoft-com:vml" Requires="v">
                <p:oleObj spid="_x0000_s95410" r:id="rId7" imgW="1056393" imgH="216370" progId="Equation.3">
                  <p:embed/>
                </p:oleObj>
              </mc:Choice>
              <mc:Fallback>
                <p:oleObj r:id="rId7" imgW="1056393" imgH="21637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40" y="2636839"/>
                        <a:ext cx="1914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27" name="Group 11"/>
          <p:cNvGrpSpPr>
            <a:grpSpLocks/>
          </p:cNvGrpSpPr>
          <p:nvPr/>
        </p:nvGrpSpPr>
        <p:grpSpPr bwMode="auto">
          <a:xfrm>
            <a:off x="1857375" y="3716337"/>
            <a:ext cx="4048125" cy="520700"/>
            <a:chOff x="0" y="0"/>
            <a:chExt cx="2550" cy="328"/>
          </a:xfrm>
        </p:grpSpPr>
        <p:sp>
          <p:nvSpPr>
            <p:cNvPr id="95253" name="Rectangle 12"/>
            <p:cNvSpPr>
              <a:spLocks noChangeArrowheads="1"/>
            </p:cNvSpPr>
            <p:nvPr/>
          </p:nvSpPr>
          <p:spPr bwMode="auto">
            <a:xfrm>
              <a:off x="0" y="0"/>
              <a:ext cx="25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ea typeface="宋体" pitchFamily="2" charset="-122"/>
                </a:rPr>
                <a:t>其中， 为阈值， 为激励函数</a:t>
              </a:r>
            </a:p>
          </p:txBody>
        </p:sp>
        <p:graphicFrame>
          <p:nvGraphicFramePr>
            <p:cNvPr id="95254" name="Object 13"/>
            <p:cNvGraphicFramePr>
              <a:graphicFrameLocks noChangeAspect="1"/>
            </p:cNvGraphicFramePr>
            <p:nvPr/>
          </p:nvGraphicFramePr>
          <p:xfrm>
            <a:off x="484" y="16"/>
            <a:ext cx="204" cy="312"/>
          </p:xfrm>
          <a:graphic>
            <a:graphicData uri="http://schemas.openxmlformats.org/presentationml/2006/ole">
              <mc:AlternateContent xmlns:mc="http://schemas.openxmlformats.org/markup-compatibility/2006">
                <mc:Choice xmlns:v="urn:schemas-microsoft-com:vml" Requires="v">
                  <p:oleObj spid="_x0000_s95411" r:id="rId9" imgW="153600" imgH="230400" progId="Equation.3">
                    <p:embed/>
                  </p:oleObj>
                </mc:Choice>
                <mc:Fallback>
                  <p:oleObj r:id="rId9" imgW="153600" imgH="2304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 y="16"/>
                          <a:ext cx="20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55" name="Object 14"/>
            <p:cNvGraphicFramePr>
              <a:graphicFrameLocks noChangeAspect="1"/>
            </p:cNvGraphicFramePr>
            <p:nvPr/>
          </p:nvGraphicFramePr>
          <p:xfrm>
            <a:off x="1346" y="16"/>
            <a:ext cx="192" cy="258"/>
          </p:xfrm>
          <a:graphic>
            <a:graphicData uri="http://schemas.openxmlformats.org/presentationml/2006/ole">
              <mc:AlternateContent xmlns:mc="http://schemas.openxmlformats.org/markup-compatibility/2006">
                <mc:Choice xmlns:v="urn:schemas-microsoft-com:vml" Requires="v">
                  <p:oleObj spid="_x0000_s95412" r:id="rId11" imgW="153869" imgH="205159" progId="Equation.3">
                    <p:embed/>
                  </p:oleObj>
                </mc:Choice>
                <mc:Fallback>
                  <p:oleObj r:id="rId11" imgW="153869" imgH="205159"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6" y="16"/>
                          <a:ext cx="19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4831" name="Group 15"/>
          <p:cNvGrpSpPr>
            <a:grpSpLocks/>
          </p:cNvGrpSpPr>
          <p:nvPr/>
        </p:nvGrpSpPr>
        <p:grpSpPr bwMode="auto">
          <a:xfrm>
            <a:off x="395288" y="4149725"/>
            <a:ext cx="7812087" cy="573088"/>
            <a:chOff x="0" y="0"/>
            <a:chExt cx="4921" cy="361"/>
          </a:xfrm>
        </p:grpSpPr>
        <p:graphicFrame>
          <p:nvGraphicFramePr>
            <p:cNvPr id="95250" name="Object 16"/>
            <p:cNvGraphicFramePr>
              <a:graphicFrameLocks noChangeAspect="1"/>
            </p:cNvGraphicFramePr>
            <p:nvPr/>
          </p:nvGraphicFramePr>
          <p:xfrm>
            <a:off x="572" y="0"/>
            <a:ext cx="1392" cy="361"/>
          </p:xfrm>
          <a:graphic>
            <a:graphicData uri="http://schemas.openxmlformats.org/presentationml/2006/ole">
              <mc:AlternateContent xmlns:mc="http://schemas.openxmlformats.org/markup-compatibility/2006">
                <mc:Choice xmlns:v="urn:schemas-microsoft-com:vml" Requires="v">
                  <p:oleObj spid="_x0000_s95413" r:id="rId13" imgW="674857" imgH="229197" progId="Equation.3">
                    <p:embed/>
                  </p:oleObj>
                </mc:Choice>
                <mc:Fallback>
                  <p:oleObj r:id="rId13" imgW="674857" imgH="229197"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 y="0"/>
                          <a:ext cx="139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1" name="Rectangle 17"/>
            <p:cNvSpPr>
              <a:spLocks noChangeArrowheads="1"/>
            </p:cNvSpPr>
            <p:nvPr/>
          </p:nvSpPr>
          <p:spPr bwMode="auto">
            <a:xfrm>
              <a:off x="0" y="46"/>
              <a:ext cx="72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zh-CN" altLang="en-US">
                  <a:latin typeface="宋体" pitchFamily="2" charset="-122"/>
                  <a:ea typeface="宋体" pitchFamily="2" charset="-122"/>
                </a:rPr>
                <a:t>若令</a:t>
              </a:r>
              <a:r>
                <a:rPr lang="zh-CN" altLang="en-US">
                  <a:latin typeface="Times New Roman" pitchFamily="18" charset="0"/>
                  <a:ea typeface="宋体" pitchFamily="2" charset="-122"/>
                </a:rPr>
                <a:t> </a:t>
              </a:r>
            </a:p>
          </p:txBody>
        </p:sp>
        <p:sp>
          <p:nvSpPr>
            <p:cNvPr id="95252" name="Rectangle 18"/>
            <p:cNvSpPr>
              <a:spLocks noChangeArrowheads="1"/>
            </p:cNvSpPr>
            <p:nvPr/>
          </p:nvSpPr>
          <p:spPr bwMode="auto">
            <a:xfrm>
              <a:off x="2041" y="0"/>
              <a:ext cx="28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zh-CN" altLang="en-US">
                  <a:latin typeface="宋体" pitchFamily="2" charset="-122"/>
                  <a:ea typeface="宋体" pitchFamily="2" charset="-122"/>
                </a:rPr>
                <a:t>（作为一固定输入） </a:t>
              </a:r>
            </a:p>
          </p:txBody>
        </p:sp>
      </p:grpSp>
      <p:grpSp>
        <p:nvGrpSpPr>
          <p:cNvPr id="34835" name="Group 19"/>
          <p:cNvGrpSpPr>
            <a:grpSpLocks/>
          </p:cNvGrpSpPr>
          <p:nvPr/>
        </p:nvGrpSpPr>
        <p:grpSpPr bwMode="auto">
          <a:xfrm>
            <a:off x="1116015" y="4868864"/>
            <a:ext cx="6237287" cy="1173162"/>
            <a:chOff x="0" y="0"/>
            <a:chExt cx="3929" cy="739"/>
          </a:xfrm>
        </p:grpSpPr>
        <p:sp>
          <p:nvSpPr>
            <p:cNvPr id="95246" name="Rectangle 20"/>
            <p:cNvSpPr>
              <a:spLocks noChangeArrowheads="1"/>
            </p:cNvSpPr>
            <p:nvPr/>
          </p:nvSpPr>
          <p:spPr bwMode="auto">
            <a:xfrm>
              <a:off x="0" y="499"/>
              <a:ext cx="392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zh-CN" altLang="en-US">
                  <a:latin typeface="宋体" pitchFamily="2" charset="-122"/>
                  <a:ea typeface="宋体" pitchFamily="2" charset="-122"/>
                </a:rPr>
                <a:t>（阈值作为固定输入神经元相应的权系数）</a:t>
              </a:r>
              <a:r>
                <a:rPr lang="zh-CN" altLang="en-US">
                  <a:latin typeface="Times New Roman" pitchFamily="18" charset="0"/>
                  <a:ea typeface="宋体" pitchFamily="2" charset="-122"/>
                </a:rPr>
                <a:t> </a:t>
              </a:r>
            </a:p>
          </p:txBody>
        </p:sp>
        <p:grpSp>
          <p:nvGrpSpPr>
            <p:cNvPr id="95247" name="Group 21"/>
            <p:cNvGrpSpPr>
              <a:grpSpLocks noChangeAspect="1"/>
            </p:cNvGrpSpPr>
            <p:nvPr/>
          </p:nvGrpSpPr>
          <p:grpSpPr bwMode="auto">
            <a:xfrm>
              <a:off x="95" y="0"/>
              <a:ext cx="2498" cy="330"/>
              <a:chOff x="0" y="0"/>
              <a:chExt cx="2498" cy="330"/>
            </a:xfrm>
          </p:grpSpPr>
          <p:graphicFrame>
            <p:nvGraphicFramePr>
              <p:cNvPr id="95248" name="Object 22"/>
              <p:cNvGraphicFramePr>
                <a:graphicFrameLocks noChangeAspect="1"/>
              </p:cNvGraphicFramePr>
              <p:nvPr/>
            </p:nvGraphicFramePr>
            <p:xfrm>
              <a:off x="0" y="45"/>
              <a:ext cx="1200" cy="285"/>
            </p:xfrm>
            <a:graphic>
              <a:graphicData uri="http://schemas.openxmlformats.org/presentationml/2006/ole">
                <mc:AlternateContent xmlns:mc="http://schemas.openxmlformats.org/markup-compatibility/2006">
                  <mc:Choice xmlns:v="urn:schemas-microsoft-com:vml" Requires="v">
                    <p:oleObj spid="_x0000_s95414" r:id="rId15" imgW="763657" imgH="241825" progId="Equation.3">
                      <p:embed/>
                    </p:oleObj>
                  </mc:Choice>
                  <mc:Fallback>
                    <p:oleObj r:id="rId15" imgW="763657" imgH="241825"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45"/>
                            <a:ext cx="120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49" name="Object 23"/>
              <p:cNvGraphicFramePr>
                <a:graphicFrameLocks noChangeAspect="1"/>
              </p:cNvGraphicFramePr>
              <p:nvPr/>
            </p:nvGraphicFramePr>
            <p:xfrm>
              <a:off x="1538" y="0"/>
              <a:ext cx="960" cy="294"/>
            </p:xfrm>
            <a:graphic>
              <a:graphicData uri="http://schemas.openxmlformats.org/presentationml/2006/ole">
                <mc:AlternateContent xmlns:mc="http://schemas.openxmlformats.org/markup-compatibility/2006">
                  <mc:Choice xmlns:v="urn:schemas-microsoft-com:vml" Requires="v">
                    <p:oleObj spid="_x0000_s95415" r:id="rId17" imgW="446632" imgH="204175" progId="Equation.3">
                      <p:embed/>
                    </p:oleObj>
                  </mc:Choice>
                  <mc:Fallback>
                    <p:oleObj r:id="rId17" imgW="446632" imgH="204175"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8" y="0"/>
                            <a:ext cx="9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1000" fill="hold"/>
                                        <p:tgtEl>
                                          <p:spTgt spid="34819"/>
                                        </p:tgtEl>
                                        <p:attrNameLst>
                                          <p:attrName>ppt_w</p:attrName>
                                        </p:attrNameLst>
                                      </p:cBhvr>
                                      <p:tavLst>
                                        <p:tav tm="0">
                                          <p:val>
                                            <p:fltVal val="0"/>
                                          </p:val>
                                        </p:tav>
                                        <p:tav tm="100000">
                                          <p:val>
                                            <p:strVal val="#ppt_w"/>
                                          </p:val>
                                        </p:tav>
                                      </p:tavLst>
                                    </p:anim>
                                    <p:anim calcmode="lin" valueType="num">
                                      <p:cBhvr>
                                        <p:cTn id="8" dur="1000" fill="hold"/>
                                        <p:tgtEl>
                                          <p:spTgt spid="34819"/>
                                        </p:tgtEl>
                                        <p:attrNameLst>
                                          <p:attrName>ppt_h</p:attrName>
                                        </p:attrNameLst>
                                      </p:cBhvr>
                                      <p:tavLst>
                                        <p:tav tm="0">
                                          <p:val>
                                            <p:fltVal val="0"/>
                                          </p:val>
                                        </p:tav>
                                        <p:tav tm="100000">
                                          <p:val>
                                            <p:strVal val="#ppt_h"/>
                                          </p:val>
                                        </p:tav>
                                      </p:tavLst>
                                    </p:anim>
                                    <p:anim calcmode="lin" valueType="num">
                                      <p:cBhvr>
                                        <p:cTn id="9" dur="1000" fill="hold"/>
                                        <p:tgtEl>
                                          <p:spTgt spid="3481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8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anim calcmode="lin" valueType="num">
                                      <p:cBhvr>
                                        <p:cTn id="15" dur="1000" fill="hold"/>
                                        <p:tgtEl>
                                          <p:spTgt spid="34822"/>
                                        </p:tgtEl>
                                        <p:attrNameLst>
                                          <p:attrName>ppt_x</p:attrName>
                                        </p:attrNameLst>
                                      </p:cBhvr>
                                      <p:tavLst>
                                        <p:tav tm="0">
                                          <p:val>
                                            <p:strVal val="#ppt_x-.2"/>
                                          </p:val>
                                        </p:tav>
                                        <p:tav tm="100000">
                                          <p:val>
                                            <p:strVal val="#ppt_x"/>
                                          </p:val>
                                        </p:tav>
                                      </p:tavLst>
                                    </p:anim>
                                    <p:anim calcmode="lin" valueType="num">
                                      <p:cBhvr>
                                        <p:cTn id="16" dur="1000" fill="hold"/>
                                        <p:tgtEl>
                                          <p:spTgt spid="3482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34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34824"/>
                                        </p:tgtEl>
                                        <p:attrNameLst>
                                          <p:attrName>style.visibility</p:attrName>
                                        </p:attrNameLst>
                                      </p:cBhvr>
                                      <p:to>
                                        <p:strVal val="visible"/>
                                      </p:to>
                                    </p:set>
                                    <p:anim calcmode="lin" valueType="num">
                                      <p:cBhvr>
                                        <p:cTn id="22" dur="1000" fill="hold"/>
                                        <p:tgtEl>
                                          <p:spTgt spid="34824"/>
                                        </p:tgtEl>
                                        <p:attrNameLst>
                                          <p:attrName>ppt_x</p:attrName>
                                        </p:attrNameLst>
                                      </p:cBhvr>
                                      <p:tavLst>
                                        <p:tav tm="0">
                                          <p:val>
                                            <p:strVal val="#ppt_x-.2"/>
                                          </p:val>
                                        </p:tav>
                                        <p:tav tm="100000">
                                          <p:val>
                                            <p:strVal val="#ppt_x"/>
                                          </p:val>
                                        </p:tav>
                                      </p:tavLst>
                                    </p:anim>
                                    <p:anim calcmode="lin" valueType="num">
                                      <p:cBhvr>
                                        <p:cTn id="23" dur="1000" fill="hold"/>
                                        <p:tgtEl>
                                          <p:spTgt spid="3482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48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34826"/>
                                        </p:tgtEl>
                                        <p:attrNameLst>
                                          <p:attrName>style.visibility</p:attrName>
                                        </p:attrNameLst>
                                      </p:cBhvr>
                                      <p:to>
                                        <p:strVal val="visible"/>
                                      </p:to>
                                    </p:set>
                                    <p:anim calcmode="lin" valueType="num">
                                      <p:cBhvr>
                                        <p:cTn id="29" dur="1000" fill="hold"/>
                                        <p:tgtEl>
                                          <p:spTgt spid="34826"/>
                                        </p:tgtEl>
                                        <p:attrNameLst>
                                          <p:attrName>ppt_x</p:attrName>
                                        </p:attrNameLst>
                                      </p:cBhvr>
                                      <p:tavLst>
                                        <p:tav tm="0">
                                          <p:val>
                                            <p:strVal val="#ppt_x-.2"/>
                                          </p:val>
                                        </p:tav>
                                        <p:tav tm="100000">
                                          <p:val>
                                            <p:strVal val="#ppt_x"/>
                                          </p:val>
                                        </p:tav>
                                      </p:tavLst>
                                    </p:anim>
                                    <p:anim calcmode="lin" valueType="num">
                                      <p:cBhvr>
                                        <p:cTn id="30" dur="1000" fill="hold"/>
                                        <p:tgtEl>
                                          <p:spTgt spid="34826"/>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48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34820"/>
                                        </p:tgtEl>
                                        <p:attrNameLst>
                                          <p:attrName>style.visibility</p:attrName>
                                        </p:attrNameLst>
                                      </p:cBhvr>
                                      <p:to>
                                        <p:strVal val="visible"/>
                                      </p:to>
                                    </p:set>
                                    <p:anim calcmode="lin" valueType="num">
                                      <p:cBhvr>
                                        <p:cTn id="36" dur="1000" fill="hold"/>
                                        <p:tgtEl>
                                          <p:spTgt spid="34820"/>
                                        </p:tgtEl>
                                        <p:attrNameLst>
                                          <p:attrName>ppt_x</p:attrName>
                                        </p:attrNameLst>
                                      </p:cBhvr>
                                      <p:tavLst>
                                        <p:tav tm="0">
                                          <p:val>
                                            <p:strVal val="#ppt_x-.2"/>
                                          </p:val>
                                        </p:tav>
                                        <p:tav tm="100000">
                                          <p:val>
                                            <p:strVal val="#ppt_x"/>
                                          </p:val>
                                        </p:tav>
                                      </p:tavLst>
                                    </p:anim>
                                    <p:anim calcmode="lin" valueType="num">
                                      <p:cBhvr>
                                        <p:cTn id="37" dur="1000" fill="hold"/>
                                        <p:tgtEl>
                                          <p:spTgt spid="3482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48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nodeType="clickEffect">
                                  <p:stCondLst>
                                    <p:cond delay="0"/>
                                  </p:stCondLst>
                                  <p:childTnLst>
                                    <p:set>
                                      <p:cBhvr>
                                        <p:cTn id="42" dur="1" fill="hold">
                                          <p:stCondLst>
                                            <p:cond delay="0"/>
                                          </p:stCondLst>
                                        </p:cTn>
                                        <p:tgtEl>
                                          <p:spTgt spid="34827"/>
                                        </p:tgtEl>
                                        <p:attrNameLst>
                                          <p:attrName>style.visibility</p:attrName>
                                        </p:attrNameLst>
                                      </p:cBhvr>
                                      <p:to>
                                        <p:strVal val="visible"/>
                                      </p:to>
                                    </p:set>
                                    <p:anim calcmode="lin" valueType="num">
                                      <p:cBhvr>
                                        <p:cTn id="43" dur="1000" fill="hold"/>
                                        <p:tgtEl>
                                          <p:spTgt spid="34827"/>
                                        </p:tgtEl>
                                        <p:attrNameLst>
                                          <p:attrName>ppt_x</p:attrName>
                                        </p:attrNameLst>
                                      </p:cBhvr>
                                      <p:tavLst>
                                        <p:tav tm="0">
                                          <p:val>
                                            <p:strVal val="#ppt_x-.2"/>
                                          </p:val>
                                        </p:tav>
                                        <p:tav tm="100000">
                                          <p:val>
                                            <p:strVal val="#ppt_x"/>
                                          </p:val>
                                        </p:tav>
                                      </p:tavLst>
                                    </p:anim>
                                    <p:anim calcmode="lin" valueType="num">
                                      <p:cBhvr>
                                        <p:cTn id="44" dur="1000" fill="hold"/>
                                        <p:tgtEl>
                                          <p:spTgt spid="34827"/>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482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nodeType="clickEffect">
                                  <p:stCondLst>
                                    <p:cond delay="0"/>
                                  </p:stCondLst>
                                  <p:childTnLst>
                                    <p:set>
                                      <p:cBhvr>
                                        <p:cTn id="49" dur="1" fill="hold">
                                          <p:stCondLst>
                                            <p:cond delay="0"/>
                                          </p:stCondLst>
                                        </p:cTn>
                                        <p:tgtEl>
                                          <p:spTgt spid="34831"/>
                                        </p:tgtEl>
                                        <p:attrNameLst>
                                          <p:attrName>style.visibility</p:attrName>
                                        </p:attrNameLst>
                                      </p:cBhvr>
                                      <p:to>
                                        <p:strVal val="visible"/>
                                      </p:to>
                                    </p:set>
                                    <p:anim calcmode="lin" valueType="num">
                                      <p:cBhvr>
                                        <p:cTn id="50" dur="1000" fill="hold"/>
                                        <p:tgtEl>
                                          <p:spTgt spid="34831"/>
                                        </p:tgtEl>
                                        <p:attrNameLst>
                                          <p:attrName>ppt_x</p:attrName>
                                        </p:attrNameLst>
                                      </p:cBhvr>
                                      <p:tavLst>
                                        <p:tav tm="0">
                                          <p:val>
                                            <p:strVal val="#ppt_x-.2"/>
                                          </p:val>
                                        </p:tav>
                                        <p:tav tm="100000">
                                          <p:val>
                                            <p:strVal val="#ppt_x"/>
                                          </p:val>
                                        </p:tav>
                                      </p:tavLst>
                                    </p:anim>
                                    <p:anim calcmode="lin" valueType="num">
                                      <p:cBhvr>
                                        <p:cTn id="51" dur="1000" fill="hold"/>
                                        <p:tgtEl>
                                          <p:spTgt spid="34831"/>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48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nodeType="clickEffect">
                                  <p:stCondLst>
                                    <p:cond delay="0"/>
                                  </p:stCondLst>
                                  <p:childTnLst>
                                    <p:set>
                                      <p:cBhvr>
                                        <p:cTn id="56" dur="1" fill="hold">
                                          <p:stCondLst>
                                            <p:cond delay="0"/>
                                          </p:stCondLst>
                                        </p:cTn>
                                        <p:tgtEl>
                                          <p:spTgt spid="34835"/>
                                        </p:tgtEl>
                                        <p:attrNameLst>
                                          <p:attrName>style.visibility</p:attrName>
                                        </p:attrNameLst>
                                      </p:cBhvr>
                                      <p:to>
                                        <p:strVal val="visible"/>
                                      </p:to>
                                    </p:set>
                                    <p:anim calcmode="lin" valueType="num">
                                      <p:cBhvr>
                                        <p:cTn id="57" dur="1000" fill="hold"/>
                                        <p:tgtEl>
                                          <p:spTgt spid="34835"/>
                                        </p:tgtEl>
                                        <p:attrNameLst>
                                          <p:attrName>ppt_x</p:attrName>
                                        </p:attrNameLst>
                                      </p:cBhvr>
                                      <p:tavLst>
                                        <p:tav tm="0">
                                          <p:val>
                                            <p:strVal val="#ppt_x-.2"/>
                                          </p:val>
                                        </p:tav>
                                        <p:tav tm="100000">
                                          <p:val>
                                            <p:strVal val="#ppt_x"/>
                                          </p:val>
                                        </p:tav>
                                      </p:tavLst>
                                    </p:anim>
                                    <p:anim calcmode="lin" valueType="num">
                                      <p:cBhvr>
                                        <p:cTn id="58" dur="1000" fill="hold"/>
                                        <p:tgtEl>
                                          <p:spTgt spid="3483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34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0"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828800" y="2552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6259" name="Rectangle 3"/>
          <p:cNvSpPr>
            <a:spLocks noChangeArrowheads="1"/>
          </p:cNvSpPr>
          <p:nvPr/>
        </p:nvSpPr>
        <p:spPr bwMode="auto">
          <a:xfrm>
            <a:off x="3690938" y="305435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nvGrpSpPr>
          <p:cNvPr id="35844" name="Group 4"/>
          <p:cNvGrpSpPr>
            <a:grpSpLocks/>
          </p:cNvGrpSpPr>
          <p:nvPr/>
        </p:nvGrpSpPr>
        <p:grpSpPr bwMode="auto">
          <a:xfrm>
            <a:off x="539750" y="765176"/>
            <a:ext cx="8301038" cy="1955800"/>
            <a:chOff x="0" y="0"/>
            <a:chExt cx="5229" cy="1232"/>
          </a:xfrm>
        </p:grpSpPr>
        <p:graphicFrame>
          <p:nvGraphicFramePr>
            <p:cNvPr id="96278" name="Object 5"/>
            <p:cNvGraphicFramePr>
              <a:graphicFrameLocks noChangeAspect="1"/>
            </p:cNvGraphicFramePr>
            <p:nvPr/>
          </p:nvGraphicFramePr>
          <p:xfrm>
            <a:off x="45" y="227"/>
            <a:ext cx="5184" cy="1005"/>
          </p:xfrm>
          <a:graphic>
            <a:graphicData uri="http://schemas.openxmlformats.org/presentationml/2006/ole">
              <mc:AlternateContent xmlns:mc="http://schemas.openxmlformats.org/markup-compatibility/2006">
                <mc:Choice xmlns:v="urn:schemas-microsoft-com:vml" Requires="v">
                  <p:oleObj spid="_x0000_s96432" r:id="rId3" imgW="4242117" imgH="914717" progId="Equation.3">
                    <p:embed/>
                  </p:oleObj>
                </mc:Choice>
                <mc:Fallback>
                  <p:oleObj r:id="rId3" imgW="4242117" imgH="91471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 y="227"/>
                          <a:ext cx="5184"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79" name="Rectangle 6"/>
            <p:cNvSpPr>
              <a:spLocks noChangeArrowheads="1"/>
            </p:cNvSpPr>
            <p:nvPr/>
          </p:nvSpPr>
          <p:spPr bwMode="auto">
            <a:xfrm>
              <a:off x="0" y="0"/>
              <a:ext cx="112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zh-CN" altLang="en-US">
                  <a:latin typeface="宋体" pitchFamily="2" charset="-122"/>
                  <a:ea typeface="宋体" pitchFamily="2" charset="-122"/>
                </a:rPr>
                <a:t>则有： </a:t>
              </a:r>
            </a:p>
          </p:txBody>
        </p:sp>
      </p:grpSp>
      <p:grpSp>
        <p:nvGrpSpPr>
          <p:cNvPr id="35847" name="Group 7"/>
          <p:cNvGrpSpPr>
            <a:grpSpLocks/>
          </p:cNvGrpSpPr>
          <p:nvPr/>
        </p:nvGrpSpPr>
        <p:grpSpPr bwMode="auto">
          <a:xfrm>
            <a:off x="755650" y="2636839"/>
            <a:ext cx="4606925" cy="769937"/>
            <a:chOff x="0" y="0"/>
            <a:chExt cx="2902" cy="484"/>
          </a:xfrm>
        </p:grpSpPr>
        <p:graphicFrame>
          <p:nvGraphicFramePr>
            <p:cNvPr id="96276" name="Object 8"/>
            <p:cNvGraphicFramePr>
              <a:graphicFrameLocks noChangeAspect="1"/>
            </p:cNvGraphicFramePr>
            <p:nvPr/>
          </p:nvGraphicFramePr>
          <p:xfrm>
            <a:off x="1270" y="0"/>
            <a:ext cx="1632" cy="484"/>
          </p:xfrm>
          <a:graphic>
            <a:graphicData uri="http://schemas.openxmlformats.org/presentationml/2006/ole">
              <mc:AlternateContent xmlns:mc="http://schemas.openxmlformats.org/markup-compatibility/2006">
                <mc:Choice xmlns:v="urn:schemas-microsoft-com:vml" Requires="v">
                  <p:oleObj spid="_x0000_s96433" r:id="rId5" imgW="916787" imgH="394728" progId="Equation.3">
                    <p:embed/>
                  </p:oleObj>
                </mc:Choice>
                <mc:Fallback>
                  <p:oleObj r:id="rId5" imgW="916787" imgH="39472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 y="0"/>
                          <a:ext cx="1632"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77" name="Rectangle 9"/>
            <p:cNvSpPr>
              <a:spLocks noChangeArrowheads="1"/>
            </p:cNvSpPr>
            <p:nvPr/>
          </p:nvSpPr>
          <p:spPr bwMode="auto">
            <a:xfrm>
              <a:off x="0" y="90"/>
              <a:ext cx="128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ea typeface="宋体" pitchFamily="2" charset="-122"/>
                </a:rPr>
                <a:t>取激励函数为</a:t>
              </a:r>
            </a:p>
          </p:txBody>
        </p:sp>
      </p:grpSp>
      <p:grpSp>
        <p:nvGrpSpPr>
          <p:cNvPr id="35850" name="Group 10"/>
          <p:cNvGrpSpPr>
            <a:grpSpLocks/>
          </p:cNvGrpSpPr>
          <p:nvPr/>
        </p:nvGrpSpPr>
        <p:grpSpPr bwMode="auto">
          <a:xfrm>
            <a:off x="395288" y="3429000"/>
            <a:ext cx="6411912" cy="792163"/>
            <a:chOff x="0" y="0"/>
            <a:chExt cx="4039" cy="499"/>
          </a:xfrm>
        </p:grpSpPr>
        <p:grpSp>
          <p:nvGrpSpPr>
            <p:cNvPr id="96269" name="Group 11"/>
            <p:cNvGrpSpPr>
              <a:grpSpLocks/>
            </p:cNvGrpSpPr>
            <p:nvPr/>
          </p:nvGrpSpPr>
          <p:grpSpPr bwMode="auto">
            <a:xfrm>
              <a:off x="363" y="0"/>
              <a:ext cx="3676" cy="499"/>
              <a:chOff x="0" y="0"/>
              <a:chExt cx="3676" cy="499"/>
            </a:xfrm>
          </p:grpSpPr>
          <p:graphicFrame>
            <p:nvGraphicFramePr>
              <p:cNvPr id="96271" name="Object 12"/>
              <p:cNvGraphicFramePr>
                <a:graphicFrameLocks noChangeAspect="1"/>
              </p:cNvGraphicFramePr>
              <p:nvPr/>
            </p:nvGraphicFramePr>
            <p:xfrm>
              <a:off x="0" y="136"/>
              <a:ext cx="1680" cy="313"/>
            </p:xfrm>
            <a:graphic>
              <a:graphicData uri="http://schemas.openxmlformats.org/presentationml/2006/ole">
                <mc:AlternateContent xmlns:mc="http://schemas.openxmlformats.org/markup-compatibility/2006">
                  <mc:Choice xmlns:v="urn:schemas-microsoft-com:vml" Requires="v">
                    <p:oleObj spid="_x0000_s96434" r:id="rId7" imgW="980027" imgH="216370" progId="Equation.3">
                      <p:embed/>
                    </p:oleObj>
                  </mc:Choice>
                  <mc:Fallback>
                    <p:oleObj r:id="rId7" imgW="980027" imgH="21637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6"/>
                            <a:ext cx="168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6272" name="Group 13"/>
              <p:cNvGrpSpPr>
                <a:grpSpLocks/>
              </p:cNvGrpSpPr>
              <p:nvPr/>
            </p:nvGrpSpPr>
            <p:grpSpPr bwMode="auto">
              <a:xfrm>
                <a:off x="1728" y="0"/>
                <a:ext cx="1158" cy="499"/>
                <a:chOff x="0" y="0"/>
                <a:chExt cx="1158" cy="499"/>
              </a:xfrm>
            </p:grpSpPr>
            <p:sp>
              <p:nvSpPr>
                <p:cNvPr id="96274" name="Rectangle 14"/>
                <p:cNvSpPr>
                  <a:spLocks noChangeArrowheads="1"/>
                </p:cNvSpPr>
                <p:nvPr/>
              </p:nvSpPr>
              <p:spPr bwMode="auto">
                <a:xfrm>
                  <a:off x="0" y="78"/>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en-US" altLang="zh-CN" sz="3200">
                      <a:latin typeface="Times New Roman" pitchFamily="18" charset="0"/>
                      <a:ea typeface="宋体" pitchFamily="2" charset="-122"/>
                    </a:rPr>
                    <a:t>= </a:t>
                  </a:r>
                </a:p>
              </p:txBody>
            </p:sp>
            <p:graphicFrame>
              <p:nvGraphicFramePr>
                <p:cNvPr id="96275" name="Object 15"/>
                <p:cNvGraphicFramePr>
                  <a:graphicFrameLocks noChangeAspect="1"/>
                </p:cNvGraphicFramePr>
                <p:nvPr/>
              </p:nvGraphicFramePr>
              <p:xfrm>
                <a:off x="288" y="0"/>
                <a:ext cx="870" cy="499"/>
              </p:xfrm>
              <a:graphic>
                <a:graphicData uri="http://schemas.openxmlformats.org/presentationml/2006/ole">
                  <mc:AlternateContent xmlns:mc="http://schemas.openxmlformats.org/markup-compatibility/2006">
                    <mc:Choice xmlns:v="urn:schemas-microsoft-com:vml" Requires="v">
                      <p:oleObj spid="_x0000_s96435" r:id="rId9" imgW="954572" imgH="432739" progId="Equation.3">
                        <p:embed/>
                      </p:oleObj>
                    </mc:Choice>
                    <mc:Fallback>
                      <p:oleObj r:id="rId9" imgW="954572" imgH="432739"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0"/>
                              <a:ext cx="87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6273" name="Object 16"/>
              <p:cNvGraphicFramePr>
                <a:graphicFrameLocks noChangeAspect="1"/>
              </p:cNvGraphicFramePr>
              <p:nvPr/>
            </p:nvGraphicFramePr>
            <p:xfrm>
              <a:off x="3238" y="136"/>
              <a:ext cx="438" cy="280"/>
            </p:xfrm>
            <a:graphic>
              <a:graphicData uri="http://schemas.openxmlformats.org/presentationml/2006/ole">
                <mc:AlternateContent xmlns:mc="http://schemas.openxmlformats.org/markup-compatibility/2006">
                  <mc:Choice xmlns:v="urn:schemas-microsoft-com:vml" Requires="v">
                    <p:oleObj spid="_x0000_s96436" r:id="rId11" imgW="421111" imgH="204175" progId="Equation.3">
                      <p:embed/>
                    </p:oleObj>
                  </mc:Choice>
                  <mc:Fallback>
                    <p:oleObj r:id="rId11" imgW="421111" imgH="204175"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 y="136"/>
                            <a:ext cx="43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6270" name="Rectangle 17"/>
            <p:cNvSpPr>
              <a:spLocks noChangeArrowheads="1"/>
            </p:cNvSpPr>
            <p:nvPr/>
          </p:nvSpPr>
          <p:spPr bwMode="auto">
            <a:xfrm>
              <a:off x="0" y="1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ea typeface="宋体" pitchFamily="2" charset="-122"/>
                </a:rPr>
                <a:t>则</a:t>
              </a:r>
            </a:p>
          </p:txBody>
        </p:sp>
      </p:grpSp>
      <p:grpSp>
        <p:nvGrpSpPr>
          <p:cNvPr id="35858" name="Group 18"/>
          <p:cNvGrpSpPr>
            <a:grpSpLocks/>
          </p:cNvGrpSpPr>
          <p:nvPr/>
        </p:nvGrpSpPr>
        <p:grpSpPr bwMode="auto">
          <a:xfrm>
            <a:off x="395288" y="4292601"/>
            <a:ext cx="4949825" cy="2201863"/>
            <a:chOff x="0" y="0"/>
            <a:chExt cx="3118" cy="1387"/>
          </a:xfrm>
        </p:grpSpPr>
        <p:grpSp>
          <p:nvGrpSpPr>
            <p:cNvPr id="96264" name="Group 19"/>
            <p:cNvGrpSpPr>
              <a:grpSpLocks/>
            </p:cNvGrpSpPr>
            <p:nvPr/>
          </p:nvGrpSpPr>
          <p:grpSpPr bwMode="auto">
            <a:xfrm>
              <a:off x="0" y="0"/>
              <a:ext cx="3118" cy="411"/>
              <a:chOff x="0" y="0"/>
              <a:chExt cx="3118" cy="411"/>
            </a:xfrm>
          </p:grpSpPr>
          <p:sp>
            <p:nvSpPr>
              <p:cNvPr id="96266" name="Rectangle 20"/>
              <p:cNvSpPr>
                <a:spLocks noChangeArrowheads="1"/>
              </p:cNvSpPr>
              <p:nvPr/>
            </p:nvSpPr>
            <p:spPr bwMode="auto">
              <a:xfrm>
                <a:off x="0" y="27"/>
                <a:ext cx="129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同样，取</a:t>
                </a:r>
                <a:r>
                  <a:rPr lang="zh-CN" altLang="en-US">
                    <a:latin typeface="Times New Roman" pitchFamily="18" charset="0"/>
                    <a:ea typeface="宋体" pitchFamily="2" charset="-122"/>
                  </a:rPr>
                  <a:t> </a:t>
                </a:r>
              </a:p>
            </p:txBody>
          </p:sp>
          <p:graphicFrame>
            <p:nvGraphicFramePr>
              <p:cNvPr id="96267" name="Object 21"/>
              <p:cNvGraphicFramePr>
                <a:graphicFrameLocks noChangeAspect="1"/>
              </p:cNvGraphicFramePr>
              <p:nvPr/>
            </p:nvGraphicFramePr>
            <p:xfrm>
              <a:off x="933" y="45"/>
              <a:ext cx="816" cy="256"/>
            </p:xfrm>
            <a:graphic>
              <a:graphicData uri="http://schemas.openxmlformats.org/presentationml/2006/ole">
                <mc:AlternateContent xmlns:mc="http://schemas.openxmlformats.org/markup-compatibility/2006">
                  <mc:Choice xmlns:v="urn:schemas-microsoft-com:vml" Requires="v">
                    <p:oleObj spid="_x0000_s96437" r:id="rId13" imgW="700324" imgH="216464" progId="Equation.3">
                      <p:embed/>
                    </p:oleObj>
                  </mc:Choice>
                  <mc:Fallback>
                    <p:oleObj r:id="rId13" imgW="700324" imgH="216464"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 y="45"/>
                            <a:ext cx="8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8" name="Object 22"/>
              <p:cNvGraphicFramePr>
                <a:graphicFrameLocks noChangeAspect="1"/>
              </p:cNvGraphicFramePr>
              <p:nvPr/>
            </p:nvGraphicFramePr>
            <p:xfrm>
              <a:off x="2158" y="0"/>
              <a:ext cx="960" cy="289"/>
            </p:xfrm>
            <a:graphic>
              <a:graphicData uri="http://schemas.openxmlformats.org/presentationml/2006/ole">
                <mc:AlternateContent xmlns:mc="http://schemas.openxmlformats.org/markup-compatibility/2006">
                  <mc:Choice xmlns:v="urn:schemas-microsoft-com:vml" Requires="v">
                    <p:oleObj spid="_x0000_s96438" r:id="rId15" imgW="725790" imgH="216464" progId="Equation.3">
                      <p:embed/>
                    </p:oleObj>
                  </mc:Choice>
                  <mc:Fallback>
                    <p:oleObj r:id="rId15" imgW="725790" imgH="216464"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8" y="0"/>
                            <a:ext cx="9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6265" name="Object 23"/>
            <p:cNvGraphicFramePr>
              <a:graphicFrameLocks noChangeAspect="1"/>
            </p:cNvGraphicFramePr>
            <p:nvPr/>
          </p:nvGraphicFramePr>
          <p:xfrm>
            <a:off x="1070" y="408"/>
            <a:ext cx="1632" cy="979"/>
          </p:xfrm>
          <a:graphic>
            <a:graphicData uri="http://schemas.openxmlformats.org/presentationml/2006/ole">
              <mc:AlternateContent xmlns:mc="http://schemas.openxmlformats.org/markup-compatibility/2006">
                <mc:Choice xmlns:v="urn:schemas-microsoft-com:vml" Requires="v">
                  <p:oleObj spid="_x0000_s96439" r:id="rId17" imgW="1473840" imgH="889386" progId="Equation.3">
                    <p:embed/>
                  </p:oleObj>
                </mc:Choice>
                <mc:Fallback>
                  <p:oleObj r:id="rId17" imgW="1473840" imgH="889386"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0" y="408"/>
                          <a:ext cx="1632"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p:cTn id="7" dur="1000" fill="hold"/>
                                        <p:tgtEl>
                                          <p:spTgt spid="35844"/>
                                        </p:tgtEl>
                                        <p:attrNameLst>
                                          <p:attrName>ppt_x</p:attrName>
                                        </p:attrNameLst>
                                      </p:cBhvr>
                                      <p:tavLst>
                                        <p:tav tm="0">
                                          <p:val>
                                            <p:strVal val="#ppt_x-.2"/>
                                          </p:val>
                                        </p:tav>
                                        <p:tav tm="100000">
                                          <p:val>
                                            <p:strVal val="#ppt_x"/>
                                          </p:val>
                                        </p:tav>
                                      </p:tavLst>
                                    </p:anim>
                                    <p:anim calcmode="lin" valueType="num">
                                      <p:cBhvr>
                                        <p:cTn id="8" dur="1000" fill="hold"/>
                                        <p:tgtEl>
                                          <p:spTgt spid="358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8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5847"/>
                                        </p:tgtEl>
                                        <p:attrNameLst>
                                          <p:attrName>style.visibility</p:attrName>
                                        </p:attrNameLst>
                                      </p:cBhvr>
                                      <p:to>
                                        <p:strVal val="visible"/>
                                      </p:to>
                                    </p:set>
                                    <p:anim calcmode="lin" valueType="num">
                                      <p:cBhvr>
                                        <p:cTn id="14" dur="1000" fill="hold"/>
                                        <p:tgtEl>
                                          <p:spTgt spid="35847"/>
                                        </p:tgtEl>
                                        <p:attrNameLst>
                                          <p:attrName>ppt_x</p:attrName>
                                        </p:attrNameLst>
                                      </p:cBhvr>
                                      <p:tavLst>
                                        <p:tav tm="0">
                                          <p:val>
                                            <p:strVal val="#ppt_x-.2"/>
                                          </p:val>
                                        </p:tav>
                                        <p:tav tm="100000">
                                          <p:val>
                                            <p:strVal val="#ppt_x"/>
                                          </p:val>
                                        </p:tav>
                                      </p:tavLst>
                                    </p:anim>
                                    <p:anim calcmode="lin" valueType="num">
                                      <p:cBhvr>
                                        <p:cTn id="15" dur="1000" fill="hold"/>
                                        <p:tgtEl>
                                          <p:spTgt spid="3584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8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5850"/>
                                        </p:tgtEl>
                                        <p:attrNameLst>
                                          <p:attrName>style.visibility</p:attrName>
                                        </p:attrNameLst>
                                      </p:cBhvr>
                                      <p:to>
                                        <p:strVal val="visible"/>
                                      </p:to>
                                    </p:set>
                                    <p:anim calcmode="lin" valueType="num">
                                      <p:cBhvr>
                                        <p:cTn id="21" dur="1000" fill="hold"/>
                                        <p:tgtEl>
                                          <p:spTgt spid="35850"/>
                                        </p:tgtEl>
                                        <p:attrNameLst>
                                          <p:attrName>ppt_x</p:attrName>
                                        </p:attrNameLst>
                                      </p:cBhvr>
                                      <p:tavLst>
                                        <p:tav tm="0">
                                          <p:val>
                                            <p:strVal val="#ppt_x-.2"/>
                                          </p:val>
                                        </p:tav>
                                        <p:tav tm="100000">
                                          <p:val>
                                            <p:strVal val="#ppt_x"/>
                                          </p:val>
                                        </p:tav>
                                      </p:tavLst>
                                    </p:anim>
                                    <p:anim calcmode="lin" valueType="num">
                                      <p:cBhvr>
                                        <p:cTn id="22" dur="1000" fill="hold"/>
                                        <p:tgtEl>
                                          <p:spTgt spid="35850"/>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8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5858"/>
                                        </p:tgtEl>
                                        <p:attrNameLst>
                                          <p:attrName>style.visibility</p:attrName>
                                        </p:attrNameLst>
                                      </p:cBhvr>
                                      <p:to>
                                        <p:strVal val="visible"/>
                                      </p:to>
                                    </p:set>
                                    <p:anim calcmode="lin" valueType="num">
                                      <p:cBhvr>
                                        <p:cTn id="28" dur="1000" fill="hold"/>
                                        <p:tgtEl>
                                          <p:spTgt spid="35858"/>
                                        </p:tgtEl>
                                        <p:attrNameLst>
                                          <p:attrName>ppt_x</p:attrName>
                                        </p:attrNameLst>
                                      </p:cBhvr>
                                      <p:tavLst>
                                        <p:tav tm="0">
                                          <p:val>
                                            <p:strVal val="#ppt_x-.2"/>
                                          </p:val>
                                        </p:tav>
                                        <p:tav tm="100000">
                                          <p:val>
                                            <p:strVal val="#ppt_x"/>
                                          </p:val>
                                        </p:tav>
                                      </p:tavLst>
                                    </p:anim>
                                    <p:anim calcmode="lin" valueType="num">
                                      <p:cBhvr>
                                        <p:cTn id="29" dur="1000" fill="hold"/>
                                        <p:tgtEl>
                                          <p:spTgt spid="3585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5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04800" y="1773238"/>
            <a:ext cx="838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zh-CN" altLang="en-US">
                <a:latin typeface="宋体" pitchFamily="2" charset="-122"/>
                <a:ea typeface="宋体" pitchFamily="2" charset="-122"/>
              </a:rPr>
              <a:t>（</a:t>
            </a:r>
            <a:r>
              <a:rPr lang="en-US" altLang="zh-CN">
                <a:latin typeface="宋体" pitchFamily="2" charset="-122"/>
                <a:ea typeface="宋体" pitchFamily="2" charset="-122"/>
              </a:rPr>
              <a:t>1</a:t>
            </a:r>
            <a:r>
              <a:rPr lang="zh-CN" altLang="en-US">
                <a:latin typeface="宋体" pitchFamily="2" charset="-122"/>
                <a:ea typeface="宋体" pitchFamily="2" charset="-122"/>
              </a:rPr>
              <a:t>）随机给出两个权矩阵的初值；例如用</a:t>
            </a:r>
            <a:r>
              <a:rPr lang="en-US" altLang="zh-CN">
                <a:latin typeface="Times New Roman" pitchFamily="18" charset="0"/>
                <a:ea typeface="宋体" pitchFamily="2" charset="-122"/>
              </a:rPr>
              <a:t>MATLAB</a:t>
            </a:r>
            <a:r>
              <a:rPr lang="zh-CN" altLang="en-US">
                <a:latin typeface="宋体" pitchFamily="2" charset="-122"/>
                <a:ea typeface="宋体" pitchFamily="2" charset="-122"/>
              </a:rPr>
              <a:t>软件时可以用以下语句：</a:t>
            </a:r>
            <a:r>
              <a:rPr lang="zh-CN" altLang="en-US">
                <a:latin typeface="Times New Roman" pitchFamily="18" charset="0"/>
                <a:ea typeface="宋体" pitchFamily="2" charset="-122"/>
              </a:rPr>
              <a:t> </a:t>
            </a:r>
          </a:p>
        </p:txBody>
      </p:sp>
      <p:sp>
        <p:nvSpPr>
          <p:cNvPr id="36867" name="Rectangle 3"/>
          <p:cNvSpPr>
            <a:spLocks noGrp="1" noRot="1" noChangeArrowheads="1"/>
          </p:cNvSpPr>
          <p:nvPr>
            <p:ph type="body" sz="half" idx="1"/>
          </p:nvPr>
        </p:nvSpPr>
        <p:spPr>
          <a:xfrm>
            <a:off x="684213" y="1268413"/>
            <a:ext cx="1366837" cy="433387"/>
          </a:xfrm>
        </p:spPr>
        <p:txBody>
          <a:bodyPr/>
          <a:lstStyle/>
          <a:p>
            <a:pPr>
              <a:lnSpc>
                <a:spcPct val="90000"/>
              </a:lnSpc>
              <a:buFont typeface="Wingdings" pitchFamily="2" charset="2"/>
              <a:buNone/>
            </a:pPr>
            <a:r>
              <a:rPr lang="zh-CN" altLang="en-US" smtClean="0">
                <a:latin typeface="宋体" pitchFamily="2" charset="-122"/>
              </a:rPr>
              <a:t>令</a:t>
            </a:r>
            <a:r>
              <a:rPr lang="en-US" altLang="zh-CN" smtClean="0"/>
              <a:t>p=0</a:t>
            </a:r>
          </a:p>
        </p:txBody>
      </p:sp>
      <p:sp>
        <p:nvSpPr>
          <p:cNvPr id="36868" name="Rectangle 4"/>
          <p:cNvSpPr>
            <a:spLocks noChangeArrowheads="1"/>
          </p:cNvSpPr>
          <p:nvPr/>
        </p:nvSpPr>
        <p:spPr bwMode="auto">
          <a:xfrm>
            <a:off x="539750" y="620713"/>
            <a:ext cx="3533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sz="2800" b="1">
                <a:latin typeface="楷体_GB2312" pitchFamily="49" charset="-122"/>
                <a:ea typeface="楷体_GB2312" pitchFamily="49" charset="-122"/>
              </a:rPr>
              <a:t>具体算法如下： </a:t>
            </a:r>
          </a:p>
        </p:txBody>
      </p:sp>
      <p:sp>
        <p:nvSpPr>
          <p:cNvPr id="97285" name="Rectangle 5"/>
          <p:cNvSpPr>
            <a:spLocks noChangeArrowheads="1"/>
          </p:cNvSpPr>
          <p:nvPr/>
        </p:nvSpPr>
        <p:spPr bwMode="auto">
          <a:xfrm>
            <a:off x="4257675" y="31972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7286" name="Rectangle 6"/>
          <p:cNvSpPr>
            <a:spLocks noChangeArrowheads="1"/>
          </p:cNvSpPr>
          <p:nvPr/>
        </p:nvSpPr>
        <p:spPr bwMode="auto">
          <a:xfrm>
            <a:off x="4314825" y="32385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nvGrpSpPr>
          <p:cNvPr id="36871" name="Group 7"/>
          <p:cNvGrpSpPr>
            <a:grpSpLocks/>
          </p:cNvGrpSpPr>
          <p:nvPr/>
        </p:nvGrpSpPr>
        <p:grpSpPr bwMode="auto">
          <a:xfrm>
            <a:off x="1763713" y="2708276"/>
            <a:ext cx="3276600" cy="576263"/>
            <a:chOff x="0" y="0"/>
            <a:chExt cx="2064" cy="363"/>
          </a:xfrm>
        </p:grpSpPr>
        <p:graphicFrame>
          <p:nvGraphicFramePr>
            <p:cNvPr id="97298" name="Object 8"/>
            <p:cNvGraphicFramePr>
              <a:graphicFrameLocks noChangeAspect="1"/>
            </p:cNvGraphicFramePr>
            <p:nvPr/>
          </p:nvGraphicFramePr>
          <p:xfrm>
            <a:off x="0" y="0"/>
            <a:ext cx="576" cy="324"/>
          </p:xfrm>
          <a:graphic>
            <a:graphicData uri="http://schemas.openxmlformats.org/presentationml/2006/ole">
              <mc:AlternateContent xmlns:mc="http://schemas.openxmlformats.org/markup-compatibility/2006">
                <mc:Choice xmlns:v="urn:schemas-microsoft-com:vml" Requires="v">
                  <p:oleObj spid="_x0000_s97414" r:id="rId3" imgW="306396" imgH="229797" progId="Equation.3">
                    <p:embed/>
                  </p:oleObj>
                </mc:Choice>
                <mc:Fallback>
                  <p:oleObj r:id="rId3" imgW="306396" imgH="22979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9" name="Rectangle 9"/>
            <p:cNvSpPr>
              <a:spLocks noChangeArrowheads="1"/>
            </p:cNvSpPr>
            <p:nvPr/>
          </p:nvSpPr>
          <p:spPr bwMode="auto">
            <a:xfrm>
              <a:off x="624" y="27"/>
              <a:ext cx="14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en-US" altLang="zh-CN">
                  <a:latin typeface="Times New Roman" pitchFamily="18" charset="0"/>
                  <a:ea typeface="宋体" pitchFamily="2" charset="-122"/>
                </a:rPr>
                <a:t>=rand(2,3); </a:t>
              </a:r>
            </a:p>
          </p:txBody>
        </p:sp>
      </p:grpSp>
      <p:grpSp>
        <p:nvGrpSpPr>
          <p:cNvPr id="36874" name="Group 10"/>
          <p:cNvGrpSpPr>
            <a:grpSpLocks/>
          </p:cNvGrpSpPr>
          <p:nvPr/>
        </p:nvGrpSpPr>
        <p:grpSpPr bwMode="auto">
          <a:xfrm>
            <a:off x="4687888" y="2722564"/>
            <a:ext cx="3124200" cy="561976"/>
            <a:chOff x="0" y="0"/>
            <a:chExt cx="1968" cy="354"/>
          </a:xfrm>
        </p:grpSpPr>
        <p:graphicFrame>
          <p:nvGraphicFramePr>
            <p:cNvPr id="97296" name="Object 11"/>
            <p:cNvGraphicFramePr>
              <a:graphicFrameLocks noChangeAspect="1"/>
            </p:cNvGraphicFramePr>
            <p:nvPr/>
          </p:nvGraphicFramePr>
          <p:xfrm>
            <a:off x="0" y="0"/>
            <a:ext cx="528" cy="312"/>
          </p:xfrm>
          <a:graphic>
            <a:graphicData uri="http://schemas.openxmlformats.org/presentationml/2006/ole">
              <mc:AlternateContent xmlns:mc="http://schemas.openxmlformats.org/markup-compatibility/2006">
                <mc:Choice xmlns:v="urn:schemas-microsoft-com:vml" Requires="v">
                  <p:oleObj spid="_x0000_s97415" r:id="rId5" imgW="306396" imgH="229797" progId="Equation.3">
                    <p:embed/>
                  </p:oleObj>
                </mc:Choice>
                <mc:Fallback>
                  <p:oleObj r:id="rId5" imgW="306396" imgH="229797"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2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7" name="Rectangle 12"/>
            <p:cNvSpPr>
              <a:spLocks noChangeArrowheads="1"/>
            </p:cNvSpPr>
            <p:nvPr/>
          </p:nvSpPr>
          <p:spPr bwMode="auto">
            <a:xfrm>
              <a:off x="528" y="18"/>
              <a:ext cx="14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en-US" altLang="zh-CN">
                  <a:latin typeface="Times New Roman" pitchFamily="18" charset="0"/>
                  <a:ea typeface="宋体" pitchFamily="2" charset="-122"/>
                </a:rPr>
                <a:t>=rand(1,3); </a:t>
              </a:r>
            </a:p>
          </p:txBody>
        </p:sp>
      </p:grpSp>
      <p:sp>
        <p:nvSpPr>
          <p:cNvPr id="97289" name="Rectangle 13"/>
          <p:cNvSpPr>
            <a:spLocks noChangeArrowheads="1"/>
          </p:cNvSpPr>
          <p:nvPr/>
        </p:nvSpPr>
        <p:spPr bwMode="auto">
          <a:xfrm>
            <a:off x="468313" y="3359150"/>
            <a:ext cx="746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zh-CN" altLang="en-US">
                <a:latin typeface="Times New Roman" pitchFamily="18" charset="0"/>
                <a:ea typeface="宋体" pitchFamily="2" charset="-122"/>
              </a:rPr>
              <a:t> </a:t>
            </a:r>
            <a:r>
              <a:rPr lang="en-US" altLang="zh-CN">
                <a:latin typeface="Times New Roman" pitchFamily="18" charset="0"/>
                <a:ea typeface="宋体" pitchFamily="2" charset="-122"/>
              </a:rPr>
              <a:t>(2) </a:t>
            </a:r>
            <a:r>
              <a:rPr lang="zh-CN" altLang="en-US">
                <a:latin typeface="宋体" pitchFamily="2" charset="-122"/>
                <a:ea typeface="宋体" pitchFamily="2" charset="-122"/>
              </a:rPr>
              <a:t>根据输入数据利用公式算出网络的输出</a:t>
            </a:r>
            <a:r>
              <a:rPr lang="zh-CN" altLang="en-US">
                <a:latin typeface="Times New Roman" pitchFamily="18" charset="0"/>
                <a:ea typeface="宋体" pitchFamily="2" charset="-122"/>
              </a:rPr>
              <a:t> </a:t>
            </a:r>
          </a:p>
        </p:txBody>
      </p:sp>
      <p:graphicFrame>
        <p:nvGraphicFramePr>
          <p:cNvPr id="36878" name="Object 14"/>
          <p:cNvGraphicFramePr>
            <a:graphicFrameLocks noGrp="1" noChangeAspect="1"/>
          </p:cNvGraphicFramePr>
          <p:nvPr>
            <p:ph sz="half" idx="2"/>
          </p:nvPr>
        </p:nvGraphicFramePr>
        <p:xfrm>
          <a:off x="822326" y="3621089"/>
          <a:ext cx="7216775" cy="1928812"/>
        </p:xfrm>
        <a:graphic>
          <a:graphicData uri="http://schemas.openxmlformats.org/presentationml/2006/ole">
            <mc:AlternateContent xmlns:mc="http://schemas.openxmlformats.org/markup-compatibility/2006">
              <mc:Choice xmlns:v="urn:schemas-microsoft-com:vml" Requires="v">
                <p:oleObj spid="_x0000_s97416" r:id="rId7" imgW="4242117" imgH="914717" progId="Equation.3">
                  <p:embed/>
                </p:oleObj>
              </mc:Choice>
              <mc:Fallback>
                <p:oleObj r:id="rId7" imgW="4242117" imgH="914717"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326" y="3621089"/>
                        <a:ext cx="7216775" cy="192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879" name="Group 15"/>
          <p:cNvGrpSpPr>
            <a:grpSpLocks/>
          </p:cNvGrpSpPr>
          <p:nvPr/>
        </p:nvGrpSpPr>
        <p:grpSpPr bwMode="auto">
          <a:xfrm>
            <a:off x="1476375" y="5445126"/>
            <a:ext cx="5562600" cy="754063"/>
            <a:chOff x="0" y="0"/>
            <a:chExt cx="3504" cy="475"/>
          </a:xfrm>
        </p:grpSpPr>
        <p:graphicFrame>
          <p:nvGraphicFramePr>
            <p:cNvPr id="97292" name="Object 16"/>
            <p:cNvGraphicFramePr>
              <a:graphicFrameLocks noChangeAspect="1"/>
            </p:cNvGraphicFramePr>
            <p:nvPr/>
          </p:nvGraphicFramePr>
          <p:xfrm>
            <a:off x="0" y="90"/>
            <a:ext cx="1074" cy="283"/>
          </p:xfrm>
          <a:graphic>
            <a:graphicData uri="http://schemas.openxmlformats.org/presentationml/2006/ole">
              <mc:AlternateContent xmlns:mc="http://schemas.openxmlformats.org/markup-compatibility/2006">
                <mc:Choice xmlns:v="urn:schemas-microsoft-com:vml" Requires="v">
                  <p:oleObj spid="_x0000_s97417" r:id="rId9" imgW="980027" imgH="216370" progId="Equation.3">
                    <p:embed/>
                  </p:oleObj>
                </mc:Choice>
                <mc:Fallback>
                  <p:oleObj r:id="rId9" imgW="980027" imgH="21637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90"/>
                          <a:ext cx="107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17"/>
            <p:cNvGraphicFramePr>
              <a:graphicFrameLocks noChangeAspect="1"/>
            </p:cNvGraphicFramePr>
            <p:nvPr/>
          </p:nvGraphicFramePr>
          <p:xfrm>
            <a:off x="1296" y="0"/>
            <a:ext cx="1086" cy="475"/>
          </p:xfrm>
          <a:graphic>
            <a:graphicData uri="http://schemas.openxmlformats.org/presentationml/2006/ole">
              <mc:AlternateContent xmlns:mc="http://schemas.openxmlformats.org/markup-compatibility/2006">
                <mc:Choice xmlns:v="urn:schemas-microsoft-com:vml" Requires="v">
                  <p:oleObj spid="_x0000_s97418" r:id="rId11" imgW="954572" imgH="432739" progId="Equation.3">
                    <p:embed/>
                  </p:oleObj>
                </mc:Choice>
                <mc:Fallback>
                  <p:oleObj r:id="rId11" imgW="954572" imgH="432739"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0"/>
                          <a:ext cx="1086"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4" name="Rectangle 18"/>
            <p:cNvSpPr>
              <a:spLocks noChangeArrowheads="1"/>
            </p:cNvSpPr>
            <p:nvPr/>
          </p:nvSpPr>
          <p:spPr bwMode="auto">
            <a:xfrm>
              <a:off x="1056" y="37"/>
              <a:ext cx="7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en-US" altLang="zh-CN" sz="3200">
                  <a:latin typeface="Times New Roman" pitchFamily="18" charset="0"/>
                  <a:ea typeface="宋体" pitchFamily="2" charset="-122"/>
                </a:rPr>
                <a:t>=</a:t>
              </a:r>
            </a:p>
          </p:txBody>
        </p:sp>
        <p:graphicFrame>
          <p:nvGraphicFramePr>
            <p:cNvPr id="97295" name="Object 19"/>
            <p:cNvGraphicFramePr>
              <a:graphicFrameLocks noChangeAspect="1"/>
            </p:cNvGraphicFramePr>
            <p:nvPr/>
          </p:nvGraphicFramePr>
          <p:xfrm>
            <a:off x="2832" y="136"/>
            <a:ext cx="672" cy="285"/>
          </p:xfrm>
          <a:graphic>
            <a:graphicData uri="http://schemas.openxmlformats.org/presentationml/2006/ole">
              <mc:AlternateContent xmlns:mc="http://schemas.openxmlformats.org/markup-compatibility/2006">
                <mc:Choice xmlns:v="urn:schemas-microsoft-com:vml" Requires="v">
                  <p:oleObj spid="_x0000_s97419" r:id="rId13" imgW="421111" imgH="204175" progId="Equation.3">
                    <p:embed/>
                  </p:oleObj>
                </mc:Choice>
                <mc:Fallback>
                  <p:oleObj r:id="rId13" imgW="421111" imgH="20417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136"/>
                          <a:ext cx="6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p:cTn id="7" dur="1000" fill="hold"/>
                                        <p:tgtEl>
                                          <p:spTgt spid="36868"/>
                                        </p:tgtEl>
                                        <p:attrNameLst>
                                          <p:attrName>ppt_w</p:attrName>
                                        </p:attrNameLst>
                                      </p:cBhvr>
                                      <p:tavLst>
                                        <p:tav tm="0">
                                          <p:val>
                                            <p:fltVal val="0"/>
                                          </p:val>
                                        </p:tav>
                                        <p:tav tm="100000">
                                          <p:val>
                                            <p:strVal val="#ppt_w"/>
                                          </p:val>
                                        </p:tav>
                                      </p:tavLst>
                                    </p:anim>
                                    <p:anim calcmode="lin" valueType="num">
                                      <p:cBhvr>
                                        <p:cTn id="8" dur="1000" fill="hold"/>
                                        <p:tgtEl>
                                          <p:spTgt spid="36868"/>
                                        </p:tgtEl>
                                        <p:attrNameLst>
                                          <p:attrName>ppt_h</p:attrName>
                                        </p:attrNameLst>
                                      </p:cBhvr>
                                      <p:tavLst>
                                        <p:tav tm="0">
                                          <p:val>
                                            <p:fltVal val="0"/>
                                          </p:val>
                                        </p:tav>
                                        <p:tav tm="100000">
                                          <p:val>
                                            <p:strVal val="#ppt_h"/>
                                          </p:val>
                                        </p:tav>
                                      </p:tavLst>
                                    </p:anim>
                                    <p:anim calcmode="lin" valueType="num">
                                      <p:cBhvr>
                                        <p:cTn id="9" dur="1000" fill="hold"/>
                                        <p:tgtEl>
                                          <p:spTgt spid="368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8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36867">
                                            <p:txEl>
                                              <p:pRg st="0" end="0"/>
                                            </p:txEl>
                                          </p:spTgt>
                                        </p:tgtEl>
                                        <p:attrNameLst>
                                          <p:attrName>style.visibility</p:attrName>
                                        </p:attrNameLst>
                                      </p:cBhvr>
                                      <p:to>
                                        <p:strVal val="visible"/>
                                      </p:to>
                                    </p:set>
                                    <p:anim calcmode="lin" valueType="num">
                                      <p:cBhvr>
                                        <p:cTn id="15" dur="1000" fill="hold"/>
                                        <p:tgtEl>
                                          <p:spTgt spid="36867">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368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3686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36866"/>
                                        </p:tgtEl>
                                        <p:attrNameLst>
                                          <p:attrName>style.visibility</p:attrName>
                                        </p:attrNameLst>
                                      </p:cBhvr>
                                      <p:to>
                                        <p:strVal val="visible"/>
                                      </p:to>
                                    </p:set>
                                    <p:anim calcmode="lin" valueType="num">
                                      <p:cBhvr>
                                        <p:cTn id="22" dur="1000" fill="hold"/>
                                        <p:tgtEl>
                                          <p:spTgt spid="36866"/>
                                        </p:tgtEl>
                                        <p:attrNameLst>
                                          <p:attrName>ppt_x</p:attrName>
                                        </p:attrNameLst>
                                      </p:cBhvr>
                                      <p:tavLst>
                                        <p:tav tm="0">
                                          <p:val>
                                            <p:strVal val="#ppt_x-.2"/>
                                          </p:val>
                                        </p:tav>
                                        <p:tav tm="100000">
                                          <p:val>
                                            <p:strVal val="#ppt_x"/>
                                          </p:val>
                                        </p:tav>
                                      </p:tavLst>
                                    </p:anim>
                                    <p:anim calcmode="lin" valueType="num">
                                      <p:cBhvr>
                                        <p:cTn id="23" dur="1000" fill="hold"/>
                                        <p:tgtEl>
                                          <p:spTgt spid="3686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6866"/>
                                        </p:tgtEl>
                                      </p:cBhvr>
                                    </p:animEffect>
                                  </p:childTnLst>
                                </p:cTn>
                              </p:par>
                              <p:par>
                                <p:cTn id="25" presetID="29" presetClass="entr" presetSubtype="0" fill="hold" nodeType="withEffect">
                                  <p:stCondLst>
                                    <p:cond delay="0"/>
                                  </p:stCondLst>
                                  <p:childTnLst>
                                    <p:set>
                                      <p:cBhvr>
                                        <p:cTn id="26" dur="1" fill="hold">
                                          <p:stCondLst>
                                            <p:cond delay="0"/>
                                          </p:stCondLst>
                                        </p:cTn>
                                        <p:tgtEl>
                                          <p:spTgt spid="36871"/>
                                        </p:tgtEl>
                                        <p:attrNameLst>
                                          <p:attrName>style.visibility</p:attrName>
                                        </p:attrNameLst>
                                      </p:cBhvr>
                                      <p:to>
                                        <p:strVal val="visible"/>
                                      </p:to>
                                    </p:set>
                                    <p:anim calcmode="lin" valueType="num">
                                      <p:cBhvr>
                                        <p:cTn id="27" dur="1000" fill="hold"/>
                                        <p:tgtEl>
                                          <p:spTgt spid="36871"/>
                                        </p:tgtEl>
                                        <p:attrNameLst>
                                          <p:attrName>ppt_x</p:attrName>
                                        </p:attrNameLst>
                                      </p:cBhvr>
                                      <p:tavLst>
                                        <p:tav tm="0">
                                          <p:val>
                                            <p:strVal val="#ppt_x-.2"/>
                                          </p:val>
                                        </p:tav>
                                        <p:tav tm="100000">
                                          <p:val>
                                            <p:strVal val="#ppt_x"/>
                                          </p:val>
                                        </p:tav>
                                      </p:tavLst>
                                    </p:anim>
                                    <p:anim calcmode="lin" valueType="num">
                                      <p:cBhvr>
                                        <p:cTn id="28" dur="1000" fill="hold"/>
                                        <p:tgtEl>
                                          <p:spTgt spid="3687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6871"/>
                                        </p:tgtEl>
                                      </p:cBhvr>
                                    </p:animEffect>
                                  </p:childTnLst>
                                </p:cTn>
                              </p:par>
                              <p:par>
                                <p:cTn id="30" presetID="29" presetClass="entr" presetSubtype="0" fill="hold" nodeType="withEffect">
                                  <p:stCondLst>
                                    <p:cond delay="0"/>
                                  </p:stCondLst>
                                  <p:childTnLst>
                                    <p:set>
                                      <p:cBhvr>
                                        <p:cTn id="31" dur="1" fill="hold">
                                          <p:stCondLst>
                                            <p:cond delay="0"/>
                                          </p:stCondLst>
                                        </p:cTn>
                                        <p:tgtEl>
                                          <p:spTgt spid="36874"/>
                                        </p:tgtEl>
                                        <p:attrNameLst>
                                          <p:attrName>style.visibility</p:attrName>
                                        </p:attrNameLst>
                                      </p:cBhvr>
                                      <p:to>
                                        <p:strVal val="visible"/>
                                      </p:to>
                                    </p:set>
                                    <p:anim calcmode="lin" valueType="num">
                                      <p:cBhvr>
                                        <p:cTn id="32" dur="1000" fill="hold"/>
                                        <p:tgtEl>
                                          <p:spTgt spid="36874"/>
                                        </p:tgtEl>
                                        <p:attrNameLst>
                                          <p:attrName>ppt_x</p:attrName>
                                        </p:attrNameLst>
                                      </p:cBhvr>
                                      <p:tavLst>
                                        <p:tav tm="0">
                                          <p:val>
                                            <p:strVal val="#ppt_x-.2"/>
                                          </p:val>
                                        </p:tav>
                                        <p:tav tm="100000">
                                          <p:val>
                                            <p:strVal val="#ppt_x"/>
                                          </p:val>
                                        </p:tav>
                                      </p:tavLst>
                                    </p:anim>
                                    <p:anim calcmode="lin" valueType="num">
                                      <p:cBhvr>
                                        <p:cTn id="33" dur="1000" fill="hold"/>
                                        <p:tgtEl>
                                          <p:spTgt spid="3687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68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36878"/>
                                        </p:tgtEl>
                                        <p:attrNameLst>
                                          <p:attrName>style.visibility</p:attrName>
                                        </p:attrNameLst>
                                      </p:cBhvr>
                                      <p:to>
                                        <p:strVal val="visible"/>
                                      </p:to>
                                    </p:set>
                                    <p:anim calcmode="lin" valueType="num">
                                      <p:cBhvr>
                                        <p:cTn id="39" dur="1000" fill="hold"/>
                                        <p:tgtEl>
                                          <p:spTgt spid="36878"/>
                                        </p:tgtEl>
                                        <p:attrNameLst>
                                          <p:attrName>ppt_x</p:attrName>
                                        </p:attrNameLst>
                                      </p:cBhvr>
                                      <p:tavLst>
                                        <p:tav tm="0">
                                          <p:val>
                                            <p:strVal val="#ppt_x-.2"/>
                                          </p:val>
                                        </p:tav>
                                        <p:tav tm="100000">
                                          <p:val>
                                            <p:strVal val="#ppt_x"/>
                                          </p:val>
                                        </p:tav>
                                      </p:tavLst>
                                    </p:anim>
                                    <p:anim calcmode="lin" valueType="num">
                                      <p:cBhvr>
                                        <p:cTn id="40" dur="1000" fill="hold"/>
                                        <p:tgtEl>
                                          <p:spTgt spid="36878"/>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68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nodeType="clickEffect">
                                  <p:stCondLst>
                                    <p:cond delay="0"/>
                                  </p:stCondLst>
                                  <p:childTnLst>
                                    <p:set>
                                      <p:cBhvr>
                                        <p:cTn id="45" dur="1" fill="hold">
                                          <p:stCondLst>
                                            <p:cond delay="0"/>
                                          </p:stCondLst>
                                        </p:cTn>
                                        <p:tgtEl>
                                          <p:spTgt spid="36879"/>
                                        </p:tgtEl>
                                        <p:attrNameLst>
                                          <p:attrName>style.visibility</p:attrName>
                                        </p:attrNameLst>
                                      </p:cBhvr>
                                      <p:to>
                                        <p:strVal val="visible"/>
                                      </p:to>
                                    </p:set>
                                    <p:anim calcmode="lin" valueType="num">
                                      <p:cBhvr>
                                        <p:cTn id="46" dur="1000" fill="hold"/>
                                        <p:tgtEl>
                                          <p:spTgt spid="36879"/>
                                        </p:tgtEl>
                                        <p:attrNameLst>
                                          <p:attrName>ppt_x</p:attrName>
                                        </p:attrNameLst>
                                      </p:cBhvr>
                                      <p:tavLst>
                                        <p:tav tm="0">
                                          <p:val>
                                            <p:strVal val="#ppt_x-.2"/>
                                          </p:val>
                                        </p:tav>
                                        <p:tav tm="100000">
                                          <p:val>
                                            <p:strVal val="#ppt_x"/>
                                          </p:val>
                                        </p:tav>
                                      </p:tavLst>
                                    </p:anim>
                                    <p:anim calcmode="lin" valueType="num">
                                      <p:cBhvr>
                                        <p:cTn id="47" dur="1000" fill="hold"/>
                                        <p:tgtEl>
                                          <p:spTgt spid="36879"/>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build="p" autoUpdateAnimBg="0"/>
      <p:bldP spid="36868"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8306" name="Picture 2" descr="u=1811085406,639256142&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620714"/>
            <a:ext cx="825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Rectangle 3"/>
          <p:cNvSpPr>
            <a:spLocks noChangeArrowheads="1"/>
          </p:cNvSpPr>
          <p:nvPr/>
        </p:nvSpPr>
        <p:spPr bwMode="auto">
          <a:xfrm>
            <a:off x="1366838" y="263842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8308" name="Rectangle 4"/>
          <p:cNvSpPr>
            <a:spLocks noChangeArrowheads="1"/>
          </p:cNvSpPr>
          <p:nvPr/>
        </p:nvSpPr>
        <p:spPr bwMode="auto">
          <a:xfrm>
            <a:off x="3719513" y="32385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8309" name="Rectangle 5"/>
          <p:cNvSpPr>
            <a:spLocks noChangeArrowheads="1"/>
          </p:cNvSpPr>
          <p:nvPr/>
        </p:nvSpPr>
        <p:spPr bwMode="auto">
          <a:xfrm>
            <a:off x="3709988" y="30448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8310" name="Rectangle 6"/>
          <p:cNvSpPr>
            <a:spLocks noChangeArrowheads="1"/>
          </p:cNvSpPr>
          <p:nvPr/>
        </p:nvSpPr>
        <p:spPr bwMode="auto">
          <a:xfrm>
            <a:off x="4167188" y="32385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8311" name="Rectangle 7"/>
          <p:cNvSpPr>
            <a:spLocks noChangeArrowheads="1"/>
          </p:cNvSpPr>
          <p:nvPr/>
        </p:nvSpPr>
        <p:spPr bwMode="auto">
          <a:xfrm>
            <a:off x="4024313" y="32575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8312" name="Rectangle 8"/>
          <p:cNvSpPr>
            <a:spLocks noChangeArrowheads="1"/>
          </p:cNvSpPr>
          <p:nvPr/>
        </p:nvSpPr>
        <p:spPr bwMode="auto">
          <a:xfrm>
            <a:off x="3262313" y="26447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nvGrpSpPr>
          <p:cNvPr id="37897" name="Group 9"/>
          <p:cNvGrpSpPr>
            <a:grpSpLocks noChangeAspect="1"/>
          </p:cNvGrpSpPr>
          <p:nvPr/>
        </p:nvGrpSpPr>
        <p:grpSpPr bwMode="auto">
          <a:xfrm>
            <a:off x="1476377" y="820739"/>
            <a:ext cx="2619375" cy="2309812"/>
            <a:chOff x="0" y="0"/>
            <a:chExt cx="1650" cy="1454"/>
          </a:xfrm>
        </p:grpSpPr>
        <p:graphicFrame>
          <p:nvGraphicFramePr>
            <p:cNvPr id="98328" name="Object 10"/>
            <p:cNvGraphicFramePr>
              <a:graphicFrameLocks noChangeAspect="1"/>
            </p:cNvGraphicFramePr>
            <p:nvPr/>
          </p:nvGraphicFramePr>
          <p:xfrm>
            <a:off x="96" y="0"/>
            <a:ext cx="901" cy="296"/>
          </p:xfrm>
          <a:graphic>
            <a:graphicData uri="http://schemas.openxmlformats.org/presentationml/2006/ole">
              <mc:AlternateContent xmlns:mc="http://schemas.openxmlformats.org/markup-compatibility/2006">
                <mc:Choice xmlns:v="urn:schemas-microsoft-com:vml" Requires="v">
                  <p:oleObj spid="_x0000_s98463" r:id="rId4" imgW="700324" imgH="216464" progId="Equation.3">
                    <p:embed/>
                  </p:oleObj>
                </mc:Choice>
                <mc:Fallback>
                  <p:oleObj r:id="rId4" imgW="700324" imgH="216464"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0"/>
                          <a:ext cx="90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9" name="Object 11"/>
            <p:cNvGraphicFramePr>
              <a:graphicFrameLocks noChangeAspect="1"/>
            </p:cNvGraphicFramePr>
            <p:nvPr/>
          </p:nvGraphicFramePr>
          <p:xfrm>
            <a:off x="0" y="464"/>
            <a:ext cx="1650" cy="990"/>
          </p:xfrm>
          <a:graphic>
            <a:graphicData uri="http://schemas.openxmlformats.org/presentationml/2006/ole">
              <mc:AlternateContent xmlns:mc="http://schemas.openxmlformats.org/markup-compatibility/2006">
                <mc:Choice xmlns:v="urn:schemas-microsoft-com:vml" Requires="v">
                  <p:oleObj spid="_x0000_s98464" r:id="rId6" imgW="1473840" imgH="889386" progId="Equation.3">
                    <p:embed/>
                  </p:oleObj>
                </mc:Choice>
                <mc:Fallback>
                  <p:oleObj r:id="rId6" imgW="1473840" imgH="889386"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64"/>
                          <a:ext cx="1650" cy="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900" name="Rectangle 12"/>
          <p:cNvSpPr>
            <a:spLocks noChangeArrowheads="1"/>
          </p:cNvSpPr>
          <p:nvPr/>
        </p:nvSpPr>
        <p:spPr bwMode="auto">
          <a:xfrm>
            <a:off x="755652" y="836614"/>
            <a:ext cx="576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b="1">
                <a:ea typeface="宋体" pitchFamily="2" charset="-122"/>
              </a:rPr>
              <a:t>取</a:t>
            </a:r>
          </a:p>
        </p:txBody>
      </p:sp>
      <p:sp>
        <p:nvSpPr>
          <p:cNvPr id="37901" name="Rectangle 13"/>
          <p:cNvSpPr>
            <a:spLocks noGrp="1" noRot="1" noChangeArrowheads="1"/>
          </p:cNvSpPr>
          <p:nvPr>
            <p:ph type="body" idx="1"/>
          </p:nvPr>
        </p:nvSpPr>
        <p:spPr>
          <a:xfrm>
            <a:off x="614363" y="3117851"/>
            <a:ext cx="1873250" cy="588964"/>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Font typeface="Wingdings" pitchFamily="2" charset="2"/>
              <a:buNone/>
            </a:pPr>
            <a:r>
              <a:rPr lang="zh-CN" altLang="en-US" sz="2800" smtClean="0"/>
              <a:t>（</a:t>
            </a:r>
            <a:r>
              <a:rPr lang="en-US" altLang="zh-CN" sz="2800" smtClean="0"/>
              <a:t>3</a:t>
            </a:r>
            <a:r>
              <a:rPr lang="zh-CN" altLang="en-US" sz="2800" smtClean="0"/>
              <a:t>）计算 </a:t>
            </a:r>
          </a:p>
        </p:txBody>
      </p:sp>
      <p:grpSp>
        <p:nvGrpSpPr>
          <p:cNvPr id="37902" name="Group 14"/>
          <p:cNvGrpSpPr>
            <a:grpSpLocks/>
          </p:cNvGrpSpPr>
          <p:nvPr/>
        </p:nvGrpSpPr>
        <p:grpSpPr bwMode="auto">
          <a:xfrm>
            <a:off x="900113" y="3716338"/>
            <a:ext cx="5416550" cy="792162"/>
            <a:chOff x="0" y="0"/>
            <a:chExt cx="3412" cy="499"/>
          </a:xfrm>
        </p:grpSpPr>
        <p:graphicFrame>
          <p:nvGraphicFramePr>
            <p:cNvPr id="98324" name="Object 15"/>
            <p:cNvGraphicFramePr>
              <a:graphicFrameLocks noChangeAspect="1"/>
            </p:cNvGraphicFramePr>
            <p:nvPr/>
          </p:nvGraphicFramePr>
          <p:xfrm>
            <a:off x="546" y="0"/>
            <a:ext cx="930" cy="421"/>
          </p:xfrm>
          <a:graphic>
            <a:graphicData uri="http://schemas.openxmlformats.org/presentationml/2006/ole">
              <mc:AlternateContent xmlns:mc="http://schemas.openxmlformats.org/markup-compatibility/2006">
                <mc:Choice xmlns:v="urn:schemas-microsoft-com:vml" Requires="v">
                  <p:oleObj spid="_x0000_s98465" r:id="rId8" imgW="916787" imgH="394728" progId="Equation.3">
                    <p:embed/>
                  </p:oleObj>
                </mc:Choice>
                <mc:Fallback>
                  <p:oleObj r:id="rId8" imgW="916787" imgH="394728"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 y="0"/>
                          <a:ext cx="930"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25" name="Rectangle 16"/>
            <p:cNvSpPr>
              <a:spLocks noChangeArrowheads="1"/>
            </p:cNvSpPr>
            <p:nvPr/>
          </p:nvSpPr>
          <p:spPr bwMode="auto">
            <a:xfrm>
              <a:off x="0" y="25"/>
              <a:ext cx="76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因为 </a:t>
              </a:r>
            </a:p>
          </p:txBody>
        </p:sp>
        <p:sp>
          <p:nvSpPr>
            <p:cNvPr id="98326" name="Rectangle 17"/>
            <p:cNvSpPr>
              <a:spLocks noChangeArrowheads="1"/>
            </p:cNvSpPr>
            <p:nvPr/>
          </p:nvSpPr>
          <p:spPr bwMode="auto">
            <a:xfrm>
              <a:off x="1634" y="91"/>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所以</a:t>
              </a:r>
              <a:r>
                <a:rPr lang="zh-CN" altLang="en-US">
                  <a:latin typeface="Times New Roman" pitchFamily="18" charset="0"/>
                  <a:ea typeface="宋体" pitchFamily="2" charset="-122"/>
                </a:rPr>
                <a:t> </a:t>
              </a:r>
            </a:p>
          </p:txBody>
        </p:sp>
        <p:graphicFrame>
          <p:nvGraphicFramePr>
            <p:cNvPr id="98327" name="Object 18"/>
            <p:cNvGraphicFramePr>
              <a:graphicFrameLocks noChangeAspect="1"/>
            </p:cNvGraphicFramePr>
            <p:nvPr/>
          </p:nvGraphicFramePr>
          <p:xfrm>
            <a:off x="2224" y="0"/>
            <a:ext cx="1188" cy="499"/>
          </p:xfrm>
          <a:graphic>
            <a:graphicData uri="http://schemas.openxmlformats.org/presentationml/2006/ole">
              <mc:AlternateContent xmlns:mc="http://schemas.openxmlformats.org/markup-compatibility/2006">
                <mc:Choice xmlns:v="urn:schemas-microsoft-com:vml" Requires="v">
                  <p:oleObj spid="_x0000_s98466" r:id="rId10" imgW="1145984" imgH="458394" progId="Equation.3">
                    <p:embed/>
                  </p:oleObj>
                </mc:Choice>
                <mc:Fallback>
                  <p:oleObj r:id="rId10" imgW="1145984" imgH="458394"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4" y="0"/>
                          <a:ext cx="118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907" name="Group 19"/>
          <p:cNvGrpSpPr>
            <a:grpSpLocks noChangeAspect="1"/>
          </p:cNvGrpSpPr>
          <p:nvPr/>
        </p:nvGrpSpPr>
        <p:grpSpPr bwMode="auto">
          <a:xfrm>
            <a:off x="1258888" y="4581525"/>
            <a:ext cx="6280150" cy="935038"/>
            <a:chOff x="0" y="0"/>
            <a:chExt cx="3956" cy="589"/>
          </a:xfrm>
        </p:grpSpPr>
        <p:graphicFrame>
          <p:nvGraphicFramePr>
            <p:cNvPr id="98322" name="Object 20"/>
            <p:cNvGraphicFramePr>
              <a:graphicFrameLocks noChangeAspect="1"/>
            </p:cNvGraphicFramePr>
            <p:nvPr/>
          </p:nvGraphicFramePr>
          <p:xfrm>
            <a:off x="0" y="0"/>
            <a:ext cx="2016" cy="252"/>
          </p:xfrm>
          <a:graphic>
            <a:graphicData uri="http://schemas.openxmlformats.org/presentationml/2006/ole">
              <mc:AlternateContent xmlns:mc="http://schemas.openxmlformats.org/markup-compatibility/2006">
                <mc:Choice xmlns:v="urn:schemas-microsoft-com:vml" Requires="v">
                  <p:oleObj spid="_x0000_s98467" r:id="rId12" imgW="1829594" imgH="228699" progId="Equation.3">
                    <p:embed/>
                  </p:oleObj>
                </mc:Choice>
                <mc:Fallback>
                  <p:oleObj r:id="rId12" imgW="1829594" imgH="228699"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0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3" name="Object 21"/>
            <p:cNvGraphicFramePr>
              <a:graphicFrameLocks noChangeAspect="1"/>
            </p:cNvGraphicFramePr>
            <p:nvPr/>
          </p:nvGraphicFramePr>
          <p:xfrm>
            <a:off x="418" y="304"/>
            <a:ext cx="3538" cy="285"/>
          </p:xfrm>
          <a:graphic>
            <a:graphicData uri="http://schemas.openxmlformats.org/presentationml/2006/ole">
              <mc:AlternateContent xmlns:mc="http://schemas.openxmlformats.org/markup-compatibility/2006">
                <mc:Choice xmlns:v="urn:schemas-microsoft-com:vml" Requires="v">
                  <p:oleObj spid="_x0000_s98468" r:id="rId14" imgW="2781617" imgH="228917" progId="Equation.3">
                    <p:embed/>
                  </p:oleObj>
                </mc:Choice>
                <mc:Fallback>
                  <p:oleObj r:id="rId14" imgW="2781617" imgH="228917"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8" y="304"/>
                          <a:ext cx="353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910" name="Rectangle 22"/>
          <p:cNvSpPr>
            <a:spLocks noChangeArrowheads="1"/>
          </p:cNvSpPr>
          <p:nvPr/>
        </p:nvSpPr>
        <p:spPr bwMode="auto">
          <a:xfrm>
            <a:off x="468313" y="5553076"/>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a:t>
            </a:r>
            <a:r>
              <a:rPr lang="en-US" altLang="zh-CN">
                <a:latin typeface="宋体" pitchFamily="2" charset="-122"/>
                <a:ea typeface="宋体" pitchFamily="2" charset="-122"/>
              </a:rPr>
              <a:t>4</a:t>
            </a:r>
            <a:r>
              <a:rPr lang="zh-CN" altLang="en-US">
                <a:latin typeface="宋体" pitchFamily="2" charset="-122"/>
                <a:ea typeface="宋体" pitchFamily="2" charset="-122"/>
              </a:rPr>
              <a:t>）取</a:t>
            </a:r>
            <a:r>
              <a:rPr lang="zh-CN" altLang="en-US">
                <a:latin typeface="Times New Roman" pitchFamily="18" charset="0"/>
                <a:ea typeface="宋体" pitchFamily="2" charset="-122"/>
              </a:rPr>
              <a:t> </a:t>
            </a:r>
          </a:p>
        </p:txBody>
      </p:sp>
      <p:sp>
        <p:nvSpPr>
          <p:cNvPr id="37911" name="Rectangle 23"/>
          <p:cNvSpPr>
            <a:spLocks noChangeArrowheads="1"/>
          </p:cNvSpPr>
          <p:nvPr/>
        </p:nvSpPr>
        <p:spPr bwMode="auto">
          <a:xfrm>
            <a:off x="2419350" y="5583238"/>
            <a:ext cx="510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（或其他正数，可调整大小）</a:t>
            </a:r>
            <a:r>
              <a:rPr lang="zh-CN" altLang="en-US">
                <a:latin typeface="Times New Roman" pitchFamily="18" charset="0"/>
                <a:ea typeface="宋体" pitchFamily="2" charset="-122"/>
              </a:rPr>
              <a:t> </a:t>
            </a:r>
          </a:p>
        </p:txBody>
      </p:sp>
      <p:graphicFrame>
        <p:nvGraphicFramePr>
          <p:cNvPr id="37912" name="Object 24"/>
          <p:cNvGraphicFramePr>
            <a:graphicFrameLocks noChangeAspect="1"/>
          </p:cNvGraphicFramePr>
          <p:nvPr/>
        </p:nvGraphicFramePr>
        <p:xfrm>
          <a:off x="1627190" y="5583238"/>
          <a:ext cx="733425" cy="436562"/>
        </p:xfrm>
        <a:graphic>
          <a:graphicData uri="http://schemas.openxmlformats.org/presentationml/2006/ole">
            <mc:AlternateContent xmlns:mc="http://schemas.openxmlformats.org/markup-compatibility/2006">
              <mc:Choice xmlns:v="urn:schemas-microsoft-com:vml" Requires="v">
                <p:oleObj spid="_x0000_s98469" r:id="rId16" imgW="472154" imgH="204175" progId="Equation.3">
                  <p:embed/>
                </p:oleObj>
              </mc:Choice>
              <mc:Fallback>
                <p:oleObj r:id="rId16" imgW="472154" imgH="204175"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7190" y="5583238"/>
                        <a:ext cx="7334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8321" name="Picture 25" descr="u=2417846126,3037687122&amp;gp=1"/>
          <p:cNvPicPr>
            <a:picLocks noChangeAspect="1" noChangeArrowheads="1"/>
          </p:cNvPicPr>
          <p:nvPr/>
        </p:nvPicPr>
        <p:blipFill>
          <a:blip r:embed="rId18">
            <a:clrChange>
              <a:clrFrom>
                <a:srgbClr val="BEDFE4"/>
              </a:clrFrom>
              <a:clrTo>
                <a:srgbClr val="BEDFE4">
                  <a:alpha val="0"/>
                </a:srgbClr>
              </a:clrTo>
            </a:clrChange>
            <a:extLst>
              <a:ext uri="{28A0092B-C50C-407E-A947-70E740481C1C}">
                <a14:useLocalDpi xmlns:a14="http://schemas.microsoft.com/office/drawing/2010/main" val="0"/>
              </a:ext>
            </a:extLst>
          </a:blip>
          <a:srcRect/>
          <a:stretch>
            <a:fillRect/>
          </a:stretch>
        </p:blipFill>
        <p:spPr bwMode="auto">
          <a:xfrm>
            <a:off x="6659563" y="692151"/>
            <a:ext cx="1765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01">
                                            <p:txEl>
                                              <p:pRg st="0" end="0"/>
                                            </p:txEl>
                                          </p:spTgt>
                                        </p:tgtEl>
                                        <p:attrNameLst>
                                          <p:attrName>style.visibility</p:attrName>
                                        </p:attrNameLst>
                                      </p:cBhvr>
                                      <p:to>
                                        <p:strVal val="visible"/>
                                      </p:to>
                                    </p:set>
                                    <p:anim calcmode="lin" valueType="num">
                                      <p:cBhvr additive="base">
                                        <p:cTn id="7" dur="500" fill="hold"/>
                                        <p:tgtEl>
                                          <p:spTgt spid="379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37900"/>
                                        </p:tgtEl>
                                        <p:attrNameLst>
                                          <p:attrName>style.visibility</p:attrName>
                                        </p:attrNameLst>
                                      </p:cBhvr>
                                      <p:to>
                                        <p:strVal val="visible"/>
                                      </p:to>
                                    </p:set>
                                    <p:anim calcmode="lin" valueType="num">
                                      <p:cBhvr>
                                        <p:cTn id="13" dur="1000" fill="hold"/>
                                        <p:tgtEl>
                                          <p:spTgt spid="37900"/>
                                        </p:tgtEl>
                                        <p:attrNameLst>
                                          <p:attrName>ppt_x</p:attrName>
                                        </p:attrNameLst>
                                      </p:cBhvr>
                                      <p:tavLst>
                                        <p:tav tm="0">
                                          <p:val>
                                            <p:strVal val="#ppt_x-.2"/>
                                          </p:val>
                                        </p:tav>
                                        <p:tav tm="100000">
                                          <p:val>
                                            <p:strVal val="#ppt_x"/>
                                          </p:val>
                                        </p:tav>
                                      </p:tavLst>
                                    </p:anim>
                                    <p:anim calcmode="lin" valueType="num">
                                      <p:cBhvr>
                                        <p:cTn id="14" dur="1000" fill="hold"/>
                                        <p:tgtEl>
                                          <p:spTgt spid="3790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7900"/>
                                        </p:tgtEl>
                                      </p:cBhvr>
                                    </p:animEffect>
                                  </p:childTnLst>
                                </p:cTn>
                              </p:par>
                              <p:par>
                                <p:cTn id="16" presetID="29" presetClass="entr" presetSubtype="0" fill="hold" nodeType="withEffect">
                                  <p:stCondLst>
                                    <p:cond delay="0"/>
                                  </p:stCondLst>
                                  <p:childTnLst>
                                    <p:set>
                                      <p:cBhvr>
                                        <p:cTn id="17" dur="1" fill="hold">
                                          <p:stCondLst>
                                            <p:cond delay="0"/>
                                          </p:stCondLst>
                                        </p:cTn>
                                        <p:tgtEl>
                                          <p:spTgt spid="37897"/>
                                        </p:tgtEl>
                                        <p:attrNameLst>
                                          <p:attrName>style.visibility</p:attrName>
                                        </p:attrNameLst>
                                      </p:cBhvr>
                                      <p:to>
                                        <p:strVal val="visible"/>
                                      </p:to>
                                    </p:set>
                                    <p:anim calcmode="lin" valueType="num">
                                      <p:cBhvr>
                                        <p:cTn id="18" dur="1000" fill="hold"/>
                                        <p:tgtEl>
                                          <p:spTgt spid="37897"/>
                                        </p:tgtEl>
                                        <p:attrNameLst>
                                          <p:attrName>ppt_x</p:attrName>
                                        </p:attrNameLst>
                                      </p:cBhvr>
                                      <p:tavLst>
                                        <p:tav tm="0">
                                          <p:val>
                                            <p:strVal val="#ppt_x-.2"/>
                                          </p:val>
                                        </p:tav>
                                        <p:tav tm="100000">
                                          <p:val>
                                            <p:strVal val="#ppt_x"/>
                                          </p:val>
                                        </p:tav>
                                      </p:tavLst>
                                    </p:anim>
                                    <p:anim calcmode="lin" valueType="num">
                                      <p:cBhvr>
                                        <p:cTn id="19" dur="1000" fill="hold"/>
                                        <p:tgtEl>
                                          <p:spTgt spid="37897"/>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78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grpId="1" nodeType="clickEffect">
                                  <p:stCondLst>
                                    <p:cond delay="0"/>
                                  </p:stCondLst>
                                  <p:childTnLst>
                                    <p:set>
                                      <p:cBhvr>
                                        <p:cTn id="24" dur="1" fill="hold">
                                          <p:stCondLst>
                                            <p:cond delay="0"/>
                                          </p:stCondLst>
                                        </p:cTn>
                                        <p:tgtEl>
                                          <p:spTgt spid="37901">
                                            <p:txEl>
                                              <p:pRg st="0" end="0"/>
                                            </p:txEl>
                                          </p:spTgt>
                                        </p:tgtEl>
                                        <p:attrNameLst>
                                          <p:attrName>style.visibility</p:attrName>
                                        </p:attrNameLst>
                                      </p:cBhvr>
                                      <p:to>
                                        <p:strVal val="visible"/>
                                      </p:to>
                                    </p:set>
                                    <p:anim calcmode="lin" valueType="num">
                                      <p:cBhvr>
                                        <p:cTn id="25" dur="1000" fill="hold"/>
                                        <p:tgtEl>
                                          <p:spTgt spid="37901">
                                            <p:txEl>
                                              <p:pRg st="0" end="0"/>
                                            </p:txEl>
                                          </p:spTgt>
                                        </p:tgtEl>
                                        <p:attrNameLst>
                                          <p:attrName>ppt_x</p:attrName>
                                        </p:attrNameLst>
                                      </p:cBhvr>
                                      <p:tavLst>
                                        <p:tav tm="0">
                                          <p:val>
                                            <p:strVal val="#ppt_x-.2"/>
                                          </p:val>
                                        </p:tav>
                                        <p:tav tm="100000">
                                          <p:val>
                                            <p:strVal val="#ppt_x"/>
                                          </p:val>
                                        </p:tav>
                                      </p:tavLst>
                                    </p:anim>
                                    <p:anim calcmode="lin" valueType="num">
                                      <p:cBhvr>
                                        <p:cTn id="26" dur="1000" fill="hold"/>
                                        <p:tgtEl>
                                          <p:spTgt spid="3790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790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37902"/>
                                        </p:tgtEl>
                                        <p:attrNameLst>
                                          <p:attrName>style.visibility</p:attrName>
                                        </p:attrNameLst>
                                      </p:cBhvr>
                                      <p:to>
                                        <p:strVal val="visible"/>
                                      </p:to>
                                    </p:set>
                                    <p:anim calcmode="lin" valueType="num">
                                      <p:cBhvr>
                                        <p:cTn id="32" dur="1000" fill="hold"/>
                                        <p:tgtEl>
                                          <p:spTgt spid="37902"/>
                                        </p:tgtEl>
                                        <p:attrNameLst>
                                          <p:attrName>ppt_x</p:attrName>
                                        </p:attrNameLst>
                                      </p:cBhvr>
                                      <p:tavLst>
                                        <p:tav tm="0">
                                          <p:val>
                                            <p:strVal val="#ppt_x-.2"/>
                                          </p:val>
                                        </p:tav>
                                        <p:tav tm="100000">
                                          <p:val>
                                            <p:strVal val="#ppt_x"/>
                                          </p:val>
                                        </p:tav>
                                      </p:tavLst>
                                    </p:anim>
                                    <p:anim calcmode="lin" valueType="num">
                                      <p:cBhvr>
                                        <p:cTn id="33" dur="1000" fill="hold"/>
                                        <p:tgtEl>
                                          <p:spTgt spid="37902"/>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79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37907"/>
                                        </p:tgtEl>
                                        <p:attrNameLst>
                                          <p:attrName>style.visibility</p:attrName>
                                        </p:attrNameLst>
                                      </p:cBhvr>
                                      <p:to>
                                        <p:strVal val="visible"/>
                                      </p:to>
                                    </p:set>
                                    <p:anim calcmode="lin" valueType="num">
                                      <p:cBhvr>
                                        <p:cTn id="39" dur="1000" fill="hold"/>
                                        <p:tgtEl>
                                          <p:spTgt spid="37907"/>
                                        </p:tgtEl>
                                        <p:attrNameLst>
                                          <p:attrName>ppt_x</p:attrName>
                                        </p:attrNameLst>
                                      </p:cBhvr>
                                      <p:tavLst>
                                        <p:tav tm="0">
                                          <p:val>
                                            <p:strVal val="#ppt_x-.2"/>
                                          </p:val>
                                        </p:tav>
                                        <p:tav tm="100000">
                                          <p:val>
                                            <p:strVal val="#ppt_x"/>
                                          </p:val>
                                        </p:tav>
                                      </p:tavLst>
                                    </p:anim>
                                    <p:anim calcmode="lin" valueType="num">
                                      <p:cBhvr>
                                        <p:cTn id="40" dur="1000" fill="hold"/>
                                        <p:tgtEl>
                                          <p:spTgt spid="37907"/>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79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37911"/>
                                        </p:tgtEl>
                                        <p:attrNameLst>
                                          <p:attrName>style.visibility</p:attrName>
                                        </p:attrNameLst>
                                      </p:cBhvr>
                                      <p:to>
                                        <p:strVal val="visible"/>
                                      </p:to>
                                    </p:set>
                                    <p:anim calcmode="lin" valueType="num">
                                      <p:cBhvr>
                                        <p:cTn id="46" dur="1000" fill="hold"/>
                                        <p:tgtEl>
                                          <p:spTgt spid="37911"/>
                                        </p:tgtEl>
                                        <p:attrNameLst>
                                          <p:attrName>ppt_x</p:attrName>
                                        </p:attrNameLst>
                                      </p:cBhvr>
                                      <p:tavLst>
                                        <p:tav tm="0">
                                          <p:val>
                                            <p:strVal val="#ppt_x-.2"/>
                                          </p:val>
                                        </p:tav>
                                        <p:tav tm="100000">
                                          <p:val>
                                            <p:strVal val="#ppt_x"/>
                                          </p:val>
                                        </p:tav>
                                      </p:tavLst>
                                    </p:anim>
                                    <p:anim calcmode="lin" valueType="num">
                                      <p:cBhvr>
                                        <p:cTn id="47" dur="1000" fill="hold"/>
                                        <p:tgtEl>
                                          <p:spTgt spid="37911"/>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7911"/>
                                        </p:tgtEl>
                                      </p:cBhvr>
                                    </p:animEffect>
                                  </p:childTnLst>
                                </p:cTn>
                              </p:par>
                              <p:par>
                                <p:cTn id="49" presetID="29" presetClass="entr" presetSubtype="0" fill="hold" nodeType="withEffect">
                                  <p:stCondLst>
                                    <p:cond delay="0"/>
                                  </p:stCondLst>
                                  <p:childTnLst>
                                    <p:set>
                                      <p:cBhvr>
                                        <p:cTn id="50" dur="1" fill="hold">
                                          <p:stCondLst>
                                            <p:cond delay="0"/>
                                          </p:stCondLst>
                                        </p:cTn>
                                        <p:tgtEl>
                                          <p:spTgt spid="37912"/>
                                        </p:tgtEl>
                                        <p:attrNameLst>
                                          <p:attrName>style.visibility</p:attrName>
                                        </p:attrNameLst>
                                      </p:cBhvr>
                                      <p:to>
                                        <p:strVal val="visible"/>
                                      </p:to>
                                    </p:set>
                                    <p:anim calcmode="lin" valueType="num">
                                      <p:cBhvr>
                                        <p:cTn id="51" dur="1000" fill="hold"/>
                                        <p:tgtEl>
                                          <p:spTgt spid="37912"/>
                                        </p:tgtEl>
                                        <p:attrNameLst>
                                          <p:attrName>ppt_x</p:attrName>
                                        </p:attrNameLst>
                                      </p:cBhvr>
                                      <p:tavLst>
                                        <p:tav tm="0">
                                          <p:val>
                                            <p:strVal val="#ppt_x-.2"/>
                                          </p:val>
                                        </p:tav>
                                        <p:tav tm="100000">
                                          <p:val>
                                            <p:strVal val="#ppt_x"/>
                                          </p:val>
                                        </p:tav>
                                      </p:tavLst>
                                    </p:anim>
                                    <p:anim calcmode="lin" valueType="num">
                                      <p:cBhvr>
                                        <p:cTn id="52" dur="1000" fill="hold"/>
                                        <p:tgtEl>
                                          <p:spTgt spid="37912"/>
                                        </p:tgtEl>
                                        <p:attrNameLst>
                                          <p:attrName>ppt_y</p:attrName>
                                        </p:attrNameLst>
                                      </p:cBhvr>
                                      <p:tavLst>
                                        <p:tav tm="0">
                                          <p:val>
                                            <p:strVal val="#ppt_y"/>
                                          </p:val>
                                        </p:tav>
                                        <p:tav tm="100000">
                                          <p:val>
                                            <p:strVal val="#ppt_y"/>
                                          </p:val>
                                        </p:tav>
                                      </p:tavLst>
                                    </p:anim>
                                    <p:animEffect transition="in" filter="wipe(right)" prLst="gradientSize: 0.1">
                                      <p:cBhvr>
                                        <p:cTn id="53" dur="1000"/>
                                        <p:tgtEl>
                                          <p:spTgt spid="37912"/>
                                        </p:tgtEl>
                                      </p:cBhvr>
                                    </p:animEffect>
                                  </p:childTnLst>
                                </p:cTn>
                              </p:par>
                              <p:par>
                                <p:cTn id="54" presetID="29" presetClass="entr" presetSubtype="0" fill="hold" grpId="0" nodeType="withEffect">
                                  <p:stCondLst>
                                    <p:cond delay="0"/>
                                  </p:stCondLst>
                                  <p:childTnLst>
                                    <p:set>
                                      <p:cBhvr>
                                        <p:cTn id="55" dur="1" fill="hold">
                                          <p:stCondLst>
                                            <p:cond delay="0"/>
                                          </p:stCondLst>
                                        </p:cTn>
                                        <p:tgtEl>
                                          <p:spTgt spid="37910"/>
                                        </p:tgtEl>
                                        <p:attrNameLst>
                                          <p:attrName>style.visibility</p:attrName>
                                        </p:attrNameLst>
                                      </p:cBhvr>
                                      <p:to>
                                        <p:strVal val="visible"/>
                                      </p:to>
                                    </p:set>
                                    <p:anim calcmode="lin" valueType="num">
                                      <p:cBhvr>
                                        <p:cTn id="56" dur="1000" fill="hold"/>
                                        <p:tgtEl>
                                          <p:spTgt spid="37910"/>
                                        </p:tgtEl>
                                        <p:attrNameLst>
                                          <p:attrName>ppt_x</p:attrName>
                                        </p:attrNameLst>
                                      </p:cBhvr>
                                      <p:tavLst>
                                        <p:tav tm="0">
                                          <p:val>
                                            <p:strVal val="#ppt_x-.2"/>
                                          </p:val>
                                        </p:tav>
                                        <p:tav tm="100000">
                                          <p:val>
                                            <p:strVal val="#ppt_x"/>
                                          </p:val>
                                        </p:tav>
                                      </p:tavLst>
                                    </p:anim>
                                    <p:anim calcmode="lin" valueType="num">
                                      <p:cBhvr>
                                        <p:cTn id="57" dur="1000" fill="hold"/>
                                        <p:tgtEl>
                                          <p:spTgt spid="3791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autoUpdateAnimBg="0"/>
      <p:bldP spid="37901" grpId="0" build="p" autoUpdateAnimBg="0"/>
      <p:bldP spid="37901" grpId="1" build="p" autoUpdateAnimBg="0"/>
      <p:bldP spid="37910" grpId="0" autoUpdateAnimBg="0"/>
      <p:bldP spid="37911"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2114550" y="322580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9331" name="Rectangle 3"/>
          <p:cNvSpPr>
            <a:spLocks noChangeArrowheads="1"/>
          </p:cNvSpPr>
          <p:nvPr/>
        </p:nvSpPr>
        <p:spPr bwMode="auto">
          <a:xfrm>
            <a:off x="4071938" y="32162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99332" name="Rectangle 4"/>
          <p:cNvSpPr>
            <a:spLocks noChangeArrowheads="1"/>
          </p:cNvSpPr>
          <p:nvPr/>
        </p:nvSpPr>
        <p:spPr bwMode="auto">
          <a:xfrm>
            <a:off x="3805238" y="32004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nvGrpSpPr>
          <p:cNvPr id="99333" name="Group 5"/>
          <p:cNvGrpSpPr>
            <a:grpSpLocks/>
          </p:cNvGrpSpPr>
          <p:nvPr/>
        </p:nvGrpSpPr>
        <p:grpSpPr bwMode="auto">
          <a:xfrm>
            <a:off x="838200" y="1905001"/>
            <a:ext cx="4762500" cy="544513"/>
            <a:chOff x="0" y="0"/>
            <a:chExt cx="3000" cy="343"/>
          </a:xfrm>
        </p:grpSpPr>
        <p:graphicFrame>
          <p:nvGraphicFramePr>
            <p:cNvPr id="99350" name="Object 6"/>
            <p:cNvGraphicFramePr>
              <a:graphicFrameLocks noChangeAspect="1"/>
            </p:cNvGraphicFramePr>
            <p:nvPr/>
          </p:nvGraphicFramePr>
          <p:xfrm>
            <a:off x="855" y="7"/>
            <a:ext cx="630" cy="225"/>
          </p:xfrm>
          <a:graphic>
            <a:graphicData uri="http://schemas.openxmlformats.org/presentationml/2006/ole">
              <mc:AlternateContent xmlns:mc="http://schemas.openxmlformats.org/markup-compatibility/2006">
                <mc:Choice xmlns:v="urn:schemas-microsoft-com:vml" Requires="v">
                  <p:oleObj spid="_x0000_s99487" r:id="rId3" imgW="534793" imgH="229197" progId="Equation.3">
                    <p:embed/>
                  </p:oleObj>
                </mc:Choice>
                <mc:Fallback>
                  <p:oleObj r:id="rId3" imgW="534793" imgH="22919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 y="7"/>
                          <a:ext cx="63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51" name="Rectangle 7"/>
            <p:cNvSpPr>
              <a:spLocks noChangeArrowheads="1"/>
            </p:cNvSpPr>
            <p:nvPr/>
          </p:nvSpPr>
          <p:spPr bwMode="auto">
            <a:xfrm>
              <a:off x="0" y="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en-US" altLang="zh-CN">
                  <a:latin typeface="Times New Roman" pitchFamily="18" charset="0"/>
                  <a:ea typeface="宋体" pitchFamily="2" charset="-122"/>
                </a:rPr>
                <a:t>(5) </a:t>
              </a:r>
              <a:r>
                <a:rPr lang="zh-CN" altLang="en-US">
                  <a:latin typeface="宋体" pitchFamily="2" charset="-122"/>
                  <a:ea typeface="宋体" pitchFamily="2" charset="-122"/>
                </a:rPr>
                <a:t>计算</a:t>
              </a:r>
              <a:r>
                <a:rPr lang="zh-CN" altLang="en-US">
                  <a:latin typeface="Times New Roman" pitchFamily="18" charset="0"/>
                  <a:ea typeface="宋体" pitchFamily="2" charset="-122"/>
                </a:rPr>
                <a:t> </a:t>
              </a:r>
            </a:p>
          </p:txBody>
        </p:sp>
        <p:sp>
          <p:nvSpPr>
            <p:cNvPr id="99352" name="Rectangle 8"/>
            <p:cNvSpPr>
              <a:spLocks noChangeArrowheads="1"/>
            </p:cNvSpPr>
            <p:nvPr/>
          </p:nvSpPr>
          <p:spPr bwMode="auto">
            <a:xfrm>
              <a:off x="1309" y="7"/>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lvl="1" eaLnBrk="1" hangingPunct="1">
                <a:lnSpc>
                  <a:spcPct val="90000"/>
                </a:lnSpc>
                <a:buClrTx/>
                <a:buFontTx/>
                <a:buNone/>
              </a:pPr>
              <a:r>
                <a:rPr lang="zh-CN" altLang="en-US" sz="2400">
                  <a:latin typeface="宋体" pitchFamily="2" charset="-122"/>
                  <a:ea typeface="宋体" pitchFamily="2" charset="-122"/>
                </a:rPr>
                <a:t>和</a:t>
              </a:r>
              <a:r>
                <a:rPr lang="zh-CN" altLang="en-US" sz="2400">
                  <a:latin typeface="Times New Roman" pitchFamily="18" charset="0"/>
                  <a:ea typeface="宋体" pitchFamily="2" charset="-122"/>
                </a:rPr>
                <a:t> </a:t>
              </a:r>
            </a:p>
          </p:txBody>
        </p:sp>
        <p:graphicFrame>
          <p:nvGraphicFramePr>
            <p:cNvPr id="99353" name="Object 9"/>
            <p:cNvGraphicFramePr>
              <a:graphicFrameLocks noChangeAspect="1"/>
            </p:cNvGraphicFramePr>
            <p:nvPr/>
          </p:nvGraphicFramePr>
          <p:xfrm>
            <a:off x="2034" y="7"/>
            <a:ext cx="966" cy="242"/>
          </p:xfrm>
          <a:graphic>
            <a:graphicData uri="http://schemas.openxmlformats.org/presentationml/2006/ole">
              <mc:AlternateContent xmlns:mc="http://schemas.openxmlformats.org/markup-compatibility/2006">
                <mc:Choice xmlns:v="urn:schemas-microsoft-com:vml" Requires="v">
                  <p:oleObj spid="_x0000_s99488" r:id="rId5" imgW="776385" imgH="229097" progId="Equation.3">
                    <p:embed/>
                  </p:oleObj>
                </mc:Choice>
                <mc:Fallback>
                  <p:oleObj r:id="rId5" imgW="776385" imgH="22909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4" y="7"/>
                          <a:ext cx="9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9334" name="Rectangle 10"/>
          <p:cNvSpPr>
            <a:spLocks noChangeArrowheads="1"/>
          </p:cNvSpPr>
          <p:nvPr/>
        </p:nvSpPr>
        <p:spPr bwMode="auto">
          <a:xfrm>
            <a:off x="4076700" y="32162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8923" name="Object 11"/>
          <p:cNvGraphicFramePr>
            <a:graphicFrameLocks noChangeAspect="1"/>
          </p:cNvGraphicFramePr>
          <p:nvPr/>
        </p:nvGraphicFramePr>
        <p:xfrm>
          <a:off x="1042988" y="2492375"/>
          <a:ext cx="990600" cy="428626"/>
        </p:xfrm>
        <a:graphic>
          <a:graphicData uri="http://schemas.openxmlformats.org/presentationml/2006/ole">
            <mc:AlternateContent xmlns:mc="http://schemas.openxmlformats.org/markup-compatibility/2006">
              <mc:Choice xmlns:v="urn:schemas-microsoft-com:vml" Requires="v">
                <p:oleObj spid="_x0000_s99489" r:id="rId7" imgW="534793" imgH="229197" progId="Equation.3">
                  <p:embed/>
                </p:oleObj>
              </mc:Choice>
              <mc:Fallback>
                <p:oleObj r:id="rId7" imgW="534793" imgH="229197"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492375"/>
                        <a:ext cx="990600"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6" name="Rectangle 12"/>
          <p:cNvSpPr>
            <a:spLocks noChangeArrowheads="1"/>
          </p:cNvSpPr>
          <p:nvPr/>
        </p:nvSpPr>
        <p:spPr bwMode="auto">
          <a:xfrm>
            <a:off x="1657350" y="322580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8925" name="Object 13"/>
          <p:cNvGraphicFramePr>
            <a:graphicFrameLocks noChangeAspect="1"/>
          </p:cNvGraphicFramePr>
          <p:nvPr/>
        </p:nvGraphicFramePr>
        <p:xfrm>
          <a:off x="2124075" y="2492375"/>
          <a:ext cx="5829300" cy="409576"/>
        </p:xfrm>
        <a:graphic>
          <a:graphicData uri="http://schemas.openxmlformats.org/presentationml/2006/ole">
            <mc:AlternateContent xmlns:mc="http://schemas.openxmlformats.org/markup-compatibility/2006">
              <mc:Choice xmlns:v="urn:schemas-microsoft-com:vml" Requires="v">
                <p:oleObj spid="_x0000_s99490" r:id="rId8" imgW="3264217" imgH="228917" progId="Equation.3">
                  <p:embed/>
                </p:oleObj>
              </mc:Choice>
              <mc:Fallback>
                <p:oleObj r:id="rId8" imgW="3264217" imgH="228917"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2492375"/>
                        <a:ext cx="5829300"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8" name="Rectangle 14"/>
          <p:cNvSpPr>
            <a:spLocks noChangeArrowheads="1"/>
          </p:cNvSpPr>
          <p:nvPr/>
        </p:nvSpPr>
        <p:spPr bwMode="auto">
          <a:xfrm>
            <a:off x="2395538" y="32385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8927" name="Object 15"/>
          <p:cNvGraphicFramePr>
            <a:graphicFrameLocks noChangeAspect="1"/>
          </p:cNvGraphicFramePr>
          <p:nvPr/>
        </p:nvGraphicFramePr>
        <p:xfrm>
          <a:off x="1331913" y="3284538"/>
          <a:ext cx="5327650" cy="504826"/>
        </p:xfrm>
        <a:graphic>
          <a:graphicData uri="http://schemas.openxmlformats.org/presentationml/2006/ole">
            <mc:AlternateContent xmlns:mc="http://schemas.openxmlformats.org/markup-compatibility/2006">
              <mc:Choice xmlns:v="urn:schemas-microsoft-com:vml" Requires="v">
                <p:oleObj spid="_x0000_s99491" r:id="rId10" imgW="2692717" imgH="241617" progId="Equation.3">
                  <p:embed/>
                </p:oleObj>
              </mc:Choice>
              <mc:Fallback>
                <p:oleObj r:id="rId10" imgW="2692717" imgH="241617"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3284538"/>
                        <a:ext cx="5327650" cy="50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8" name="Rectangle 16"/>
          <p:cNvSpPr>
            <a:spLocks noChangeArrowheads="1"/>
          </p:cNvSpPr>
          <p:nvPr/>
        </p:nvSpPr>
        <p:spPr bwMode="auto">
          <a:xfrm>
            <a:off x="4572000" y="39338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en-US" altLang="zh-CN">
                <a:latin typeface="Times New Roman" pitchFamily="18" charset="0"/>
                <a:ea typeface="宋体" pitchFamily="2" charset="-122"/>
              </a:rPr>
              <a:t>j=1,2,3, </a:t>
            </a:r>
          </a:p>
        </p:txBody>
      </p:sp>
      <p:sp>
        <p:nvSpPr>
          <p:cNvPr id="38929" name="Rectangle 17"/>
          <p:cNvSpPr>
            <a:spLocks noChangeArrowheads="1"/>
          </p:cNvSpPr>
          <p:nvPr/>
        </p:nvSpPr>
        <p:spPr bwMode="auto">
          <a:xfrm>
            <a:off x="1476375" y="400685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90000"/>
              </a:lnSpc>
              <a:buClrTx/>
              <a:buFontTx/>
              <a:buNone/>
            </a:pPr>
            <a:r>
              <a:rPr lang="en-US" altLang="zh-CN">
                <a:latin typeface="Times New Roman" pitchFamily="18" charset="0"/>
                <a:ea typeface="宋体" pitchFamily="2" charset="-122"/>
              </a:rPr>
              <a:t>i=1,2,3, </a:t>
            </a:r>
          </a:p>
        </p:txBody>
      </p:sp>
      <p:grpSp>
        <p:nvGrpSpPr>
          <p:cNvPr id="99342" name="Group 18"/>
          <p:cNvGrpSpPr>
            <a:grpSpLocks/>
          </p:cNvGrpSpPr>
          <p:nvPr/>
        </p:nvGrpSpPr>
        <p:grpSpPr bwMode="auto">
          <a:xfrm>
            <a:off x="684213" y="658813"/>
            <a:ext cx="4191000" cy="609600"/>
            <a:chOff x="0" y="0"/>
            <a:chExt cx="2640" cy="384"/>
          </a:xfrm>
        </p:grpSpPr>
        <p:sp>
          <p:nvSpPr>
            <p:cNvPr id="99347" name="Rectangle 19"/>
            <p:cNvSpPr>
              <a:spLocks noChangeArrowheads="1"/>
            </p:cNvSpPr>
            <p:nvPr/>
          </p:nvSpPr>
          <p:spPr bwMode="auto">
            <a:xfrm>
              <a:off x="0" y="0"/>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solidFill>
                    <a:srgbClr val="FF0000"/>
                  </a:solidFill>
                  <a:latin typeface="宋体" pitchFamily="2" charset="-122"/>
                  <a:ea typeface="宋体" pitchFamily="2" charset="-122"/>
                </a:rPr>
                <a:t>计算</a:t>
              </a:r>
              <a:r>
                <a:rPr lang="zh-CN" altLang="en-US">
                  <a:latin typeface="Times New Roman" pitchFamily="18" charset="0"/>
                  <a:ea typeface="宋体" pitchFamily="2" charset="-122"/>
                </a:rPr>
                <a:t> </a:t>
              </a:r>
            </a:p>
          </p:txBody>
        </p:sp>
        <p:sp>
          <p:nvSpPr>
            <p:cNvPr id="99348" name="Rectangle 20"/>
            <p:cNvSpPr>
              <a:spLocks noChangeArrowheads="1"/>
            </p:cNvSpPr>
            <p:nvPr/>
          </p:nvSpPr>
          <p:spPr bwMode="auto">
            <a:xfrm>
              <a:off x="1584" y="0"/>
              <a:ext cx="105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en-US" altLang="zh-CN">
                  <a:latin typeface="宋体" pitchFamily="2" charset="-122"/>
                  <a:ea typeface="宋体" pitchFamily="2" charset="-122"/>
                </a:rPr>
                <a:t>j=1,2,3 </a:t>
              </a:r>
            </a:p>
          </p:txBody>
        </p:sp>
        <p:graphicFrame>
          <p:nvGraphicFramePr>
            <p:cNvPr id="99349" name="Object 21"/>
            <p:cNvGraphicFramePr>
              <a:graphicFrameLocks noChangeAspect="1"/>
            </p:cNvGraphicFramePr>
            <p:nvPr/>
          </p:nvGraphicFramePr>
          <p:xfrm>
            <a:off x="543" y="35"/>
            <a:ext cx="862" cy="226"/>
          </p:xfrm>
          <a:graphic>
            <a:graphicData uri="http://schemas.openxmlformats.org/presentationml/2006/ole">
              <mc:AlternateContent xmlns:mc="http://schemas.openxmlformats.org/markup-compatibility/2006">
                <mc:Choice xmlns:v="urn:schemas-microsoft-com:vml" Requires="v">
                  <p:oleObj spid="_x0000_s99492" r:id="rId12" imgW="725790" imgH="229197" progId="Equation.3">
                    <p:embed/>
                  </p:oleObj>
                </mc:Choice>
                <mc:Fallback>
                  <p:oleObj r:id="rId12" imgW="725790" imgH="229197"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 y="35"/>
                          <a:ext cx="862" cy="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9343" name="Group 22"/>
          <p:cNvGrpSpPr>
            <a:grpSpLocks/>
          </p:cNvGrpSpPr>
          <p:nvPr/>
        </p:nvGrpSpPr>
        <p:grpSpPr bwMode="auto">
          <a:xfrm>
            <a:off x="971550" y="1196976"/>
            <a:ext cx="6373813" cy="461963"/>
            <a:chOff x="0" y="0"/>
            <a:chExt cx="4015" cy="291"/>
          </a:xfrm>
        </p:grpSpPr>
        <p:graphicFrame>
          <p:nvGraphicFramePr>
            <p:cNvPr id="99345" name="Object 23"/>
            <p:cNvGraphicFramePr>
              <a:graphicFrameLocks noChangeAspect="1"/>
            </p:cNvGraphicFramePr>
            <p:nvPr/>
          </p:nvGraphicFramePr>
          <p:xfrm>
            <a:off x="0" y="0"/>
            <a:ext cx="3096" cy="272"/>
          </p:xfrm>
          <a:graphic>
            <a:graphicData uri="http://schemas.openxmlformats.org/presentationml/2006/ole">
              <mc:AlternateContent xmlns:mc="http://schemas.openxmlformats.org/markup-compatibility/2006">
                <mc:Choice xmlns:v="urn:schemas-microsoft-com:vml" Requires="v">
                  <p:oleObj spid="_x0000_s99493" r:id="rId14" imgW="2705417" imgH="228917" progId="Equation.3">
                    <p:embed/>
                  </p:oleObj>
                </mc:Choice>
                <mc:Fallback>
                  <p:oleObj r:id="rId14" imgW="2705417" imgH="228917"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0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46" name="Rectangle 24"/>
            <p:cNvSpPr>
              <a:spLocks noChangeArrowheads="1"/>
            </p:cNvSpPr>
            <p:nvPr/>
          </p:nvSpPr>
          <p:spPr bwMode="auto">
            <a:xfrm>
              <a:off x="3311" y="0"/>
              <a:ext cx="7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a:ea typeface="宋体" pitchFamily="2" charset="-122"/>
                </a:rPr>
                <a:t>j=1,2,3</a:t>
              </a:r>
            </a:p>
          </p:txBody>
        </p:sp>
      </p:grpSp>
      <p:pic>
        <p:nvPicPr>
          <p:cNvPr id="99344" name="Picture 25" descr="gif0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4654550"/>
            <a:ext cx="2743200" cy="153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23"/>
                                        </p:tgtEl>
                                        <p:attrNameLst>
                                          <p:attrName>style.visibility</p:attrName>
                                        </p:attrNameLst>
                                      </p:cBhvr>
                                      <p:to>
                                        <p:strVal val="visible"/>
                                      </p:to>
                                    </p:set>
                                    <p:anim calcmode="lin" valueType="num">
                                      <p:cBhvr additive="base">
                                        <p:cTn id="7" dur="500" fill="hold"/>
                                        <p:tgtEl>
                                          <p:spTgt spid="38923"/>
                                        </p:tgtEl>
                                        <p:attrNameLst>
                                          <p:attrName>ppt_x</p:attrName>
                                        </p:attrNameLst>
                                      </p:cBhvr>
                                      <p:tavLst>
                                        <p:tav tm="0">
                                          <p:val>
                                            <p:strVal val="0-#ppt_w/2"/>
                                          </p:val>
                                        </p:tav>
                                        <p:tav tm="100000">
                                          <p:val>
                                            <p:strVal val="#ppt_x"/>
                                          </p:val>
                                        </p:tav>
                                      </p:tavLst>
                                    </p:anim>
                                    <p:anim calcmode="lin" valueType="num">
                                      <p:cBhvr additive="base">
                                        <p:cTn id="8" dur="500" fill="hold"/>
                                        <p:tgtEl>
                                          <p:spTgt spid="389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25"/>
                                        </p:tgtEl>
                                        <p:attrNameLst>
                                          <p:attrName>style.visibility</p:attrName>
                                        </p:attrNameLst>
                                      </p:cBhvr>
                                      <p:to>
                                        <p:strVal val="visible"/>
                                      </p:to>
                                    </p:set>
                                    <p:anim calcmode="lin" valueType="num">
                                      <p:cBhvr additive="base">
                                        <p:cTn id="13" dur="500" fill="hold"/>
                                        <p:tgtEl>
                                          <p:spTgt spid="38925"/>
                                        </p:tgtEl>
                                        <p:attrNameLst>
                                          <p:attrName>ppt_x</p:attrName>
                                        </p:attrNameLst>
                                      </p:cBhvr>
                                      <p:tavLst>
                                        <p:tav tm="0">
                                          <p:val>
                                            <p:strVal val="0-#ppt_w/2"/>
                                          </p:val>
                                        </p:tav>
                                        <p:tav tm="100000">
                                          <p:val>
                                            <p:strVal val="#ppt_x"/>
                                          </p:val>
                                        </p:tav>
                                      </p:tavLst>
                                    </p:anim>
                                    <p:anim calcmode="lin" valueType="num">
                                      <p:cBhvr additive="base">
                                        <p:cTn id="14" dur="500" fill="hold"/>
                                        <p:tgtEl>
                                          <p:spTgt spid="389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927"/>
                                        </p:tgtEl>
                                        <p:attrNameLst>
                                          <p:attrName>style.visibility</p:attrName>
                                        </p:attrNameLst>
                                      </p:cBhvr>
                                      <p:to>
                                        <p:strVal val="visible"/>
                                      </p:to>
                                    </p:set>
                                    <p:anim calcmode="lin" valueType="num">
                                      <p:cBhvr additive="base">
                                        <p:cTn id="19" dur="500" fill="hold"/>
                                        <p:tgtEl>
                                          <p:spTgt spid="38927"/>
                                        </p:tgtEl>
                                        <p:attrNameLst>
                                          <p:attrName>ppt_x</p:attrName>
                                        </p:attrNameLst>
                                      </p:cBhvr>
                                      <p:tavLst>
                                        <p:tav tm="0">
                                          <p:val>
                                            <p:strVal val="0-#ppt_w/2"/>
                                          </p:val>
                                        </p:tav>
                                        <p:tav tm="100000">
                                          <p:val>
                                            <p:strVal val="#ppt_x"/>
                                          </p:val>
                                        </p:tav>
                                      </p:tavLst>
                                    </p:anim>
                                    <p:anim calcmode="lin" valueType="num">
                                      <p:cBhvr additive="base">
                                        <p:cTn id="20"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29"/>
                                        </p:tgtEl>
                                        <p:attrNameLst>
                                          <p:attrName>style.visibility</p:attrName>
                                        </p:attrNameLst>
                                      </p:cBhvr>
                                      <p:to>
                                        <p:strVal val="visible"/>
                                      </p:to>
                                    </p:set>
                                    <p:anim calcmode="lin" valueType="num">
                                      <p:cBhvr additive="base">
                                        <p:cTn id="25" dur="500" fill="hold"/>
                                        <p:tgtEl>
                                          <p:spTgt spid="38929"/>
                                        </p:tgtEl>
                                        <p:attrNameLst>
                                          <p:attrName>ppt_x</p:attrName>
                                        </p:attrNameLst>
                                      </p:cBhvr>
                                      <p:tavLst>
                                        <p:tav tm="0">
                                          <p:val>
                                            <p:strVal val="0-#ppt_w/2"/>
                                          </p:val>
                                        </p:tav>
                                        <p:tav tm="100000">
                                          <p:val>
                                            <p:strVal val="#ppt_x"/>
                                          </p:val>
                                        </p:tav>
                                      </p:tavLst>
                                    </p:anim>
                                    <p:anim calcmode="lin" valueType="num">
                                      <p:cBhvr additive="base">
                                        <p:cTn id="26" dur="500" fill="hold"/>
                                        <p:tgtEl>
                                          <p:spTgt spid="3892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28"/>
                                        </p:tgtEl>
                                        <p:attrNameLst>
                                          <p:attrName>style.visibility</p:attrName>
                                        </p:attrNameLst>
                                      </p:cBhvr>
                                      <p:to>
                                        <p:strVal val="visible"/>
                                      </p:to>
                                    </p:set>
                                    <p:anim calcmode="lin" valueType="num">
                                      <p:cBhvr additive="base">
                                        <p:cTn id="31" dur="500" fill="hold"/>
                                        <p:tgtEl>
                                          <p:spTgt spid="38928"/>
                                        </p:tgtEl>
                                        <p:attrNameLst>
                                          <p:attrName>ppt_x</p:attrName>
                                        </p:attrNameLst>
                                      </p:cBhvr>
                                      <p:tavLst>
                                        <p:tav tm="0">
                                          <p:val>
                                            <p:strVal val="0-#ppt_w/2"/>
                                          </p:val>
                                        </p:tav>
                                        <p:tav tm="100000">
                                          <p:val>
                                            <p:strVal val="#ppt_x"/>
                                          </p:val>
                                        </p:tav>
                                      </p:tavLst>
                                    </p:anim>
                                    <p:anim calcmode="lin" valueType="num">
                                      <p:cBhvr additive="base">
                                        <p:cTn id="32" dur="500" fill="hold"/>
                                        <p:tgtEl>
                                          <p:spTgt spid="389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8" grpId="0" autoUpdateAnimBg="0"/>
      <p:bldP spid="38929"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Rot="1" noChangeArrowheads="1"/>
          </p:cNvSpPr>
          <p:nvPr>
            <p:ph type="body" idx="1"/>
          </p:nvPr>
        </p:nvSpPr>
        <p:spPr>
          <a:xfrm>
            <a:off x="609600" y="914400"/>
            <a:ext cx="5410200" cy="762000"/>
          </a:xfrm>
        </p:spPr>
        <p:txBody>
          <a:bodyPr/>
          <a:lstStyle/>
          <a:p>
            <a:r>
              <a:rPr lang="en-US" altLang="zh-CN" smtClean="0"/>
              <a:t>(6) p=p+1</a:t>
            </a:r>
            <a:r>
              <a:rPr lang="zh-CN" altLang="en-US" smtClean="0">
                <a:latin typeface="宋体" pitchFamily="2" charset="-122"/>
              </a:rPr>
              <a:t>，转（</a:t>
            </a:r>
            <a:r>
              <a:rPr lang="en-US" altLang="zh-CN" smtClean="0"/>
              <a:t>2</a:t>
            </a:r>
            <a:r>
              <a:rPr lang="zh-CN" altLang="en-US" smtClean="0">
                <a:latin typeface="宋体" pitchFamily="2" charset="-122"/>
              </a:rPr>
              <a:t>）</a:t>
            </a:r>
            <a:r>
              <a:rPr lang="zh-CN" altLang="en-US" smtClean="0"/>
              <a:t> </a:t>
            </a:r>
          </a:p>
        </p:txBody>
      </p:sp>
      <p:sp>
        <p:nvSpPr>
          <p:cNvPr id="39939" name="Rectangle 3"/>
          <p:cNvSpPr>
            <a:spLocks noChangeArrowheads="1"/>
          </p:cNvSpPr>
          <p:nvPr/>
        </p:nvSpPr>
        <p:spPr bwMode="auto">
          <a:xfrm>
            <a:off x="838200" y="1676400"/>
            <a:ext cx="7315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lang="zh-CN" altLang="en-US">
                <a:latin typeface="Times New Roman" pitchFamily="18" charset="0"/>
                <a:ea typeface="宋体" pitchFamily="2" charset="-122"/>
              </a:rPr>
              <a:t>注：仅计算一圈（</a:t>
            </a:r>
            <a:r>
              <a:rPr lang="en-US" altLang="zh-CN">
                <a:latin typeface="Times New Roman" pitchFamily="18" charset="0"/>
                <a:ea typeface="宋体" pitchFamily="2" charset="-122"/>
              </a:rPr>
              <a:t>p=1</a:t>
            </a:r>
            <a:r>
              <a:rPr lang="zh-CN" altLang="en-US">
                <a:latin typeface="Times New Roman" pitchFamily="18" charset="0"/>
                <a:ea typeface="宋体" pitchFamily="2" charset="-122"/>
              </a:rPr>
              <a:t>，</a:t>
            </a:r>
            <a:r>
              <a:rPr lang="en-US" altLang="zh-CN">
                <a:latin typeface="Times New Roman" pitchFamily="18" charset="0"/>
                <a:ea typeface="宋体" pitchFamily="2" charset="-122"/>
              </a:rPr>
              <a:t>2</a:t>
            </a:r>
            <a:r>
              <a:rPr lang="zh-CN" altLang="en-US">
                <a:latin typeface="Times New Roman" pitchFamily="18" charset="0"/>
                <a:ea typeface="宋体" pitchFamily="2" charset="-122"/>
              </a:rPr>
              <a:t>，</a:t>
            </a:r>
            <a:r>
              <a:rPr lang="en-US" altLang="zh-CN">
                <a:latin typeface="Times New Roman" pitchFamily="18" charset="0"/>
                <a:ea typeface="宋体" pitchFamily="2" charset="-122"/>
              </a:rPr>
              <a:t>…</a:t>
            </a:r>
            <a:r>
              <a:rPr lang="zh-CN" altLang="en-US">
                <a:latin typeface="Times New Roman" pitchFamily="18" charset="0"/>
                <a:ea typeface="宋体" pitchFamily="2" charset="-122"/>
              </a:rPr>
              <a:t>，</a:t>
            </a:r>
            <a:r>
              <a:rPr lang="en-US" altLang="zh-CN">
                <a:latin typeface="Times New Roman" pitchFamily="18" charset="0"/>
                <a:ea typeface="宋体" pitchFamily="2" charset="-122"/>
              </a:rPr>
              <a:t>15</a:t>
            </a:r>
            <a:r>
              <a:rPr lang="zh-CN" altLang="en-US">
                <a:latin typeface="Times New Roman" pitchFamily="18" charset="0"/>
                <a:ea typeface="宋体" pitchFamily="2" charset="-122"/>
              </a:rPr>
              <a:t>）是不够的，直到当各权重变化很小时停止，本例中，共计算了</a:t>
            </a:r>
            <a:r>
              <a:rPr lang="en-US" altLang="zh-CN">
                <a:latin typeface="Times New Roman" pitchFamily="18" charset="0"/>
                <a:ea typeface="宋体" pitchFamily="2" charset="-122"/>
              </a:rPr>
              <a:t>147</a:t>
            </a:r>
            <a:r>
              <a:rPr lang="zh-CN" altLang="en-US">
                <a:latin typeface="Times New Roman" pitchFamily="18" charset="0"/>
                <a:ea typeface="宋体" pitchFamily="2" charset="-122"/>
              </a:rPr>
              <a:t>圈，迭代了</a:t>
            </a:r>
            <a:r>
              <a:rPr lang="en-US" altLang="zh-CN">
                <a:latin typeface="Times New Roman" pitchFamily="18" charset="0"/>
                <a:ea typeface="宋体" pitchFamily="2" charset="-122"/>
              </a:rPr>
              <a:t>2205</a:t>
            </a:r>
            <a:r>
              <a:rPr lang="zh-CN" altLang="en-US">
                <a:latin typeface="Times New Roman" pitchFamily="18" charset="0"/>
                <a:ea typeface="宋体" pitchFamily="2" charset="-122"/>
              </a:rPr>
              <a:t>次。</a:t>
            </a:r>
          </a:p>
          <a:p>
            <a:pPr algn="just" eaLnBrk="1" hangingPunct="1">
              <a:buClrTx/>
              <a:buFontTx/>
              <a:buChar char="•"/>
            </a:pPr>
            <a:r>
              <a:rPr lang="zh-CN" altLang="en-US">
                <a:latin typeface="Times New Roman" pitchFamily="18" charset="0"/>
                <a:ea typeface="宋体" pitchFamily="2" charset="-122"/>
              </a:rPr>
              <a:t>最后结果是</a:t>
            </a:r>
            <a:r>
              <a:rPr lang="zh-CN" altLang="en-US" sz="3200">
                <a:latin typeface="Times New Roman" pitchFamily="18" charset="0"/>
                <a:ea typeface="宋体" pitchFamily="2" charset="-122"/>
              </a:rPr>
              <a:t>：</a:t>
            </a:r>
          </a:p>
          <a:p>
            <a:pPr algn="just" eaLnBrk="1" hangingPunct="1">
              <a:buClrTx/>
              <a:buFontTx/>
              <a:buChar char="•"/>
            </a:pPr>
            <a:endParaRPr lang="zh-CN" altLang="en-US" sz="3200">
              <a:latin typeface="Times New Roman" pitchFamily="18" charset="0"/>
              <a:ea typeface="宋体" pitchFamily="2" charset="-122"/>
            </a:endParaRPr>
          </a:p>
        </p:txBody>
      </p:sp>
      <p:sp>
        <p:nvSpPr>
          <p:cNvPr id="100356" name="Rectangle 4"/>
          <p:cNvSpPr>
            <a:spLocks noChangeArrowheads="1"/>
          </p:cNvSpPr>
          <p:nvPr/>
        </p:nvSpPr>
        <p:spPr bwMode="auto">
          <a:xfrm>
            <a:off x="2433638" y="301942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9941" name="Object 5"/>
          <p:cNvGraphicFramePr>
            <a:graphicFrameLocks noChangeAspect="1"/>
          </p:cNvGraphicFramePr>
          <p:nvPr/>
        </p:nvGraphicFramePr>
        <p:xfrm>
          <a:off x="1219202" y="4038601"/>
          <a:ext cx="4276725" cy="819150"/>
        </p:xfrm>
        <a:graphic>
          <a:graphicData uri="http://schemas.openxmlformats.org/presentationml/2006/ole">
            <mc:AlternateContent xmlns:mc="http://schemas.openxmlformats.org/markup-compatibility/2006">
              <mc:Choice xmlns:v="urn:schemas-microsoft-com:vml" Requires="v">
                <p:oleObj spid="_x0000_s100398" r:id="rId3" imgW="2388637" imgH="457399" progId="Equation.3">
                  <p:embed/>
                </p:oleObj>
              </mc:Choice>
              <mc:Fallback>
                <p:oleObj r:id="rId3" imgW="2388637" imgH="45739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2" y="4038601"/>
                        <a:ext cx="4276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8" name="Rectangle 6"/>
          <p:cNvSpPr>
            <a:spLocks noChangeArrowheads="1"/>
          </p:cNvSpPr>
          <p:nvPr/>
        </p:nvSpPr>
        <p:spPr bwMode="auto">
          <a:xfrm>
            <a:off x="2490788" y="320992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39943" name="Object 7"/>
          <p:cNvGraphicFramePr>
            <a:graphicFrameLocks noChangeAspect="1"/>
          </p:cNvGraphicFramePr>
          <p:nvPr/>
        </p:nvGraphicFramePr>
        <p:xfrm>
          <a:off x="1447802" y="5562601"/>
          <a:ext cx="4162425" cy="438150"/>
        </p:xfrm>
        <a:graphic>
          <a:graphicData uri="http://schemas.openxmlformats.org/presentationml/2006/ole">
            <mc:AlternateContent xmlns:mc="http://schemas.openxmlformats.org/markup-compatibility/2006">
              <mc:Choice xmlns:v="urn:schemas-microsoft-com:vml" Requires="v">
                <p:oleObj spid="_x0000_s100399" r:id="rId5" imgW="2095500" imgH="215900" progId="Equation.3">
                  <p:embed/>
                </p:oleObj>
              </mc:Choice>
              <mc:Fallback>
                <p:oleObj r:id="rId5" imgW="2095500" imgH="215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2" y="5562601"/>
                        <a:ext cx="41624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gtEl>
                                        <p:attrNameLst>
                                          <p:attrName>style.visibility</p:attrName>
                                        </p:attrNameLst>
                                      </p:cBhvr>
                                      <p:to>
                                        <p:strVal val="visible"/>
                                      </p:to>
                                    </p:set>
                                    <p:anim calcmode="lin" valueType="num">
                                      <p:cBhvr additive="base">
                                        <p:cTn id="13" dur="500" fill="hold"/>
                                        <p:tgtEl>
                                          <p:spTgt spid="39939"/>
                                        </p:tgtEl>
                                        <p:attrNameLst>
                                          <p:attrName>ppt_x</p:attrName>
                                        </p:attrNameLst>
                                      </p:cBhvr>
                                      <p:tavLst>
                                        <p:tav tm="0">
                                          <p:val>
                                            <p:strVal val="0-#ppt_w/2"/>
                                          </p:val>
                                        </p:tav>
                                        <p:tav tm="100000">
                                          <p:val>
                                            <p:strVal val="#ppt_x"/>
                                          </p:val>
                                        </p:tav>
                                      </p:tavLst>
                                    </p:anim>
                                    <p:anim calcmode="lin" valueType="num">
                                      <p:cBhvr additive="base">
                                        <p:cTn id="14"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9941"/>
                                        </p:tgtEl>
                                        <p:attrNameLst>
                                          <p:attrName>style.visibility</p:attrName>
                                        </p:attrNameLst>
                                      </p:cBhvr>
                                      <p:to>
                                        <p:strVal val="visible"/>
                                      </p:to>
                                    </p:set>
                                    <p:anim calcmode="lin" valueType="num">
                                      <p:cBhvr additive="base">
                                        <p:cTn id="19" dur="500" fill="hold"/>
                                        <p:tgtEl>
                                          <p:spTgt spid="39941"/>
                                        </p:tgtEl>
                                        <p:attrNameLst>
                                          <p:attrName>ppt_x</p:attrName>
                                        </p:attrNameLst>
                                      </p:cBhvr>
                                      <p:tavLst>
                                        <p:tav tm="0">
                                          <p:val>
                                            <p:strVal val="0-#ppt_w/2"/>
                                          </p:val>
                                        </p:tav>
                                        <p:tav tm="100000">
                                          <p:val>
                                            <p:strVal val="#ppt_x"/>
                                          </p:val>
                                        </p:tav>
                                      </p:tavLst>
                                    </p:anim>
                                    <p:anim calcmode="lin" valueType="num">
                                      <p:cBhvr additive="base">
                                        <p:cTn id="20"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9943"/>
                                        </p:tgtEl>
                                        <p:attrNameLst>
                                          <p:attrName>style.visibility</p:attrName>
                                        </p:attrNameLst>
                                      </p:cBhvr>
                                      <p:to>
                                        <p:strVal val="visible"/>
                                      </p:to>
                                    </p:set>
                                    <p:anim calcmode="lin" valueType="num">
                                      <p:cBhvr additive="base">
                                        <p:cTn id="25" dur="500" fill="hold"/>
                                        <p:tgtEl>
                                          <p:spTgt spid="39943"/>
                                        </p:tgtEl>
                                        <p:attrNameLst>
                                          <p:attrName>ppt_x</p:attrName>
                                        </p:attrNameLst>
                                      </p:cBhvr>
                                      <p:tavLst>
                                        <p:tav tm="0">
                                          <p:val>
                                            <p:strVal val="0-#ppt_w/2"/>
                                          </p:val>
                                        </p:tav>
                                        <p:tav tm="100000">
                                          <p:val>
                                            <p:strVal val="#ppt_x"/>
                                          </p:val>
                                        </p:tav>
                                      </p:tavLst>
                                    </p:anim>
                                    <p:anim calcmode="lin" valueType="num">
                                      <p:cBhvr additive="base">
                                        <p:cTn id="26" dur="500" fill="hold"/>
                                        <p:tgtEl>
                                          <p:spTgt spid="399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39"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Rot="1" noChangeArrowheads="1"/>
          </p:cNvSpPr>
          <p:nvPr>
            <p:ph type="body" idx="1"/>
          </p:nvPr>
        </p:nvSpPr>
        <p:spPr>
          <a:xfrm>
            <a:off x="609600" y="533400"/>
            <a:ext cx="4826000" cy="609600"/>
          </a:xfrm>
        </p:spPr>
        <p:txBody>
          <a:bodyPr/>
          <a:lstStyle/>
          <a:p>
            <a:r>
              <a:rPr lang="zh-CN" altLang="en-US" smtClean="0">
                <a:latin typeface="宋体" pitchFamily="2" charset="-122"/>
              </a:rPr>
              <a:t>即网络模型的解为：</a:t>
            </a:r>
            <a:r>
              <a:rPr lang="zh-CN" altLang="en-US" smtClean="0"/>
              <a:t> </a:t>
            </a:r>
          </a:p>
        </p:txBody>
      </p:sp>
      <p:sp>
        <p:nvSpPr>
          <p:cNvPr id="101379" name="Rectangle 3"/>
          <p:cNvSpPr>
            <a:spLocks noChangeArrowheads="1"/>
          </p:cNvSpPr>
          <p:nvPr/>
        </p:nvSpPr>
        <p:spPr bwMode="auto">
          <a:xfrm>
            <a:off x="2038350" y="301625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40964" name="Object 4"/>
          <p:cNvGraphicFramePr>
            <a:graphicFrameLocks noChangeAspect="1"/>
          </p:cNvGraphicFramePr>
          <p:nvPr/>
        </p:nvGraphicFramePr>
        <p:xfrm>
          <a:off x="1066800" y="1447800"/>
          <a:ext cx="5067300" cy="828676"/>
        </p:xfrm>
        <a:graphic>
          <a:graphicData uri="http://schemas.openxmlformats.org/presentationml/2006/ole">
            <mc:AlternateContent xmlns:mc="http://schemas.openxmlformats.org/markup-compatibility/2006">
              <mc:Choice xmlns:v="urn:schemas-microsoft-com:vml" Requires="v">
                <p:oleObj spid="_x0000_s101487" r:id="rId3" imgW="2781617" imgH="457517" progId="Equation.3">
                  <p:embed/>
                </p:oleObj>
              </mc:Choice>
              <mc:Fallback>
                <p:oleObj r:id="rId3" imgW="2781617" imgH="4575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5067300" cy="82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1" name="Rectangle 5"/>
          <p:cNvSpPr>
            <a:spLocks noChangeArrowheads="1"/>
          </p:cNvSpPr>
          <p:nvPr/>
        </p:nvSpPr>
        <p:spPr bwMode="auto">
          <a:xfrm>
            <a:off x="3810000" y="32575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40966" name="Object 6"/>
          <p:cNvGraphicFramePr>
            <a:graphicFrameLocks noChangeAspect="1"/>
          </p:cNvGraphicFramePr>
          <p:nvPr/>
        </p:nvGraphicFramePr>
        <p:xfrm>
          <a:off x="1066800" y="3200400"/>
          <a:ext cx="1524000" cy="342900"/>
        </p:xfrm>
        <a:graphic>
          <a:graphicData uri="http://schemas.openxmlformats.org/presentationml/2006/ole">
            <mc:AlternateContent xmlns:mc="http://schemas.openxmlformats.org/markup-compatibility/2006">
              <mc:Choice xmlns:v="urn:schemas-microsoft-com:vml" Requires="v">
                <p:oleObj spid="_x0000_s101488" r:id="rId5" imgW="980027" imgH="216370" progId="Equation.3">
                  <p:embed/>
                </p:oleObj>
              </mc:Choice>
              <mc:Fallback>
                <p:oleObj r:id="rId5" imgW="980027" imgH="21637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200400"/>
                        <a:ext cx="152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Rectangle 7"/>
          <p:cNvSpPr>
            <a:spLocks noChangeArrowheads="1"/>
          </p:cNvSpPr>
          <p:nvPr/>
        </p:nvSpPr>
        <p:spPr bwMode="auto">
          <a:xfrm>
            <a:off x="3767138" y="30670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40968" name="Object 8"/>
          <p:cNvGraphicFramePr>
            <a:graphicFrameLocks noChangeAspect="1"/>
          </p:cNvGraphicFramePr>
          <p:nvPr/>
        </p:nvGraphicFramePr>
        <p:xfrm>
          <a:off x="3048002" y="3048000"/>
          <a:ext cx="1609725" cy="723900"/>
        </p:xfrm>
        <a:graphic>
          <a:graphicData uri="http://schemas.openxmlformats.org/presentationml/2006/ole">
            <mc:AlternateContent xmlns:mc="http://schemas.openxmlformats.org/markup-compatibility/2006">
              <mc:Choice xmlns:v="urn:schemas-microsoft-com:vml" Requires="v">
                <p:oleObj spid="_x0000_s101489" r:id="rId7" imgW="954572" imgH="432739" progId="Equation.3">
                  <p:embed/>
                </p:oleObj>
              </mc:Choice>
              <mc:Fallback>
                <p:oleObj r:id="rId7" imgW="954572" imgH="43273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2" y="3048000"/>
                        <a:ext cx="1609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5" name="Rectangle 9"/>
          <p:cNvSpPr>
            <a:spLocks noChangeArrowheads="1"/>
          </p:cNvSpPr>
          <p:nvPr/>
        </p:nvSpPr>
        <p:spPr bwMode="auto">
          <a:xfrm>
            <a:off x="4162425" y="32353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101386" name="Object 10"/>
          <p:cNvGraphicFramePr>
            <a:graphicFrameLocks noChangeAspect="1"/>
          </p:cNvGraphicFramePr>
          <p:nvPr/>
        </p:nvGraphicFramePr>
        <p:xfrm>
          <a:off x="5638800" y="3200400"/>
          <a:ext cx="819150" cy="390526"/>
        </p:xfrm>
        <a:graphic>
          <a:graphicData uri="http://schemas.openxmlformats.org/presentationml/2006/ole">
            <mc:AlternateContent xmlns:mc="http://schemas.openxmlformats.org/markup-compatibility/2006">
              <mc:Choice xmlns:v="urn:schemas-microsoft-com:vml" Requires="v">
                <p:oleObj spid="_x0000_s101490" r:id="rId9" imgW="421111" imgH="204175" progId="Equation.3">
                  <p:embed/>
                </p:oleObj>
              </mc:Choice>
              <mc:Fallback>
                <p:oleObj r:id="rId9" imgW="421111" imgH="20417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200400"/>
                        <a:ext cx="819150"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Rectangle 11"/>
          <p:cNvSpPr>
            <a:spLocks noChangeArrowheads="1"/>
          </p:cNvSpPr>
          <p:nvPr/>
        </p:nvSpPr>
        <p:spPr bwMode="auto">
          <a:xfrm>
            <a:off x="2514600" y="31242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en-US" altLang="zh-CN" sz="3200">
                <a:latin typeface="宋体" pitchFamily="2" charset="-122"/>
                <a:ea typeface="宋体" pitchFamily="2" charset="-122"/>
              </a:rPr>
              <a:t>=</a:t>
            </a:r>
            <a:endParaRPr lang="en-US" altLang="zh-CN" sz="3200">
              <a:latin typeface="Times New Roman" pitchFamily="18" charset="0"/>
              <a:ea typeface="宋体" pitchFamily="2" charset="-122"/>
            </a:endParaRPr>
          </a:p>
        </p:txBody>
      </p:sp>
      <p:sp>
        <p:nvSpPr>
          <p:cNvPr id="101388" name="Rectangle 12"/>
          <p:cNvSpPr>
            <a:spLocks noChangeArrowheads="1"/>
          </p:cNvSpPr>
          <p:nvPr/>
        </p:nvSpPr>
        <p:spPr bwMode="auto">
          <a:xfrm>
            <a:off x="2381250" y="2901951"/>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aphicFrame>
        <p:nvGraphicFramePr>
          <p:cNvPr id="40973" name="Object 13"/>
          <p:cNvGraphicFramePr>
            <a:graphicFrameLocks noChangeAspect="1"/>
          </p:cNvGraphicFramePr>
          <p:nvPr/>
        </p:nvGraphicFramePr>
        <p:xfrm>
          <a:off x="1447800" y="4419600"/>
          <a:ext cx="4381500" cy="1057276"/>
        </p:xfrm>
        <a:graphic>
          <a:graphicData uri="http://schemas.openxmlformats.org/presentationml/2006/ole">
            <mc:AlternateContent xmlns:mc="http://schemas.openxmlformats.org/markup-compatibility/2006">
              <mc:Choice xmlns:v="urn:schemas-microsoft-com:vml" Requires="v">
                <p:oleObj spid="_x0000_s101491" r:id="rId11" imgW="2730817" imgH="660717" progId="Equation.3">
                  <p:embed/>
                </p:oleObj>
              </mc:Choice>
              <mc:Fallback>
                <p:oleObj r:id="rId11" imgW="2730817" imgH="660717"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419600"/>
                        <a:ext cx="4381500" cy="105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1390" name="Picture 14" descr="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549275"/>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91" name="Picture 15" descr="20060108152024584">
            <a:hlinkClick r:id="rId14" action="ppaction://hlinkpres?slideindex=1&amp;slidetitl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7538" y="6021388"/>
            <a:ext cx="8953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p:cTn id="7" dur="1000" fill="hold"/>
                                        <p:tgtEl>
                                          <p:spTgt spid="4096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096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096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96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40964"/>
                                        </p:tgtEl>
                                        <p:attrNameLst>
                                          <p:attrName>style.visibility</p:attrName>
                                        </p:attrNameLst>
                                      </p:cBhvr>
                                      <p:to>
                                        <p:strVal val="visible"/>
                                      </p:to>
                                    </p:set>
                                    <p:anim calcmode="lin" valueType="num">
                                      <p:cBhvr additive="base">
                                        <p:cTn id="15" dur="500" fill="hold"/>
                                        <p:tgtEl>
                                          <p:spTgt spid="40964"/>
                                        </p:tgtEl>
                                        <p:attrNameLst>
                                          <p:attrName>ppt_x</p:attrName>
                                        </p:attrNameLst>
                                      </p:cBhvr>
                                      <p:tavLst>
                                        <p:tav tm="0">
                                          <p:val>
                                            <p:strVal val="0-#ppt_w/2"/>
                                          </p:val>
                                        </p:tav>
                                        <p:tav tm="100000">
                                          <p:val>
                                            <p:strVal val="#ppt_x"/>
                                          </p:val>
                                        </p:tav>
                                      </p:tavLst>
                                    </p:anim>
                                    <p:anim calcmode="lin" valueType="num">
                                      <p:cBhvr additive="base">
                                        <p:cTn id="16"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0966"/>
                                        </p:tgtEl>
                                        <p:attrNameLst>
                                          <p:attrName>style.visibility</p:attrName>
                                        </p:attrNameLst>
                                      </p:cBhvr>
                                      <p:to>
                                        <p:strVal val="visible"/>
                                      </p:to>
                                    </p:set>
                                    <p:anim calcmode="lin" valueType="num">
                                      <p:cBhvr>
                                        <p:cTn id="21" dur="1000" fill="hold"/>
                                        <p:tgtEl>
                                          <p:spTgt spid="40966"/>
                                        </p:tgtEl>
                                        <p:attrNameLst>
                                          <p:attrName>ppt_x</p:attrName>
                                        </p:attrNameLst>
                                      </p:cBhvr>
                                      <p:tavLst>
                                        <p:tav tm="0">
                                          <p:val>
                                            <p:strVal val="#ppt_x-.2"/>
                                          </p:val>
                                        </p:tav>
                                        <p:tav tm="100000">
                                          <p:val>
                                            <p:strVal val="#ppt_x"/>
                                          </p:val>
                                        </p:tav>
                                      </p:tavLst>
                                    </p:anim>
                                    <p:anim calcmode="lin" valueType="num">
                                      <p:cBhvr>
                                        <p:cTn id="22" dur="1000" fill="hold"/>
                                        <p:tgtEl>
                                          <p:spTgt spid="4096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0966"/>
                                        </p:tgtEl>
                                      </p:cBhvr>
                                    </p:animEffect>
                                  </p:childTnLst>
                                </p:cTn>
                              </p:par>
                              <p:par>
                                <p:cTn id="24" presetID="15" presetClass="entr" presetSubtype="0" fill="hold" nodeType="withEffect">
                                  <p:stCondLst>
                                    <p:cond delay="0"/>
                                  </p:stCondLst>
                                  <p:childTnLst>
                                    <p:set>
                                      <p:cBhvr>
                                        <p:cTn id="25" dur="1" fill="hold">
                                          <p:stCondLst>
                                            <p:cond delay="0"/>
                                          </p:stCondLst>
                                        </p:cTn>
                                        <p:tgtEl>
                                          <p:spTgt spid="40968"/>
                                        </p:tgtEl>
                                        <p:attrNameLst>
                                          <p:attrName>style.visibility</p:attrName>
                                        </p:attrNameLst>
                                      </p:cBhvr>
                                      <p:to>
                                        <p:strVal val="visible"/>
                                      </p:to>
                                    </p:set>
                                    <p:anim calcmode="lin" valueType="num">
                                      <p:cBhvr>
                                        <p:cTn id="26" dur="1000" fill="hold"/>
                                        <p:tgtEl>
                                          <p:spTgt spid="40968"/>
                                        </p:tgtEl>
                                        <p:attrNameLst>
                                          <p:attrName>ppt_w</p:attrName>
                                        </p:attrNameLst>
                                      </p:cBhvr>
                                      <p:tavLst>
                                        <p:tav tm="0">
                                          <p:val>
                                            <p:fltVal val="0"/>
                                          </p:val>
                                        </p:tav>
                                        <p:tav tm="100000">
                                          <p:val>
                                            <p:strVal val="#ppt_w"/>
                                          </p:val>
                                        </p:tav>
                                      </p:tavLst>
                                    </p:anim>
                                    <p:anim calcmode="lin" valueType="num">
                                      <p:cBhvr>
                                        <p:cTn id="27" dur="1000" fill="hold"/>
                                        <p:tgtEl>
                                          <p:spTgt spid="40968"/>
                                        </p:tgtEl>
                                        <p:attrNameLst>
                                          <p:attrName>ppt_h</p:attrName>
                                        </p:attrNameLst>
                                      </p:cBhvr>
                                      <p:tavLst>
                                        <p:tav tm="0">
                                          <p:val>
                                            <p:fltVal val="0"/>
                                          </p:val>
                                        </p:tav>
                                        <p:tav tm="100000">
                                          <p:val>
                                            <p:strVal val="#ppt_h"/>
                                          </p:val>
                                        </p:tav>
                                      </p:tavLst>
                                    </p:anim>
                                    <p:anim calcmode="lin" valueType="num">
                                      <p:cBhvr>
                                        <p:cTn id="28" dur="1000" fill="hold"/>
                                        <p:tgtEl>
                                          <p:spTgt spid="40968"/>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40968"/>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40971"/>
                                        </p:tgtEl>
                                        <p:attrNameLst>
                                          <p:attrName>style.visibility</p:attrName>
                                        </p:attrNameLst>
                                      </p:cBhvr>
                                      <p:to>
                                        <p:strVal val="visible"/>
                                      </p:to>
                                    </p:set>
                                    <p:anim calcmode="lin" valueType="num">
                                      <p:cBhvr>
                                        <p:cTn id="32" dur="1000" fill="hold"/>
                                        <p:tgtEl>
                                          <p:spTgt spid="40971"/>
                                        </p:tgtEl>
                                        <p:attrNameLst>
                                          <p:attrName>ppt_w</p:attrName>
                                        </p:attrNameLst>
                                      </p:cBhvr>
                                      <p:tavLst>
                                        <p:tav tm="0">
                                          <p:val>
                                            <p:fltVal val="0"/>
                                          </p:val>
                                        </p:tav>
                                        <p:tav tm="100000">
                                          <p:val>
                                            <p:strVal val="#ppt_w"/>
                                          </p:val>
                                        </p:tav>
                                      </p:tavLst>
                                    </p:anim>
                                    <p:anim calcmode="lin" valueType="num">
                                      <p:cBhvr>
                                        <p:cTn id="33" dur="1000" fill="hold"/>
                                        <p:tgtEl>
                                          <p:spTgt spid="40971"/>
                                        </p:tgtEl>
                                        <p:attrNameLst>
                                          <p:attrName>ppt_h</p:attrName>
                                        </p:attrNameLst>
                                      </p:cBhvr>
                                      <p:tavLst>
                                        <p:tav tm="0">
                                          <p:val>
                                            <p:fltVal val="0"/>
                                          </p:val>
                                        </p:tav>
                                        <p:tav tm="100000">
                                          <p:val>
                                            <p:strVal val="#ppt_h"/>
                                          </p:val>
                                        </p:tav>
                                      </p:tavLst>
                                    </p:anim>
                                    <p:anim calcmode="lin" valueType="num">
                                      <p:cBhvr>
                                        <p:cTn id="34" dur="1000" fill="hold"/>
                                        <p:tgtEl>
                                          <p:spTgt spid="4097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409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40973"/>
                                        </p:tgtEl>
                                        <p:attrNameLst>
                                          <p:attrName>style.visibility</p:attrName>
                                        </p:attrNameLst>
                                      </p:cBhvr>
                                      <p:to>
                                        <p:strVal val="visible"/>
                                      </p:to>
                                    </p:set>
                                    <p:anim calcmode="lin" valueType="num">
                                      <p:cBhvr>
                                        <p:cTn id="40" dur="1000" fill="hold"/>
                                        <p:tgtEl>
                                          <p:spTgt spid="40973"/>
                                        </p:tgtEl>
                                        <p:attrNameLst>
                                          <p:attrName>ppt_x</p:attrName>
                                        </p:attrNameLst>
                                      </p:cBhvr>
                                      <p:tavLst>
                                        <p:tav tm="0">
                                          <p:val>
                                            <p:strVal val="#ppt_x-.2"/>
                                          </p:val>
                                        </p:tav>
                                        <p:tav tm="100000">
                                          <p:val>
                                            <p:strVal val="#ppt_x"/>
                                          </p:val>
                                        </p:tav>
                                      </p:tavLst>
                                    </p:anim>
                                    <p:anim calcmode="lin" valueType="num">
                                      <p:cBhvr>
                                        <p:cTn id="41" dur="1000" fill="hold"/>
                                        <p:tgtEl>
                                          <p:spTgt spid="4097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p:bldP spid="40971"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179388" y="0"/>
            <a:ext cx="8964612" cy="666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latin typeface="Times New Roman" pitchFamily="18" charset="0"/>
                <a:ea typeface="宋体" pitchFamily="2" charset="-122"/>
              </a:rPr>
              <a:t>4.BP网络建模特点：</a:t>
            </a:r>
          </a:p>
          <a:p>
            <a:pPr eaLnBrk="1" hangingPunct="1">
              <a:lnSpc>
                <a:spcPct val="120000"/>
              </a:lnSpc>
              <a:spcBef>
                <a:spcPct val="0"/>
              </a:spcBef>
              <a:buClrTx/>
              <a:buFontTx/>
              <a:buChar char="•"/>
            </a:pPr>
            <a:r>
              <a:rPr lang="zh-CN" altLang="en-US">
                <a:solidFill>
                  <a:srgbClr val="CC00FF"/>
                </a:solidFill>
                <a:latin typeface="Times New Roman" pitchFamily="18" charset="0"/>
                <a:ea typeface="宋体" pitchFamily="2" charset="-122"/>
              </a:rPr>
              <a:t>非线性映照能力</a:t>
            </a:r>
            <a:r>
              <a:rPr lang="zh-CN" altLang="en-US">
                <a:latin typeface="Times New Roman" pitchFamily="18" charset="0"/>
                <a:ea typeface="宋体" pitchFamily="2" charset="-122"/>
              </a:rPr>
              <a:t>：神经网络能以任意精度逼近任何非线性连续函数。在建模过程中的许多问题正是具有高度的非线性。</a:t>
            </a:r>
          </a:p>
          <a:p>
            <a:pPr eaLnBrk="1" hangingPunct="1">
              <a:lnSpc>
                <a:spcPct val="120000"/>
              </a:lnSpc>
              <a:spcBef>
                <a:spcPct val="0"/>
              </a:spcBef>
              <a:buClrTx/>
              <a:buFontTx/>
              <a:buChar char="•"/>
            </a:pPr>
            <a:r>
              <a:rPr lang="zh-CN" altLang="en-US">
                <a:solidFill>
                  <a:srgbClr val="CC00FF"/>
                </a:solidFill>
                <a:latin typeface="Times New Roman" pitchFamily="18" charset="0"/>
                <a:ea typeface="宋体" pitchFamily="2" charset="-122"/>
              </a:rPr>
              <a:t>并行分布处理方式</a:t>
            </a:r>
            <a:r>
              <a:rPr lang="zh-CN" altLang="en-US">
                <a:latin typeface="Times New Roman" pitchFamily="18" charset="0"/>
                <a:ea typeface="宋体" pitchFamily="2" charset="-122"/>
              </a:rPr>
              <a:t>：在神经网络中信息是分布储存和并行处理的，这使它具有很强的容错性和很快的处理速度。</a:t>
            </a:r>
          </a:p>
          <a:p>
            <a:pPr eaLnBrk="1" hangingPunct="1">
              <a:lnSpc>
                <a:spcPct val="120000"/>
              </a:lnSpc>
              <a:spcBef>
                <a:spcPct val="0"/>
              </a:spcBef>
              <a:buClrTx/>
              <a:buFontTx/>
              <a:buChar char="•"/>
            </a:pPr>
            <a:r>
              <a:rPr lang="zh-CN" altLang="en-US">
                <a:solidFill>
                  <a:srgbClr val="CC00FF"/>
                </a:solidFill>
                <a:latin typeface="Times New Roman" pitchFamily="18" charset="0"/>
                <a:ea typeface="宋体" pitchFamily="2" charset="-122"/>
              </a:rPr>
              <a:t>自学习和自适应能力</a:t>
            </a:r>
            <a:r>
              <a:rPr lang="zh-CN" altLang="en-US">
                <a:latin typeface="Times New Roman" pitchFamily="18" charset="0"/>
                <a:ea typeface="宋体" pitchFamily="2" charset="-122"/>
              </a:rPr>
              <a:t>：神经网络在训练时，能从输入、输出的数据中提取出规律性的知识，记忆于网络的权值中，并具有泛化能力，即将这组权值应用于一般情形的能力。神经网络的学习也可以在线进行。</a:t>
            </a:r>
          </a:p>
          <a:p>
            <a:pPr eaLnBrk="1" hangingPunct="1">
              <a:lnSpc>
                <a:spcPct val="120000"/>
              </a:lnSpc>
              <a:spcBef>
                <a:spcPct val="0"/>
              </a:spcBef>
              <a:buClrTx/>
              <a:buFontTx/>
              <a:buChar char="•"/>
            </a:pPr>
            <a:r>
              <a:rPr lang="zh-CN" altLang="en-US">
                <a:solidFill>
                  <a:srgbClr val="CC00FF"/>
                </a:solidFill>
                <a:latin typeface="Times New Roman" pitchFamily="18" charset="0"/>
                <a:ea typeface="宋体" pitchFamily="2" charset="-122"/>
              </a:rPr>
              <a:t>数据融合的能力</a:t>
            </a:r>
            <a:r>
              <a:rPr lang="zh-CN" altLang="en-US">
                <a:latin typeface="Times New Roman" pitchFamily="18" charset="0"/>
                <a:ea typeface="宋体" pitchFamily="2" charset="-122"/>
              </a:rPr>
              <a:t>：神经网络可以同时处理定量信息和定性信息，因此它可以利用传统的工程技术（数值运算）和人工智能技术（符号处理）。</a:t>
            </a:r>
          </a:p>
          <a:p>
            <a:pPr eaLnBrk="1" hangingPunct="1">
              <a:lnSpc>
                <a:spcPct val="120000"/>
              </a:lnSpc>
              <a:spcBef>
                <a:spcPct val="0"/>
              </a:spcBef>
              <a:buClrTx/>
              <a:buFontTx/>
              <a:buChar char="•"/>
            </a:pPr>
            <a:r>
              <a:rPr lang="zh-CN" altLang="en-US">
                <a:solidFill>
                  <a:srgbClr val="CC00FF"/>
                </a:solidFill>
                <a:latin typeface="Times New Roman" pitchFamily="18" charset="0"/>
                <a:ea typeface="宋体" pitchFamily="2" charset="-122"/>
              </a:rPr>
              <a:t>多变量系统</a:t>
            </a:r>
            <a:r>
              <a:rPr lang="zh-CN" altLang="en-US">
                <a:latin typeface="Times New Roman" pitchFamily="18" charset="0"/>
                <a:ea typeface="宋体" pitchFamily="2" charset="-122"/>
              </a:rPr>
              <a:t>：神经网络的输入和输出变量的数目是任意的，对单变量系统与多变量系统提供了一种通用的描述方式，不必考虑各子系统间的解耦问题。</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403350" y="644525"/>
            <a:ext cx="6337300" cy="64633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en-US" altLang="zh-CN" sz="3600" b="1" dirty="0">
                <a:solidFill>
                  <a:schemeClr val="bg1"/>
                </a:solidFill>
                <a:latin typeface="宋体" pitchFamily="2" charset="-122"/>
                <a:ea typeface="宋体" pitchFamily="2" charset="-122"/>
                <a:cs typeface="楷体_GB2312" pitchFamily="49" charset="-122"/>
              </a:rPr>
              <a:t> </a:t>
            </a:r>
            <a:r>
              <a:rPr kumimoji="1" lang="zh-CN" altLang="en-US" sz="3600" b="1" dirty="0">
                <a:solidFill>
                  <a:schemeClr val="bg1"/>
                </a:solidFill>
                <a:latin typeface="宋体" pitchFamily="2" charset="-122"/>
                <a:ea typeface="宋体" pitchFamily="2" charset="-122"/>
                <a:cs typeface="楷体_GB2312" pitchFamily="49" charset="-122"/>
              </a:rPr>
              <a:t>例题</a:t>
            </a:r>
            <a:endParaRPr kumimoji="1" lang="zh-CN" altLang="en-US" sz="3200" b="1" dirty="0">
              <a:latin typeface="楷体_GB2312" pitchFamily="49" charset="-122"/>
              <a:ea typeface="宋体" pitchFamily="2" charset="-122"/>
              <a:cs typeface="楷体_GB2312" pitchFamily="49" charset="-122"/>
            </a:endParaRPr>
          </a:p>
        </p:txBody>
      </p:sp>
      <p:pic>
        <p:nvPicPr>
          <p:cNvPr id="27651"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页脚占位符 4"/>
          <p:cNvSpPr txBox="1">
            <a:spLocks noGrp="1"/>
          </p:cNvSpPr>
          <p:nvPr/>
        </p:nvSpPr>
        <p:spPr bwMode="auto">
          <a:xfrm>
            <a:off x="3124200" y="6356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sp>
        <p:nvSpPr>
          <p:cNvPr id="2" name="Rectangle 1">
            <a:extLst>
              <a:ext uri="{FF2B5EF4-FFF2-40B4-BE49-F238E27FC236}"/>
            </a:extLst>
          </p:cNvPr>
          <p:cNvSpPr>
            <a:spLocks noRot="1" noChangeAspect="1" noMove="1" noResize="1" noEditPoints="1" noAdjustHandles="1" noChangeArrowheads="1" noChangeShapeType="1" noTextEdit="1"/>
          </p:cNvSpPr>
          <p:nvPr/>
        </p:nvSpPr>
        <p:spPr>
          <a:xfrm>
            <a:off x="611560" y="1844825"/>
            <a:ext cx="8083748" cy="3746950"/>
          </a:xfrm>
          <a:prstGeom prst="rect">
            <a:avLst/>
          </a:prstGeom>
          <a:blipFill rotWithShape="1">
            <a:blip r:embed="rId3"/>
            <a:stretch>
              <a:fillRect l="-1508" t="-2539" r="-1207"/>
            </a:stretch>
          </a:blipFill>
        </p:spPr>
        <p:txBody>
          <a:bodyPr/>
          <a:lstStyle/>
          <a:p>
            <a:pPr>
              <a:defRPr/>
            </a:pPr>
            <a:r>
              <a:rPr lang="zh-CN" altLang="en-US">
                <a:noFill/>
              </a:rPr>
              <a:t> </a:t>
            </a:r>
          </a:p>
        </p:txBody>
      </p:sp>
    </p:spTree>
    <p:extLst>
      <p:ext uri="{BB962C8B-B14F-4D97-AF65-F5344CB8AC3E}">
        <p14:creationId xmlns:p14="http://schemas.microsoft.com/office/powerpoint/2010/main" val="2818430609"/>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969F330F-E001-4E6C-902D-E78B83861EE6}"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3427" name="灯片编号占位符 2"/>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428AFE2C-6CE6-4DFD-BA31-E0C7611E3963}" type="slidenum">
              <a:rPr lang="en-US" altLang="zh-CN" sz="1400">
                <a:ea typeface="宋体" pitchFamily="2" charset="-122"/>
              </a:rPr>
              <a:pPr algn="r" eaLnBrk="1" hangingPunct="1">
                <a:spcBef>
                  <a:spcPct val="0"/>
                </a:spcBef>
                <a:buClrTx/>
                <a:buFontTx/>
                <a:buNone/>
              </a:pPr>
              <a:t>130</a:t>
            </a:fld>
            <a:endParaRPr lang="en-US" altLang="zh-CN" sz="1400">
              <a:ea typeface="宋体" pitchFamily="2" charset="-122"/>
            </a:endParaRPr>
          </a:p>
        </p:txBody>
      </p:sp>
      <p:sp>
        <p:nvSpPr>
          <p:cNvPr id="103428" name="Text Box 2"/>
          <p:cNvSpPr txBox="1">
            <a:spLocks noChangeArrowheads="1"/>
          </p:cNvSpPr>
          <p:nvPr/>
        </p:nvSpPr>
        <p:spPr bwMode="auto">
          <a:xfrm>
            <a:off x="239715" y="260352"/>
            <a:ext cx="62753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2800">
                <a:solidFill>
                  <a:srgbClr val="FF0000"/>
                </a:solidFill>
                <a:ea typeface="宋体" pitchFamily="2" charset="-122"/>
              </a:rPr>
              <a:t>5.</a:t>
            </a:r>
            <a:r>
              <a:rPr lang="en-US" altLang="zh-CN" sz="2800">
                <a:solidFill>
                  <a:srgbClr val="FF0000"/>
                </a:solidFill>
                <a:ea typeface="宋体" pitchFamily="2" charset="-122"/>
              </a:rPr>
              <a:t>BP</a:t>
            </a:r>
            <a:r>
              <a:rPr lang="zh-CN" altLang="en-US" sz="2800">
                <a:solidFill>
                  <a:srgbClr val="FF0000"/>
                </a:solidFill>
                <a:latin typeface="宋体" pitchFamily="2" charset="-122"/>
                <a:ea typeface="宋体" pitchFamily="2" charset="-122"/>
              </a:rPr>
              <a:t>神经网络的设计分析</a:t>
            </a:r>
            <a:endParaRPr lang="zh-CN" altLang="en-US" sz="2800">
              <a:solidFill>
                <a:srgbClr val="FF0000"/>
              </a:solidFill>
              <a:ea typeface="宋体" pitchFamily="2" charset="-122"/>
            </a:endParaRPr>
          </a:p>
        </p:txBody>
      </p:sp>
      <p:sp>
        <p:nvSpPr>
          <p:cNvPr id="103429" name="Text Box 4"/>
          <p:cNvSpPr txBox="1">
            <a:spLocks noChangeArrowheads="1"/>
          </p:cNvSpPr>
          <p:nvPr/>
        </p:nvSpPr>
        <p:spPr bwMode="auto">
          <a:xfrm>
            <a:off x="247650" y="958851"/>
            <a:ext cx="2811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en-US" altLang="zh-CN">
                <a:solidFill>
                  <a:srgbClr val="FF0000"/>
                </a:solidFill>
                <a:ea typeface="宋体" pitchFamily="2" charset="-122"/>
              </a:rPr>
              <a:t>1</a:t>
            </a:r>
            <a:r>
              <a:rPr lang="zh-CN" altLang="en-US">
                <a:solidFill>
                  <a:srgbClr val="FF0000"/>
                </a:solidFill>
                <a:latin typeface="Times New Roman" pitchFamily="18" charset="0"/>
                <a:ea typeface="宋体" pitchFamily="2" charset="-122"/>
                <a:sym typeface="Arial" pitchFamily="34" charset="0"/>
              </a:rPr>
              <a:t>、产生数据样本集</a:t>
            </a:r>
          </a:p>
        </p:txBody>
      </p:sp>
      <p:sp>
        <p:nvSpPr>
          <p:cNvPr id="103430" name="Text Box 5"/>
          <p:cNvSpPr txBox="1">
            <a:spLocks noChangeArrowheads="1"/>
          </p:cNvSpPr>
          <p:nvPr/>
        </p:nvSpPr>
        <p:spPr bwMode="auto">
          <a:xfrm>
            <a:off x="250825" y="1484313"/>
            <a:ext cx="8642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sym typeface="Arial" pitchFamily="34" charset="0"/>
              </a:rPr>
              <a:t>包括原始数据的收集、数据分析、变量选择以及数据的预处理</a:t>
            </a:r>
          </a:p>
        </p:txBody>
      </p:sp>
      <p:sp>
        <p:nvSpPr>
          <p:cNvPr id="103431" name="Text Box 6"/>
          <p:cNvSpPr txBox="1">
            <a:spLocks noChangeArrowheads="1"/>
          </p:cNvSpPr>
          <p:nvPr/>
        </p:nvSpPr>
        <p:spPr bwMode="auto">
          <a:xfrm>
            <a:off x="250825" y="1989138"/>
            <a:ext cx="8642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 typeface="Wingdings" pitchFamily="2" charset="2"/>
              <a:buChar char="ü"/>
            </a:pPr>
            <a:r>
              <a:rPr lang="en-US" altLang="zh-CN" sz="1800">
                <a:ea typeface="宋体" pitchFamily="2" charset="-122"/>
              </a:rPr>
              <a:t>   </a:t>
            </a:r>
            <a:r>
              <a:rPr lang="en-US" altLang="zh-CN">
                <a:latin typeface="Times New Roman" pitchFamily="18" charset="0"/>
                <a:ea typeface="宋体" pitchFamily="2" charset="-122"/>
                <a:sym typeface="Arial" pitchFamily="34" charset="0"/>
              </a:rPr>
              <a:t> </a:t>
            </a:r>
            <a:r>
              <a:rPr lang="zh-CN" altLang="en-US">
                <a:latin typeface="Times New Roman" pitchFamily="18" charset="0"/>
                <a:ea typeface="宋体" pitchFamily="2" charset="-122"/>
                <a:sym typeface="Arial" pitchFamily="34" charset="0"/>
              </a:rPr>
              <a:t>首先要在大量的原始测量数据中确定出最主要的输入模式。</a:t>
            </a:r>
          </a:p>
        </p:txBody>
      </p:sp>
      <p:sp>
        <p:nvSpPr>
          <p:cNvPr id="103432" name="Text Box 7"/>
          <p:cNvSpPr txBox="1">
            <a:spLocks noChangeArrowheads="1"/>
          </p:cNvSpPr>
          <p:nvPr/>
        </p:nvSpPr>
        <p:spPr bwMode="auto">
          <a:xfrm>
            <a:off x="250825" y="2563813"/>
            <a:ext cx="8353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 typeface="Wingdings" pitchFamily="2" charset="2"/>
              <a:buChar char="ü"/>
            </a:pPr>
            <a:r>
              <a:rPr lang="en-US" altLang="zh-CN" sz="1800">
                <a:ea typeface="宋体" pitchFamily="2" charset="-122"/>
              </a:rPr>
              <a:t>   </a:t>
            </a:r>
            <a:r>
              <a:rPr lang="zh-CN" altLang="en-US">
                <a:latin typeface="Times New Roman" pitchFamily="18" charset="0"/>
                <a:ea typeface="宋体" pitchFamily="2" charset="-122"/>
                <a:sym typeface="Arial" pitchFamily="34" charset="0"/>
              </a:rPr>
              <a:t>在确定了最重要的输入量后，需进行尺度变换和预处理。</a:t>
            </a:r>
          </a:p>
        </p:txBody>
      </p:sp>
      <p:sp>
        <p:nvSpPr>
          <p:cNvPr id="103433" name="Text Box 8"/>
          <p:cNvSpPr txBox="1">
            <a:spLocks noChangeArrowheads="1"/>
          </p:cNvSpPr>
          <p:nvPr/>
        </p:nvSpPr>
        <p:spPr bwMode="auto">
          <a:xfrm>
            <a:off x="250825" y="3140075"/>
            <a:ext cx="655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sym typeface="Arial" pitchFamily="34" charset="0"/>
              </a:rPr>
              <a:t>尺度变换常常将它们变换到</a:t>
            </a:r>
            <a:r>
              <a:rPr lang="en-US" altLang="zh-CN">
                <a:latin typeface="Times New Roman" pitchFamily="18" charset="0"/>
                <a:ea typeface="宋体" pitchFamily="2" charset="-122"/>
                <a:sym typeface="Arial" pitchFamily="34" charset="0"/>
              </a:rPr>
              <a:t>[-1,1]</a:t>
            </a:r>
            <a:r>
              <a:rPr lang="zh-CN" altLang="en-US">
                <a:latin typeface="Times New Roman" pitchFamily="18" charset="0"/>
                <a:ea typeface="宋体" pitchFamily="2" charset="-122"/>
                <a:sym typeface="Arial" pitchFamily="34" charset="0"/>
              </a:rPr>
              <a:t>或</a:t>
            </a:r>
            <a:r>
              <a:rPr lang="en-US" altLang="zh-CN">
                <a:latin typeface="Times New Roman" pitchFamily="18" charset="0"/>
                <a:ea typeface="宋体" pitchFamily="2" charset="-122"/>
                <a:sym typeface="Arial" pitchFamily="34" charset="0"/>
              </a:rPr>
              <a:t>[0,1]</a:t>
            </a:r>
            <a:r>
              <a:rPr lang="zh-CN" altLang="en-US">
                <a:latin typeface="Times New Roman" pitchFamily="18" charset="0"/>
                <a:ea typeface="宋体" pitchFamily="2" charset="-122"/>
                <a:sym typeface="Arial" pitchFamily="34" charset="0"/>
              </a:rPr>
              <a:t>的范围。</a:t>
            </a:r>
          </a:p>
        </p:txBody>
      </p:sp>
      <p:sp>
        <p:nvSpPr>
          <p:cNvPr id="103434" name="Text Box 9"/>
          <p:cNvSpPr txBox="1">
            <a:spLocks noChangeArrowheads="1"/>
          </p:cNvSpPr>
          <p:nvPr/>
        </p:nvSpPr>
        <p:spPr bwMode="auto">
          <a:xfrm>
            <a:off x="323851" y="3644900"/>
            <a:ext cx="85693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sym typeface="Arial" pitchFamily="34" charset="0"/>
              </a:rPr>
              <a:t>在进行尺度变换前必须先检查是否存在异常点（或称野点），这些点必须删除</a:t>
            </a:r>
            <a:r>
              <a:rPr lang="zh-CN" altLang="en-US" sz="1800">
                <a:ea typeface="宋体" pitchFamily="2" charset="-122"/>
              </a:rPr>
              <a:t>。</a:t>
            </a:r>
          </a:p>
        </p:txBody>
      </p:sp>
      <p:sp>
        <p:nvSpPr>
          <p:cNvPr id="103435" name="Text Box 10"/>
          <p:cNvSpPr txBox="1">
            <a:spLocks noChangeArrowheads="1"/>
          </p:cNvSpPr>
          <p:nvPr/>
        </p:nvSpPr>
        <p:spPr bwMode="auto">
          <a:xfrm>
            <a:off x="323850" y="4654550"/>
            <a:ext cx="84963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sym typeface="Arial" pitchFamily="34" charset="0"/>
              </a:rPr>
              <a:t>通过对数据的预处理分析还可以检验其是否存在周期性、固定变换趋势或其它关系。</a:t>
            </a:r>
          </a:p>
        </p:txBody>
      </p:sp>
      <p:sp>
        <p:nvSpPr>
          <p:cNvPr id="103436" name="Text Box 11"/>
          <p:cNvSpPr txBox="1">
            <a:spLocks noChangeArrowheads="1"/>
          </p:cNvSpPr>
          <p:nvPr/>
        </p:nvSpPr>
        <p:spPr bwMode="auto">
          <a:xfrm>
            <a:off x="250827" y="5661025"/>
            <a:ext cx="85693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sym typeface="Arial" pitchFamily="34" charset="0"/>
              </a:rPr>
              <a:t>对数据的预处理就是要使得经变换后的数据对于神经网络更容易学习和训练。</a:t>
            </a:r>
            <a:r>
              <a:rPr lang="zh-CN" altLang="en-US" sz="1800">
                <a:ea typeface="宋体" pitchFamily="2" charset="-122"/>
              </a:rPr>
              <a:t>  </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3DEE1FFA-29DF-4A9F-826D-FD0DDCEC7B73}"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4451" name="灯片编号占位符 2"/>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FFCB96AF-2996-42B2-9312-9EF80E119298}" type="slidenum">
              <a:rPr lang="en-US" altLang="zh-CN" sz="1400">
                <a:ea typeface="宋体" pitchFamily="2" charset="-122"/>
              </a:rPr>
              <a:pPr algn="r" eaLnBrk="1" hangingPunct="1">
                <a:spcBef>
                  <a:spcPct val="0"/>
                </a:spcBef>
                <a:buClrTx/>
                <a:buFontTx/>
                <a:buNone/>
              </a:pPr>
              <a:t>131</a:t>
            </a:fld>
            <a:endParaRPr lang="en-US" altLang="zh-CN" sz="1400">
              <a:ea typeface="宋体" pitchFamily="2" charset="-122"/>
            </a:endParaRPr>
          </a:p>
        </p:txBody>
      </p:sp>
      <p:sp>
        <p:nvSpPr>
          <p:cNvPr id="104452" name="Text Box 2"/>
          <p:cNvSpPr txBox="1">
            <a:spLocks noChangeArrowheads="1"/>
          </p:cNvSpPr>
          <p:nvPr/>
        </p:nvSpPr>
        <p:spPr bwMode="auto">
          <a:xfrm>
            <a:off x="323850" y="549275"/>
            <a:ext cx="861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 typeface="Wingdings" pitchFamily="2" charset="2"/>
              <a:buNone/>
            </a:pPr>
            <a:r>
              <a:rPr lang="zh-CN" altLang="en-US">
                <a:solidFill>
                  <a:srgbClr val="FF0000"/>
                </a:solidFill>
                <a:latin typeface="Times New Roman" pitchFamily="18" charset="0"/>
                <a:ea typeface="宋体" pitchFamily="2" charset="-122"/>
                <a:sym typeface="Arial" pitchFamily="34" charset="0"/>
              </a:rPr>
              <a:t>对于一个问题应该选择多少数据，这也是一个很关键的问题。</a:t>
            </a:r>
          </a:p>
        </p:txBody>
      </p:sp>
      <p:sp>
        <p:nvSpPr>
          <p:cNvPr id="104453" name="Text Box 3"/>
          <p:cNvSpPr txBox="1">
            <a:spLocks noChangeArrowheads="1"/>
          </p:cNvSpPr>
          <p:nvPr/>
        </p:nvSpPr>
        <p:spPr bwMode="auto">
          <a:xfrm>
            <a:off x="250825" y="1196975"/>
            <a:ext cx="8642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Times New Roman" pitchFamily="18" charset="0"/>
                <a:ea typeface="宋体" pitchFamily="2" charset="-122"/>
                <a:sym typeface="Arial" pitchFamily="34" charset="0"/>
              </a:rPr>
              <a:t>系统的输入输出关系就包含在数据样本中。一般来说，取的数据越多，学习和训练的结果便越能正确反映输入输出关系。</a:t>
            </a:r>
          </a:p>
        </p:txBody>
      </p:sp>
      <p:sp>
        <p:nvSpPr>
          <p:cNvPr id="104454" name="Text Box 4"/>
          <p:cNvSpPr txBox="1">
            <a:spLocks noChangeArrowheads="1"/>
          </p:cNvSpPr>
          <p:nvPr/>
        </p:nvSpPr>
        <p:spPr bwMode="auto">
          <a:xfrm>
            <a:off x="228600" y="2085976"/>
            <a:ext cx="8675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solidFill>
                  <a:srgbClr val="FF0000"/>
                </a:solidFill>
                <a:latin typeface="Times New Roman" pitchFamily="18" charset="0"/>
                <a:ea typeface="宋体" pitchFamily="2" charset="-122"/>
                <a:sym typeface="Arial" pitchFamily="34" charset="0"/>
              </a:rPr>
              <a:t>但选太多的数据将增加收集、分析数据以及网络训练付出的代价</a:t>
            </a:r>
          </a:p>
        </p:txBody>
      </p:sp>
      <p:sp>
        <p:nvSpPr>
          <p:cNvPr id="104455" name="Text Box 5"/>
          <p:cNvSpPr txBox="1">
            <a:spLocks noChangeArrowheads="1"/>
          </p:cNvSpPr>
          <p:nvPr/>
        </p:nvSpPr>
        <p:spPr bwMode="auto">
          <a:xfrm>
            <a:off x="250825" y="2781300"/>
            <a:ext cx="5616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solidFill>
                  <a:srgbClr val="FF0000"/>
                </a:solidFill>
                <a:latin typeface="Times New Roman" pitchFamily="18" charset="0"/>
                <a:ea typeface="宋体" pitchFamily="2" charset="-122"/>
                <a:sym typeface="Arial" pitchFamily="34" charset="0"/>
              </a:rPr>
              <a:t>选太少的数据则可能得不到正确的结果</a:t>
            </a:r>
            <a:r>
              <a:rPr lang="zh-CN" altLang="en-US">
                <a:latin typeface="Times New Roman" pitchFamily="18" charset="0"/>
                <a:ea typeface="宋体" pitchFamily="2" charset="-122"/>
                <a:sym typeface="Arial" pitchFamily="34" charset="0"/>
              </a:rPr>
              <a:t>。</a:t>
            </a:r>
          </a:p>
        </p:txBody>
      </p:sp>
      <p:sp>
        <p:nvSpPr>
          <p:cNvPr id="104456" name="Text Box 6"/>
          <p:cNvSpPr txBox="1">
            <a:spLocks noChangeArrowheads="1"/>
          </p:cNvSpPr>
          <p:nvPr/>
        </p:nvSpPr>
        <p:spPr bwMode="auto">
          <a:xfrm>
            <a:off x="250825" y="3573463"/>
            <a:ext cx="84978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Times New Roman" pitchFamily="18" charset="0"/>
                <a:ea typeface="宋体" pitchFamily="2" charset="-122"/>
                <a:sym typeface="Arial" pitchFamily="34" charset="0"/>
              </a:rPr>
              <a:t>事实上数据的多数取决于许多因素，如网络的大小、网络测试的需要以及输入输出的分布等。</a:t>
            </a:r>
          </a:p>
        </p:txBody>
      </p:sp>
      <p:sp>
        <p:nvSpPr>
          <p:cNvPr id="104457" name="Text Box 7"/>
          <p:cNvSpPr txBox="1">
            <a:spLocks noChangeArrowheads="1"/>
          </p:cNvSpPr>
          <p:nvPr/>
        </p:nvSpPr>
        <p:spPr bwMode="auto">
          <a:xfrm>
            <a:off x="323851" y="4654550"/>
            <a:ext cx="85693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Times New Roman" pitchFamily="18" charset="0"/>
                <a:ea typeface="宋体" pitchFamily="2" charset="-122"/>
                <a:sym typeface="Arial" pitchFamily="34" charset="0"/>
              </a:rPr>
              <a:t>其中网络的大小最关键。通常较大的网络需要较多的训练数据。一个经验规则是：</a:t>
            </a:r>
            <a:r>
              <a:rPr lang="zh-CN" altLang="en-US">
                <a:solidFill>
                  <a:srgbClr val="FF0000"/>
                </a:solidFill>
                <a:latin typeface="Times New Roman" pitchFamily="18" charset="0"/>
                <a:ea typeface="宋体" pitchFamily="2" charset="-122"/>
                <a:sym typeface="Arial" pitchFamily="34" charset="0"/>
              </a:rPr>
              <a:t>训练模式应是连接权总数的</a:t>
            </a:r>
            <a:r>
              <a:rPr lang="en-US" altLang="zh-CN">
                <a:solidFill>
                  <a:srgbClr val="FF0000"/>
                </a:solidFill>
                <a:latin typeface="Times New Roman" pitchFamily="18" charset="0"/>
                <a:ea typeface="宋体" pitchFamily="2" charset="-122"/>
                <a:sym typeface="Arial" pitchFamily="34" charset="0"/>
              </a:rPr>
              <a:t>5</a:t>
            </a:r>
            <a:r>
              <a:rPr lang="zh-CN" altLang="en-US">
                <a:solidFill>
                  <a:srgbClr val="FF0000"/>
                </a:solidFill>
                <a:latin typeface="Times New Roman" pitchFamily="18" charset="0"/>
                <a:ea typeface="宋体" pitchFamily="2" charset="-122"/>
                <a:sym typeface="Arial" pitchFamily="34" charset="0"/>
              </a:rPr>
              <a:t>至</a:t>
            </a:r>
            <a:r>
              <a:rPr lang="en-US" altLang="zh-CN">
                <a:solidFill>
                  <a:srgbClr val="FF0000"/>
                </a:solidFill>
                <a:latin typeface="Times New Roman" pitchFamily="18" charset="0"/>
                <a:ea typeface="宋体" pitchFamily="2" charset="-122"/>
                <a:sym typeface="Arial" pitchFamily="34" charset="0"/>
              </a:rPr>
              <a:t>10</a:t>
            </a:r>
            <a:r>
              <a:rPr lang="zh-CN" altLang="en-US">
                <a:solidFill>
                  <a:srgbClr val="FF0000"/>
                </a:solidFill>
                <a:latin typeface="Times New Roman" pitchFamily="18" charset="0"/>
                <a:ea typeface="宋体" pitchFamily="2" charset="-122"/>
                <a:sym typeface="Arial" pitchFamily="34" charset="0"/>
              </a:rPr>
              <a:t>倍</a:t>
            </a:r>
            <a:r>
              <a:rPr lang="zh-CN" altLang="en-US">
                <a:latin typeface="Times New Roman" pitchFamily="18" charset="0"/>
                <a:ea typeface="宋体" pitchFamily="2" charset="-122"/>
                <a:sym typeface="Arial" pitchFamily="34" charset="0"/>
              </a:rPr>
              <a:t>。</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8A155D9B-002A-4317-A57F-041F6C347B64}"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5475" name="灯片编号占位符 2"/>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AF2FDF5A-F5EF-42FF-9D33-5FA55F1CFA6D}" type="slidenum">
              <a:rPr lang="en-US" altLang="zh-CN" sz="1400">
                <a:ea typeface="宋体" pitchFamily="2" charset="-122"/>
              </a:rPr>
              <a:pPr algn="r" eaLnBrk="1" hangingPunct="1">
                <a:spcBef>
                  <a:spcPct val="0"/>
                </a:spcBef>
                <a:buClrTx/>
                <a:buFontTx/>
                <a:buNone/>
              </a:pPr>
              <a:t>132</a:t>
            </a:fld>
            <a:endParaRPr lang="en-US" altLang="zh-CN" sz="1400">
              <a:ea typeface="宋体" pitchFamily="2" charset="-122"/>
            </a:endParaRPr>
          </a:p>
        </p:txBody>
      </p:sp>
      <p:sp>
        <p:nvSpPr>
          <p:cNvPr id="105476" name="Text Box 2"/>
          <p:cNvSpPr txBox="1">
            <a:spLocks noChangeArrowheads="1"/>
          </p:cNvSpPr>
          <p:nvPr/>
        </p:nvSpPr>
        <p:spPr bwMode="auto">
          <a:xfrm>
            <a:off x="323850" y="1989138"/>
            <a:ext cx="8534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最简单的方法是：</a:t>
            </a:r>
            <a:r>
              <a:rPr lang="zh-CN" altLang="en-US">
                <a:solidFill>
                  <a:srgbClr val="FF0000"/>
                </a:solidFill>
                <a:latin typeface="Times New Roman" pitchFamily="18" charset="0"/>
                <a:ea typeface="宋体" pitchFamily="2" charset="-122"/>
                <a:sym typeface="Arial" pitchFamily="34" charset="0"/>
              </a:rPr>
              <a:t>将收集到的可用数据随机地分成两部分，比如其中三分之二用于网络的训练。另外三分之一用于将来的测试。随机选取的目的是为了尽量减小这两部分数据的相关性。</a:t>
            </a:r>
          </a:p>
        </p:txBody>
      </p:sp>
      <p:sp>
        <p:nvSpPr>
          <p:cNvPr id="105477" name="Text Box 3"/>
          <p:cNvSpPr txBox="1">
            <a:spLocks noChangeArrowheads="1"/>
          </p:cNvSpPr>
          <p:nvPr/>
        </p:nvSpPr>
        <p:spPr bwMode="auto">
          <a:xfrm>
            <a:off x="323851" y="3502026"/>
            <a:ext cx="85693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影响数据大小的另一个因素是输入模式和输出结果的分布，对数据预先加以分类可以减小所需的数据量。相反，数据稀薄不匀甚至覆盖则势必要增加数据量。</a:t>
            </a:r>
          </a:p>
        </p:txBody>
      </p:sp>
      <p:sp>
        <p:nvSpPr>
          <p:cNvPr id="105478" name="Text Box 9"/>
          <p:cNvSpPr txBox="1">
            <a:spLocks noChangeArrowheads="1"/>
          </p:cNvSpPr>
          <p:nvPr/>
        </p:nvSpPr>
        <p:spPr bwMode="auto">
          <a:xfrm>
            <a:off x="395288" y="765175"/>
            <a:ext cx="84963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在神经网络训练完成后，需要有另外的测试数据来对网络加以检验，</a:t>
            </a:r>
            <a:r>
              <a:rPr lang="zh-CN" altLang="en-US">
                <a:solidFill>
                  <a:srgbClr val="FF0000"/>
                </a:solidFill>
                <a:latin typeface="Times New Roman" pitchFamily="18" charset="0"/>
                <a:ea typeface="宋体" pitchFamily="2" charset="-122"/>
                <a:sym typeface="Arial" pitchFamily="34" charset="0"/>
              </a:rPr>
              <a:t>测试数据应是独立的数据集合。</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787928B8-FB22-44B3-A056-E4CB4481784B}"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6499" name="灯片编号占位符 4"/>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DD2E9E60-DC08-48FF-862F-642FC20DC12F}" type="slidenum">
              <a:rPr lang="en-US" altLang="zh-CN" sz="1400">
                <a:ea typeface="宋体" pitchFamily="2" charset="-122"/>
              </a:rPr>
              <a:pPr algn="r" eaLnBrk="1" hangingPunct="1">
                <a:spcBef>
                  <a:spcPct val="0"/>
                </a:spcBef>
                <a:buClrTx/>
                <a:buFontTx/>
                <a:buNone/>
              </a:pPr>
              <a:t>133</a:t>
            </a:fld>
            <a:endParaRPr lang="en-US" altLang="zh-CN" sz="1400">
              <a:ea typeface="宋体" pitchFamily="2" charset="-122"/>
            </a:endParaRPr>
          </a:p>
        </p:txBody>
      </p:sp>
      <p:sp>
        <p:nvSpPr>
          <p:cNvPr id="106500" name="Text Box 4"/>
          <p:cNvSpPr txBox="1">
            <a:spLocks noChangeArrowheads="1"/>
          </p:cNvSpPr>
          <p:nvPr/>
        </p:nvSpPr>
        <p:spPr bwMode="auto">
          <a:xfrm>
            <a:off x="339725" y="396875"/>
            <a:ext cx="3889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en-US" altLang="zh-CN">
                <a:solidFill>
                  <a:srgbClr val="FF0000"/>
                </a:solidFill>
                <a:latin typeface="Times New Roman" pitchFamily="18" charset="0"/>
                <a:ea typeface="宋体" pitchFamily="2" charset="-122"/>
                <a:sym typeface="Arial" pitchFamily="34" charset="0"/>
              </a:rPr>
              <a:t>2</a:t>
            </a:r>
            <a:r>
              <a:rPr lang="zh-CN" altLang="en-US">
                <a:solidFill>
                  <a:srgbClr val="FF0000"/>
                </a:solidFill>
                <a:latin typeface="Times New Roman" pitchFamily="18" charset="0"/>
                <a:ea typeface="宋体" pitchFamily="2" charset="-122"/>
                <a:sym typeface="Arial" pitchFamily="34" charset="0"/>
              </a:rPr>
              <a:t>、确定网络的类型和结构</a:t>
            </a:r>
          </a:p>
        </p:txBody>
      </p:sp>
      <p:sp>
        <p:nvSpPr>
          <p:cNvPr id="106501" name="Text Box 5"/>
          <p:cNvSpPr txBox="1">
            <a:spLocks noChangeArrowheads="1"/>
          </p:cNvSpPr>
          <p:nvPr/>
        </p:nvSpPr>
        <p:spPr bwMode="auto">
          <a:xfrm>
            <a:off x="349250" y="1073150"/>
            <a:ext cx="84978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神经网络的类型很多，需根据问题的性质和任务的要求来合适地选择网络类型</a:t>
            </a:r>
            <a:r>
              <a:rPr lang="zh-CN" altLang="en-US" sz="1800">
                <a:ea typeface="宋体" pitchFamily="2" charset="-122"/>
              </a:rPr>
              <a:t>。</a:t>
            </a:r>
          </a:p>
        </p:txBody>
      </p:sp>
      <p:sp>
        <p:nvSpPr>
          <p:cNvPr id="106502" name="Text Box 6"/>
          <p:cNvSpPr txBox="1">
            <a:spLocks noChangeArrowheads="1"/>
          </p:cNvSpPr>
          <p:nvPr/>
        </p:nvSpPr>
        <p:spPr bwMode="auto">
          <a:xfrm>
            <a:off x="339726" y="2054225"/>
            <a:ext cx="84248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一般从已有的网络类型中选用一种比较简单而又能满足要求的网络，新设计一个网络类型来满足问题的要求往往比较困难</a:t>
            </a:r>
            <a:r>
              <a:rPr lang="zh-CN" altLang="en-US" sz="1800">
                <a:ea typeface="宋体" pitchFamily="2" charset="-122"/>
              </a:rPr>
              <a:t>。</a:t>
            </a:r>
          </a:p>
        </p:txBody>
      </p:sp>
      <p:sp>
        <p:nvSpPr>
          <p:cNvPr id="106503" name="Text Box 7"/>
          <p:cNvSpPr txBox="1">
            <a:spLocks noChangeArrowheads="1"/>
          </p:cNvSpPr>
          <p:nvPr/>
        </p:nvSpPr>
        <p:spPr bwMode="auto">
          <a:xfrm>
            <a:off x="339725" y="3063875"/>
            <a:ext cx="8280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若主要用于</a:t>
            </a:r>
            <a:r>
              <a:rPr lang="zh-CN" altLang="en-US">
                <a:solidFill>
                  <a:srgbClr val="FF0000"/>
                </a:solidFill>
                <a:latin typeface="Times New Roman" pitchFamily="18" charset="0"/>
                <a:ea typeface="宋体" pitchFamily="2" charset="-122"/>
                <a:sym typeface="Arial" pitchFamily="34" charset="0"/>
              </a:rPr>
              <a:t>模式分类</a:t>
            </a:r>
            <a:r>
              <a:rPr lang="zh-CN" altLang="en-US">
                <a:latin typeface="Times New Roman" pitchFamily="18" charset="0"/>
                <a:ea typeface="宋体" pitchFamily="2" charset="-122"/>
                <a:sym typeface="Arial" pitchFamily="34" charset="0"/>
              </a:rPr>
              <a:t>，尤其是线性可分的情况，则可采用较为简单的</a:t>
            </a:r>
            <a:r>
              <a:rPr lang="zh-CN" altLang="en-US">
                <a:solidFill>
                  <a:srgbClr val="FF0000"/>
                </a:solidFill>
                <a:latin typeface="Times New Roman" pitchFamily="18" charset="0"/>
                <a:ea typeface="宋体" pitchFamily="2" charset="-122"/>
                <a:sym typeface="Arial" pitchFamily="34" charset="0"/>
              </a:rPr>
              <a:t>感知器网络</a:t>
            </a:r>
            <a:r>
              <a:rPr lang="zh-CN" altLang="en-US" sz="1800">
                <a:ea typeface="宋体" pitchFamily="2" charset="-122"/>
              </a:rPr>
              <a:t>。</a:t>
            </a:r>
          </a:p>
        </p:txBody>
      </p:sp>
      <p:sp>
        <p:nvSpPr>
          <p:cNvPr id="106504" name="Text Box 8"/>
          <p:cNvSpPr txBox="1">
            <a:spLocks noChangeArrowheads="1"/>
          </p:cNvSpPr>
          <p:nvPr/>
        </p:nvSpPr>
        <p:spPr bwMode="auto">
          <a:xfrm>
            <a:off x="339727" y="4070350"/>
            <a:ext cx="5472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solidFill>
                  <a:srgbClr val="FF0000"/>
                </a:solidFill>
                <a:latin typeface="Times New Roman" pitchFamily="18" charset="0"/>
                <a:ea typeface="宋体" pitchFamily="2" charset="-122"/>
                <a:sym typeface="Arial" pitchFamily="34" charset="0"/>
              </a:rPr>
              <a:t>若主要用于函数估计，则可应用</a:t>
            </a:r>
            <a:r>
              <a:rPr lang="en-US" altLang="zh-CN">
                <a:solidFill>
                  <a:srgbClr val="FF0000"/>
                </a:solidFill>
                <a:latin typeface="Times New Roman" pitchFamily="18" charset="0"/>
                <a:ea typeface="宋体" pitchFamily="2" charset="-122"/>
                <a:sym typeface="Arial" pitchFamily="34" charset="0"/>
              </a:rPr>
              <a:t>BP</a:t>
            </a:r>
            <a:r>
              <a:rPr lang="zh-CN" altLang="en-US">
                <a:solidFill>
                  <a:srgbClr val="FF0000"/>
                </a:solidFill>
                <a:latin typeface="Times New Roman" pitchFamily="18" charset="0"/>
                <a:ea typeface="宋体" pitchFamily="2" charset="-122"/>
                <a:sym typeface="Arial" pitchFamily="34" charset="0"/>
              </a:rPr>
              <a:t>网络</a:t>
            </a:r>
          </a:p>
        </p:txBody>
      </p:sp>
      <p:sp>
        <p:nvSpPr>
          <p:cNvPr id="106505" name="Text Box 9"/>
          <p:cNvSpPr txBox="1">
            <a:spLocks noChangeArrowheads="1"/>
          </p:cNvSpPr>
          <p:nvPr/>
        </p:nvSpPr>
        <p:spPr bwMode="auto">
          <a:xfrm>
            <a:off x="320675" y="4702175"/>
            <a:ext cx="7291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latin typeface="Times New Roman" pitchFamily="18" charset="0"/>
                <a:ea typeface="宋体" pitchFamily="2" charset="-122"/>
                <a:sym typeface="Arial" pitchFamily="34" charset="0"/>
              </a:rPr>
              <a:t>在网络的类型确定后，要是选择网络的结构和参数。</a:t>
            </a:r>
          </a:p>
        </p:txBody>
      </p:sp>
      <p:sp>
        <p:nvSpPr>
          <p:cNvPr id="106506" name="Text Box 10"/>
          <p:cNvSpPr txBox="1">
            <a:spLocks noChangeArrowheads="1"/>
          </p:cNvSpPr>
          <p:nvPr/>
        </p:nvSpPr>
        <p:spPr bwMode="auto">
          <a:xfrm>
            <a:off x="250827" y="5373689"/>
            <a:ext cx="85693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latin typeface="Times New Roman" pitchFamily="18" charset="0"/>
                <a:ea typeface="宋体" pitchFamily="2" charset="-122"/>
                <a:sym typeface="Arial" pitchFamily="34" charset="0"/>
              </a:rPr>
              <a:t>以</a:t>
            </a:r>
            <a:r>
              <a:rPr lang="en-US" altLang="zh-CN">
                <a:latin typeface="Times New Roman" pitchFamily="18" charset="0"/>
                <a:ea typeface="宋体" pitchFamily="2" charset="-122"/>
                <a:sym typeface="Arial" pitchFamily="34" charset="0"/>
              </a:rPr>
              <a:t>BP</a:t>
            </a:r>
            <a:r>
              <a:rPr lang="zh-CN" altLang="en-US">
                <a:latin typeface="Times New Roman" pitchFamily="18" charset="0"/>
                <a:ea typeface="宋体" pitchFamily="2" charset="-122"/>
                <a:sym typeface="Arial" pitchFamily="34" charset="0"/>
              </a:rPr>
              <a:t>网络为例，需</a:t>
            </a:r>
            <a:r>
              <a:rPr lang="zh-CN" altLang="en-US">
                <a:solidFill>
                  <a:srgbClr val="FF0000"/>
                </a:solidFill>
                <a:latin typeface="Times New Roman" pitchFamily="18" charset="0"/>
                <a:ea typeface="宋体" pitchFamily="2" charset="-122"/>
                <a:sym typeface="Arial" pitchFamily="34" charset="0"/>
              </a:rPr>
              <a:t>选择网络的层数、每层的节点数、初始权值、阈值、学习算法、数值修改频度、结点变换函数及参数、学习率等参数。</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9B9D44FA-4D19-42E8-B035-ED79226E5C24}"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7523" name="灯片编号占位符 2"/>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B1A5600E-0E23-4C29-B935-2DDC91E8CC7F}" type="slidenum">
              <a:rPr lang="en-US" altLang="zh-CN" sz="1400">
                <a:ea typeface="宋体" pitchFamily="2" charset="-122"/>
              </a:rPr>
              <a:pPr algn="r" eaLnBrk="1" hangingPunct="1">
                <a:spcBef>
                  <a:spcPct val="0"/>
                </a:spcBef>
                <a:buClrTx/>
                <a:buFontTx/>
                <a:buNone/>
              </a:pPr>
              <a:t>134</a:t>
            </a:fld>
            <a:endParaRPr lang="en-US" altLang="zh-CN" sz="1400">
              <a:ea typeface="宋体" pitchFamily="2" charset="-122"/>
            </a:endParaRPr>
          </a:p>
        </p:txBody>
      </p:sp>
      <p:sp>
        <p:nvSpPr>
          <p:cNvPr id="107524" name="Text Box 5"/>
          <p:cNvSpPr txBox="1">
            <a:spLocks noChangeArrowheads="1"/>
          </p:cNvSpPr>
          <p:nvPr/>
        </p:nvSpPr>
        <p:spPr bwMode="auto">
          <a:xfrm>
            <a:off x="192088" y="428626"/>
            <a:ext cx="3455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sym typeface="Arial" pitchFamily="34" charset="0"/>
              </a:rPr>
              <a:t>对于网络层数的选取：</a:t>
            </a:r>
          </a:p>
        </p:txBody>
      </p:sp>
      <p:sp>
        <p:nvSpPr>
          <p:cNvPr id="107525" name="Text Box 6"/>
          <p:cNvSpPr txBox="1">
            <a:spLocks noChangeArrowheads="1"/>
          </p:cNvSpPr>
          <p:nvPr/>
        </p:nvSpPr>
        <p:spPr bwMode="auto">
          <a:xfrm>
            <a:off x="457200" y="1049339"/>
            <a:ext cx="8642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rPr>
              <a:t>理论上早已证明：具有偏差和至少一个</a:t>
            </a:r>
            <a:r>
              <a:rPr lang="en-US" altLang="zh-CN">
                <a:ea typeface="宋体" pitchFamily="2" charset="-122"/>
              </a:rPr>
              <a:t>S</a:t>
            </a:r>
            <a:r>
              <a:rPr lang="zh-CN" altLang="en-US">
                <a:ea typeface="宋体" pitchFamily="2" charset="-122"/>
              </a:rPr>
              <a:t>型隐含层加上一个线性输出层的网络，能够逼近任何有理函数。</a:t>
            </a:r>
          </a:p>
        </p:txBody>
      </p:sp>
      <p:sp>
        <p:nvSpPr>
          <p:cNvPr id="107526" name="Text Box 7"/>
          <p:cNvSpPr txBox="1">
            <a:spLocks noChangeArrowheads="1"/>
          </p:cNvSpPr>
          <p:nvPr/>
        </p:nvSpPr>
        <p:spPr bwMode="auto">
          <a:xfrm>
            <a:off x="471488" y="2232025"/>
            <a:ext cx="8642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增加层数主要可以更进一步降低误差，提高精度，但同时也使网络复杂化，从而增加了网络权值的训练时间。</a:t>
            </a:r>
          </a:p>
        </p:txBody>
      </p:sp>
      <p:sp>
        <p:nvSpPr>
          <p:cNvPr id="107527" name="Text Box 8"/>
          <p:cNvSpPr txBox="1">
            <a:spLocks noChangeArrowheads="1"/>
          </p:cNvSpPr>
          <p:nvPr/>
        </p:nvSpPr>
        <p:spPr bwMode="auto">
          <a:xfrm>
            <a:off x="485775" y="3340101"/>
            <a:ext cx="86645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sym typeface="Arial" pitchFamily="34" charset="0"/>
              </a:rPr>
              <a:t>而误差精度的提高实际上也可以通过增加隐含层中的神经元数目来获得，其训练效果也比增加层数更容易观察和调整，所以，一般情况下，</a:t>
            </a:r>
            <a:r>
              <a:rPr lang="zh-CN" altLang="en-US">
                <a:solidFill>
                  <a:srgbClr val="FF0000"/>
                </a:solidFill>
                <a:ea typeface="宋体" pitchFamily="2" charset="-122"/>
                <a:sym typeface="Arial" pitchFamily="34" charset="0"/>
              </a:rPr>
              <a:t>应优先考虑增加隐含层中的神经元数。</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5E8F11D5-587C-42CF-8C1D-C681E8362AB2}"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8547" name="灯片编号占位符 2"/>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8543ECD8-69D4-43B5-A164-AD54FE4F5834}" type="slidenum">
              <a:rPr lang="en-US" altLang="zh-CN" sz="1400">
                <a:ea typeface="宋体" pitchFamily="2" charset="-122"/>
              </a:rPr>
              <a:pPr algn="r" eaLnBrk="1" hangingPunct="1">
                <a:spcBef>
                  <a:spcPct val="0"/>
                </a:spcBef>
                <a:buClrTx/>
                <a:buFontTx/>
                <a:buNone/>
              </a:pPr>
              <a:t>135</a:t>
            </a:fld>
            <a:endParaRPr lang="en-US" altLang="zh-CN" sz="1400">
              <a:ea typeface="宋体" pitchFamily="2" charset="-122"/>
            </a:endParaRPr>
          </a:p>
        </p:txBody>
      </p:sp>
      <p:sp>
        <p:nvSpPr>
          <p:cNvPr id="108548" name="Text Box 3"/>
          <p:cNvSpPr txBox="1">
            <a:spLocks noChangeArrowheads="1"/>
          </p:cNvSpPr>
          <p:nvPr/>
        </p:nvSpPr>
        <p:spPr bwMode="auto">
          <a:xfrm>
            <a:off x="250825" y="1196975"/>
            <a:ext cx="8642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sym typeface="Arial" pitchFamily="34" charset="0"/>
              </a:rPr>
              <a:t>对于具体问题若确定了输入和输出变量后，网络输入层和输出层的节点个数也便随之确定了。</a:t>
            </a:r>
            <a:r>
              <a:rPr lang="zh-CN" altLang="en-US" sz="1800">
                <a:ea typeface="宋体" pitchFamily="2" charset="-122"/>
              </a:rPr>
              <a:t> </a:t>
            </a:r>
          </a:p>
        </p:txBody>
      </p:sp>
      <p:sp>
        <p:nvSpPr>
          <p:cNvPr id="108549" name="Text Box 5"/>
          <p:cNvSpPr txBox="1">
            <a:spLocks noChangeArrowheads="1"/>
          </p:cNvSpPr>
          <p:nvPr/>
        </p:nvSpPr>
        <p:spPr bwMode="auto">
          <a:xfrm>
            <a:off x="250827" y="3933826"/>
            <a:ext cx="85693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lang="zh-CN" altLang="en-US">
                <a:ea typeface="宋体" pitchFamily="2" charset="-122"/>
              </a:rPr>
              <a:t>具体选择可采用如下方法：</a:t>
            </a:r>
            <a:r>
              <a:rPr lang="zh-CN" altLang="en-US">
                <a:solidFill>
                  <a:srgbClr val="FF0000"/>
                </a:solidFill>
                <a:ea typeface="宋体" pitchFamily="2" charset="-122"/>
              </a:rPr>
              <a:t>先设较少的节点，对网络进行训练，并测试网络的逼近误差，然后逐渐增加节点数，直到测试的误差不再有明显的减少为止。</a:t>
            </a:r>
            <a:r>
              <a:rPr lang="zh-CN" altLang="en-US" sz="1800">
                <a:solidFill>
                  <a:srgbClr val="FF0000"/>
                </a:solidFill>
                <a:ea typeface="宋体" pitchFamily="2" charset="-122"/>
              </a:rPr>
              <a:t> </a:t>
            </a:r>
          </a:p>
        </p:txBody>
      </p:sp>
      <p:sp>
        <p:nvSpPr>
          <p:cNvPr id="108550" name="Text Box 6"/>
          <p:cNvSpPr txBox="1">
            <a:spLocks noChangeArrowheads="1"/>
          </p:cNvSpPr>
          <p:nvPr/>
        </p:nvSpPr>
        <p:spPr bwMode="auto">
          <a:xfrm>
            <a:off x="323852" y="2206625"/>
            <a:ext cx="84248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sym typeface="Arial" pitchFamily="34" charset="0"/>
              </a:rPr>
              <a:t>隐层节点数对网络的泛化能力有很大的影响。节点数太多，倾向于记住所有的训练数据，包括噪声的影响，反而降低了泛化能力；节点数太少，不能拟和样本数据，没有较好的泛化能力。原则：</a:t>
            </a:r>
            <a:r>
              <a:rPr lang="zh-CN" altLang="en-US">
                <a:solidFill>
                  <a:srgbClr val="FF0000"/>
                </a:solidFill>
                <a:ea typeface="宋体" pitchFamily="2" charset="-122"/>
                <a:sym typeface="Arial" pitchFamily="34" charset="0"/>
              </a:rPr>
              <a:t>选择尽量少的节点数以实现尽量好的泛化能力。</a:t>
            </a:r>
            <a:r>
              <a:rPr lang="zh-CN" altLang="en-US" sz="1800">
                <a:ea typeface="宋体" pitchFamily="2" charset="-122"/>
              </a:rPr>
              <a:t> </a:t>
            </a:r>
          </a:p>
        </p:txBody>
      </p:sp>
      <p:sp>
        <p:nvSpPr>
          <p:cNvPr id="108551" name="Text Box 8"/>
          <p:cNvSpPr txBox="1">
            <a:spLocks noChangeArrowheads="1"/>
          </p:cNvSpPr>
          <p:nvPr/>
        </p:nvSpPr>
        <p:spPr bwMode="auto">
          <a:xfrm>
            <a:off x="323850" y="549275"/>
            <a:ext cx="4824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rPr>
              <a:t>对于每层节点数的选取：</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5717FF28-CF5E-473B-878F-EB2FCE7A27D7}"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09571" name="灯片编号占位符 4"/>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F10E0887-718E-48F0-BDEC-9AE302559690}" type="slidenum">
              <a:rPr lang="en-US" altLang="zh-CN" sz="1400">
                <a:ea typeface="宋体" pitchFamily="2" charset="-122"/>
              </a:rPr>
              <a:pPr algn="r" eaLnBrk="1" hangingPunct="1">
                <a:spcBef>
                  <a:spcPct val="0"/>
                </a:spcBef>
                <a:buClrTx/>
                <a:buFontTx/>
                <a:buNone/>
              </a:pPr>
              <a:t>136</a:t>
            </a:fld>
            <a:endParaRPr lang="en-US" altLang="zh-CN" sz="1400">
              <a:ea typeface="宋体" pitchFamily="2" charset="-122"/>
            </a:endParaRPr>
          </a:p>
        </p:txBody>
      </p:sp>
      <p:sp>
        <p:nvSpPr>
          <p:cNvPr id="109572" name="Text Box 4"/>
          <p:cNvSpPr txBox="1">
            <a:spLocks noChangeArrowheads="1"/>
          </p:cNvSpPr>
          <p:nvPr/>
        </p:nvSpPr>
        <p:spPr bwMode="auto">
          <a:xfrm>
            <a:off x="252414" y="1268413"/>
            <a:ext cx="85693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rPr>
              <a:t>由于系统是非线性的，初始值对于学习是否达到局部最小、是否能够收敛以及训练时间的长短关系很大。</a:t>
            </a:r>
          </a:p>
        </p:txBody>
      </p:sp>
      <p:sp>
        <p:nvSpPr>
          <p:cNvPr id="109573" name="Text Box 5"/>
          <p:cNvSpPr txBox="1">
            <a:spLocks noChangeArrowheads="1"/>
          </p:cNvSpPr>
          <p:nvPr/>
        </p:nvSpPr>
        <p:spPr bwMode="auto">
          <a:xfrm>
            <a:off x="323850" y="620713"/>
            <a:ext cx="273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rPr>
              <a:t>初始权值的选取：</a:t>
            </a:r>
          </a:p>
        </p:txBody>
      </p:sp>
      <p:sp>
        <p:nvSpPr>
          <p:cNvPr id="109574" name="Text Box 6"/>
          <p:cNvSpPr txBox="1">
            <a:spLocks noChangeArrowheads="1"/>
          </p:cNvSpPr>
          <p:nvPr/>
        </p:nvSpPr>
        <p:spPr bwMode="auto">
          <a:xfrm>
            <a:off x="323851" y="2349501"/>
            <a:ext cx="85693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sym typeface="Arial" pitchFamily="34" charset="0"/>
              </a:rPr>
              <a:t>如果初始值太大，使得加权后的输入落到激活函数的饱和区，从而导致其导数非常小，而在计算权值的修正公式中，修正量正比与其导数，从而使调节过程几乎停顿下来。</a:t>
            </a:r>
          </a:p>
        </p:txBody>
      </p:sp>
      <p:sp>
        <p:nvSpPr>
          <p:cNvPr id="109575" name="Text Box 7"/>
          <p:cNvSpPr txBox="1">
            <a:spLocks noChangeArrowheads="1"/>
          </p:cNvSpPr>
          <p:nvPr/>
        </p:nvSpPr>
        <p:spPr bwMode="auto">
          <a:xfrm>
            <a:off x="323851" y="3933825"/>
            <a:ext cx="85693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sym typeface="Arial" pitchFamily="34" charset="0"/>
              </a:rPr>
              <a:t>一般总是希望经过初始加权后的每个神经元的输出值都接近于零，这样可以保证每个神经元的权值都能够在他们的</a:t>
            </a:r>
            <a:r>
              <a:rPr lang="en-US" altLang="zh-CN">
                <a:ea typeface="宋体" pitchFamily="2" charset="-122"/>
                <a:sym typeface="Arial" pitchFamily="34" charset="0"/>
              </a:rPr>
              <a:t>S</a:t>
            </a:r>
            <a:r>
              <a:rPr lang="zh-CN" altLang="en-US">
                <a:ea typeface="宋体" pitchFamily="2" charset="-122"/>
                <a:sym typeface="Arial" pitchFamily="34" charset="0"/>
              </a:rPr>
              <a:t>型激活函数变化最大之处进行调节，所以，</a:t>
            </a:r>
            <a:r>
              <a:rPr lang="zh-CN" altLang="en-US">
                <a:solidFill>
                  <a:srgbClr val="FF0000"/>
                </a:solidFill>
                <a:ea typeface="宋体" pitchFamily="2" charset="-122"/>
                <a:sym typeface="Arial" pitchFamily="34" charset="0"/>
              </a:rPr>
              <a:t>一般取初始权值在</a:t>
            </a:r>
            <a:r>
              <a:rPr lang="en-US" altLang="zh-CN">
                <a:solidFill>
                  <a:srgbClr val="FF0000"/>
                </a:solidFill>
                <a:ea typeface="宋体" pitchFamily="2" charset="-122"/>
                <a:sym typeface="Arial" pitchFamily="34" charset="0"/>
              </a:rPr>
              <a:t>(-1,1)</a:t>
            </a:r>
            <a:r>
              <a:rPr lang="zh-CN" altLang="en-US">
                <a:solidFill>
                  <a:srgbClr val="FF0000"/>
                </a:solidFill>
                <a:ea typeface="宋体" pitchFamily="2" charset="-122"/>
                <a:sym typeface="Arial" pitchFamily="34" charset="0"/>
              </a:rPr>
              <a:t>之间的随机数。</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2B69623C-C6AD-4DC1-ADD2-1BA02CAC7CAD}"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110595" name="灯片编号占位符 2"/>
          <p:cNvSpPr txBox="1">
            <a:spLocks noGrp="1" noChangeArrowheads="1"/>
          </p:cNvSpPr>
          <p:nvPr/>
        </p:nvSpPr>
        <p:spPr bwMode="auto">
          <a:xfrm>
            <a:off x="6818313" y="6553200"/>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62BAAA5F-097B-4917-BD9F-A72C446D67A6}" type="slidenum">
              <a:rPr lang="en-US" altLang="zh-CN" sz="1400">
                <a:ea typeface="宋体" pitchFamily="2" charset="-122"/>
              </a:rPr>
              <a:pPr algn="r" eaLnBrk="1" hangingPunct="1">
                <a:spcBef>
                  <a:spcPct val="0"/>
                </a:spcBef>
                <a:buClrTx/>
                <a:buFontTx/>
                <a:buNone/>
              </a:pPr>
              <a:t>137</a:t>
            </a:fld>
            <a:endParaRPr lang="en-US" altLang="zh-CN" sz="1400">
              <a:ea typeface="宋体" pitchFamily="2" charset="-122"/>
            </a:endParaRPr>
          </a:p>
        </p:txBody>
      </p:sp>
      <p:grpSp>
        <p:nvGrpSpPr>
          <p:cNvPr id="110596" name="Group 4"/>
          <p:cNvGrpSpPr>
            <a:grpSpLocks/>
          </p:cNvGrpSpPr>
          <p:nvPr/>
        </p:nvGrpSpPr>
        <p:grpSpPr bwMode="auto">
          <a:xfrm>
            <a:off x="539751" y="1701800"/>
            <a:ext cx="8188325" cy="3390900"/>
            <a:chOff x="0" y="0"/>
            <a:chExt cx="5040" cy="3083"/>
          </a:xfrm>
        </p:grpSpPr>
        <p:sp>
          <p:nvSpPr>
            <p:cNvPr id="110599" name="Line 2"/>
            <p:cNvSpPr>
              <a:spLocks noChangeShapeType="1"/>
            </p:cNvSpPr>
            <p:nvPr/>
          </p:nvSpPr>
          <p:spPr bwMode="auto">
            <a:xfrm>
              <a:off x="0" y="2688"/>
              <a:ext cx="460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0600" name="Line 3"/>
            <p:cNvSpPr>
              <a:spLocks noChangeShapeType="1"/>
            </p:cNvSpPr>
            <p:nvPr/>
          </p:nvSpPr>
          <p:spPr bwMode="auto">
            <a:xfrm flipV="1">
              <a:off x="240" y="0"/>
              <a:ext cx="0" cy="27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0601" name="Freeform 5"/>
            <p:cNvSpPr>
              <a:spLocks/>
            </p:cNvSpPr>
            <p:nvPr/>
          </p:nvSpPr>
          <p:spPr bwMode="auto">
            <a:xfrm>
              <a:off x="336" y="480"/>
              <a:ext cx="3552" cy="252"/>
            </a:xfrm>
            <a:custGeom>
              <a:avLst/>
              <a:gdLst>
                <a:gd name="T0" fmla="*/ 0 w 3552"/>
                <a:gd name="T1" fmla="*/ 0 h 1968"/>
                <a:gd name="T2" fmla="*/ 1008 w 3552"/>
                <a:gd name="T3" fmla="*/ 24 h 1968"/>
                <a:gd name="T4" fmla="*/ 3552 w 3552"/>
                <a:gd name="T5" fmla="*/ 39 h 1968"/>
                <a:gd name="T6" fmla="*/ 0 60000 65536"/>
                <a:gd name="T7" fmla="*/ 0 60000 65536"/>
                <a:gd name="T8" fmla="*/ 0 60000 65536"/>
                <a:gd name="T9" fmla="*/ 0 w 3552"/>
                <a:gd name="T10" fmla="*/ 0 h 1968"/>
                <a:gd name="T11" fmla="*/ 3552 w 3552"/>
                <a:gd name="T12" fmla="*/ 1968 h 1968"/>
              </a:gdLst>
              <a:ahLst/>
              <a:cxnLst>
                <a:cxn ang="T6">
                  <a:pos x="T0" y="T1"/>
                </a:cxn>
                <a:cxn ang="T7">
                  <a:pos x="T2" y="T3"/>
                </a:cxn>
                <a:cxn ang="T8">
                  <a:pos x="T4" y="T5"/>
                </a:cxn>
              </a:cxnLst>
              <a:rect l="T9" t="T10" r="T11" b="T12"/>
              <a:pathLst>
                <a:path w="3552" h="1968">
                  <a:moveTo>
                    <a:pt x="0" y="0"/>
                  </a:moveTo>
                  <a:cubicBezTo>
                    <a:pt x="208" y="436"/>
                    <a:pt x="416" y="872"/>
                    <a:pt x="1008" y="1200"/>
                  </a:cubicBezTo>
                  <a:cubicBezTo>
                    <a:pt x="1600" y="1528"/>
                    <a:pt x="2576" y="1748"/>
                    <a:pt x="3552" y="1968"/>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0602" name="Text Box 8"/>
            <p:cNvSpPr txBox="1">
              <a:spLocks noChangeArrowheads="1"/>
            </p:cNvSpPr>
            <p:nvPr/>
          </p:nvSpPr>
          <p:spPr bwMode="auto">
            <a:xfrm>
              <a:off x="3840" y="2831"/>
              <a:ext cx="11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1800">
                  <a:ea typeface="宋体" pitchFamily="2" charset="-122"/>
                </a:rPr>
                <a:t>训练次数</a:t>
              </a:r>
            </a:p>
          </p:txBody>
        </p:sp>
        <p:sp>
          <p:nvSpPr>
            <p:cNvPr id="110603" name="Text Box 9"/>
            <p:cNvSpPr txBox="1">
              <a:spLocks noChangeArrowheads="1"/>
            </p:cNvSpPr>
            <p:nvPr/>
          </p:nvSpPr>
          <p:spPr bwMode="auto">
            <a:xfrm>
              <a:off x="336" y="0"/>
              <a:ext cx="8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1800">
                  <a:ea typeface="宋体" pitchFamily="2" charset="-122"/>
                </a:rPr>
                <a:t>均方误差</a:t>
              </a:r>
            </a:p>
          </p:txBody>
        </p:sp>
        <p:sp>
          <p:nvSpPr>
            <p:cNvPr id="110604" name="Freeform 11"/>
            <p:cNvSpPr>
              <a:spLocks/>
            </p:cNvSpPr>
            <p:nvPr/>
          </p:nvSpPr>
          <p:spPr bwMode="auto">
            <a:xfrm>
              <a:off x="480" y="480"/>
              <a:ext cx="3936" cy="252"/>
            </a:xfrm>
            <a:custGeom>
              <a:avLst/>
              <a:gdLst>
                <a:gd name="T0" fmla="*/ 0 w 3936"/>
                <a:gd name="T1" fmla="*/ 0 h 1512"/>
                <a:gd name="T2" fmla="*/ 1152 w 3936"/>
                <a:gd name="T3" fmla="*/ 38 h 1512"/>
                <a:gd name="T4" fmla="*/ 2688 w 3936"/>
                <a:gd name="T5" fmla="*/ 50 h 1512"/>
                <a:gd name="T6" fmla="*/ 3744 w 3936"/>
                <a:gd name="T7" fmla="*/ 34 h 1512"/>
                <a:gd name="T8" fmla="*/ 3840 w 3936"/>
                <a:gd name="T9" fmla="*/ 32 h 1512"/>
                <a:gd name="T10" fmla="*/ 0 60000 65536"/>
                <a:gd name="T11" fmla="*/ 0 60000 65536"/>
                <a:gd name="T12" fmla="*/ 0 60000 65536"/>
                <a:gd name="T13" fmla="*/ 0 60000 65536"/>
                <a:gd name="T14" fmla="*/ 0 60000 65536"/>
                <a:gd name="T15" fmla="*/ 0 w 3936"/>
                <a:gd name="T16" fmla="*/ 0 h 1512"/>
                <a:gd name="T17" fmla="*/ 3936 w 3936"/>
                <a:gd name="T18" fmla="*/ 1512 h 1512"/>
              </a:gdLst>
              <a:ahLst/>
              <a:cxnLst>
                <a:cxn ang="T10">
                  <a:pos x="T0" y="T1"/>
                </a:cxn>
                <a:cxn ang="T11">
                  <a:pos x="T2" y="T3"/>
                </a:cxn>
                <a:cxn ang="T12">
                  <a:pos x="T4" y="T5"/>
                </a:cxn>
                <a:cxn ang="T13">
                  <a:pos x="T6" y="T7"/>
                </a:cxn>
                <a:cxn ang="T14">
                  <a:pos x="T8" y="T9"/>
                </a:cxn>
              </a:cxnLst>
              <a:rect l="T15" t="T16" r="T17" b="T18"/>
              <a:pathLst>
                <a:path w="3936" h="1512">
                  <a:moveTo>
                    <a:pt x="0" y="0"/>
                  </a:moveTo>
                  <a:cubicBezTo>
                    <a:pt x="352" y="452"/>
                    <a:pt x="704" y="904"/>
                    <a:pt x="1152" y="1152"/>
                  </a:cubicBezTo>
                  <a:cubicBezTo>
                    <a:pt x="1600" y="1400"/>
                    <a:pt x="2256" y="1512"/>
                    <a:pt x="2688" y="1488"/>
                  </a:cubicBezTo>
                  <a:cubicBezTo>
                    <a:pt x="3120" y="1464"/>
                    <a:pt x="3552" y="1096"/>
                    <a:pt x="3744" y="1008"/>
                  </a:cubicBezTo>
                  <a:cubicBezTo>
                    <a:pt x="3936" y="920"/>
                    <a:pt x="3888" y="940"/>
                    <a:pt x="3840" y="96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0605" name="Text Box 12"/>
            <p:cNvSpPr txBox="1">
              <a:spLocks noChangeArrowheads="1"/>
            </p:cNvSpPr>
            <p:nvPr/>
          </p:nvSpPr>
          <p:spPr bwMode="auto">
            <a:xfrm>
              <a:off x="3792" y="2113"/>
              <a:ext cx="7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1800">
                  <a:ea typeface="宋体" pitchFamily="2" charset="-122"/>
                </a:rPr>
                <a:t>训练数据</a:t>
              </a:r>
            </a:p>
          </p:txBody>
        </p:sp>
        <p:sp>
          <p:nvSpPr>
            <p:cNvPr id="110606" name="Text Box 13"/>
            <p:cNvSpPr txBox="1">
              <a:spLocks noChangeArrowheads="1"/>
            </p:cNvSpPr>
            <p:nvPr/>
          </p:nvSpPr>
          <p:spPr bwMode="auto">
            <a:xfrm>
              <a:off x="3840" y="1056"/>
              <a:ext cx="12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1800">
                  <a:ea typeface="宋体" pitchFamily="2" charset="-122"/>
                </a:rPr>
                <a:t>测试数据</a:t>
              </a:r>
            </a:p>
          </p:txBody>
        </p:sp>
      </p:grpSp>
      <p:sp>
        <p:nvSpPr>
          <p:cNvPr id="110597" name="Text Box 16"/>
          <p:cNvSpPr txBox="1">
            <a:spLocks noChangeArrowheads="1"/>
          </p:cNvSpPr>
          <p:nvPr/>
        </p:nvSpPr>
        <p:spPr bwMode="auto">
          <a:xfrm>
            <a:off x="179388" y="692150"/>
            <a:ext cx="85693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rPr>
              <a:t>实际操作时应该训练和测试交替进行</a:t>
            </a:r>
            <a:r>
              <a:rPr lang="zh-CN" altLang="en-US">
                <a:ea typeface="宋体" pitchFamily="2" charset="-122"/>
              </a:rPr>
              <a:t>，即每训练一次，同时用测试数据测试一遍，画出均方误差随训练次数的变换曲线</a:t>
            </a:r>
          </a:p>
        </p:txBody>
      </p:sp>
      <p:sp>
        <p:nvSpPr>
          <p:cNvPr id="110598" name="Text Box 17"/>
          <p:cNvSpPr txBox="1">
            <a:spLocks noChangeArrowheads="1"/>
          </p:cNvSpPr>
          <p:nvPr/>
        </p:nvSpPr>
        <p:spPr bwMode="auto">
          <a:xfrm>
            <a:off x="323850" y="5302251"/>
            <a:ext cx="8534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在用测试数据检验时</a:t>
            </a:r>
            <a:r>
              <a:rPr lang="zh-CN" altLang="en-US">
                <a:solidFill>
                  <a:srgbClr val="FF0000"/>
                </a:solidFill>
                <a:ea typeface="宋体" pitchFamily="2" charset="-122"/>
                <a:sym typeface="Arial" pitchFamily="34" charset="0"/>
              </a:rPr>
              <a:t>，均方误差开始逐渐减小，当训练次数再增加时，测试检验误差反而增加，误差曲线上极小点所对应的即为恰当的训练次数，若再训练即为</a:t>
            </a:r>
            <a:r>
              <a:rPr lang="zh-CN" altLang="en-US">
                <a:solidFill>
                  <a:srgbClr val="FF0000"/>
                </a:solidFill>
                <a:latin typeface="Times New Roman" pitchFamily="18" charset="0"/>
                <a:ea typeface="宋体" pitchFamily="2" charset="-122"/>
                <a:sym typeface="Arial" pitchFamily="34" charset="0"/>
              </a:rPr>
              <a:t>“</a:t>
            </a:r>
            <a:r>
              <a:rPr lang="zh-CN" altLang="en-US">
                <a:solidFill>
                  <a:srgbClr val="FF0000"/>
                </a:solidFill>
                <a:ea typeface="宋体" pitchFamily="2" charset="-122"/>
                <a:sym typeface="Arial" pitchFamily="34" charset="0"/>
              </a:rPr>
              <a:t>过渡训练</a:t>
            </a:r>
            <a:r>
              <a:rPr lang="zh-CN" altLang="en-US">
                <a:solidFill>
                  <a:srgbClr val="FF0000"/>
                </a:solidFill>
                <a:latin typeface="Times New Roman" pitchFamily="18" charset="0"/>
                <a:ea typeface="宋体" pitchFamily="2" charset="-122"/>
                <a:sym typeface="Arial" pitchFamily="34" charset="0"/>
              </a:rPr>
              <a:t>”</a:t>
            </a:r>
            <a:r>
              <a:rPr lang="zh-CN" altLang="en-US">
                <a:solidFill>
                  <a:srgbClr val="FF0000"/>
                </a:solidFill>
                <a:ea typeface="宋体" pitchFamily="2" charset="-122"/>
                <a:sym typeface="Arial" pitchFamily="34" charset="0"/>
              </a:rPr>
              <a:t>了</a:t>
            </a:r>
            <a:r>
              <a:rPr lang="zh-CN" altLang="en-US">
                <a:ea typeface="宋体" pitchFamily="2" charset="-122"/>
                <a:sym typeface="Arial" pitchFamily="34" charset="0"/>
              </a:rPr>
              <a: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61951" y="761904"/>
            <a:ext cx="8531225" cy="491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60000"/>
              </a:lnSpc>
              <a:spcBef>
                <a:spcPct val="0"/>
              </a:spcBef>
              <a:buClrTx/>
              <a:buFontTx/>
              <a:buNone/>
            </a:pPr>
            <a:r>
              <a:rPr lang="zh-CN" altLang="en-US" sz="2800">
                <a:solidFill>
                  <a:srgbClr val="FF0000"/>
                </a:solidFill>
                <a:latin typeface="Times New Roman" pitchFamily="18" charset="0"/>
                <a:ea typeface="宋体" pitchFamily="2" charset="-122"/>
              </a:rPr>
              <a:t>6.MATLAB神经网络工具箱的应用</a:t>
            </a:r>
          </a:p>
          <a:p>
            <a:pPr eaLnBrk="1" hangingPunct="1">
              <a:lnSpc>
                <a:spcPct val="160000"/>
              </a:lnSpc>
              <a:spcBef>
                <a:spcPct val="0"/>
              </a:spcBef>
              <a:buClrTx/>
              <a:buFontTx/>
              <a:buNone/>
            </a:pPr>
            <a:r>
              <a:rPr lang="zh-CN" altLang="en-US">
                <a:latin typeface="Times New Roman" pitchFamily="18" charset="0"/>
                <a:ea typeface="宋体" pitchFamily="2" charset="-122"/>
              </a:rPr>
              <a:t>          在网络训练过程中使用的是Matlab 7.0 for Windows软件，对于BP神经元网络的训练可以使用Neural Networks Toolbox for Matlab。美国的Mathwork公司推出的MATLAB软件包既是一种非常实用有效的科研编程软件环境，又是一种进行科学和工程计算的交互式程序。MATLAB本身带有神经网络工具箱，可以大大方便权值训练，减少训练程序工作量，有效的提高工作效率. </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44526" y="274638"/>
            <a:ext cx="8289925" cy="1143000"/>
          </a:xfrm>
        </p:spPr>
        <p:txBody>
          <a:bodyPr/>
          <a:lstStyle/>
          <a:p>
            <a:pPr eaLnBrk="1" hangingPunct="1">
              <a:defRPr/>
            </a:pPr>
            <a:r>
              <a:rPr lang="zh-CN" altLang="en-US" smtClean="0">
                <a:effectLst>
                  <a:outerShdw blurRad="38100" dist="38100" dir="2700000" algn="tl">
                    <a:srgbClr val="C0C0C0"/>
                  </a:outerShdw>
                </a:effectLst>
              </a:rPr>
              <a:t>7.   BP</a:t>
            </a:r>
            <a:r>
              <a:rPr lang="zh-CN" altLang="en-US" smtClean="0">
                <a:effectLst>
                  <a:outerShdw blurRad="38100" dist="38100" dir="2700000" algn="tl">
                    <a:srgbClr val="C0C0C0"/>
                  </a:outerShdw>
                </a:effectLst>
                <a:latin typeface="楷体_GB2312" pitchFamily="49" charset="-122"/>
                <a:ea typeface="楷体_GB2312" pitchFamily="49" charset="-122"/>
              </a:rPr>
              <a:t>网络</a:t>
            </a:r>
            <a:r>
              <a:rPr lang="zh-CN" altLang="en-US" sz="2800" i="1" smtClean="0">
                <a:solidFill>
                  <a:srgbClr val="00B0F0"/>
                </a:solidFill>
                <a:effectLst>
                  <a:outerShdw blurRad="38100" dist="38100" dir="2700000" algn="tl">
                    <a:srgbClr val="C0C0C0"/>
                  </a:outerShdw>
                </a:effectLst>
                <a:latin typeface="楷体_GB2312" pitchFamily="49" charset="-122"/>
                <a:ea typeface="楷体_GB2312" pitchFamily="49" charset="-122"/>
              </a:rPr>
              <a:t>——应用实例</a:t>
            </a:r>
            <a:endParaRPr lang="zh-CN" altLang="en-US" sz="2800" i="1" smtClean="0">
              <a:solidFill>
                <a:srgbClr val="00B0F0"/>
              </a:solidFill>
              <a:effectLst>
                <a:outerShdw blurRad="38100" dist="38100" dir="2700000" algn="tl">
                  <a:srgbClr val="C0C0C0"/>
                </a:outerShdw>
              </a:effectLst>
              <a:ea typeface="楷体_GB2312" pitchFamily="49" charset="-122"/>
            </a:endParaRPr>
          </a:p>
        </p:txBody>
      </p:sp>
      <p:sp>
        <p:nvSpPr>
          <p:cNvPr id="112643" name="Rectangle 3"/>
          <p:cNvSpPr>
            <a:spLocks noGrp="1" noChangeArrowheads="1"/>
          </p:cNvSpPr>
          <p:nvPr>
            <p:ph idx="4294967295"/>
          </p:nvPr>
        </p:nvSpPr>
        <p:spPr>
          <a:xfrm>
            <a:off x="1143000" y="1571625"/>
            <a:ext cx="8001000" cy="5000626"/>
          </a:xfrm>
        </p:spPr>
        <p:txBody>
          <a:bodyPr/>
          <a:lstStyle/>
          <a:p>
            <a:pPr eaLnBrk="1" hangingPunct="1">
              <a:buFont typeface="Symbol" pitchFamily="18" charset="2"/>
              <a:buNone/>
            </a:pPr>
            <a:r>
              <a:rPr lang="zh-CN" altLang="en-US" sz="2000" smtClean="0">
                <a:ea typeface="楷体_GB2312" pitchFamily="49" charset="-122"/>
              </a:rPr>
              <a:t>银行数据如表</a:t>
            </a:r>
            <a:r>
              <a:rPr lang="en-US" altLang="zh-CN" sz="2000" smtClean="0">
                <a:ea typeface="楷体_GB2312" pitchFamily="49" charset="-122"/>
              </a:rPr>
              <a:t>1</a:t>
            </a:r>
            <a:r>
              <a:rPr lang="zh-CN" altLang="en-US" sz="2000" smtClean="0">
                <a:ea typeface="楷体_GB2312" pitchFamily="49" charset="-122"/>
              </a:rPr>
              <a:t>所示，要求根据存款金额、及时还贷情况、贷款次</a:t>
            </a:r>
            <a:endParaRPr lang="en-US" altLang="zh-CN" sz="2000" smtClean="0">
              <a:ea typeface="楷体_GB2312" pitchFamily="49" charset="-122"/>
            </a:endParaRPr>
          </a:p>
          <a:p>
            <a:pPr eaLnBrk="1" hangingPunct="1">
              <a:buFont typeface="Symbol" pitchFamily="18" charset="2"/>
              <a:buNone/>
            </a:pPr>
            <a:r>
              <a:rPr lang="zh-CN" altLang="en-US" sz="2000" smtClean="0">
                <a:ea typeface="楷体_GB2312" pitchFamily="49" charset="-122"/>
              </a:rPr>
              <a:t>数，将这些记录按信用分为“良好”和“差”两类。</a:t>
            </a:r>
            <a:endParaRPr lang="en-US" altLang="zh-CN" sz="2000" smtClean="0">
              <a:ea typeface="楷体_GB2312" pitchFamily="49" charset="-122"/>
            </a:endParaRPr>
          </a:p>
          <a:p>
            <a:pPr eaLnBrk="1" hangingPunct="1">
              <a:buFont typeface="Symbol" pitchFamily="18" charset="2"/>
              <a:buNone/>
            </a:pPr>
            <a:endParaRPr lang="zh-CN" altLang="en-US" sz="2000" smtClean="0">
              <a:ea typeface="楷体_GB2312" pitchFamily="49" charset="-122"/>
            </a:endParaRPr>
          </a:p>
          <a:p>
            <a:pPr eaLnBrk="1" hangingPunct="1">
              <a:buFont typeface="Symbol" pitchFamily="18" charset="2"/>
              <a:buNone/>
            </a:pPr>
            <a:endParaRPr lang="en-US" altLang="zh-CN" smtClean="0">
              <a:ea typeface="楷体_GB2312" pitchFamily="49" charset="-122"/>
            </a:endParaRPr>
          </a:p>
          <a:p>
            <a:pPr eaLnBrk="1" hangingPunct="1">
              <a:buFont typeface="Symbol" pitchFamily="18" charset="2"/>
              <a:buNone/>
            </a:pPr>
            <a:endParaRPr lang="en-US" altLang="zh-CN" smtClean="0">
              <a:ea typeface="楷体_GB2312" pitchFamily="49" charset="-122"/>
            </a:endParaRPr>
          </a:p>
          <a:p>
            <a:pPr eaLnBrk="1" hangingPunct="1">
              <a:buFont typeface="Symbol" pitchFamily="18" charset="2"/>
              <a:buNone/>
            </a:pPr>
            <a:endParaRPr lang="en-US" altLang="zh-CN" smtClean="0">
              <a:ea typeface="楷体_GB2312" pitchFamily="49" charset="-122"/>
            </a:endParaRPr>
          </a:p>
          <a:p>
            <a:pPr eaLnBrk="1" hangingPunct="1">
              <a:buFont typeface="Symbol" pitchFamily="18" charset="2"/>
              <a:buNone/>
            </a:pPr>
            <a:endParaRPr lang="en-US" altLang="zh-CN" sz="2000" smtClean="0">
              <a:ea typeface="楷体_GB2312" pitchFamily="49" charset="-122"/>
            </a:endParaRPr>
          </a:p>
          <a:p>
            <a:pPr eaLnBrk="1" hangingPunct="1">
              <a:buFont typeface="Symbol" pitchFamily="18" charset="2"/>
              <a:buNone/>
            </a:pPr>
            <a:endParaRPr lang="zh-CN" altLang="en-US" sz="2000" b="1" smtClean="0">
              <a:solidFill>
                <a:srgbClr val="00B0F0"/>
              </a:solidFill>
              <a:ea typeface="楷体_GB2312" pitchFamily="49" charset="-122"/>
            </a:endParaRPr>
          </a:p>
          <a:p>
            <a:pPr eaLnBrk="1" hangingPunct="1">
              <a:buFont typeface="Symbol" pitchFamily="18" charset="2"/>
              <a:buNone/>
            </a:pPr>
            <a:r>
              <a:rPr lang="zh-CN" altLang="en-US" sz="2000" b="1" smtClean="0">
                <a:solidFill>
                  <a:srgbClr val="FF0000"/>
                </a:solidFill>
                <a:ea typeface="楷体_GB2312" pitchFamily="49" charset="-122"/>
              </a:rPr>
              <a:t>步骤</a:t>
            </a:r>
            <a:r>
              <a:rPr lang="en-US" altLang="zh-CN" sz="2000" b="1" smtClean="0">
                <a:solidFill>
                  <a:srgbClr val="FF0000"/>
                </a:solidFill>
                <a:ea typeface="楷体_GB2312" pitchFamily="49" charset="-122"/>
              </a:rPr>
              <a:t>1</a:t>
            </a:r>
            <a:r>
              <a:rPr lang="zh-CN" altLang="en-US" sz="2000" b="1" smtClean="0">
                <a:solidFill>
                  <a:srgbClr val="FF0000"/>
                </a:solidFill>
                <a:ea typeface="楷体_GB2312" pitchFamily="49" charset="-122"/>
              </a:rPr>
              <a:t>：预处理</a:t>
            </a:r>
            <a:endParaRPr lang="en-US" altLang="zh-CN" sz="2000" b="1" smtClean="0">
              <a:solidFill>
                <a:srgbClr val="FF0000"/>
              </a:solidFill>
              <a:ea typeface="楷体_GB2312" pitchFamily="49" charset="-122"/>
            </a:endParaRPr>
          </a:p>
          <a:p>
            <a:pPr eaLnBrk="1" hangingPunct="1">
              <a:buFont typeface="Symbol" pitchFamily="18" charset="2"/>
              <a:buNone/>
            </a:pPr>
            <a:r>
              <a:rPr lang="en-US" altLang="zh-CN" sz="2000" smtClean="0">
                <a:ea typeface="楷体_GB2312" pitchFamily="49" charset="-122"/>
              </a:rPr>
              <a:t> </a:t>
            </a:r>
            <a:r>
              <a:rPr lang="zh-CN" altLang="en-US" sz="2000" smtClean="0">
                <a:ea typeface="楷体_GB2312" pitchFamily="49" charset="-122"/>
              </a:rPr>
              <a:t>在开始训练之前，先将各样本的每一属性值都限定在</a:t>
            </a:r>
            <a:r>
              <a:rPr lang="en-US" altLang="zh-CN" sz="2000" smtClean="0">
                <a:ea typeface="楷体_GB2312" pitchFamily="49" charset="-122"/>
              </a:rPr>
              <a:t>[0,1]</a:t>
            </a:r>
            <a:r>
              <a:rPr lang="zh-CN" altLang="en-US" sz="2000" smtClean="0">
                <a:ea typeface="楷体_GB2312" pitchFamily="49" charset="-122"/>
              </a:rPr>
              <a:t>上，并将</a:t>
            </a:r>
            <a:endParaRPr lang="en-US" altLang="zh-CN" sz="2000" smtClean="0">
              <a:ea typeface="楷体_GB2312" pitchFamily="49" charset="-122"/>
            </a:endParaRPr>
          </a:p>
          <a:p>
            <a:pPr eaLnBrk="1" hangingPunct="1">
              <a:buFont typeface="Symbol" pitchFamily="18" charset="2"/>
              <a:buNone/>
            </a:pPr>
            <a:r>
              <a:rPr lang="zh-CN" altLang="en-US" sz="2000" smtClean="0">
                <a:ea typeface="楷体_GB2312" pitchFamily="49" charset="-122"/>
              </a:rPr>
              <a:t>信用类别重新编码，用</a:t>
            </a:r>
            <a:r>
              <a:rPr lang="en-US" altLang="zh-CN" sz="2000" smtClean="0">
                <a:ea typeface="楷体_GB2312" pitchFamily="49" charset="-122"/>
              </a:rPr>
              <a:t>0</a:t>
            </a:r>
            <a:r>
              <a:rPr lang="zh-CN" altLang="en-US" sz="2000" smtClean="0">
                <a:ea typeface="楷体_GB2312" pitchFamily="49" charset="-122"/>
              </a:rPr>
              <a:t>表示“良好”，用</a:t>
            </a:r>
            <a:r>
              <a:rPr lang="en-US" altLang="zh-CN" sz="2000" smtClean="0">
                <a:ea typeface="楷体_GB2312" pitchFamily="49" charset="-122"/>
              </a:rPr>
              <a:t>1</a:t>
            </a:r>
            <a:r>
              <a:rPr lang="zh-CN" altLang="en-US" sz="2000" smtClean="0">
                <a:ea typeface="楷体_GB2312" pitchFamily="49" charset="-122"/>
              </a:rPr>
              <a:t>表示“差”</a:t>
            </a:r>
            <a:endParaRPr lang="en-US" altLang="zh-CN" sz="2000" smtClean="0">
              <a:ea typeface="楷体_GB2312" pitchFamily="49" charset="-122"/>
            </a:endParaRPr>
          </a:p>
          <a:p>
            <a:pPr eaLnBrk="1" hangingPunct="1">
              <a:buFont typeface="Symbol" pitchFamily="18" charset="2"/>
              <a:buNone/>
            </a:pPr>
            <a:r>
              <a:rPr lang="zh-CN" altLang="en-US" sz="2000" smtClean="0">
                <a:ea typeface="楷体_GB2312" pitchFamily="49" charset="-122"/>
              </a:rPr>
              <a:t>规范化后的数据如表</a:t>
            </a:r>
            <a:r>
              <a:rPr lang="en-US" altLang="zh-CN" sz="2000" smtClean="0">
                <a:ea typeface="楷体_GB2312" pitchFamily="49" charset="-122"/>
              </a:rPr>
              <a:t>2</a:t>
            </a:r>
            <a:r>
              <a:rPr lang="zh-CN" altLang="en-US" sz="2000" smtClean="0">
                <a:ea typeface="楷体_GB2312" pitchFamily="49" charset="-122"/>
              </a:rPr>
              <a:t>所示。</a:t>
            </a:r>
            <a:endParaRPr lang="en-US" altLang="zh-CN" sz="2000" smtClean="0">
              <a:ea typeface="楷体_GB2312" pitchFamily="49" charset="-122"/>
            </a:endParaRPr>
          </a:p>
        </p:txBody>
      </p:sp>
      <p:sp>
        <p:nvSpPr>
          <p:cNvPr id="112644" name="灯片编号占位符 5"/>
          <p:cNvSpPr txBox="1">
            <a:spLocks noGrp="1" noChangeArrowheads="1"/>
          </p:cNvSpPr>
          <p:nvPr/>
        </p:nvSpPr>
        <p:spPr bwMode="auto">
          <a:xfrm>
            <a:off x="8613775" y="6305551"/>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fld id="{B8141F91-9BD6-439D-8983-AF43F7FDA04D}" type="slidenum">
              <a:rPr lang="en-US" altLang="zh-CN" sz="1200">
                <a:solidFill>
                  <a:srgbClr val="B5A788"/>
                </a:solidFill>
                <a:ea typeface="宋体" pitchFamily="2" charset="-122"/>
              </a:rPr>
              <a:pPr algn="ctr" eaLnBrk="1" hangingPunct="1">
                <a:spcBef>
                  <a:spcPct val="0"/>
                </a:spcBef>
                <a:buClrTx/>
                <a:buFontTx/>
                <a:buNone/>
              </a:pPr>
              <a:t>139</a:t>
            </a:fld>
            <a:endParaRPr lang="en-US" altLang="zh-CN" sz="1200">
              <a:solidFill>
                <a:srgbClr val="B5A788"/>
              </a:solidFill>
              <a:ea typeface="宋体" pitchFamily="2" charset="-122"/>
            </a:endParaRPr>
          </a:p>
        </p:txBody>
      </p:sp>
      <p:pic>
        <p:nvPicPr>
          <p:cNvPr id="1126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2333625"/>
            <a:ext cx="3967162" cy="21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2359025"/>
            <a:ext cx="3702050" cy="214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403350" y="644525"/>
            <a:ext cx="6337300" cy="64633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en-US" altLang="zh-CN" sz="3600" b="1" dirty="0">
                <a:solidFill>
                  <a:schemeClr val="bg1"/>
                </a:solidFill>
                <a:latin typeface="宋体" pitchFamily="2" charset="-122"/>
                <a:ea typeface="宋体" pitchFamily="2" charset="-122"/>
                <a:cs typeface="楷体_GB2312" pitchFamily="49" charset="-122"/>
              </a:rPr>
              <a:t> </a:t>
            </a:r>
            <a:r>
              <a:rPr kumimoji="1" lang="zh-CN" altLang="en-US" sz="3600" b="1" dirty="0">
                <a:solidFill>
                  <a:schemeClr val="bg1"/>
                </a:solidFill>
                <a:latin typeface="宋体" pitchFamily="2" charset="-122"/>
                <a:ea typeface="宋体" pitchFamily="2" charset="-122"/>
                <a:cs typeface="楷体_GB2312" pitchFamily="49" charset="-122"/>
              </a:rPr>
              <a:t>例题</a:t>
            </a:r>
            <a:endParaRPr kumimoji="1" lang="zh-CN" altLang="en-US" sz="3200" b="1" dirty="0">
              <a:latin typeface="楷体_GB2312" pitchFamily="49" charset="-122"/>
              <a:ea typeface="宋体" pitchFamily="2" charset="-122"/>
              <a:cs typeface="楷体_GB2312" pitchFamily="49" charset="-122"/>
            </a:endParaRPr>
          </a:p>
        </p:txBody>
      </p:sp>
      <p:pic>
        <p:nvPicPr>
          <p:cNvPr id="28675"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页脚占位符 4"/>
          <p:cNvSpPr txBox="1">
            <a:spLocks noGrp="1"/>
          </p:cNvSpPr>
          <p:nvPr/>
        </p:nvSpPr>
        <p:spPr bwMode="auto">
          <a:xfrm>
            <a:off x="3124200" y="6356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sp>
        <p:nvSpPr>
          <p:cNvPr id="2" name="Rectangle 1">
            <a:extLst>
              <a:ext uri="{FF2B5EF4-FFF2-40B4-BE49-F238E27FC236}"/>
            </a:extLst>
          </p:cNvPr>
          <p:cNvSpPr>
            <a:spLocks noRot="1" noChangeAspect="1" noMove="1" noResize="1" noEditPoints="1" noAdjustHandles="1" noChangeArrowheads="1" noChangeShapeType="1" noTextEdit="1"/>
          </p:cNvSpPr>
          <p:nvPr/>
        </p:nvSpPr>
        <p:spPr>
          <a:xfrm>
            <a:off x="683568" y="2204321"/>
            <a:ext cx="8083748" cy="3213187"/>
          </a:xfrm>
          <a:prstGeom prst="rect">
            <a:avLst/>
          </a:prstGeom>
          <a:blipFill rotWithShape="1">
            <a:blip r:embed="rId3"/>
            <a:stretch>
              <a:fillRect l="-1508" t="-2955" r="-226"/>
            </a:stretch>
          </a:blipFill>
        </p:spPr>
        <p:txBody>
          <a:bodyPr/>
          <a:lstStyle/>
          <a:p>
            <a:pPr>
              <a:defRPr/>
            </a:pPr>
            <a:r>
              <a:rPr lang="zh-CN" altLang="en-US">
                <a:noFill/>
              </a:rPr>
              <a:t> </a:t>
            </a:r>
          </a:p>
        </p:txBody>
      </p:sp>
    </p:spTree>
    <p:extLst>
      <p:ext uri="{BB962C8B-B14F-4D97-AF65-F5344CB8AC3E}">
        <p14:creationId xmlns:p14="http://schemas.microsoft.com/office/powerpoint/2010/main" val="3005748881"/>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4294967295"/>
          </p:nvPr>
        </p:nvSpPr>
        <p:spPr>
          <a:xfrm>
            <a:off x="949325" y="493713"/>
            <a:ext cx="7772400" cy="5572126"/>
          </a:xfrm>
        </p:spPr>
        <p:txBody>
          <a:bodyPr/>
          <a:lstStyle/>
          <a:p>
            <a:pPr eaLnBrk="1" hangingPunct="1">
              <a:buFont typeface="Symbol" pitchFamily="18" charset="2"/>
              <a:buNone/>
            </a:pPr>
            <a:r>
              <a:rPr lang="zh-CN" altLang="en-US" sz="2000" b="1" smtClean="0">
                <a:solidFill>
                  <a:srgbClr val="FF0000"/>
                </a:solidFill>
                <a:ea typeface="楷体_GB2312" pitchFamily="49" charset="-122"/>
              </a:rPr>
              <a:t>步骤</a:t>
            </a:r>
            <a:r>
              <a:rPr lang="en-US" altLang="zh-CN" sz="2000" b="1" smtClean="0">
                <a:solidFill>
                  <a:srgbClr val="FF0000"/>
                </a:solidFill>
                <a:ea typeface="楷体_GB2312" pitchFamily="49" charset="-122"/>
              </a:rPr>
              <a:t>2</a:t>
            </a:r>
            <a:r>
              <a:rPr lang="zh-CN" altLang="en-US" sz="2000" b="1" smtClean="0">
                <a:solidFill>
                  <a:srgbClr val="FF0000"/>
                </a:solidFill>
                <a:ea typeface="楷体_GB2312" pitchFamily="49" charset="-122"/>
              </a:rPr>
              <a:t>：设计网络结构</a:t>
            </a:r>
            <a:endParaRPr lang="en-US" altLang="zh-CN" sz="2000" b="1" smtClean="0">
              <a:solidFill>
                <a:srgbClr val="FF0000"/>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根据分析，该例的网络结构如图</a:t>
            </a:r>
            <a:r>
              <a:rPr lang="en-US" altLang="zh-CN" sz="2000" smtClean="0">
                <a:solidFill>
                  <a:srgbClr val="262626"/>
                </a:solidFill>
                <a:ea typeface="楷体_GB2312" pitchFamily="49" charset="-122"/>
              </a:rPr>
              <a:t>1</a:t>
            </a:r>
            <a:r>
              <a:rPr lang="zh-CN" altLang="en-US" sz="2000" smtClean="0">
                <a:solidFill>
                  <a:srgbClr val="262626"/>
                </a:solidFill>
                <a:ea typeface="楷体_GB2312" pitchFamily="49" charset="-122"/>
              </a:rPr>
              <a:t>所示。</a:t>
            </a:r>
            <a:endParaRPr lang="en-US" altLang="zh-CN" sz="2000" smtClean="0">
              <a:solidFill>
                <a:srgbClr val="262626"/>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r>
              <a:rPr lang="zh-CN" altLang="en-US" sz="2000" b="1" smtClean="0">
                <a:solidFill>
                  <a:srgbClr val="FF0000"/>
                </a:solidFill>
                <a:ea typeface="楷体_GB2312" pitchFamily="49" charset="-122"/>
              </a:rPr>
              <a:t>步骤</a:t>
            </a:r>
            <a:r>
              <a:rPr lang="en-US" altLang="zh-CN" sz="2000" b="1" smtClean="0">
                <a:solidFill>
                  <a:srgbClr val="FF0000"/>
                </a:solidFill>
                <a:ea typeface="楷体_GB2312" pitchFamily="49" charset="-122"/>
              </a:rPr>
              <a:t>3</a:t>
            </a:r>
            <a:r>
              <a:rPr lang="zh-CN" altLang="en-US" sz="2000" b="1" smtClean="0">
                <a:solidFill>
                  <a:srgbClr val="FF0000"/>
                </a:solidFill>
                <a:ea typeface="楷体_GB2312" pitchFamily="49" charset="-122"/>
              </a:rPr>
              <a:t>：初始化该网络的权值和偏差</a:t>
            </a:r>
            <a:endParaRPr lang="en-US" altLang="zh-CN" sz="2000" b="1" smtClean="0">
              <a:solidFill>
                <a:srgbClr val="FF0000"/>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网络的初始权值和偏差一般是用随机函数生成的介于</a:t>
            </a:r>
            <a:r>
              <a:rPr lang="en-US" altLang="zh-CN" sz="2000" smtClean="0">
                <a:solidFill>
                  <a:srgbClr val="262626"/>
                </a:solidFill>
                <a:ea typeface="楷体_GB2312" pitchFamily="49" charset="-122"/>
              </a:rPr>
              <a:t>[ - 1,1]</a:t>
            </a:r>
            <a:r>
              <a:rPr lang="zh-CN" altLang="en-US" sz="2000" smtClean="0">
                <a:solidFill>
                  <a:srgbClr val="262626"/>
                </a:solidFill>
                <a:ea typeface="楷体_GB2312" pitchFamily="49" charset="-122"/>
              </a:rPr>
              <a:t>的小数</a:t>
            </a:r>
            <a:r>
              <a:rPr lang="en-US" altLang="zh-CN" sz="2000" smtClean="0">
                <a:solidFill>
                  <a:srgbClr val="262626"/>
                </a:solidFill>
                <a:ea typeface="楷体_GB2312" pitchFamily="49" charset="-122"/>
              </a:rPr>
              <a:t>,</a:t>
            </a:r>
          </a:p>
          <a:p>
            <a:pPr eaLnBrk="1" hangingPunct="1">
              <a:buFont typeface="Symbol" pitchFamily="18" charset="2"/>
              <a:buNone/>
            </a:pPr>
            <a:r>
              <a:rPr lang="zh-CN" altLang="en-US" sz="2000" smtClean="0">
                <a:solidFill>
                  <a:srgbClr val="262626"/>
                </a:solidFill>
                <a:ea typeface="楷体_GB2312" pitchFamily="49" charset="-122"/>
              </a:rPr>
              <a:t>该例的初始权值和偏差如表</a:t>
            </a:r>
            <a:r>
              <a:rPr lang="en-US" altLang="zh-CN" sz="2000" smtClean="0">
                <a:solidFill>
                  <a:srgbClr val="262626"/>
                </a:solidFill>
                <a:ea typeface="楷体_GB2312" pitchFamily="49" charset="-122"/>
              </a:rPr>
              <a:t>3</a:t>
            </a:r>
            <a:r>
              <a:rPr lang="zh-CN" altLang="en-US" sz="2000" smtClean="0">
                <a:solidFill>
                  <a:srgbClr val="262626"/>
                </a:solidFill>
                <a:ea typeface="楷体_GB2312" pitchFamily="49" charset="-122"/>
              </a:rPr>
              <a:t>所示</a:t>
            </a:r>
            <a:endParaRPr lang="en-US" altLang="zh-CN" sz="2000" smtClean="0">
              <a:solidFill>
                <a:srgbClr val="262626"/>
              </a:solidFill>
              <a:ea typeface="楷体_GB2312" pitchFamily="49" charset="-122"/>
            </a:endParaRPr>
          </a:p>
          <a:p>
            <a:pPr eaLnBrk="1" hangingPunct="1">
              <a:buFont typeface="Symbol" pitchFamily="18" charset="2"/>
              <a:buNone/>
            </a:pPr>
            <a:endParaRPr lang="en-US" altLang="zh-CN" sz="2000" smtClean="0">
              <a:solidFill>
                <a:srgbClr val="262626"/>
              </a:solidFill>
              <a:ea typeface="楷体_GB2312" pitchFamily="49" charset="-122"/>
            </a:endParaRPr>
          </a:p>
        </p:txBody>
      </p:sp>
      <p:sp>
        <p:nvSpPr>
          <p:cNvPr id="113667" name="灯片编号占位符 5"/>
          <p:cNvSpPr txBox="1">
            <a:spLocks noGrp="1" noChangeArrowheads="1"/>
          </p:cNvSpPr>
          <p:nvPr/>
        </p:nvSpPr>
        <p:spPr bwMode="auto">
          <a:xfrm>
            <a:off x="8613775" y="6305551"/>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fld id="{B29256B2-9FD1-42C4-81F6-00FFD0D8C190}" type="slidenum">
              <a:rPr lang="en-US" altLang="zh-CN" sz="1200">
                <a:solidFill>
                  <a:srgbClr val="B5A788"/>
                </a:solidFill>
                <a:ea typeface="宋体" pitchFamily="2" charset="-122"/>
              </a:rPr>
              <a:pPr algn="ctr" eaLnBrk="1" hangingPunct="1">
                <a:spcBef>
                  <a:spcPct val="0"/>
                </a:spcBef>
                <a:buClrTx/>
                <a:buFontTx/>
                <a:buNone/>
              </a:pPr>
              <a:t>140</a:t>
            </a:fld>
            <a:endParaRPr lang="en-US" altLang="zh-CN" sz="1200">
              <a:solidFill>
                <a:srgbClr val="B5A788"/>
              </a:solidFill>
              <a:ea typeface="宋体" pitchFamily="2" charset="-122"/>
            </a:endParaRPr>
          </a:p>
        </p:txBody>
      </p:sp>
      <p:pic>
        <p:nvPicPr>
          <p:cNvPr id="1136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1339850"/>
            <a:ext cx="48450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7" y="4244977"/>
            <a:ext cx="47847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4294967295"/>
          </p:nvPr>
        </p:nvSpPr>
        <p:spPr>
          <a:xfrm>
            <a:off x="877888" y="788988"/>
            <a:ext cx="7772400" cy="5000626"/>
          </a:xfrm>
        </p:spPr>
        <p:txBody>
          <a:bodyPr/>
          <a:lstStyle/>
          <a:p>
            <a:pPr eaLnBrk="1" hangingPunct="1">
              <a:buFont typeface="Symbol" pitchFamily="18" charset="2"/>
              <a:buNone/>
            </a:pPr>
            <a:r>
              <a:rPr lang="zh-CN" altLang="en-US" sz="2000" b="1" smtClean="0">
                <a:solidFill>
                  <a:srgbClr val="FF0000"/>
                </a:solidFill>
                <a:ea typeface="楷体_GB2312" pitchFamily="49" charset="-122"/>
              </a:rPr>
              <a:t>步骤</a:t>
            </a:r>
            <a:r>
              <a:rPr lang="en-US" altLang="zh-CN" sz="2000" b="1" smtClean="0">
                <a:solidFill>
                  <a:srgbClr val="FF0000"/>
                </a:solidFill>
                <a:ea typeface="楷体_GB2312" pitchFamily="49" charset="-122"/>
              </a:rPr>
              <a:t>4</a:t>
            </a:r>
            <a:r>
              <a:rPr lang="zh-CN" altLang="en-US" sz="2000" b="1" smtClean="0">
                <a:solidFill>
                  <a:srgbClr val="FF0000"/>
                </a:solidFill>
                <a:ea typeface="楷体_GB2312" pitchFamily="49" charset="-122"/>
              </a:rPr>
              <a:t>：进行训练</a:t>
            </a:r>
            <a:endParaRPr lang="en-US" altLang="zh-CN" sz="2000" b="1" smtClean="0">
              <a:solidFill>
                <a:srgbClr val="FF0000"/>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将学习效率（学习因子）</a:t>
            </a:r>
            <a:r>
              <a:rPr lang="el-GR" altLang="en-US" sz="2000" smtClean="0">
                <a:solidFill>
                  <a:srgbClr val="262626"/>
                </a:solidFill>
                <a:latin typeface="Corbel" pitchFamily="34" charset="0"/>
                <a:ea typeface="楷体_GB2312" pitchFamily="49" charset="-122"/>
              </a:rPr>
              <a:t>η</a:t>
            </a:r>
            <a:r>
              <a:rPr lang="zh-CN" altLang="en-US" sz="2000" smtClean="0">
                <a:solidFill>
                  <a:srgbClr val="262626"/>
                </a:solidFill>
                <a:ea typeface="楷体_GB2312" pitchFamily="49" charset="-122"/>
              </a:rPr>
              <a:t>设为</a:t>
            </a:r>
            <a:r>
              <a:rPr lang="en-US" altLang="zh-CN" sz="2000" smtClean="0">
                <a:solidFill>
                  <a:srgbClr val="262626"/>
                </a:solidFill>
                <a:ea typeface="楷体_GB2312" pitchFamily="49" charset="-122"/>
              </a:rPr>
              <a:t>0.</a:t>
            </a:r>
            <a:r>
              <a:rPr lang="zh-CN" altLang="en-US" sz="2000" smtClean="0">
                <a:solidFill>
                  <a:srgbClr val="262626"/>
                </a:solidFill>
                <a:ea typeface="楷体_GB2312" pitchFamily="49" charset="-122"/>
              </a:rPr>
              <a:t>7</a:t>
            </a:r>
          </a:p>
          <a:p>
            <a:pPr eaLnBrk="1" hangingPunct="1">
              <a:buFont typeface="Symbol" pitchFamily="18" charset="2"/>
              <a:buNone/>
            </a:pPr>
            <a:r>
              <a:rPr lang="zh-CN" altLang="en-US" sz="2000" smtClean="0">
                <a:solidFill>
                  <a:srgbClr val="262626"/>
                </a:solidFill>
                <a:ea typeface="楷体_GB2312" pitchFamily="49" charset="-122"/>
              </a:rPr>
              <a:t>依次将表</a:t>
            </a:r>
            <a:r>
              <a:rPr lang="en-US" altLang="zh-CN" sz="2000" smtClean="0">
                <a:solidFill>
                  <a:srgbClr val="262626"/>
                </a:solidFill>
                <a:ea typeface="楷体_GB2312" pitchFamily="49" charset="-122"/>
              </a:rPr>
              <a:t>2</a:t>
            </a:r>
            <a:r>
              <a:rPr lang="zh-CN" altLang="en-US" sz="2000" smtClean="0">
                <a:solidFill>
                  <a:srgbClr val="262626"/>
                </a:solidFill>
                <a:ea typeface="楷体_GB2312" pitchFamily="49" charset="-122"/>
              </a:rPr>
              <a:t>中的样本输入网络，计算出个神经元的输入、输出和误差</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计算反向传播所得误差，更新权值和偏差，所有样本输入完毕后，</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判断是否满足终止条件，不满足则进行下一轮迭代，满足则迭代结</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束。</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sym typeface="Arial" pitchFamily="34" charset="0"/>
              </a:rPr>
              <a:t>第</a:t>
            </a:r>
            <a:r>
              <a:rPr lang="en-US" altLang="zh-CN" sz="2000" smtClean="0">
                <a:solidFill>
                  <a:srgbClr val="262626"/>
                </a:solidFill>
                <a:ea typeface="楷体_GB2312" pitchFamily="49" charset="-122"/>
                <a:sym typeface="Arial" pitchFamily="34" charset="0"/>
              </a:rPr>
              <a:t>1</a:t>
            </a:r>
            <a:r>
              <a:rPr lang="zh-CN" altLang="en-US" sz="2000" smtClean="0">
                <a:solidFill>
                  <a:srgbClr val="262626"/>
                </a:solidFill>
                <a:ea typeface="楷体_GB2312" pitchFamily="49" charset="-122"/>
                <a:sym typeface="Arial" pitchFamily="34" charset="0"/>
              </a:rPr>
              <a:t>次扫描迭代中</a:t>
            </a:r>
            <a:r>
              <a:rPr lang="en-US" altLang="zh-CN" sz="2000" smtClean="0">
                <a:solidFill>
                  <a:srgbClr val="262626"/>
                </a:solidFill>
                <a:ea typeface="楷体_GB2312" pitchFamily="49" charset="-122"/>
                <a:sym typeface="Arial" pitchFamily="34" charset="0"/>
              </a:rPr>
              <a:t>,</a:t>
            </a:r>
            <a:r>
              <a:rPr lang="zh-CN" altLang="en-US" sz="2000" smtClean="0">
                <a:solidFill>
                  <a:srgbClr val="262626"/>
                </a:solidFill>
                <a:ea typeface="楷体_GB2312" pitchFamily="49" charset="-122"/>
                <a:sym typeface="Arial" pitchFamily="34" charset="0"/>
              </a:rPr>
              <a:t>计算出各神经元的净输入、输出、误差、权值和偏差更新值如表</a:t>
            </a:r>
            <a:r>
              <a:rPr lang="en-US" altLang="zh-CN" sz="2000" smtClean="0">
                <a:solidFill>
                  <a:srgbClr val="262626"/>
                </a:solidFill>
                <a:ea typeface="楷体_GB2312" pitchFamily="49" charset="-122"/>
                <a:sym typeface="Arial" pitchFamily="34" charset="0"/>
              </a:rPr>
              <a:t>4</a:t>
            </a:r>
            <a:r>
              <a:rPr lang="zh-CN" altLang="en-US" sz="2000" smtClean="0">
                <a:solidFill>
                  <a:srgbClr val="262626"/>
                </a:solidFill>
                <a:ea typeface="楷体_GB2312" pitchFamily="49" charset="-122"/>
                <a:sym typeface="Arial" pitchFamily="34" charset="0"/>
              </a:rPr>
              <a:t>所示。</a:t>
            </a:r>
            <a:endParaRPr lang="en-US" altLang="zh-CN" sz="2000" smtClean="0">
              <a:solidFill>
                <a:srgbClr val="262626"/>
              </a:solidFill>
              <a:ea typeface="楷体_GB2312" pitchFamily="49" charset="-122"/>
              <a:sym typeface="Arial" pitchFamily="34" charset="0"/>
            </a:endParaRPr>
          </a:p>
          <a:p>
            <a:pPr eaLnBrk="1" hangingPunct="1">
              <a:buFont typeface="Symbol" pitchFamily="18" charset="2"/>
              <a:buNone/>
            </a:pPr>
            <a:endParaRPr lang="en-US" altLang="zh-CN" sz="2000" b="1" smtClean="0">
              <a:solidFill>
                <a:srgbClr val="00B0F0"/>
              </a:solidFill>
              <a:ea typeface="楷体_GB2312" pitchFamily="49" charset="-122"/>
            </a:endParaRPr>
          </a:p>
          <a:p>
            <a:pPr eaLnBrk="1" hangingPunct="1">
              <a:buFont typeface="Symbol" pitchFamily="18" charset="2"/>
              <a:buNone/>
            </a:pPr>
            <a:r>
              <a:rPr lang="zh-CN" altLang="en-US" sz="2000" b="1" smtClean="0">
                <a:solidFill>
                  <a:srgbClr val="FF0000"/>
                </a:solidFill>
                <a:ea typeface="楷体_GB2312" pitchFamily="49" charset="-122"/>
              </a:rPr>
              <a:t>步骤</a:t>
            </a:r>
            <a:r>
              <a:rPr lang="en-US" altLang="zh-CN" sz="2000" b="1" smtClean="0">
                <a:solidFill>
                  <a:srgbClr val="FF0000"/>
                </a:solidFill>
                <a:ea typeface="楷体_GB2312" pitchFamily="49" charset="-122"/>
              </a:rPr>
              <a:t>5</a:t>
            </a:r>
            <a:r>
              <a:rPr lang="zh-CN" altLang="en-US" sz="2000" b="1" smtClean="0">
                <a:solidFill>
                  <a:srgbClr val="FF0000"/>
                </a:solidFill>
                <a:ea typeface="楷体_GB2312" pitchFamily="49" charset="-122"/>
              </a:rPr>
              <a:t>：实现分类</a:t>
            </a:r>
            <a:endParaRPr lang="en-US" altLang="zh-CN" sz="2000" b="1" smtClean="0">
              <a:solidFill>
                <a:srgbClr val="FF0000"/>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通过上述训练后，该</a:t>
            </a:r>
            <a:r>
              <a:rPr lang="en-US" altLang="zh-CN" sz="2000" smtClean="0">
                <a:solidFill>
                  <a:srgbClr val="262626"/>
                </a:solidFill>
                <a:ea typeface="楷体_GB2312" pitchFamily="49" charset="-122"/>
              </a:rPr>
              <a:t>BP</a:t>
            </a:r>
            <a:r>
              <a:rPr lang="zh-CN" altLang="en-US" sz="2000" smtClean="0">
                <a:solidFill>
                  <a:srgbClr val="262626"/>
                </a:solidFill>
                <a:ea typeface="楷体_GB2312" pitchFamily="49" charset="-122"/>
              </a:rPr>
              <a:t>网络可提取关于输入</a:t>
            </a:r>
            <a:r>
              <a:rPr lang="en-US" altLang="zh-CN" sz="2000" smtClean="0">
                <a:solidFill>
                  <a:srgbClr val="262626"/>
                </a:solidFill>
                <a:ea typeface="楷体_GB2312" pitchFamily="49" charset="-122"/>
              </a:rPr>
              <a:t>(</a:t>
            </a:r>
            <a:r>
              <a:rPr lang="zh-CN" altLang="en-US" sz="2000" smtClean="0">
                <a:solidFill>
                  <a:srgbClr val="262626"/>
                </a:solidFill>
                <a:ea typeface="楷体_GB2312" pitchFamily="49" charset="-122"/>
              </a:rPr>
              <a:t>存款金额、贷款次数、</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及时还贷率</a:t>
            </a:r>
            <a:r>
              <a:rPr lang="en-US" altLang="zh-CN" sz="2000" smtClean="0">
                <a:solidFill>
                  <a:srgbClr val="262626"/>
                </a:solidFill>
                <a:ea typeface="楷体_GB2312" pitchFamily="49" charset="-122"/>
              </a:rPr>
              <a:t>)</a:t>
            </a:r>
            <a:r>
              <a:rPr lang="zh-CN" altLang="en-US" sz="2000" smtClean="0">
                <a:solidFill>
                  <a:srgbClr val="262626"/>
                </a:solidFill>
                <a:ea typeface="楷体_GB2312" pitchFamily="49" charset="-122"/>
              </a:rPr>
              <a:t>和输出类</a:t>
            </a:r>
            <a:r>
              <a:rPr lang="en-US" altLang="zh-CN" sz="2000" smtClean="0">
                <a:solidFill>
                  <a:srgbClr val="262626"/>
                </a:solidFill>
                <a:ea typeface="楷体_GB2312" pitchFamily="49" charset="-122"/>
              </a:rPr>
              <a:t>(</a:t>
            </a:r>
            <a:r>
              <a:rPr lang="zh-CN" altLang="en-US" sz="2000" smtClean="0">
                <a:solidFill>
                  <a:srgbClr val="262626"/>
                </a:solidFill>
                <a:ea typeface="楷体_GB2312" pitchFamily="49" charset="-122"/>
              </a:rPr>
              <a:t>信用等级</a:t>
            </a:r>
            <a:r>
              <a:rPr lang="en-US" altLang="zh-CN" sz="2000" smtClean="0">
                <a:solidFill>
                  <a:srgbClr val="262626"/>
                </a:solidFill>
                <a:ea typeface="楷体_GB2312" pitchFamily="49" charset="-122"/>
              </a:rPr>
              <a:t>)</a:t>
            </a:r>
            <a:r>
              <a:rPr lang="zh-CN" altLang="en-US" sz="2000" smtClean="0">
                <a:solidFill>
                  <a:srgbClr val="262626"/>
                </a:solidFill>
                <a:ea typeface="楷体_GB2312" pitchFamily="49" charset="-122"/>
              </a:rPr>
              <a:t>的关联规则。</a:t>
            </a:r>
            <a:r>
              <a:rPr lang="en-US" altLang="zh-CN" sz="2000" smtClean="0">
                <a:solidFill>
                  <a:srgbClr val="262626"/>
                </a:solidFill>
                <a:ea typeface="楷体_GB2312" pitchFamily="49" charset="-122"/>
              </a:rPr>
              <a:t> </a:t>
            </a:r>
            <a:r>
              <a:rPr lang="zh-CN" altLang="en-US" sz="2000" smtClean="0">
                <a:solidFill>
                  <a:srgbClr val="262626"/>
                </a:solidFill>
                <a:ea typeface="楷体_GB2312" pitchFamily="49" charset="-122"/>
              </a:rPr>
              <a:t>利用这些规则即可实</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现对现有客户信用等级的分类</a:t>
            </a:r>
            <a:r>
              <a:rPr lang="en-US" altLang="zh-CN" sz="2000" smtClean="0">
                <a:solidFill>
                  <a:srgbClr val="262626"/>
                </a:solidFill>
                <a:ea typeface="楷体_GB2312" pitchFamily="49" charset="-122"/>
              </a:rPr>
              <a:t>,</a:t>
            </a:r>
            <a:r>
              <a:rPr lang="zh-CN" altLang="en-US" sz="2000" smtClean="0">
                <a:solidFill>
                  <a:srgbClr val="262626"/>
                </a:solidFill>
                <a:ea typeface="楷体_GB2312" pitchFamily="49" charset="-122"/>
              </a:rPr>
              <a:t>并据此做出客户贷款偿付预测</a:t>
            </a:r>
            <a:r>
              <a:rPr lang="en-US" altLang="zh-CN" sz="2000" smtClean="0">
                <a:solidFill>
                  <a:srgbClr val="262626"/>
                </a:solidFill>
                <a:ea typeface="楷体_GB2312" pitchFamily="49" charset="-122"/>
              </a:rPr>
              <a:t>,</a:t>
            </a:r>
            <a:r>
              <a:rPr lang="zh-CN" altLang="en-US" sz="2000" smtClean="0">
                <a:solidFill>
                  <a:srgbClr val="262626"/>
                </a:solidFill>
                <a:ea typeface="楷体_GB2312" pitchFamily="49" charset="-122"/>
              </a:rPr>
              <a:t>进行客</a:t>
            </a:r>
            <a:endParaRPr lang="en-US" altLang="zh-CN" sz="2000" smtClean="0">
              <a:solidFill>
                <a:srgbClr val="262626"/>
              </a:solidFill>
              <a:ea typeface="楷体_GB2312" pitchFamily="49" charset="-122"/>
            </a:endParaRPr>
          </a:p>
          <a:p>
            <a:pPr eaLnBrk="1" hangingPunct="1">
              <a:buFont typeface="Symbol" pitchFamily="18" charset="2"/>
              <a:buNone/>
            </a:pPr>
            <a:r>
              <a:rPr lang="zh-CN" altLang="en-US" sz="2000" smtClean="0">
                <a:solidFill>
                  <a:srgbClr val="262626"/>
                </a:solidFill>
                <a:ea typeface="楷体_GB2312" pitchFamily="49" charset="-122"/>
              </a:rPr>
              <a:t>户信用政策分析。</a:t>
            </a:r>
            <a:endParaRPr lang="en-US" altLang="zh-CN" sz="2000" smtClean="0">
              <a:solidFill>
                <a:srgbClr val="262626"/>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ea typeface="楷体_GB2312" pitchFamily="49" charset="-122"/>
            </a:endParaRPr>
          </a:p>
        </p:txBody>
      </p:sp>
      <p:sp>
        <p:nvSpPr>
          <p:cNvPr id="114691" name="灯片编号占位符 5"/>
          <p:cNvSpPr txBox="1">
            <a:spLocks noGrp="1" noChangeArrowheads="1"/>
          </p:cNvSpPr>
          <p:nvPr/>
        </p:nvSpPr>
        <p:spPr bwMode="auto">
          <a:xfrm>
            <a:off x="8613775" y="6305551"/>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fld id="{F0BE2A00-6FA3-476D-854B-542D1B5D0430}" type="slidenum">
              <a:rPr lang="en-US" altLang="zh-CN" sz="1200">
                <a:solidFill>
                  <a:srgbClr val="B5A788"/>
                </a:solidFill>
                <a:ea typeface="宋体" pitchFamily="2" charset="-122"/>
              </a:rPr>
              <a:pPr algn="ctr" eaLnBrk="1" hangingPunct="1">
                <a:spcBef>
                  <a:spcPct val="0"/>
                </a:spcBef>
                <a:buClrTx/>
                <a:buFontTx/>
                <a:buNone/>
              </a:pPr>
              <a:t>141</a:t>
            </a:fld>
            <a:endParaRPr lang="en-US" altLang="zh-CN" sz="1200">
              <a:solidFill>
                <a:srgbClr val="B5A788"/>
              </a:solidFill>
              <a:ea typeface="宋体" pitchFamily="2" charset="-122"/>
            </a:endParaRP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4294967295"/>
          </p:nvPr>
        </p:nvSpPr>
        <p:spPr>
          <a:xfrm>
            <a:off x="1143000" y="1501775"/>
            <a:ext cx="7772400" cy="5000626"/>
          </a:xfrm>
        </p:spPr>
        <p:txBody>
          <a:bodyPr/>
          <a:lstStyle/>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solidFill>
                <a:srgbClr val="E8F2D3"/>
              </a:solidFill>
              <a:ea typeface="楷体_GB2312" pitchFamily="49" charset="-122"/>
            </a:endParaRPr>
          </a:p>
          <a:p>
            <a:pPr eaLnBrk="1" hangingPunct="1">
              <a:buFont typeface="Symbol" pitchFamily="18" charset="2"/>
              <a:buNone/>
            </a:pPr>
            <a:endParaRPr lang="en-US" altLang="zh-CN" sz="2000" smtClean="0">
              <a:ea typeface="楷体_GB2312" pitchFamily="49" charset="-122"/>
            </a:endParaRPr>
          </a:p>
        </p:txBody>
      </p:sp>
      <p:sp>
        <p:nvSpPr>
          <p:cNvPr id="115715" name="灯片编号占位符 5"/>
          <p:cNvSpPr txBox="1">
            <a:spLocks noGrp="1" noChangeArrowheads="1"/>
          </p:cNvSpPr>
          <p:nvPr/>
        </p:nvSpPr>
        <p:spPr bwMode="auto">
          <a:xfrm>
            <a:off x="8613775" y="6305551"/>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fld id="{5FB3D112-4AA4-47BF-BEA6-530D4E1961CD}" type="slidenum">
              <a:rPr lang="en-US" altLang="zh-CN" sz="1200">
                <a:solidFill>
                  <a:srgbClr val="B5A788"/>
                </a:solidFill>
                <a:ea typeface="宋体" pitchFamily="2" charset="-122"/>
              </a:rPr>
              <a:pPr algn="ctr" eaLnBrk="1" hangingPunct="1">
                <a:spcBef>
                  <a:spcPct val="0"/>
                </a:spcBef>
                <a:buClrTx/>
                <a:buFontTx/>
                <a:buNone/>
              </a:pPr>
              <a:t>142</a:t>
            </a:fld>
            <a:endParaRPr lang="en-US" altLang="zh-CN" sz="1200">
              <a:solidFill>
                <a:srgbClr val="B5A788"/>
              </a:solidFill>
              <a:ea typeface="宋体" pitchFamily="2" charset="-122"/>
            </a:endParaRPr>
          </a:p>
        </p:txBody>
      </p:sp>
      <p:pic>
        <p:nvPicPr>
          <p:cNvPr id="1157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3184526"/>
            <a:ext cx="657225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407988"/>
            <a:ext cx="657225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3127375" y="4292601"/>
            <a:ext cx="3214688"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8800" b="1">
                <a:solidFill>
                  <a:srgbClr val="A50021"/>
                </a:solidFill>
                <a:latin typeface="Times New Roman" pitchFamily="18" charset="0"/>
                <a:ea typeface="华文行楷" pitchFamily="2" charset="-122"/>
              </a:rPr>
              <a:t>结束</a:t>
            </a:r>
          </a:p>
        </p:txBody>
      </p:sp>
      <p:pic>
        <p:nvPicPr>
          <p:cNvPr id="116739" name="Picture 3" descr="kulia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77" y="1606551"/>
            <a:ext cx="2092325"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0" y="2197291"/>
            <a:ext cx="8820150" cy="187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70000"/>
              </a:lnSpc>
              <a:spcBef>
                <a:spcPct val="0"/>
              </a:spcBef>
              <a:buClrTx/>
              <a:buFontTx/>
              <a:buNone/>
            </a:pPr>
            <a:r>
              <a:rPr lang="zh-CN" altLang="en-US" sz="3600">
                <a:latin typeface="Times New Roman" pitchFamily="18" charset="0"/>
                <a:ea typeface="宋体" pitchFamily="2" charset="-122"/>
              </a:rPr>
              <a:t>       例</a:t>
            </a:r>
            <a:r>
              <a:rPr lang="en-US" altLang="zh-CN" sz="3600">
                <a:latin typeface="Times New Roman" pitchFamily="18" charset="0"/>
                <a:ea typeface="宋体" pitchFamily="2" charset="-122"/>
              </a:rPr>
              <a:t>:  </a:t>
            </a:r>
            <a:r>
              <a:rPr lang="en-US" altLang="zh-CN" sz="3200">
                <a:latin typeface="Times New Roman" pitchFamily="18" charset="0"/>
                <a:ea typeface="宋体" pitchFamily="2" charset="-122"/>
              </a:rPr>
              <a:t>BP</a:t>
            </a:r>
            <a:r>
              <a:rPr lang="zh-CN" altLang="en-US" sz="3200">
                <a:latin typeface="Times New Roman" pitchFamily="18" charset="0"/>
                <a:ea typeface="宋体" pitchFamily="2" charset="-122"/>
              </a:rPr>
              <a:t>神经网络水（处理）系统的模拟与预测等方面获得了广泛的应用 。</a:t>
            </a:r>
          </a:p>
        </p:txBody>
      </p:sp>
      <p:sp>
        <p:nvSpPr>
          <p:cNvPr id="117763" name="Rectangle 3"/>
          <p:cNvSpPr>
            <a:spLocks noChangeArrowheads="1"/>
          </p:cNvSpPr>
          <p:nvPr/>
        </p:nvSpPr>
        <p:spPr bwMode="auto">
          <a:xfrm>
            <a:off x="352427" y="1496726"/>
            <a:ext cx="8353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sz="3200">
                <a:solidFill>
                  <a:srgbClr val="000000"/>
                </a:solidFill>
                <a:ea typeface="宋体" pitchFamily="2" charset="-122"/>
              </a:rPr>
              <a:t>光催化臭氧氧化处理自来水工艺神经网络模型</a:t>
            </a:r>
          </a:p>
        </p:txBody>
      </p:sp>
      <p:sp>
        <p:nvSpPr>
          <p:cNvPr id="117764" name="Text Box 4"/>
          <p:cNvSpPr txBox="1">
            <a:spLocks noChangeArrowheads="1"/>
          </p:cNvSpPr>
          <p:nvPr/>
        </p:nvSpPr>
        <p:spPr bwMode="auto">
          <a:xfrm>
            <a:off x="328615" y="454025"/>
            <a:ext cx="744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a:solidFill>
                  <a:srgbClr val="FF0000"/>
                </a:solidFill>
                <a:latin typeface="Times New Roman" pitchFamily="18" charset="0"/>
                <a:ea typeface="宋体" pitchFamily="2" charset="-122"/>
              </a:rPr>
              <a:t>应用举例</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339976" y="114271"/>
            <a:ext cx="2517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738313"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latin typeface="Times New Roman" pitchFamily="18" charset="0"/>
                <a:ea typeface="宋体" pitchFamily="2" charset="-122"/>
              </a:rPr>
              <a:t> 样本</a:t>
            </a:r>
          </a:p>
        </p:txBody>
      </p:sp>
      <p:graphicFrame>
        <p:nvGraphicFramePr>
          <p:cNvPr id="60419" name="Group 3"/>
          <p:cNvGraphicFramePr>
            <a:graphicFrameLocks noGrp="1"/>
          </p:cNvGraphicFramePr>
          <p:nvPr/>
        </p:nvGraphicFramePr>
        <p:xfrm>
          <a:off x="755650" y="620713"/>
          <a:ext cx="7704138" cy="6005527"/>
        </p:xfrm>
        <a:graphic>
          <a:graphicData uri="http://schemas.openxmlformats.org/drawingml/2006/table">
            <a:tbl>
              <a:tblPr/>
              <a:tblGrid>
                <a:gridCol w="1284288"/>
                <a:gridCol w="2344737"/>
                <a:gridCol w="1841500"/>
                <a:gridCol w="2233613"/>
              </a:tblGrid>
              <a:tr h="312737">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实验号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臭氧浓度</a:t>
                      </a: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(mg/L)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入口</a:t>
                      </a: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UV</a:t>
                      </a:r>
                      <a:r>
                        <a:rPr kumimoji="0" lang="en-US" altLang="zh-CN" sz="1200" b="0" i="0" u="none" strike="noStrike" cap="none" normalizeH="0" baseline="-30000" smtClean="0">
                          <a:ln>
                            <a:noFill/>
                          </a:ln>
                          <a:solidFill>
                            <a:schemeClr val="tx1"/>
                          </a:solidFill>
                          <a:effectLst/>
                          <a:latin typeface="Arial" pitchFamily="34" charset="0"/>
                          <a:ea typeface="微软雅黑" pitchFamily="34" charset="-122"/>
                          <a:cs typeface="Times New Roman" pitchFamily="18" charset="0"/>
                        </a:rPr>
                        <a:t>254</a:t>
                      </a:r>
                      <a:endPar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UV</a:t>
                      </a:r>
                      <a:r>
                        <a:rPr kumimoji="0" lang="en-US" altLang="zh-CN" sz="1200" b="0" i="0" u="none" strike="noStrike" cap="none" normalizeH="0" baseline="-30000" smtClean="0">
                          <a:ln>
                            <a:noFill/>
                          </a:ln>
                          <a:solidFill>
                            <a:schemeClr val="tx1"/>
                          </a:solidFill>
                          <a:effectLst/>
                          <a:latin typeface="Arial" pitchFamily="34" charset="0"/>
                          <a:ea typeface="微软雅黑" pitchFamily="34" charset="-122"/>
                          <a:cs typeface="Times New Roman" pitchFamily="18" charset="0"/>
                        </a:rPr>
                        <a:t>254</a:t>
                      </a:r>
                      <a:r>
                        <a:rPr kumimoji="0" lang="zh-CN" altLang="en-US"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去除率</a:t>
                      </a: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49">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50.2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59.5</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1.72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58.8</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66.2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5749">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1.97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65.5</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6</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64.5</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7</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73.6</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5749">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8</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2.48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76.4</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78.5</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10</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79.2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11</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81.4</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5749">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12</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90.3</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13</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3.59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93.1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14</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98.2</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5749">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15</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3.93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97.3</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16</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0.063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98.1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17</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97.3</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18</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98.8</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5749">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19</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4.84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96.9</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164">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20</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98.6</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979613" y="544940"/>
            <a:ext cx="44259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616075"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latin typeface="Times New Roman" pitchFamily="18" charset="0"/>
                <a:ea typeface="宋体" pitchFamily="2" charset="-122"/>
              </a:rPr>
              <a:t>检验样本</a:t>
            </a:r>
          </a:p>
          <a:p>
            <a:pPr>
              <a:spcBef>
                <a:spcPct val="0"/>
              </a:spcBef>
              <a:buClrTx/>
              <a:buFontTx/>
              <a:buNone/>
            </a:pPr>
            <a:endParaRPr lang="zh-CN" altLang="en-US">
              <a:latin typeface="Times New Roman" pitchFamily="18" charset="0"/>
              <a:ea typeface="宋体" pitchFamily="2" charset="-122"/>
            </a:endParaRPr>
          </a:p>
        </p:txBody>
      </p:sp>
      <p:graphicFrame>
        <p:nvGraphicFramePr>
          <p:cNvPr id="61443" name="Group 3"/>
          <p:cNvGraphicFramePr>
            <a:graphicFrameLocks noGrp="1"/>
          </p:cNvGraphicFramePr>
          <p:nvPr/>
        </p:nvGraphicFramePr>
        <p:xfrm>
          <a:off x="1187450" y="2133600"/>
          <a:ext cx="6985000" cy="3600452"/>
        </p:xfrm>
        <a:graphic>
          <a:graphicData uri="http://schemas.openxmlformats.org/drawingml/2006/table">
            <a:tbl>
              <a:tblPr/>
              <a:tblGrid>
                <a:gridCol w="1139825"/>
                <a:gridCol w="2176463"/>
                <a:gridCol w="1681162"/>
                <a:gridCol w="1987550"/>
              </a:tblGrid>
              <a:tr h="600076">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实验号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臭氧浓度</a:t>
                      </a: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(mg/L)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入口</a:t>
                      </a: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UV</a:t>
                      </a:r>
                      <a:r>
                        <a:rPr kumimoji="0" lang="en-US" altLang="zh-CN" sz="2000" b="0" i="0" u="none" strike="noStrike" cap="none" normalizeH="0" baseline="-30000" smtClean="0">
                          <a:ln>
                            <a:noFill/>
                          </a:ln>
                          <a:solidFill>
                            <a:schemeClr val="tx1"/>
                          </a:solidFill>
                          <a:effectLst/>
                          <a:latin typeface="Arial" pitchFamily="34" charset="0"/>
                          <a:ea typeface="微软雅黑" pitchFamily="34" charset="-122"/>
                          <a:cs typeface="Times New Roman" pitchFamily="18" charset="0"/>
                        </a:rPr>
                        <a:t>254</a:t>
                      </a:r>
                      <a:endPar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UV</a:t>
                      </a:r>
                      <a:r>
                        <a:rPr kumimoji="0" lang="en-US" altLang="zh-CN" sz="2000" b="0" i="0" u="none" strike="noStrike" cap="none" normalizeH="0" baseline="-30000" smtClean="0">
                          <a:ln>
                            <a:noFill/>
                          </a:ln>
                          <a:solidFill>
                            <a:schemeClr val="tx1"/>
                          </a:solidFill>
                          <a:effectLst/>
                          <a:latin typeface="Arial" pitchFamily="34" charset="0"/>
                          <a:ea typeface="微软雅黑" pitchFamily="34" charset="-122"/>
                          <a:cs typeface="Times New Roman" pitchFamily="18" charset="0"/>
                        </a:rPr>
                        <a:t>254</a:t>
                      </a:r>
                      <a:r>
                        <a:rPr kumimoji="0" lang="zh-CN" altLang="en-US"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去除率</a:t>
                      </a: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1662">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1.42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0.086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96900">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2.51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0.071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0076">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3.21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0.107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1662">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4.29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0.096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0076">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5.24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0.65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defRPr>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微软雅黑" pitchFamily="34"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250827" y="-41284"/>
            <a:ext cx="88931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latin typeface="Times New Roman" pitchFamily="18" charset="0"/>
                <a:ea typeface="黑体" pitchFamily="49" charset="-122"/>
              </a:rPr>
              <a:t>隐层神经元数的选择</a:t>
            </a:r>
            <a:endParaRPr lang="zh-CN" altLang="en-US">
              <a:latin typeface="Times New Roman" pitchFamily="18" charset="0"/>
              <a:ea typeface="宋体" pitchFamily="2" charset="-122"/>
            </a:endParaRPr>
          </a:p>
          <a:p>
            <a:pPr>
              <a:spcBef>
                <a:spcPct val="0"/>
              </a:spcBef>
              <a:buClrTx/>
              <a:buFontTx/>
              <a:buNone/>
            </a:pPr>
            <a:r>
              <a:rPr lang="zh-CN" altLang="en-US">
                <a:latin typeface="Times New Roman" pitchFamily="18" charset="0"/>
                <a:ea typeface="宋体" pitchFamily="2" charset="-122"/>
              </a:rPr>
              <a:t>    隐层神经元数的选择是一个十分复杂的问题。因为没有很好的解析式表示，可以说隐层神经元数与问题的要求、输入层与输出层神经元的数量、训练样本的数量等都有直接关系。事实上隐层神经元太少不可能将网络训练出来，但太多又使学习时间过长，使网络不“不强壮”，泛化能力下降，即不能识别以前没有直接接收到的样本，容错性差。</a:t>
            </a:r>
          </a:p>
          <a:p>
            <a:pPr>
              <a:spcBef>
                <a:spcPct val="0"/>
              </a:spcBef>
              <a:buClrTx/>
              <a:buFontTx/>
              <a:buNone/>
            </a:pPr>
            <a:r>
              <a:rPr lang="zh-CN" altLang="en-US">
                <a:solidFill>
                  <a:srgbClr val="000000"/>
                </a:solidFill>
                <a:latin typeface="Times New Roman" pitchFamily="18" charset="0"/>
                <a:ea typeface="宋体" pitchFamily="2" charset="-122"/>
              </a:rPr>
              <a:t>    当隐层数为</a:t>
            </a:r>
            <a:r>
              <a:rPr lang="en-US" altLang="zh-CN">
                <a:latin typeface="Times New Roman" pitchFamily="18" charset="0"/>
                <a:ea typeface="宋体" pitchFamily="2" charset="-122"/>
              </a:rPr>
              <a:t>20×10</a:t>
            </a:r>
            <a:r>
              <a:rPr lang="zh-CN" altLang="en-US">
                <a:latin typeface="Times New Roman" pitchFamily="18" charset="0"/>
                <a:ea typeface="宋体" pitchFamily="2" charset="-122"/>
              </a:rPr>
              <a:t>和</a:t>
            </a:r>
            <a:r>
              <a:rPr lang="en-US" altLang="zh-CN">
                <a:latin typeface="Times New Roman" pitchFamily="18" charset="0"/>
                <a:ea typeface="宋体" pitchFamily="2" charset="-122"/>
              </a:rPr>
              <a:t>8×4</a:t>
            </a:r>
            <a:r>
              <a:rPr lang="zh-CN" altLang="en-US">
                <a:latin typeface="Times New Roman" pitchFamily="18" charset="0"/>
                <a:ea typeface="宋体" pitchFamily="2" charset="-122"/>
              </a:rPr>
              <a:t>时的训练结果</a:t>
            </a:r>
            <a:r>
              <a:rPr lang="en-US" altLang="zh-CN">
                <a:latin typeface="Times New Roman" pitchFamily="18" charset="0"/>
                <a:ea typeface="宋体" pitchFamily="2" charset="-122"/>
              </a:rPr>
              <a:t>: </a:t>
            </a:r>
          </a:p>
          <a:p>
            <a:pPr>
              <a:spcBef>
                <a:spcPct val="0"/>
              </a:spcBef>
              <a:buClrTx/>
              <a:buFontTx/>
              <a:buNone/>
            </a:pPr>
            <a:endParaRPr lang="zh-CN" altLang="en-US">
              <a:latin typeface="Times New Roman" pitchFamily="18" charset="0"/>
              <a:ea typeface="宋体" pitchFamily="2" charset="-122"/>
            </a:endParaRPr>
          </a:p>
        </p:txBody>
      </p:sp>
      <p:grpSp>
        <p:nvGrpSpPr>
          <p:cNvPr id="120835" name="Group 3"/>
          <p:cNvGrpSpPr>
            <a:grpSpLocks/>
          </p:cNvGrpSpPr>
          <p:nvPr/>
        </p:nvGrpSpPr>
        <p:grpSpPr bwMode="auto">
          <a:xfrm>
            <a:off x="409575" y="2959101"/>
            <a:ext cx="8135938" cy="3790950"/>
            <a:chOff x="0" y="0"/>
            <a:chExt cx="7724" cy="3700"/>
          </a:xfrm>
        </p:grpSpPr>
        <p:pic>
          <p:nvPicPr>
            <p:cNvPr id="120836" name="Picture 4"/>
            <p:cNvPicPr>
              <a:picLocks noChangeAspect="1" noChangeArrowheads="1"/>
            </p:cNvPicPr>
            <p:nvPr/>
          </p:nvPicPr>
          <p:blipFill>
            <a:blip r:embed="rId2">
              <a:lum contrast="54000"/>
              <a:extLst>
                <a:ext uri="{28A0092B-C50C-407E-A947-70E740481C1C}">
                  <a14:useLocalDpi xmlns:a14="http://schemas.microsoft.com/office/drawing/2010/main" val="0"/>
                </a:ext>
              </a:extLst>
            </a:blip>
            <a:srcRect/>
            <a:stretch>
              <a:fillRect/>
            </a:stretch>
          </p:blipFill>
          <p:spPr bwMode="auto">
            <a:xfrm>
              <a:off x="3860" y="20"/>
              <a:ext cx="3864" cy="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Text Box 5"/>
            <p:cNvSpPr txBox="1">
              <a:spLocks noChangeArrowheads="1"/>
            </p:cNvSpPr>
            <p:nvPr/>
          </p:nvSpPr>
          <p:spPr bwMode="auto">
            <a:xfrm>
              <a:off x="3600" y="2780"/>
              <a:ext cx="408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34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隐层数为</a:t>
              </a:r>
              <a:r>
                <a:rPr lang="en-US" altLang="zh-CN" sz="900">
                  <a:latin typeface="Times New Roman" pitchFamily="18" charset="0"/>
                  <a:ea typeface="宋体" pitchFamily="2" charset="-122"/>
                </a:rPr>
                <a:t>2</a:t>
              </a:r>
              <a:r>
                <a:rPr lang="zh-CN" altLang="en-US" sz="900">
                  <a:latin typeface="Times New Roman" pitchFamily="18" charset="0"/>
                  <a:ea typeface="宋体" pitchFamily="2" charset="-122"/>
                </a:rPr>
                <a:t>节点数</a:t>
              </a:r>
              <a:r>
                <a:rPr lang="en-US" altLang="zh-CN" sz="900">
                  <a:latin typeface="Times New Roman" pitchFamily="18" charset="0"/>
                  <a:ea typeface="宋体" pitchFamily="2" charset="-122"/>
                </a:rPr>
                <a:t>8×4 </a:t>
              </a:r>
              <a:endParaRPr lang="en-US" altLang="zh-CN" sz="1100">
                <a:latin typeface="Times New Roman" pitchFamily="18" charset="0"/>
                <a:ea typeface="宋体" pitchFamily="2" charset="-122"/>
              </a:endParaRPr>
            </a:p>
            <a:p>
              <a:pPr>
                <a:spcBef>
                  <a:spcPct val="0"/>
                </a:spcBef>
                <a:buClrTx/>
                <a:buFontTx/>
                <a:buNone/>
              </a:pPr>
              <a:endParaRPr lang="zh-CN" altLang="en-US">
                <a:latin typeface="Times New Roman" pitchFamily="18" charset="0"/>
                <a:ea typeface="宋体" pitchFamily="2" charset="-122"/>
              </a:endParaRPr>
            </a:p>
          </p:txBody>
        </p:sp>
        <p:pic>
          <p:nvPicPr>
            <p:cNvPr id="120838" name="Picture 6"/>
            <p:cNvPicPr>
              <a:picLocks noChangeAspect="1" noChangeArrowheads="1"/>
            </p:cNvPicPr>
            <p:nvPr/>
          </p:nvPicPr>
          <p:blipFill>
            <a:blip r:embed="rId3">
              <a:lum contrast="60000"/>
              <a:extLst>
                <a:ext uri="{28A0092B-C50C-407E-A947-70E740481C1C}">
                  <a14:useLocalDpi xmlns:a14="http://schemas.microsoft.com/office/drawing/2010/main" val="0"/>
                </a:ext>
              </a:extLst>
            </a:blip>
            <a:srcRect/>
            <a:stretch>
              <a:fillRect/>
            </a:stretch>
          </p:blipFill>
          <p:spPr bwMode="auto">
            <a:xfrm>
              <a:off x="0" y="0"/>
              <a:ext cx="3802" cy="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Text Box 7"/>
            <p:cNvSpPr txBox="1">
              <a:spLocks noChangeArrowheads="1"/>
            </p:cNvSpPr>
            <p:nvPr/>
          </p:nvSpPr>
          <p:spPr bwMode="auto">
            <a:xfrm>
              <a:off x="691" y="2800"/>
              <a:ext cx="242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隐层数为</a:t>
              </a:r>
              <a:r>
                <a:rPr lang="en-US" altLang="zh-CN" sz="900">
                  <a:latin typeface="Times New Roman" pitchFamily="18" charset="0"/>
                  <a:ea typeface="宋体" pitchFamily="2" charset="-122"/>
                </a:rPr>
                <a:t>2</a:t>
              </a:r>
              <a:r>
                <a:rPr lang="zh-CN" altLang="en-US" sz="900">
                  <a:latin typeface="Times New Roman" pitchFamily="18" charset="0"/>
                  <a:ea typeface="宋体" pitchFamily="2" charset="-122"/>
                </a:rPr>
                <a:t>节点数</a:t>
              </a:r>
              <a:r>
                <a:rPr lang="en-US" altLang="zh-CN" sz="900">
                  <a:latin typeface="Times New Roman" pitchFamily="18" charset="0"/>
                  <a:ea typeface="宋体" pitchFamily="2" charset="-122"/>
                </a:rPr>
                <a:t>20×10 </a:t>
              </a:r>
              <a:endParaRPr lang="en-US" altLang="zh-CN">
                <a:latin typeface="Times New Roman" pitchFamily="18" charset="0"/>
                <a:ea typeface="宋体" pitchFamily="2" charset="-122"/>
              </a:endParaRPr>
            </a:p>
          </p:txBody>
        </p:sp>
        <p:sp>
          <p:nvSpPr>
            <p:cNvPr id="120840" name="Text Box 8"/>
            <p:cNvSpPr txBox="1">
              <a:spLocks noChangeArrowheads="1"/>
            </p:cNvSpPr>
            <p:nvPr/>
          </p:nvSpPr>
          <p:spPr bwMode="auto">
            <a:xfrm>
              <a:off x="720" y="3060"/>
              <a:ext cx="666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000">
                  <a:latin typeface="Times New Roman" pitchFamily="18" charset="0"/>
                  <a:ea typeface="宋体" pitchFamily="2" charset="-122"/>
                </a:rPr>
                <a:t>图</a:t>
              </a:r>
              <a:r>
                <a:rPr lang="en-US" altLang="zh-CN" sz="1000">
                  <a:latin typeface="Times New Roman" pitchFamily="18" charset="0"/>
                  <a:ea typeface="宋体" pitchFamily="2" charset="-122"/>
                </a:rPr>
                <a:t>6-2 </a:t>
              </a:r>
              <a:r>
                <a:rPr lang="zh-CN" altLang="en-US" sz="1000">
                  <a:latin typeface="Times New Roman" pitchFamily="18" charset="0"/>
                  <a:ea typeface="宋体" pitchFamily="2" charset="-122"/>
                </a:rPr>
                <a:t>相同隐层数不同节点数训练误差曲线</a:t>
              </a:r>
              <a:endParaRPr lang="zh-CN" altLang="en-US" sz="1100">
                <a:latin typeface="Times New Roman" pitchFamily="18" charset="0"/>
                <a:ea typeface="宋体" pitchFamily="2" charset="-122"/>
              </a:endParaRPr>
            </a:p>
          </p:txBody>
        </p:sp>
      </p:gr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42876" y="49489"/>
            <a:ext cx="8893175"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40000"/>
              </a:lnSpc>
              <a:spcBef>
                <a:spcPct val="0"/>
              </a:spcBef>
              <a:buClrTx/>
              <a:buFontTx/>
              <a:buNone/>
            </a:pPr>
            <a:r>
              <a:rPr lang="zh-CN" altLang="en-US">
                <a:solidFill>
                  <a:srgbClr val="000000"/>
                </a:solidFill>
                <a:latin typeface="Times New Roman" pitchFamily="18" charset="0"/>
                <a:ea typeface="宋体" pitchFamily="2" charset="-122"/>
              </a:rPr>
              <a:t>    神经网络模型的各层节点数分别为：输入层</a:t>
            </a:r>
            <a:r>
              <a:rPr lang="en-US" altLang="zh-CN">
                <a:solidFill>
                  <a:srgbClr val="000000"/>
                </a:solidFill>
                <a:latin typeface="Times New Roman" pitchFamily="18" charset="0"/>
                <a:ea typeface="宋体" pitchFamily="2" charset="-122"/>
              </a:rPr>
              <a:t>2</a:t>
            </a:r>
            <a:r>
              <a:rPr lang="zh-CN" altLang="en-US">
                <a:solidFill>
                  <a:srgbClr val="000000"/>
                </a:solidFill>
                <a:latin typeface="Times New Roman" pitchFamily="18" charset="0"/>
                <a:ea typeface="宋体" pitchFamily="2" charset="-122"/>
              </a:rPr>
              <a:t>个；第一隐层</a:t>
            </a:r>
            <a:r>
              <a:rPr lang="en-US" altLang="zh-CN">
                <a:solidFill>
                  <a:srgbClr val="000000"/>
                </a:solidFill>
                <a:latin typeface="Times New Roman" pitchFamily="18" charset="0"/>
                <a:ea typeface="宋体" pitchFamily="2" charset="-122"/>
              </a:rPr>
              <a:t>12</a:t>
            </a:r>
            <a:r>
              <a:rPr lang="zh-CN" altLang="en-US">
                <a:solidFill>
                  <a:srgbClr val="000000"/>
                </a:solidFill>
                <a:latin typeface="Times New Roman" pitchFamily="18" charset="0"/>
                <a:ea typeface="宋体" pitchFamily="2" charset="-122"/>
              </a:rPr>
              <a:t>个；第二隐层</a:t>
            </a:r>
            <a:r>
              <a:rPr lang="en-US" altLang="zh-CN">
                <a:solidFill>
                  <a:srgbClr val="000000"/>
                </a:solidFill>
                <a:latin typeface="Times New Roman" pitchFamily="18" charset="0"/>
                <a:ea typeface="宋体" pitchFamily="2" charset="-122"/>
              </a:rPr>
              <a:t>6</a:t>
            </a:r>
            <a:r>
              <a:rPr lang="zh-CN" altLang="en-US">
                <a:solidFill>
                  <a:srgbClr val="000000"/>
                </a:solidFill>
                <a:latin typeface="Times New Roman" pitchFamily="18" charset="0"/>
                <a:ea typeface="宋体" pitchFamily="2" charset="-122"/>
              </a:rPr>
              <a:t>个；输出层</a:t>
            </a:r>
            <a:r>
              <a:rPr lang="en-US" altLang="zh-CN">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个。</a:t>
            </a:r>
            <a:endParaRPr lang="zh-CN" altLang="en-US">
              <a:latin typeface="Times New Roman" pitchFamily="18" charset="0"/>
              <a:ea typeface="宋体" pitchFamily="2" charset="-122"/>
            </a:endParaRPr>
          </a:p>
          <a:p>
            <a:pPr>
              <a:lnSpc>
                <a:spcPct val="140000"/>
              </a:lnSpc>
              <a:spcBef>
                <a:spcPct val="0"/>
              </a:spcBef>
              <a:buClrTx/>
              <a:buFontTx/>
              <a:buNone/>
            </a:pPr>
            <a:r>
              <a:rPr lang="zh-CN" altLang="en-US">
                <a:solidFill>
                  <a:srgbClr val="000000"/>
                </a:solidFill>
                <a:latin typeface="Times New Roman" pitchFamily="18" charset="0"/>
                <a:ea typeface="宋体" pitchFamily="2" charset="-122"/>
              </a:rPr>
              <a:t>    综合以上研究内容，建立光催化臭氧氧化处理自来水工艺神经网络模型如图</a:t>
            </a:r>
            <a:r>
              <a:rPr lang="en-US" altLang="zh-CN">
                <a:solidFill>
                  <a:srgbClr val="000000"/>
                </a:solidFill>
                <a:latin typeface="Times New Roman" pitchFamily="18" charset="0"/>
                <a:ea typeface="宋体" pitchFamily="2" charset="-122"/>
              </a:rPr>
              <a:t>6-3</a:t>
            </a:r>
            <a:r>
              <a:rPr lang="zh-CN" altLang="en-US">
                <a:solidFill>
                  <a:srgbClr val="000000"/>
                </a:solidFill>
                <a:latin typeface="Times New Roman" pitchFamily="18" charset="0"/>
                <a:ea typeface="宋体" pitchFamily="2" charset="-122"/>
              </a:rPr>
              <a:t>所示。</a:t>
            </a:r>
            <a:endParaRPr lang="zh-CN" altLang="en-US">
              <a:latin typeface="Times New Roman" pitchFamily="18" charset="0"/>
              <a:ea typeface="宋体" pitchFamily="2" charset="-122"/>
            </a:endParaRPr>
          </a:p>
          <a:p>
            <a:pPr>
              <a:spcBef>
                <a:spcPct val="0"/>
              </a:spcBef>
              <a:buClrTx/>
              <a:buFontTx/>
              <a:buNone/>
            </a:pPr>
            <a:endParaRPr lang="zh-CN" altLang="en-US">
              <a:latin typeface="Times New Roman" pitchFamily="18" charset="0"/>
              <a:ea typeface="宋体" pitchFamily="2" charset="-122"/>
            </a:endParaRPr>
          </a:p>
        </p:txBody>
      </p:sp>
      <p:grpSp>
        <p:nvGrpSpPr>
          <p:cNvPr id="121859" name="Group 3"/>
          <p:cNvGrpSpPr>
            <a:grpSpLocks/>
          </p:cNvGrpSpPr>
          <p:nvPr/>
        </p:nvGrpSpPr>
        <p:grpSpPr bwMode="auto">
          <a:xfrm>
            <a:off x="635000" y="3438526"/>
            <a:ext cx="7969250" cy="3303588"/>
            <a:chOff x="0" y="0"/>
            <a:chExt cx="6040" cy="2700"/>
          </a:xfrm>
        </p:grpSpPr>
        <p:sp>
          <p:nvSpPr>
            <p:cNvPr id="121861" name="Text Box 4"/>
            <p:cNvSpPr txBox="1">
              <a:spLocks noChangeArrowheads="1"/>
            </p:cNvSpPr>
            <p:nvPr/>
          </p:nvSpPr>
          <p:spPr bwMode="auto">
            <a:xfrm>
              <a:off x="720" y="171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输入层</a:t>
              </a:r>
              <a:endParaRPr lang="zh-CN" altLang="en-US">
                <a:latin typeface="Times New Roman" pitchFamily="18" charset="0"/>
                <a:ea typeface="宋体" pitchFamily="2" charset="-122"/>
              </a:endParaRPr>
            </a:p>
          </p:txBody>
        </p:sp>
        <p:sp>
          <p:nvSpPr>
            <p:cNvPr id="121862" name="Text Box 5"/>
            <p:cNvSpPr txBox="1">
              <a:spLocks noChangeArrowheads="1"/>
            </p:cNvSpPr>
            <p:nvPr/>
          </p:nvSpPr>
          <p:spPr bwMode="auto">
            <a:xfrm>
              <a:off x="4140" y="171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输出层</a:t>
              </a:r>
              <a:endParaRPr lang="zh-CN" altLang="en-US">
                <a:latin typeface="Times New Roman" pitchFamily="18" charset="0"/>
                <a:ea typeface="宋体" pitchFamily="2" charset="-122"/>
              </a:endParaRPr>
            </a:p>
          </p:txBody>
        </p:sp>
        <p:sp>
          <p:nvSpPr>
            <p:cNvPr id="121863" name="Text Box 6"/>
            <p:cNvSpPr txBox="1">
              <a:spLocks noChangeArrowheads="1"/>
            </p:cNvSpPr>
            <p:nvPr/>
          </p:nvSpPr>
          <p:spPr bwMode="auto">
            <a:xfrm>
              <a:off x="2520" y="171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隐层</a:t>
              </a:r>
              <a:endParaRPr lang="zh-CN" altLang="en-US">
                <a:latin typeface="Times New Roman" pitchFamily="18" charset="0"/>
                <a:ea typeface="宋体" pitchFamily="2" charset="-122"/>
              </a:endParaRPr>
            </a:p>
          </p:txBody>
        </p:sp>
        <p:sp>
          <p:nvSpPr>
            <p:cNvPr id="121864" name="Text Box 7"/>
            <p:cNvSpPr txBox="1">
              <a:spLocks noChangeArrowheads="1"/>
            </p:cNvSpPr>
            <p:nvPr/>
          </p:nvSpPr>
          <p:spPr bwMode="auto">
            <a:xfrm>
              <a:off x="1080" y="2028"/>
              <a:ext cx="36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000">
                  <a:latin typeface="Times New Roman" pitchFamily="18" charset="0"/>
                  <a:ea typeface="宋体" pitchFamily="2" charset="-122"/>
                </a:rPr>
                <a:t>图</a:t>
              </a:r>
              <a:r>
                <a:rPr lang="en-US" altLang="zh-CN" sz="1000">
                  <a:latin typeface="Times New Roman" pitchFamily="18" charset="0"/>
                  <a:ea typeface="宋体" pitchFamily="2" charset="-122"/>
                </a:rPr>
                <a:t>6-3 BP</a:t>
              </a:r>
              <a:r>
                <a:rPr lang="zh-CN" altLang="en-US" sz="1000">
                  <a:latin typeface="Times New Roman" pitchFamily="18" charset="0"/>
                  <a:ea typeface="宋体" pitchFamily="2" charset="-122"/>
                </a:rPr>
                <a:t>网络模型</a:t>
              </a:r>
              <a:endParaRPr lang="zh-CN" altLang="en-US" sz="1100">
                <a:latin typeface="Times New Roman" pitchFamily="18" charset="0"/>
                <a:ea typeface="宋体" pitchFamily="2" charset="-122"/>
              </a:endParaRPr>
            </a:p>
          </p:txBody>
        </p:sp>
        <p:sp>
          <p:nvSpPr>
            <p:cNvPr id="121865" name="Text Box 8"/>
            <p:cNvSpPr txBox="1">
              <a:spLocks noChangeArrowheads="1"/>
            </p:cNvSpPr>
            <p:nvPr/>
          </p:nvSpPr>
          <p:spPr bwMode="auto">
            <a:xfrm>
              <a:off x="0" y="78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臭氧浓度</a:t>
              </a:r>
              <a:endParaRPr lang="zh-CN" altLang="en-US">
                <a:latin typeface="Times New Roman" pitchFamily="18" charset="0"/>
                <a:ea typeface="宋体" pitchFamily="2" charset="-122"/>
              </a:endParaRPr>
            </a:p>
          </p:txBody>
        </p:sp>
        <p:sp>
          <p:nvSpPr>
            <p:cNvPr id="121866" name="Text Box 9"/>
            <p:cNvSpPr txBox="1">
              <a:spLocks noChangeArrowheads="1"/>
            </p:cNvSpPr>
            <p:nvPr/>
          </p:nvSpPr>
          <p:spPr bwMode="auto">
            <a:xfrm>
              <a:off x="0" y="0"/>
              <a:ext cx="12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900">
                  <a:latin typeface="Times New Roman" pitchFamily="18" charset="0"/>
                  <a:ea typeface="宋体" pitchFamily="2" charset="-122"/>
                </a:rPr>
                <a:t>入口</a:t>
              </a:r>
              <a:r>
                <a:rPr lang="en-US" altLang="zh-CN" sz="900">
                  <a:latin typeface="Times New Roman" pitchFamily="18" charset="0"/>
                  <a:ea typeface="宋体" pitchFamily="2" charset="-122"/>
                </a:rPr>
                <a:t>UV</a:t>
              </a:r>
              <a:r>
                <a:rPr lang="en-US" altLang="zh-CN" sz="900" baseline="-30000">
                  <a:latin typeface="Times New Roman" pitchFamily="18" charset="0"/>
                  <a:ea typeface="宋体" pitchFamily="2" charset="-122"/>
                </a:rPr>
                <a:t>254</a:t>
              </a:r>
              <a:endParaRPr lang="en-US" altLang="zh-CN">
                <a:latin typeface="Times New Roman" pitchFamily="18" charset="0"/>
                <a:ea typeface="宋体" pitchFamily="2" charset="-122"/>
              </a:endParaRPr>
            </a:p>
          </p:txBody>
        </p:sp>
        <p:sp>
          <p:nvSpPr>
            <p:cNvPr id="121867" name="Text Box 10"/>
            <p:cNvSpPr txBox="1">
              <a:spLocks noChangeArrowheads="1"/>
            </p:cNvSpPr>
            <p:nvPr/>
          </p:nvSpPr>
          <p:spPr bwMode="auto">
            <a:xfrm>
              <a:off x="4500" y="156"/>
              <a:ext cx="1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900">
                  <a:latin typeface="Times New Roman" pitchFamily="18" charset="0"/>
                  <a:ea typeface="宋体" pitchFamily="2" charset="-122"/>
                </a:rPr>
                <a:t>UV</a:t>
              </a:r>
              <a:r>
                <a:rPr lang="en-US" altLang="zh-CN" sz="900" baseline="-30000">
                  <a:latin typeface="Times New Roman" pitchFamily="18" charset="0"/>
                  <a:ea typeface="宋体" pitchFamily="2" charset="-122"/>
                </a:rPr>
                <a:t>254</a:t>
              </a:r>
              <a:r>
                <a:rPr lang="zh-CN" altLang="en-US" sz="900">
                  <a:latin typeface="Times New Roman" pitchFamily="18" charset="0"/>
                  <a:ea typeface="宋体" pitchFamily="2" charset="-122"/>
                </a:rPr>
                <a:t>去除率</a:t>
              </a:r>
              <a:endParaRPr lang="zh-CN" altLang="en-US">
                <a:latin typeface="Times New Roman" pitchFamily="18" charset="0"/>
                <a:ea typeface="宋体" pitchFamily="2" charset="-122"/>
              </a:endParaRPr>
            </a:p>
          </p:txBody>
        </p:sp>
        <p:sp>
          <p:nvSpPr>
            <p:cNvPr id="121868" name="Oval 11"/>
            <p:cNvSpPr>
              <a:spLocks noChangeArrowheads="1"/>
            </p:cNvSpPr>
            <p:nvPr/>
          </p:nvSpPr>
          <p:spPr bwMode="auto">
            <a:xfrm>
              <a:off x="2070" y="0"/>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69" name="Line 12"/>
            <p:cNvSpPr>
              <a:spLocks noChangeShapeType="1"/>
            </p:cNvSpPr>
            <p:nvPr/>
          </p:nvSpPr>
          <p:spPr bwMode="auto">
            <a:xfrm>
              <a:off x="270" y="498"/>
              <a:ext cx="54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70" name="Oval 13"/>
            <p:cNvSpPr>
              <a:spLocks noChangeArrowheads="1"/>
            </p:cNvSpPr>
            <p:nvPr/>
          </p:nvSpPr>
          <p:spPr bwMode="auto">
            <a:xfrm>
              <a:off x="2070" y="468"/>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71" name="Oval 14"/>
            <p:cNvSpPr>
              <a:spLocks noChangeArrowheads="1"/>
            </p:cNvSpPr>
            <p:nvPr/>
          </p:nvSpPr>
          <p:spPr bwMode="auto">
            <a:xfrm>
              <a:off x="2070" y="1404"/>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72" name="Line 15"/>
            <p:cNvSpPr>
              <a:spLocks noChangeShapeType="1"/>
            </p:cNvSpPr>
            <p:nvPr/>
          </p:nvSpPr>
          <p:spPr bwMode="auto">
            <a:xfrm>
              <a:off x="285" y="1203"/>
              <a:ext cx="54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73" name="Oval 16"/>
            <p:cNvSpPr>
              <a:spLocks noChangeArrowheads="1"/>
            </p:cNvSpPr>
            <p:nvPr/>
          </p:nvSpPr>
          <p:spPr bwMode="auto">
            <a:xfrm>
              <a:off x="3330" y="0"/>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74" name="Oval 17"/>
            <p:cNvSpPr>
              <a:spLocks noChangeArrowheads="1"/>
            </p:cNvSpPr>
            <p:nvPr/>
          </p:nvSpPr>
          <p:spPr bwMode="auto">
            <a:xfrm>
              <a:off x="3330" y="468"/>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75" name="Oval 18"/>
            <p:cNvSpPr>
              <a:spLocks noChangeArrowheads="1"/>
            </p:cNvSpPr>
            <p:nvPr/>
          </p:nvSpPr>
          <p:spPr bwMode="auto">
            <a:xfrm>
              <a:off x="3330" y="1404"/>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76" name="Oval 19"/>
            <p:cNvSpPr>
              <a:spLocks noChangeArrowheads="1"/>
            </p:cNvSpPr>
            <p:nvPr/>
          </p:nvSpPr>
          <p:spPr bwMode="auto">
            <a:xfrm>
              <a:off x="4380" y="468"/>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77" name="Line 20"/>
            <p:cNvSpPr>
              <a:spLocks noChangeShapeType="1"/>
            </p:cNvSpPr>
            <p:nvPr/>
          </p:nvSpPr>
          <p:spPr bwMode="auto">
            <a:xfrm>
              <a:off x="2610" y="156"/>
              <a:ext cx="54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78" name="Line 21"/>
            <p:cNvSpPr>
              <a:spLocks noChangeShapeType="1"/>
            </p:cNvSpPr>
            <p:nvPr/>
          </p:nvSpPr>
          <p:spPr bwMode="auto">
            <a:xfrm>
              <a:off x="2520" y="624"/>
              <a:ext cx="72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79" name="Line 22"/>
            <p:cNvSpPr>
              <a:spLocks noChangeShapeType="1"/>
            </p:cNvSpPr>
            <p:nvPr/>
          </p:nvSpPr>
          <p:spPr bwMode="auto">
            <a:xfrm>
              <a:off x="2610" y="1560"/>
              <a:ext cx="54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0" name="Line 23"/>
            <p:cNvSpPr>
              <a:spLocks noChangeShapeType="1"/>
            </p:cNvSpPr>
            <p:nvPr/>
          </p:nvSpPr>
          <p:spPr bwMode="auto">
            <a:xfrm>
              <a:off x="3780" y="624"/>
              <a:ext cx="54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1" name="Line 24"/>
            <p:cNvSpPr>
              <a:spLocks noChangeShapeType="1"/>
            </p:cNvSpPr>
            <p:nvPr/>
          </p:nvSpPr>
          <p:spPr bwMode="auto">
            <a:xfrm>
              <a:off x="4800" y="624"/>
              <a:ext cx="54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2" name="Line 25"/>
            <p:cNvSpPr>
              <a:spLocks noChangeShapeType="1"/>
            </p:cNvSpPr>
            <p:nvPr/>
          </p:nvSpPr>
          <p:spPr bwMode="auto">
            <a:xfrm>
              <a:off x="2250" y="936"/>
              <a:ext cx="0" cy="31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3" name="Line 26"/>
            <p:cNvSpPr>
              <a:spLocks noChangeShapeType="1"/>
            </p:cNvSpPr>
            <p:nvPr/>
          </p:nvSpPr>
          <p:spPr bwMode="auto">
            <a:xfrm>
              <a:off x="3510" y="936"/>
              <a:ext cx="0" cy="31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4" name="Line 27"/>
            <p:cNvSpPr>
              <a:spLocks noChangeShapeType="1"/>
            </p:cNvSpPr>
            <p:nvPr/>
          </p:nvSpPr>
          <p:spPr bwMode="auto">
            <a:xfrm flipV="1">
              <a:off x="2430" y="312"/>
              <a:ext cx="72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5" name="Line 28"/>
            <p:cNvSpPr>
              <a:spLocks noChangeShapeType="1"/>
            </p:cNvSpPr>
            <p:nvPr/>
          </p:nvSpPr>
          <p:spPr bwMode="auto">
            <a:xfrm flipV="1">
              <a:off x="2430" y="312"/>
              <a:ext cx="900" cy="109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6" name="Line 29"/>
            <p:cNvSpPr>
              <a:spLocks noChangeShapeType="1"/>
            </p:cNvSpPr>
            <p:nvPr/>
          </p:nvSpPr>
          <p:spPr bwMode="auto">
            <a:xfrm flipV="1">
              <a:off x="2430" y="780"/>
              <a:ext cx="900" cy="7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7" name="Line 30"/>
            <p:cNvSpPr>
              <a:spLocks noChangeShapeType="1"/>
            </p:cNvSpPr>
            <p:nvPr/>
          </p:nvSpPr>
          <p:spPr bwMode="auto">
            <a:xfrm>
              <a:off x="2430" y="156"/>
              <a:ext cx="1080" cy="124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8" name="Line 31"/>
            <p:cNvSpPr>
              <a:spLocks noChangeShapeType="1"/>
            </p:cNvSpPr>
            <p:nvPr/>
          </p:nvSpPr>
          <p:spPr bwMode="auto">
            <a:xfrm>
              <a:off x="2430" y="780"/>
              <a:ext cx="900" cy="624"/>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89" name="Oval 32"/>
            <p:cNvSpPr>
              <a:spLocks noChangeArrowheads="1"/>
            </p:cNvSpPr>
            <p:nvPr/>
          </p:nvSpPr>
          <p:spPr bwMode="auto">
            <a:xfrm>
              <a:off x="900" y="345"/>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90" name="Oval 33"/>
            <p:cNvSpPr>
              <a:spLocks noChangeArrowheads="1"/>
            </p:cNvSpPr>
            <p:nvPr/>
          </p:nvSpPr>
          <p:spPr bwMode="auto">
            <a:xfrm>
              <a:off x="900" y="1026"/>
              <a:ext cx="360" cy="312"/>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121891" name="Line 34"/>
            <p:cNvSpPr>
              <a:spLocks noChangeShapeType="1"/>
            </p:cNvSpPr>
            <p:nvPr/>
          </p:nvSpPr>
          <p:spPr bwMode="auto">
            <a:xfrm flipV="1">
              <a:off x="1260" y="315"/>
              <a:ext cx="72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2" name="Line 35"/>
            <p:cNvSpPr>
              <a:spLocks noChangeShapeType="1"/>
            </p:cNvSpPr>
            <p:nvPr/>
          </p:nvSpPr>
          <p:spPr bwMode="auto">
            <a:xfrm flipV="1">
              <a:off x="1260" y="315"/>
              <a:ext cx="900" cy="7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3" name="Line 36"/>
            <p:cNvSpPr>
              <a:spLocks noChangeShapeType="1"/>
            </p:cNvSpPr>
            <p:nvPr/>
          </p:nvSpPr>
          <p:spPr bwMode="auto">
            <a:xfrm flipV="1">
              <a:off x="1260" y="780"/>
              <a:ext cx="90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4" name="Line 37"/>
            <p:cNvSpPr>
              <a:spLocks noChangeShapeType="1"/>
            </p:cNvSpPr>
            <p:nvPr/>
          </p:nvSpPr>
          <p:spPr bwMode="auto">
            <a:xfrm>
              <a:off x="1260" y="1251"/>
              <a:ext cx="90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5" name="Line 38"/>
            <p:cNvSpPr>
              <a:spLocks noChangeShapeType="1"/>
            </p:cNvSpPr>
            <p:nvPr/>
          </p:nvSpPr>
          <p:spPr bwMode="auto">
            <a:xfrm>
              <a:off x="1260" y="471"/>
              <a:ext cx="72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6" name="Line 39"/>
            <p:cNvSpPr>
              <a:spLocks noChangeShapeType="1"/>
            </p:cNvSpPr>
            <p:nvPr/>
          </p:nvSpPr>
          <p:spPr bwMode="auto">
            <a:xfrm>
              <a:off x="1260" y="624"/>
              <a:ext cx="900" cy="624"/>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7" name="Line 40"/>
            <p:cNvSpPr>
              <a:spLocks noChangeShapeType="1"/>
            </p:cNvSpPr>
            <p:nvPr/>
          </p:nvSpPr>
          <p:spPr bwMode="auto">
            <a:xfrm>
              <a:off x="2440" y="157"/>
              <a:ext cx="820" cy="4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8" name="Line 41"/>
            <p:cNvSpPr>
              <a:spLocks noChangeShapeType="1"/>
            </p:cNvSpPr>
            <p:nvPr/>
          </p:nvSpPr>
          <p:spPr bwMode="auto">
            <a:xfrm flipV="1">
              <a:off x="3660" y="820"/>
              <a:ext cx="720" cy="72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1899" name="Line 42"/>
            <p:cNvSpPr>
              <a:spLocks noChangeShapeType="1"/>
            </p:cNvSpPr>
            <p:nvPr/>
          </p:nvSpPr>
          <p:spPr bwMode="auto">
            <a:xfrm>
              <a:off x="3717" y="120"/>
              <a:ext cx="640" cy="36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121860" name="Rectangle 43"/>
          <p:cNvSpPr>
            <a:spLocks noChangeArrowheads="1"/>
          </p:cNvSpPr>
          <p:nvPr/>
        </p:nvSpPr>
        <p:spPr bwMode="auto">
          <a:xfrm>
            <a:off x="0" y="273064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a:latin typeface="Times New Roman" pitchFamily="18" charset="0"/>
              <a:ea typeface="宋体" pitchFamily="2" charset="-122"/>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677864"/>
            <a:ext cx="9144000"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a:latin typeface="Times New Roman" pitchFamily="18" charset="0"/>
                <a:ea typeface="宋体" pitchFamily="2" charset="-122"/>
              </a:rPr>
              <a:t>1</a:t>
            </a:r>
            <a:r>
              <a:rPr lang="zh-CN" altLang="en-US">
                <a:latin typeface="Times New Roman" pitchFamily="18" charset="0"/>
                <a:ea typeface="宋体" pitchFamily="2" charset="-122"/>
              </a:rPr>
              <a:t>．学习率</a:t>
            </a:r>
            <a:r>
              <a:rPr lang="en-US" altLang="zh-CN" b="1">
                <a:latin typeface="Times New Roman" pitchFamily="18" charset="0"/>
                <a:ea typeface="宋体" pitchFamily="2" charset="-122"/>
              </a:rPr>
              <a:t>η</a:t>
            </a:r>
            <a:r>
              <a:rPr lang="zh-CN" altLang="en-US">
                <a:latin typeface="Times New Roman" pitchFamily="18" charset="0"/>
                <a:ea typeface="宋体" pitchFamily="2" charset="-122"/>
              </a:rPr>
              <a:t>和动量因子</a:t>
            </a:r>
            <a:r>
              <a:rPr lang="en-US" altLang="zh-CN" b="1">
                <a:latin typeface="Times New Roman" pitchFamily="18" charset="0"/>
                <a:ea typeface="宋体" pitchFamily="2" charset="-122"/>
              </a:rPr>
              <a:t>α</a:t>
            </a:r>
          </a:p>
          <a:p>
            <a:pPr eaLnBrk="1" hangingPunct="1">
              <a:lnSpc>
                <a:spcPct val="130000"/>
              </a:lnSpc>
              <a:spcBef>
                <a:spcPct val="0"/>
              </a:spcBef>
              <a:buClrTx/>
              <a:buFontTx/>
              <a:buNone/>
            </a:pPr>
            <a:r>
              <a:rPr lang="en-US" altLang="zh-CN">
                <a:latin typeface="Times New Roman" pitchFamily="18" charset="0"/>
                <a:ea typeface="宋体" pitchFamily="2" charset="-122"/>
              </a:rPr>
              <a:t>        BP</a:t>
            </a:r>
            <a:r>
              <a:rPr lang="zh-CN" altLang="en-US">
                <a:latin typeface="Times New Roman" pitchFamily="18" charset="0"/>
                <a:ea typeface="宋体" pitchFamily="2" charset="-122"/>
              </a:rPr>
              <a:t>算法本质上是优化计算中的梯度下降法，利用误差对于权、阀值的一阶导数信息来指导下一步的权值调整方向，以求最终得到误差最小。为了保证算法的收敛性，学习率</a:t>
            </a:r>
            <a:r>
              <a:rPr lang="en-US" altLang="zh-CN">
                <a:latin typeface="Times New Roman" pitchFamily="18" charset="0"/>
                <a:ea typeface="宋体" pitchFamily="2" charset="-122"/>
              </a:rPr>
              <a:t>η</a:t>
            </a:r>
            <a:r>
              <a:rPr lang="zh-CN" altLang="en-US">
                <a:latin typeface="Times New Roman" pitchFamily="18" charset="0"/>
                <a:ea typeface="宋体" pitchFamily="2" charset="-122"/>
              </a:rPr>
              <a:t>必须小于某一上限，一般取</a:t>
            </a:r>
            <a:r>
              <a:rPr lang="en-US" altLang="zh-CN">
                <a:latin typeface="Times New Roman" pitchFamily="18" charset="0"/>
                <a:ea typeface="宋体" pitchFamily="2" charset="-122"/>
              </a:rPr>
              <a:t>0&lt;η&lt;1</a:t>
            </a:r>
            <a:r>
              <a:rPr lang="zh-CN" altLang="en-US">
                <a:latin typeface="Times New Roman" pitchFamily="18" charset="0"/>
                <a:ea typeface="宋体" pitchFamily="2" charset="-122"/>
              </a:rPr>
              <a:t>而且越接近极小值，由于梯度变化值逐渐趋于零，算法的收敛就越来越慢。在网络参数中，学习率</a:t>
            </a:r>
            <a:r>
              <a:rPr lang="en-US" altLang="zh-CN">
                <a:latin typeface="Times New Roman" pitchFamily="18" charset="0"/>
                <a:ea typeface="宋体" pitchFamily="2" charset="-122"/>
              </a:rPr>
              <a:t>η</a:t>
            </a:r>
            <a:r>
              <a:rPr lang="zh-CN" altLang="en-US">
                <a:latin typeface="Times New Roman" pitchFamily="18" charset="0"/>
                <a:ea typeface="宋体" pitchFamily="2" charset="-122"/>
              </a:rPr>
              <a:t>和动量因子</a:t>
            </a:r>
            <a:r>
              <a:rPr lang="en-US" altLang="zh-CN">
                <a:latin typeface="Times New Roman" pitchFamily="18" charset="0"/>
                <a:ea typeface="宋体" pitchFamily="2" charset="-122"/>
              </a:rPr>
              <a:t>α</a:t>
            </a:r>
            <a:r>
              <a:rPr lang="zh-CN" altLang="en-US">
                <a:latin typeface="Times New Roman" pitchFamily="18" charset="0"/>
                <a:ea typeface="宋体" pitchFamily="2" charset="-122"/>
              </a:rPr>
              <a:t>是很重要的，它们的取值直接影响到网络的性能，主要是收敛速度。为提高学习速度，应采用大的</a:t>
            </a:r>
            <a:r>
              <a:rPr lang="en-US" altLang="zh-CN">
                <a:latin typeface="Times New Roman" pitchFamily="18" charset="0"/>
                <a:ea typeface="宋体" pitchFamily="2" charset="-122"/>
              </a:rPr>
              <a:t>η</a:t>
            </a:r>
            <a:r>
              <a:rPr lang="zh-CN" altLang="en-US">
                <a:latin typeface="Times New Roman" pitchFamily="18" charset="0"/>
                <a:ea typeface="宋体" pitchFamily="2" charset="-122"/>
              </a:rPr>
              <a:t>。但</a:t>
            </a:r>
            <a:r>
              <a:rPr lang="en-US" altLang="zh-CN">
                <a:latin typeface="Times New Roman" pitchFamily="18" charset="0"/>
                <a:ea typeface="宋体" pitchFamily="2" charset="-122"/>
              </a:rPr>
              <a:t>η</a:t>
            </a:r>
            <a:r>
              <a:rPr lang="zh-CN" altLang="en-US">
                <a:latin typeface="Times New Roman" pitchFamily="18" charset="0"/>
                <a:ea typeface="宋体" pitchFamily="2" charset="-122"/>
              </a:rPr>
              <a:t>太大却可能导致在稳定点附近振荡，乃至不收敛。针对具体的网络结构模型和学习样本，都存在一个最佳的学习率门和动量因子</a:t>
            </a:r>
            <a:r>
              <a:rPr lang="en-US" altLang="zh-CN">
                <a:latin typeface="Times New Roman" pitchFamily="18" charset="0"/>
                <a:ea typeface="宋体" pitchFamily="2" charset="-122"/>
              </a:rPr>
              <a:t>α</a:t>
            </a:r>
            <a:r>
              <a:rPr lang="zh-CN" altLang="en-US">
                <a:latin typeface="Times New Roman" pitchFamily="18" charset="0"/>
                <a:ea typeface="宋体" pitchFamily="2" charset="-122"/>
              </a:rPr>
              <a:t>，它们的取值范围一般</a:t>
            </a:r>
            <a:r>
              <a:rPr lang="en-US" altLang="zh-CN">
                <a:latin typeface="Times New Roman" pitchFamily="18" charset="0"/>
                <a:ea typeface="宋体" pitchFamily="2" charset="-122"/>
              </a:rPr>
              <a:t>0</a:t>
            </a:r>
            <a:r>
              <a:rPr lang="zh-CN" altLang="en-US">
                <a:latin typeface="Times New Roman" pitchFamily="18" charset="0"/>
                <a:ea typeface="宋体" pitchFamily="2" charset="-122"/>
              </a:rPr>
              <a:t>～</a:t>
            </a:r>
            <a:r>
              <a:rPr lang="en-US" altLang="zh-CN">
                <a:latin typeface="Times New Roman" pitchFamily="18" charset="0"/>
                <a:ea typeface="宋体" pitchFamily="2" charset="-122"/>
              </a:rPr>
              <a:t>1</a:t>
            </a:r>
            <a:r>
              <a:rPr lang="zh-CN" altLang="en-US">
                <a:latin typeface="Times New Roman" pitchFamily="18" charset="0"/>
                <a:ea typeface="宋体" pitchFamily="2" charset="-122"/>
              </a:rPr>
              <a:t>之间，视实际情况而定。在上述范围内通过对不同的</a:t>
            </a:r>
            <a:r>
              <a:rPr lang="en-US" altLang="zh-CN">
                <a:latin typeface="Times New Roman" pitchFamily="18" charset="0"/>
                <a:ea typeface="宋体" pitchFamily="2" charset="-122"/>
              </a:rPr>
              <a:t>η</a:t>
            </a:r>
            <a:r>
              <a:rPr lang="zh-CN" altLang="en-US">
                <a:latin typeface="Times New Roman" pitchFamily="18" charset="0"/>
                <a:ea typeface="宋体" pitchFamily="2" charset="-122"/>
              </a:rPr>
              <a:t>和</a:t>
            </a:r>
            <a:r>
              <a:rPr lang="en-US" altLang="zh-CN">
                <a:latin typeface="Times New Roman" pitchFamily="18" charset="0"/>
                <a:ea typeface="宋体" pitchFamily="2" charset="-122"/>
              </a:rPr>
              <a:t>α</a:t>
            </a:r>
            <a:r>
              <a:rPr lang="zh-CN" altLang="en-US">
                <a:latin typeface="Times New Roman" pitchFamily="18" charset="0"/>
                <a:ea typeface="宋体" pitchFamily="2" charset="-122"/>
              </a:rPr>
              <a:t>的取值进行了考察，</a:t>
            </a:r>
            <a:r>
              <a:rPr lang="zh-CN" altLang="en-US">
                <a:solidFill>
                  <a:srgbClr val="FF0000"/>
                </a:solidFill>
                <a:latin typeface="Times New Roman" pitchFamily="18" charset="0"/>
                <a:ea typeface="宋体" pitchFamily="2" charset="-122"/>
              </a:rPr>
              <a:t>确定本文神经网络模型的参数为：</a:t>
            </a:r>
            <a:r>
              <a:rPr lang="en-US" altLang="zh-CN">
                <a:solidFill>
                  <a:srgbClr val="FF0000"/>
                </a:solidFill>
                <a:latin typeface="Times New Roman" pitchFamily="18" charset="0"/>
                <a:ea typeface="宋体" pitchFamily="2" charset="-122"/>
              </a:rPr>
              <a:t>η</a:t>
            </a:r>
            <a:r>
              <a:rPr lang="zh-CN" altLang="en-US">
                <a:solidFill>
                  <a:srgbClr val="FF0000"/>
                </a:solidFill>
                <a:latin typeface="Times New Roman" pitchFamily="18" charset="0"/>
                <a:ea typeface="宋体" pitchFamily="2" charset="-122"/>
              </a:rPr>
              <a:t>＝</a:t>
            </a:r>
            <a:r>
              <a:rPr lang="en-US" altLang="zh-CN">
                <a:solidFill>
                  <a:srgbClr val="FF0000"/>
                </a:solidFill>
                <a:latin typeface="Times New Roman" pitchFamily="18" charset="0"/>
                <a:ea typeface="宋体" pitchFamily="2" charset="-122"/>
              </a:rPr>
              <a:t>0.7</a:t>
            </a:r>
            <a:r>
              <a:rPr lang="zh-CN" altLang="en-US">
                <a:solidFill>
                  <a:srgbClr val="FF0000"/>
                </a:solidFill>
                <a:latin typeface="Times New Roman" pitchFamily="18" charset="0"/>
                <a:ea typeface="宋体" pitchFamily="2" charset="-122"/>
              </a:rPr>
              <a:t>，</a:t>
            </a:r>
            <a:r>
              <a:rPr lang="en-US" altLang="zh-CN">
                <a:solidFill>
                  <a:srgbClr val="FF0000"/>
                </a:solidFill>
                <a:latin typeface="Times New Roman" pitchFamily="18" charset="0"/>
                <a:ea typeface="宋体" pitchFamily="2" charset="-122"/>
              </a:rPr>
              <a:t>α</a:t>
            </a:r>
            <a:r>
              <a:rPr lang="zh-CN" altLang="en-US">
                <a:solidFill>
                  <a:srgbClr val="FF0000"/>
                </a:solidFill>
                <a:latin typeface="Times New Roman" pitchFamily="18" charset="0"/>
                <a:ea typeface="宋体" pitchFamily="2" charset="-122"/>
              </a:rPr>
              <a:t>＝</a:t>
            </a:r>
            <a:r>
              <a:rPr lang="en-US" altLang="zh-CN">
                <a:solidFill>
                  <a:srgbClr val="FF0000"/>
                </a:solidFill>
                <a:latin typeface="Times New Roman" pitchFamily="18" charset="0"/>
                <a:ea typeface="宋体" pitchFamily="2" charset="-122"/>
              </a:rPr>
              <a:t>0.9</a:t>
            </a:r>
            <a:r>
              <a:rPr lang="zh-CN" altLang="en-US">
                <a:solidFill>
                  <a:srgbClr val="FF0000"/>
                </a:solidFill>
                <a:latin typeface="Times New Roman" pitchFamily="18" charset="0"/>
                <a:ea typeface="宋体" pitchFamily="2" charset="-122"/>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a:t>
            </a:r>
            <a:r>
              <a:rPr lang="zh-CN" altLang="en-US" dirty="0" smtClean="0"/>
              <a:t>性分类与非线性分类</a:t>
            </a:r>
            <a:endParaRPr lang="zh-CN" altLang="en-US" dirty="0"/>
          </a:p>
        </p:txBody>
      </p:sp>
      <p:sp>
        <p:nvSpPr>
          <p:cNvPr id="3" name="内容占位符 2"/>
          <p:cNvSpPr>
            <a:spLocks noGrp="1"/>
          </p:cNvSpPr>
          <p:nvPr>
            <p:ph sz="half" idx="1"/>
          </p:nvPr>
        </p:nvSpPr>
        <p:spPr>
          <a:xfrm>
            <a:off x="381649" y="5445167"/>
            <a:ext cx="4038600" cy="912002"/>
          </a:xfrm>
        </p:spPr>
        <p:txBody>
          <a:bodyPr/>
          <a:lstStyle/>
          <a:p>
            <a:r>
              <a:rPr lang="zh-CN" altLang="en-US" dirty="0" smtClean="0"/>
              <a:t>感知机的分类效果</a:t>
            </a:r>
            <a:endParaRPr lang="zh-CN" altLang="en-US" dirty="0"/>
          </a:p>
        </p:txBody>
      </p:sp>
      <p:sp>
        <p:nvSpPr>
          <p:cNvPr id="4" name="内容占位符 3"/>
          <p:cNvSpPr>
            <a:spLocks noGrp="1"/>
          </p:cNvSpPr>
          <p:nvPr>
            <p:ph sz="half" idx="2"/>
          </p:nvPr>
        </p:nvSpPr>
        <p:spPr>
          <a:xfrm>
            <a:off x="4648200" y="5430730"/>
            <a:ext cx="4038600" cy="912002"/>
          </a:xfrm>
        </p:spPr>
        <p:txBody>
          <a:bodyPr/>
          <a:lstStyle/>
          <a:p>
            <a:r>
              <a:rPr lang="zh-CN" altLang="en-US" dirty="0" smtClean="0"/>
              <a:t>多层感知机分类效果</a:t>
            </a:r>
            <a:endParaRPr lang="zh-CN" altLang="en-US" dirty="0"/>
          </a:p>
        </p:txBody>
      </p:sp>
      <p:pic>
        <p:nvPicPr>
          <p:cNvPr id="183298" name="Picture 2" descr="C:\Users\Shinelon\Desktop\QQ截图202012201104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33" y="1905802"/>
            <a:ext cx="7748633" cy="34383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66273" y="1245545"/>
            <a:ext cx="6942222" cy="461665"/>
          </a:xfrm>
          <a:prstGeom prst="rect">
            <a:avLst/>
          </a:prstGeom>
        </p:spPr>
        <p:txBody>
          <a:bodyPr wrap="square">
            <a:spAutoFit/>
          </a:bodyPr>
          <a:lstStyle/>
          <a:p>
            <a:r>
              <a:rPr lang="zh-CN" altLang="zh-CN" sz="2400" dirty="0"/>
              <a:t>感知机模型无法解决线性不可分问题和多分类问题</a:t>
            </a:r>
            <a:endParaRPr lang="zh-CN" altLang="en-US" sz="2400" dirty="0"/>
          </a:p>
        </p:txBody>
      </p:sp>
    </p:spTree>
    <p:extLst>
      <p:ext uri="{BB962C8B-B14F-4D97-AF65-F5344CB8AC3E}">
        <p14:creationId xmlns:p14="http://schemas.microsoft.com/office/powerpoint/2010/main" val="1294902854"/>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23851" y="137475"/>
            <a:ext cx="8569325" cy="659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60000"/>
              </a:lnSpc>
              <a:spcBef>
                <a:spcPct val="0"/>
              </a:spcBef>
              <a:buClrTx/>
              <a:buFontTx/>
              <a:buNone/>
            </a:pPr>
            <a:r>
              <a:rPr lang="en-US" altLang="zh-CN">
                <a:latin typeface="Times New Roman" pitchFamily="18" charset="0"/>
                <a:ea typeface="宋体" pitchFamily="2" charset="-122"/>
              </a:rPr>
              <a:t>2</a:t>
            </a:r>
            <a:r>
              <a:rPr lang="zh-CN" altLang="en-US">
                <a:latin typeface="Times New Roman" pitchFamily="18" charset="0"/>
                <a:ea typeface="宋体" pitchFamily="2" charset="-122"/>
              </a:rPr>
              <a:t>．初始权值的选择</a:t>
            </a:r>
          </a:p>
          <a:p>
            <a:pPr eaLnBrk="1" hangingPunct="1">
              <a:lnSpc>
                <a:spcPct val="160000"/>
              </a:lnSpc>
              <a:spcBef>
                <a:spcPct val="0"/>
              </a:spcBef>
              <a:buClrTx/>
              <a:buFontTx/>
              <a:buNone/>
            </a:pPr>
            <a:r>
              <a:rPr lang="zh-CN" altLang="en-US">
                <a:latin typeface="Times New Roman" pitchFamily="18" charset="0"/>
                <a:ea typeface="宋体" pitchFamily="2" charset="-122"/>
              </a:rPr>
              <a:t>        在前馈多层神经网络的</a:t>
            </a:r>
            <a:r>
              <a:rPr lang="en-US" altLang="zh-CN">
                <a:latin typeface="Times New Roman" pitchFamily="18" charset="0"/>
                <a:ea typeface="宋体" pitchFamily="2" charset="-122"/>
              </a:rPr>
              <a:t>BP</a:t>
            </a:r>
            <a:r>
              <a:rPr lang="zh-CN" altLang="en-US">
                <a:latin typeface="Times New Roman" pitchFamily="18" charset="0"/>
                <a:ea typeface="宋体" pitchFamily="2" charset="-122"/>
              </a:rPr>
              <a:t>算法中，初始权、阈值一般是在一个固定范围内按均匀分布随机产生的。一般文献认为初始权值范围为</a:t>
            </a:r>
            <a:r>
              <a:rPr lang="en-US" altLang="zh-CN">
                <a:latin typeface="Times New Roman" pitchFamily="18" charset="0"/>
                <a:ea typeface="宋体" pitchFamily="2" charset="-122"/>
              </a:rPr>
              <a:t>-1</a:t>
            </a:r>
            <a:r>
              <a:rPr lang="zh-CN" altLang="en-US">
                <a:latin typeface="Times New Roman" pitchFamily="18" charset="0"/>
                <a:ea typeface="宋体" pitchFamily="2" charset="-122"/>
              </a:rPr>
              <a:t>～＋</a:t>
            </a:r>
            <a:r>
              <a:rPr lang="en-US" altLang="zh-CN">
                <a:latin typeface="Times New Roman" pitchFamily="18" charset="0"/>
                <a:ea typeface="宋体" pitchFamily="2" charset="-122"/>
              </a:rPr>
              <a:t>1</a:t>
            </a:r>
            <a:r>
              <a:rPr lang="zh-CN" altLang="en-US">
                <a:latin typeface="Times New Roman" pitchFamily="18" charset="0"/>
                <a:ea typeface="宋体" pitchFamily="2" charset="-122"/>
              </a:rPr>
              <a:t>之间，初始权值的选择对于局部极小点的防止和网络收敛速度的提高均有一定程度的影响，如果初始权值范围选择不当，学习过程一开始就可能进入“假饱和”现象，甚至进入局部极小点，网络根本不收敛。初始权、阈值的选择因具体的网络结构模式和训练样本不同而有所差别，一般应视实际情况而定。本文考察了不同初始权、阈值的赋值范围对网络收敛速度的影响，</a:t>
            </a:r>
            <a:r>
              <a:rPr lang="zh-CN" altLang="en-US">
                <a:solidFill>
                  <a:srgbClr val="FF0000"/>
                </a:solidFill>
                <a:latin typeface="Times New Roman" pitchFamily="18" charset="0"/>
                <a:ea typeface="宋体" pitchFamily="2" charset="-122"/>
              </a:rPr>
              <a:t>确定本文神经网络模型的初始权和阈值的随机赋值范围为－</a:t>
            </a:r>
            <a:r>
              <a:rPr lang="en-US" altLang="zh-CN">
                <a:solidFill>
                  <a:srgbClr val="FF0000"/>
                </a:solidFill>
                <a:latin typeface="Times New Roman" pitchFamily="18" charset="0"/>
                <a:ea typeface="宋体" pitchFamily="2" charset="-122"/>
              </a:rPr>
              <a:t>0.5</a:t>
            </a:r>
            <a:r>
              <a:rPr lang="zh-CN" altLang="en-US">
                <a:solidFill>
                  <a:srgbClr val="FF0000"/>
                </a:solidFill>
                <a:latin typeface="Times New Roman" pitchFamily="18" charset="0"/>
                <a:ea typeface="宋体" pitchFamily="2" charset="-122"/>
              </a:rPr>
              <a:t>～</a:t>
            </a:r>
            <a:r>
              <a:rPr lang="en-US" altLang="zh-CN">
                <a:solidFill>
                  <a:srgbClr val="FF0000"/>
                </a:solidFill>
                <a:latin typeface="Times New Roman" pitchFamily="18" charset="0"/>
                <a:ea typeface="宋体" pitchFamily="2" charset="-122"/>
              </a:rPr>
              <a:t>+0.5</a:t>
            </a:r>
            <a:r>
              <a:rPr lang="zh-CN" altLang="en-US">
                <a:solidFill>
                  <a:srgbClr val="FF0000"/>
                </a:solidFill>
                <a:latin typeface="Times New Roman" pitchFamily="18" charset="0"/>
                <a:ea typeface="宋体" pitchFamily="2" charset="-122"/>
              </a:rPr>
              <a:t>。</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684213" y="124967"/>
            <a:ext cx="810101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200000"/>
              </a:lnSpc>
              <a:spcBef>
                <a:spcPct val="0"/>
              </a:spcBef>
              <a:buClrTx/>
              <a:buFontTx/>
              <a:buNone/>
            </a:pPr>
            <a:r>
              <a:rPr lang="en-US" altLang="zh-CN">
                <a:latin typeface="Times New Roman" pitchFamily="18" charset="0"/>
                <a:ea typeface="宋体" pitchFamily="2" charset="-122"/>
              </a:rPr>
              <a:t>3</a:t>
            </a:r>
            <a:r>
              <a:rPr lang="zh-CN" altLang="en-US">
                <a:latin typeface="Times New Roman" pitchFamily="18" charset="0"/>
                <a:ea typeface="宋体" pitchFamily="2" charset="-122"/>
              </a:rPr>
              <a:t>．收敛误差界值</a:t>
            </a:r>
            <a:r>
              <a:rPr lang="en-US" altLang="zh-CN" b="1">
                <a:latin typeface="Times New Roman" pitchFamily="18" charset="0"/>
                <a:ea typeface="宋体" pitchFamily="2" charset="-122"/>
              </a:rPr>
              <a:t>Emin</a:t>
            </a:r>
            <a:r>
              <a:rPr lang="en-US" altLang="zh-CN">
                <a:latin typeface="Times New Roman" pitchFamily="18" charset="0"/>
                <a:ea typeface="宋体" pitchFamily="2" charset="-122"/>
              </a:rPr>
              <a:t> </a:t>
            </a:r>
          </a:p>
          <a:p>
            <a:pPr eaLnBrk="1" hangingPunct="1">
              <a:lnSpc>
                <a:spcPct val="200000"/>
              </a:lnSpc>
              <a:spcBef>
                <a:spcPct val="0"/>
              </a:spcBef>
              <a:buClrTx/>
              <a:buFontTx/>
              <a:buNone/>
            </a:pPr>
            <a:r>
              <a:rPr lang="en-US" altLang="zh-CN">
                <a:latin typeface="Times New Roman" pitchFamily="18" charset="0"/>
                <a:ea typeface="宋体" pitchFamily="2" charset="-122"/>
              </a:rPr>
              <a:t>    </a:t>
            </a:r>
            <a:r>
              <a:rPr lang="zh-CN" altLang="en-US">
                <a:latin typeface="Times New Roman" pitchFamily="18" charset="0"/>
                <a:ea typeface="宋体" pitchFamily="2" charset="-122"/>
              </a:rPr>
              <a:t>在网络训练过程中应根据实际情况预先确定误差界值。误差界值的选择完全根据网络模型的收敛速度大小和具体样本的学习精度来确定。当</a:t>
            </a:r>
            <a:r>
              <a:rPr lang="en-US" altLang="zh-CN">
                <a:latin typeface="Times New Roman" pitchFamily="18" charset="0"/>
                <a:ea typeface="宋体" pitchFamily="2" charset="-122"/>
              </a:rPr>
              <a:t>Emin </a:t>
            </a:r>
            <a:r>
              <a:rPr lang="zh-CN" altLang="en-US">
                <a:latin typeface="Times New Roman" pitchFamily="18" charset="0"/>
                <a:ea typeface="宋体" pitchFamily="2" charset="-122"/>
              </a:rPr>
              <a:t>值选择较小时，学习效果好，但收敛速度慢，训练次数增加。如果</a:t>
            </a:r>
            <a:r>
              <a:rPr lang="en-US" altLang="zh-CN">
                <a:latin typeface="Times New Roman" pitchFamily="18" charset="0"/>
                <a:ea typeface="宋体" pitchFamily="2" charset="-122"/>
              </a:rPr>
              <a:t>Emin</a:t>
            </a:r>
            <a:r>
              <a:rPr lang="zh-CN" altLang="en-US">
                <a:latin typeface="Times New Roman" pitchFamily="18" charset="0"/>
                <a:ea typeface="宋体" pitchFamily="2" charset="-122"/>
              </a:rPr>
              <a:t>值取得较大时则相反。</a:t>
            </a:r>
            <a:r>
              <a:rPr lang="zh-CN" altLang="en-US">
                <a:solidFill>
                  <a:srgbClr val="FF0000"/>
                </a:solidFill>
                <a:latin typeface="Times New Roman" pitchFamily="18" charset="0"/>
                <a:ea typeface="宋体" pitchFamily="2" charset="-122"/>
              </a:rPr>
              <a:t>本文神经网络的误差界值</a:t>
            </a:r>
            <a:r>
              <a:rPr lang="en-US" altLang="zh-CN">
                <a:solidFill>
                  <a:srgbClr val="FF0000"/>
                </a:solidFill>
                <a:latin typeface="Times New Roman" pitchFamily="18" charset="0"/>
                <a:ea typeface="宋体" pitchFamily="2" charset="-122"/>
              </a:rPr>
              <a:t>Emin</a:t>
            </a:r>
            <a:r>
              <a:rPr lang="zh-CN" altLang="en-US">
                <a:solidFill>
                  <a:srgbClr val="FF0000"/>
                </a:solidFill>
                <a:latin typeface="Times New Roman" pitchFamily="18" charset="0"/>
                <a:ea typeface="宋体" pitchFamily="2" charset="-122"/>
              </a:rPr>
              <a:t>为</a:t>
            </a:r>
            <a:r>
              <a:rPr lang="en-US" altLang="zh-CN">
                <a:solidFill>
                  <a:srgbClr val="FF0000"/>
                </a:solidFill>
                <a:latin typeface="Times New Roman" pitchFamily="18" charset="0"/>
                <a:ea typeface="宋体" pitchFamily="2" charset="-122"/>
              </a:rPr>
              <a:t>0.0001</a:t>
            </a:r>
            <a:r>
              <a:rPr lang="zh-CN" altLang="en-US">
                <a:solidFill>
                  <a:srgbClr val="FF0000"/>
                </a:solidFill>
                <a:latin typeface="Times New Roman" pitchFamily="18" charset="0"/>
                <a:ea typeface="宋体" pitchFamily="2" charset="-122"/>
              </a:rPr>
              <a:t>，</a:t>
            </a:r>
            <a:r>
              <a:rPr lang="zh-CN" altLang="en-US">
                <a:latin typeface="Times New Roman" pitchFamily="18" charset="0"/>
                <a:ea typeface="宋体" pitchFamily="2" charset="-122"/>
              </a:rPr>
              <a:t>即在迭代计算时误差值</a:t>
            </a:r>
            <a:r>
              <a:rPr lang="en-US" altLang="zh-CN">
                <a:latin typeface="Times New Roman" pitchFamily="18" charset="0"/>
                <a:ea typeface="宋体" pitchFamily="2" charset="-122"/>
              </a:rPr>
              <a:t>E &lt;Emin</a:t>
            </a:r>
            <a:r>
              <a:rPr lang="zh-CN" altLang="en-US">
                <a:latin typeface="Times New Roman" pitchFamily="18" charset="0"/>
                <a:ea typeface="宋体" pitchFamily="2" charset="-122"/>
              </a:rPr>
              <a:t>＝</a:t>
            </a:r>
            <a:r>
              <a:rPr lang="en-US" altLang="zh-CN">
                <a:latin typeface="Times New Roman" pitchFamily="18" charset="0"/>
                <a:ea typeface="宋体" pitchFamily="2" charset="-122"/>
              </a:rPr>
              <a:t>0.0001</a:t>
            </a:r>
            <a:r>
              <a:rPr lang="zh-CN" altLang="en-US">
                <a:latin typeface="Times New Roman" pitchFamily="18" charset="0"/>
                <a:ea typeface="宋体" pitchFamily="2" charset="-122"/>
              </a:rPr>
              <a:t>时，则认为学习完成，停止计算，输出结果。</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0" y="647521"/>
            <a:ext cx="9144000"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latin typeface="Times New Roman" pitchFamily="18" charset="0"/>
                <a:ea typeface="宋体" pitchFamily="2" charset="-122"/>
                <a:sym typeface="Arial" pitchFamily="34" charset="0"/>
              </a:rPr>
              <a:t>4.  输入数据的预处理 </a:t>
            </a:r>
          </a:p>
          <a:p>
            <a:pPr>
              <a:lnSpc>
                <a:spcPct val="130000"/>
              </a:lnSpc>
              <a:spcBef>
                <a:spcPct val="0"/>
              </a:spcBef>
              <a:buClrTx/>
              <a:buFontTx/>
              <a:buNone/>
            </a:pPr>
            <a:r>
              <a:rPr lang="zh-CN" altLang="en-US" sz="1800">
                <a:latin typeface="宋体" pitchFamily="2" charset="-122"/>
                <a:ea typeface="宋体" pitchFamily="2" charset="-122"/>
              </a:rPr>
              <a:t> </a:t>
            </a:r>
            <a:r>
              <a:rPr lang="zh-CN" altLang="en-US">
                <a:latin typeface="Times New Roman" pitchFamily="18" charset="0"/>
                <a:ea typeface="宋体" pitchFamily="2" charset="-122"/>
                <a:sym typeface="Arial" pitchFamily="34" charset="0"/>
              </a:rPr>
              <a:t> 在BP算法中，神经元具有饱和非线性特征（如果神经元的总输入与阈值相距甚远，神经元的实际输出要么为最大值、要么为最小值）。第一隐层中的神经元通常采用饱和非线性作用函数，学习过程中会出现饱和现象，因此要防止此层神经元进入饱和，必须限制网络输入的幅值。本文使用的标准化方法如下：</a:t>
            </a:r>
          </a:p>
          <a:p>
            <a:pPr eaLnBrk="1" hangingPunct="1">
              <a:lnSpc>
                <a:spcPct val="130000"/>
              </a:lnSpc>
              <a:spcBef>
                <a:spcPct val="0"/>
              </a:spcBef>
              <a:buClrTx/>
              <a:buFontTx/>
              <a:buNone/>
            </a:pPr>
            <a:r>
              <a:rPr lang="zh-CN" altLang="en-US">
                <a:latin typeface="Times New Roman" pitchFamily="18" charset="0"/>
                <a:ea typeface="宋体" pitchFamily="2" charset="-122"/>
                <a:sym typeface="Arial" pitchFamily="34" charset="0"/>
              </a:rPr>
              <a:t>式中，P为输入量，T为输出量，P/和T/为经过归一化处理后的实验数据。</a:t>
            </a:r>
          </a:p>
          <a:p>
            <a:pPr>
              <a:lnSpc>
                <a:spcPct val="130000"/>
              </a:lnSpc>
              <a:spcBef>
                <a:spcPct val="0"/>
              </a:spcBef>
              <a:buClrTx/>
              <a:buFontTx/>
              <a:buNone/>
            </a:pPr>
            <a:endParaRPr lang="zh-CN" altLang="en-US" sz="2000">
              <a:latin typeface="Times New Roman" pitchFamily="18" charset="0"/>
              <a:ea typeface="宋体" pitchFamily="2" charset="-122"/>
            </a:endParaRPr>
          </a:p>
          <a:p>
            <a:pPr>
              <a:lnSpc>
                <a:spcPct val="110000"/>
              </a:lnSpc>
              <a:spcBef>
                <a:spcPct val="0"/>
              </a:spcBef>
              <a:buClrTx/>
              <a:buFontTx/>
              <a:buNone/>
            </a:pPr>
            <a:endParaRPr lang="zh-CN" altLang="en-US" sz="2000">
              <a:latin typeface="Times New Roman" pitchFamily="18" charset="0"/>
              <a:ea typeface="宋体" pitchFamily="2" charset="-122"/>
            </a:endParaRPr>
          </a:p>
        </p:txBody>
      </p:sp>
      <p:graphicFrame>
        <p:nvGraphicFramePr>
          <p:cNvPr id="125955" name="Object 3"/>
          <p:cNvGraphicFramePr>
            <a:graphicFrameLocks noChangeAspect="1"/>
          </p:cNvGraphicFramePr>
          <p:nvPr/>
        </p:nvGraphicFramePr>
        <p:xfrm>
          <a:off x="2106613" y="4530726"/>
          <a:ext cx="2952750" cy="1700213"/>
        </p:xfrm>
        <a:graphic>
          <a:graphicData uri="http://schemas.openxmlformats.org/presentationml/2006/ole">
            <mc:AlternateContent xmlns:mc="http://schemas.openxmlformats.org/markup-compatibility/2006">
              <mc:Choice xmlns:v="urn:schemas-microsoft-com:vml" Requires="v">
                <p:oleObj spid="_x0000_s125976" r:id="rId3" imgW="916787" imgH="967720" progId="Equation.3">
                  <p:embed/>
                </p:oleObj>
              </mc:Choice>
              <mc:Fallback>
                <p:oleObj r:id="rId3" imgW="916787" imgH="967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613" y="4530726"/>
                        <a:ext cx="295275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56" name="Rectangle 4"/>
          <p:cNvSpPr>
            <a:spLocks noChangeArrowheads="1"/>
          </p:cNvSpPr>
          <p:nvPr/>
        </p:nvSpPr>
        <p:spPr bwMode="auto">
          <a:xfrm>
            <a:off x="0" y="4096158"/>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200">
                <a:latin typeface="宋体" pitchFamily="2" charset="-122"/>
                <a:ea typeface="宋体" pitchFamily="2" charset="-122"/>
              </a:rPr>
              <a:t>    </a:t>
            </a:r>
            <a:endParaRPr lang="zh-CN" altLang="en-US" sz="2000">
              <a:latin typeface="Times New Roman" pitchFamily="18" charset="0"/>
              <a:ea typeface="宋体" pitchFamily="2" charset="-122"/>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p:cNvGrpSpPr>
            <a:grpSpLocks/>
          </p:cNvGrpSpPr>
          <p:nvPr/>
        </p:nvGrpSpPr>
        <p:grpSpPr bwMode="auto">
          <a:xfrm>
            <a:off x="238125" y="1431926"/>
            <a:ext cx="8586788" cy="5197475"/>
            <a:chOff x="0" y="0"/>
            <a:chExt cx="5409" cy="3274"/>
          </a:xfrm>
        </p:grpSpPr>
        <p:pic>
          <p:nvPicPr>
            <p:cNvPr id="126980" name="Picture 3"/>
            <p:cNvPicPr>
              <a:picLocks noChangeAspect="1" noChangeArrowheads="1"/>
            </p:cNvPicPr>
            <p:nvPr/>
          </p:nvPicPr>
          <p:blipFill>
            <a:blip r:embed="rId2">
              <a:lum bright="-40000" contrast="54000"/>
              <a:extLst>
                <a:ext uri="{28A0092B-C50C-407E-A947-70E740481C1C}">
                  <a14:useLocalDpi xmlns:a14="http://schemas.microsoft.com/office/drawing/2010/main" val="0"/>
                </a:ext>
              </a:extLst>
            </a:blip>
            <a:srcRect/>
            <a:stretch>
              <a:fillRect/>
            </a:stretch>
          </p:blipFill>
          <p:spPr bwMode="auto">
            <a:xfrm>
              <a:off x="0" y="21"/>
              <a:ext cx="2655" cy="279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6981" name="Picture 4"/>
            <p:cNvPicPr>
              <a:picLocks noChangeAspect="1" noChangeArrowheads="1"/>
            </p:cNvPicPr>
            <p:nvPr/>
          </p:nvPicPr>
          <p:blipFill>
            <a:blip r:embed="rId3">
              <a:lum bright="-30000" contrast="42000"/>
              <a:extLst>
                <a:ext uri="{28A0092B-C50C-407E-A947-70E740481C1C}">
                  <a14:useLocalDpi xmlns:a14="http://schemas.microsoft.com/office/drawing/2010/main" val="0"/>
                </a:ext>
              </a:extLst>
            </a:blip>
            <a:srcRect/>
            <a:stretch>
              <a:fillRect/>
            </a:stretch>
          </p:blipFill>
          <p:spPr bwMode="auto">
            <a:xfrm>
              <a:off x="2826" y="0"/>
              <a:ext cx="2583" cy="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2" name="Text Box 5"/>
            <p:cNvSpPr txBox="1">
              <a:spLocks noChangeArrowheads="1"/>
            </p:cNvSpPr>
            <p:nvPr/>
          </p:nvSpPr>
          <p:spPr bwMode="auto">
            <a:xfrm>
              <a:off x="3166" y="2802"/>
              <a:ext cx="187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a:spcBef>
                  <a:spcPct val="0"/>
                </a:spcBef>
                <a:buClrTx/>
                <a:buFontTx/>
                <a:buNone/>
              </a:pPr>
              <a:endParaRPr lang="zh-CN" altLang="en-US" b="1">
                <a:solidFill>
                  <a:srgbClr val="FF0000"/>
                </a:solidFill>
                <a:latin typeface="华文中宋" pitchFamily="2" charset="-122"/>
                <a:ea typeface="华文中宋" pitchFamily="2" charset="-122"/>
              </a:endParaRPr>
            </a:p>
          </p:txBody>
        </p:sp>
        <p:sp>
          <p:nvSpPr>
            <p:cNvPr id="126983" name="Text Box 6"/>
            <p:cNvSpPr txBox="1">
              <a:spLocks noChangeArrowheads="1"/>
            </p:cNvSpPr>
            <p:nvPr/>
          </p:nvSpPr>
          <p:spPr bwMode="auto">
            <a:xfrm>
              <a:off x="3002" y="2456"/>
              <a:ext cx="78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a:spcBef>
                  <a:spcPct val="0"/>
                </a:spcBef>
                <a:buClrTx/>
                <a:buFontTx/>
                <a:buNone/>
              </a:pPr>
              <a:r>
                <a:rPr lang="zh-CN" altLang="en-US" sz="1400" b="1">
                  <a:latin typeface="华文中宋" pitchFamily="2" charset="-122"/>
                  <a:ea typeface="华文中宋" pitchFamily="2" charset="-122"/>
                </a:rPr>
                <a:t>进水</a:t>
              </a:r>
            </a:p>
            <a:p>
              <a:pPr algn="just">
                <a:spcBef>
                  <a:spcPct val="0"/>
                </a:spcBef>
                <a:buClrTx/>
                <a:buFontTx/>
                <a:buNone/>
              </a:pPr>
              <a:r>
                <a:rPr lang="en-US" altLang="zh-CN" sz="1400" b="1">
                  <a:latin typeface="Times New Roman" pitchFamily="18" charset="0"/>
                  <a:ea typeface="宋体" pitchFamily="2" charset="-122"/>
                </a:rPr>
                <a:t>UV</a:t>
              </a:r>
              <a:r>
                <a:rPr lang="en-US" altLang="zh-CN" sz="1400" b="1" baseline="-25000">
                  <a:latin typeface="Times New Roman" pitchFamily="18" charset="0"/>
                  <a:ea typeface="宋体" pitchFamily="2" charset="-122"/>
                </a:rPr>
                <a:t>254</a:t>
              </a:r>
              <a:r>
                <a:rPr lang="zh-CN" altLang="en-US" sz="1400" b="1">
                  <a:latin typeface="Times New Roman" pitchFamily="18" charset="0"/>
                  <a:ea typeface="宋体" pitchFamily="2" charset="-122"/>
                </a:rPr>
                <a:t>值</a:t>
              </a:r>
            </a:p>
          </p:txBody>
        </p:sp>
        <p:sp>
          <p:nvSpPr>
            <p:cNvPr id="126984" name="Text Box 7"/>
            <p:cNvSpPr txBox="1">
              <a:spLocks noChangeArrowheads="1"/>
            </p:cNvSpPr>
            <p:nvPr/>
          </p:nvSpPr>
          <p:spPr bwMode="auto">
            <a:xfrm>
              <a:off x="4402" y="2501"/>
              <a:ext cx="9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a:spcBef>
                  <a:spcPct val="0"/>
                </a:spcBef>
                <a:buClrTx/>
                <a:buFontTx/>
                <a:buNone/>
              </a:pPr>
              <a:r>
                <a:rPr lang="zh-CN" altLang="en-US" sz="1400" b="1">
                  <a:latin typeface="Times New Roman" pitchFamily="18" charset="0"/>
                  <a:ea typeface="宋体" pitchFamily="2" charset="-122"/>
                </a:rPr>
                <a:t>臭氧浓度，      </a:t>
              </a:r>
              <a:r>
                <a:rPr lang="en-US" altLang="zh-CN" sz="1400" b="1">
                  <a:latin typeface="Times New Roman" pitchFamily="18" charset="0"/>
                  <a:ea typeface="宋体" pitchFamily="2" charset="-122"/>
                </a:rPr>
                <a:t>mg/L</a:t>
              </a:r>
            </a:p>
          </p:txBody>
        </p:sp>
        <p:sp>
          <p:nvSpPr>
            <p:cNvPr id="126985" name="Text Box 8"/>
            <p:cNvSpPr txBox="1">
              <a:spLocks noChangeArrowheads="1"/>
            </p:cNvSpPr>
            <p:nvPr/>
          </p:nvSpPr>
          <p:spPr bwMode="auto">
            <a:xfrm rot="-5400000">
              <a:off x="2270" y="1035"/>
              <a:ext cx="1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a:spcBef>
                  <a:spcPct val="0"/>
                </a:spcBef>
                <a:buClrTx/>
                <a:buFontTx/>
                <a:buNone/>
              </a:pPr>
              <a:r>
                <a:rPr lang="en-US" altLang="zh-CN" sz="1400" b="1">
                  <a:latin typeface="Times New Roman" pitchFamily="18" charset="0"/>
                  <a:ea typeface="宋体" pitchFamily="2" charset="-122"/>
                </a:rPr>
                <a:t>UV</a:t>
              </a:r>
              <a:r>
                <a:rPr lang="en-US" altLang="zh-CN" sz="1400" b="1" baseline="-25000">
                  <a:latin typeface="Times New Roman" pitchFamily="18" charset="0"/>
                  <a:ea typeface="宋体" pitchFamily="2" charset="-122"/>
                </a:rPr>
                <a:t>254</a:t>
              </a:r>
              <a:r>
                <a:rPr lang="zh-CN" altLang="en-US" sz="1400" b="1">
                  <a:latin typeface="Times New Roman" pitchFamily="18" charset="0"/>
                  <a:ea typeface="宋体" pitchFamily="2" charset="-122"/>
                </a:rPr>
                <a:t>去除率，％</a:t>
              </a:r>
            </a:p>
          </p:txBody>
        </p:sp>
      </p:grpSp>
      <p:sp>
        <p:nvSpPr>
          <p:cNvPr id="126979" name="Rectangle 9"/>
          <p:cNvSpPr>
            <a:spLocks noChangeArrowheads="1"/>
          </p:cNvSpPr>
          <p:nvPr/>
        </p:nvSpPr>
        <p:spPr bwMode="auto">
          <a:xfrm>
            <a:off x="1619250" y="476250"/>
            <a:ext cx="4572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spcBef>
                <a:spcPct val="50000"/>
              </a:spcBef>
              <a:buClrTx/>
              <a:buFontTx/>
              <a:buNone/>
            </a:pPr>
            <a:r>
              <a:rPr lang="en-US" altLang="zh-CN" b="1">
                <a:solidFill>
                  <a:srgbClr val="FF0000"/>
                </a:solidFill>
                <a:latin typeface="Times New Roman" pitchFamily="18" charset="0"/>
                <a:ea typeface="宋体" pitchFamily="2" charset="-122"/>
              </a:rPr>
              <a:t>BP</a:t>
            </a:r>
            <a:r>
              <a:rPr lang="zh-CN" altLang="en-US" b="1">
                <a:solidFill>
                  <a:srgbClr val="FF0000"/>
                </a:solidFill>
                <a:latin typeface="Times New Roman" pitchFamily="18" charset="0"/>
                <a:ea typeface="宋体" pitchFamily="2" charset="-122"/>
              </a:rPr>
              <a:t>网络训练误差曲线和网络模型</a:t>
            </a:r>
          </a:p>
          <a:p>
            <a:pPr>
              <a:spcBef>
                <a:spcPct val="50000"/>
              </a:spcBef>
              <a:buClrTx/>
              <a:buFontTx/>
              <a:buNone/>
            </a:pPr>
            <a:endParaRPr lang="zh-CN" altLang="en-US" sz="2000" b="1">
              <a:latin typeface="Times New Roman" pitchFamily="18" charset="0"/>
              <a:ea typeface="宋体" pitchFamily="2" charset="-122"/>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p:cNvGrpSpPr>
            <a:grpSpLocks/>
          </p:cNvGrpSpPr>
          <p:nvPr/>
        </p:nvGrpSpPr>
        <p:grpSpPr bwMode="auto">
          <a:xfrm>
            <a:off x="533400" y="1066800"/>
            <a:ext cx="8001000" cy="5448301"/>
            <a:chOff x="0" y="0"/>
            <a:chExt cx="5040" cy="3432"/>
          </a:xfrm>
        </p:grpSpPr>
        <p:sp>
          <p:nvSpPr>
            <p:cNvPr id="128004" name="Text Box 3"/>
            <p:cNvSpPr txBox="1">
              <a:spLocks noChangeArrowheads="1"/>
            </p:cNvSpPr>
            <p:nvPr/>
          </p:nvSpPr>
          <p:spPr bwMode="auto">
            <a:xfrm>
              <a:off x="0" y="0"/>
              <a:ext cx="5040" cy="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a:p>
              <a:pPr eaLnBrk="1" hangingPunct="1">
                <a:spcBef>
                  <a:spcPct val="50000"/>
                </a:spcBef>
                <a:buClrTx/>
                <a:buFontTx/>
                <a:buNone/>
              </a:pPr>
              <a:endParaRPr lang="zh-CN" altLang="en-US" b="1">
                <a:latin typeface="Times New Roman" pitchFamily="18" charset="0"/>
                <a:ea typeface="宋体" pitchFamily="2" charset="-122"/>
              </a:endParaRPr>
            </a:p>
          </p:txBody>
        </p:sp>
        <p:grpSp>
          <p:nvGrpSpPr>
            <p:cNvPr id="128005" name="Group 4"/>
            <p:cNvGrpSpPr>
              <a:grpSpLocks/>
            </p:cNvGrpSpPr>
            <p:nvPr/>
          </p:nvGrpSpPr>
          <p:grpSpPr bwMode="auto">
            <a:xfrm>
              <a:off x="192" y="192"/>
              <a:ext cx="4656" cy="3072"/>
              <a:chOff x="0" y="0"/>
              <a:chExt cx="2714" cy="2827"/>
            </a:xfrm>
          </p:grpSpPr>
          <p:grpSp>
            <p:nvGrpSpPr>
              <p:cNvPr id="128006" name="Group 5"/>
              <p:cNvGrpSpPr>
                <a:grpSpLocks/>
              </p:cNvGrpSpPr>
              <p:nvPr/>
            </p:nvGrpSpPr>
            <p:grpSpPr bwMode="auto">
              <a:xfrm>
                <a:off x="3" y="3"/>
                <a:ext cx="2708" cy="2821"/>
                <a:chOff x="0" y="0"/>
                <a:chExt cx="2708" cy="2821"/>
              </a:xfrm>
            </p:grpSpPr>
            <p:grpSp>
              <p:nvGrpSpPr>
                <p:cNvPr id="128008" name="Group 6"/>
                <p:cNvGrpSpPr>
                  <a:grpSpLocks/>
                </p:cNvGrpSpPr>
                <p:nvPr/>
              </p:nvGrpSpPr>
              <p:grpSpPr bwMode="auto">
                <a:xfrm>
                  <a:off x="0" y="0"/>
                  <a:ext cx="451" cy="806"/>
                  <a:chOff x="0" y="0"/>
                  <a:chExt cx="451" cy="806"/>
                </a:xfrm>
              </p:grpSpPr>
              <p:sp>
                <p:nvSpPr>
                  <p:cNvPr id="128099" name="Rectangle 7"/>
                  <p:cNvSpPr>
                    <a:spLocks noChangeArrowheads="1"/>
                  </p:cNvSpPr>
                  <p:nvPr/>
                </p:nvSpPr>
                <p:spPr bwMode="auto">
                  <a:xfrm>
                    <a:off x="43" y="0"/>
                    <a:ext cx="36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sz="2000" b="1">
                        <a:latin typeface="华文中宋" pitchFamily="2" charset="-122"/>
                        <a:ea typeface="华文中宋" pitchFamily="2" charset="-122"/>
                      </a:rPr>
                      <a:t>实验号</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100" name="Rectangle 8"/>
                  <p:cNvSpPr>
                    <a:spLocks noChangeArrowheads="1"/>
                  </p:cNvSpPr>
                  <p:nvPr/>
                </p:nvSpPr>
                <p:spPr bwMode="auto">
                  <a:xfrm>
                    <a:off x="0" y="0"/>
                    <a:ext cx="45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09" name="Group 9"/>
                <p:cNvGrpSpPr>
                  <a:grpSpLocks/>
                </p:cNvGrpSpPr>
                <p:nvPr/>
              </p:nvGrpSpPr>
              <p:grpSpPr bwMode="auto">
                <a:xfrm>
                  <a:off x="451" y="0"/>
                  <a:ext cx="451" cy="806"/>
                  <a:chOff x="0" y="0"/>
                  <a:chExt cx="451" cy="806"/>
                </a:xfrm>
              </p:grpSpPr>
              <p:sp>
                <p:nvSpPr>
                  <p:cNvPr id="128097" name="Rectangle 10"/>
                  <p:cNvSpPr>
                    <a:spLocks noChangeArrowheads="1"/>
                  </p:cNvSpPr>
                  <p:nvPr/>
                </p:nvSpPr>
                <p:spPr bwMode="auto">
                  <a:xfrm>
                    <a:off x="43" y="0"/>
                    <a:ext cx="36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sz="2000" b="1">
                        <a:latin typeface="Times New Roman" pitchFamily="18" charset="0"/>
                        <a:ea typeface="华文中宋" pitchFamily="2" charset="-122"/>
                      </a:rPr>
                      <a:t> </a:t>
                    </a:r>
                    <a:endParaRPr lang="zh-CN" altLang="en-US" sz="2000" b="1">
                      <a:latin typeface="华文中宋" pitchFamily="2" charset="-122"/>
                      <a:ea typeface="华文中宋" pitchFamily="2" charset="-122"/>
                    </a:endParaRPr>
                  </a:p>
                  <a:p>
                    <a:pPr algn="ctr">
                      <a:spcBef>
                        <a:spcPct val="0"/>
                      </a:spcBef>
                      <a:buClrTx/>
                      <a:buFontTx/>
                      <a:buNone/>
                    </a:pPr>
                    <a:r>
                      <a:rPr lang="zh-CN" altLang="en-US" sz="2000" b="1">
                        <a:latin typeface="华文中宋" pitchFamily="2" charset="-122"/>
                        <a:ea typeface="华文中宋" pitchFamily="2" charset="-122"/>
                      </a:rPr>
                      <a:t>臭氧</a:t>
                    </a:r>
                  </a:p>
                  <a:p>
                    <a:pPr algn="ctr">
                      <a:spcBef>
                        <a:spcPct val="0"/>
                      </a:spcBef>
                      <a:buClrTx/>
                      <a:buFontTx/>
                      <a:buNone/>
                    </a:pPr>
                    <a:r>
                      <a:rPr lang="zh-CN" altLang="en-US" sz="1800" b="1">
                        <a:latin typeface="Times New Roman" pitchFamily="18" charset="0"/>
                        <a:ea typeface="华文中宋" pitchFamily="2" charset="-122"/>
                      </a:rPr>
                      <a:t> </a:t>
                    </a:r>
                    <a:r>
                      <a:rPr lang="en-US" altLang="zh-CN" sz="1800" b="1">
                        <a:latin typeface="华文中宋" pitchFamily="2" charset="-122"/>
                        <a:ea typeface="华文中宋" pitchFamily="2" charset="-122"/>
                      </a:rPr>
                      <a:t>(mg/L)</a:t>
                    </a:r>
                  </a:p>
                  <a:p>
                    <a:pPr algn="ctr">
                      <a:spcBef>
                        <a:spcPct val="0"/>
                      </a:spcBef>
                      <a:buClrTx/>
                      <a:buFontTx/>
                      <a:buNone/>
                    </a:pPr>
                    <a:endParaRPr lang="zh-CN" altLang="en-US" sz="1800" b="1">
                      <a:latin typeface="华文中宋" pitchFamily="2" charset="-122"/>
                      <a:ea typeface="华文中宋" pitchFamily="2" charset="-122"/>
                    </a:endParaRPr>
                  </a:p>
                </p:txBody>
              </p:sp>
              <p:sp>
                <p:nvSpPr>
                  <p:cNvPr id="128098" name="Rectangle 11"/>
                  <p:cNvSpPr>
                    <a:spLocks noChangeArrowheads="1"/>
                  </p:cNvSpPr>
                  <p:nvPr/>
                </p:nvSpPr>
                <p:spPr bwMode="auto">
                  <a:xfrm>
                    <a:off x="0" y="0"/>
                    <a:ext cx="45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0" name="Group 12"/>
                <p:cNvGrpSpPr>
                  <a:grpSpLocks/>
                </p:cNvGrpSpPr>
                <p:nvPr/>
              </p:nvGrpSpPr>
              <p:grpSpPr bwMode="auto">
                <a:xfrm>
                  <a:off x="902" y="0"/>
                  <a:ext cx="1248" cy="403"/>
                  <a:chOff x="0" y="0"/>
                  <a:chExt cx="1248" cy="403"/>
                </a:xfrm>
              </p:grpSpPr>
              <p:sp>
                <p:nvSpPr>
                  <p:cNvPr id="128095" name="Rectangle 13"/>
                  <p:cNvSpPr>
                    <a:spLocks noChangeArrowheads="1"/>
                  </p:cNvSpPr>
                  <p:nvPr/>
                </p:nvSpPr>
                <p:spPr bwMode="auto">
                  <a:xfrm>
                    <a:off x="43" y="0"/>
                    <a:ext cx="116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UV</a:t>
                    </a:r>
                    <a:r>
                      <a:rPr lang="en-US" altLang="zh-CN" sz="2000" b="1" baseline="-30000">
                        <a:latin typeface="华文中宋" pitchFamily="2" charset="-122"/>
                        <a:ea typeface="华文中宋" pitchFamily="2" charset="-122"/>
                      </a:rPr>
                      <a:t>254</a:t>
                    </a:r>
                    <a:r>
                      <a:rPr lang="zh-CN" altLang="en-US" sz="2000" b="1">
                        <a:latin typeface="华文中宋" pitchFamily="2" charset="-122"/>
                        <a:ea typeface="华文中宋" pitchFamily="2" charset="-122"/>
                      </a:rPr>
                      <a:t>去除率</a:t>
                    </a:r>
                    <a:r>
                      <a:rPr lang="en-US" altLang="zh-CN" sz="2000" b="1">
                        <a:latin typeface="华文中宋" pitchFamily="2" charset="-122"/>
                        <a:ea typeface="华文中宋" pitchFamily="2" charset="-122"/>
                      </a:rPr>
                      <a:t>(%)</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96" name="Rectangle 14"/>
                  <p:cNvSpPr>
                    <a:spLocks noChangeArrowheads="1"/>
                  </p:cNvSpPr>
                  <p:nvPr/>
                </p:nvSpPr>
                <p:spPr bwMode="auto">
                  <a:xfrm>
                    <a:off x="0" y="0"/>
                    <a:ext cx="124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1" name="Group 15"/>
                <p:cNvGrpSpPr>
                  <a:grpSpLocks/>
                </p:cNvGrpSpPr>
                <p:nvPr/>
              </p:nvGrpSpPr>
              <p:grpSpPr bwMode="auto">
                <a:xfrm>
                  <a:off x="2150" y="0"/>
                  <a:ext cx="558" cy="806"/>
                  <a:chOff x="0" y="0"/>
                  <a:chExt cx="558" cy="806"/>
                </a:xfrm>
              </p:grpSpPr>
              <p:sp>
                <p:nvSpPr>
                  <p:cNvPr id="128093" name="Rectangle 16"/>
                  <p:cNvSpPr>
                    <a:spLocks noChangeArrowheads="1"/>
                  </p:cNvSpPr>
                  <p:nvPr/>
                </p:nvSpPr>
                <p:spPr bwMode="auto">
                  <a:xfrm>
                    <a:off x="43" y="0"/>
                    <a:ext cx="472"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zh-CN" altLang="en-US" sz="2000" b="1">
                        <a:solidFill>
                          <a:srgbClr val="FF0000"/>
                        </a:solidFill>
                        <a:latin typeface="华文中宋" pitchFamily="2" charset="-122"/>
                        <a:ea typeface="华文中宋" pitchFamily="2" charset="-122"/>
                      </a:rPr>
                      <a:t>相对误差</a:t>
                    </a:r>
                    <a:r>
                      <a:rPr lang="zh-CN" altLang="en-US" sz="1800" b="1">
                        <a:solidFill>
                          <a:srgbClr val="FF0000"/>
                        </a:solidFill>
                        <a:latin typeface="华文中宋" pitchFamily="2" charset="-122"/>
                        <a:ea typeface="华文中宋" pitchFamily="2" charset="-122"/>
                      </a:rPr>
                      <a:t>（</a:t>
                    </a:r>
                    <a:r>
                      <a:rPr lang="en-US" altLang="zh-CN" sz="1800" b="1">
                        <a:solidFill>
                          <a:srgbClr val="FF0000"/>
                        </a:solidFill>
                        <a:latin typeface="华文中宋" pitchFamily="2" charset="-122"/>
                        <a:ea typeface="华文中宋" pitchFamily="2" charset="-122"/>
                      </a:rPr>
                      <a:t>%</a:t>
                    </a:r>
                    <a:r>
                      <a:rPr lang="zh-CN" altLang="en-US" sz="1800" b="1">
                        <a:solidFill>
                          <a:srgbClr val="FF0000"/>
                        </a:solidFill>
                        <a:latin typeface="华文中宋" pitchFamily="2" charset="-122"/>
                        <a:ea typeface="华文中宋" pitchFamily="2" charset="-122"/>
                      </a:rPr>
                      <a:t>）</a:t>
                    </a:r>
                  </a:p>
                  <a:p>
                    <a:pPr algn="ctr">
                      <a:spcBef>
                        <a:spcPct val="0"/>
                      </a:spcBef>
                      <a:buClrTx/>
                      <a:buFontTx/>
                      <a:buNone/>
                    </a:pPr>
                    <a:endParaRPr lang="zh-CN" altLang="en-US" sz="2000" b="1">
                      <a:solidFill>
                        <a:srgbClr val="FF0000"/>
                      </a:solidFill>
                      <a:latin typeface="华文中宋" pitchFamily="2" charset="-122"/>
                      <a:ea typeface="华文中宋" pitchFamily="2" charset="-122"/>
                    </a:endParaRPr>
                  </a:p>
                </p:txBody>
              </p:sp>
              <p:sp>
                <p:nvSpPr>
                  <p:cNvPr id="128094" name="Rectangle 17"/>
                  <p:cNvSpPr>
                    <a:spLocks noChangeArrowheads="1"/>
                  </p:cNvSpPr>
                  <p:nvPr/>
                </p:nvSpPr>
                <p:spPr bwMode="auto">
                  <a:xfrm>
                    <a:off x="0" y="0"/>
                    <a:ext cx="558"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2" name="Group 18"/>
                <p:cNvGrpSpPr>
                  <a:grpSpLocks/>
                </p:cNvGrpSpPr>
                <p:nvPr/>
              </p:nvGrpSpPr>
              <p:grpSpPr bwMode="auto">
                <a:xfrm>
                  <a:off x="902" y="403"/>
                  <a:ext cx="522" cy="403"/>
                  <a:chOff x="0" y="0"/>
                  <a:chExt cx="522" cy="403"/>
                </a:xfrm>
              </p:grpSpPr>
              <p:sp>
                <p:nvSpPr>
                  <p:cNvPr id="128091" name="Rectangle 19"/>
                  <p:cNvSpPr>
                    <a:spLocks noChangeArrowheads="1"/>
                  </p:cNvSpPr>
                  <p:nvPr/>
                </p:nvSpPr>
                <p:spPr bwMode="auto">
                  <a:xfrm>
                    <a:off x="43" y="0"/>
                    <a:ext cx="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endParaRPr lang="zh-CN" altLang="en-US" sz="2000" b="1">
                      <a:latin typeface="华文中宋" pitchFamily="2" charset="-122"/>
                      <a:ea typeface="华文中宋" pitchFamily="2" charset="-122"/>
                    </a:endParaRPr>
                  </a:p>
                  <a:p>
                    <a:pPr algn="ctr" eaLnBrk="1" hangingPunct="1">
                      <a:spcBef>
                        <a:spcPct val="0"/>
                      </a:spcBef>
                      <a:buClrTx/>
                      <a:buFontTx/>
                      <a:buNone/>
                    </a:pPr>
                    <a:r>
                      <a:rPr lang="zh-CN" altLang="en-US" sz="2000" b="1">
                        <a:solidFill>
                          <a:srgbClr val="FF0000"/>
                        </a:solidFill>
                        <a:latin typeface="华文中宋" pitchFamily="2" charset="-122"/>
                        <a:ea typeface="华文中宋" pitchFamily="2" charset="-122"/>
                      </a:rPr>
                      <a:t>实测值</a:t>
                    </a:r>
                  </a:p>
                  <a:p>
                    <a:pPr algn="ctr">
                      <a:spcBef>
                        <a:spcPct val="0"/>
                      </a:spcBef>
                      <a:buClrTx/>
                      <a:buFontTx/>
                      <a:buNone/>
                    </a:pPr>
                    <a:endParaRPr lang="zh-CN" altLang="en-US" sz="2000" b="1">
                      <a:solidFill>
                        <a:srgbClr val="FF0000"/>
                      </a:solidFill>
                      <a:latin typeface="华文中宋" pitchFamily="2" charset="-122"/>
                      <a:ea typeface="华文中宋" pitchFamily="2" charset="-122"/>
                    </a:endParaRPr>
                  </a:p>
                </p:txBody>
              </p:sp>
              <p:sp>
                <p:nvSpPr>
                  <p:cNvPr id="128092" name="Rectangle 20"/>
                  <p:cNvSpPr>
                    <a:spLocks noChangeArrowheads="1"/>
                  </p:cNvSpPr>
                  <p:nvPr/>
                </p:nvSpPr>
                <p:spPr bwMode="auto">
                  <a:xfrm>
                    <a:off x="0" y="0"/>
                    <a:ext cx="5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3" name="Group 21"/>
                <p:cNvGrpSpPr>
                  <a:grpSpLocks/>
                </p:cNvGrpSpPr>
                <p:nvPr/>
              </p:nvGrpSpPr>
              <p:grpSpPr bwMode="auto">
                <a:xfrm>
                  <a:off x="1424" y="403"/>
                  <a:ext cx="726" cy="403"/>
                  <a:chOff x="0" y="0"/>
                  <a:chExt cx="726" cy="403"/>
                </a:xfrm>
              </p:grpSpPr>
              <p:sp>
                <p:nvSpPr>
                  <p:cNvPr id="128089" name="Rectangle 22"/>
                  <p:cNvSpPr>
                    <a:spLocks noChangeArrowheads="1"/>
                  </p:cNvSpPr>
                  <p:nvPr/>
                </p:nvSpPr>
                <p:spPr bwMode="auto">
                  <a:xfrm>
                    <a:off x="43" y="0"/>
                    <a:ext cx="6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endParaRPr lang="zh-CN" altLang="en-US" sz="2000" b="1">
                      <a:latin typeface="华文中宋" pitchFamily="2" charset="-122"/>
                      <a:ea typeface="华文中宋" pitchFamily="2" charset="-122"/>
                    </a:endParaRPr>
                  </a:p>
                  <a:p>
                    <a:pPr algn="ctr" eaLnBrk="1" hangingPunct="1">
                      <a:spcBef>
                        <a:spcPct val="0"/>
                      </a:spcBef>
                      <a:buClrTx/>
                      <a:buFontTx/>
                      <a:buNone/>
                    </a:pPr>
                    <a:r>
                      <a:rPr lang="zh-CN" altLang="en-US" sz="2000" b="1">
                        <a:solidFill>
                          <a:srgbClr val="FF0000"/>
                        </a:solidFill>
                        <a:latin typeface="华文中宋" pitchFamily="2" charset="-122"/>
                        <a:ea typeface="华文中宋" pitchFamily="2" charset="-122"/>
                      </a:rPr>
                      <a:t>网络预测值</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90" name="Rectangle 23"/>
                  <p:cNvSpPr>
                    <a:spLocks noChangeArrowheads="1"/>
                  </p:cNvSpPr>
                  <p:nvPr/>
                </p:nvSpPr>
                <p:spPr bwMode="auto">
                  <a:xfrm>
                    <a:off x="0" y="0"/>
                    <a:ext cx="7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4" name="Group 24"/>
                <p:cNvGrpSpPr>
                  <a:grpSpLocks/>
                </p:cNvGrpSpPr>
                <p:nvPr/>
              </p:nvGrpSpPr>
              <p:grpSpPr bwMode="auto">
                <a:xfrm>
                  <a:off x="0" y="806"/>
                  <a:ext cx="451" cy="403"/>
                  <a:chOff x="0" y="0"/>
                  <a:chExt cx="451" cy="403"/>
                </a:xfrm>
              </p:grpSpPr>
              <p:sp>
                <p:nvSpPr>
                  <p:cNvPr id="128087" name="Rectangle 25"/>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1</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88" name="Rectangle 26"/>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5" name="Group 27"/>
                <p:cNvGrpSpPr>
                  <a:grpSpLocks/>
                </p:cNvGrpSpPr>
                <p:nvPr/>
              </p:nvGrpSpPr>
              <p:grpSpPr bwMode="auto">
                <a:xfrm>
                  <a:off x="451" y="806"/>
                  <a:ext cx="451" cy="403"/>
                  <a:chOff x="0" y="0"/>
                  <a:chExt cx="451" cy="403"/>
                </a:xfrm>
              </p:grpSpPr>
              <p:sp>
                <p:nvSpPr>
                  <p:cNvPr id="128085" name="Rectangle 28"/>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1.42</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86" name="Rectangle 29"/>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6" name="Group 30"/>
                <p:cNvGrpSpPr>
                  <a:grpSpLocks/>
                </p:cNvGrpSpPr>
                <p:nvPr/>
              </p:nvGrpSpPr>
              <p:grpSpPr bwMode="auto">
                <a:xfrm>
                  <a:off x="902" y="806"/>
                  <a:ext cx="522" cy="403"/>
                  <a:chOff x="0" y="0"/>
                  <a:chExt cx="522" cy="403"/>
                </a:xfrm>
              </p:grpSpPr>
              <p:sp>
                <p:nvSpPr>
                  <p:cNvPr id="128083" name="Rectangle 31"/>
                  <p:cNvSpPr>
                    <a:spLocks noChangeArrowheads="1"/>
                  </p:cNvSpPr>
                  <p:nvPr/>
                </p:nvSpPr>
                <p:spPr bwMode="auto">
                  <a:xfrm>
                    <a:off x="43" y="0"/>
                    <a:ext cx="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58.1</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84" name="Rectangle 32"/>
                  <p:cNvSpPr>
                    <a:spLocks noChangeArrowheads="1"/>
                  </p:cNvSpPr>
                  <p:nvPr/>
                </p:nvSpPr>
                <p:spPr bwMode="auto">
                  <a:xfrm>
                    <a:off x="0" y="0"/>
                    <a:ext cx="5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7" name="Group 33"/>
                <p:cNvGrpSpPr>
                  <a:grpSpLocks/>
                </p:cNvGrpSpPr>
                <p:nvPr/>
              </p:nvGrpSpPr>
              <p:grpSpPr bwMode="auto">
                <a:xfrm>
                  <a:off x="1424" y="806"/>
                  <a:ext cx="726" cy="403"/>
                  <a:chOff x="0" y="0"/>
                  <a:chExt cx="726" cy="403"/>
                </a:xfrm>
              </p:grpSpPr>
              <p:sp>
                <p:nvSpPr>
                  <p:cNvPr id="128081" name="Rectangle 34"/>
                  <p:cNvSpPr>
                    <a:spLocks noChangeArrowheads="1"/>
                  </p:cNvSpPr>
                  <p:nvPr/>
                </p:nvSpPr>
                <p:spPr bwMode="auto">
                  <a:xfrm>
                    <a:off x="43" y="0"/>
                    <a:ext cx="6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57.3</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82" name="Rectangle 35"/>
                  <p:cNvSpPr>
                    <a:spLocks noChangeArrowheads="1"/>
                  </p:cNvSpPr>
                  <p:nvPr/>
                </p:nvSpPr>
                <p:spPr bwMode="auto">
                  <a:xfrm>
                    <a:off x="0" y="0"/>
                    <a:ext cx="7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8" name="Group 36"/>
                <p:cNvGrpSpPr>
                  <a:grpSpLocks/>
                </p:cNvGrpSpPr>
                <p:nvPr/>
              </p:nvGrpSpPr>
              <p:grpSpPr bwMode="auto">
                <a:xfrm>
                  <a:off x="2150" y="806"/>
                  <a:ext cx="558" cy="403"/>
                  <a:chOff x="0" y="0"/>
                  <a:chExt cx="558" cy="403"/>
                </a:xfrm>
              </p:grpSpPr>
              <p:sp>
                <p:nvSpPr>
                  <p:cNvPr id="128079" name="Rectangle 37"/>
                  <p:cNvSpPr>
                    <a:spLocks noChangeArrowheads="1"/>
                  </p:cNvSpPr>
                  <p:nvPr/>
                </p:nvSpPr>
                <p:spPr bwMode="auto">
                  <a:xfrm>
                    <a:off x="43" y="0"/>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a:t>
                    </a:r>
                    <a:r>
                      <a:rPr lang="en-US" altLang="zh-CN" sz="2000" b="1">
                        <a:solidFill>
                          <a:srgbClr val="FF0000"/>
                        </a:solidFill>
                        <a:latin typeface="华文中宋" pitchFamily="2" charset="-122"/>
                        <a:ea typeface="华文中宋" pitchFamily="2" charset="-122"/>
                      </a:rPr>
                      <a:t>1.47</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80" name="Rectangle 38"/>
                  <p:cNvSpPr>
                    <a:spLocks noChangeArrowheads="1"/>
                  </p:cNvSpPr>
                  <p:nvPr/>
                </p:nvSpPr>
                <p:spPr bwMode="auto">
                  <a:xfrm>
                    <a:off x="0" y="0"/>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19" name="Group 39"/>
                <p:cNvGrpSpPr>
                  <a:grpSpLocks/>
                </p:cNvGrpSpPr>
                <p:nvPr/>
              </p:nvGrpSpPr>
              <p:grpSpPr bwMode="auto">
                <a:xfrm>
                  <a:off x="0" y="1209"/>
                  <a:ext cx="451" cy="403"/>
                  <a:chOff x="0" y="0"/>
                  <a:chExt cx="451" cy="403"/>
                </a:xfrm>
              </p:grpSpPr>
              <p:sp>
                <p:nvSpPr>
                  <p:cNvPr id="128077" name="Rectangle 40"/>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2</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78" name="Rectangle 41"/>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0" name="Group 42"/>
                <p:cNvGrpSpPr>
                  <a:grpSpLocks/>
                </p:cNvGrpSpPr>
                <p:nvPr/>
              </p:nvGrpSpPr>
              <p:grpSpPr bwMode="auto">
                <a:xfrm>
                  <a:off x="451" y="1209"/>
                  <a:ext cx="451" cy="403"/>
                  <a:chOff x="0" y="0"/>
                  <a:chExt cx="451" cy="403"/>
                </a:xfrm>
              </p:grpSpPr>
              <p:sp>
                <p:nvSpPr>
                  <p:cNvPr id="128075" name="Rectangle 43"/>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2.51</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76" name="Rectangle 44"/>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1" name="Group 45"/>
                <p:cNvGrpSpPr>
                  <a:grpSpLocks/>
                </p:cNvGrpSpPr>
                <p:nvPr/>
              </p:nvGrpSpPr>
              <p:grpSpPr bwMode="auto">
                <a:xfrm>
                  <a:off x="902" y="1209"/>
                  <a:ext cx="522" cy="403"/>
                  <a:chOff x="0" y="0"/>
                  <a:chExt cx="522" cy="403"/>
                </a:xfrm>
              </p:grpSpPr>
              <p:sp>
                <p:nvSpPr>
                  <p:cNvPr id="128073" name="Rectangle 46"/>
                  <p:cNvSpPr>
                    <a:spLocks noChangeArrowheads="1"/>
                  </p:cNvSpPr>
                  <p:nvPr/>
                </p:nvSpPr>
                <p:spPr bwMode="auto">
                  <a:xfrm>
                    <a:off x="43" y="0"/>
                    <a:ext cx="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78.8</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74" name="Rectangle 47"/>
                  <p:cNvSpPr>
                    <a:spLocks noChangeArrowheads="1"/>
                  </p:cNvSpPr>
                  <p:nvPr/>
                </p:nvSpPr>
                <p:spPr bwMode="auto">
                  <a:xfrm>
                    <a:off x="0" y="0"/>
                    <a:ext cx="5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2" name="Group 48"/>
                <p:cNvGrpSpPr>
                  <a:grpSpLocks/>
                </p:cNvGrpSpPr>
                <p:nvPr/>
              </p:nvGrpSpPr>
              <p:grpSpPr bwMode="auto">
                <a:xfrm>
                  <a:off x="1424" y="1209"/>
                  <a:ext cx="726" cy="403"/>
                  <a:chOff x="0" y="0"/>
                  <a:chExt cx="726" cy="403"/>
                </a:xfrm>
              </p:grpSpPr>
              <p:sp>
                <p:nvSpPr>
                  <p:cNvPr id="128071" name="Rectangle 49"/>
                  <p:cNvSpPr>
                    <a:spLocks noChangeArrowheads="1"/>
                  </p:cNvSpPr>
                  <p:nvPr/>
                </p:nvSpPr>
                <p:spPr bwMode="auto">
                  <a:xfrm>
                    <a:off x="43" y="0"/>
                    <a:ext cx="6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77.7</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72" name="Rectangle 50"/>
                  <p:cNvSpPr>
                    <a:spLocks noChangeArrowheads="1"/>
                  </p:cNvSpPr>
                  <p:nvPr/>
                </p:nvSpPr>
                <p:spPr bwMode="auto">
                  <a:xfrm>
                    <a:off x="0" y="0"/>
                    <a:ext cx="7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3" name="Group 51"/>
                <p:cNvGrpSpPr>
                  <a:grpSpLocks/>
                </p:cNvGrpSpPr>
                <p:nvPr/>
              </p:nvGrpSpPr>
              <p:grpSpPr bwMode="auto">
                <a:xfrm>
                  <a:off x="2150" y="1209"/>
                  <a:ext cx="558" cy="403"/>
                  <a:chOff x="0" y="0"/>
                  <a:chExt cx="558" cy="403"/>
                </a:xfrm>
              </p:grpSpPr>
              <p:sp>
                <p:nvSpPr>
                  <p:cNvPr id="128069" name="Rectangle 52"/>
                  <p:cNvSpPr>
                    <a:spLocks noChangeArrowheads="1"/>
                  </p:cNvSpPr>
                  <p:nvPr/>
                </p:nvSpPr>
                <p:spPr bwMode="auto">
                  <a:xfrm>
                    <a:off x="43" y="0"/>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-1.47</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70" name="Rectangle 53"/>
                  <p:cNvSpPr>
                    <a:spLocks noChangeArrowheads="1"/>
                  </p:cNvSpPr>
                  <p:nvPr/>
                </p:nvSpPr>
                <p:spPr bwMode="auto">
                  <a:xfrm>
                    <a:off x="0" y="0"/>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4" name="Group 54"/>
                <p:cNvGrpSpPr>
                  <a:grpSpLocks/>
                </p:cNvGrpSpPr>
                <p:nvPr/>
              </p:nvGrpSpPr>
              <p:grpSpPr bwMode="auto">
                <a:xfrm>
                  <a:off x="0" y="1612"/>
                  <a:ext cx="451" cy="403"/>
                  <a:chOff x="0" y="0"/>
                  <a:chExt cx="451" cy="403"/>
                </a:xfrm>
              </p:grpSpPr>
              <p:sp>
                <p:nvSpPr>
                  <p:cNvPr id="128067" name="Rectangle 55"/>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3</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68" name="Rectangle 56"/>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5" name="Group 57"/>
                <p:cNvGrpSpPr>
                  <a:grpSpLocks/>
                </p:cNvGrpSpPr>
                <p:nvPr/>
              </p:nvGrpSpPr>
              <p:grpSpPr bwMode="auto">
                <a:xfrm>
                  <a:off x="451" y="1612"/>
                  <a:ext cx="451" cy="403"/>
                  <a:chOff x="0" y="0"/>
                  <a:chExt cx="451" cy="403"/>
                </a:xfrm>
              </p:grpSpPr>
              <p:sp>
                <p:nvSpPr>
                  <p:cNvPr id="128065" name="Rectangle 58"/>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3.21</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66" name="Rectangle 59"/>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6" name="Group 60"/>
                <p:cNvGrpSpPr>
                  <a:grpSpLocks/>
                </p:cNvGrpSpPr>
                <p:nvPr/>
              </p:nvGrpSpPr>
              <p:grpSpPr bwMode="auto">
                <a:xfrm>
                  <a:off x="902" y="1612"/>
                  <a:ext cx="522" cy="403"/>
                  <a:chOff x="0" y="0"/>
                  <a:chExt cx="522" cy="403"/>
                </a:xfrm>
              </p:grpSpPr>
              <p:sp>
                <p:nvSpPr>
                  <p:cNvPr id="128063" name="Rectangle 61"/>
                  <p:cNvSpPr>
                    <a:spLocks noChangeArrowheads="1"/>
                  </p:cNvSpPr>
                  <p:nvPr/>
                </p:nvSpPr>
                <p:spPr bwMode="auto">
                  <a:xfrm>
                    <a:off x="43" y="0"/>
                    <a:ext cx="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89.6</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64" name="Rectangle 62"/>
                  <p:cNvSpPr>
                    <a:spLocks noChangeArrowheads="1"/>
                  </p:cNvSpPr>
                  <p:nvPr/>
                </p:nvSpPr>
                <p:spPr bwMode="auto">
                  <a:xfrm>
                    <a:off x="0" y="0"/>
                    <a:ext cx="5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7" name="Group 63"/>
                <p:cNvGrpSpPr>
                  <a:grpSpLocks/>
                </p:cNvGrpSpPr>
                <p:nvPr/>
              </p:nvGrpSpPr>
              <p:grpSpPr bwMode="auto">
                <a:xfrm>
                  <a:off x="1424" y="1612"/>
                  <a:ext cx="726" cy="403"/>
                  <a:chOff x="0" y="0"/>
                  <a:chExt cx="726" cy="403"/>
                </a:xfrm>
              </p:grpSpPr>
              <p:sp>
                <p:nvSpPr>
                  <p:cNvPr id="128061" name="Rectangle 64"/>
                  <p:cNvSpPr>
                    <a:spLocks noChangeArrowheads="1"/>
                  </p:cNvSpPr>
                  <p:nvPr/>
                </p:nvSpPr>
                <p:spPr bwMode="auto">
                  <a:xfrm>
                    <a:off x="43" y="0"/>
                    <a:ext cx="6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90.5</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62" name="Rectangle 65"/>
                  <p:cNvSpPr>
                    <a:spLocks noChangeArrowheads="1"/>
                  </p:cNvSpPr>
                  <p:nvPr/>
                </p:nvSpPr>
                <p:spPr bwMode="auto">
                  <a:xfrm>
                    <a:off x="0" y="0"/>
                    <a:ext cx="7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8" name="Group 66"/>
                <p:cNvGrpSpPr>
                  <a:grpSpLocks/>
                </p:cNvGrpSpPr>
                <p:nvPr/>
              </p:nvGrpSpPr>
              <p:grpSpPr bwMode="auto">
                <a:xfrm>
                  <a:off x="2150" y="1612"/>
                  <a:ext cx="558" cy="403"/>
                  <a:chOff x="0" y="0"/>
                  <a:chExt cx="558" cy="403"/>
                </a:xfrm>
              </p:grpSpPr>
              <p:sp>
                <p:nvSpPr>
                  <p:cNvPr id="128059" name="Rectangle 67"/>
                  <p:cNvSpPr>
                    <a:spLocks noChangeArrowheads="1"/>
                  </p:cNvSpPr>
                  <p:nvPr/>
                </p:nvSpPr>
                <p:spPr bwMode="auto">
                  <a:xfrm>
                    <a:off x="43" y="0"/>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0.96</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60" name="Rectangle 68"/>
                  <p:cNvSpPr>
                    <a:spLocks noChangeArrowheads="1"/>
                  </p:cNvSpPr>
                  <p:nvPr/>
                </p:nvSpPr>
                <p:spPr bwMode="auto">
                  <a:xfrm>
                    <a:off x="0" y="0"/>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29" name="Group 69"/>
                <p:cNvGrpSpPr>
                  <a:grpSpLocks/>
                </p:cNvGrpSpPr>
                <p:nvPr/>
              </p:nvGrpSpPr>
              <p:grpSpPr bwMode="auto">
                <a:xfrm>
                  <a:off x="0" y="2015"/>
                  <a:ext cx="451" cy="403"/>
                  <a:chOff x="0" y="0"/>
                  <a:chExt cx="451" cy="403"/>
                </a:xfrm>
              </p:grpSpPr>
              <p:sp>
                <p:nvSpPr>
                  <p:cNvPr id="128057" name="Rectangle 70"/>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4</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58" name="Rectangle 71"/>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0" name="Group 72"/>
                <p:cNvGrpSpPr>
                  <a:grpSpLocks/>
                </p:cNvGrpSpPr>
                <p:nvPr/>
              </p:nvGrpSpPr>
              <p:grpSpPr bwMode="auto">
                <a:xfrm>
                  <a:off x="451" y="2015"/>
                  <a:ext cx="451" cy="403"/>
                  <a:chOff x="0" y="0"/>
                  <a:chExt cx="451" cy="403"/>
                </a:xfrm>
              </p:grpSpPr>
              <p:sp>
                <p:nvSpPr>
                  <p:cNvPr id="128055" name="Rectangle 73"/>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4.29</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56" name="Rectangle 74"/>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1" name="Group 75"/>
                <p:cNvGrpSpPr>
                  <a:grpSpLocks/>
                </p:cNvGrpSpPr>
                <p:nvPr/>
              </p:nvGrpSpPr>
              <p:grpSpPr bwMode="auto">
                <a:xfrm>
                  <a:off x="902" y="2015"/>
                  <a:ext cx="522" cy="403"/>
                  <a:chOff x="0" y="0"/>
                  <a:chExt cx="522" cy="403"/>
                </a:xfrm>
              </p:grpSpPr>
              <p:sp>
                <p:nvSpPr>
                  <p:cNvPr id="128053" name="Rectangle 76"/>
                  <p:cNvSpPr>
                    <a:spLocks noChangeArrowheads="1"/>
                  </p:cNvSpPr>
                  <p:nvPr/>
                </p:nvSpPr>
                <p:spPr bwMode="auto">
                  <a:xfrm>
                    <a:off x="43" y="0"/>
                    <a:ext cx="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96.5</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54" name="Rectangle 77"/>
                  <p:cNvSpPr>
                    <a:spLocks noChangeArrowheads="1"/>
                  </p:cNvSpPr>
                  <p:nvPr/>
                </p:nvSpPr>
                <p:spPr bwMode="auto">
                  <a:xfrm>
                    <a:off x="0" y="0"/>
                    <a:ext cx="5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2" name="Group 78"/>
                <p:cNvGrpSpPr>
                  <a:grpSpLocks/>
                </p:cNvGrpSpPr>
                <p:nvPr/>
              </p:nvGrpSpPr>
              <p:grpSpPr bwMode="auto">
                <a:xfrm>
                  <a:off x="1424" y="2015"/>
                  <a:ext cx="726" cy="403"/>
                  <a:chOff x="0" y="0"/>
                  <a:chExt cx="726" cy="403"/>
                </a:xfrm>
              </p:grpSpPr>
              <p:sp>
                <p:nvSpPr>
                  <p:cNvPr id="128051" name="Rectangle 79"/>
                  <p:cNvSpPr>
                    <a:spLocks noChangeArrowheads="1"/>
                  </p:cNvSpPr>
                  <p:nvPr/>
                </p:nvSpPr>
                <p:spPr bwMode="auto">
                  <a:xfrm>
                    <a:off x="43" y="0"/>
                    <a:ext cx="6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97.9</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52" name="Rectangle 80"/>
                  <p:cNvSpPr>
                    <a:spLocks noChangeArrowheads="1"/>
                  </p:cNvSpPr>
                  <p:nvPr/>
                </p:nvSpPr>
                <p:spPr bwMode="auto">
                  <a:xfrm>
                    <a:off x="0" y="0"/>
                    <a:ext cx="7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3" name="Group 81"/>
                <p:cNvGrpSpPr>
                  <a:grpSpLocks/>
                </p:cNvGrpSpPr>
                <p:nvPr/>
              </p:nvGrpSpPr>
              <p:grpSpPr bwMode="auto">
                <a:xfrm>
                  <a:off x="2150" y="2015"/>
                  <a:ext cx="558" cy="403"/>
                  <a:chOff x="0" y="0"/>
                  <a:chExt cx="558" cy="403"/>
                </a:xfrm>
              </p:grpSpPr>
              <p:sp>
                <p:nvSpPr>
                  <p:cNvPr id="128049" name="Rectangle 82"/>
                  <p:cNvSpPr>
                    <a:spLocks noChangeArrowheads="1"/>
                  </p:cNvSpPr>
                  <p:nvPr/>
                </p:nvSpPr>
                <p:spPr bwMode="auto">
                  <a:xfrm>
                    <a:off x="43" y="0"/>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1.45</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50" name="Rectangle 83"/>
                  <p:cNvSpPr>
                    <a:spLocks noChangeArrowheads="1"/>
                  </p:cNvSpPr>
                  <p:nvPr/>
                </p:nvSpPr>
                <p:spPr bwMode="auto">
                  <a:xfrm>
                    <a:off x="0" y="0"/>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4" name="Group 84"/>
                <p:cNvGrpSpPr>
                  <a:grpSpLocks/>
                </p:cNvGrpSpPr>
                <p:nvPr/>
              </p:nvGrpSpPr>
              <p:grpSpPr bwMode="auto">
                <a:xfrm>
                  <a:off x="0" y="2418"/>
                  <a:ext cx="451" cy="403"/>
                  <a:chOff x="0" y="0"/>
                  <a:chExt cx="451" cy="403"/>
                </a:xfrm>
              </p:grpSpPr>
              <p:sp>
                <p:nvSpPr>
                  <p:cNvPr id="128047" name="Rectangle 85"/>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5</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48" name="Rectangle 86"/>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5" name="Group 87"/>
                <p:cNvGrpSpPr>
                  <a:grpSpLocks/>
                </p:cNvGrpSpPr>
                <p:nvPr/>
              </p:nvGrpSpPr>
              <p:grpSpPr bwMode="auto">
                <a:xfrm>
                  <a:off x="451" y="2418"/>
                  <a:ext cx="451" cy="403"/>
                  <a:chOff x="0" y="0"/>
                  <a:chExt cx="451" cy="403"/>
                </a:xfrm>
              </p:grpSpPr>
              <p:sp>
                <p:nvSpPr>
                  <p:cNvPr id="128045" name="Rectangle 88"/>
                  <p:cNvSpPr>
                    <a:spLocks noChangeArrowheads="1"/>
                  </p:cNvSpPr>
                  <p:nvPr/>
                </p:nvSpPr>
                <p:spPr bwMode="auto">
                  <a:xfrm>
                    <a:off x="43" y="0"/>
                    <a:ext cx="3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5.24</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46" name="Rectangle 89"/>
                  <p:cNvSpPr>
                    <a:spLocks noChangeArrowheads="1"/>
                  </p:cNvSpPr>
                  <p:nvPr/>
                </p:nvSpPr>
                <p:spPr bwMode="auto">
                  <a:xfrm>
                    <a:off x="0" y="0"/>
                    <a:ext cx="45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6" name="Group 90"/>
                <p:cNvGrpSpPr>
                  <a:grpSpLocks/>
                </p:cNvGrpSpPr>
                <p:nvPr/>
              </p:nvGrpSpPr>
              <p:grpSpPr bwMode="auto">
                <a:xfrm>
                  <a:off x="902" y="2418"/>
                  <a:ext cx="522" cy="403"/>
                  <a:chOff x="0" y="0"/>
                  <a:chExt cx="522" cy="403"/>
                </a:xfrm>
              </p:grpSpPr>
              <p:sp>
                <p:nvSpPr>
                  <p:cNvPr id="128043" name="Rectangle 91"/>
                  <p:cNvSpPr>
                    <a:spLocks noChangeArrowheads="1"/>
                  </p:cNvSpPr>
                  <p:nvPr/>
                </p:nvSpPr>
                <p:spPr bwMode="auto">
                  <a:xfrm>
                    <a:off x="43" y="0"/>
                    <a:ext cx="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97.8</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44" name="Rectangle 92"/>
                  <p:cNvSpPr>
                    <a:spLocks noChangeArrowheads="1"/>
                  </p:cNvSpPr>
                  <p:nvPr/>
                </p:nvSpPr>
                <p:spPr bwMode="auto">
                  <a:xfrm>
                    <a:off x="0" y="0"/>
                    <a:ext cx="5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7" name="Group 93"/>
                <p:cNvGrpSpPr>
                  <a:grpSpLocks/>
                </p:cNvGrpSpPr>
                <p:nvPr/>
              </p:nvGrpSpPr>
              <p:grpSpPr bwMode="auto">
                <a:xfrm>
                  <a:off x="1424" y="2418"/>
                  <a:ext cx="726" cy="403"/>
                  <a:chOff x="0" y="0"/>
                  <a:chExt cx="726" cy="403"/>
                </a:xfrm>
              </p:grpSpPr>
              <p:sp>
                <p:nvSpPr>
                  <p:cNvPr id="128041" name="Rectangle 94"/>
                  <p:cNvSpPr>
                    <a:spLocks noChangeArrowheads="1"/>
                  </p:cNvSpPr>
                  <p:nvPr/>
                </p:nvSpPr>
                <p:spPr bwMode="auto">
                  <a:xfrm>
                    <a:off x="43" y="0"/>
                    <a:ext cx="6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97.9</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42" name="Rectangle 95"/>
                  <p:cNvSpPr>
                    <a:spLocks noChangeArrowheads="1"/>
                  </p:cNvSpPr>
                  <p:nvPr/>
                </p:nvSpPr>
                <p:spPr bwMode="auto">
                  <a:xfrm>
                    <a:off x="0" y="0"/>
                    <a:ext cx="7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nvGrpSpPr>
                <p:cNvPr id="128038" name="Group 96"/>
                <p:cNvGrpSpPr>
                  <a:grpSpLocks/>
                </p:cNvGrpSpPr>
                <p:nvPr/>
              </p:nvGrpSpPr>
              <p:grpSpPr bwMode="auto">
                <a:xfrm>
                  <a:off x="2150" y="2418"/>
                  <a:ext cx="558" cy="403"/>
                  <a:chOff x="0" y="0"/>
                  <a:chExt cx="558" cy="403"/>
                </a:xfrm>
              </p:grpSpPr>
              <p:sp>
                <p:nvSpPr>
                  <p:cNvPr id="128039" name="Rectangle 97"/>
                  <p:cNvSpPr>
                    <a:spLocks noChangeArrowheads="1"/>
                  </p:cNvSpPr>
                  <p:nvPr/>
                </p:nvSpPr>
                <p:spPr bwMode="auto">
                  <a:xfrm>
                    <a:off x="43" y="0"/>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sz="2000" b="1">
                        <a:latin typeface="华文中宋" pitchFamily="2" charset="-122"/>
                        <a:ea typeface="华文中宋" pitchFamily="2" charset="-122"/>
                      </a:rPr>
                      <a:t>0.14</a:t>
                    </a:r>
                  </a:p>
                  <a:p>
                    <a:pPr algn="ctr">
                      <a:spcBef>
                        <a:spcPct val="0"/>
                      </a:spcBef>
                      <a:buClrTx/>
                      <a:buFontTx/>
                      <a:buNone/>
                    </a:pPr>
                    <a:endParaRPr lang="zh-CN" altLang="en-US" sz="2000" b="1">
                      <a:latin typeface="华文中宋" pitchFamily="2" charset="-122"/>
                      <a:ea typeface="华文中宋" pitchFamily="2" charset="-122"/>
                    </a:endParaRPr>
                  </a:p>
                </p:txBody>
              </p:sp>
              <p:sp>
                <p:nvSpPr>
                  <p:cNvPr id="128040" name="Rectangle 98"/>
                  <p:cNvSpPr>
                    <a:spLocks noChangeArrowheads="1"/>
                  </p:cNvSpPr>
                  <p:nvPr/>
                </p:nvSpPr>
                <p:spPr bwMode="auto">
                  <a:xfrm>
                    <a:off x="0" y="0"/>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sp>
            <p:nvSpPr>
              <p:cNvPr id="128007" name="Rectangle 99"/>
              <p:cNvSpPr>
                <a:spLocks noChangeArrowheads="1"/>
              </p:cNvSpPr>
              <p:nvPr/>
            </p:nvSpPr>
            <p:spPr bwMode="auto">
              <a:xfrm>
                <a:off x="0" y="0"/>
                <a:ext cx="2714" cy="282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grpSp>
      </p:grpSp>
      <p:sp>
        <p:nvSpPr>
          <p:cNvPr id="128003" name="Rectangle 100"/>
          <p:cNvSpPr>
            <a:spLocks noChangeArrowheads="1"/>
          </p:cNvSpPr>
          <p:nvPr/>
        </p:nvSpPr>
        <p:spPr bwMode="auto">
          <a:xfrm>
            <a:off x="2700339" y="333376"/>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b="1">
                <a:solidFill>
                  <a:srgbClr val="FF0000"/>
                </a:solidFill>
                <a:latin typeface="Times New Roman" pitchFamily="18" charset="0"/>
                <a:ea typeface="宋体" pitchFamily="2" charset="-122"/>
              </a:rPr>
              <a:t>模型预测结果与实测值比较</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感知机模型的缺陷</a:t>
            </a:r>
            <a:endParaRPr lang="zh-CN" altLang="en-US" dirty="0"/>
          </a:p>
        </p:txBody>
      </p:sp>
      <p:sp>
        <p:nvSpPr>
          <p:cNvPr id="3" name="内容占位符 2"/>
          <p:cNvSpPr>
            <a:spLocks noGrp="1"/>
          </p:cNvSpPr>
          <p:nvPr>
            <p:ph sz="half" idx="1"/>
          </p:nvPr>
        </p:nvSpPr>
        <p:spPr>
          <a:xfrm>
            <a:off x="444504" y="1379054"/>
            <a:ext cx="2855833" cy="4525963"/>
          </a:xfrm>
        </p:spPr>
        <p:txBody>
          <a:bodyPr/>
          <a:lstStyle/>
          <a:p>
            <a:r>
              <a:rPr lang="zh-CN" altLang="en-US" dirty="0" smtClean="0"/>
              <a:t>感知机模型无法实现异或运算</a:t>
            </a:r>
            <a:endParaRPr lang="en-US" altLang="zh-CN" dirty="0" smtClean="0"/>
          </a:p>
          <a:p>
            <a:endParaRPr lang="en-US" altLang="zh-CN" dirty="0" smtClean="0"/>
          </a:p>
          <a:p>
            <a:r>
              <a:rPr lang="zh-CN" altLang="en-US" dirty="0" smtClean="0"/>
              <a:t>异或运算是典型的线性不可分问题</a:t>
            </a:r>
            <a:endParaRPr lang="zh-CN" altLang="en-US" dirty="0"/>
          </a:p>
        </p:txBody>
      </p:sp>
      <p:sp>
        <p:nvSpPr>
          <p:cNvPr id="5" name="Rectangle 50"/>
          <p:cNvSpPr>
            <a:spLocks noChangeArrowheads="1"/>
          </p:cNvSpPr>
          <p:nvPr/>
        </p:nvSpPr>
        <p:spPr bwMode="auto">
          <a:xfrm>
            <a:off x="152400" y="-17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1"/>
          <p:cNvGrpSpPr>
            <a:grpSpLocks noChangeAspect="1"/>
          </p:cNvGrpSpPr>
          <p:nvPr/>
        </p:nvGrpSpPr>
        <p:grpSpPr bwMode="auto">
          <a:xfrm>
            <a:off x="3300337" y="1276333"/>
            <a:ext cx="4820979" cy="5264088"/>
            <a:chOff x="2224" y="6279"/>
            <a:chExt cx="6772" cy="6162"/>
          </a:xfrm>
        </p:grpSpPr>
        <p:sp>
          <p:nvSpPr>
            <p:cNvPr id="7" name="AutoShape 49"/>
            <p:cNvSpPr>
              <a:spLocks noChangeAspect="1" noChangeArrowheads="1" noTextEdit="1"/>
            </p:cNvSpPr>
            <p:nvPr/>
          </p:nvSpPr>
          <p:spPr bwMode="auto">
            <a:xfrm>
              <a:off x="2224" y="6279"/>
              <a:ext cx="6497" cy="61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Rectangle 48"/>
            <p:cNvSpPr>
              <a:spLocks noChangeArrowheads="1"/>
            </p:cNvSpPr>
            <p:nvPr/>
          </p:nvSpPr>
          <p:spPr bwMode="auto">
            <a:xfrm rot="2243364">
              <a:off x="2516" y="6955"/>
              <a:ext cx="2350" cy="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Rectangle 47"/>
            <p:cNvSpPr>
              <a:spLocks noChangeArrowheads="1"/>
            </p:cNvSpPr>
            <p:nvPr/>
          </p:nvSpPr>
          <p:spPr bwMode="auto">
            <a:xfrm rot="2317278">
              <a:off x="6143" y="6989"/>
              <a:ext cx="2014" cy="92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AutoShape 46"/>
            <p:cNvSpPr>
              <a:spLocks noChangeShapeType="1"/>
            </p:cNvSpPr>
            <p:nvPr/>
          </p:nvSpPr>
          <p:spPr bwMode="auto">
            <a:xfrm flipV="1">
              <a:off x="2823" y="6572"/>
              <a:ext cx="0" cy="21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Oval 45"/>
            <p:cNvSpPr>
              <a:spLocks noChangeArrowheads="1"/>
            </p:cNvSpPr>
            <p:nvPr/>
          </p:nvSpPr>
          <p:spPr bwMode="auto">
            <a:xfrm>
              <a:off x="2781" y="7279"/>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2" name="AutoShape 44"/>
            <p:cNvSpPr>
              <a:spLocks noChangeShapeType="1"/>
            </p:cNvSpPr>
            <p:nvPr/>
          </p:nvSpPr>
          <p:spPr bwMode="auto">
            <a:xfrm>
              <a:off x="2352" y="8112"/>
              <a:ext cx="24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Oval 43"/>
            <p:cNvSpPr>
              <a:spLocks noChangeArrowheads="1"/>
            </p:cNvSpPr>
            <p:nvPr/>
          </p:nvSpPr>
          <p:spPr bwMode="auto">
            <a:xfrm>
              <a:off x="3756" y="8075"/>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4" name="Oval 42"/>
            <p:cNvSpPr>
              <a:spLocks noChangeArrowheads="1"/>
            </p:cNvSpPr>
            <p:nvPr/>
          </p:nvSpPr>
          <p:spPr bwMode="auto">
            <a:xfrm>
              <a:off x="3756" y="727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5" name="Oval 41"/>
            <p:cNvSpPr>
              <a:spLocks noChangeArrowheads="1"/>
            </p:cNvSpPr>
            <p:nvPr/>
          </p:nvSpPr>
          <p:spPr bwMode="auto">
            <a:xfrm>
              <a:off x="2788" y="8075"/>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6" name="AutoShape 40"/>
            <p:cNvSpPr>
              <a:spLocks noChangeShapeType="1"/>
            </p:cNvSpPr>
            <p:nvPr/>
          </p:nvSpPr>
          <p:spPr bwMode="auto">
            <a:xfrm>
              <a:off x="2557" y="6853"/>
              <a:ext cx="1869" cy="14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Text Box 39"/>
            <p:cNvSpPr txBox="1">
              <a:spLocks noChangeArrowheads="1"/>
            </p:cNvSpPr>
            <p:nvPr/>
          </p:nvSpPr>
          <p:spPr bwMode="auto">
            <a:xfrm>
              <a:off x="2872" y="8243"/>
              <a:ext cx="191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y=x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-1.5</a:t>
              </a: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18" name="Text Box 38"/>
            <p:cNvSpPr txBox="1">
              <a:spLocks noChangeArrowheads="1"/>
            </p:cNvSpPr>
            <p:nvPr/>
          </p:nvSpPr>
          <p:spPr bwMode="auto">
            <a:xfrm>
              <a:off x="4426" y="8020"/>
              <a:ext cx="50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19" name="Text Box 37"/>
            <p:cNvSpPr txBox="1">
              <a:spLocks noChangeArrowheads="1"/>
            </p:cNvSpPr>
            <p:nvPr/>
          </p:nvSpPr>
          <p:spPr bwMode="auto">
            <a:xfrm>
              <a:off x="2412" y="6475"/>
              <a:ext cx="50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20" name="AutoShape 36"/>
            <p:cNvSpPr>
              <a:spLocks noChangeShapeType="1"/>
            </p:cNvSpPr>
            <p:nvPr/>
          </p:nvSpPr>
          <p:spPr bwMode="auto">
            <a:xfrm flipV="1">
              <a:off x="6541" y="6617"/>
              <a:ext cx="1" cy="21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Oval 35"/>
            <p:cNvSpPr>
              <a:spLocks noChangeArrowheads="1"/>
            </p:cNvSpPr>
            <p:nvPr/>
          </p:nvSpPr>
          <p:spPr bwMode="auto">
            <a:xfrm>
              <a:off x="6499" y="7324"/>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2" name="AutoShape 34"/>
            <p:cNvSpPr>
              <a:spLocks noChangeShapeType="1"/>
            </p:cNvSpPr>
            <p:nvPr/>
          </p:nvSpPr>
          <p:spPr bwMode="auto">
            <a:xfrm>
              <a:off x="6070" y="8157"/>
              <a:ext cx="241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Oval 33"/>
            <p:cNvSpPr>
              <a:spLocks noChangeArrowheads="1"/>
            </p:cNvSpPr>
            <p:nvPr/>
          </p:nvSpPr>
          <p:spPr bwMode="auto">
            <a:xfrm>
              <a:off x="7474" y="8120"/>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 name="Oval 32"/>
            <p:cNvSpPr>
              <a:spLocks noChangeArrowheads="1"/>
            </p:cNvSpPr>
            <p:nvPr/>
          </p:nvSpPr>
          <p:spPr bwMode="auto">
            <a:xfrm>
              <a:off x="7474" y="7324"/>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 name="Oval 31"/>
            <p:cNvSpPr>
              <a:spLocks noChangeArrowheads="1"/>
            </p:cNvSpPr>
            <p:nvPr/>
          </p:nvSpPr>
          <p:spPr bwMode="auto">
            <a:xfrm>
              <a:off x="6506" y="8120"/>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6" name="AutoShape 30"/>
            <p:cNvSpPr>
              <a:spLocks noChangeShapeType="1"/>
            </p:cNvSpPr>
            <p:nvPr/>
          </p:nvSpPr>
          <p:spPr bwMode="auto">
            <a:xfrm>
              <a:off x="6070" y="7199"/>
              <a:ext cx="1584" cy="12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Text Box 29"/>
            <p:cNvSpPr txBox="1">
              <a:spLocks noChangeArrowheads="1"/>
            </p:cNvSpPr>
            <p:nvPr/>
          </p:nvSpPr>
          <p:spPr bwMode="auto">
            <a:xfrm>
              <a:off x="6590" y="8288"/>
              <a:ext cx="1806"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y=x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-0.5</a:t>
              </a: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28" name="Text Box 28"/>
            <p:cNvSpPr txBox="1">
              <a:spLocks noChangeArrowheads="1"/>
            </p:cNvSpPr>
            <p:nvPr/>
          </p:nvSpPr>
          <p:spPr bwMode="auto">
            <a:xfrm>
              <a:off x="8144" y="8065"/>
              <a:ext cx="50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29" name="Text Box 27"/>
            <p:cNvSpPr txBox="1">
              <a:spLocks noChangeArrowheads="1"/>
            </p:cNvSpPr>
            <p:nvPr/>
          </p:nvSpPr>
          <p:spPr bwMode="auto">
            <a:xfrm>
              <a:off x="6130" y="6520"/>
              <a:ext cx="50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30" name="Rectangle 26"/>
            <p:cNvSpPr>
              <a:spLocks noChangeArrowheads="1"/>
            </p:cNvSpPr>
            <p:nvPr/>
          </p:nvSpPr>
          <p:spPr bwMode="auto">
            <a:xfrm rot="2243364">
              <a:off x="2240" y="10594"/>
              <a:ext cx="2306" cy="1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AutoShape 25"/>
            <p:cNvSpPr>
              <a:spLocks noChangeShapeType="1"/>
            </p:cNvSpPr>
            <p:nvPr/>
          </p:nvSpPr>
          <p:spPr bwMode="auto">
            <a:xfrm flipV="1">
              <a:off x="2927" y="9692"/>
              <a:ext cx="1" cy="21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Oval 24"/>
            <p:cNvSpPr>
              <a:spLocks noChangeArrowheads="1"/>
            </p:cNvSpPr>
            <p:nvPr/>
          </p:nvSpPr>
          <p:spPr bwMode="auto">
            <a:xfrm>
              <a:off x="2885" y="1039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3" name="AutoShape 23"/>
            <p:cNvSpPr>
              <a:spLocks noChangeShapeType="1"/>
            </p:cNvSpPr>
            <p:nvPr/>
          </p:nvSpPr>
          <p:spPr bwMode="auto">
            <a:xfrm>
              <a:off x="2456" y="11232"/>
              <a:ext cx="241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Oval 22"/>
            <p:cNvSpPr>
              <a:spLocks noChangeArrowheads="1"/>
            </p:cNvSpPr>
            <p:nvPr/>
          </p:nvSpPr>
          <p:spPr bwMode="auto">
            <a:xfrm>
              <a:off x="3860" y="11195"/>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5" name="Oval 21"/>
            <p:cNvSpPr>
              <a:spLocks noChangeArrowheads="1"/>
            </p:cNvSpPr>
            <p:nvPr/>
          </p:nvSpPr>
          <p:spPr bwMode="auto">
            <a:xfrm>
              <a:off x="3860" y="10399"/>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6" name="Oval 20"/>
            <p:cNvSpPr>
              <a:spLocks noChangeArrowheads="1"/>
            </p:cNvSpPr>
            <p:nvPr/>
          </p:nvSpPr>
          <p:spPr bwMode="auto">
            <a:xfrm>
              <a:off x="2892" y="11195"/>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7" name="AutoShape 19"/>
            <p:cNvSpPr>
              <a:spLocks noChangeShapeType="1"/>
            </p:cNvSpPr>
            <p:nvPr/>
          </p:nvSpPr>
          <p:spPr bwMode="auto">
            <a:xfrm>
              <a:off x="2781" y="9973"/>
              <a:ext cx="1869" cy="14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Text Box 18"/>
            <p:cNvSpPr txBox="1">
              <a:spLocks noChangeArrowheads="1"/>
            </p:cNvSpPr>
            <p:nvPr/>
          </p:nvSpPr>
          <p:spPr bwMode="auto">
            <a:xfrm>
              <a:off x="2976" y="11363"/>
              <a:ext cx="167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y=x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-1.5</a:t>
              </a: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39" name="Text Box 17"/>
            <p:cNvSpPr txBox="1">
              <a:spLocks noChangeArrowheads="1"/>
            </p:cNvSpPr>
            <p:nvPr/>
          </p:nvSpPr>
          <p:spPr bwMode="auto">
            <a:xfrm>
              <a:off x="4530" y="11140"/>
              <a:ext cx="50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40" name="Text Box 16"/>
            <p:cNvSpPr txBox="1">
              <a:spLocks noChangeArrowheads="1"/>
            </p:cNvSpPr>
            <p:nvPr/>
          </p:nvSpPr>
          <p:spPr bwMode="auto">
            <a:xfrm>
              <a:off x="2516" y="9595"/>
              <a:ext cx="50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41" name="AutoShape 15"/>
            <p:cNvSpPr>
              <a:spLocks noChangeShapeType="1"/>
            </p:cNvSpPr>
            <p:nvPr/>
          </p:nvSpPr>
          <p:spPr bwMode="auto">
            <a:xfrm flipV="1">
              <a:off x="6614" y="9692"/>
              <a:ext cx="1" cy="21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Oval 14"/>
            <p:cNvSpPr>
              <a:spLocks noChangeArrowheads="1"/>
            </p:cNvSpPr>
            <p:nvPr/>
          </p:nvSpPr>
          <p:spPr bwMode="auto">
            <a:xfrm>
              <a:off x="6572" y="1039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3" name="AutoShape 13"/>
            <p:cNvSpPr>
              <a:spLocks noChangeShapeType="1"/>
            </p:cNvSpPr>
            <p:nvPr/>
          </p:nvSpPr>
          <p:spPr bwMode="auto">
            <a:xfrm>
              <a:off x="6143" y="11232"/>
              <a:ext cx="241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Oval 12"/>
            <p:cNvSpPr>
              <a:spLocks noChangeArrowheads="1"/>
            </p:cNvSpPr>
            <p:nvPr/>
          </p:nvSpPr>
          <p:spPr bwMode="auto">
            <a:xfrm>
              <a:off x="7547" y="11195"/>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 name="Oval 11"/>
            <p:cNvSpPr>
              <a:spLocks noChangeArrowheads="1"/>
            </p:cNvSpPr>
            <p:nvPr/>
          </p:nvSpPr>
          <p:spPr bwMode="auto">
            <a:xfrm>
              <a:off x="7547" y="10399"/>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6" name="Oval 10"/>
            <p:cNvSpPr>
              <a:spLocks noChangeArrowheads="1"/>
            </p:cNvSpPr>
            <p:nvPr/>
          </p:nvSpPr>
          <p:spPr bwMode="auto">
            <a:xfrm>
              <a:off x="6579" y="11195"/>
              <a:ext cx="84"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7" name="Text Box 9"/>
            <p:cNvSpPr txBox="1">
              <a:spLocks noChangeArrowheads="1"/>
            </p:cNvSpPr>
            <p:nvPr/>
          </p:nvSpPr>
          <p:spPr bwMode="auto">
            <a:xfrm>
              <a:off x="7289" y="11605"/>
              <a:ext cx="170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y=x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600"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-1.5</a:t>
              </a:r>
              <a:endPar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48" name="Text Box 8"/>
            <p:cNvSpPr txBox="1">
              <a:spLocks noChangeArrowheads="1"/>
            </p:cNvSpPr>
            <p:nvPr/>
          </p:nvSpPr>
          <p:spPr bwMode="auto">
            <a:xfrm>
              <a:off x="8217" y="11140"/>
              <a:ext cx="50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49" name="Text Box 7"/>
            <p:cNvSpPr txBox="1">
              <a:spLocks noChangeArrowheads="1"/>
            </p:cNvSpPr>
            <p:nvPr/>
          </p:nvSpPr>
          <p:spPr bwMode="auto">
            <a:xfrm>
              <a:off x="6203" y="9595"/>
              <a:ext cx="50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sz="16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50" name="Freeform 6"/>
            <p:cNvSpPr>
              <a:spLocks/>
            </p:cNvSpPr>
            <p:nvPr/>
          </p:nvSpPr>
          <p:spPr bwMode="auto">
            <a:xfrm>
              <a:off x="6302" y="10255"/>
              <a:ext cx="1717" cy="1339"/>
            </a:xfrm>
            <a:custGeom>
              <a:avLst/>
              <a:gdLst>
                <a:gd name="T0" fmla="*/ 12 w 1717"/>
                <a:gd name="T1" fmla="*/ 26 h 1339"/>
                <a:gd name="T2" fmla="*/ 38 w 1717"/>
                <a:gd name="T3" fmla="*/ 275 h 1339"/>
                <a:gd name="T4" fmla="*/ 91 w 1717"/>
                <a:gd name="T5" fmla="*/ 353 h 1339"/>
                <a:gd name="T6" fmla="*/ 117 w 1717"/>
                <a:gd name="T7" fmla="*/ 392 h 1339"/>
                <a:gd name="T8" fmla="*/ 169 w 1717"/>
                <a:gd name="T9" fmla="*/ 458 h 1339"/>
                <a:gd name="T10" fmla="*/ 196 w 1717"/>
                <a:gd name="T11" fmla="*/ 484 h 1339"/>
                <a:gd name="T12" fmla="*/ 274 w 1717"/>
                <a:gd name="T13" fmla="*/ 510 h 1339"/>
                <a:gd name="T14" fmla="*/ 366 w 1717"/>
                <a:gd name="T15" fmla="*/ 549 h 1339"/>
                <a:gd name="T16" fmla="*/ 549 w 1717"/>
                <a:gd name="T17" fmla="*/ 510 h 1339"/>
                <a:gd name="T18" fmla="*/ 628 w 1717"/>
                <a:gd name="T19" fmla="*/ 471 h 1339"/>
                <a:gd name="T20" fmla="*/ 719 w 1717"/>
                <a:gd name="T21" fmla="*/ 405 h 1339"/>
                <a:gd name="T22" fmla="*/ 745 w 1717"/>
                <a:gd name="T23" fmla="*/ 353 h 1339"/>
                <a:gd name="T24" fmla="*/ 824 w 1717"/>
                <a:gd name="T25" fmla="*/ 301 h 1339"/>
                <a:gd name="T26" fmla="*/ 968 w 1717"/>
                <a:gd name="T27" fmla="*/ 196 h 1339"/>
                <a:gd name="T28" fmla="*/ 1217 w 1717"/>
                <a:gd name="T29" fmla="*/ 39 h 1339"/>
                <a:gd name="T30" fmla="*/ 1269 w 1717"/>
                <a:gd name="T31" fmla="*/ 26 h 1339"/>
                <a:gd name="T32" fmla="*/ 1348 w 1717"/>
                <a:gd name="T33" fmla="*/ 0 h 1339"/>
                <a:gd name="T34" fmla="*/ 1452 w 1717"/>
                <a:gd name="T35" fmla="*/ 26 h 1339"/>
                <a:gd name="T36" fmla="*/ 1492 w 1717"/>
                <a:gd name="T37" fmla="*/ 65 h 1339"/>
                <a:gd name="T38" fmla="*/ 1570 w 1717"/>
                <a:gd name="T39" fmla="*/ 104 h 1339"/>
                <a:gd name="T40" fmla="*/ 1649 w 1717"/>
                <a:gd name="T41" fmla="*/ 183 h 1339"/>
                <a:gd name="T42" fmla="*/ 1701 w 1717"/>
                <a:gd name="T43" fmla="*/ 261 h 1339"/>
                <a:gd name="T44" fmla="*/ 1688 w 1717"/>
                <a:gd name="T45" fmla="*/ 405 h 1339"/>
                <a:gd name="T46" fmla="*/ 1636 w 1717"/>
                <a:gd name="T47" fmla="*/ 419 h 1339"/>
                <a:gd name="T48" fmla="*/ 1334 w 1717"/>
                <a:gd name="T49" fmla="*/ 497 h 1339"/>
                <a:gd name="T50" fmla="*/ 1177 w 1717"/>
                <a:gd name="T51" fmla="*/ 563 h 1339"/>
                <a:gd name="T52" fmla="*/ 1099 w 1717"/>
                <a:gd name="T53" fmla="*/ 615 h 1339"/>
                <a:gd name="T54" fmla="*/ 1060 w 1717"/>
                <a:gd name="T55" fmla="*/ 641 h 1339"/>
                <a:gd name="T56" fmla="*/ 1033 w 1717"/>
                <a:gd name="T57" fmla="*/ 746 h 1339"/>
                <a:gd name="T58" fmla="*/ 1230 w 1717"/>
                <a:gd name="T59" fmla="*/ 1243 h 1339"/>
                <a:gd name="T60" fmla="*/ 1361 w 1717"/>
                <a:gd name="T61" fmla="*/ 1296 h 1339"/>
                <a:gd name="T62" fmla="*/ 1478 w 1717"/>
                <a:gd name="T63" fmla="*/ 1335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1339">
                  <a:moveTo>
                    <a:pt x="12" y="26"/>
                  </a:moveTo>
                  <a:cubicBezTo>
                    <a:pt x="18" y="109"/>
                    <a:pt x="0" y="200"/>
                    <a:pt x="38" y="275"/>
                  </a:cubicBezTo>
                  <a:cubicBezTo>
                    <a:pt x="52" y="303"/>
                    <a:pt x="73" y="327"/>
                    <a:pt x="91" y="353"/>
                  </a:cubicBezTo>
                  <a:cubicBezTo>
                    <a:pt x="100" y="366"/>
                    <a:pt x="117" y="392"/>
                    <a:pt x="117" y="392"/>
                  </a:cubicBezTo>
                  <a:cubicBezTo>
                    <a:pt x="137" y="454"/>
                    <a:pt x="116" y="416"/>
                    <a:pt x="169" y="458"/>
                  </a:cubicBezTo>
                  <a:cubicBezTo>
                    <a:pt x="179" y="466"/>
                    <a:pt x="185" y="478"/>
                    <a:pt x="196" y="484"/>
                  </a:cubicBezTo>
                  <a:cubicBezTo>
                    <a:pt x="221" y="496"/>
                    <a:pt x="251" y="495"/>
                    <a:pt x="274" y="510"/>
                  </a:cubicBezTo>
                  <a:cubicBezTo>
                    <a:pt x="328" y="546"/>
                    <a:pt x="298" y="532"/>
                    <a:pt x="366" y="549"/>
                  </a:cubicBezTo>
                  <a:cubicBezTo>
                    <a:pt x="409" y="544"/>
                    <a:pt x="507" y="538"/>
                    <a:pt x="549" y="510"/>
                  </a:cubicBezTo>
                  <a:cubicBezTo>
                    <a:pt x="600" y="476"/>
                    <a:pt x="573" y="489"/>
                    <a:pt x="628" y="471"/>
                  </a:cubicBezTo>
                  <a:cubicBezTo>
                    <a:pt x="648" y="457"/>
                    <a:pt x="706" y="420"/>
                    <a:pt x="719" y="405"/>
                  </a:cubicBezTo>
                  <a:cubicBezTo>
                    <a:pt x="732" y="390"/>
                    <a:pt x="734" y="369"/>
                    <a:pt x="745" y="353"/>
                  </a:cubicBezTo>
                  <a:cubicBezTo>
                    <a:pt x="765" y="324"/>
                    <a:pt x="794" y="316"/>
                    <a:pt x="824" y="301"/>
                  </a:cubicBezTo>
                  <a:cubicBezTo>
                    <a:pt x="866" y="258"/>
                    <a:pt x="911" y="215"/>
                    <a:pt x="968" y="196"/>
                  </a:cubicBezTo>
                  <a:cubicBezTo>
                    <a:pt x="1039" y="125"/>
                    <a:pt x="1133" y="94"/>
                    <a:pt x="1217" y="39"/>
                  </a:cubicBezTo>
                  <a:cubicBezTo>
                    <a:pt x="1232" y="29"/>
                    <a:pt x="1252" y="31"/>
                    <a:pt x="1269" y="26"/>
                  </a:cubicBezTo>
                  <a:cubicBezTo>
                    <a:pt x="1296" y="18"/>
                    <a:pt x="1348" y="0"/>
                    <a:pt x="1348" y="0"/>
                  </a:cubicBezTo>
                  <a:cubicBezTo>
                    <a:pt x="1383" y="9"/>
                    <a:pt x="1417" y="17"/>
                    <a:pt x="1452" y="26"/>
                  </a:cubicBezTo>
                  <a:cubicBezTo>
                    <a:pt x="1470" y="31"/>
                    <a:pt x="1478" y="53"/>
                    <a:pt x="1492" y="65"/>
                  </a:cubicBezTo>
                  <a:cubicBezTo>
                    <a:pt x="1526" y="93"/>
                    <a:pt x="1530" y="91"/>
                    <a:pt x="1570" y="104"/>
                  </a:cubicBezTo>
                  <a:cubicBezTo>
                    <a:pt x="1651" y="228"/>
                    <a:pt x="1524" y="44"/>
                    <a:pt x="1649" y="183"/>
                  </a:cubicBezTo>
                  <a:cubicBezTo>
                    <a:pt x="1670" y="206"/>
                    <a:pt x="1701" y="261"/>
                    <a:pt x="1701" y="261"/>
                  </a:cubicBezTo>
                  <a:cubicBezTo>
                    <a:pt x="1711" y="293"/>
                    <a:pt x="1717" y="381"/>
                    <a:pt x="1688" y="405"/>
                  </a:cubicBezTo>
                  <a:cubicBezTo>
                    <a:pt x="1674" y="416"/>
                    <a:pt x="1653" y="413"/>
                    <a:pt x="1636" y="419"/>
                  </a:cubicBezTo>
                  <a:cubicBezTo>
                    <a:pt x="1528" y="456"/>
                    <a:pt x="1448" y="483"/>
                    <a:pt x="1334" y="497"/>
                  </a:cubicBezTo>
                  <a:cubicBezTo>
                    <a:pt x="1193" y="532"/>
                    <a:pt x="1268" y="499"/>
                    <a:pt x="1177" y="563"/>
                  </a:cubicBezTo>
                  <a:cubicBezTo>
                    <a:pt x="1151" y="581"/>
                    <a:pt x="1125" y="598"/>
                    <a:pt x="1099" y="615"/>
                  </a:cubicBezTo>
                  <a:cubicBezTo>
                    <a:pt x="1086" y="624"/>
                    <a:pt x="1060" y="641"/>
                    <a:pt x="1060" y="641"/>
                  </a:cubicBezTo>
                  <a:cubicBezTo>
                    <a:pt x="1053" y="676"/>
                    <a:pt x="1033" y="710"/>
                    <a:pt x="1033" y="746"/>
                  </a:cubicBezTo>
                  <a:cubicBezTo>
                    <a:pt x="1033" y="945"/>
                    <a:pt x="1041" y="1136"/>
                    <a:pt x="1230" y="1243"/>
                  </a:cubicBezTo>
                  <a:cubicBezTo>
                    <a:pt x="1284" y="1274"/>
                    <a:pt x="1296" y="1274"/>
                    <a:pt x="1361" y="1296"/>
                  </a:cubicBezTo>
                  <a:cubicBezTo>
                    <a:pt x="1486" y="1339"/>
                    <a:pt x="1437" y="1294"/>
                    <a:pt x="1478" y="133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Text Box 5"/>
            <p:cNvSpPr txBox="1">
              <a:spLocks noChangeArrowheads="1"/>
            </p:cNvSpPr>
            <p:nvPr/>
          </p:nvSpPr>
          <p:spPr bwMode="auto">
            <a:xfrm>
              <a:off x="3189" y="8753"/>
              <a:ext cx="93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Times New Roman" pitchFamily="18" charset="0"/>
                  <a:ea typeface="宋体" pitchFamily="2" charset="-122"/>
                  <a:cs typeface="Calibri" pitchFamily="34" charset="0"/>
                </a:rPr>
                <a:t>与门</a:t>
              </a:r>
              <a:endParaRPr kumimoji="0" lang="zh-CN"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52" name="Text Box 4"/>
            <p:cNvSpPr txBox="1">
              <a:spLocks noChangeArrowheads="1"/>
            </p:cNvSpPr>
            <p:nvPr/>
          </p:nvSpPr>
          <p:spPr bwMode="auto">
            <a:xfrm>
              <a:off x="6848" y="8708"/>
              <a:ext cx="93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Times New Roman" pitchFamily="18" charset="0"/>
                  <a:ea typeface="宋体" pitchFamily="2" charset="-122"/>
                  <a:cs typeface="Calibri" pitchFamily="34" charset="0"/>
                </a:rPr>
                <a:t>或门</a:t>
              </a:r>
              <a:endParaRPr kumimoji="0" lang="zh-CN" altLang="zh-CN" sz="1600"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53" name="Text Box 3"/>
            <p:cNvSpPr txBox="1">
              <a:spLocks noChangeArrowheads="1"/>
            </p:cNvSpPr>
            <p:nvPr/>
          </p:nvSpPr>
          <p:spPr bwMode="auto">
            <a:xfrm>
              <a:off x="3011" y="11976"/>
              <a:ext cx="151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cs typeface="Calibri" pitchFamily="34" charset="0"/>
                </a:rPr>
                <a:t>与非门</a:t>
              </a:r>
              <a:endPar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54" name="Text Box 2"/>
            <p:cNvSpPr txBox="1">
              <a:spLocks noChangeArrowheads="1"/>
            </p:cNvSpPr>
            <p:nvPr/>
          </p:nvSpPr>
          <p:spPr bwMode="auto">
            <a:xfrm>
              <a:off x="6848" y="11976"/>
              <a:ext cx="154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cs typeface="Calibri" pitchFamily="34" charset="0"/>
                </a:rPr>
                <a:t>异或门</a:t>
              </a:r>
              <a:endParaRPr kumimoji="0" lang="zh-CN" altLang="zh-CN" sz="1600" b="0" i="0" u="none" strike="noStrike" cap="none" normalizeH="0" baseline="0" dirty="0" smtClean="0">
                <a:ln>
                  <a:noFill/>
                </a:ln>
                <a:solidFill>
                  <a:srgbClr val="000000"/>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22957167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a:t>
            </a:r>
            <a:r>
              <a:rPr lang="zh-CN" altLang="en-US" dirty="0" smtClean="0"/>
              <a:t>或门的等价形式</a:t>
            </a:r>
            <a:endParaRPr lang="zh-CN" altLang="en-US" dirty="0"/>
          </a:p>
        </p:txBody>
      </p:sp>
      <p:graphicFrame>
        <p:nvGraphicFramePr>
          <p:cNvPr id="17" name="内容占位符 16"/>
          <p:cNvGraphicFramePr>
            <a:graphicFrameLocks noGrp="1"/>
          </p:cNvGraphicFramePr>
          <p:nvPr>
            <p:ph sz="half" idx="1"/>
            <p:extLst>
              <p:ext uri="{D42A27DB-BD31-4B8C-83A1-F6EECF244321}">
                <p14:modId xmlns:p14="http://schemas.microsoft.com/office/powerpoint/2010/main" val="3899371340"/>
              </p:ext>
            </p:extLst>
          </p:nvPr>
        </p:nvGraphicFramePr>
        <p:xfrm>
          <a:off x="1421121" y="1650420"/>
          <a:ext cx="1309722" cy="1828800"/>
        </p:xfrm>
        <a:graphic>
          <a:graphicData uri="http://schemas.openxmlformats.org/drawingml/2006/table">
            <a:tbl>
              <a:tblPr firstRow="1" firstCol="1" bandRow="1"/>
              <a:tblGrid>
                <a:gridCol w="446433"/>
                <a:gridCol w="470465"/>
                <a:gridCol w="392824"/>
              </a:tblGrid>
              <a:tr h="365760">
                <a:tc>
                  <a:txBody>
                    <a:bodyPr/>
                    <a:lstStyle/>
                    <a:p>
                      <a:pPr algn="just">
                        <a:spcAft>
                          <a:spcPts val="0"/>
                        </a:spcAft>
                      </a:pPr>
                      <a:r>
                        <a:rPr lang="en-US" sz="2400" i="1" kern="100">
                          <a:effectLst/>
                          <a:latin typeface="Times New Roman"/>
                          <a:ea typeface="宋体"/>
                          <a:cs typeface="Times New Roman"/>
                        </a:rPr>
                        <a:t>x</a:t>
                      </a:r>
                      <a:r>
                        <a:rPr lang="en-US" sz="2400" kern="100" baseline="-250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a:effectLst/>
                          <a:latin typeface="Times New Roman"/>
                          <a:ea typeface="宋体"/>
                          <a:cs typeface="Times New Roman"/>
                        </a:rPr>
                        <a:t>x</a:t>
                      </a:r>
                      <a:r>
                        <a:rPr lang="en-US" sz="2400" kern="100" baseline="-25000">
                          <a:effectLst/>
                          <a:latin typeface="Times New Roman"/>
                          <a:ea typeface="宋体"/>
                          <a:cs typeface="Times New Roman"/>
                        </a:rPr>
                        <a:t>2</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a:effectLst/>
                          <a:latin typeface="Times New Roman"/>
                          <a:ea typeface="宋体"/>
                          <a:cs typeface="Times New Roman"/>
                        </a:rPr>
                        <a:t>y</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a:ea typeface="宋体"/>
                          <a:cs typeface="Times New Roman"/>
                        </a:rPr>
                        <a:t>1</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8" name="内容占位符 17"/>
          <p:cNvGraphicFramePr>
            <a:graphicFrameLocks noGrp="1"/>
          </p:cNvGraphicFramePr>
          <p:nvPr>
            <p:ph sz="half" idx="2"/>
            <p:extLst>
              <p:ext uri="{D42A27DB-BD31-4B8C-83A1-F6EECF244321}">
                <p14:modId xmlns:p14="http://schemas.microsoft.com/office/powerpoint/2010/main" val="2150014487"/>
              </p:ext>
            </p:extLst>
          </p:nvPr>
        </p:nvGraphicFramePr>
        <p:xfrm>
          <a:off x="3386458" y="1622279"/>
          <a:ext cx="1496510" cy="1828800"/>
        </p:xfrm>
        <a:graphic>
          <a:graphicData uri="http://schemas.openxmlformats.org/drawingml/2006/table">
            <a:tbl>
              <a:tblPr firstRow="1" firstCol="1" bandRow="1"/>
              <a:tblGrid>
                <a:gridCol w="509339"/>
                <a:gridCol w="523500"/>
                <a:gridCol w="463671"/>
              </a:tblGrid>
              <a:tr h="365760">
                <a:tc>
                  <a:txBody>
                    <a:bodyPr/>
                    <a:lstStyle/>
                    <a:p>
                      <a:pPr algn="just">
                        <a:spcAft>
                          <a:spcPts val="0"/>
                        </a:spcAft>
                      </a:pPr>
                      <a:r>
                        <a:rPr lang="en-US" sz="2400" i="1" kern="100" dirty="0">
                          <a:effectLst/>
                          <a:latin typeface="Times New Roman"/>
                          <a:ea typeface="宋体"/>
                          <a:cs typeface="Times New Roman"/>
                        </a:rPr>
                        <a:t>x</a:t>
                      </a:r>
                      <a:r>
                        <a:rPr lang="en-US" sz="2400" kern="100" baseline="-25000" dirty="0">
                          <a:effectLst/>
                          <a:latin typeface="Times New Roman"/>
                          <a:ea typeface="宋体"/>
                          <a:cs typeface="Times New Roman"/>
                        </a:rPr>
                        <a:t>1</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a:effectLst/>
                          <a:latin typeface="Times New Roman"/>
                          <a:ea typeface="宋体"/>
                          <a:cs typeface="Times New Roman"/>
                        </a:rPr>
                        <a:t>x</a:t>
                      </a:r>
                      <a:r>
                        <a:rPr lang="en-US" sz="2400" kern="100" baseline="-25000">
                          <a:effectLst/>
                          <a:latin typeface="Times New Roman"/>
                          <a:ea typeface="宋体"/>
                          <a:cs typeface="Times New Roman"/>
                        </a:rPr>
                        <a:t>2</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a:effectLst/>
                          <a:latin typeface="Times New Roman"/>
                          <a:ea typeface="宋体"/>
                          <a:cs typeface="Times New Roman"/>
                        </a:rPr>
                        <a:t>y</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a:ea typeface="宋体"/>
                          <a:cs typeface="Times New Roman"/>
                        </a:rPr>
                        <a:t>1</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a:ea typeface="宋体"/>
                          <a:cs typeface="Times New Roman"/>
                        </a:rPr>
                        <a:t>1</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a:ea typeface="宋体"/>
                          <a:cs typeface="Times New Roman"/>
                        </a:rPr>
                        <a:t>0</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164023313"/>
              </p:ext>
            </p:extLst>
          </p:nvPr>
        </p:nvGraphicFramePr>
        <p:xfrm>
          <a:off x="5445767" y="1652340"/>
          <a:ext cx="1534583" cy="1828800"/>
        </p:xfrm>
        <a:graphic>
          <a:graphicData uri="http://schemas.openxmlformats.org/drawingml/2006/table">
            <a:tbl>
              <a:tblPr firstRow="1" firstCol="1" bandRow="1"/>
              <a:tblGrid>
                <a:gridCol w="497867"/>
                <a:gridCol w="526094"/>
                <a:gridCol w="510622"/>
              </a:tblGrid>
              <a:tr h="365760">
                <a:tc>
                  <a:txBody>
                    <a:bodyPr/>
                    <a:lstStyle/>
                    <a:p>
                      <a:pPr algn="just">
                        <a:spcAft>
                          <a:spcPts val="0"/>
                        </a:spcAft>
                      </a:pPr>
                      <a:r>
                        <a:rPr lang="en-US" sz="2400" i="1" kern="100" dirty="0">
                          <a:effectLst/>
                          <a:latin typeface="Times New Roman"/>
                          <a:ea typeface="宋体"/>
                          <a:cs typeface="Times New Roman"/>
                        </a:rPr>
                        <a:t>x</a:t>
                      </a:r>
                      <a:r>
                        <a:rPr lang="en-US" sz="2400" kern="100" baseline="-25000" dirty="0">
                          <a:effectLst/>
                          <a:latin typeface="Times New Roman"/>
                          <a:ea typeface="宋体"/>
                          <a:cs typeface="Times New Roman"/>
                        </a:rPr>
                        <a:t>1</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a:effectLst/>
                          <a:latin typeface="Times New Roman"/>
                          <a:ea typeface="宋体"/>
                          <a:cs typeface="Times New Roman"/>
                        </a:rPr>
                        <a:t>x</a:t>
                      </a:r>
                      <a:r>
                        <a:rPr lang="en-US" sz="2400" kern="100" baseline="-25000">
                          <a:effectLst/>
                          <a:latin typeface="Times New Roman"/>
                          <a:ea typeface="宋体"/>
                          <a:cs typeface="Times New Roman"/>
                        </a:rPr>
                        <a:t>2</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a:effectLst/>
                          <a:latin typeface="Times New Roman"/>
                          <a:ea typeface="宋体"/>
                          <a:cs typeface="Times New Roman"/>
                        </a:rPr>
                        <a:t>y</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dirty="0">
                          <a:effectLst/>
                          <a:latin typeface="Times New Roman"/>
                          <a:ea typeface="宋体"/>
                          <a:cs typeface="Times New Roman"/>
                        </a:rPr>
                        <a:t>0</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0</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Times New Roman"/>
                          <a:ea typeface="宋体"/>
                          <a:cs typeface="Times New Roman"/>
                        </a:rPr>
                        <a:t>1</a:t>
                      </a:r>
                      <a:endParaRPr lang="zh-CN" sz="2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effectLst/>
                          <a:latin typeface="Times New Roman"/>
                          <a:ea typeface="宋体"/>
                          <a:cs typeface="Times New Roman"/>
                        </a:rPr>
                        <a:t>0</a:t>
                      </a:r>
                      <a:endParaRPr lang="zh-CN" sz="2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 name="Text Box 22"/>
          <p:cNvSpPr txBox="1">
            <a:spLocks noChangeArrowheads="1"/>
          </p:cNvSpPr>
          <p:nvPr/>
        </p:nvSpPr>
        <p:spPr bwMode="auto">
          <a:xfrm>
            <a:off x="1605151" y="1181660"/>
            <a:ext cx="931987" cy="35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Times New Roman" pitchFamily="18" charset="0"/>
                <a:ea typeface="宋体" pitchFamily="2" charset="-122"/>
                <a:cs typeface="Calibri" pitchFamily="34" charset="0"/>
              </a:rPr>
              <a:t>或门</a:t>
            </a:r>
            <a:endParaRPr kumimoji="0" lang="zh-CN"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24" name="Text Box 21"/>
          <p:cNvSpPr txBox="1">
            <a:spLocks noChangeArrowheads="1"/>
          </p:cNvSpPr>
          <p:nvPr/>
        </p:nvSpPr>
        <p:spPr bwMode="auto">
          <a:xfrm>
            <a:off x="3530178" y="1181660"/>
            <a:ext cx="1352790" cy="37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Times New Roman" pitchFamily="18" charset="0"/>
                <a:ea typeface="宋体" pitchFamily="2" charset="-122"/>
                <a:cs typeface="Calibri" pitchFamily="34" charset="0"/>
              </a:rPr>
              <a:t>与非门</a:t>
            </a:r>
            <a:endParaRPr kumimoji="0" lang="zh-CN"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25" name="Text Box 20"/>
          <p:cNvSpPr txBox="1">
            <a:spLocks noChangeArrowheads="1"/>
          </p:cNvSpPr>
          <p:nvPr/>
        </p:nvSpPr>
        <p:spPr bwMode="auto">
          <a:xfrm>
            <a:off x="-1094078" y="6145901"/>
            <a:ext cx="998397" cy="137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26" name="Text Box 19"/>
          <p:cNvSpPr txBox="1">
            <a:spLocks noChangeArrowheads="1"/>
          </p:cNvSpPr>
          <p:nvPr/>
        </p:nvSpPr>
        <p:spPr bwMode="auto">
          <a:xfrm>
            <a:off x="7332480" y="1535990"/>
            <a:ext cx="997762" cy="137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27" name="Text Box 18"/>
          <p:cNvSpPr txBox="1">
            <a:spLocks noChangeArrowheads="1"/>
          </p:cNvSpPr>
          <p:nvPr/>
        </p:nvSpPr>
        <p:spPr bwMode="auto">
          <a:xfrm>
            <a:off x="5593251" y="1251646"/>
            <a:ext cx="1078005" cy="35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Times New Roman" pitchFamily="18" charset="0"/>
                <a:ea typeface="宋体" pitchFamily="2" charset="-122"/>
                <a:cs typeface="Calibri" pitchFamily="34" charset="0"/>
              </a:rPr>
              <a:t>异或门</a:t>
            </a:r>
            <a:endParaRPr kumimoji="0" lang="zh-CN"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pic>
        <p:nvPicPr>
          <p:cNvPr id="181279" name="Picture 31" descr="异或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453" y="4066591"/>
            <a:ext cx="4916802" cy="241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8182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10074" cy="1143000"/>
          </a:xfrm>
        </p:spPr>
        <p:txBody>
          <a:bodyPr/>
          <a:lstStyle/>
          <a:p>
            <a:r>
              <a:rPr lang="zh-CN" altLang="en-US" dirty="0" smtClean="0"/>
              <a:t>多层感知机模型</a:t>
            </a:r>
            <a:r>
              <a:rPr lang="en-US" altLang="zh-CN" dirty="0" smtClean="0"/>
              <a:t>(MultiLayer perceptron,MLP)</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a:xfrm>
            <a:off x="5727033" y="1654590"/>
            <a:ext cx="3284621" cy="4525963"/>
          </a:xfrm>
        </p:spPr>
        <p:txBody>
          <a:bodyPr/>
          <a:lstStyle/>
          <a:p>
            <a:pPr>
              <a:lnSpc>
                <a:spcPct val="150000"/>
              </a:lnSpc>
            </a:pPr>
            <a:r>
              <a:rPr lang="zh-CN" altLang="zh-CN" sz="2400" dirty="0"/>
              <a:t>多层感知机就是多个感知机模型组合连接而成。多层感知机实际上就是神经网络的雏形，只是还没引入激活函数。</a:t>
            </a:r>
            <a:endParaRPr lang="zh-CN" altLang="en-US" sz="2400" dirty="0"/>
          </a:p>
        </p:txBody>
      </p:sp>
      <p:pic>
        <p:nvPicPr>
          <p:cNvPr id="182274" name="Picture 2" descr="多层感知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102" y="4039060"/>
            <a:ext cx="4424791" cy="247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1" descr="异或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102" y="1654589"/>
            <a:ext cx="4032707" cy="197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92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274"/>
                                        </p:tgtEl>
                                        <p:attrNameLst>
                                          <p:attrName>style.visibility</p:attrName>
                                        </p:attrNameLst>
                                      </p:cBhvr>
                                      <p:to>
                                        <p:strVal val="visible"/>
                                      </p:to>
                                    </p:set>
                                    <p:animEffect transition="in" filter="fade">
                                      <p:cBhvr>
                                        <p:cTn id="12" dur="500"/>
                                        <p:tgtEl>
                                          <p:spTgt spid="18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b="1" dirty="0" smtClean="0"/>
              <a:t>人工神经网络的四个要素</a:t>
            </a:r>
          </a:p>
        </p:txBody>
      </p:sp>
      <p:sp>
        <p:nvSpPr>
          <p:cNvPr id="29699" name="Rectangle 3"/>
          <p:cNvSpPr>
            <a:spLocks noGrp="1" noChangeArrowheads="1"/>
          </p:cNvSpPr>
          <p:nvPr>
            <p:ph type="body" idx="1"/>
          </p:nvPr>
        </p:nvSpPr>
        <p:spPr/>
        <p:txBody>
          <a:bodyPr/>
          <a:lstStyle/>
          <a:p>
            <a:endParaRPr lang="zh-CN" altLang="en-US" smtClean="0"/>
          </a:p>
        </p:txBody>
      </p:sp>
      <p:pic>
        <p:nvPicPr>
          <p:cNvPr id="29700" name="Picture 4" descr="QQ截图201812262034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385888"/>
            <a:ext cx="8361363"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862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24076" y="476251"/>
            <a:ext cx="50225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3200" b="1" dirty="0" smtClean="0">
                <a:solidFill>
                  <a:srgbClr val="000000"/>
                </a:solidFill>
                <a:latin typeface="Times New Roman" pitchFamily="18" charset="0"/>
                <a:ea typeface="宋体" pitchFamily="2" charset="-122"/>
              </a:rPr>
              <a:t>7</a:t>
            </a:r>
            <a:r>
              <a:rPr lang="zh-CN" altLang="en-US" sz="3200" b="1" dirty="0" smtClean="0">
                <a:solidFill>
                  <a:srgbClr val="000000"/>
                </a:solidFill>
                <a:latin typeface="Times New Roman" pitchFamily="18" charset="0"/>
                <a:ea typeface="宋体" pitchFamily="2" charset="-122"/>
              </a:rPr>
              <a:t>.1  </a:t>
            </a:r>
            <a:r>
              <a:rPr lang="zh-CN" altLang="en-US" sz="3200" b="1" dirty="0">
                <a:solidFill>
                  <a:srgbClr val="000000"/>
                </a:solidFill>
                <a:latin typeface="Times New Roman" pitchFamily="18" charset="0"/>
                <a:ea typeface="宋体" pitchFamily="2" charset="-122"/>
              </a:rPr>
              <a:t>人工神经网络基本概念</a:t>
            </a:r>
          </a:p>
        </p:txBody>
      </p:sp>
      <p:sp>
        <p:nvSpPr>
          <p:cNvPr id="8195" name="Rectangle 3"/>
          <p:cNvSpPr>
            <a:spLocks noChangeArrowheads="1"/>
          </p:cNvSpPr>
          <p:nvPr/>
        </p:nvSpPr>
        <p:spPr bwMode="auto">
          <a:xfrm>
            <a:off x="698500" y="1459166"/>
            <a:ext cx="7970838" cy="137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30000"/>
              </a:lnSpc>
              <a:spcBef>
                <a:spcPct val="0"/>
              </a:spcBef>
              <a:buClrTx/>
              <a:buFontTx/>
              <a:buNone/>
            </a:pPr>
            <a:r>
              <a:rPr lang="zh-CN" altLang="en-US" sz="3200">
                <a:solidFill>
                  <a:srgbClr val="000000"/>
                </a:solidFill>
                <a:latin typeface="Times New Roman" pitchFamily="18" charset="0"/>
                <a:ea typeface="宋体" pitchFamily="2" charset="-122"/>
              </a:rPr>
              <a:t>人工神经网络</a:t>
            </a:r>
            <a:r>
              <a:rPr lang="en-US" altLang="zh-CN" sz="3200">
                <a:solidFill>
                  <a:srgbClr val="000000"/>
                </a:solidFill>
                <a:latin typeface="Times New Roman" pitchFamily="18" charset="0"/>
                <a:ea typeface="宋体" pitchFamily="2" charset="-122"/>
              </a:rPr>
              <a:t>(Artificial Neural Networks</a:t>
            </a:r>
            <a:r>
              <a:rPr lang="zh-CN" altLang="en-US" sz="3200">
                <a:solidFill>
                  <a:srgbClr val="000000"/>
                </a:solidFill>
                <a:latin typeface="Times New Roman" pitchFamily="18" charset="0"/>
                <a:ea typeface="宋体" pitchFamily="2" charset="-122"/>
              </a:rPr>
              <a:t>，</a:t>
            </a:r>
            <a:r>
              <a:rPr lang="en-US" altLang="zh-CN" sz="3200">
                <a:solidFill>
                  <a:srgbClr val="000000"/>
                </a:solidFill>
                <a:latin typeface="Times New Roman" pitchFamily="18" charset="0"/>
                <a:ea typeface="宋体" pitchFamily="2" charset="-122"/>
              </a:rPr>
              <a:t>ANN)</a:t>
            </a:r>
            <a:r>
              <a:rPr lang="zh-CN" altLang="en-US" sz="3200">
                <a:solidFill>
                  <a:srgbClr val="000000"/>
                </a:solidFill>
                <a:latin typeface="Times New Roman" pitchFamily="18" charset="0"/>
                <a:ea typeface="宋体" pitchFamily="2" charset="-122"/>
              </a:rPr>
              <a:t>： 简称神经网络。</a:t>
            </a:r>
          </a:p>
        </p:txBody>
      </p:sp>
      <p:sp>
        <p:nvSpPr>
          <p:cNvPr id="7172" name="Rectangle 4"/>
          <p:cNvSpPr>
            <a:spLocks noChangeArrowheads="1"/>
          </p:cNvSpPr>
          <p:nvPr/>
        </p:nvSpPr>
        <p:spPr bwMode="auto">
          <a:xfrm>
            <a:off x="1333501" y="2896901"/>
            <a:ext cx="59298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3200">
                <a:solidFill>
                  <a:srgbClr val="000000"/>
                </a:solidFill>
                <a:latin typeface="Times New Roman" pitchFamily="18" charset="0"/>
                <a:ea typeface="宋体" pitchFamily="2" charset="-122"/>
              </a:rPr>
              <a:t>模拟人脑神经细胞的工作特点：</a:t>
            </a:r>
          </a:p>
        </p:txBody>
      </p:sp>
      <p:sp>
        <p:nvSpPr>
          <p:cNvPr id="7173" name="Rectangle 5"/>
          <p:cNvSpPr>
            <a:spLocks noChangeArrowheads="1"/>
          </p:cNvSpPr>
          <p:nvPr/>
        </p:nvSpPr>
        <p:spPr bwMode="auto">
          <a:xfrm>
            <a:off x="1446213" y="3708401"/>
            <a:ext cx="6477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25000"/>
              </a:lnSpc>
              <a:spcBef>
                <a:spcPct val="0"/>
              </a:spcBef>
              <a:buClrTx/>
              <a:buFontTx/>
              <a:buNone/>
            </a:pPr>
            <a:r>
              <a:rPr lang="zh-CN" altLang="en-US" sz="3200">
                <a:solidFill>
                  <a:srgbClr val="000000"/>
                </a:solidFill>
                <a:latin typeface="Times New Roman" pitchFamily="18" charset="0"/>
                <a:ea typeface="宋体" pitchFamily="2" charset="-122"/>
              </a:rPr>
              <a:t>* 单元间的广泛连接；</a:t>
            </a:r>
          </a:p>
          <a:p>
            <a:pPr eaLnBrk="1" hangingPunct="1">
              <a:lnSpc>
                <a:spcPct val="125000"/>
              </a:lnSpc>
              <a:spcBef>
                <a:spcPct val="0"/>
              </a:spcBef>
              <a:buClrTx/>
              <a:buFontTx/>
              <a:buNone/>
            </a:pPr>
            <a:r>
              <a:rPr lang="zh-CN" altLang="en-US" sz="3200">
                <a:solidFill>
                  <a:srgbClr val="000000"/>
                </a:solidFill>
                <a:latin typeface="Times New Roman" pitchFamily="18" charset="0"/>
                <a:ea typeface="宋体" pitchFamily="2" charset="-122"/>
              </a:rPr>
              <a:t>* 并行分布式的信息存贮与处理；</a:t>
            </a:r>
          </a:p>
          <a:p>
            <a:pPr eaLnBrk="1" hangingPunct="1">
              <a:lnSpc>
                <a:spcPct val="125000"/>
              </a:lnSpc>
              <a:spcBef>
                <a:spcPct val="0"/>
              </a:spcBef>
              <a:buClrTx/>
              <a:buFontTx/>
              <a:buNone/>
            </a:pPr>
            <a:r>
              <a:rPr lang="zh-CN" altLang="en-US" sz="3200">
                <a:solidFill>
                  <a:srgbClr val="000000"/>
                </a:solidFill>
                <a:latin typeface="Times New Roman" pitchFamily="18" charset="0"/>
                <a:ea typeface="宋体" pitchFamily="2" charset="-122"/>
              </a:rPr>
              <a:t>* 自适应的学习能力等。</a:t>
            </a:r>
          </a:p>
        </p:txBody>
      </p:sp>
    </p:spTree>
    <p:extLst>
      <p:ext uri="{BB962C8B-B14F-4D97-AF65-F5344CB8AC3E}">
        <p14:creationId xmlns:p14="http://schemas.microsoft.com/office/powerpoint/2010/main" val="3908198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fade">
                                      <p:cBhvr>
                                        <p:cTn id="10"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b="1" smtClean="0"/>
              <a:t>网络结构</a:t>
            </a:r>
          </a:p>
        </p:txBody>
      </p:sp>
      <p:sp>
        <p:nvSpPr>
          <p:cNvPr id="30723" name="Rectangle 3"/>
          <p:cNvSpPr>
            <a:spLocks noGrp="1" noChangeArrowheads="1"/>
          </p:cNvSpPr>
          <p:nvPr>
            <p:ph type="body" idx="1"/>
          </p:nvPr>
        </p:nvSpPr>
        <p:spPr/>
        <p:txBody>
          <a:bodyPr/>
          <a:lstStyle/>
          <a:p>
            <a:endParaRPr lang="zh-CN" altLang="en-US" smtClean="0"/>
          </a:p>
        </p:txBody>
      </p:sp>
      <p:pic>
        <p:nvPicPr>
          <p:cNvPr id="30724" name="Picture 4" descr="QQ截图201812262036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1511300"/>
            <a:ext cx="7996238"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5"/>
          <p:cNvSpPr txBox="1">
            <a:spLocks noChangeArrowheads="1"/>
          </p:cNvSpPr>
          <p:nvPr/>
        </p:nvSpPr>
        <p:spPr bwMode="auto">
          <a:xfrm>
            <a:off x="428625" y="6030914"/>
            <a:ext cx="1458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3200" b="1">
                <a:solidFill>
                  <a:srgbClr val="000000"/>
                </a:solidFill>
                <a:latin typeface="Times New Roman" pitchFamily="18" charset="0"/>
                <a:ea typeface="宋体" pitchFamily="2" charset="-122"/>
              </a:rPr>
              <a:t>输入层</a:t>
            </a:r>
          </a:p>
        </p:txBody>
      </p:sp>
      <p:sp>
        <p:nvSpPr>
          <p:cNvPr id="30726" name="Text Box 6"/>
          <p:cNvSpPr txBox="1">
            <a:spLocks noChangeArrowheads="1"/>
          </p:cNvSpPr>
          <p:nvPr/>
        </p:nvSpPr>
        <p:spPr bwMode="auto">
          <a:xfrm>
            <a:off x="2201863" y="6088064"/>
            <a:ext cx="1458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3200" b="1">
                <a:solidFill>
                  <a:srgbClr val="000000"/>
                </a:solidFill>
                <a:latin typeface="Times New Roman" pitchFamily="18" charset="0"/>
                <a:ea typeface="宋体" pitchFamily="2" charset="-122"/>
              </a:rPr>
              <a:t>隐含层</a:t>
            </a:r>
          </a:p>
        </p:txBody>
      </p:sp>
      <p:sp>
        <p:nvSpPr>
          <p:cNvPr id="30727" name="Text Box 7"/>
          <p:cNvSpPr txBox="1">
            <a:spLocks noChangeArrowheads="1"/>
          </p:cNvSpPr>
          <p:nvPr/>
        </p:nvSpPr>
        <p:spPr bwMode="auto">
          <a:xfrm>
            <a:off x="4808538" y="5875339"/>
            <a:ext cx="1458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3200" b="1">
                <a:solidFill>
                  <a:srgbClr val="000000"/>
                </a:solidFill>
                <a:latin typeface="Times New Roman" pitchFamily="18" charset="0"/>
                <a:ea typeface="宋体" pitchFamily="2" charset="-122"/>
              </a:rPr>
              <a:t>输出层</a:t>
            </a:r>
          </a:p>
        </p:txBody>
      </p:sp>
      <p:sp>
        <p:nvSpPr>
          <p:cNvPr id="78856" name="Text Box 8"/>
          <p:cNvSpPr txBox="1">
            <a:spLocks noChangeArrowheads="1"/>
          </p:cNvSpPr>
          <p:nvPr/>
        </p:nvSpPr>
        <p:spPr bwMode="auto">
          <a:xfrm>
            <a:off x="3933827" y="354014"/>
            <a:ext cx="47085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2800" b="1" dirty="0">
                <a:solidFill>
                  <a:srgbClr val="FF0000"/>
                </a:solidFill>
                <a:latin typeface="Times New Roman" pitchFamily="18" charset="0"/>
                <a:ea typeface="宋体" pitchFamily="2" charset="-122"/>
              </a:rPr>
              <a:t>输入层</a:t>
            </a:r>
            <a:r>
              <a:rPr lang="zh-CN" altLang="en-US" sz="2800" b="1" dirty="0">
                <a:solidFill>
                  <a:srgbClr val="000000"/>
                </a:solidFill>
                <a:latin typeface="Times New Roman" pitchFamily="18" charset="0"/>
                <a:ea typeface="宋体" pitchFamily="2" charset="-122"/>
              </a:rPr>
              <a:t>节点个数</a:t>
            </a:r>
            <a:r>
              <a:rPr lang="zh-CN" altLang="en-US" sz="2800" b="1" dirty="0" smtClean="0">
                <a:solidFill>
                  <a:srgbClr val="000000"/>
                </a:solidFill>
                <a:latin typeface="Times New Roman" pitchFamily="18" charset="0"/>
                <a:ea typeface="宋体" pitchFamily="2" charset="-122"/>
              </a:rPr>
              <a:t>：特征属</a:t>
            </a:r>
            <a:r>
              <a:rPr lang="zh-CN" altLang="en-US" sz="2800" b="1" dirty="0">
                <a:solidFill>
                  <a:srgbClr val="000000"/>
                </a:solidFill>
                <a:latin typeface="Times New Roman" pitchFamily="18" charset="0"/>
                <a:ea typeface="宋体" pitchFamily="2" charset="-122"/>
              </a:rPr>
              <a:t>性的个数</a:t>
            </a:r>
            <a:r>
              <a:rPr lang="en-US" altLang="zh-CN" sz="2800" b="1" dirty="0">
                <a:solidFill>
                  <a:srgbClr val="000000"/>
                </a:solidFill>
                <a:latin typeface="Times New Roman" pitchFamily="18" charset="0"/>
                <a:ea typeface="宋体" pitchFamily="2" charset="-122"/>
              </a:rPr>
              <a:t>n</a:t>
            </a:r>
          </a:p>
        </p:txBody>
      </p:sp>
      <p:sp>
        <p:nvSpPr>
          <p:cNvPr id="78857" name="Text Box 9"/>
          <p:cNvSpPr txBox="1">
            <a:spLocks noChangeArrowheads="1"/>
          </p:cNvSpPr>
          <p:nvPr/>
        </p:nvSpPr>
        <p:spPr bwMode="auto">
          <a:xfrm>
            <a:off x="4354515" y="1425576"/>
            <a:ext cx="45481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2800" b="1">
                <a:solidFill>
                  <a:srgbClr val="FF0000"/>
                </a:solidFill>
                <a:latin typeface="Times New Roman" pitchFamily="18" charset="0"/>
                <a:ea typeface="宋体" pitchFamily="2" charset="-122"/>
              </a:rPr>
              <a:t>输出层</a:t>
            </a:r>
            <a:r>
              <a:rPr lang="zh-CN" altLang="en-US" sz="2800" b="1">
                <a:solidFill>
                  <a:srgbClr val="000000"/>
                </a:solidFill>
                <a:latin typeface="Times New Roman" pitchFamily="18" charset="0"/>
                <a:ea typeface="宋体" pitchFamily="2" charset="-122"/>
              </a:rPr>
              <a:t>节点个数：类别的个数，如果是二分类，则为</a:t>
            </a:r>
            <a:r>
              <a:rPr lang="en-US" altLang="zh-CN" sz="2800" b="1">
                <a:solidFill>
                  <a:srgbClr val="000000"/>
                </a:solidFill>
                <a:latin typeface="Times New Roman" pitchFamily="18" charset="0"/>
                <a:ea typeface="宋体" pitchFamily="2" charset="-122"/>
              </a:rPr>
              <a:t>1</a:t>
            </a:r>
          </a:p>
        </p:txBody>
      </p:sp>
    </p:spTree>
    <p:extLst>
      <p:ext uri="{BB962C8B-B14F-4D97-AF65-F5344CB8AC3E}">
        <p14:creationId xmlns:p14="http://schemas.microsoft.com/office/powerpoint/2010/main" val="258188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6"/>
                                        </p:tgtEl>
                                        <p:attrNameLst>
                                          <p:attrName>style.visibility</p:attrName>
                                        </p:attrNameLst>
                                      </p:cBhvr>
                                      <p:to>
                                        <p:strVal val="visible"/>
                                      </p:to>
                                    </p:set>
                                    <p:animEffect transition="in" filter="blinds(horizontal)">
                                      <p:cBhvr>
                                        <p:cTn id="7" dur="500"/>
                                        <p:tgtEl>
                                          <p:spTgt spid="78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7"/>
                                        </p:tgtEl>
                                        <p:attrNameLst>
                                          <p:attrName>style.visibility</p:attrName>
                                        </p:attrNameLst>
                                      </p:cBhvr>
                                      <p:to>
                                        <p:strVal val="visible"/>
                                      </p:to>
                                    </p:set>
                                    <p:animEffect transition="in" filter="blinds(horizontal)">
                                      <p:cBhvr>
                                        <p:cTn id="12"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p:bldP spid="788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4"/>
          <p:cNvSpPr>
            <a:spLocks noChangeArrowheads="1"/>
          </p:cNvSpPr>
          <p:nvPr/>
        </p:nvSpPr>
        <p:spPr bwMode="auto">
          <a:xfrm>
            <a:off x="661988" y="371570"/>
            <a:ext cx="5584825" cy="58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14000"/>
              </a:lnSpc>
              <a:spcBef>
                <a:spcPct val="0"/>
              </a:spcBef>
              <a:buClrTx/>
              <a:buFontTx/>
              <a:buNone/>
            </a:pPr>
            <a:r>
              <a:rPr lang="zh-CN" altLang="en-US" sz="2800" b="1" dirty="0">
                <a:solidFill>
                  <a:srgbClr val="0070C0"/>
                </a:solidFill>
                <a:latin typeface="微软雅黑" pitchFamily="34" charset="-122"/>
              </a:rPr>
              <a:t>网络结构设计：</a:t>
            </a:r>
            <a:endParaRPr lang="en-US" altLang="zh-CN" sz="2800" b="1" dirty="0">
              <a:solidFill>
                <a:srgbClr val="0070C0"/>
              </a:solidFill>
              <a:latin typeface="微软雅黑" pitchFamily="34" charset="-122"/>
            </a:endParaRPr>
          </a:p>
        </p:txBody>
      </p:sp>
      <p:cxnSp>
        <p:nvCxnSpPr>
          <p:cNvPr id="8" name="直接连接符 7"/>
          <p:cNvCxnSpPr/>
          <p:nvPr/>
        </p:nvCxnSpPr>
        <p:spPr>
          <a:xfrm flipV="1">
            <a:off x="25400" y="1123950"/>
            <a:ext cx="9144000" cy="17464"/>
          </a:xfrm>
          <a:prstGeom prst="line">
            <a:avLst/>
          </a:prstGeom>
        </p:spPr>
        <p:style>
          <a:lnRef idx="1">
            <a:schemeClr val="accent1"/>
          </a:lnRef>
          <a:fillRef idx="0">
            <a:schemeClr val="accent1"/>
          </a:fillRef>
          <a:effectRef idx="0">
            <a:schemeClr val="accent1"/>
          </a:effectRef>
          <a:fontRef idx="minor">
            <a:schemeClr val="tx1"/>
          </a:fontRef>
        </p:style>
      </p:cxnSp>
      <p:sp>
        <p:nvSpPr>
          <p:cNvPr id="31749" name="Text Box 6"/>
          <p:cNvSpPr txBox="1">
            <a:spLocks noChangeArrowheads="1"/>
          </p:cNvSpPr>
          <p:nvPr/>
        </p:nvSpPr>
        <p:spPr bwMode="auto">
          <a:xfrm>
            <a:off x="457200" y="3754439"/>
            <a:ext cx="822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endParaRPr lang="zh-CN" altLang="en-US" sz="1800">
              <a:solidFill>
                <a:srgbClr val="000000"/>
              </a:solidFill>
              <a:latin typeface="Times New Roman" pitchFamily="18" charset="0"/>
              <a:ea typeface="宋体" pitchFamily="2" charset="-122"/>
            </a:endParaRPr>
          </a:p>
        </p:txBody>
      </p:sp>
      <p:sp>
        <p:nvSpPr>
          <p:cNvPr id="6" name="Rectangle 2"/>
          <p:cNvSpPr>
            <a:spLocks noChangeArrowheads="1"/>
          </p:cNvSpPr>
          <p:nvPr/>
        </p:nvSpPr>
        <p:spPr bwMode="auto">
          <a:xfrm>
            <a:off x="246969" y="1207312"/>
            <a:ext cx="8650061"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914400" indent="-45720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371600" indent="-4572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828800" indent="-4572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286000" indent="-4572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7432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32004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6576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41148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80000"/>
              </a:lnSpc>
              <a:spcBef>
                <a:spcPct val="0"/>
              </a:spcBef>
              <a:buClrTx/>
              <a:buFontTx/>
              <a:buNone/>
            </a:pPr>
            <a:r>
              <a:rPr kumimoji="1" lang="zh-CN" altLang="en-US" dirty="0">
                <a:latin typeface="Times New Roman" pitchFamily="18" charset="0"/>
                <a:ea typeface="宋体" pitchFamily="2" charset="-122"/>
              </a:rPr>
              <a:t>       </a:t>
            </a:r>
            <a:r>
              <a:rPr kumimoji="1" lang="en-US" altLang="zh-CN" dirty="0" smtClean="0">
                <a:latin typeface="Times New Roman" pitchFamily="18" charset="0"/>
                <a:ea typeface="宋体" pitchFamily="2" charset="-122"/>
              </a:rPr>
              <a:t>(2</a:t>
            </a:r>
            <a:r>
              <a:rPr kumimoji="1" lang="en-US" altLang="zh-CN" b="1" dirty="0" smtClean="0">
                <a:solidFill>
                  <a:srgbClr val="FF0000"/>
                </a:solidFill>
                <a:latin typeface="Times New Roman" pitchFamily="18" charset="0"/>
                <a:ea typeface="宋体" pitchFamily="2" charset="-122"/>
              </a:rPr>
              <a:t>) </a:t>
            </a:r>
            <a:r>
              <a:rPr kumimoji="1" lang="zh-CN" altLang="en-US" b="1" dirty="0" smtClean="0">
                <a:solidFill>
                  <a:srgbClr val="FF0000"/>
                </a:solidFill>
                <a:latin typeface="Times New Roman" pitchFamily="18" charset="0"/>
                <a:ea typeface="宋体" pitchFamily="2" charset="-122"/>
              </a:rPr>
              <a:t>隐含层节点数</a:t>
            </a:r>
            <a:r>
              <a:rPr kumimoji="1" lang="zh-CN" altLang="en-US" dirty="0" smtClean="0">
                <a:latin typeface="Times New Roman" pitchFamily="18" charset="0"/>
                <a:ea typeface="宋体" pitchFamily="2" charset="-122"/>
              </a:rPr>
              <a:t>的设计：</a:t>
            </a:r>
            <a:endParaRPr kumimoji="1" lang="zh-CN" altLang="en-US" dirty="0">
              <a:latin typeface="Times New Roman" pitchFamily="18" charset="0"/>
              <a:ea typeface="宋体" pitchFamily="2" charset="-122"/>
            </a:endParaRPr>
          </a:p>
          <a:p>
            <a:pPr marL="0" indent="0" eaLnBrk="1" hangingPunct="1">
              <a:lnSpc>
                <a:spcPct val="180000"/>
              </a:lnSpc>
              <a:spcBef>
                <a:spcPct val="0"/>
              </a:spcBef>
              <a:buClrTx/>
              <a:buNone/>
            </a:pPr>
            <a:r>
              <a:rPr kumimoji="1" lang="zh-CN" altLang="en-US" dirty="0">
                <a:latin typeface="Times New Roman" pitchFamily="18" charset="0"/>
                <a:ea typeface="宋体" pitchFamily="2" charset="-122"/>
              </a:rPr>
              <a:t>隐层节点</a:t>
            </a:r>
            <a:r>
              <a:rPr kumimoji="1" lang="zh-CN" altLang="en-US" dirty="0" smtClean="0">
                <a:latin typeface="Times New Roman" pitchFamily="18" charset="0"/>
                <a:ea typeface="宋体" pitchFamily="2" charset="-122"/>
              </a:rPr>
              <a:t>数与求解问题的要求、输入输出层节点数的多少都有直接的关系。隐含层节点数的选择是一个十分复杂的问题，根据经验可以参照以下公式进行设计。</a:t>
            </a:r>
            <a:endParaRPr kumimoji="1" lang="en-US" altLang="zh-CN" dirty="0" smtClean="0">
              <a:latin typeface="Times New Roman" pitchFamily="18" charset="0"/>
              <a:ea typeface="宋体" pitchFamily="2" charset="-122"/>
            </a:endParaRPr>
          </a:p>
          <a:p>
            <a:pPr marL="0" indent="0" eaLnBrk="1" hangingPunct="1">
              <a:lnSpc>
                <a:spcPct val="180000"/>
              </a:lnSpc>
              <a:spcBef>
                <a:spcPct val="0"/>
              </a:spcBef>
              <a:buClrTx/>
              <a:buNone/>
            </a:pPr>
            <a:endParaRPr kumimoji="1" lang="en-US" altLang="zh-CN" dirty="0">
              <a:latin typeface="Times New Roman" pitchFamily="18" charset="0"/>
              <a:ea typeface="宋体" pitchFamily="2" charset="-122"/>
            </a:endParaRPr>
          </a:p>
          <a:p>
            <a:pPr marL="0" indent="0" eaLnBrk="1" hangingPunct="1">
              <a:lnSpc>
                <a:spcPct val="180000"/>
              </a:lnSpc>
              <a:spcBef>
                <a:spcPct val="0"/>
              </a:spcBef>
              <a:buClrTx/>
              <a:buNone/>
            </a:pPr>
            <a:r>
              <a:rPr kumimoji="1" lang="zh-CN" altLang="en-US" dirty="0" smtClean="0">
                <a:latin typeface="Times New Roman" pitchFamily="18" charset="0"/>
                <a:ea typeface="宋体" pitchFamily="2" charset="-122"/>
              </a:rPr>
              <a:t>式中，</a:t>
            </a:r>
            <a:r>
              <a:rPr kumimoji="1" lang="en-US" altLang="zh-CN" dirty="0" smtClean="0">
                <a:latin typeface="Times New Roman" pitchFamily="18" charset="0"/>
                <a:ea typeface="宋体" pitchFamily="2" charset="-122"/>
              </a:rPr>
              <a:t>l</a:t>
            </a:r>
            <a:r>
              <a:rPr kumimoji="1" lang="zh-CN" altLang="en-US" dirty="0" smtClean="0">
                <a:latin typeface="Times New Roman" pitchFamily="18" charset="0"/>
                <a:ea typeface="宋体" pitchFamily="2" charset="-122"/>
              </a:rPr>
              <a:t>为隐含层节点数，</a:t>
            </a:r>
            <a:r>
              <a:rPr kumimoji="1" lang="en-US" altLang="zh-CN" dirty="0" smtClean="0">
                <a:latin typeface="Times New Roman" pitchFamily="18" charset="0"/>
                <a:ea typeface="宋体" pitchFamily="2" charset="-122"/>
              </a:rPr>
              <a:t>n</a:t>
            </a:r>
            <a:r>
              <a:rPr kumimoji="1" lang="zh-CN" altLang="en-US" dirty="0" smtClean="0">
                <a:latin typeface="Times New Roman" pitchFamily="18" charset="0"/>
                <a:ea typeface="宋体" pitchFamily="2" charset="-122"/>
              </a:rPr>
              <a:t>为输入层节点数，</a:t>
            </a:r>
            <a:r>
              <a:rPr kumimoji="1" lang="en-US" altLang="zh-CN" dirty="0" smtClean="0">
                <a:latin typeface="Times New Roman" pitchFamily="18" charset="0"/>
                <a:ea typeface="宋体" pitchFamily="2" charset="-122"/>
              </a:rPr>
              <a:t>m</a:t>
            </a:r>
            <a:r>
              <a:rPr kumimoji="1" lang="zh-CN" altLang="en-US" dirty="0" smtClean="0">
                <a:latin typeface="Times New Roman" pitchFamily="18" charset="0"/>
                <a:ea typeface="宋体" pitchFamily="2" charset="-122"/>
              </a:rPr>
              <a:t>为输出层节点数；</a:t>
            </a:r>
            <a:r>
              <a:rPr kumimoji="1" lang="en-US" altLang="zh-CN" dirty="0" smtClean="0">
                <a:latin typeface="Times New Roman" pitchFamily="18" charset="0"/>
                <a:ea typeface="宋体" pitchFamily="2" charset="-122"/>
              </a:rPr>
              <a:t>a</a:t>
            </a:r>
            <a:r>
              <a:rPr kumimoji="1" lang="zh-CN" altLang="en-US" dirty="0" smtClean="0">
                <a:latin typeface="Times New Roman" pitchFamily="18" charset="0"/>
                <a:ea typeface="宋体" pitchFamily="2" charset="-122"/>
              </a:rPr>
              <a:t>为</a:t>
            </a:r>
            <a:r>
              <a:rPr kumimoji="1" lang="en-US" altLang="zh-CN" dirty="0" smtClean="0">
                <a:latin typeface="Times New Roman" pitchFamily="18" charset="0"/>
                <a:ea typeface="宋体" pitchFamily="2" charset="-122"/>
              </a:rPr>
              <a:t>1-10</a:t>
            </a:r>
            <a:r>
              <a:rPr kumimoji="1" lang="zh-CN" altLang="en-US" dirty="0" smtClean="0">
                <a:latin typeface="Times New Roman" pitchFamily="18" charset="0"/>
                <a:ea typeface="宋体" pitchFamily="2" charset="-122"/>
              </a:rPr>
              <a:t>之间的调节常数。</a:t>
            </a:r>
            <a:endParaRPr kumimoji="1" lang="zh-CN" altLang="en-US" dirty="0">
              <a:latin typeface="Times New Roman" pitchFamily="18" charset="0"/>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27102624"/>
              </p:ext>
            </p:extLst>
          </p:nvPr>
        </p:nvGraphicFramePr>
        <p:xfrm>
          <a:off x="2669721" y="3853733"/>
          <a:ext cx="3063421" cy="776642"/>
        </p:xfrm>
        <a:graphic>
          <a:graphicData uri="http://schemas.openxmlformats.org/presentationml/2006/ole">
            <mc:AlternateContent xmlns:mc="http://schemas.openxmlformats.org/markup-compatibility/2006">
              <mc:Choice xmlns:v="urn:schemas-microsoft-com:vml" Requires="v">
                <p:oleObj spid="_x0000_s184331" name="Equation" r:id="rId3" imgW="901440" imgH="228600" progId="Equation.DSMT4">
                  <p:embed/>
                </p:oleObj>
              </mc:Choice>
              <mc:Fallback>
                <p:oleObj name="Equation" r:id="rId3" imgW="901440" imgH="228600" progId="Equation.DSMT4">
                  <p:embed/>
                  <p:pic>
                    <p:nvPicPr>
                      <p:cNvPr id="0" name=""/>
                      <p:cNvPicPr/>
                      <p:nvPr/>
                    </p:nvPicPr>
                    <p:blipFill>
                      <a:blip r:embed="rId4"/>
                      <a:stretch>
                        <a:fillRect/>
                      </a:stretch>
                    </p:blipFill>
                    <p:spPr>
                      <a:xfrm>
                        <a:off x="2669721" y="3853733"/>
                        <a:ext cx="3063421" cy="776642"/>
                      </a:xfrm>
                      <a:prstGeom prst="rect">
                        <a:avLst/>
                      </a:prstGeom>
                    </p:spPr>
                  </p:pic>
                </p:oleObj>
              </mc:Fallback>
            </mc:AlternateContent>
          </a:graphicData>
        </a:graphic>
      </p:graphicFrame>
    </p:spTree>
    <p:extLst>
      <p:ext uri="{BB962C8B-B14F-4D97-AF65-F5344CB8AC3E}">
        <p14:creationId xmlns:p14="http://schemas.microsoft.com/office/powerpoint/2010/main" val="2530259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50827" y="723644"/>
            <a:ext cx="8893175"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914400" indent="-45720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371600" indent="-4572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828800" indent="-4572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286000" indent="-4572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7432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32004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6576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4114800" indent="-4572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80000"/>
              </a:lnSpc>
              <a:spcBef>
                <a:spcPct val="0"/>
              </a:spcBef>
              <a:buClrTx/>
              <a:buFontTx/>
              <a:buNone/>
            </a:pPr>
            <a:r>
              <a:rPr kumimoji="1" lang="zh-CN" altLang="en-US" dirty="0">
                <a:latin typeface="Times New Roman" pitchFamily="18" charset="0"/>
                <a:ea typeface="宋体" pitchFamily="2" charset="-122"/>
              </a:rPr>
              <a:t>       在确定</a:t>
            </a:r>
            <a:r>
              <a:rPr kumimoji="1" lang="zh-CN" altLang="en-US" dirty="0" smtClean="0">
                <a:latin typeface="Times New Roman" pitchFamily="18" charset="0"/>
                <a:ea typeface="宋体" pitchFamily="2" charset="-122"/>
              </a:rPr>
              <a:t>隐含层</a:t>
            </a:r>
            <a:r>
              <a:rPr kumimoji="1" lang="zh-CN" altLang="en-US" dirty="0">
                <a:latin typeface="Times New Roman" pitchFamily="18" charset="0"/>
                <a:ea typeface="宋体" pitchFamily="2" charset="-122"/>
              </a:rPr>
              <a:t>节点数时</a:t>
            </a:r>
            <a:r>
              <a:rPr kumimoji="1" lang="zh-CN" altLang="en-US" dirty="0">
                <a:solidFill>
                  <a:srgbClr val="CC00FF"/>
                </a:solidFill>
                <a:latin typeface="Times New Roman" pitchFamily="18" charset="0"/>
                <a:ea typeface="宋体" pitchFamily="2" charset="-122"/>
              </a:rPr>
              <a:t>必须满足下列条件</a:t>
            </a:r>
            <a:r>
              <a:rPr kumimoji="1" lang="zh-CN" altLang="en-US" dirty="0">
                <a:latin typeface="Times New Roman" pitchFamily="18" charset="0"/>
                <a:ea typeface="宋体" pitchFamily="2" charset="-122"/>
              </a:rPr>
              <a:t>：</a:t>
            </a:r>
          </a:p>
          <a:p>
            <a:pPr eaLnBrk="1" hangingPunct="1">
              <a:lnSpc>
                <a:spcPct val="180000"/>
              </a:lnSpc>
              <a:spcBef>
                <a:spcPct val="0"/>
              </a:spcBef>
              <a:buClrTx/>
              <a:buFontTx/>
              <a:buAutoNum type="arabicParenBoth"/>
            </a:pPr>
            <a:r>
              <a:rPr kumimoji="1" lang="zh-CN" altLang="en-US" dirty="0">
                <a:latin typeface="Times New Roman" pitchFamily="18" charset="0"/>
                <a:ea typeface="宋体" pitchFamily="2" charset="-122"/>
              </a:rPr>
              <a:t>隐层节点数必须小于</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-1</a:t>
            </a:r>
            <a:r>
              <a:rPr kumimoji="1" lang="zh-CN" altLang="en-US" dirty="0">
                <a:latin typeface="Times New Roman" pitchFamily="18" charset="0"/>
                <a:ea typeface="宋体" pitchFamily="2" charset="-122"/>
              </a:rPr>
              <a:t>（其中</a:t>
            </a:r>
            <a:r>
              <a:rPr kumimoji="1" lang="en-US" altLang="zh-CN" i="1" dirty="0">
                <a:latin typeface="Times New Roman" pitchFamily="18" charset="0"/>
                <a:ea typeface="宋体" pitchFamily="2" charset="-122"/>
              </a:rPr>
              <a:t>N</a:t>
            </a:r>
            <a:r>
              <a:rPr kumimoji="1" lang="zh-CN" altLang="en-US" dirty="0">
                <a:latin typeface="Times New Roman" pitchFamily="18" charset="0"/>
                <a:ea typeface="宋体" pitchFamily="2" charset="-122"/>
              </a:rPr>
              <a:t>为训练样本数），否则，网络模型的系统误差与训练样本的特性无关而趋于零，即建立的网络模型没有泛化能力，也没有任何实用价值。同理可推得：输入层的节点数（变量数）必须小于</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-1</a:t>
            </a:r>
            <a:r>
              <a:rPr kumimoji="1" lang="zh-CN" altLang="en-US" dirty="0">
                <a:latin typeface="Times New Roman" pitchFamily="18" charset="0"/>
                <a:ea typeface="宋体" pitchFamily="2" charset="-122"/>
              </a:rPr>
              <a:t>。</a:t>
            </a:r>
          </a:p>
          <a:p>
            <a:pPr eaLnBrk="1" hangingPunct="1">
              <a:lnSpc>
                <a:spcPct val="180000"/>
              </a:lnSpc>
              <a:spcBef>
                <a:spcPct val="0"/>
              </a:spcBef>
              <a:buClrTx/>
              <a:buFontTx/>
              <a:buNone/>
            </a:pPr>
            <a:r>
              <a:rPr kumimoji="1" lang="en-US" altLang="zh-CN" dirty="0">
                <a:latin typeface="Times New Roman" pitchFamily="18" charset="0"/>
                <a:ea typeface="宋体" pitchFamily="2" charset="-122"/>
              </a:rPr>
              <a:t>(2) </a:t>
            </a:r>
            <a:r>
              <a:rPr kumimoji="1" lang="zh-CN" altLang="en-US" dirty="0">
                <a:latin typeface="Times New Roman" pitchFamily="18" charset="0"/>
                <a:ea typeface="宋体" pitchFamily="2" charset="-122"/>
              </a:rPr>
              <a:t>训练样本数必须多于网络模型的连接权数，一般为</a:t>
            </a:r>
            <a:r>
              <a:rPr kumimoji="1" lang="en-US" altLang="zh-CN" dirty="0">
                <a:latin typeface="Times New Roman" pitchFamily="18" charset="0"/>
                <a:ea typeface="宋体" pitchFamily="2" charset="-122"/>
              </a:rPr>
              <a:t>2~10</a:t>
            </a:r>
            <a:r>
              <a:rPr kumimoji="1" lang="zh-CN" altLang="en-US" dirty="0">
                <a:latin typeface="Times New Roman" pitchFamily="18" charset="0"/>
                <a:ea typeface="宋体" pitchFamily="2" charset="-122"/>
              </a:rPr>
              <a:t>倍，否则，样本必须分成几部分并采用“轮流训练”的方法才可能得到可靠的神经网络模型。 </a:t>
            </a:r>
          </a:p>
        </p:txBody>
      </p:sp>
    </p:spTree>
    <p:extLst>
      <p:ext uri="{BB962C8B-B14F-4D97-AF65-F5344CB8AC3E}">
        <p14:creationId xmlns:p14="http://schemas.microsoft.com/office/powerpoint/2010/main" val="183579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50827" y="525372"/>
            <a:ext cx="8893175" cy="582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90000"/>
              </a:lnSpc>
              <a:spcBef>
                <a:spcPct val="0"/>
              </a:spcBef>
              <a:buClrTx/>
              <a:buFontTx/>
              <a:buNone/>
            </a:pPr>
            <a:r>
              <a:rPr kumimoji="1" lang="zh-CN" altLang="en-US" sz="2800">
                <a:latin typeface="Times New Roman" pitchFamily="18" charset="0"/>
                <a:ea typeface="宋体" pitchFamily="2" charset="-122"/>
              </a:rPr>
              <a:t>    总之，若隐层节点数太少，网络可能根本不能训练或网络性能很差；若隐层节点数太多，虽然可使网络的系统误差减小，但一方面使网络训练时间延长，另一方面，训练容易陷入局部极小点而得不到最优点，也是训练时出现“过拟合”的内在原因。因此，合理隐层节点数应在综合考虑网络结构复杂程度和误差大小的情况下用节点删除法和扩张法确定。</a:t>
            </a:r>
          </a:p>
        </p:txBody>
      </p:sp>
    </p:spTree>
    <p:extLst>
      <p:ext uri="{BB962C8B-B14F-4D97-AF65-F5344CB8AC3E}">
        <p14:creationId xmlns:p14="http://schemas.microsoft.com/office/powerpoint/2010/main" val="2064927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20000"/>
              </a:lnSpc>
              <a:buNone/>
            </a:pPr>
            <a:r>
              <a:rPr lang="zh-CN" altLang="en-US" dirty="0" smtClean="0"/>
              <a:t>神经网络模型网络结构举例</a:t>
            </a:r>
            <a:endParaRPr lang="en-US" altLang="zh-CN" dirty="0" smtClean="0"/>
          </a:p>
          <a:p>
            <a:pPr marL="0" indent="0" fontAlgn="auto">
              <a:lnSpc>
                <a:spcPct val="120000"/>
              </a:lnSpc>
              <a:buNone/>
            </a:pPr>
            <a:r>
              <a:rPr lang="en-US" altLang="zh-CN" dirty="0" smtClean="0">
                <a:solidFill>
                  <a:srgbClr val="C00000"/>
                </a:solidFill>
              </a:rPr>
              <a:t>MNIST</a:t>
            </a:r>
            <a:r>
              <a:rPr lang="zh-CN" altLang="en-US" dirty="0">
                <a:solidFill>
                  <a:srgbClr val="C00000"/>
                </a:solidFill>
              </a:rPr>
              <a:t>手写数</a:t>
            </a:r>
            <a:r>
              <a:rPr lang="zh-CN" altLang="en-US" dirty="0" smtClean="0">
                <a:solidFill>
                  <a:srgbClr val="C00000"/>
                </a:solidFill>
              </a:rPr>
              <a:t>字</a:t>
            </a:r>
            <a:r>
              <a:rPr lang="zh-CN" altLang="en-US" dirty="0">
                <a:solidFill>
                  <a:srgbClr val="C00000"/>
                </a:solidFill>
              </a:rPr>
              <a:t>识</a:t>
            </a:r>
            <a:r>
              <a:rPr lang="zh-CN" altLang="en-US" dirty="0" smtClean="0">
                <a:solidFill>
                  <a:srgbClr val="C00000"/>
                </a:solidFill>
              </a:rPr>
              <a:t>别</a:t>
            </a:r>
            <a:r>
              <a:rPr lang="zh-CN" altLang="en-US" dirty="0" smtClean="0"/>
              <a:t>（图</a:t>
            </a:r>
            <a:r>
              <a:rPr lang="zh-CN" altLang="en-US" dirty="0"/>
              <a:t>像分</a:t>
            </a:r>
            <a:r>
              <a:rPr lang="zh-CN" altLang="en-US" dirty="0" smtClean="0"/>
              <a:t>类）</a:t>
            </a:r>
            <a:endParaRPr lang="zh-CN" altLang="en-US" dirty="0"/>
          </a:p>
          <a:p>
            <a:pPr marL="0" indent="0" fontAlgn="auto">
              <a:lnSpc>
                <a:spcPct val="120000"/>
              </a:lnSpc>
              <a:buNone/>
            </a:pPr>
            <a:r>
              <a:rPr lang="en-US" altLang="zh-CN" dirty="0"/>
              <a:t>MNIST</a:t>
            </a:r>
            <a:r>
              <a:rPr lang="zh-CN" altLang="en-US" dirty="0"/>
              <a:t>手写数字图像为</a:t>
            </a:r>
            <a:r>
              <a:rPr lang="en-US" altLang="zh-CN" dirty="0"/>
              <a:t>28x28</a:t>
            </a:r>
            <a:r>
              <a:rPr lang="zh-CN" altLang="en-US" dirty="0"/>
              <a:t>像素，将所有像素拼接起来形成</a:t>
            </a:r>
            <a:r>
              <a:rPr lang="en-US" altLang="zh-CN" dirty="0"/>
              <a:t>784</a:t>
            </a:r>
            <a:r>
              <a:rPr lang="zh-CN" altLang="en-US" dirty="0"/>
              <a:t>维的特征向量，作为神经网络的输入</a:t>
            </a:r>
          </a:p>
          <a:p>
            <a:pPr marL="0" indent="0" fontAlgn="auto">
              <a:lnSpc>
                <a:spcPct val="120000"/>
              </a:lnSpc>
              <a:buNone/>
            </a:pPr>
            <a:r>
              <a:rPr lang="zh-CN" altLang="en-US" dirty="0"/>
              <a:t>神经网络的隐含层可以有多个，每个</a:t>
            </a:r>
            <a:r>
              <a:rPr lang="zh-CN" altLang="en-US" dirty="0" smtClean="0"/>
              <a:t>层</a:t>
            </a:r>
            <a:endParaRPr lang="en-US" altLang="zh-CN" dirty="0" smtClean="0"/>
          </a:p>
          <a:p>
            <a:pPr marL="0" indent="0" fontAlgn="auto">
              <a:lnSpc>
                <a:spcPct val="120000"/>
              </a:lnSpc>
              <a:buNone/>
            </a:pPr>
            <a:r>
              <a:rPr lang="zh-CN" altLang="en-US" dirty="0" smtClean="0"/>
              <a:t>的</a:t>
            </a:r>
            <a:r>
              <a:rPr lang="zh-CN" altLang="en-US" dirty="0"/>
              <a:t>神经元数量可以自己设置</a:t>
            </a:r>
          </a:p>
          <a:p>
            <a:pPr marL="0" indent="0" fontAlgn="auto">
              <a:lnSpc>
                <a:spcPct val="150000"/>
              </a:lnSpc>
              <a:buNone/>
            </a:pPr>
            <a:endParaRPr lang="zh-CN" altLang="en-US" sz="1400" dirty="0"/>
          </a:p>
        </p:txBody>
      </p:sp>
      <p:pic>
        <p:nvPicPr>
          <p:cNvPr id="156674" name="Picture 2" descr="C:\Users\Shinelon\Desktop\5bdd86e72c0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143" y="2454899"/>
            <a:ext cx="3389478" cy="399869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6885" y="3877946"/>
            <a:ext cx="5273258" cy="2308324"/>
          </a:xfrm>
          <a:prstGeom prst="rect">
            <a:avLst/>
          </a:prstGeom>
        </p:spPr>
        <p:txBody>
          <a:bodyPr wrap="square">
            <a:spAutoFit/>
          </a:bodyPr>
          <a:lstStyle/>
          <a:p>
            <a:pPr marL="0" indent="0" fontAlgn="auto">
              <a:lnSpc>
                <a:spcPct val="150000"/>
              </a:lnSpc>
              <a:buNone/>
            </a:pPr>
            <a:r>
              <a:rPr lang="zh-CN" altLang="en-US" sz="2400" dirty="0"/>
              <a:t>输出层有</a:t>
            </a:r>
            <a:r>
              <a:rPr lang="en-US" altLang="zh-CN" sz="2400" dirty="0"/>
              <a:t>10</a:t>
            </a:r>
            <a:r>
              <a:rPr lang="zh-CN" altLang="en-US" sz="2400" dirty="0"/>
              <a:t>个神经元，代表</a:t>
            </a:r>
            <a:r>
              <a:rPr lang="en-US" altLang="zh-CN" sz="2400" dirty="0"/>
              <a:t>0-9</a:t>
            </a:r>
            <a:r>
              <a:rPr lang="zh-CN" altLang="en-US" sz="2400" dirty="0"/>
              <a:t>这</a:t>
            </a:r>
            <a:r>
              <a:rPr lang="en-US" altLang="zh-CN" sz="2400" dirty="0"/>
              <a:t>10</a:t>
            </a:r>
            <a:r>
              <a:rPr lang="zh-CN" altLang="en-US" sz="2400" dirty="0"/>
              <a:t>个阿拉伯数字类型。图像识别时，寻找输出层输出值向量的最大值，最大值的分量号作为图像识别的结果</a:t>
            </a:r>
          </a:p>
        </p:txBody>
      </p:sp>
    </p:spTree>
    <p:custDataLst>
      <p:tags r:id="rId1"/>
    </p:custDataLst>
    <p:extLst>
      <p:ext uri="{BB962C8B-B14F-4D97-AF65-F5344CB8AC3E}">
        <p14:creationId xmlns:p14="http://schemas.microsoft.com/office/powerpoint/2010/main" val="3142524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713656" y="796364"/>
            <a:ext cx="7995424" cy="4928932"/>
            <a:chOff x="2052" y="1719"/>
            <a:chExt cx="14091" cy="6515"/>
          </a:xfrm>
        </p:grpSpPr>
        <p:pic>
          <p:nvPicPr>
            <p:cNvPr id="3" name="图片 2"/>
            <p:cNvPicPr>
              <a:picLocks noChangeAspect="1"/>
            </p:cNvPicPr>
            <p:nvPr/>
          </p:nvPicPr>
          <p:blipFill>
            <a:blip r:embed="rId4"/>
            <a:stretch>
              <a:fillRect/>
            </a:stretch>
          </p:blipFill>
          <p:spPr>
            <a:xfrm>
              <a:off x="2092" y="3912"/>
              <a:ext cx="720" cy="720"/>
            </a:xfrm>
            <a:prstGeom prst="rect">
              <a:avLst/>
            </a:prstGeom>
          </p:spPr>
        </p:pic>
        <p:graphicFrame>
          <p:nvGraphicFramePr>
            <p:cNvPr id="4" name="对象 3">
              <a:hlinkClick r:id="" action="ppaction://ole?verb=0"/>
            </p:cNvPr>
            <p:cNvGraphicFramePr>
              <a:graphicFrameLocks noChangeAspect="1"/>
            </p:cNvGraphicFramePr>
            <p:nvPr/>
          </p:nvGraphicFramePr>
          <p:xfrm>
            <a:off x="2052" y="4786"/>
            <a:ext cx="960" cy="362"/>
          </p:xfrm>
          <a:graphic>
            <a:graphicData uri="http://schemas.openxmlformats.org/presentationml/2006/ole">
              <mc:AlternateContent xmlns:mc="http://schemas.openxmlformats.org/markup-compatibility/2006">
                <mc:Choice xmlns:v="urn:schemas-microsoft-com:vml" Requires="v">
                  <p:oleObj spid="_x0000_s157712" r:id="rId5" imgW="469900" imgH="177165" progId="Equation.DSMT4">
                    <p:embed/>
                  </p:oleObj>
                </mc:Choice>
                <mc:Fallback>
                  <p:oleObj r:id="rId5" imgW="469900" imgH="177165" progId="Equation.DSMT4">
                    <p:embed/>
                    <p:pic>
                      <p:nvPicPr>
                        <p:cNvPr id="0" name=""/>
                        <p:cNvPicPr/>
                        <p:nvPr/>
                      </p:nvPicPr>
                      <p:blipFill>
                        <a:blip r:embed="rId6"/>
                        <a:stretch>
                          <a:fillRect/>
                        </a:stretch>
                      </p:blipFill>
                      <p:spPr>
                        <a:xfrm>
                          <a:off x="2052" y="4786"/>
                          <a:ext cx="960" cy="362"/>
                        </a:xfrm>
                        <a:prstGeom prst="rect">
                          <a:avLst/>
                        </a:prstGeom>
                      </p:spPr>
                    </p:pic>
                  </p:oleObj>
                </mc:Fallback>
              </mc:AlternateContent>
            </a:graphicData>
          </a:graphic>
        </p:graphicFrame>
        <p:sp>
          <p:nvSpPr>
            <p:cNvPr id="6" name="椭圆 5"/>
            <p:cNvSpPr/>
            <p:nvPr/>
          </p:nvSpPr>
          <p:spPr>
            <a:xfrm>
              <a:off x="3592" y="171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96" y="211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84" y="255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592" y="305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96" y="345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84" y="389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72" y="525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76" y="565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64" y="609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572" y="659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576" y="699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64" y="743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大括号 17"/>
            <p:cNvSpPr/>
            <p:nvPr/>
          </p:nvSpPr>
          <p:spPr>
            <a:xfrm>
              <a:off x="3225" y="1949"/>
              <a:ext cx="207" cy="55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p:cNvSpPr txBox="1"/>
            <p:nvPr/>
          </p:nvSpPr>
          <p:spPr>
            <a:xfrm>
              <a:off x="2249" y="7888"/>
              <a:ext cx="3152" cy="346"/>
            </a:xfrm>
            <a:prstGeom prst="rect">
              <a:avLst/>
            </a:prstGeom>
            <a:noFill/>
          </p:spPr>
          <p:txBody>
            <a:bodyPr wrap="square" rtlCol="0">
              <a:spAutoFit/>
            </a:bodyPr>
            <a:lstStyle/>
            <a:p>
              <a:r>
                <a:rPr lang="zh-CN" altLang="en-US" sz="1100"/>
                <a:t>输入层有</a:t>
              </a:r>
              <a:r>
                <a:rPr lang="en-US" altLang="zh-CN" sz="1100"/>
                <a:t>784</a:t>
              </a:r>
              <a:r>
                <a:rPr lang="zh-CN" altLang="en-US" sz="1100"/>
                <a:t>个神经元</a:t>
              </a:r>
            </a:p>
          </p:txBody>
        </p:sp>
        <p:sp>
          <p:nvSpPr>
            <p:cNvPr id="20" name="椭圆 19"/>
            <p:cNvSpPr/>
            <p:nvPr/>
          </p:nvSpPr>
          <p:spPr>
            <a:xfrm>
              <a:off x="7052" y="199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056" y="239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044" y="283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52" y="333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56" y="373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072" y="467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076" y="507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064" y="551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072" y="601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076" y="641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64" y="685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552" y="179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556" y="219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544" y="263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552" y="313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556" y="353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572" y="447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0576" y="487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564" y="531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572" y="581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576" y="621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564" y="665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564" y="713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532" y="235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4536" y="275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4524" y="319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4532" y="369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536" y="409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4532" y="453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4536" y="493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4524" y="5375"/>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4532" y="5879"/>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4536" y="6271"/>
              <a:ext cx="290" cy="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3219" y="7888"/>
              <a:ext cx="2924" cy="346"/>
            </a:xfrm>
            <a:prstGeom prst="rect">
              <a:avLst/>
            </a:prstGeom>
            <a:noFill/>
          </p:spPr>
          <p:txBody>
            <a:bodyPr wrap="square" rtlCol="0">
              <a:spAutoFit/>
            </a:bodyPr>
            <a:lstStyle/>
            <a:p>
              <a:r>
                <a:rPr lang="zh-CN" altLang="en-US" sz="1100"/>
                <a:t>输出层有</a:t>
              </a:r>
              <a:r>
                <a:rPr lang="en-US" altLang="zh-CN" sz="1100"/>
                <a:t>10</a:t>
              </a:r>
              <a:r>
                <a:rPr lang="zh-CN" altLang="en-US" sz="1100"/>
                <a:t>个神经元</a:t>
              </a:r>
            </a:p>
          </p:txBody>
        </p:sp>
        <p:sp>
          <p:nvSpPr>
            <p:cNvPr id="55" name="文本框 54"/>
            <p:cNvSpPr txBox="1"/>
            <p:nvPr/>
          </p:nvSpPr>
          <p:spPr>
            <a:xfrm>
              <a:off x="6728" y="7888"/>
              <a:ext cx="5991" cy="346"/>
            </a:xfrm>
            <a:prstGeom prst="rect">
              <a:avLst/>
            </a:prstGeom>
            <a:noFill/>
          </p:spPr>
          <p:txBody>
            <a:bodyPr wrap="square" rtlCol="0">
              <a:spAutoFit/>
            </a:bodyPr>
            <a:lstStyle/>
            <a:p>
              <a:r>
                <a:rPr lang="zh-CN" altLang="en-US" sz="1100"/>
                <a:t>隐含层的神经元数量根据需要设定</a:t>
              </a:r>
            </a:p>
          </p:txBody>
        </p:sp>
        <p:cxnSp>
          <p:nvCxnSpPr>
            <p:cNvPr id="56" name="直接连接符 55"/>
            <p:cNvCxnSpPr>
              <a:stCxn id="6" idx="6"/>
              <a:endCxn id="31" idx="2"/>
            </p:cNvCxnSpPr>
            <p:nvPr/>
          </p:nvCxnSpPr>
          <p:spPr>
            <a:xfrm>
              <a:off x="3902" y="1874"/>
              <a:ext cx="3182" cy="5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30" idx="2"/>
            </p:cNvCxnSpPr>
            <p:nvPr/>
          </p:nvCxnSpPr>
          <p:spPr>
            <a:xfrm>
              <a:off x="3949" y="1864"/>
              <a:ext cx="3147" cy="4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29" idx="2"/>
            </p:cNvCxnSpPr>
            <p:nvPr/>
          </p:nvCxnSpPr>
          <p:spPr>
            <a:xfrm>
              <a:off x="3929" y="1884"/>
              <a:ext cx="3163" cy="4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28" idx="1"/>
            </p:cNvCxnSpPr>
            <p:nvPr/>
          </p:nvCxnSpPr>
          <p:spPr>
            <a:xfrm>
              <a:off x="3949" y="1884"/>
              <a:ext cx="3177" cy="3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26" idx="2"/>
            </p:cNvCxnSpPr>
            <p:nvPr/>
          </p:nvCxnSpPr>
          <p:spPr>
            <a:xfrm>
              <a:off x="3949" y="1864"/>
              <a:ext cx="3143" cy="2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09" y="1884"/>
              <a:ext cx="3171" cy="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 idx="6"/>
              <a:endCxn id="24" idx="2"/>
            </p:cNvCxnSpPr>
            <p:nvPr/>
          </p:nvCxnSpPr>
          <p:spPr>
            <a:xfrm>
              <a:off x="3902" y="1874"/>
              <a:ext cx="3170"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 idx="6"/>
              <a:endCxn id="22" idx="2"/>
            </p:cNvCxnSpPr>
            <p:nvPr/>
          </p:nvCxnSpPr>
          <p:spPr>
            <a:xfrm>
              <a:off x="3902" y="1874"/>
              <a:ext cx="3162" cy="1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21" idx="2"/>
            </p:cNvCxnSpPr>
            <p:nvPr/>
          </p:nvCxnSpPr>
          <p:spPr>
            <a:xfrm>
              <a:off x="3887" y="1884"/>
              <a:ext cx="3189" cy="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0" idx="2"/>
            </p:cNvCxnSpPr>
            <p:nvPr/>
          </p:nvCxnSpPr>
          <p:spPr>
            <a:xfrm>
              <a:off x="3908" y="1864"/>
              <a:ext cx="3164" cy="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5"/>
              <a:endCxn id="20" idx="2"/>
            </p:cNvCxnSpPr>
            <p:nvPr/>
          </p:nvCxnSpPr>
          <p:spPr>
            <a:xfrm flipV="1">
              <a:off x="3864" y="2154"/>
              <a:ext cx="3208" cy="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852" y="2364"/>
              <a:ext cx="3240" cy="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22" idx="2"/>
            </p:cNvCxnSpPr>
            <p:nvPr/>
          </p:nvCxnSpPr>
          <p:spPr>
            <a:xfrm>
              <a:off x="3896" y="2388"/>
              <a:ext cx="3168" cy="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24" idx="2"/>
            </p:cNvCxnSpPr>
            <p:nvPr/>
          </p:nvCxnSpPr>
          <p:spPr>
            <a:xfrm>
              <a:off x="3872" y="2412"/>
              <a:ext cx="3200" cy="1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25" idx="2"/>
            </p:cNvCxnSpPr>
            <p:nvPr/>
          </p:nvCxnSpPr>
          <p:spPr>
            <a:xfrm>
              <a:off x="3896" y="2436"/>
              <a:ext cx="3180" cy="1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 idx="5"/>
              <a:endCxn id="26" idx="2"/>
            </p:cNvCxnSpPr>
            <p:nvPr/>
          </p:nvCxnSpPr>
          <p:spPr>
            <a:xfrm>
              <a:off x="3864" y="2376"/>
              <a:ext cx="3228" cy="2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 idx="5"/>
              <a:endCxn id="27" idx="1"/>
            </p:cNvCxnSpPr>
            <p:nvPr/>
          </p:nvCxnSpPr>
          <p:spPr>
            <a:xfrm>
              <a:off x="3864" y="2376"/>
              <a:ext cx="3274" cy="2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28" idx="1"/>
            </p:cNvCxnSpPr>
            <p:nvPr/>
          </p:nvCxnSpPr>
          <p:spPr>
            <a:xfrm>
              <a:off x="3896" y="2460"/>
              <a:ext cx="3230" cy="3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29" idx="2"/>
            </p:cNvCxnSpPr>
            <p:nvPr/>
          </p:nvCxnSpPr>
          <p:spPr>
            <a:xfrm>
              <a:off x="3896" y="2364"/>
              <a:ext cx="3196" cy="3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876" y="2412"/>
              <a:ext cx="3192" cy="4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 idx="5"/>
            </p:cNvCxnSpPr>
            <p:nvPr/>
          </p:nvCxnSpPr>
          <p:spPr>
            <a:xfrm>
              <a:off x="3864" y="2376"/>
              <a:ext cx="3200" cy="4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8" idx="6"/>
              <a:endCxn id="20" idx="2"/>
            </p:cNvCxnSpPr>
            <p:nvPr/>
          </p:nvCxnSpPr>
          <p:spPr>
            <a:xfrm flipV="1">
              <a:off x="3894" y="2154"/>
              <a:ext cx="3178" cy="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 idx="6"/>
            </p:cNvCxnSpPr>
            <p:nvPr/>
          </p:nvCxnSpPr>
          <p:spPr>
            <a:xfrm flipV="1">
              <a:off x="3894" y="2532"/>
              <a:ext cx="3146" cy="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24" idx="2"/>
            </p:cNvCxnSpPr>
            <p:nvPr/>
          </p:nvCxnSpPr>
          <p:spPr>
            <a:xfrm>
              <a:off x="3968" y="2772"/>
              <a:ext cx="3104" cy="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8" idx="6"/>
            </p:cNvCxnSpPr>
            <p:nvPr/>
          </p:nvCxnSpPr>
          <p:spPr>
            <a:xfrm>
              <a:off x="3894" y="2710"/>
              <a:ext cx="3170" cy="1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8" idx="6"/>
            </p:cNvCxnSpPr>
            <p:nvPr/>
          </p:nvCxnSpPr>
          <p:spPr>
            <a:xfrm>
              <a:off x="3894" y="2710"/>
              <a:ext cx="3194" cy="2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endCxn id="27" idx="1"/>
            </p:cNvCxnSpPr>
            <p:nvPr/>
          </p:nvCxnSpPr>
          <p:spPr>
            <a:xfrm>
              <a:off x="3944" y="2724"/>
              <a:ext cx="3194" cy="2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876" y="2772"/>
              <a:ext cx="3216" cy="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endCxn id="29" idx="2"/>
            </p:cNvCxnSpPr>
            <p:nvPr/>
          </p:nvCxnSpPr>
          <p:spPr>
            <a:xfrm>
              <a:off x="3944" y="2796"/>
              <a:ext cx="3148" cy="3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endCxn id="30" idx="2"/>
            </p:cNvCxnSpPr>
            <p:nvPr/>
          </p:nvCxnSpPr>
          <p:spPr>
            <a:xfrm>
              <a:off x="3944" y="2796"/>
              <a:ext cx="3152" cy="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endCxn id="31" idx="2"/>
            </p:cNvCxnSpPr>
            <p:nvPr/>
          </p:nvCxnSpPr>
          <p:spPr>
            <a:xfrm>
              <a:off x="3896" y="2844"/>
              <a:ext cx="3188" cy="4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9" idx="6"/>
              <a:endCxn id="20" idx="2"/>
            </p:cNvCxnSpPr>
            <p:nvPr/>
          </p:nvCxnSpPr>
          <p:spPr>
            <a:xfrm flipV="1">
              <a:off x="3902" y="2154"/>
              <a:ext cx="3170" cy="1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endCxn id="21" idx="2"/>
            </p:cNvCxnSpPr>
            <p:nvPr/>
          </p:nvCxnSpPr>
          <p:spPr>
            <a:xfrm flipV="1">
              <a:off x="3992" y="2546"/>
              <a:ext cx="3084" cy="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22" idx="2"/>
            </p:cNvCxnSpPr>
            <p:nvPr/>
          </p:nvCxnSpPr>
          <p:spPr>
            <a:xfrm flipV="1">
              <a:off x="3992" y="2990"/>
              <a:ext cx="3072" cy="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endCxn id="24" idx="2"/>
            </p:cNvCxnSpPr>
            <p:nvPr/>
          </p:nvCxnSpPr>
          <p:spPr>
            <a:xfrm>
              <a:off x="3968" y="3324"/>
              <a:ext cx="3104" cy="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25" idx="2"/>
            </p:cNvCxnSpPr>
            <p:nvPr/>
          </p:nvCxnSpPr>
          <p:spPr>
            <a:xfrm>
              <a:off x="3968" y="3300"/>
              <a:ext cx="3108" cy="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9" idx="5"/>
              <a:endCxn id="26" idx="2"/>
            </p:cNvCxnSpPr>
            <p:nvPr/>
          </p:nvCxnSpPr>
          <p:spPr>
            <a:xfrm>
              <a:off x="3860" y="3324"/>
              <a:ext cx="3232" cy="1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27" idx="1"/>
            </p:cNvCxnSpPr>
            <p:nvPr/>
          </p:nvCxnSpPr>
          <p:spPr>
            <a:xfrm>
              <a:off x="3944" y="3396"/>
              <a:ext cx="3194" cy="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endCxn id="28" idx="1"/>
            </p:cNvCxnSpPr>
            <p:nvPr/>
          </p:nvCxnSpPr>
          <p:spPr>
            <a:xfrm>
              <a:off x="3992" y="3420"/>
              <a:ext cx="3134" cy="2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29" idx="2"/>
            </p:cNvCxnSpPr>
            <p:nvPr/>
          </p:nvCxnSpPr>
          <p:spPr>
            <a:xfrm>
              <a:off x="3944" y="3372"/>
              <a:ext cx="3148" cy="2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948" y="3396"/>
              <a:ext cx="3120" cy="3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31" idx="2"/>
            </p:cNvCxnSpPr>
            <p:nvPr/>
          </p:nvCxnSpPr>
          <p:spPr>
            <a:xfrm>
              <a:off x="3920" y="3348"/>
              <a:ext cx="3164" cy="3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0" idx="6"/>
            </p:cNvCxnSpPr>
            <p:nvPr/>
          </p:nvCxnSpPr>
          <p:spPr>
            <a:xfrm flipV="1">
              <a:off x="3906" y="2196"/>
              <a:ext cx="3110" cy="1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endCxn id="21" idx="2"/>
            </p:cNvCxnSpPr>
            <p:nvPr/>
          </p:nvCxnSpPr>
          <p:spPr>
            <a:xfrm flipV="1">
              <a:off x="3944" y="2546"/>
              <a:ext cx="3132" cy="1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0" idx="6"/>
              <a:endCxn id="22" idx="2"/>
            </p:cNvCxnSpPr>
            <p:nvPr/>
          </p:nvCxnSpPr>
          <p:spPr>
            <a:xfrm flipV="1">
              <a:off x="3906" y="2990"/>
              <a:ext cx="3158" cy="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endCxn id="24" idx="2"/>
            </p:cNvCxnSpPr>
            <p:nvPr/>
          </p:nvCxnSpPr>
          <p:spPr>
            <a:xfrm flipV="1">
              <a:off x="3920" y="3494"/>
              <a:ext cx="3152" cy="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876" y="3540"/>
              <a:ext cx="3192" cy="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3948" y="3588"/>
              <a:ext cx="3120" cy="1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 idx="6"/>
            </p:cNvCxnSpPr>
            <p:nvPr/>
          </p:nvCxnSpPr>
          <p:spPr>
            <a:xfrm>
              <a:off x="3906" y="3606"/>
              <a:ext cx="3182" cy="1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48" y="3708"/>
              <a:ext cx="3120" cy="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30" idx="2"/>
            </p:cNvCxnSpPr>
            <p:nvPr/>
          </p:nvCxnSpPr>
          <p:spPr>
            <a:xfrm>
              <a:off x="3944" y="3708"/>
              <a:ext cx="3152" cy="2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endCxn id="31" idx="2"/>
            </p:cNvCxnSpPr>
            <p:nvPr/>
          </p:nvCxnSpPr>
          <p:spPr>
            <a:xfrm>
              <a:off x="3944" y="3660"/>
              <a:ext cx="3140" cy="3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1" idx="6"/>
              <a:endCxn id="20" idx="2"/>
            </p:cNvCxnSpPr>
            <p:nvPr/>
          </p:nvCxnSpPr>
          <p:spPr>
            <a:xfrm flipV="1">
              <a:off x="3894" y="2154"/>
              <a:ext cx="3178" cy="1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1" idx="6"/>
              <a:endCxn id="21" idx="2"/>
            </p:cNvCxnSpPr>
            <p:nvPr/>
          </p:nvCxnSpPr>
          <p:spPr>
            <a:xfrm flipV="1">
              <a:off x="3894" y="2546"/>
              <a:ext cx="3182" cy="1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 idx="5"/>
              <a:endCxn id="24" idx="2"/>
            </p:cNvCxnSpPr>
            <p:nvPr/>
          </p:nvCxnSpPr>
          <p:spPr>
            <a:xfrm flipV="1">
              <a:off x="3852" y="3494"/>
              <a:ext cx="3220"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endCxn id="26" idx="2"/>
            </p:cNvCxnSpPr>
            <p:nvPr/>
          </p:nvCxnSpPr>
          <p:spPr>
            <a:xfrm>
              <a:off x="3920" y="4140"/>
              <a:ext cx="3172" cy="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endCxn id="28" idx="2"/>
            </p:cNvCxnSpPr>
            <p:nvPr/>
          </p:nvCxnSpPr>
          <p:spPr>
            <a:xfrm>
              <a:off x="3896" y="4164"/>
              <a:ext cx="3188" cy="1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29" idx="2"/>
            </p:cNvCxnSpPr>
            <p:nvPr/>
          </p:nvCxnSpPr>
          <p:spPr>
            <a:xfrm>
              <a:off x="3896" y="4188"/>
              <a:ext cx="3196" cy="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endCxn id="30" idx="2"/>
            </p:cNvCxnSpPr>
            <p:nvPr/>
          </p:nvCxnSpPr>
          <p:spPr>
            <a:xfrm>
              <a:off x="3944" y="4236"/>
              <a:ext cx="3152" cy="23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1" idx="5"/>
              <a:endCxn id="31" idx="2"/>
            </p:cNvCxnSpPr>
            <p:nvPr/>
          </p:nvCxnSpPr>
          <p:spPr>
            <a:xfrm>
              <a:off x="3852" y="4160"/>
              <a:ext cx="3232" cy="2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2" idx="7"/>
            </p:cNvCxnSpPr>
            <p:nvPr/>
          </p:nvCxnSpPr>
          <p:spPr>
            <a:xfrm flipV="1">
              <a:off x="3840" y="2196"/>
              <a:ext cx="3224" cy="3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endCxn id="21" idx="1"/>
            </p:cNvCxnSpPr>
            <p:nvPr/>
          </p:nvCxnSpPr>
          <p:spPr>
            <a:xfrm flipV="1">
              <a:off x="3920" y="2436"/>
              <a:ext cx="3198" cy="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 idx="6"/>
            </p:cNvCxnSpPr>
            <p:nvPr/>
          </p:nvCxnSpPr>
          <p:spPr>
            <a:xfrm flipV="1">
              <a:off x="3882" y="3036"/>
              <a:ext cx="3134" cy="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24" idx="1"/>
            </p:cNvCxnSpPr>
            <p:nvPr/>
          </p:nvCxnSpPr>
          <p:spPr>
            <a:xfrm flipV="1">
              <a:off x="3920" y="3384"/>
              <a:ext cx="3194" cy="2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 idx="6"/>
            </p:cNvCxnSpPr>
            <p:nvPr/>
          </p:nvCxnSpPr>
          <p:spPr>
            <a:xfrm flipV="1">
              <a:off x="3882" y="3876"/>
              <a:ext cx="3206" cy="1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endCxn id="26" idx="2"/>
            </p:cNvCxnSpPr>
            <p:nvPr/>
          </p:nvCxnSpPr>
          <p:spPr>
            <a:xfrm flipV="1">
              <a:off x="3920" y="4834"/>
              <a:ext cx="3172" cy="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27" idx="2"/>
            </p:cNvCxnSpPr>
            <p:nvPr/>
          </p:nvCxnSpPr>
          <p:spPr>
            <a:xfrm flipV="1">
              <a:off x="3920" y="5226"/>
              <a:ext cx="3176" cy="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924" y="5484"/>
              <a:ext cx="3144"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endCxn id="29" idx="2"/>
            </p:cNvCxnSpPr>
            <p:nvPr/>
          </p:nvCxnSpPr>
          <p:spPr>
            <a:xfrm>
              <a:off x="3944" y="5460"/>
              <a:ext cx="3148" cy="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endCxn id="30" idx="2"/>
            </p:cNvCxnSpPr>
            <p:nvPr/>
          </p:nvCxnSpPr>
          <p:spPr>
            <a:xfrm>
              <a:off x="3944" y="5484"/>
              <a:ext cx="3152" cy="1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3924" y="5508"/>
              <a:ext cx="3103" cy="1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 idx="6"/>
              <a:endCxn id="20" idx="2"/>
            </p:cNvCxnSpPr>
            <p:nvPr/>
          </p:nvCxnSpPr>
          <p:spPr>
            <a:xfrm flipV="1">
              <a:off x="3886" y="2154"/>
              <a:ext cx="3186" cy="3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 idx="6"/>
            </p:cNvCxnSpPr>
            <p:nvPr/>
          </p:nvCxnSpPr>
          <p:spPr>
            <a:xfrm flipV="1">
              <a:off x="3886" y="2508"/>
              <a:ext cx="3202" cy="3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3" idx="6"/>
            </p:cNvCxnSpPr>
            <p:nvPr/>
          </p:nvCxnSpPr>
          <p:spPr>
            <a:xfrm flipV="1">
              <a:off x="3886" y="2988"/>
              <a:ext cx="3130" cy="2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3" idx="5"/>
            </p:cNvCxnSpPr>
            <p:nvPr/>
          </p:nvCxnSpPr>
          <p:spPr>
            <a:xfrm flipV="1">
              <a:off x="3844" y="3420"/>
              <a:ext cx="3244" cy="2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3852" y="3564"/>
              <a:ext cx="3168" cy="2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924" y="3852"/>
              <a:ext cx="3096" cy="2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26" idx="2"/>
            </p:cNvCxnSpPr>
            <p:nvPr/>
          </p:nvCxnSpPr>
          <p:spPr>
            <a:xfrm flipV="1">
              <a:off x="3872" y="4834"/>
              <a:ext cx="3220" cy="1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3900" y="5196"/>
              <a:ext cx="3216" cy="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 idx="5"/>
            </p:cNvCxnSpPr>
            <p:nvPr/>
          </p:nvCxnSpPr>
          <p:spPr>
            <a:xfrm flipV="1">
              <a:off x="3844" y="5662"/>
              <a:ext cx="3218" cy="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29" idx="2"/>
            </p:cNvCxnSpPr>
            <p:nvPr/>
          </p:nvCxnSpPr>
          <p:spPr>
            <a:xfrm>
              <a:off x="3882" y="5902"/>
              <a:ext cx="3210" cy="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endCxn id="30" idx="2"/>
            </p:cNvCxnSpPr>
            <p:nvPr/>
          </p:nvCxnSpPr>
          <p:spPr>
            <a:xfrm>
              <a:off x="3897" y="5917"/>
              <a:ext cx="3199" cy="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endCxn id="31" idx="2"/>
            </p:cNvCxnSpPr>
            <p:nvPr/>
          </p:nvCxnSpPr>
          <p:spPr>
            <a:xfrm>
              <a:off x="3942" y="5917"/>
              <a:ext cx="3142" cy="1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4" idx="6"/>
              <a:endCxn id="20" idx="2"/>
            </p:cNvCxnSpPr>
            <p:nvPr/>
          </p:nvCxnSpPr>
          <p:spPr>
            <a:xfrm flipV="1">
              <a:off x="3874" y="2154"/>
              <a:ext cx="3198" cy="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3862" y="2557"/>
              <a:ext cx="3180" cy="3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4" idx="6"/>
            </p:cNvCxnSpPr>
            <p:nvPr/>
          </p:nvCxnSpPr>
          <p:spPr>
            <a:xfrm flipV="1">
              <a:off x="3874" y="3007"/>
              <a:ext cx="3173" cy="3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V="1">
              <a:off x="3862" y="3532"/>
              <a:ext cx="3195" cy="2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3907" y="3907"/>
              <a:ext cx="3135" cy="2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26" idx="2"/>
            </p:cNvCxnSpPr>
            <p:nvPr/>
          </p:nvCxnSpPr>
          <p:spPr>
            <a:xfrm flipV="1">
              <a:off x="3927" y="4834"/>
              <a:ext cx="3165" cy="1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V="1">
              <a:off x="3922" y="5182"/>
              <a:ext cx="3180" cy="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3892" y="5662"/>
              <a:ext cx="3120" cy="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3907" y="6157"/>
              <a:ext cx="3120" cy="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4" idx="6"/>
              <a:endCxn id="30" idx="2"/>
            </p:cNvCxnSpPr>
            <p:nvPr/>
          </p:nvCxnSpPr>
          <p:spPr>
            <a:xfrm>
              <a:off x="3874" y="6250"/>
              <a:ext cx="3222" cy="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4" idx="6"/>
              <a:endCxn id="31" idx="2"/>
            </p:cNvCxnSpPr>
            <p:nvPr/>
          </p:nvCxnSpPr>
          <p:spPr>
            <a:xfrm>
              <a:off x="3874" y="6250"/>
              <a:ext cx="3210" cy="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 idx="6"/>
            </p:cNvCxnSpPr>
            <p:nvPr/>
          </p:nvCxnSpPr>
          <p:spPr>
            <a:xfrm flipV="1">
              <a:off x="3882" y="2212"/>
              <a:ext cx="3165" cy="4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5" idx="6"/>
            </p:cNvCxnSpPr>
            <p:nvPr/>
          </p:nvCxnSpPr>
          <p:spPr>
            <a:xfrm flipV="1">
              <a:off x="3882" y="2527"/>
              <a:ext cx="3150" cy="4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V="1">
              <a:off x="3922" y="2932"/>
              <a:ext cx="3090" cy="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3937" y="3487"/>
              <a:ext cx="3090" cy="3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5" idx="6"/>
            </p:cNvCxnSpPr>
            <p:nvPr/>
          </p:nvCxnSpPr>
          <p:spPr>
            <a:xfrm flipV="1">
              <a:off x="3882" y="3847"/>
              <a:ext cx="3180" cy="2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V="1">
              <a:off x="3892" y="4807"/>
              <a:ext cx="3180" cy="1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 idx="6"/>
            </p:cNvCxnSpPr>
            <p:nvPr/>
          </p:nvCxnSpPr>
          <p:spPr>
            <a:xfrm flipV="1">
              <a:off x="3882" y="5182"/>
              <a:ext cx="3240" cy="1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5" idx="5"/>
              <a:endCxn id="28" idx="2"/>
            </p:cNvCxnSpPr>
            <p:nvPr/>
          </p:nvCxnSpPr>
          <p:spPr>
            <a:xfrm flipV="1">
              <a:off x="3840" y="5670"/>
              <a:ext cx="3244" cy="1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endCxn id="29" idx="2"/>
            </p:cNvCxnSpPr>
            <p:nvPr/>
          </p:nvCxnSpPr>
          <p:spPr>
            <a:xfrm flipV="1">
              <a:off x="3942" y="6174"/>
              <a:ext cx="3150" cy="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3922" y="6532"/>
              <a:ext cx="3180" cy="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3892" y="6817"/>
              <a:ext cx="3150" cy="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6" idx="6"/>
              <a:endCxn id="20" idx="2"/>
            </p:cNvCxnSpPr>
            <p:nvPr/>
          </p:nvCxnSpPr>
          <p:spPr>
            <a:xfrm flipV="1">
              <a:off x="3886" y="2154"/>
              <a:ext cx="3186" cy="4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6" idx="6"/>
            </p:cNvCxnSpPr>
            <p:nvPr/>
          </p:nvCxnSpPr>
          <p:spPr>
            <a:xfrm flipV="1">
              <a:off x="3886" y="2512"/>
              <a:ext cx="3191" cy="4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endCxn id="22" idx="2"/>
            </p:cNvCxnSpPr>
            <p:nvPr/>
          </p:nvCxnSpPr>
          <p:spPr>
            <a:xfrm flipV="1">
              <a:off x="3912" y="2990"/>
              <a:ext cx="3152" cy="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flipV="1">
              <a:off x="3922" y="3487"/>
              <a:ext cx="3150" cy="36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6" idx="6"/>
              <a:endCxn id="25" idx="1"/>
            </p:cNvCxnSpPr>
            <p:nvPr/>
          </p:nvCxnSpPr>
          <p:spPr>
            <a:xfrm flipV="1">
              <a:off x="3886" y="3776"/>
              <a:ext cx="3232" cy="3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6" idx="6"/>
              <a:endCxn id="31" idx="2"/>
            </p:cNvCxnSpPr>
            <p:nvPr/>
          </p:nvCxnSpPr>
          <p:spPr>
            <a:xfrm flipV="1">
              <a:off x="3886" y="7010"/>
              <a:ext cx="3198" cy="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3922" y="6517"/>
              <a:ext cx="3150" cy="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3922" y="6157"/>
              <a:ext cx="3150" cy="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28" idx="2"/>
            </p:cNvCxnSpPr>
            <p:nvPr/>
          </p:nvCxnSpPr>
          <p:spPr>
            <a:xfrm flipV="1">
              <a:off x="3972" y="5670"/>
              <a:ext cx="3112" cy="1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3907" y="5227"/>
              <a:ext cx="3150" cy="1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3922" y="4807"/>
              <a:ext cx="3150" cy="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7" idx="6"/>
            </p:cNvCxnSpPr>
            <p:nvPr/>
          </p:nvCxnSpPr>
          <p:spPr>
            <a:xfrm flipV="1">
              <a:off x="3874" y="7027"/>
              <a:ext cx="3188" cy="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7" idx="6"/>
            </p:cNvCxnSpPr>
            <p:nvPr/>
          </p:nvCxnSpPr>
          <p:spPr>
            <a:xfrm flipV="1">
              <a:off x="3874" y="6532"/>
              <a:ext cx="3233" cy="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endCxn id="29" idx="2"/>
            </p:cNvCxnSpPr>
            <p:nvPr/>
          </p:nvCxnSpPr>
          <p:spPr>
            <a:xfrm flipV="1">
              <a:off x="3882" y="6174"/>
              <a:ext cx="3210" cy="1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endCxn id="28" idx="2"/>
            </p:cNvCxnSpPr>
            <p:nvPr/>
          </p:nvCxnSpPr>
          <p:spPr>
            <a:xfrm flipV="1">
              <a:off x="3897" y="5670"/>
              <a:ext cx="3187" cy="1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3862" y="4777"/>
              <a:ext cx="3225" cy="2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3862" y="2182"/>
              <a:ext cx="3180" cy="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endCxn id="22" idx="1"/>
            </p:cNvCxnSpPr>
            <p:nvPr/>
          </p:nvCxnSpPr>
          <p:spPr>
            <a:xfrm flipV="1">
              <a:off x="3897" y="2880"/>
              <a:ext cx="3209" cy="4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3877" y="3892"/>
              <a:ext cx="3165" cy="3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20" idx="6"/>
              <a:endCxn id="32" idx="2"/>
            </p:cNvCxnSpPr>
            <p:nvPr/>
          </p:nvCxnSpPr>
          <p:spPr>
            <a:xfrm flipV="1">
              <a:off x="7362" y="1954"/>
              <a:ext cx="3210" cy="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endCxn id="33" idx="2"/>
            </p:cNvCxnSpPr>
            <p:nvPr/>
          </p:nvCxnSpPr>
          <p:spPr>
            <a:xfrm>
              <a:off x="7385" y="2175"/>
              <a:ext cx="3191" cy="1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endCxn id="34" idx="2"/>
            </p:cNvCxnSpPr>
            <p:nvPr/>
          </p:nvCxnSpPr>
          <p:spPr>
            <a:xfrm>
              <a:off x="7385" y="2160"/>
              <a:ext cx="3179" cy="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endCxn id="35" idx="2"/>
            </p:cNvCxnSpPr>
            <p:nvPr/>
          </p:nvCxnSpPr>
          <p:spPr>
            <a:xfrm>
              <a:off x="7415" y="2205"/>
              <a:ext cx="3157" cy="1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endCxn id="36" idx="2"/>
            </p:cNvCxnSpPr>
            <p:nvPr/>
          </p:nvCxnSpPr>
          <p:spPr>
            <a:xfrm>
              <a:off x="7415" y="2220"/>
              <a:ext cx="3161" cy="1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endCxn id="37" idx="2"/>
            </p:cNvCxnSpPr>
            <p:nvPr/>
          </p:nvCxnSpPr>
          <p:spPr>
            <a:xfrm>
              <a:off x="7385" y="2220"/>
              <a:ext cx="3207" cy="2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endCxn id="38" idx="2"/>
            </p:cNvCxnSpPr>
            <p:nvPr/>
          </p:nvCxnSpPr>
          <p:spPr>
            <a:xfrm>
              <a:off x="7385" y="2265"/>
              <a:ext cx="3211" cy="2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endCxn id="39" idx="2"/>
            </p:cNvCxnSpPr>
            <p:nvPr/>
          </p:nvCxnSpPr>
          <p:spPr>
            <a:xfrm>
              <a:off x="7415" y="2205"/>
              <a:ext cx="3169" cy="3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endCxn id="40" idx="2"/>
            </p:cNvCxnSpPr>
            <p:nvPr/>
          </p:nvCxnSpPr>
          <p:spPr>
            <a:xfrm>
              <a:off x="7400" y="2250"/>
              <a:ext cx="3192" cy="3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20" idx="6"/>
              <a:endCxn id="41" idx="2"/>
            </p:cNvCxnSpPr>
            <p:nvPr/>
          </p:nvCxnSpPr>
          <p:spPr>
            <a:xfrm>
              <a:off x="7362" y="2154"/>
              <a:ext cx="3234" cy="4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20" idx="6"/>
              <a:endCxn id="42" idx="2"/>
            </p:cNvCxnSpPr>
            <p:nvPr/>
          </p:nvCxnSpPr>
          <p:spPr>
            <a:xfrm>
              <a:off x="7362" y="2154"/>
              <a:ext cx="3222" cy="4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endCxn id="43" idx="2"/>
            </p:cNvCxnSpPr>
            <p:nvPr/>
          </p:nvCxnSpPr>
          <p:spPr>
            <a:xfrm>
              <a:off x="7370" y="2250"/>
              <a:ext cx="3214" cy="5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1" idx="6"/>
            </p:cNvCxnSpPr>
            <p:nvPr/>
          </p:nvCxnSpPr>
          <p:spPr>
            <a:xfrm flipV="1">
              <a:off x="7366" y="1965"/>
              <a:ext cx="3169" cy="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endCxn id="33" idx="2"/>
            </p:cNvCxnSpPr>
            <p:nvPr/>
          </p:nvCxnSpPr>
          <p:spPr>
            <a:xfrm flipV="1">
              <a:off x="7415" y="2346"/>
              <a:ext cx="3161" cy="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endCxn id="34" idx="2"/>
            </p:cNvCxnSpPr>
            <p:nvPr/>
          </p:nvCxnSpPr>
          <p:spPr>
            <a:xfrm>
              <a:off x="7385" y="2595"/>
              <a:ext cx="3179" cy="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endCxn id="35" idx="2"/>
            </p:cNvCxnSpPr>
            <p:nvPr/>
          </p:nvCxnSpPr>
          <p:spPr>
            <a:xfrm>
              <a:off x="7385" y="2625"/>
              <a:ext cx="3187" cy="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endCxn id="36" idx="2"/>
            </p:cNvCxnSpPr>
            <p:nvPr/>
          </p:nvCxnSpPr>
          <p:spPr>
            <a:xfrm>
              <a:off x="7400" y="2640"/>
              <a:ext cx="3176" cy="1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 idx="5"/>
              <a:endCxn id="37" idx="2"/>
            </p:cNvCxnSpPr>
            <p:nvPr/>
          </p:nvCxnSpPr>
          <p:spPr>
            <a:xfrm>
              <a:off x="7324" y="2656"/>
              <a:ext cx="3268" cy="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endCxn id="38" idx="2"/>
            </p:cNvCxnSpPr>
            <p:nvPr/>
          </p:nvCxnSpPr>
          <p:spPr>
            <a:xfrm>
              <a:off x="7400" y="2685"/>
              <a:ext cx="3196" cy="2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endCxn id="39" idx="2"/>
            </p:cNvCxnSpPr>
            <p:nvPr/>
          </p:nvCxnSpPr>
          <p:spPr>
            <a:xfrm>
              <a:off x="7400" y="2745"/>
              <a:ext cx="3184" cy="2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endCxn id="40" idx="2"/>
            </p:cNvCxnSpPr>
            <p:nvPr/>
          </p:nvCxnSpPr>
          <p:spPr>
            <a:xfrm>
              <a:off x="7385" y="2670"/>
              <a:ext cx="3207" cy="3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7365" y="2640"/>
              <a:ext cx="3180" cy="36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endCxn id="42" idx="2"/>
            </p:cNvCxnSpPr>
            <p:nvPr/>
          </p:nvCxnSpPr>
          <p:spPr>
            <a:xfrm>
              <a:off x="7385" y="2670"/>
              <a:ext cx="3199" cy="4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43" idx="2"/>
            </p:cNvCxnSpPr>
            <p:nvPr/>
          </p:nvCxnSpPr>
          <p:spPr>
            <a:xfrm>
              <a:off x="7385" y="2715"/>
              <a:ext cx="3199" cy="4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22" idx="6"/>
              <a:endCxn id="32" idx="2"/>
            </p:cNvCxnSpPr>
            <p:nvPr/>
          </p:nvCxnSpPr>
          <p:spPr>
            <a:xfrm flipV="1">
              <a:off x="7354" y="1954"/>
              <a:ext cx="3218" cy="1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endCxn id="33" idx="2"/>
            </p:cNvCxnSpPr>
            <p:nvPr/>
          </p:nvCxnSpPr>
          <p:spPr>
            <a:xfrm flipV="1">
              <a:off x="7400" y="2346"/>
              <a:ext cx="3176" cy="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34" idx="2"/>
            </p:cNvCxnSpPr>
            <p:nvPr/>
          </p:nvCxnSpPr>
          <p:spPr>
            <a:xfrm flipV="1">
              <a:off x="7400" y="2790"/>
              <a:ext cx="3164" cy="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endCxn id="35" idx="2"/>
            </p:cNvCxnSpPr>
            <p:nvPr/>
          </p:nvCxnSpPr>
          <p:spPr>
            <a:xfrm>
              <a:off x="7385" y="3060"/>
              <a:ext cx="3187" cy="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2" idx="5"/>
              <a:endCxn id="36" idx="2"/>
            </p:cNvCxnSpPr>
            <p:nvPr/>
          </p:nvCxnSpPr>
          <p:spPr>
            <a:xfrm>
              <a:off x="7312" y="3100"/>
              <a:ext cx="3264" cy="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7290" y="3120"/>
              <a:ext cx="3285" cy="1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7335" y="3120"/>
              <a:ext cx="3240" cy="1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7350" y="3090"/>
              <a:ext cx="3195" cy="2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2" idx="5"/>
              <a:endCxn id="40" idx="2"/>
            </p:cNvCxnSpPr>
            <p:nvPr/>
          </p:nvCxnSpPr>
          <p:spPr>
            <a:xfrm>
              <a:off x="7312" y="3100"/>
              <a:ext cx="3280" cy="2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endCxn id="41" idx="2"/>
            </p:cNvCxnSpPr>
            <p:nvPr/>
          </p:nvCxnSpPr>
          <p:spPr>
            <a:xfrm>
              <a:off x="7370" y="3105"/>
              <a:ext cx="3226" cy="3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7305" y="3165"/>
              <a:ext cx="3255" cy="3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2" idx="4"/>
              <a:endCxn id="43" idx="3"/>
            </p:cNvCxnSpPr>
            <p:nvPr/>
          </p:nvCxnSpPr>
          <p:spPr>
            <a:xfrm>
              <a:off x="7209" y="3145"/>
              <a:ext cx="3417" cy="4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4" idx="6"/>
            </p:cNvCxnSpPr>
            <p:nvPr/>
          </p:nvCxnSpPr>
          <p:spPr>
            <a:xfrm flipV="1">
              <a:off x="7362" y="1980"/>
              <a:ext cx="3188" cy="1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7410" y="2385"/>
              <a:ext cx="3135" cy="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flipV="1">
              <a:off x="7410" y="2790"/>
              <a:ext cx="3120" cy="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4" idx="5"/>
            </p:cNvCxnSpPr>
            <p:nvPr/>
          </p:nvCxnSpPr>
          <p:spPr>
            <a:xfrm flipV="1">
              <a:off x="7320" y="3255"/>
              <a:ext cx="3215" cy="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endCxn id="36" idx="2"/>
            </p:cNvCxnSpPr>
            <p:nvPr/>
          </p:nvCxnSpPr>
          <p:spPr>
            <a:xfrm>
              <a:off x="7400" y="3615"/>
              <a:ext cx="3176" cy="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7440" y="3630"/>
              <a:ext cx="3150" cy="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7350" y="3615"/>
              <a:ext cx="3165" cy="1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7380" y="3675"/>
              <a:ext cx="3165" cy="1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7320" y="3660"/>
              <a:ext cx="3210" cy="2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7320" y="3690"/>
              <a:ext cx="3240" cy="2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endCxn id="42" idx="2"/>
            </p:cNvCxnSpPr>
            <p:nvPr/>
          </p:nvCxnSpPr>
          <p:spPr>
            <a:xfrm>
              <a:off x="7370" y="3705"/>
              <a:ext cx="3214" cy="3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7350" y="3705"/>
              <a:ext cx="3165" cy="3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5" idx="6"/>
            </p:cNvCxnSpPr>
            <p:nvPr/>
          </p:nvCxnSpPr>
          <p:spPr>
            <a:xfrm flipV="1">
              <a:off x="7366" y="1965"/>
              <a:ext cx="3169" cy="1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7395" y="2370"/>
              <a:ext cx="3165" cy="1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flipV="1">
              <a:off x="7425" y="2790"/>
              <a:ext cx="3075" cy="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5" idx="5"/>
            </p:cNvCxnSpPr>
            <p:nvPr/>
          </p:nvCxnSpPr>
          <p:spPr>
            <a:xfrm flipV="1">
              <a:off x="7324" y="3300"/>
              <a:ext cx="3196" cy="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endCxn id="36" idx="2"/>
            </p:cNvCxnSpPr>
            <p:nvPr/>
          </p:nvCxnSpPr>
          <p:spPr>
            <a:xfrm flipV="1">
              <a:off x="7370" y="3686"/>
              <a:ext cx="3206" cy="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endCxn id="37" idx="2"/>
            </p:cNvCxnSpPr>
            <p:nvPr/>
          </p:nvCxnSpPr>
          <p:spPr>
            <a:xfrm>
              <a:off x="7370" y="3990"/>
              <a:ext cx="3222" cy="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endCxn id="38" idx="2"/>
            </p:cNvCxnSpPr>
            <p:nvPr/>
          </p:nvCxnSpPr>
          <p:spPr>
            <a:xfrm>
              <a:off x="7370" y="3960"/>
              <a:ext cx="3226" cy="1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endCxn id="39" idx="2"/>
            </p:cNvCxnSpPr>
            <p:nvPr/>
          </p:nvCxnSpPr>
          <p:spPr>
            <a:xfrm>
              <a:off x="7340" y="3945"/>
              <a:ext cx="3244" cy="1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7365" y="4065"/>
              <a:ext cx="3225" cy="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6" idx="6"/>
            </p:cNvCxnSpPr>
            <p:nvPr/>
          </p:nvCxnSpPr>
          <p:spPr>
            <a:xfrm flipV="1">
              <a:off x="7382" y="1965"/>
              <a:ext cx="3183" cy="2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flipV="1">
              <a:off x="7440" y="2340"/>
              <a:ext cx="3090" cy="2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flipV="1">
              <a:off x="7470" y="2745"/>
              <a:ext cx="3030" cy="2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6" idx="6"/>
            </p:cNvCxnSpPr>
            <p:nvPr/>
          </p:nvCxnSpPr>
          <p:spPr>
            <a:xfrm>
              <a:off x="7382" y="4834"/>
              <a:ext cx="3183" cy="2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7365" y="4860"/>
              <a:ext cx="3180" cy="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7380" y="4815"/>
              <a:ext cx="3225" cy="1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7365" y="4860"/>
              <a:ext cx="3195" cy="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flipV="1">
              <a:off x="7425" y="4575"/>
              <a:ext cx="3120" cy="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flipV="1">
              <a:off x="7455" y="3735"/>
              <a:ext cx="3105" cy="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7" idx="6"/>
            </p:cNvCxnSpPr>
            <p:nvPr/>
          </p:nvCxnSpPr>
          <p:spPr>
            <a:xfrm flipV="1">
              <a:off x="7386" y="1920"/>
              <a:ext cx="3179" cy="3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flipV="1">
              <a:off x="7395" y="2385"/>
              <a:ext cx="3135" cy="2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7455" y="5250"/>
              <a:ext cx="3120" cy="2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7425" y="5265"/>
              <a:ext cx="3060" cy="1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a:stCxn id="28" idx="6"/>
            </p:cNvCxnSpPr>
            <p:nvPr/>
          </p:nvCxnSpPr>
          <p:spPr>
            <a:xfrm flipV="1">
              <a:off x="7374" y="1950"/>
              <a:ext cx="3176" cy="3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28" idx="6"/>
            </p:cNvCxnSpPr>
            <p:nvPr/>
          </p:nvCxnSpPr>
          <p:spPr>
            <a:xfrm>
              <a:off x="7374" y="5670"/>
              <a:ext cx="3221"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endCxn id="42" idx="2"/>
            </p:cNvCxnSpPr>
            <p:nvPr/>
          </p:nvCxnSpPr>
          <p:spPr>
            <a:xfrm>
              <a:off x="7370" y="5655"/>
              <a:ext cx="3214" cy="1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7395" y="5685"/>
              <a:ext cx="3180" cy="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8" idx="6"/>
              <a:endCxn id="39" idx="2"/>
            </p:cNvCxnSpPr>
            <p:nvPr/>
          </p:nvCxnSpPr>
          <p:spPr>
            <a:xfrm flipV="1">
              <a:off x="7374" y="5470"/>
              <a:ext cx="3210" cy="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37" idx="2"/>
            </p:cNvCxnSpPr>
            <p:nvPr/>
          </p:nvCxnSpPr>
          <p:spPr>
            <a:xfrm flipV="1">
              <a:off x="7445" y="4634"/>
              <a:ext cx="3147" cy="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7455" y="3735"/>
              <a:ext cx="3015"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35" idx="2"/>
            </p:cNvCxnSpPr>
            <p:nvPr/>
          </p:nvCxnSpPr>
          <p:spPr>
            <a:xfrm flipV="1">
              <a:off x="7415" y="3294"/>
              <a:ext cx="3157" cy="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flipV="1">
              <a:off x="7410" y="2775"/>
              <a:ext cx="3135" cy="2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a:stCxn id="29" idx="6"/>
            </p:cNvCxnSpPr>
            <p:nvPr/>
          </p:nvCxnSpPr>
          <p:spPr>
            <a:xfrm flipV="1">
              <a:off x="7382" y="1980"/>
              <a:ext cx="3168" cy="4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29" idx="6"/>
            </p:cNvCxnSpPr>
            <p:nvPr/>
          </p:nvCxnSpPr>
          <p:spPr>
            <a:xfrm>
              <a:off x="7382" y="6174"/>
              <a:ext cx="3138" cy="10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flipV="1">
              <a:off x="7410" y="4620"/>
              <a:ext cx="3195" cy="16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endCxn id="39" idx="2"/>
            </p:cNvCxnSpPr>
            <p:nvPr/>
          </p:nvCxnSpPr>
          <p:spPr>
            <a:xfrm flipV="1">
              <a:off x="7430" y="5470"/>
              <a:ext cx="3154" cy="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endCxn id="40" idx="2"/>
            </p:cNvCxnSpPr>
            <p:nvPr/>
          </p:nvCxnSpPr>
          <p:spPr>
            <a:xfrm flipV="1">
              <a:off x="7400" y="5974"/>
              <a:ext cx="3192" cy="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7515" y="6240"/>
              <a:ext cx="3045" cy="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30" idx="6"/>
            </p:cNvCxnSpPr>
            <p:nvPr/>
          </p:nvCxnSpPr>
          <p:spPr>
            <a:xfrm flipV="1">
              <a:off x="7386" y="1995"/>
              <a:ext cx="3149" cy="45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30" idx="6"/>
              <a:endCxn id="43" idx="1"/>
            </p:cNvCxnSpPr>
            <p:nvPr/>
          </p:nvCxnSpPr>
          <p:spPr>
            <a:xfrm>
              <a:off x="7386" y="6566"/>
              <a:ext cx="3240" cy="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31" idx="6"/>
            </p:cNvCxnSpPr>
            <p:nvPr/>
          </p:nvCxnSpPr>
          <p:spPr>
            <a:xfrm flipV="1">
              <a:off x="7374" y="1960"/>
              <a:ext cx="3136" cy="5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7390" y="7020"/>
              <a:ext cx="3180" cy="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endCxn id="42" idx="3"/>
            </p:cNvCxnSpPr>
            <p:nvPr/>
          </p:nvCxnSpPr>
          <p:spPr>
            <a:xfrm flipV="1">
              <a:off x="7530" y="6920"/>
              <a:ext cx="3096" cy="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flipV="1">
              <a:off x="7470" y="6300"/>
              <a:ext cx="3060" cy="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endCxn id="39" idx="1"/>
            </p:cNvCxnSpPr>
            <p:nvPr/>
          </p:nvCxnSpPr>
          <p:spPr>
            <a:xfrm flipV="1">
              <a:off x="7450" y="5360"/>
              <a:ext cx="3176" cy="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flipV="1">
              <a:off x="7470" y="4600"/>
              <a:ext cx="3080" cy="2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endCxn id="36" idx="2"/>
            </p:cNvCxnSpPr>
            <p:nvPr/>
          </p:nvCxnSpPr>
          <p:spPr>
            <a:xfrm flipV="1">
              <a:off x="7430" y="3686"/>
              <a:ext cx="3146" cy="3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a:endCxn id="34" idx="1"/>
            </p:cNvCxnSpPr>
            <p:nvPr/>
          </p:nvCxnSpPr>
          <p:spPr>
            <a:xfrm flipV="1">
              <a:off x="7430" y="2680"/>
              <a:ext cx="3176" cy="4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a:endCxn id="39" idx="0"/>
            </p:cNvCxnSpPr>
            <p:nvPr/>
          </p:nvCxnSpPr>
          <p:spPr>
            <a:xfrm flipV="1">
              <a:off x="7490" y="5315"/>
              <a:ext cx="3239" cy="1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endCxn id="36" idx="0"/>
            </p:cNvCxnSpPr>
            <p:nvPr/>
          </p:nvCxnSpPr>
          <p:spPr>
            <a:xfrm flipV="1">
              <a:off x="7390" y="3531"/>
              <a:ext cx="3331" cy="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a:stCxn id="32" idx="6"/>
              <a:endCxn id="44" idx="2"/>
            </p:cNvCxnSpPr>
            <p:nvPr/>
          </p:nvCxnSpPr>
          <p:spPr>
            <a:xfrm>
              <a:off x="10862" y="1954"/>
              <a:ext cx="3690" cy="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a:endCxn id="45" idx="2"/>
            </p:cNvCxnSpPr>
            <p:nvPr/>
          </p:nvCxnSpPr>
          <p:spPr>
            <a:xfrm>
              <a:off x="10870" y="1980"/>
              <a:ext cx="3686"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endCxn id="46" idx="3"/>
            </p:cNvCxnSpPr>
            <p:nvPr/>
          </p:nvCxnSpPr>
          <p:spPr>
            <a:xfrm>
              <a:off x="10890" y="2040"/>
              <a:ext cx="3696" cy="1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a:endCxn id="53" idx="2"/>
            </p:cNvCxnSpPr>
            <p:nvPr/>
          </p:nvCxnSpPr>
          <p:spPr>
            <a:xfrm>
              <a:off x="10910" y="2100"/>
              <a:ext cx="3646" cy="4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endCxn id="47" idx="2"/>
            </p:cNvCxnSpPr>
            <p:nvPr/>
          </p:nvCxnSpPr>
          <p:spPr>
            <a:xfrm>
              <a:off x="10930" y="2120"/>
              <a:ext cx="3622" cy="1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endCxn id="48" idx="2"/>
            </p:cNvCxnSpPr>
            <p:nvPr/>
          </p:nvCxnSpPr>
          <p:spPr>
            <a:xfrm>
              <a:off x="11050" y="2120"/>
              <a:ext cx="3506" cy="2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endCxn id="49" idx="2"/>
            </p:cNvCxnSpPr>
            <p:nvPr/>
          </p:nvCxnSpPr>
          <p:spPr>
            <a:xfrm>
              <a:off x="10870" y="2080"/>
              <a:ext cx="3682" cy="2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endCxn id="50" idx="1"/>
            </p:cNvCxnSpPr>
            <p:nvPr/>
          </p:nvCxnSpPr>
          <p:spPr>
            <a:xfrm>
              <a:off x="10950" y="2160"/>
              <a:ext cx="3648" cy="2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endCxn id="51" idx="2"/>
            </p:cNvCxnSpPr>
            <p:nvPr/>
          </p:nvCxnSpPr>
          <p:spPr>
            <a:xfrm>
              <a:off x="10930" y="2000"/>
              <a:ext cx="3614" cy="3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endCxn id="52" idx="2"/>
            </p:cNvCxnSpPr>
            <p:nvPr/>
          </p:nvCxnSpPr>
          <p:spPr>
            <a:xfrm>
              <a:off x="10930" y="2100"/>
              <a:ext cx="3622" cy="3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 idx="5"/>
              <a:endCxn id="44" idx="2"/>
            </p:cNvCxnSpPr>
            <p:nvPr/>
          </p:nvCxnSpPr>
          <p:spPr>
            <a:xfrm>
              <a:off x="10824" y="2456"/>
              <a:ext cx="3728" cy="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10850" y="2440"/>
              <a:ext cx="3660" cy="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46" idx="3"/>
            </p:cNvCxnSpPr>
            <p:nvPr/>
          </p:nvCxnSpPr>
          <p:spPr>
            <a:xfrm>
              <a:off x="10890" y="2500"/>
              <a:ext cx="3696" cy="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3" idx="4"/>
              <a:endCxn id="47" idx="2"/>
            </p:cNvCxnSpPr>
            <p:nvPr/>
          </p:nvCxnSpPr>
          <p:spPr>
            <a:xfrm>
              <a:off x="10721" y="2501"/>
              <a:ext cx="3831" cy="1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10770" y="2460"/>
              <a:ext cx="3760" cy="1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10790" y="2520"/>
              <a:ext cx="3720" cy="2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endCxn id="50" idx="1"/>
            </p:cNvCxnSpPr>
            <p:nvPr/>
          </p:nvCxnSpPr>
          <p:spPr>
            <a:xfrm>
              <a:off x="10750" y="2500"/>
              <a:ext cx="3848" cy="2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10810" y="2520"/>
              <a:ext cx="3680" cy="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10850" y="2540"/>
              <a:ext cx="3680" cy="3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10850" y="2520"/>
              <a:ext cx="3660" cy="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4" idx="5"/>
            </p:cNvCxnSpPr>
            <p:nvPr/>
          </p:nvCxnSpPr>
          <p:spPr>
            <a:xfrm flipV="1">
              <a:off x="10812" y="2540"/>
              <a:ext cx="3738" cy="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endCxn id="49" idx="3"/>
            </p:cNvCxnSpPr>
            <p:nvPr/>
          </p:nvCxnSpPr>
          <p:spPr>
            <a:xfrm>
              <a:off x="10910" y="2980"/>
              <a:ext cx="3684" cy="1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a:off x="10830" y="2960"/>
              <a:ext cx="3640" cy="3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36" idx="6"/>
            </p:cNvCxnSpPr>
            <p:nvPr/>
          </p:nvCxnSpPr>
          <p:spPr>
            <a:xfrm flipV="1">
              <a:off x="10866" y="2580"/>
              <a:ext cx="3664" cy="1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10950" y="3660"/>
              <a:ext cx="3620" cy="2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flipV="1">
              <a:off x="10930" y="3460"/>
              <a:ext cx="3600" cy="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43" idx="5"/>
            </p:cNvCxnSpPr>
            <p:nvPr/>
          </p:nvCxnSpPr>
          <p:spPr>
            <a:xfrm flipV="1">
              <a:off x="10832" y="2640"/>
              <a:ext cx="3638" cy="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flipV="1">
              <a:off x="10810" y="6440"/>
              <a:ext cx="3680" cy="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flipV="1">
              <a:off x="10870" y="5520"/>
              <a:ext cx="3660" cy="1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flipV="1">
              <a:off x="10830" y="4700"/>
              <a:ext cx="3740" cy="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endCxn id="48" idx="2"/>
            </p:cNvCxnSpPr>
            <p:nvPr/>
          </p:nvCxnSpPr>
          <p:spPr>
            <a:xfrm flipV="1">
              <a:off x="11010" y="4246"/>
              <a:ext cx="3546" cy="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endCxn id="47" idx="2"/>
            </p:cNvCxnSpPr>
            <p:nvPr/>
          </p:nvCxnSpPr>
          <p:spPr>
            <a:xfrm flipV="1">
              <a:off x="10930" y="3854"/>
              <a:ext cx="3622" cy="3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37" idx="6"/>
            </p:cNvCxnSpPr>
            <p:nvPr/>
          </p:nvCxnSpPr>
          <p:spPr>
            <a:xfrm>
              <a:off x="10882" y="4634"/>
              <a:ext cx="3628" cy="1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endCxn id="47" idx="1"/>
            </p:cNvCxnSpPr>
            <p:nvPr/>
          </p:nvCxnSpPr>
          <p:spPr>
            <a:xfrm flipV="1">
              <a:off x="10910" y="3744"/>
              <a:ext cx="3684" cy="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flipV="1">
              <a:off x="10870" y="2840"/>
              <a:ext cx="3640" cy="1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10970" y="4640"/>
              <a:ext cx="3640" cy="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38" idx="6"/>
              <a:endCxn id="44" idx="3"/>
            </p:cNvCxnSpPr>
            <p:nvPr/>
          </p:nvCxnSpPr>
          <p:spPr>
            <a:xfrm flipV="1">
              <a:off x="10886" y="2624"/>
              <a:ext cx="3708" cy="2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10910" y="3400"/>
              <a:ext cx="3540" cy="1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flipV="1">
              <a:off x="10950" y="3860"/>
              <a:ext cx="3580" cy="1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39" idx="6"/>
            </p:cNvCxnSpPr>
            <p:nvPr/>
          </p:nvCxnSpPr>
          <p:spPr>
            <a:xfrm flipV="1">
              <a:off x="10874" y="3860"/>
              <a:ext cx="3656" cy="1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10910" y="5400"/>
              <a:ext cx="3580" cy="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endCxn id="50" idx="2"/>
            </p:cNvCxnSpPr>
            <p:nvPr/>
          </p:nvCxnSpPr>
          <p:spPr>
            <a:xfrm flipV="1">
              <a:off x="10910" y="5086"/>
              <a:ext cx="3646" cy="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flipV="1">
              <a:off x="10950" y="4200"/>
              <a:ext cx="3580" cy="1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a:stCxn id="40" idx="6"/>
            </p:cNvCxnSpPr>
            <p:nvPr/>
          </p:nvCxnSpPr>
          <p:spPr>
            <a:xfrm flipV="1">
              <a:off x="10882" y="3420"/>
              <a:ext cx="3648" cy="25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flipV="1">
              <a:off x="10970" y="4740"/>
              <a:ext cx="3640" cy="1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flipV="1">
              <a:off x="10970" y="2520"/>
              <a:ext cx="3520" cy="3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stCxn id="41" idx="6"/>
            </p:cNvCxnSpPr>
            <p:nvPr/>
          </p:nvCxnSpPr>
          <p:spPr>
            <a:xfrm flipV="1">
              <a:off x="10886" y="6340"/>
              <a:ext cx="3724" cy="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a:stCxn id="41" idx="6"/>
            </p:cNvCxnSpPr>
            <p:nvPr/>
          </p:nvCxnSpPr>
          <p:spPr>
            <a:xfrm flipV="1">
              <a:off x="10886" y="5100"/>
              <a:ext cx="3604" cy="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42" idx="6"/>
            </p:cNvCxnSpPr>
            <p:nvPr/>
          </p:nvCxnSpPr>
          <p:spPr>
            <a:xfrm flipV="1">
              <a:off x="10874" y="6400"/>
              <a:ext cx="3616" cy="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a:endCxn id="51" idx="2"/>
            </p:cNvCxnSpPr>
            <p:nvPr/>
          </p:nvCxnSpPr>
          <p:spPr>
            <a:xfrm flipV="1">
              <a:off x="10930" y="5530"/>
              <a:ext cx="3614" cy="1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flipV="1">
              <a:off x="10850" y="4280"/>
              <a:ext cx="3620" cy="2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a:stCxn id="41" idx="6"/>
            </p:cNvCxnSpPr>
            <p:nvPr/>
          </p:nvCxnSpPr>
          <p:spPr>
            <a:xfrm flipV="1">
              <a:off x="10886" y="3900"/>
              <a:ext cx="3584" cy="2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V="1">
              <a:off x="10890" y="2920"/>
              <a:ext cx="3620" cy="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a:endCxn id="51" idx="2"/>
            </p:cNvCxnSpPr>
            <p:nvPr/>
          </p:nvCxnSpPr>
          <p:spPr>
            <a:xfrm flipV="1">
              <a:off x="10930" y="5530"/>
              <a:ext cx="3614" cy="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a:stCxn id="40" idx="6"/>
            </p:cNvCxnSpPr>
            <p:nvPr/>
          </p:nvCxnSpPr>
          <p:spPr>
            <a:xfrm>
              <a:off x="10882" y="5974"/>
              <a:ext cx="3548" cy="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15010" y="2280"/>
              <a:ext cx="420" cy="346"/>
            </a:xfrm>
            <a:prstGeom prst="rect">
              <a:avLst/>
            </a:prstGeom>
            <a:noFill/>
          </p:spPr>
          <p:txBody>
            <a:bodyPr wrap="square" rtlCol="0">
              <a:spAutoFit/>
            </a:bodyPr>
            <a:lstStyle/>
            <a:p>
              <a:r>
                <a:rPr lang="en-US" altLang="zh-CN" sz="1100"/>
                <a:t>0</a:t>
              </a:r>
            </a:p>
          </p:txBody>
        </p:sp>
        <p:sp>
          <p:nvSpPr>
            <p:cNvPr id="341" name="文本框 340"/>
            <p:cNvSpPr txBox="1"/>
            <p:nvPr/>
          </p:nvSpPr>
          <p:spPr>
            <a:xfrm>
              <a:off x="15010" y="2720"/>
              <a:ext cx="600" cy="346"/>
            </a:xfrm>
            <a:prstGeom prst="rect">
              <a:avLst/>
            </a:prstGeom>
            <a:noFill/>
          </p:spPr>
          <p:txBody>
            <a:bodyPr wrap="square" rtlCol="0">
              <a:spAutoFit/>
            </a:bodyPr>
            <a:lstStyle/>
            <a:p>
              <a:r>
                <a:rPr lang="en-US" altLang="zh-CN" sz="1100"/>
                <a:t>1</a:t>
              </a:r>
            </a:p>
          </p:txBody>
        </p:sp>
        <p:sp>
          <p:nvSpPr>
            <p:cNvPr id="342" name="文本框 341"/>
            <p:cNvSpPr txBox="1"/>
            <p:nvPr/>
          </p:nvSpPr>
          <p:spPr>
            <a:xfrm>
              <a:off x="15010" y="3100"/>
              <a:ext cx="480" cy="346"/>
            </a:xfrm>
            <a:prstGeom prst="rect">
              <a:avLst/>
            </a:prstGeom>
            <a:noFill/>
          </p:spPr>
          <p:txBody>
            <a:bodyPr wrap="square" rtlCol="0">
              <a:spAutoFit/>
            </a:bodyPr>
            <a:lstStyle/>
            <a:p>
              <a:r>
                <a:rPr lang="en-US" altLang="zh-CN" sz="1100"/>
                <a:t>2</a:t>
              </a:r>
            </a:p>
          </p:txBody>
        </p:sp>
        <p:sp>
          <p:nvSpPr>
            <p:cNvPr id="343" name="文本框 342"/>
            <p:cNvSpPr txBox="1"/>
            <p:nvPr/>
          </p:nvSpPr>
          <p:spPr>
            <a:xfrm>
              <a:off x="15010" y="3580"/>
              <a:ext cx="500" cy="346"/>
            </a:xfrm>
            <a:prstGeom prst="rect">
              <a:avLst/>
            </a:prstGeom>
            <a:noFill/>
          </p:spPr>
          <p:txBody>
            <a:bodyPr wrap="square" rtlCol="0">
              <a:spAutoFit/>
            </a:bodyPr>
            <a:lstStyle/>
            <a:p>
              <a:r>
                <a:rPr lang="en-US" altLang="zh-CN" sz="1100"/>
                <a:t>3</a:t>
              </a:r>
            </a:p>
          </p:txBody>
        </p:sp>
        <p:sp>
          <p:nvSpPr>
            <p:cNvPr id="344" name="文本框 343"/>
            <p:cNvSpPr txBox="1"/>
            <p:nvPr/>
          </p:nvSpPr>
          <p:spPr>
            <a:xfrm>
              <a:off x="15010" y="4000"/>
              <a:ext cx="460" cy="346"/>
            </a:xfrm>
            <a:prstGeom prst="rect">
              <a:avLst/>
            </a:prstGeom>
            <a:noFill/>
          </p:spPr>
          <p:txBody>
            <a:bodyPr wrap="square" rtlCol="0">
              <a:spAutoFit/>
            </a:bodyPr>
            <a:lstStyle/>
            <a:p>
              <a:r>
                <a:rPr lang="en-US" altLang="zh-CN" sz="1100"/>
                <a:t>4</a:t>
              </a:r>
            </a:p>
          </p:txBody>
        </p:sp>
        <p:sp>
          <p:nvSpPr>
            <p:cNvPr id="345" name="文本框 344"/>
            <p:cNvSpPr txBox="1"/>
            <p:nvPr/>
          </p:nvSpPr>
          <p:spPr>
            <a:xfrm>
              <a:off x="15030" y="4460"/>
              <a:ext cx="560" cy="346"/>
            </a:xfrm>
            <a:prstGeom prst="rect">
              <a:avLst/>
            </a:prstGeom>
            <a:noFill/>
          </p:spPr>
          <p:txBody>
            <a:bodyPr wrap="square" rtlCol="0">
              <a:spAutoFit/>
            </a:bodyPr>
            <a:lstStyle/>
            <a:p>
              <a:r>
                <a:rPr lang="en-US" altLang="zh-CN" sz="1100"/>
                <a:t>5</a:t>
              </a:r>
            </a:p>
          </p:txBody>
        </p:sp>
        <p:sp>
          <p:nvSpPr>
            <p:cNvPr id="346" name="文本框 345"/>
            <p:cNvSpPr txBox="1"/>
            <p:nvPr/>
          </p:nvSpPr>
          <p:spPr>
            <a:xfrm>
              <a:off x="15030" y="4820"/>
              <a:ext cx="740" cy="346"/>
            </a:xfrm>
            <a:prstGeom prst="rect">
              <a:avLst/>
            </a:prstGeom>
            <a:noFill/>
          </p:spPr>
          <p:txBody>
            <a:bodyPr wrap="square" rtlCol="0">
              <a:spAutoFit/>
            </a:bodyPr>
            <a:lstStyle/>
            <a:p>
              <a:r>
                <a:rPr lang="en-US" altLang="zh-CN" sz="1100"/>
                <a:t>6</a:t>
              </a:r>
            </a:p>
          </p:txBody>
        </p:sp>
        <p:sp>
          <p:nvSpPr>
            <p:cNvPr id="347" name="文本框 346"/>
            <p:cNvSpPr txBox="1"/>
            <p:nvPr/>
          </p:nvSpPr>
          <p:spPr>
            <a:xfrm>
              <a:off x="15050" y="5241"/>
              <a:ext cx="260" cy="346"/>
            </a:xfrm>
            <a:prstGeom prst="rect">
              <a:avLst/>
            </a:prstGeom>
            <a:noFill/>
          </p:spPr>
          <p:txBody>
            <a:bodyPr wrap="square" rtlCol="0">
              <a:spAutoFit/>
            </a:bodyPr>
            <a:lstStyle/>
            <a:p>
              <a:r>
                <a:rPr lang="en-US" altLang="zh-CN" sz="1100"/>
                <a:t>7</a:t>
              </a:r>
            </a:p>
          </p:txBody>
        </p:sp>
        <p:sp>
          <p:nvSpPr>
            <p:cNvPr id="348" name="文本框 347"/>
            <p:cNvSpPr txBox="1"/>
            <p:nvPr/>
          </p:nvSpPr>
          <p:spPr>
            <a:xfrm>
              <a:off x="15030" y="5779"/>
              <a:ext cx="480" cy="346"/>
            </a:xfrm>
            <a:prstGeom prst="rect">
              <a:avLst/>
            </a:prstGeom>
            <a:noFill/>
          </p:spPr>
          <p:txBody>
            <a:bodyPr wrap="square" rtlCol="0">
              <a:spAutoFit/>
            </a:bodyPr>
            <a:lstStyle/>
            <a:p>
              <a:r>
                <a:rPr lang="en-US" altLang="zh-CN" sz="1100"/>
                <a:t>8</a:t>
              </a:r>
            </a:p>
          </p:txBody>
        </p:sp>
        <p:sp>
          <p:nvSpPr>
            <p:cNvPr id="349" name="文本框 348"/>
            <p:cNvSpPr txBox="1"/>
            <p:nvPr/>
          </p:nvSpPr>
          <p:spPr>
            <a:xfrm>
              <a:off x="15030" y="6180"/>
              <a:ext cx="540" cy="346"/>
            </a:xfrm>
            <a:prstGeom prst="rect">
              <a:avLst/>
            </a:prstGeom>
            <a:noFill/>
          </p:spPr>
          <p:txBody>
            <a:bodyPr wrap="square" rtlCol="0">
              <a:spAutoFit/>
            </a:bodyPr>
            <a:lstStyle/>
            <a:p>
              <a:r>
                <a:rPr lang="en-US" altLang="zh-CN" sz="1100"/>
                <a:t>9</a:t>
              </a:r>
            </a:p>
          </p:txBody>
        </p:sp>
      </p:grpSp>
    </p:spTree>
    <p:custDataLst>
      <p:tags r:id="rId2"/>
    </p:custDataLst>
    <p:extLst>
      <p:ext uri="{BB962C8B-B14F-4D97-AF65-F5344CB8AC3E}">
        <p14:creationId xmlns:p14="http://schemas.microsoft.com/office/powerpoint/2010/main" val="291686632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85822" y="188012"/>
            <a:ext cx="8229600" cy="823912"/>
          </a:xfrm>
        </p:spPr>
        <p:txBody>
          <a:bodyPr/>
          <a:lstStyle/>
          <a:p>
            <a:r>
              <a:rPr lang="zh-CN" altLang="en-US" b="1" dirty="0" smtClean="0"/>
              <a:t>神经网络</a:t>
            </a:r>
            <a:r>
              <a:rPr lang="zh-CN" altLang="en-US" b="1" dirty="0"/>
              <a:t>网</a:t>
            </a:r>
            <a:r>
              <a:rPr lang="zh-CN" altLang="en-US" b="1" dirty="0" smtClean="0"/>
              <a:t>络结构例题</a:t>
            </a:r>
          </a:p>
        </p:txBody>
      </p:sp>
      <p:graphicFrame>
        <p:nvGraphicFramePr>
          <p:cNvPr id="130247" name="Group 199"/>
          <p:cNvGraphicFramePr>
            <a:graphicFrameLocks noGrp="1"/>
          </p:cNvGraphicFramePr>
          <p:nvPr/>
        </p:nvGraphicFramePr>
        <p:xfrm>
          <a:off x="1006475" y="996950"/>
          <a:ext cx="6413500" cy="2286000"/>
        </p:xfrm>
        <a:graphic>
          <a:graphicData uri="http://schemas.openxmlformats.org/drawingml/2006/table">
            <a:tbl>
              <a:tblPr/>
              <a:tblGrid>
                <a:gridCol w="1127125"/>
                <a:gridCol w="1114425"/>
                <a:gridCol w="1042988"/>
                <a:gridCol w="1303337"/>
                <a:gridCol w="1825625"/>
              </a:tblGrid>
              <a:tr h="457200">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年龄</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收入</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Calibri" pitchFamily="34" charset="0"/>
                          <a:ea typeface="宋体" pitchFamily="2" charset="-122"/>
                        </a:rPr>
                        <a:t>学生</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Calibri" pitchFamily="34" charset="0"/>
                          <a:ea typeface="宋体" pitchFamily="2" charset="-122"/>
                        </a:rPr>
                        <a:t>信用</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Calibri" pitchFamily="34" charset="0"/>
                          <a:ea typeface="宋体" pitchFamily="2" charset="-122"/>
                        </a:rPr>
                        <a:t>买了电脑</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Calibri" pitchFamily="34" charset="0"/>
                          <a:ea typeface="宋体" pitchFamily="2" charset="-122"/>
                        </a:rPr>
                        <a:t>&lt;30</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高</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否</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一般</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否</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Calibri" pitchFamily="34" charset="0"/>
                          <a:ea typeface="宋体" pitchFamily="2" charset="-122"/>
                        </a:rPr>
                        <a:t>&lt;30</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低</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Calibri" pitchFamily="34" charset="0"/>
                          <a:ea typeface="宋体" pitchFamily="2" charset="-122"/>
                        </a:rPr>
                        <a:t>是</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好</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否</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Calibri" pitchFamily="34" charset="0"/>
                          <a:ea typeface="宋体" pitchFamily="2" charset="-122"/>
                        </a:rPr>
                        <a:t>30-40</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高</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否</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一般</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是</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Calibri" pitchFamily="34" charset="0"/>
                          <a:ea typeface="宋体" pitchFamily="2" charset="-122"/>
                        </a:rPr>
                        <a:t>&gt;40</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中等</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否</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一般</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itchFamily="2" charset="2"/>
                        <a:defRPr sz="2000">
                          <a:solidFill>
                            <a:schemeClr val="tx1"/>
                          </a:solidFill>
                          <a:latin typeface="Arial" pitchFamily="34" charset="0"/>
                          <a:ea typeface="微软雅黑" pitchFamily="34" charset="-122"/>
                        </a:defRPr>
                      </a:lvl1pPr>
                      <a:lvl2pPr eaLnBrk="0" hangingPunct="0">
                        <a:spcBef>
                          <a:spcPct val="20000"/>
                        </a:spcBef>
                        <a:buClr>
                          <a:schemeClr val="accent1"/>
                        </a:buClr>
                        <a:buFont typeface="Wingdings" pitchFamily="2" charset="2"/>
                        <a:defRPr>
                          <a:solidFill>
                            <a:schemeClr val="tx1"/>
                          </a:solidFill>
                          <a:latin typeface="Arial" pitchFamily="34" charset="0"/>
                          <a:ea typeface="微软雅黑" pitchFamily="34" charset="-122"/>
                        </a:defRPr>
                      </a:lvl2pPr>
                      <a:lvl3pPr eaLnBrk="0" hangingPunct="0">
                        <a:spcBef>
                          <a:spcPct val="20000"/>
                        </a:spcBef>
                        <a:buClr>
                          <a:schemeClr val="accent1"/>
                        </a:buClr>
                        <a:buFont typeface="Wingdings" pitchFamily="2" charset="2"/>
                        <a:defRPr sz="1600">
                          <a:solidFill>
                            <a:schemeClr val="tx1"/>
                          </a:solidFill>
                          <a:latin typeface="Arial" pitchFamily="34" charset="0"/>
                          <a:ea typeface="微软雅黑" pitchFamily="34" charset="-122"/>
                        </a:defRPr>
                      </a:lvl3pPr>
                      <a:lvl4pPr eaLnBrk="0" hangingPunct="0">
                        <a:spcBef>
                          <a:spcPct val="20000"/>
                        </a:spcBef>
                        <a:buClr>
                          <a:schemeClr val="accent1"/>
                        </a:buClr>
                        <a:buFont typeface="Wingdings" pitchFamily="2" charset="2"/>
                        <a:defRPr sz="1400">
                          <a:solidFill>
                            <a:schemeClr val="tx1"/>
                          </a:solidFill>
                          <a:latin typeface="Arial" pitchFamily="34" charset="0"/>
                          <a:ea typeface="微软雅黑" pitchFamily="34" charset="-122"/>
                        </a:defRPr>
                      </a:lvl4pPr>
                      <a:lvl5pPr eaLnBrk="0" hangingPunct="0">
                        <a:spcBef>
                          <a:spcPct val="20000"/>
                        </a:spcBef>
                        <a:buFont typeface="Wingdings" pitchFamily="2" charset="2"/>
                        <a:defRPr>
                          <a:solidFill>
                            <a:schemeClr val="tx1"/>
                          </a:solidFill>
                          <a:latin typeface="Arial" pitchFamily="34" charset="0"/>
                          <a:ea typeface="微软雅黑" pitchFamily="34" charset="-122"/>
                        </a:defRPr>
                      </a:lvl5pPr>
                      <a:lvl6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6pPr>
                      <a:lvl7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7pPr>
                      <a:lvl8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8pPr>
                      <a:lvl9pPr eaLnBrk="0" fontAlgn="base" hangingPunct="0">
                        <a:spcBef>
                          <a:spcPct val="20000"/>
                        </a:spcBef>
                        <a:spcAft>
                          <a:spcPct val="0"/>
                        </a:spcAft>
                        <a:buFont typeface="Wingdings" pitchFamily="2" charset="2"/>
                        <a:defRPr>
                          <a:solidFill>
                            <a:schemeClr val="tx1"/>
                          </a:solidFill>
                          <a:latin typeface="Arial" pitchFamily="34" charset="0"/>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Calibri" pitchFamily="34" charset="0"/>
                          <a:ea typeface="宋体" pitchFamily="2" charset="-122"/>
                        </a:rPr>
                        <a:t>是</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30217" name="Group 169"/>
          <p:cNvGrpSpPr>
            <a:grpSpLocks noChangeAspect="1"/>
          </p:cNvGrpSpPr>
          <p:nvPr/>
        </p:nvGrpSpPr>
        <p:grpSpPr bwMode="auto">
          <a:xfrm>
            <a:off x="820740" y="3425826"/>
            <a:ext cx="6294437" cy="3432175"/>
            <a:chOff x="2290" y="850"/>
            <a:chExt cx="4691" cy="3397"/>
          </a:xfrm>
        </p:grpSpPr>
        <p:sp>
          <p:nvSpPr>
            <p:cNvPr id="49194" name="AutoShape 170"/>
            <p:cNvSpPr>
              <a:spLocks noChangeAspect="1" noChangeArrowheads="1"/>
            </p:cNvSpPr>
            <p:nvPr/>
          </p:nvSpPr>
          <p:spPr bwMode="auto">
            <a:xfrm>
              <a:off x="2290" y="850"/>
              <a:ext cx="4691" cy="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
          <p:nvSpPr>
            <p:cNvPr id="49195" name="Oval 171"/>
            <p:cNvSpPr>
              <a:spLocks noChangeArrowheads="1"/>
            </p:cNvSpPr>
            <p:nvPr/>
          </p:nvSpPr>
          <p:spPr bwMode="auto">
            <a:xfrm>
              <a:off x="3855" y="1258"/>
              <a:ext cx="625" cy="542"/>
            </a:xfrm>
            <a:prstGeom prst="ellipse">
              <a:avLst/>
            </a:prstGeom>
            <a:noFill/>
            <a:ln w="15875">
              <a:solidFill>
                <a:srgbClr val="000000"/>
              </a:solidFill>
              <a:round/>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b="1">
                <a:solidFill>
                  <a:srgbClr val="000000"/>
                </a:solidFill>
                <a:latin typeface="Times New Roman" pitchFamily="18" charset="0"/>
                <a:ea typeface="宋体" pitchFamily="2" charset="-122"/>
              </a:endParaRPr>
            </a:p>
          </p:txBody>
        </p:sp>
        <p:sp>
          <p:nvSpPr>
            <p:cNvPr id="49196" name="Oval 172"/>
            <p:cNvSpPr>
              <a:spLocks noChangeArrowheads="1"/>
            </p:cNvSpPr>
            <p:nvPr/>
          </p:nvSpPr>
          <p:spPr bwMode="auto">
            <a:xfrm>
              <a:off x="3855" y="2073"/>
              <a:ext cx="625" cy="543"/>
            </a:xfrm>
            <a:prstGeom prst="ellipse">
              <a:avLst/>
            </a:prstGeom>
            <a:noFill/>
            <a:ln w="15875">
              <a:solidFill>
                <a:srgbClr val="000000"/>
              </a:solidFill>
              <a:round/>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b="1">
                <a:solidFill>
                  <a:srgbClr val="000000"/>
                </a:solidFill>
                <a:latin typeface="Times New Roman" pitchFamily="18" charset="0"/>
                <a:ea typeface="宋体" pitchFamily="2" charset="-122"/>
              </a:endParaRPr>
            </a:p>
          </p:txBody>
        </p:sp>
        <p:sp>
          <p:nvSpPr>
            <p:cNvPr id="49197" name="Oval 173"/>
            <p:cNvSpPr>
              <a:spLocks noChangeArrowheads="1"/>
            </p:cNvSpPr>
            <p:nvPr/>
          </p:nvSpPr>
          <p:spPr bwMode="auto">
            <a:xfrm>
              <a:off x="3855" y="2888"/>
              <a:ext cx="624" cy="544"/>
            </a:xfrm>
            <a:prstGeom prst="ellipse">
              <a:avLst/>
            </a:prstGeom>
            <a:noFill/>
            <a:ln w="15875">
              <a:solidFill>
                <a:srgbClr val="000000"/>
              </a:solidFill>
              <a:round/>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b="1">
                <a:solidFill>
                  <a:srgbClr val="000000"/>
                </a:solidFill>
                <a:latin typeface="Times New Roman" pitchFamily="18" charset="0"/>
                <a:ea typeface="宋体" pitchFamily="2" charset="-122"/>
              </a:endParaRPr>
            </a:p>
          </p:txBody>
        </p:sp>
        <p:sp>
          <p:nvSpPr>
            <p:cNvPr id="49198" name="Rectangle 174"/>
            <p:cNvSpPr>
              <a:spLocks noChangeArrowheads="1"/>
            </p:cNvSpPr>
            <p:nvPr/>
          </p:nvSpPr>
          <p:spPr bwMode="auto">
            <a:xfrm>
              <a:off x="2447" y="986"/>
              <a:ext cx="626" cy="543"/>
            </a:xfrm>
            <a:prstGeom prst="rect">
              <a:avLst/>
            </a:prstGeom>
            <a:noFill/>
            <a:ln w="15875">
              <a:solidFill>
                <a:srgbClr val="000000"/>
              </a:solidFill>
              <a:miter lim="800000"/>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b="1" dirty="0">
                  <a:solidFill>
                    <a:srgbClr val="000000"/>
                  </a:solidFill>
                  <a:latin typeface="Times New Roman" pitchFamily="18" charset="0"/>
                  <a:ea typeface="Mangal"/>
                  <a:cs typeface="Mangal"/>
                </a:rPr>
                <a:t>x</a:t>
              </a:r>
              <a:r>
                <a:rPr lang="en-US" altLang="zh-CN" b="1" baseline="-25000" dirty="0">
                  <a:solidFill>
                    <a:srgbClr val="000000"/>
                  </a:solidFill>
                  <a:latin typeface="Times New Roman" pitchFamily="18" charset="0"/>
                  <a:ea typeface="Mangal"/>
                  <a:cs typeface="Mangal"/>
                </a:rPr>
                <a:t>1</a:t>
              </a:r>
              <a:endParaRPr lang="en-US" altLang="zh-CN" b="1" dirty="0">
                <a:solidFill>
                  <a:srgbClr val="000000"/>
                </a:solidFill>
                <a:latin typeface="Times New Roman" pitchFamily="18" charset="0"/>
                <a:ea typeface="宋体" pitchFamily="2" charset="-122"/>
              </a:endParaRPr>
            </a:p>
          </p:txBody>
        </p:sp>
        <p:sp>
          <p:nvSpPr>
            <p:cNvPr id="49199" name="Rectangle 175"/>
            <p:cNvSpPr>
              <a:spLocks noChangeArrowheads="1"/>
            </p:cNvSpPr>
            <p:nvPr/>
          </p:nvSpPr>
          <p:spPr bwMode="auto">
            <a:xfrm>
              <a:off x="2447" y="1801"/>
              <a:ext cx="625" cy="545"/>
            </a:xfrm>
            <a:prstGeom prst="rect">
              <a:avLst/>
            </a:prstGeom>
            <a:noFill/>
            <a:ln w="15875">
              <a:solidFill>
                <a:srgbClr val="000000"/>
              </a:solidFill>
              <a:miter lim="800000"/>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b="1" dirty="0">
                  <a:solidFill>
                    <a:srgbClr val="000000"/>
                  </a:solidFill>
                  <a:latin typeface="Times New Roman" pitchFamily="18" charset="0"/>
                  <a:ea typeface="Mangal"/>
                  <a:cs typeface="Mangal"/>
                </a:rPr>
                <a:t>x</a:t>
              </a:r>
              <a:r>
                <a:rPr lang="en-US" altLang="zh-CN" b="1" baseline="-25000" dirty="0">
                  <a:solidFill>
                    <a:srgbClr val="000000"/>
                  </a:solidFill>
                  <a:latin typeface="Times New Roman" pitchFamily="18" charset="0"/>
                  <a:ea typeface="Mangal"/>
                  <a:cs typeface="Mangal"/>
                </a:rPr>
                <a:t>2</a:t>
              </a:r>
              <a:endParaRPr lang="en-US" altLang="zh-CN" b="1" dirty="0">
                <a:solidFill>
                  <a:srgbClr val="000000"/>
                </a:solidFill>
                <a:latin typeface="Times New Roman" pitchFamily="18" charset="0"/>
                <a:ea typeface="宋体" pitchFamily="2" charset="-122"/>
              </a:endParaRPr>
            </a:p>
          </p:txBody>
        </p:sp>
        <p:sp>
          <p:nvSpPr>
            <p:cNvPr id="49200" name="Rectangle 176"/>
            <p:cNvSpPr>
              <a:spLocks noChangeArrowheads="1"/>
            </p:cNvSpPr>
            <p:nvPr/>
          </p:nvSpPr>
          <p:spPr bwMode="auto">
            <a:xfrm>
              <a:off x="2447" y="2616"/>
              <a:ext cx="624" cy="544"/>
            </a:xfrm>
            <a:prstGeom prst="rect">
              <a:avLst/>
            </a:prstGeom>
            <a:noFill/>
            <a:ln w="15875">
              <a:solidFill>
                <a:srgbClr val="000000"/>
              </a:solidFill>
              <a:miter lim="800000"/>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b="1" dirty="0">
                  <a:solidFill>
                    <a:srgbClr val="000000"/>
                  </a:solidFill>
                  <a:latin typeface="Times New Roman" pitchFamily="18" charset="0"/>
                  <a:ea typeface="Mangal"/>
                  <a:cs typeface="Mangal"/>
                </a:rPr>
                <a:t>x</a:t>
              </a:r>
              <a:r>
                <a:rPr lang="en-US" altLang="zh-CN" b="1" baseline="-25000" dirty="0">
                  <a:solidFill>
                    <a:srgbClr val="000000"/>
                  </a:solidFill>
                  <a:latin typeface="Times New Roman" pitchFamily="18" charset="0"/>
                  <a:ea typeface="Mangal"/>
                  <a:cs typeface="Mangal"/>
                </a:rPr>
                <a:t>3</a:t>
              </a:r>
              <a:endParaRPr lang="en-US" altLang="zh-CN" b="1" dirty="0">
                <a:solidFill>
                  <a:srgbClr val="000000"/>
                </a:solidFill>
                <a:latin typeface="Times New Roman" pitchFamily="18" charset="0"/>
                <a:ea typeface="宋体" pitchFamily="2" charset="-122"/>
              </a:endParaRPr>
            </a:p>
          </p:txBody>
        </p:sp>
        <p:sp>
          <p:nvSpPr>
            <p:cNvPr id="49201" name="Rectangle 177"/>
            <p:cNvSpPr>
              <a:spLocks noChangeArrowheads="1"/>
            </p:cNvSpPr>
            <p:nvPr/>
          </p:nvSpPr>
          <p:spPr bwMode="auto">
            <a:xfrm>
              <a:off x="2447" y="3432"/>
              <a:ext cx="623" cy="475"/>
            </a:xfrm>
            <a:prstGeom prst="rect">
              <a:avLst/>
            </a:prstGeom>
            <a:noFill/>
            <a:ln w="15875">
              <a:solidFill>
                <a:srgbClr val="000000"/>
              </a:solidFill>
              <a:miter lim="800000"/>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b="1" dirty="0">
                  <a:solidFill>
                    <a:srgbClr val="000000"/>
                  </a:solidFill>
                  <a:latin typeface="Times New Roman" pitchFamily="18" charset="0"/>
                  <a:ea typeface="Mangal"/>
                  <a:cs typeface="Mangal"/>
                </a:rPr>
                <a:t>x</a:t>
              </a:r>
              <a:r>
                <a:rPr lang="en-US" altLang="zh-CN" b="1" baseline="-25000" dirty="0">
                  <a:solidFill>
                    <a:srgbClr val="000000"/>
                  </a:solidFill>
                  <a:latin typeface="Times New Roman" pitchFamily="18" charset="0"/>
                  <a:ea typeface="Mangal"/>
                  <a:cs typeface="Mangal"/>
                </a:rPr>
                <a:t>4</a:t>
              </a:r>
              <a:endParaRPr lang="en-US" altLang="zh-CN" b="1" dirty="0">
                <a:solidFill>
                  <a:srgbClr val="000000"/>
                </a:solidFill>
                <a:latin typeface="Times New Roman" pitchFamily="18" charset="0"/>
                <a:ea typeface="宋体" pitchFamily="2" charset="-122"/>
              </a:endParaRPr>
            </a:p>
          </p:txBody>
        </p:sp>
        <p:cxnSp>
          <p:nvCxnSpPr>
            <p:cNvPr id="49202" name="AutoShape 178"/>
            <p:cNvCxnSpPr>
              <a:cxnSpLocks noChangeShapeType="1"/>
              <a:stCxn id="49198" idx="3"/>
              <a:endCxn id="49195" idx="2"/>
            </p:cNvCxnSpPr>
            <p:nvPr/>
          </p:nvCxnSpPr>
          <p:spPr bwMode="auto">
            <a:xfrm>
              <a:off x="3073" y="1258"/>
              <a:ext cx="782" cy="272"/>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3" name="AutoShape 179"/>
            <p:cNvCxnSpPr>
              <a:cxnSpLocks noChangeShapeType="1"/>
              <a:stCxn id="49199" idx="3"/>
              <a:endCxn id="49195" idx="2"/>
            </p:cNvCxnSpPr>
            <p:nvPr/>
          </p:nvCxnSpPr>
          <p:spPr bwMode="auto">
            <a:xfrm flipV="1">
              <a:off x="3072" y="1529"/>
              <a:ext cx="783" cy="544"/>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4" name="AutoShape 180"/>
            <p:cNvCxnSpPr>
              <a:cxnSpLocks noChangeShapeType="1"/>
              <a:stCxn id="49200" idx="3"/>
              <a:endCxn id="49195" idx="2"/>
            </p:cNvCxnSpPr>
            <p:nvPr/>
          </p:nvCxnSpPr>
          <p:spPr bwMode="auto">
            <a:xfrm flipV="1">
              <a:off x="3071" y="1529"/>
              <a:ext cx="784" cy="1359"/>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5" name="AutoShape 181"/>
            <p:cNvCxnSpPr>
              <a:cxnSpLocks noChangeShapeType="1"/>
              <a:stCxn id="49201" idx="3"/>
              <a:endCxn id="49195" idx="2"/>
            </p:cNvCxnSpPr>
            <p:nvPr/>
          </p:nvCxnSpPr>
          <p:spPr bwMode="auto">
            <a:xfrm flipV="1">
              <a:off x="3070" y="1529"/>
              <a:ext cx="785" cy="2140"/>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6" name="AutoShape 182"/>
            <p:cNvCxnSpPr>
              <a:cxnSpLocks noChangeShapeType="1"/>
              <a:stCxn id="49199" idx="3"/>
              <a:endCxn id="49196" idx="2"/>
            </p:cNvCxnSpPr>
            <p:nvPr/>
          </p:nvCxnSpPr>
          <p:spPr bwMode="auto">
            <a:xfrm>
              <a:off x="3072" y="2074"/>
              <a:ext cx="783" cy="271"/>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7" name="AutoShape 183"/>
            <p:cNvCxnSpPr>
              <a:cxnSpLocks noChangeShapeType="1"/>
              <a:stCxn id="49198" idx="3"/>
              <a:endCxn id="49196" idx="2"/>
            </p:cNvCxnSpPr>
            <p:nvPr/>
          </p:nvCxnSpPr>
          <p:spPr bwMode="auto">
            <a:xfrm>
              <a:off x="3073" y="1258"/>
              <a:ext cx="782" cy="1087"/>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8" name="AutoShape 184"/>
            <p:cNvCxnSpPr>
              <a:cxnSpLocks noChangeShapeType="1"/>
              <a:stCxn id="49200" idx="3"/>
              <a:endCxn id="49196" idx="2"/>
            </p:cNvCxnSpPr>
            <p:nvPr/>
          </p:nvCxnSpPr>
          <p:spPr bwMode="auto">
            <a:xfrm flipV="1">
              <a:off x="3071" y="2345"/>
              <a:ext cx="784" cy="543"/>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09" name="AutoShape 185"/>
            <p:cNvCxnSpPr>
              <a:cxnSpLocks noChangeShapeType="1"/>
              <a:stCxn id="49201" idx="3"/>
              <a:endCxn id="49196" idx="2"/>
            </p:cNvCxnSpPr>
            <p:nvPr/>
          </p:nvCxnSpPr>
          <p:spPr bwMode="auto">
            <a:xfrm flipV="1">
              <a:off x="3070" y="2345"/>
              <a:ext cx="785" cy="1325"/>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10" name="AutoShape 186"/>
            <p:cNvCxnSpPr>
              <a:cxnSpLocks noChangeShapeType="1"/>
              <a:stCxn id="49198" idx="3"/>
              <a:endCxn id="49197" idx="2"/>
            </p:cNvCxnSpPr>
            <p:nvPr/>
          </p:nvCxnSpPr>
          <p:spPr bwMode="auto">
            <a:xfrm>
              <a:off x="3073" y="1258"/>
              <a:ext cx="782" cy="1902"/>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11" name="AutoShape 187"/>
            <p:cNvCxnSpPr>
              <a:cxnSpLocks noChangeShapeType="1"/>
              <a:stCxn id="49199" idx="3"/>
              <a:endCxn id="49197" idx="2"/>
            </p:cNvCxnSpPr>
            <p:nvPr/>
          </p:nvCxnSpPr>
          <p:spPr bwMode="auto">
            <a:xfrm>
              <a:off x="3072" y="2074"/>
              <a:ext cx="783" cy="1086"/>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12" name="AutoShape 188"/>
            <p:cNvCxnSpPr>
              <a:cxnSpLocks noChangeShapeType="1"/>
              <a:stCxn id="49200" idx="3"/>
              <a:endCxn id="49197" idx="2"/>
            </p:cNvCxnSpPr>
            <p:nvPr/>
          </p:nvCxnSpPr>
          <p:spPr bwMode="auto">
            <a:xfrm>
              <a:off x="3071" y="2888"/>
              <a:ext cx="784" cy="272"/>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13" name="AutoShape 189"/>
            <p:cNvCxnSpPr>
              <a:cxnSpLocks noChangeShapeType="1"/>
              <a:stCxn id="49201" idx="3"/>
              <a:endCxn id="49197" idx="2"/>
            </p:cNvCxnSpPr>
            <p:nvPr/>
          </p:nvCxnSpPr>
          <p:spPr bwMode="auto">
            <a:xfrm flipV="1">
              <a:off x="3070" y="3160"/>
              <a:ext cx="785" cy="510"/>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214" name="Oval 190"/>
            <p:cNvSpPr>
              <a:spLocks noChangeArrowheads="1"/>
            </p:cNvSpPr>
            <p:nvPr/>
          </p:nvSpPr>
          <p:spPr bwMode="auto">
            <a:xfrm>
              <a:off x="5264" y="2073"/>
              <a:ext cx="625" cy="543"/>
            </a:xfrm>
            <a:prstGeom prst="ellipse">
              <a:avLst/>
            </a:prstGeom>
            <a:noFill/>
            <a:ln w="15875">
              <a:solidFill>
                <a:srgbClr val="000000"/>
              </a:solidFill>
              <a:round/>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b="1">
                <a:solidFill>
                  <a:srgbClr val="000000"/>
                </a:solidFill>
                <a:latin typeface="Times New Roman" pitchFamily="18" charset="0"/>
                <a:ea typeface="宋体" pitchFamily="2" charset="-122"/>
              </a:endParaRPr>
            </a:p>
          </p:txBody>
        </p:sp>
        <p:cxnSp>
          <p:nvCxnSpPr>
            <p:cNvPr id="49215" name="AutoShape 191"/>
            <p:cNvCxnSpPr>
              <a:cxnSpLocks noChangeShapeType="1"/>
              <a:stCxn id="49195" idx="6"/>
              <a:endCxn id="49214" idx="2"/>
            </p:cNvCxnSpPr>
            <p:nvPr/>
          </p:nvCxnSpPr>
          <p:spPr bwMode="auto">
            <a:xfrm>
              <a:off x="4491" y="1529"/>
              <a:ext cx="762" cy="816"/>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16" name="AutoShape 192"/>
            <p:cNvCxnSpPr>
              <a:cxnSpLocks noChangeShapeType="1"/>
              <a:stCxn id="49196" idx="6"/>
              <a:endCxn id="49214" idx="2"/>
            </p:cNvCxnSpPr>
            <p:nvPr/>
          </p:nvCxnSpPr>
          <p:spPr bwMode="auto">
            <a:xfrm>
              <a:off x="4491" y="2345"/>
              <a:ext cx="762" cy="1"/>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217" name="AutoShape 193"/>
            <p:cNvCxnSpPr>
              <a:cxnSpLocks noChangeShapeType="1"/>
              <a:stCxn id="49197" idx="6"/>
              <a:endCxn id="49214" idx="2"/>
            </p:cNvCxnSpPr>
            <p:nvPr/>
          </p:nvCxnSpPr>
          <p:spPr bwMode="auto">
            <a:xfrm flipV="1">
              <a:off x="4490" y="2345"/>
              <a:ext cx="763" cy="815"/>
            </a:xfrm>
            <a:prstGeom prst="straightConnector1">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218" name="Rectangle 194"/>
            <p:cNvSpPr>
              <a:spLocks noChangeArrowheads="1"/>
            </p:cNvSpPr>
            <p:nvPr/>
          </p:nvSpPr>
          <p:spPr bwMode="auto">
            <a:xfrm>
              <a:off x="6360" y="2073"/>
              <a:ext cx="621" cy="543"/>
            </a:xfrm>
            <a:prstGeom prst="rect">
              <a:avLst/>
            </a:prstGeom>
            <a:noFill/>
            <a:ln w="15875">
              <a:solidFill>
                <a:srgbClr val="000000"/>
              </a:solidFill>
              <a:miter lim="800000"/>
              <a:headEnd/>
              <a:tailEnd/>
            </a:ln>
            <a:extLst>
              <a:ext uri="{909E8E84-426E-40DD-AFC4-6F175D3DCCD1}">
                <a14:hiddenFill xmlns:a14="http://schemas.microsoft.com/office/drawing/2010/main">
                  <a:gradFill rotWithShape="0">
                    <a:gsLst>
                      <a:gs pos="0">
                        <a:srgbClr val="BBD5F0"/>
                      </a:gs>
                      <a:gs pos="100000">
                        <a:srgbClr val="9CBEE0"/>
                      </a:gs>
                    </a:gsLst>
                    <a:lin ang="5400000"/>
                  </a:gradFill>
                </a14:hiddenFill>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lang="en-US" altLang="zh-CN" b="1">
                  <a:solidFill>
                    <a:srgbClr val="000000"/>
                  </a:solidFill>
                  <a:latin typeface="Times New Roman" pitchFamily="18" charset="0"/>
                  <a:ea typeface="Mangal"/>
                  <a:cs typeface="Mangal"/>
                </a:rPr>
                <a:t>y</a:t>
              </a:r>
              <a:endParaRPr lang="en-US" altLang="zh-CN" b="1">
                <a:solidFill>
                  <a:srgbClr val="000000"/>
                </a:solidFill>
                <a:latin typeface="Times New Roman" pitchFamily="18" charset="0"/>
                <a:ea typeface="宋体" pitchFamily="2" charset="-122"/>
              </a:endParaRPr>
            </a:p>
          </p:txBody>
        </p:sp>
        <p:sp>
          <p:nvSpPr>
            <p:cNvPr id="49219" name="Line 195"/>
            <p:cNvSpPr>
              <a:spLocks noChangeShapeType="1"/>
            </p:cNvSpPr>
            <p:nvPr/>
          </p:nvSpPr>
          <p:spPr bwMode="auto">
            <a:xfrm>
              <a:off x="5890" y="2345"/>
              <a:ext cx="470" cy="0"/>
            </a:xfrm>
            <a:prstGeom prst="line">
              <a:avLst/>
            </a:prstGeom>
            <a:noFill/>
            <a:ln w="158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20" name="Text Box 196"/>
            <p:cNvSpPr txBox="1">
              <a:spLocks noChangeArrowheads="1"/>
            </p:cNvSpPr>
            <p:nvPr/>
          </p:nvSpPr>
          <p:spPr bwMode="auto">
            <a:xfrm>
              <a:off x="2290" y="3839"/>
              <a:ext cx="939" cy="408"/>
            </a:xfrm>
            <a:prstGeom prst="rect">
              <a:avLst/>
            </a:prstGeom>
            <a:noFill/>
            <a:ln>
              <a:noFill/>
            </a:ln>
            <a:effectLst/>
            <a:extLst>
              <a:ext uri="{909E8E84-426E-40DD-AFC4-6F175D3DCCD1}">
                <a14:hiddenFill xmlns:a14="http://schemas.microsoft.com/office/drawing/2010/main">
                  <a:gradFill rotWithShape="0">
                    <a:gsLst>
                      <a:gs pos="0">
                        <a:srgbClr val="BBD5F0"/>
                      </a:gs>
                      <a:gs pos="100000">
                        <a:srgbClr val="9CBEE0"/>
                      </a:gs>
                    </a:gsLst>
                    <a:lin ang="5400000"/>
                  </a:gradFill>
                </a14:hiddenFill>
              </a:ex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b="1">
                  <a:solidFill>
                    <a:srgbClr val="000000"/>
                  </a:solidFill>
                  <a:latin typeface="Times New Roman" pitchFamily="18" charset="0"/>
                  <a:ea typeface="Mangal"/>
                  <a:cs typeface="Mangal"/>
                </a:rPr>
                <a:t>输入层</a:t>
              </a:r>
              <a:endParaRPr lang="zh-CN" altLang="en-US" b="1">
                <a:solidFill>
                  <a:srgbClr val="000000"/>
                </a:solidFill>
                <a:latin typeface="Times New Roman" pitchFamily="18" charset="0"/>
                <a:ea typeface="宋体" pitchFamily="2" charset="-122"/>
              </a:endParaRPr>
            </a:p>
          </p:txBody>
        </p:sp>
        <p:sp>
          <p:nvSpPr>
            <p:cNvPr id="49221" name="Text Box 197"/>
            <p:cNvSpPr txBox="1">
              <a:spLocks noChangeArrowheads="1"/>
            </p:cNvSpPr>
            <p:nvPr/>
          </p:nvSpPr>
          <p:spPr bwMode="auto">
            <a:xfrm>
              <a:off x="3699" y="3703"/>
              <a:ext cx="939" cy="408"/>
            </a:xfrm>
            <a:prstGeom prst="rect">
              <a:avLst/>
            </a:prstGeom>
            <a:noFill/>
            <a:ln>
              <a:noFill/>
            </a:ln>
            <a:effectLst/>
            <a:extLst>
              <a:ext uri="{909E8E84-426E-40DD-AFC4-6F175D3DCCD1}">
                <a14:hiddenFill xmlns:a14="http://schemas.microsoft.com/office/drawing/2010/main">
                  <a:gradFill rotWithShape="0">
                    <a:gsLst>
                      <a:gs pos="0">
                        <a:srgbClr val="BBD5F0"/>
                      </a:gs>
                      <a:gs pos="100000">
                        <a:srgbClr val="9CBEE0"/>
                      </a:gs>
                    </a:gsLst>
                    <a:lin ang="5400000"/>
                  </a:gradFill>
                </a14:hiddenFill>
              </a:ex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b="1">
                  <a:solidFill>
                    <a:srgbClr val="000000"/>
                  </a:solidFill>
                  <a:latin typeface="Times New Roman" pitchFamily="18" charset="0"/>
                  <a:ea typeface="Mangal"/>
                  <a:cs typeface="Mangal"/>
                </a:rPr>
                <a:t>隐含层</a:t>
              </a:r>
              <a:endParaRPr lang="zh-CN" altLang="en-US" b="1">
                <a:solidFill>
                  <a:srgbClr val="000000"/>
                </a:solidFill>
                <a:latin typeface="Times New Roman" pitchFamily="18" charset="0"/>
                <a:ea typeface="宋体" pitchFamily="2" charset="-122"/>
              </a:endParaRPr>
            </a:p>
          </p:txBody>
        </p:sp>
        <p:sp>
          <p:nvSpPr>
            <p:cNvPr id="49222" name="Text Box 198"/>
            <p:cNvSpPr txBox="1">
              <a:spLocks noChangeArrowheads="1"/>
            </p:cNvSpPr>
            <p:nvPr/>
          </p:nvSpPr>
          <p:spPr bwMode="auto">
            <a:xfrm>
              <a:off x="5107" y="3703"/>
              <a:ext cx="940" cy="408"/>
            </a:xfrm>
            <a:prstGeom prst="rect">
              <a:avLst/>
            </a:prstGeom>
            <a:noFill/>
            <a:ln>
              <a:noFill/>
            </a:ln>
            <a:effectLst/>
            <a:extLst>
              <a:ext uri="{909E8E84-426E-40DD-AFC4-6F175D3DCCD1}">
                <a14:hiddenFill xmlns:a14="http://schemas.microsoft.com/office/drawing/2010/main">
                  <a:gradFill rotWithShape="0">
                    <a:gsLst>
                      <a:gs pos="0">
                        <a:srgbClr val="BBD5F0"/>
                      </a:gs>
                      <a:gs pos="100000">
                        <a:srgbClr val="9CBEE0"/>
                      </a:gs>
                    </a:gsLst>
                    <a:lin ang="5400000"/>
                  </a:gradFill>
                </a14:hiddenFill>
              </a:ex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0"/>
                </a:spcBef>
                <a:buClrTx/>
                <a:buFontTx/>
                <a:buNone/>
              </a:pPr>
              <a:r>
                <a:rPr lang="zh-CN" altLang="en-US" b="1">
                  <a:solidFill>
                    <a:srgbClr val="000000"/>
                  </a:solidFill>
                  <a:latin typeface="Times New Roman" pitchFamily="18" charset="0"/>
                  <a:ea typeface="Mangal"/>
                  <a:cs typeface="Mangal"/>
                </a:rPr>
                <a:t>输出层</a:t>
              </a:r>
              <a:endParaRPr lang="zh-CN" altLang="en-US" b="1">
                <a:solidFill>
                  <a:srgbClr val="000000"/>
                </a:solidFill>
                <a:latin typeface="Times New Roman" pitchFamily="18" charset="0"/>
                <a:ea typeface="宋体" pitchFamily="2" charset="-122"/>
              </a:endParaRPr>
            </a:p>
          </p:txBody>
        </p:sp>
      </p:grpSp>
    </p:spTree>
    <p:extLst>
      <p:ext uri="{BB962C8B-B14F-4D97-AF65-F5344CB8AC3E}">
        <p14:creationId xmlns:p14="http://schemas.microsoft.com/office/powerpoint/2010/main" val="5233191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217"/>
                                        </p:tgtEl>
                                        <p:attrNameLst>
                                          <p:attrName>style.visibility</p:attrName>
                                        </p:attrNameLst>
                                      </p:cBhvr>
                                      <p:to>
                                        <p:strVal val="visible"/>
                                      </p:to>
                                    </p:set>
                                    <p:animEffect transition="in" filter="blinds(horizontal)">
                                      <p:cBhvr>
                                        <p:cTn id="7" dur="500"/>
                                        <p:tgtEl>
                                          <p:spTgt spid="130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87179" y="215266"/>
            <a:ext cx="8480584" cy="6642734"/>
          </a:xfrm>
        </p:spPr>
        <p:txBody>
          <a:bodyPr>
            <a:normAutofit/>
          </a:bodyPr>
          <a:lstStyle/>
          <a:p>
            <a:pPr marL="0" indent="0" fontAlgn="auto">
              <a:lnSpc>
                <a:spcPct val="150000"/>
              </a:lnSpc>
              <a:buNone/>
            </a:pPr>
            <a:r>
              <a:rPr lang="zh-CN" altLang="en-US" sz="2000" dirty="0" smtClean="0"/>
              <a:t>      </a:t>
            </a:r>
            <a:r>
              <a:rPr lang="zh-CN" altLang="en-US" sz="2000" b="1" dirty="0" smtClean="0">
                <a:solidFill>
                  <a:srgbClr val="C00000"/>
                </a:solidFill>
              </a:rPr>
              <a:t>激</a:t>
            </a:r>
            <a:r>
              <a:rPr lang="zh-CN" altLang="en-US" sz="2000" b="1" dirty="0">
                <a:solidFill>
                  <a:srgbClr val="C00000"/>
                </a:solidFill>
              </a:rPr>
              <a:t>活函数</a:t>
            </a:r>
          </a:p>
          <a:p>
            <a:pPr marL="0" indent="0" fontAlgn="auto">
              <a:lnSpc>
                <a:spcPct val="150000"/>
              </a:lnSpc>
              <a:buNone/>
            </a:pPr>
            <a:r>
              <a:rPr lang="zh-CN" altLang="en-US" sz="2000" dirty="0"/>
              <a:t>激活函数并非要激活什么，而是为了保证神经网络的映射是非线性的</a:t>
            </a:r>
          </a:p>
          <a:p>
            <a:pPr marL="0" indent="0" fontAlgn="auto">
              <a:lnSpc>
                <a:spcPct val="150000"/>
              </a:lnSpc>
              <a:buNone/>
            </a:pPr>
            <a:r>
              <a:rPr lang="zh-CN" altLang="en-US" sz="2000" dirty="0"/>
              <a:t>激活函数通常是</a:t>
            </a:r>
            <a:r>
              <a:rPr lang="zh-CN" altLang="en-US" sz="2000" dirty="0">
                <a:solidFill>
                  <a:srgbClr val="C00000"/>
                </a:solidFill>
              </a:rPr>
              <a:t>非线性函数</a:t>
            </a:r>
            <a:r>
              <a:rPr lang="zh-CN" altLang="en-US" sz="2000" dirty="0"/>
              <a:t>，最常用的是</a:t>
            </a:r>
            <a:r>
              <a:rPr lang="en-US" altLang="zh-CN" sz="2000" dirty="0"/>
              <a:t>sigmoid</a:t>
            </a:r>
            <a:r>
              <a:rPr lang="zh-CN" altLang="en-US" sz="2000" dirty="0"/>
              <a:t>函数，定义为</a:t>
            </a:r>
          </a:p>
          <a:p>
            <a:pPr marL="0" indent="0" fontAlgn="auto">
              <a:lnSpc>
                <a:spcPct val="150000"/>
              </a:lnSpc>
              <a:buNone/>
            </a:pPr>
            <a:endParaRPr lang="zh-CN" altLang="en-US" sz="2000" dirty="0"/>
          </a:p>
          <a:p>
            <a:pPr marL="0" indent="0" fontAlgn="auto">
              <a:lnSpc>
                <a:spcPct val="150000"/>
              </a:lnSpc>
              <a:buNone/>
            </a:pPr>
            <a:r>
              <a:rPr lang="zh-CN" altLang="en-US" sz="2000" dirty="0"/>
              <a:t>该函数的定义域为                  ，在定义域内单调递增，且有</a:t>
            </a:r>
          </a:p>
          <a:p>
            <a:pPr marL="0" indent="0" fontAlgn="auto">
              <a:lnSpc>
                <a:spcPct val="150000"/>
              </a:lnSpc>
              <a:buNone/>
            </a:pPr>
            <a:endParaRPr lang="zh-CN" altLang="en-US" sz="2000" dirty="0"/>
          </a:p>
          <a:p>
            <a:pPr marL="0" indent="0" fontAlgn="auto">
              <a:lnSpc>
                <a:spcPct val="150000"/>
              </a:lnSpc>
              <a:buNone/>
            </a:pPr>
            <a:r>
              <a:rPr lang="zh-CN" altLang="en-US" sz="2000" dirty="0"/>
              <a:t>函数的导数为</a:t>
            </a:r>
          </a:p>
          <a:p>
            <a:pPr marL="0" indent="0" fontAlgn="auto">
              <a:lnSpc>
                <a:spcPct val="150000"/>
              </a:lnSpc>
              <a:buNone/>
            </a:pPr>
            <a:endParaRPr lang="zh-CN" altLang="en-US" sz="2000" dirty="0"/>
          </a:p>
          <a:p>
            <a:pPr marL="0" indent="0" fontAlgn="auto">
              <a:lnSpc>
                <a:spcPct val="150000"/>
              </a:lnSpc>
              <a:buNone/>
            </a:pPr>
            <a:r>
              <a:rPr lang="zh-CN" altLang="en-US" sz="2000" dirty="0" smtClean="0"/>
              <a:t>如</a:t>
            </a:r>
            <a:r>
              <a:rPr lang="zh-CN" altLang="en-US" sz="2000" dirty="0"/>
              <a:t>果使用线性函</a:t>
            </a:r>
            <a:r>
              <a:rPr lang="zh-CN" altLang="en-US" sz="2000" dirty="0" smtClean="0"/>
              <a:t>数作为激活函数，</a:t>
            </a:r>
            <a:r>
              <a:rPr lang="zh-CN" altLang="en-US" sz="2000" dirty="0"/>
              <a:t>每一层输出都是上层输入的线性函数，无论神经网络有多少层，输出都是输入的线性组合。加深神经网络的层数就没有什么意义了。线性函数的问题在于不管加深层数到多少，总是存在与之等效的「无隐藏层」的神经网络。</a:t>
            </a:r>
          </a:p>
        </p:txBody>
      </p:sp>
      <p:graphicFrame>
        <p:nvGraphicFramePr>
          <p:cNvPr id="4" name="对象 80"/>
          <p:cNvGraphicFramePr>
            <a:graphicFrameLocks noChangeAspect="1"/>
          </p:cNvGraphicFramePr>
          <p:nvPr>
            <p:extLst>
              <p:ext uri="{D42A27DB-BD31-4B8C-83A1-F6EECF244321}">
                <p14:modId xmlns:p14="http://schemas.microsoft.com/office/powerpoint/2010/main" val="1341608916"/>
              </p:ext>
            </p:extLst>
          </p:nvPr>
        </p:nvGraphicFramePr>
        <p:xfrm>
          <a:off x="1822986" y="1710841"/>
          <a:ext cx="1774457" cy="844663"/>
        </p:xfrm>
        <a:graphic>
          <a:graphicData uri="http://schemas.openxmlformats.org/presentationml/2006/ole">
            <mc:AlternateContent xmlns:mc="http://schemas.openxmlformats.org/markup-compatibility/2006">
              <mc:Choice xmlns:v="urn:schemas-microsoft-com:vml" Requires="v">
                <p:oleObj spid="_x0000_s158764" r:id="rId4" imgW="1244600" imgH="444500" progId="Equation.DSMT4">
                  <p:embed/>
                </p:oleObj>
              </mc:Choice>
              <mc:Fallback>
                <p:oleObj r:id="rId4" imgW="1244600" imgH="444500" progId="Equation.DSMT4">
                  <p:embed/>
                  <p:pic>
                    <p:nvPicPr>
                      <p:cNvPr id="0" name=""/>
                      <p:cNvPicPr/>
                      <p:nvPr/>
                    </p:nvPicPr>
                    <p:blipFill>
                      <a:blip r:embed="rId5"/>
                      <a:stretch>
                        <a:fillRect/>
                      </a:stretch>
                    </p:blipFill>
                    <p:spPr>
                      <a:xfrm>
                        <a:off x="1822986" y="1710841"/>
                        <a:ext cx="1774457" cy="844663"/>
                      </a:xfrm>
                      <a:prstGeom prst="rect">
                        <a:avLst/>
                      </a:prstGeom>
                      <a:noFill/>
                      <a:ln w="38100">
                        <a:noFill/>
                        <a:miter/>
                      </a:ln>
                    </p:spPr>
                  </p:pic>
                </p:oleObj>
              </mc:Fallback>
            </mc:AlternateContent>
          </a:graphicData>
        </a:graphic>
      </p:graphicFrame>
      <p:graphicFrame>
        <p:nvGraphicFramePr>
          <p:cNvPr id="2" name="对象 1">
            <a:hlinkClick r:id="" action="ppaction://ole?verb=0"/>
          </p:cNvPr>
          <p:cNvGraphicFramePr>
            <a:graphicFrameLocks noChangeAspect="1"/>
          </p:cNvGraphicFramePr>
          <p:nvPr>
            <p:extLst>
              <p:ext uri="{D42A27DB-BD31-4B8C-83A1-F6EECF244321}">
                <p14:modId xmlns:p14="http://schemas.microsoft.com/office/powerpoint/2010/main" val="2812719246"/>
              </p:ext>
            </p:extLst>
          </p:nvPr>
        </p:nvGraphicFramePr>
        <p:xfrm>
          <a:off x="2459131" y="2745646"/>
          <a:ext cx="1162375" cy="646225"/>
        </p:xfrm>
        <a:graphic>
          <a:graphicData uri="http://schemas.openxmlformats.org/presentationml/2006/ole">
            <mc:AlternateContent xmlns:mc="http://schemas.openxmlformats.org/markup-compatibility/2006">
              <mc:Choice xmlns:v="urn:schemas-microsoft-com:vml" Requires="v">
                <p:oleObj spid="_x0000_s158765" r:id="rId6" imgW="609600" imgH="254000" progId="Equation.DSMT4">
                  <p:embed/>
                </p:oleObj>
              </mc:Choice>
              <mc:Fallback>
                <p:oleObj r:id="rId6" imgW="609600" imgH="254000" progId="Equation.DSMT4">
                  <p:embed/>
                  <p:pic>
                    <p:nvPicPr>
                      <p:cNvPr id="0" name=""/>
                      <p:cNvPicPr/>
                      <p:nvPr/>
                    </p:nvPicPr>
                    <p:blipFill>
                      <a:blip r:embed="rId7"/>
                      <a:stretch>
                        <a:fillRect/>
                      </a:stretch>
                    </p:blipFill>
                    <p:spPr>
                      <a:xfrm>
                        <a:off x="2459131" y="2745646"/>
                        <a:ext cx="1162375" cy="646225"/>
                      </a:xfrm>
                      <a:prstGeom prst="rect">
                        <a:avLst/>
                      </a:prstGeom>
                    </p:spPr>
                  </p:pic>
                </p:oleObj>
              </mc:Fallback>
            </mc:AlternateContent>
          </a:graphicData>
        </a:graphic>
      </p:graphicFrame>
      <p:graphicFrame>
        <p:nvGraphicFramePr>
          <p:cNvPr id="3" name="对象 80"/>
          <p:cNvGraphicFramePr>
            <a:graphicFrameLocks noChangeAspect="1"/>
          </p:cNvGraphicFramePr>
          <p:nvPr>
            <p:extLst>
              <p:ext uri="{D42A27DB-BD31-4B8C-83A1-F6EECF244321}">
                <p14:modId xmlns:p14="http://schemas.microsoft.com/office/powerpoint/2010/main" val="4141736433"/>
              </p:ext>
            </p:extLst>
          </p:nvPr>
        </p:nvGraphicFramePr>
        <p:xfrm>
          <a:off x="2135806" y="3355640"/>
          <a:ext cx="1738362" cy="1078140"/>
        </p:xfrm>
        <a:graphic>
          <a:graphicData uri="http://schemas.openxmlformats.org/presentationml/2006/ole">
            <mc:AlternateContent xmlns:mc="http://schemas.openxmlformats.org/markup-compatibility/2006">
              <mc:Choice xmlns:v="urn:schemas-microsoft-com:vml" Requires="v">
                <p:oleObj spid="_x0000_s158766" r:id="rId8" imgW="1091565" imgH="508000" progId="Equation.DSMT4">
                  <p:embed/>
                </p:oleObj>
              </mc:Choice>
              <mc:Fallback>
                <p:oleObj r:id="rId8" imgW="1091565" imgH="508000" progId="Equation.DSMT4">
                  <p:embed/>
                  <p:pic>
                    <p:nvPicPr>
                      <p:cNvPr id="0" name=""/>
                      <p:cNvPicPr/>
                      <p:nvPr/>
                    </p:nvPicPr>
                    <p:blipFill>
                      <a:blip r:embed="rId9"/>
                      <a:stretch>
                        <a:fillRect/>
                      </a:stretch>
                    </p:blipFill>
                    <p:spPr>
                      <a:xfrm>
                        <a:off x="2135806" y="3355640"/>
                        <a:ext cx="1738362" cy="1078140"/>
                      </a:xfrm>
                      <a:prstGeom prst="rect">
                        <a:avLst/>
                      </a:prstGeom>
                      <a:noFill/>
                      <a:ln w="38100">
                        <a:noFill/>
                        <a:miter/>
                      </a:ln>
                    </p:spPr>
                  </p:pic>
                </p:oleObj>
              </mc:Fallback>
            </mc:AlternateContent>
          </a:graphicData>
        </a:graphic>
      </p:graphicFrame>
      <p:pic>
        <p:nvPicPr>
          <p:cNvPr id="6" name="图片 6" descr="sigmoid"/>
          <p:cNvPicPr>
            <a:picLocks noChangeAspect="1"/>
          </p:cNvPicPr>
          <p:nvPr/>
        </p:nvPicPr>
        <p:blipFill>
          <a:blip r:embed="rId10"/>
          <a:stretch>
            <a:fillRect/>
          </a:stretch>
        </p:blipFill>
        <p:spPr>
          <a:xfrm>
            <a:off x="6256420" y="2943778"/>
            <a:ext cx="2189748" cy="1867159"/>
          </a:xfrm>
          <a:prstGeom prst="rect">
            <a:avLst/>
          </a:prstGeom>
          <a:noFill/>
          <a:ln w="9525">
            <a:noFill/>
          </a:ln>
        </p:spPr>
      </p:pic>
    </p:spTree>
    <p:custDataLst>
      <p:tags r:id="rId2"/>
    </p:custDataLst>
    <p:extLst>
      <p:ext uri="{BB962C8B-B14F-4D97-AF65-F5344CB8AC3E}">
        <p14:creationId xmlns:p14="http://schemas.microsoft.com/office/powerpoint/2010/main" val="123652280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激活函数的作用</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激活函数给神经元引入了非线性因素，使得神经网络可以任意逼近任何非线性函数，这样神经网络就可以应用到众多的非线性模型中</a:t>
            </a:r>
          </a:p>
        </p:txBody>
      </p:sp>
    </p:spTree>
    <p:extLst>
      <p:ext uri="{BB962C8B-B14F-4D97-AF65-F5344CB8AC3E}">
        <p14:creationId xmlns:p14="http://schemas.microsoft.com/office/powerpoint/2010/main" val="12392540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403350" y="449263"/>
            <a:ext cx="6337300" cy="70788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marL="0" indent="0" algn="ctr" eaLnBrk="1" hangingPunct="1">
              <a:spcBef>
                <a:spcPct val="50000"/>
              </a:spcBef>
              <a:buClr>
                <a:schemeClr val="bg1"/>
              </a:buClr>
              <a:buNone/>
            </a:pPr>
            <a:r>
              <a:rPr kumimoji="1" lang="zh-CN" altLang="en-US" sz="4000" b="1" dirty="0" smtClean="0">
                <a:solidFill>
                  <a:schemeClr val="bg1"/>
                </a:solidFill>
                <a:latin typeface="宋体" pitchFamily="2" charset="-122"/>
                <a:ea typeface="宋体" pitchFamily="2" charset="-122"/>
                <a:cs typeface="楷体_GB2312" pitchFamily="49" charset="-122"/>
              </a:rPr>
              <a:t>激活函数</a:t>
            </a:r>
            <a:endParaRPr kumimoji="1" lang="zh-CN" altLang="en-US" sz="3600" b="1" dirty="0">
              <a:latin typeface="楷体_GB2312" pitchFamily="49" charset="-122"/>
              <a:ea typeface="宋体" pitchFamily="2" charset="-122"/>
              <a:cs typeface="楷体_GB2312" pitchFamily="49" charset="-122"/>
            </a:endParaRPr>
          </a:p>
        </p:txBody>
      </p:sp>
      <p:pic>
        <p:nvPicPr>
          <p:cNvPr id="18435"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extLst>
          </p:cNvPr>
          <p:cNvSpPr>
            <a:spLocks noRot="1" noChangeAspect="1" noMove="1" noResize="1" noEditPoints="1" noAdjustHandles="1" noChangeArrowheads="1" noChangeShapeType="1" noTextEdit="1"/>
          </p:cNvSpPr>
          <p:nvPr/>
        </p:nvSpPr>
        <p:spPr>
          <a:xfrm>
            <a:off x="611560" y="1801149"/>
            <a:ext cx="8280920" cy="4531010"/>
          </a:xfrm>
          <a:prstGeom prst="rect">
            <a:avLst/>
          </a:prstGeom>
          <a:blipFill rotWithShape="1">
            <a:blip r:embed="rId3"/>
            <a:stretch>
              <a:fillRect l="-1104" t="-161" r="-736" b="-2258"/>
            </a:stretch>
          </a:blipFill>
        </p:spPr>
        <p:txBody>
          <a:bodyPr/>
          <a:lstStyle/>
          <a:p>
            <a:pPr>
              <a:defRPr/>
            </a:pPr>
            <a:r>
              <a:rPr lang="zh-CN" altLang="en-US">
                <a:noFill/>
              </a:rPr>
              <a:t> </a:t>
            </a:r>
          </a:p>
        </p:txBody>
      </p:sp>
    </p:spTree>
    <p:extLst>
      <p:ext uri="{BB962C8B-B14F-4D97-AF65-F5344CB8AC3E}">
        <p14:creationId xmlns:p14="http://schemas.microsoft.com/office/powerpoint/2010/main" val="6869473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301750" y="342901"/>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en-US" altLang="zh-CN" sz="4400" b="1" dirty="0">
                <a:solidFill>
                  <a:schemeClr val="bg1"/>
                </a:solidFill>
                <a:latin typeface="宋体" pitchFamily="2" charset="-122"/>
                <a:ea typeface="宋体" pitchFamily="2" charset="-122"/>
                <a:cs typeface="楷体_GB2312" pitchFamily="49" charset="-122"/>
              </a:rPr>
              <a:t> </a:t>
            </a:r>
            <a:r>
              <a:rPr kumimoji="1" lang="zh-CN" altLang="en-US" sz="4400" b="1" dirty="0">
                <a:solidFill>
                  <a:schemeClr val="bg1"/>
                </a:solidFill>
                <a:latin typeface="宋体" pitchFamily="2" charset="-122"/>
                <a:ea typeface="宋体" pitchFamily="2" charset="-122"/>
                <a:cs typeface="楷体_GB2312" pitchFamily="49" charset="-122"/>
              </a:rPr>
              <a:t>神经元与感知机</a:t>
            </a:r>
            <a:endParaRPr kumimoji="1" lang="zh-CN" altLang="en-US" sz="4000" b="1" dirty="0">
              <a:latin typeface="楷体_GB2312" pitchFamily="49" charset="-122"/>
              <a:ea typeface="宋体" pitchFamily="2" charset="-122"/>
              <a:cs typeface="楷体_GB2312" pitchFamily="49" charset="-122"/>
            </a:endParaRPr>
          </a:p>
        </p:txBody>
      </p:sp>
      <p:pic>
        <p:nvPicPr>
          <p:cNvPr id="9219"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9165" y="2663827"/>
            <a:ext cx="352742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2663827"/>
            <a:ext cx="3814762"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4"/>
          <p:cNvSpPr>
            <a:spLocks noChangeArrowheads="1"/>
          </p:cNvSpPr>
          <p:nvPr/>
        </p:nvSpPr>
        <p:spPr bwMode="auto">
          <a:xfrm>
            <a:off x="1204914" y="4873627"/>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Cambria Math" pitchFamily="18" charset="0"/>
                <a:ea typeface="宋体" pitchFamily="2" charset="-122"/>
                <a:cs typeface="Times New Roman" pitchFamily="18" charset="0"/>
              </a:rPr>
              <a:t>生物神经元基本结构</a:t>
            </a:r>
            <a:endParaRPr lang="en-US" altLang="zh-CN">
              <a:solidFill>
                <a:srgbClr val="000000"/>
              </a:solidFill>
              <a:latin typeface="Times New Roman" pitchFamily="18" charset="0"/>
              <a:ea typeface="宋体" pitchFamily="2" charset="-122"/>
              <a:cs typeface="Times New Roman" pitchFamily="18" charset="0"/>
            </a:endParaRPr>
          </a:p>
        </p:txBody>
      </p:sp>
      <p:sp>
        <p:nvSpPr>
          <p:cNvPr id="9223" name="Rectangle 6"/>
          <p:cNvSpPr>
            <a:spLocks noChangeArrowheads="1"/>
          </p:cNvSpPr>
          <p:nvPr/>
        </p:nvSpPr>
        <p:spPr bwMode="auto">
          <a:xfrm>
            <a:off x="5394326" y="4840289"/>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Cambria Math" pitchFamily="18" charset="0"/>
                <a:ea typeface="宋体" pitchFamily="2" charset="-122"/>
                <a:cs typeface="Times New Roman" pitchFamily="18" charset="0"/>
              </a:rPr>
              <a:t>人工神经元的结构</a:t>
            </a:r>
            <a:endParaRPr lang="en-US" altLang="zh-CN">
              <a:solidFill>
                <a:srgbClr val="000000"/>
              </a:solidFill>
              <a:latin typeface="Cambria Math" pitchFamily="18" charset="0"/>
              <a:ea typeface="宋体" pitchFamily="2" charset="-122"/>
              <a:cs typeface="Times New Roman" pitchFamily="18" charset="0"/>
            </a:endParaRPr>
          </a:p>
        </p:txBody>
      </p:sp>
      <p:sp>
        <p:nvSpPr>
          <p:cNvPr id="9224" name="TextBox 7"/>
          <p:cNvSpPr txBox="1">
            <a:spLocks noChangeArrowheads="1"/>
          </p:cNvSpPr>
          <p:nvPr/>
        </p:nvSpPr>
        <p:spPr bwMode="auto">
          <a:xfrm>
            <a:off x="1677989" y="1558925"/>
            <a:ext cx="5788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3200" b="1" dirty="0">
                <a:solidFill>
                  <a:srgbClr val="000000"/>
                </a:solidFill>
                <a:latin typeface="Cambria Math" pitchFamily="18" charset="0"/>
                <a:ea typeface="宋体" pitchFamily="2" charset="-122"/>
                <a:cs typeface="Times New Roman" pitchFamily="18" charset="0"/>
              </a:rPr>
              <a:t>生物神经元与人工神经元对比</a:t>
            </a:r>
            <a:endParaRPr lang="en-US" altLang="zh-CN" sz="3200" b="1" dirty="0">
              <a:solidFill>
                <a:srgbClr val="000000"/>
              </a:solidFill>
              <a:latin typeface="Cambria Math" pitchFamily="18" charset="0"/>
              <a:ea typeface="宋体" pitchFamily="2" charset="-122"/>
              <a:cs typeface="Times New Roman" pitchFamily="18" charset="0"/>
            </a:endParaRPr>
          </a:p>
        </p:txBody>
      </p:sp>
      <p:sp>
        <p:nvSpPr>
          <p:cNvPr id="9225" name="Rectangle 9"/>
          <p:cNvSpPr>
            <a:spLocks noChangeArrowheads="1"/>
          </p:cNvSpPr>
          <p:nvPr/>
        </p:nvSpPr>
        <p:spPr bwMode="auto">
          <a:xfrm>
            <a:off x="846138" y="5532439"/>
            <a:ext cx="7777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b="1">
                <a:solidFill>
                  <a:schemeClr val="accent2"/>
                </a:solidFill>
                <a:latin typeface="Times New Roman" pitchFamily="18" charset="0"/>
                <a:ea typeface="宋体" pitchFamily="2" charset="-122"/>
              </a:rPr>
              <a:t>对单个神经元而言，其输入信息来自多个不同的神经元</a:t>
            </a:r>
            <a:endParaRPr lang="en-US" altLang="zh-CN" b="1">
              <a:solidFill>
                <a:schemeClr val="accent2"/>
              </a:solidFill>
              <a:latin typeface="Times New Roman" pitchFamily="18" charset="0"/>
              <a:ea typeface="宋体" pitchFamily="2" charset="-122"/>
            </a:endParaRPr>
          </a:p>
        </p:txBody>
      </p:sp>
    </p:spTree>
    <p:extLst>
      <p:ext uri="{BB962C8B-B14F-4D97-AF65-F5344CB8AC3E}">
        <p14:creationId xmlns:p14="http://schemas.microsoft.com/office/powerpoint/2010/main" val="131520103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extLst>
          </p:cNvPr>
          <p:cNvSpPr>
            <a:spLocks noRot="1" noChangeAspect="1" noMove="1" noResize="1" noEditPoints="1" noAdjustHandles="1" noChangeArrowheads="1" noChangeShapeType="1" noTextEdit="1"/>
          </p:cNvSpPr>
          <p:nvPr/>
        </p:nvSpPr>
        <p:spPr>
          <a:xfrm>
            <a:off x="590154" y="1407048"/>
            <a:ext cx="8064896" cy="5941858"/>
          </a:xfrm>
          <a:prstGeom prst="rect">
            <a:avLst/>
          </a:prstGeom>
          <a:blipFill rotWithShape="1">
            <a:blip r:embed="rId3"/>
            <a:stretch>
              <a:fillRect l="-1209" t="-1353"/>
            </a:stretch>
          </a:blipFill>
        </p:spPr>
        <p:txBody>
          <a:bodyPr/>
          <a:lstStyle/>
          <a:p>
            <a:pPr>
              <a:defRPr/>
            </a:pPr>
            <a:r>
              <a:rPr lang="zh-CN" altLang="en-US">
                <a:noFill/>
              </a:rPr>
              <a:t> </a:t>
            </a:r>
          </a:p>
        </p:txBody>
      </p:sp>
      <p:sp>
        <p:nvSpPr>
          <p:cNvPr id="5" name="Text Box 2"/>
          <p:cNvSpPr txBox="1">
            <a:spLocks noChangeArrowheads="1"/>
          </p:cNvSpPr>
          <p:nvPr/>
        </p:nvSpPr>
        <p:spPr bwMode="auto">
          <a:xfrm>
            <a:off x="1403350" y="449263"/>
            <a:ext cx="6337300" cy="70788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marL="0" indent="0" algn="ctr" eaLnBrk="1" hangingPunct="1">
              <a:spcBef>
                <a:spcPct val="50000"/>
              </a:spcBef>
              <a:buClr>
                <a:schemeClr val="bg1"/>
              </a:buClr>
              <a:buNone/>
            </a:pPr>
            <a:r>
              <a:rPr kumimoji="1" lang="zh-CN" altLang="en-US" sz="4000" b="1" dirty="0" smtClean="0">
                <a:solidFill>
                  <a:schemeClr val="bg1"/>
                </a:solidFill>
                <a:latin typeface="宋体" pitchFamily="2" charset="-122"/>
                <a:ea typeface="宋体" pitchFamily="2" charset="-122"/>
                <a:cs typeface="楷体_GB2312" pitchFamily="49" charset="-122"/>
              </a:rPr>
              <a:t>激活函数</a:t>
            </a:r>
            <a:endParaRPr kumimoji="1" lang="zh-CN" altLang="en-US" sz="3600" b="1" dirty="0">
              <a:latin typeface="楷体_GB2312" pitchFamily="49" charset="-122"/>
              <a:ea typeface="宋体" pitchFamily="2" charset="-122"/>
              <a:cs typeface="楷体_GB2312" pitchFamily="49" charset="-122"/>
            </a:endParaRPr>
          </a:p>
        </p:txBody>
      </p:sp>
    </p:spTree>
    <p:extLst>
      <p:ext uri="{BB962C8B-B14F-4D97-AF65-F5344CB8AC3E}">
        <p14:creationId xmlns:p14="http://schemas.microsoft.com/office/powerpoint/2010/main" val="125022269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页脚占位符 4"/>
          <p:cNvSpPr txBox="1">
            <a:spLocks noGrp="1"/>
          </p:cNvSpPr>
          <p:nvPr/>
        </p:nvSpPr>
        <p:spPr bwMode="auto">
          <a:xfrm>
            <a:off x="3124200" y="64023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pic>
        <p:nvPicPr>
          <p:cNvPr id="2150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1" y="3074989"/>
            <a:ext cx="34131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074988"/>
            <a:ext cx="3835400"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extLst>
          </p:cNvPr>
          <p:cNvSpPr>
            <a:spLocks noRot="1" noChangeAspect="1" noMove="1" noResize="1" noEditPoints="1" noAdjustHandles="1" noChangeArrowheads="1" noChangeShapeType="1" noTextEdit="1"/>
          </p:cNvSpPr>
          <p:nvPr/>
        </p:nvSpPr>
        <p:spPr>
          <a:xfrm>
            <a:off x="1521758" y="5731295"/>
            <a:ext cx="2097049" cy="480132"/>
          </a:xfrm>
          <a:prstGeom prst="rect">
            <a:avLst/>
          </a:prstGeom>
          <a:blipFill rotWithShape="1">
            <a:blip r:embed="rId5"/>
            <a:stretch>
              <a:fillRect l="-1453" t="-10606" r="-2326" b="-22727"/>
            </a:stretch>
          </a:blipFill>
        </p:spPr>
        <p:txBody>
          <a:bodyPr/>
          <a:lstStyle/>
          <a:p>
            <a:pPr>
              <a:defRPr/>
            </a:pPr>
            <a:r>
              <a:rPr lang="zh-CN" altLang="en-US">
                <a:noFill/>
              </a:rPr>
              <a:t> </a:t>
            </a:r>
          </a:p>
        </p:txBody>
      </p:sp>
      <p:sp>
        <p:nvSpPr>
          <p:cNvPr id="21512" name="Rectangle 4"/>
          <p:cNvSpPr>
            <a:spLocks noChangeArrowheads="1"/>
          </p:cNvSpPr>
          <p:nvPr/>
        </p:nvSpPr>
        <p:spPr bwMode="auto">
          <a:xfrm>
            <a:off x="6084888" y="5749925"/>
            <a:ext cx="1705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2000">
                <a:solidFill>
                  <a:srgbClr val="000000"/>
                </a:solidFill>
                <a:latin typeface="Cambria Math" pitchFamily="18" charset="0"/>
                <a:ea typeface="宋体" pitchFamily="2" charset="-122"/>
                <a:cs typeface="Times New Roman" pitchFamily="18" charset="0"/>
              </a:rPr>
              <a:t>tanh</a:t>
            </a:r>
            <a:r>
              <a:rPr lang="zh-CN" altLang="en-US" sz="2000">
                <a:solidFill>
                  <a:srgbClr val="000000"/>
                </a:solidFill>
                <a:latin typeface="Cambria Math" pitchFamily="18" charset="0"/>
                <a:ea typeface="宋体" pitchFamily="2" charset="-122"/>
                <a:cs typeface="Times New Roman" pitchFamily="18" charset="0"/>
              </a:rPr>
              <a:t>激活函数</a:t>
            </a:r>
            <a:endParaRPr lang="en-US" altLang="zh-CN" sz="2000">
              <a:solidFill>
                <a:srgbClr val="000000"/>
              </a:solidFill>
              <a:latin typeface="Cambria Math" pitchFamily="18" charset="0"/>
              <a:ea typeface="宋体" pitchFamily="2" charset="-122"/>
              <a:cs typeface="Times New Roman" pitchFamily="18" charset="0"/>
            </a:endParaRPr>
          </a:p>
        </p:txBody>
      </p:sp>
      <p:sp>
        <p:nvSpPr>
          <p:cNvPr id="6" name="Rectangle 5">
            <a:extLst>
              <a:ext uri="{FF2B5EF4-FFF2-40B4-BE49-F238E27FC236}"/>
            </a:extLst>
          </p:cNvPr>
          <p:cNvSpPr>
            <a:spLocks noRot="1" noChangeAspect="1" noMove="1" noResize="1" noEditPoints="1" noAdjustHandles="1" noChangeArrowheads="1" noChangeShapeType="1" noTextEdit="1"/>
          </p:cNvSpPr>
          <p:nvPr/>
        </p:nvSpPr>
        <p:spPr>
          <a:xfrm>
            <a:off x="971600" y="1753010"/>
            <a:ext cx="7920880" cy="997196"/>
          </a:xfrm>
          <a:prstGeom prst="rect">
            <a:avLst/>
          </a:prstGeom>
          <a:blipFill rotWithShape="1">
            <a:blip r:embed="rId6"/>
            <a:stretch>
              <a:fillRect l="-1154" t="-8088" b="-13971"/>
            </a:stretch>
          </a:blipFill>
        </p:spPr>
        <p:txBody>
          <a:bodyPr/>
          <a:lstStyle/>
          <a:p>
            <a:pPr>
              <a:defRPr/>
            </a:pPr>
            <a:r>
              <a:rPr lang="zh-CN" altLang="en-US">
                <a:noFill/>
              </a:rPr>
              <a:t> </a:t>
            </a:r>
          </a:p>
        </p:txBody>
      </p:sp>
      <p:sp>
        <p:nvSpPr>
          <p:cNvPr id="10" name="Text Box 2"/>
          <p:cNvSpPr txBox="1">
            <a:spLocks noChangeArrowheads="1"/>
          </p:cNvSpPr>
          <p:nvPr/>
        </p:nvSpPr>
        <p:spPr bwMode="auto">
          <a:xfrm>
            <a:off x="1403350" y="449263"/>
            <a:ext cx="6337300" cy="70788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marL="0" indent="0" algn="ctr" eaLnBrk="1" hangingPunct="1">
              <a:spcBef>
                <a:spcPct val="50000"/>
              </a:spcBef>
              <a:buClr>
                <a:schemeClr val="bg1"/>
              </a:buClr>
              <a:buNone/>
            </a:pPr>
            <a:r>
              <a:rPr kumimoji="1" lang="zh-CN" altLang="en-US" sz="4000" b="1" dirty="0" smtClean="0">
                <a:solidFill>
                  <a:schemeClr val="bg1"/>
                </a:solidFill>
                <a:latin typeface="宋体" pitchFamily="2" charset="-122"/>
                <a:ea typeface="宋体" pitchFamily="2" charset="-122"/>
                <a:cs typeface="楷体_GB2312" pitchFamily="49" charset="-122"/>
              </a:rPr>
              <a:t>激活函数</a:t>
            </a:r>
            <a:endParaRPr kumimoji="1" lang="zh-CN" altLang="en-US" sz="3600" b="1" dirty="0">
              <a:latin typeface="楷体_GB2312" pitchFamily="49" charset="-122"/>
              <a:ea typeface="宋体" pitchFamily="2" charset="-122"/>
              <a:cs typeface="楷体_GB2312" pitchFamily="49" charset="-122"/>
            </a:endParaRPr>
          </a:p>
        </p:txBody>
      </p:sp>
    </p:spTree>
    <p:extLst>
      <p:ext uri="{BB962C8B-B14F-4D97-AF65-F5344CB8AC3E}">
        <p14:creationId xmlns:p14="http://schemas.microsoft.com/office/powerpoint/2010/main" val="206071876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dirty="0" smtClean="0"/>
              <a:t>三种激活函数</a:t>
            </a:r>
          </a:p>
        </p:txBody>
      </p:sp>
      <p:sp>
        <p:nvSpPr>
          <p:cNvPr id="39939" name="Rectangle 3"/>
          <p:cNvSpPr>
            <a:spLocks noGrp="1" noChangeArrowheads="1"/>
          </p:cNvSpPr>
          <p:nvPr>
            <p:ph type="body" idx="1"/>
          </p:nvPr>
        </p:nvSpPr>
        <p:spPr/>
        <p:txBody>
          <a:bodyPr/>
          <a:lstStyle/>
          <a:p>
            <a:endParaRPr lang="zh-CN" altLang="en-US" smtClean="0"/>
          </a:p>
        </p:txBody>
      </p:sp>
      <p:pic>
        <p:nvPicPr>
          <p:cNvPr id="39940" name="Picture 4" descr="QQ截图201812262052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206500"/>
            <a:ext cx="8662987"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8207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2000" dirty="0"/>
              <a:t>一个</a:t>
            </a:r>
            <a:r>
              <a:rPr lang="en-US" altLang="zh-CN" sz="2000" dirty="0"/>
              <a:t>3</a:t>
            </a:r>
            <a:r>
              <a:rPr lang="zh-CN" altLang="en-US" sz="2000" dirty="0"/>
              <a:t>层的神经网络。输入层有</a:t>
            </a:r>
            <a:r>
              <a:rPr lang="en-US" altLang="zh-CN" sz="2000" dirty="0"/>
              <a:t>3</a:t>
            </a:r>
            <a:r>
              <a:rPr lang="zh-CN" altLang="en-US" sz="2000" dirty="0"/>
              <a:t>个神经元，代表输入向量</a:t>
            </a:r>
          </a:p>
          <a:p>
            <a:pPr marL="0" indent="0" fontAlgn="auto">
              <a:lnSpc>
                <a:spcPct val="150000"/>
              </a:lnSpc>
              <a:buNone/>
            </a:pPr>
            <a:r>
              <a:rPr lang="zh-CN" altLang="en-US" sz="2000" dirty="0">
                <a:sym typeface="+mn-ea"/>
              </a:rPr>
              <a:t>隐含层有</a:t>
            </a:r>
            <a:r>
              <a:rPr lang="en-US" altLang="zh-CN" sz="2000" dirty="0">
                <a:sym typeface="+mn-ea"/>
              </a:rPr>
              <a:t>4</a:t>
            </a:r>
            <a:r>
              <a:rPr lang="zh-CN" altLang="en-US" sz="2000" dirty="0">
                <a:sym typeface="+mn-ea"/>
              </a:rPr>
              <a:t>个神经元，从输入层接收数据，实现下面的映射</a:t>
            </a:r>
          </a:p>
          <a:p>
            <a:pPr marL="0" indent="0" fontAlgn="auto">
              <a:lnSpc>
                <a:spcPct val="150000"/>
              </a:lnSpc>
              <a:buNone/>
            </a:pPr>
            <a:endParaRPr lang="zh-CN" altLang="en-US" sz="1800" dirty="0">
              <a:sym typeface="+mn-ea"/>
            </a:endParaRPr>
          </a:p>
          <a:p>
            <a:pPr marL="0" indent="0" fontAlgn="auto">
              <a:lnSpc>
                <a:spcPct val="150000"/>
              </a:lnSpc>
              <a:buNone/>
            </a:pPr>
            <a:endParaRPr lang="zh-CN" altLang="en-US" sz="1800" dirty="0">
              <a:sym typeface="+mn-ea"/>
            </a:endParaRPr>
          </a:p>
          <a:p>
            <a:pPr marL="0" indent="0" fontAlgn="auto">
              <a:lnSpc>
                <a:spcPct val="150000"/>
              </a:lnSpc>
              <a:buNone/>
            </a:pPr>
            <a:endParaRPr lang="zh-CN" altLang="en-US" sz="1800" dirty="0">
              <a:sym typeface="+mn-ea"/>
            </a:endParaRPr>
          </a:p>
          <a:p>
            <a:pPr marL="0" indent="0" fontAlgn="auto">
              <a:lnSpc>
                <a:spcPct val="150000"/>
              </a:lnSpc>
              <a:buNone/>
            </a:pPr>
            <a:endParaRPr lang="zh-CN" altLang="en-US" sz="1800" dirty="0">
              <a:sym typeface="+mn-ea"/>
            </a:endParaRPr>
          </a:p>
          <a:p>
            <a:pPr marL="0" indent="0" fontAlgn="auto">
              <a:lnSpc>
                <a:spcPct val="150000"/>
              </a:lnSpc>
              <a:buNone/>
            </a:pPr>
            <a:endParaRPr lang="zh-CN" altLang="en-US" sz="1800" dirty="0">
              <a:sym typeface="+mn-ea"/>
            </a:endParaRPr>
          </a:p>
          <a:p>
            <a:pPr marL="0" indent="0" fontAlgn="auto">
              <a:lnSpc>
                <a:spcPct val="150000"/>
              </a:lnSpc>
              <a:buNone/>
            </a:pPr>
            <a:endParaRPr lang="zh-CN" altLang="en-US" sz="1800" dirty="0"/>
          </a:p>
          <a:p>
            <a:pPr marL="0" indent="0" fontAlgn="auto">
              <a:lnSpc>
                <a:spcPct val="150000"/>
              </a:lnSpc>
              <a:buNone/>
            </a:pPr>
            <a:endParaRPr lang="en-US" altLang="zh-CN" sz="1800" dirty="0" smtClean="0"/>
          </a:p>
          <a:p>
            <a:pPr marL="0" indent="0" fontAlgn="auto">
              <a:lnSpc>
                <a:spcPct val="150000"/>
              </a:lnSpc>
              <a:buNone/>
            </a:pPr>
            <a:r>
              <a:rPr lang="zh-CN" altLang="en-US" sz="2000" dirty="0" smtClean="0"/>
              <a:t>输出层有</a:t>
            </a:r>
            <a:r>
              <a:rPr lang="en-US" altLang="zh-CN" sz="2000" dirty="0" smtClean="0"/>
              <a:t>2</a:t>
            </a:r>
            <a:r>
              <a:rPr lang="zh-CN" altLang="en-US" sz="2000" dirty="0" smtClean="0"/>
              <a:t>个神经元，从隐含层接收输入，实现下面的映射</a:t>
            </a:r>
          </a:p>
          <a:p>
            <a:pPr marL="0" indent="0" fontAlgn="auto">
              <a:lnSpc>
                <a:spcPct val="150000"/>
              </a:lnSpc>
              <a:buNone/>
            </a:pPr>
            <a:endParaRPr lang="zh-CN" altLang="en-US" sz="1800" dirty="0"/>
          </a:p>
          <a:p>
            <a:pPr marL="0" indent="0" fontAlgn="auto">
              <a:lnSpc>
                <a:spcPct val="150000"/>
              </a:lnSpc>
              <a:buNone/>
            </a:pPr>
            <a:endParaRPr lang="zh-CN" altLang="en-US" sz="1800" dirty="0"/>
          </a:p>
        </p:txBody>
      </p:sp>
      <p:grpSp>
        <p:nvGrpSpPr>
          <p:cNvPr id="17" name="组合 16"/>
          <p:cNvGrpSpPr/>
          <p:nvPr/>
        </p:nvGrpSpPr>
        <p:grpSpPr>
          <a:xfrm>
            <a:off x="5583579" y="1828347"/>
            <a:ext cx="3017520" cy="2479040"/>
            <a:chOff x="4515" y="1395"/>
            <a:chExt cx="6336" cy="3904"/>
          </a:xfrm>
        </p:grpSpPr>
        <p:sp>
          <p:nvSpPr>
            <p:cNvPr id="4" name="椭圆 3"/>
            <p:cNvSpPr/>
            <p:nvPr/>
          </p:nvSpPr>
          <p:spPr>
            <a:xfrm>
              <a:off x="4525" y="197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45" y="407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305" y="139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325" y="237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325" y="349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345" y="459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05" y="239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125" y="353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箭头连接符 1"/>
            <p:cNvCxnSpPr>
              <a:stCxn id="4" idx="6"/>
              <a:endCxn id="7" idx="2"/>
            </p:cNvCxnSpPr>
            <p:nvPr/>
          </p:nvCxnSpPr>
          <p:spPr>
            <a:xfrm flipV="1">
              <a:off x="5251" y="1732"/>
              <a:ext cx="2054" cy="5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6"/>
              <a:endCxn id="8" idx="2"/>
            </p:cNvCxnSpPr>
            <p:nvPr/>
          </p:nvCxnSpPr>
          <p:spPr>
            <a:xfrm>
              <a:off x="5251" y="2312"/>
              <a:ext cx="2074" cy="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6"/>
              <a:endCxn id="9" idx="2"/>
            </p:cNvCxnSpPr>
            <p:nvPr/>
          </p:nvCxnSpPr>
          <p:spPr>
            <a:xfrm>
              <a:off x="5251" y="2312"/>
              <a:ext cx="2074" cy="15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6"/>
              <a:endCxn id="10" idx="2"/>
            </p:cNvCxnSpPr>
            <p:nvPr/>
          </p:nvCxnSpPr>
          <p:spPr>
            <a:xfrm>
              <a:off x="5251" y="2312"/>
              <a:ext cx="2094" cy="26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2" idx="6"/>
            </p:cNvCxnSpPr>
            <p:nvPr/>
          </p:nvCxnSpPr>
          <p:spPr>
            <a:xfrm flipV="1">
              <a:off x="5241" y="1787"/>
              <a:ext cx="2040" cy="1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2" idx="6"/>
              <a:endCxn id="9" idx="2"/>
            </p:cNvCxnSpPr>
            <p:nvPr/>
          </p:nvCxnSpPr>
          <p:spPr>
            <a:xfrm>
              <a:off x="5241" y="3337"/>
              <a:ext cx="2084" cy="5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2" idx="6"/>
              <a:endCxn id="10" idx="2"/>
            </p:cNvCxnSpPr>
            <p:nvPr/>
          </p:nvCxnSpPr>
          <p:spPr>
            <a:xfrm>
              <a:off x="5241" y="3337"/>
              <a:ext cx="2104" cy="16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4515" y="2985"/>
              <a:ext cx="726" cy="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6" idx="6"/>
              <a:endCxn id="10" idx="2"/>
            </p:cNvCxnSpPr>
            <p:nvPr/>
          </p:nvCxnSpPr>
          <p:spPr>
            <a:xfrm>
              <a:off x="5271" y="4412"/>
              <a:ext cx="2074" cy="5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6"/>
              <a:endCxn id="9" idx="2"/>
            </p:cNvCxnSpPr>
            <p:nvPr/>
          </p:nvCxnSpPr>
          <p:spPr>
            <a:xfrm flipV="1">
              <a:off x="5271" y="3832"/>
              <a:ext cx="2054" cy="5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6"/>
              <a:endCxn id="8" idx="2"/>
            </p:cNvCxnSpPr>
            <p:nvPr/>
          </p:nvCxnSpPr>
          <p:spPr>
            <a:xfrm flipV="1">
              <a:off x="5271" y="2712"/>
              <a:ext cx="2054" cy="1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7" idx="2"/>
            </p:cNvCxnSpPr>
            <p:nvPr/>
          </p:nvCxnSpPr>
          <p:spPr>
            <a:xfrm flipV="1">
              <a:off x="5280" y="1732"/>
              <a:ext cx="2025" cy="2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2" idx="6"/>
              <a:endCxn id="8" idx="2"/>
            </p:cNvCxnSpPr>
            <p:nvPr/>
          </p:nvCxnSpPr>
          <p:spPr>
            <a:xfrm flipV="1">
              <a:off x="5241" y="2712"/>
              <a:ext cx="2084" cy="6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7" idx="6"/>
              <a:endCxn id="11" idx="2"/>
            </p:cNvCxnSpPr>
            <p:nvPr/>
          </p:nvCxnSpPr>
          <p:spPr>
            <a:xfrm>
              <a:off x="8031" y="1732"/>
              <a:ext cx="2074" cy="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6"/>
              <a:endCxn id="12" idx="2"/>
            </p:cNvCxnSpPr>
            <p:nvPr/>
          </p:nvCxnSpPr>
          <p:spPr>
            <a:xfrm>
              <a:off x="8031" y="1732"/>
              <a:ext cx="2094" cy="21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8" idx="6"/>
            </p:cNvCxnSpPr>
            <p:nvPr/>
          </p:nvCxnSpPr>
          <p:spPr>
            <a:xfrm flipV="1">
              <a:off x="8051" y="2700"/>
              <a:ext cx="2014" cy="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6"/>
              <a:endCxn id="12" idx="2"/>
            </p:cNvCxnSpPr>
            <p:nvPr/>
          </p:nvCxnSpPr>
          <p:spPr>
            <a:xfrm>
              <a:off x="8051" y="2712"/>
              <a:ext cx="2074" cy="1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6"/>
              <a:endCxn id="11" idx="2"/>
            </p:cNvCxnSpPr>
            <p:nvPr/>
          </p:nvCxnSpPr>
          <p:spPr>
            <a:xfrm flipV="1">
              <a:off x="8051" y="2732"/>
              <a:ext cx="2054" cy="1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9" idx="6"/>
              <a:endCxn id="12" idx="2"/>
            </p:cNvCxnSpPr>
            <p:nvPr/>
          </p:nvCxnSpPr>
          <p:spPr>
            <a:xfrm>
              <a:off x="8051" y="3832"/>
              <a:ext cx="2074" cy="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0" idx="6"/>
              <a:endCxn id="11" idx="2"/>
            </p:cNvCxnSpPr>
            <p:nvPr/>
          </p:nvCxnSpPr>
          <p:spPr>
            <a:xfrm flipV="1">
              <a:off x="8071" y="2732"/>
              <a:ext cx="2034" cy="2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6"/>
              <a:endCxn id="12" idx="2"/>
            </p:cNvCxnSpPr>
            <p:nvPr/>
          </p:nvCxnSpPr>
          <p:spPr>
            <a:xfrm flipV="1">
              <a:off x="8071" y="3872"/>
              <a:ext cx="2054" cy="10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5419725" y="4307387"/>
            <a:ext cx="836536" cy="349019"/>
          </a:xfrm>
          <a:prstGeom prst="rect">
            <a:avLst/>
          </a:prstGeom>
          <a:noFill/>
        </p:spPr>
        <p:txBody>
          <a:bodyPr wrap="none" lIns="71323" tIns="35662" rIns="71323" bIns="35662" rtlCol="0">
            <a:spAutoFit/>
          </a:bodyPr>
          <a:lstStyle/>
          <a:p>
            <a:r>
              <a:rPr lang="zh-CN" altLang="en-US" dirty="0"/>
              <a:t>输入层</a:t>
            </a:r>
          </a:p>
        </p:txBody>
      </p:sp>
      <p:sp>
        <p:nvSpPr>
          <p:cNvPr id="5" name="文本框 4"/>
          <p:cNvSpPr txBox="1"/>
          <p:nvPr/>
        </p:nvSpPr>
        <p:spPr>
          <a:xfrm>
            <a:off x="6839806" y="4408401"/>
            <a:ext cx="836536" cy="349019"/>
          </a:xfrm>
          <a:prstGeom prst="rect">
            <a:avLst/>
          </a:prstGeom>
          <a:noFill/>
        </p:spPr>
        <p:txBody>
          <a:bodyPr wrap="none" lIns="71323" tIns="35662" rIns="71323" bIns="35662" rtlCol="0">
            <a:spAutoFit/>
          </a:bodyPr>
          <a:lstStyle/>
          <a:p>
            <a:r>
              <a:rPr lang="zh-CN" altLang="en-US" dirty="0"/>
              <a:t>隐含层</a:t>
            </a:r>
          </a:p>
        </p:txBody>
      </p:sp>
      <p:sp>
        <p:nvSpPr>
          <p:cNvPr id="21" name="文本框 20"/>
          <p:cNvSpPr txBox="1"/>
          <p:nvPr/>
        </p:nvSpPr>
        <p:spPr>
          <a:xfrm>
            <a:off x="7924324" y="4307387"/>
            <a:ext cx="836536" cy="349019"/>
          </a:xfrm>
          <a:prstGeom prst="rect">
            <a:avLst/>
          </a:prstGeom>
          <a:noFill/>
        </p:spPr>
        <p:txBody>
          <a:bodyPr wrap="none" lIns="71323" tIns="35662" rIns="71323" bIns="35662" rtlCol="0">
            <a:spAutoFit/>
          </a:bodyPr>
          <a:lstStyle/>
          <a:p>
            <a:r>
              <a:rPr lang="zh-CN" altLang="en-US" dirty="0"/>
              <a:t>输出层</a:t>
            </a:r>
          </a:p>
        </p:txBody>
      </p:sp>
      <p:graphicFrame>
        <p:nvGraphicFramePr>
          <p:cNvPr id="36" name="对象 115"/>
          <p:cNvGraphicFramePr>
            <a:graphicFrameLocks noChangeAspect="1"/>
          </p:cNvGraphicFramePr>
          <p:nvPr>
            <p:extLst>
              <p:ext uri="{D42A27DB-BD31-4B8C-83A1-F6EECF244321}">
                <p14:modId xmlns:p14="http://schemas.microsoft.com/office/powerpoint/2010/main" val="1472624220"/>
              </p:ext>
            </p:extLst>
          </p:nvPr>
        </p:nvGraphicFramePr>
        <p:xfrm>
          <a:off x="5408461" y="1323793"/>
          <a:ext cx="780574" cy="382270"/>
        </p:xfrm>
        <a:graphic>
          <a:graphicData uri="http://schemas.openxmlformats.org/presentationml/2006/ole">
            <mc:AlternateContent xmlns:mc="http://schemas.openxmlformats.org/markup-compatibility/2006">
              <mc:Choice xmlns:v="urn:schemas-microsoft-com:vml" Requires="v">
                <p:oleObj spid="_x0000_s159836" r:id="rId4" imgW="622300" imgH="228600" progId="Equation.DSMT4">
                  <p:embed/>
                </p:oleObj>
              </mc:Choice>
              <mc:Fallback>
                <p:oleObj r:id="rId4" imgW="622300" imgH="228600" progId="Equation.DSMT4">
                  <p:embed/>
                  <p:pic>
                    <p:nvPicPr>
                      <p:cNvPr id="0" name=""/>
                      <p:cNvPicPr/>
                      <p:nvPr/>
                    </p:nvPicPr>
                    <p:blipFill>
                      <a:blip r:embed="rId5"/>
                      <a:stretch>
                        <a:fillRect/>
                      </a:stretch>
                    </p:blipFill>
                    <p:spPr>
                      <a:xfrm>
                        <a:off x="5408461" y="1323793"/>
                        <a:ext cx="780574" cy="382270"/>
                      </a:xfrm>
                      <a:prstGeom prst="rect">
                        <a:avLst/>
                      </a:prstGeom>
                      <a:noFill/>
                      <a:ln w="38100">
                        <a:noFill/>
                        <a:miter/>
                      </a:ln>
                    </p:spPr>
                  </p:pic>
                </p:oleObj>
              </mc:Fallback>
            </mc:AlternateContent>
          </a:graphicData>
        </a:graphic>
      </p:graphicFrame>
      <p:graphicFrame>
        <p:nvGraphicFramePr>
          <p:cNvPr id="37" name="对象 117"/>
          <p:cNvGraphicFramePr>
            <a:graphicFrameLocks noChangeAspect="1"/>
          </p:cNvGraphicFramePr>
          <p:nvPr>
            <p:extLst>
              <p:ext uri="{D42A27DB-BD31-4B8C-83A1-F6EECF244321}">
                <p14:modId xmlns:p14="http://schemas.microsoft.com/office/powerpoint/2010/main" val="3210468352"/>
              </p:ext>
            </p:extLst>
          </p:nvPr>
        </p:nvGraphicFramePr>
        <p:xfrm>
          <a:off x="6572489" y="1367337"/>
          <a:ext cx="1012984" cy="368300"/>
        </p:xfrm>
        <a:graphic>
          <a:graphicData uri="http://schemas.openxmlformats.org/presentationml/2006/ole">
            <mc:AlternateContent xmlns:mc="http://schemas.openxmlformats.org/markup-compatibility/2006">
              <mc:Choice xmlns:v="urn:schemas-microsoft-com:vml" Requires="v">
                <p:oleObj spid="_x0000_s159837" r:id="rId6" imgW="838200" imgH="228600" progId="Equation.DSMT4">
                  <p:embed/>
                </p:oleObj>
              </mc:Choice>
              <mc:Fallback>
                <p:oleObj r:id="rId6" imgW="838200" imgH="228600" progId="Equation.DSMT4">
                  <p:embed/>
                  <p:pic>
                    <p:nvPicPr>
                      <p:cNvPr id="0" name=""/>
                      <p:cNvPicPr/>
                      <p:nvPr/>
                    </p:nvPicPr>
                    <p:blipFill>
                      <a:blip r:embed="rId7"/>
                      <a:stretch>
                        <a:fillRect/>
                      </a:stretch>
                    </p:blipFill>
                    <p:spPr>
                      <a:xfrm>
                        <a:off x="6572489" y="1367337"/>
                        <a:ext cx="1012984" cy="368300"/>
                      </a:xfrm>
                      <a:prstGeom prst="rect">
                        <a:avLst/>
                      </a:prstGeom>
                      <a:noFill/>
                      <a:ln w="38100">
                        <a:noFill/>
                        <a:miter/>
                      </a:ln>
                    </p:spPr>
                  </p:pic>
                </p:oleObj>
              </mc:Fallback>
            </mc:AlternateContent>
          </a:graphicData>
        </a:graphic>
      </p:graphicFrame>
      <p:graphicFrame>
        <p:nvGraphicFramePr>
          <p:cNvPr id="39" name="对象 119"/>
          <p:cNvGraphicFramePr>
            <a:graphicFrameLocks noChangeAspect="1"/>
          </p:cNvGraphicFramePr>
          <p:nvPr>
            <p:extLst>
              <p:ext uri="{D42A27DB-BD31-4B8C-83A1-F6EECF244321}">
                <p14:modId xmlns:p14="http://schemas.microsoft.com/office/powerpoint/2010/main" val="1668148625"/>
              </p:ext>
            </p:extLst>
          </p:nvPr>
        </p:nvGraphicFramePr>
        <p:xfrm>
          <a:off x="8127683" y="1386297"/>
          <a:ext cx="550545" cy="377825"/>
        </p:xfrm>
        <a:graphic>
          <a:graphicData uri="http://schemas.openxmlformats.org/presentationml/2006/ole">
            <mc:AlternateContent xmlns:mc="http://schemas.openxmlformats.org/markup-compatibility/2006">
              <mc:Choice xmlns:v="urn:schemas-microsoft-com:vml" Requires="v">
                <p:oleObj spid="_x0000_s159838" r:id="rId8" imgW="444500" imgH="228600" progId="Equation.DSMT4">
                  <p:embed/>
                </p:oleObj>
              </mc:Choice>
              <mc:Fallback>
                <p:oleObj r:id="rId8" imgW="444500" imgH="228600" progId="Equation.DSMT4">
                  <p:embed/>
                  <p:pic>
                    <p:nvPicPr>
                      <p:cNvPr id="0" name=""/>
                      <p:cNvPicPr/>
                      <p:nvPr/>
                    </p:nvPicPr>
                    <p:blipFill>
                      <a:blip r:embed="rId9"/>
                      <a:stretch>
                        <a:fillRect/>
                      </a:stretch>
                    </p:blipFill>
                    <p:spPr>
                      <a:xfrm>
                        <a:off x="8127683" y="1386297"/>
                        <a:ext cx="550545" cy="377825"/>
                      </a:xfrm>
                      <a:prstGeom prst="rect">
                        <a:avLst/>
                      </a:prstGeom>
                      <a:noFill/>
                      <a:ln w="38100">
                        <a:noFill/>
                        <a:miter/>
                      </a:ln>
                    </p:spPr>
                  </p:pic>
                </p:oleObj>
              </mc:Fallback>
            </mc:AlternateContent>
          </a:graphicData>
        </a:graphic>
      </p:graphicFrame>
      <p:graphicFrame>
        <p:nvGraphicFramePr>
          <p:cNvPr id="41" name="对象 115"/>
          <p:cNvGraphicFramePr>
            <a:graphicFrameLocks noChangeAspect="1"/>
          </p:cNvGraphicFramePr>
          <p:nvPr>
            <p:extLst>
              <p:ext uri="{D42A27DB-BD31-4B8C-83A1-F6EECF244321}">
                <p14:modId xmlns:p14="http://schemas.microsoft.com/office/powerpoint/2010/main" val="469954320"/>
              </p:ext>
            </p:extLst>
          </p:nvPr>
        </p:nvGraphicFramePr>
        <p:xfrm>
          <a:off x="6821805" y="222436"/>
          <a:ext cx="1102519" cy="539935"/>
        </p:xfrm>
        <a:graphic>
          <a:graphicData uri="http://schemas.openxmlformats.org/presentationml/2006/ole">
            <mc:AlternateContent xmlns:mc="http://schemas.openxmlformats.org/markup-compatibility/2006">
              <mc:Choice xmlns:v="urn:schemas-microsoft-com:vml" Requires="v">
                <p:oleObj spid="_x0000_s159839" r:id="rId10" imgW="622300" imgH="228600" progId="Equation.DSMT4">
                  <p:embed/>
                </p:oleObj>
              </mc:Choice>
              <mc:Fallback>
                <p:oleObj r:id="rId10" imgW="622300" imgH="228600" progId="Equation.DSMT4">
                  <p:embed/>
                  <p:pic>
                    <p:nvPicPr>
                      <p:cNvPr id="0" name=""/>
                      <p:cNvPicPr/>
                      <p:nvPr/>
                    </p:nvPicPr>
                    <p:blipFill>
                      <a:blip r:embed="rId5"/>
                      <a:stretch>
                        <a:fillRect/>
                      </a:stretch>
                    </p:blipFill>
                    <p:spPr>
                      <a:xfrm>
                        <a:off x="6821805" y="222436"/>
                        <a:ext cx="1102519" cy="539935"/>
                      </a:xfrm>
                      <a:prstGeom prst="rect">
                        <a:avLst/>
                      </a:prstGeom>
                      <a:noFill/>
                      <a:ln w="38100">
                        <a:noFill/>
                        <a:miter/>
                      </a:ln>
                    </p:spPr>
                  </p:pic>
                </p:oleObj>
              </mc:Fallback>
            </mc:AlternateContent>
          </a:graphicData>
        </a:graphic>
      </p:graphicFrame>
      <p:graphicFrame>
        <p:nvGraphicFramePr>
          <p:cNvPr id="43" name="对象 -2147482150"/>
          <p:cNvGraphicFramePr>
            <a:graphicFrameLocks noChangeAspect="1"/>
          </p:cNvGraphicFramePr>
          <p:nvPr>
            <p:extLst>
              <p:ext uri="{D42A27DB-BD31-4B8C-83A1-F6EECF244321}">
                <p14:modId xmlns:p14="http://schemas.microsoft.com/office/powerpoint/2010/main" val="3838629507"/>
              </p:ext>
            </p:extLst>
          </p:nvPr>
        </p:nvGraphicFramePr>
        <p:xfrm>
          <a:off x="1042121" y="1226820"/>
          <a:ext cx="3063716" cy="3230880"/>
        </p:xfrm>
        <a:graphic>
          <a:graphicData uri="http://schemas.openxmlformats.org/presentationml/2006/ole">
            <mc:AlternateContent xmlns:mc="http://schemas.openxmlformats.org/markup-compatibility/2006">
              <mc:Choice xmlns:v="urn:schemas-microsoft-com:vml" Requires="v">
                <p:oleObj spid="_x0000_s159840" r:id="rId11" imgW="2730500" imgH="2159000" progId="Equation.DSMT4">
                  <p:embed/>
                </p:oleObj>
              </mc:Choice>
              <mc:Fallback>
                <p:oleObj r:id="rId11" imgW="2730500" imgH="2159000" progId="Equation.DSMT4">
                  <p:embed/>
                  <p:pic>
                    <p:nvPicPr>
                      <p:cNvPr id="0" name=""/>
                      <p:cNvPicPr/>
                      <p:nvPr/>
                    </p:nvPicPr>
                    <p:blipFill>
                      <a:blip r:embed="rId12"/>
                      <a:stretch>
                        <a:fillRect/>
                      </a:stretch>
                    </p:blipFill>
                    <p:spPr>
                      <a:xfrm>
                        <a:off x="1042121" y="1226820"/>
                        <a:ext cx="3063716" cy="3230880"/>
                      </a:xfrm>
                      <a:prstGeom prst="rect">
                        <a:avLst/>
                      </a:prstGeom>
                      <a:noFill/>
                      <a:ln w="38100">
                        <a:noFill/>
                        <a:miter/>
                      </a:ln>
                    </p:spPr>
                  </p:pic>
                </p:oleObj>
              </mc:Fallback>
            </mc:AlternateContent>
          </a:graphicData>
        </a:graphic>
      </p:graphicFrame>
      <p:graphicFrame>
        <p:nvGraphicFramePr>
          <p:cNvPr id="45" name="对象 126"/>
          <p:cNvGraphicFramePr>
            <a:graphicFrameLocks noChangeAspect="1"/>
          </p:cNvGraphicFramePr>
          <p:nvPr>
            <p:extLst>
              <p:ext uri="{D42A27DB-BD31-4B8C-83A1-F6EECF244321}">
                <p14:modId xmlns:p14="http://schemas.microsoft.com/office/powerpoint/2010/main" val="1146701907"/>
              </p:ext>
            </p:extLst>
          </p:nvPr>
        </p:nvGraphicFramePr>
        <p:xfrm>
          <a:off x="807217" y="5016764"/>
          <a:ext cx="3678555" cy="1579246"/>
        </p:xfrm>
        <a:graphic>
          <a:graphicData uri="http://schemas.openxmlformats.org/presentationml/2006/ole">
            <mc:AlternateContent xmlns:mc="http://schemas.openxmlformats.org/markup-compatibility/2006">
              <mc:Choice xmlns:v="urn:schemas-microsoft-com:vml" Requires="v">
                <p:oleObj spid="_x0000_s159841" r:id="rId13" imgW="3314700" imgH="1066800" progId="Equation.DSMT4">
                  <p:embed/>
                </p:oleObj>
              </mc:Choice>
              <mc:Fallback>
                <p:oleObj r:id="rId13" imgW="3314700" imgH="1066800" progId="Equation.DSMT4">
                  <p:embed/>
                  <p:pic>
                    <p:nvPicPr>
                      <p:cNvPr id="0" name=""/>
                      <p:cNvPicPr/>
                      <p:nvPr/>
                    </p:nvPicPr>
                    <p:blipFill>
                      <a:blip r:embed="rId14"/>
                      <a:stretch>
                        <a:fillRect/>
                      </a:stretch>
                    </p:blipFill>
                    <p:spPr>
                      <a:xfrm>
                        <a:off x="807217" y="5016764"/>
                        <a:ext cx="3678555" cy="1579246"/>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44597387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1" smtClean="0"/>
              <a:t> 神经网络中的激活函数和损失函数</a:t>
            </a:r>
            <a:r>
              <a:rPr lang="zh-CN" altLang="en-US" smtClean="0"/>
              <a:t> </a:t>
            </a:r>
          </a:p>
        </p:txBody>
      </p:sp>
      <p:sp>
        <p:nvSpPr>
          <p:cNvPr id="43011" name="Rectangle 3"/>
          <p:cNvSpPr>
            <a:spLocks noGrp="1" noChangeArrowheads="1"/>
          </p:cNvSpPr>
          <p:nvPr>
            <p:ph type="body" idx="1"/>
          </p:nvPr>
        </p:nvSpPr>
        <p:spPr/>
        <p:txBody>
          <a:bodyPr/>
          <a:lstStyle/>
          <a:p>
            <a:r>
              <a:rPr lang="zh-CN" altLang="en-US" sz="2800" b="1" smtClean="0"/>
              <a:t>激活函数位于神经元内部，用来对加权的输入值进行一个非线性变换，使神经网络具有强大的拟合能力。</a:t>
            </a:r>
          </a:p>
          <a:p>
            <a:endParaRPr lang="zh-CN" altLang="en-US" sz="2800" b="1" smtClean="0"/>
          </a:p>
          <a:p>
            <a:r>
              <a:rPr lang="zh-CN" altLang="en-US" sz="2800" b="1" smtClean="0"/>
              <a:t>损失函数用来衡量神经网络的预测值与实际值之间的差距，为神经网络各节点的权重值调整提供依据。</a:t>
            </a:r>
            <a:r>
              <a:rPr lang="zh-CN" altLang="en-US" smtClean="0"/>
              <a:t> </a:t>
            </a:r>
          </a:p>
        </p:txBody>
      </p:sp>
    </p:spTree>
    <p:extLst>
      <p:ext uri="{BB962C8B-B14F-4D97-AF65-F5344CB8AC3E}">
        <p14:creationId xmlns:p14="http://schemas.microsoft.com/office/powerpoint/2010/main" val="348636718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b="1" smtClean="0"/>
              <a:t>神经网络的训练</a:t>
            </a:r>
          </a:p>
        </p:txBody>
      </p:sp>
      <p:sp>
        <p:nvSpPr>
          <p:cNvPr id="44035" name="Rectangle 3"/>
          <p:cNvSpPr>
            <a:spLocks noGrp="1" noChangeArrowheads="1"/>
          </p:cNvSpPr>
          <p:nvPr>
            <p:ph type="body" idx="1"/>
          </p:nvPr>
        </p:nvSpPr>
        <p:spPr/>
        <p:txBody>
          <a:bodyPr/>
          <a:lstStyle/>
          <a:p>
            <a:r>
              <a:rPr lang="zh-CN" altLang="en-US" sz="2800" b="1" smtClean="0"/>
              <a:t>调整参数使模型在训练集上的损失函数最小</a:t>
            </a:r>
          </a:p>
        </p:txBody>
      </p:sp>
      <p:pic>
        <p:nvPicPr>
          <p:cNvPr id="44036" name="Picture 4" descr="QQ截图201812262029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1" y="2779713"/>
            <a:ext cx="8158163"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a:spLocks noChangeArrowheads="1"/>
          </p:cNvSpPr>
          <p:nvPr/>
        </p:nvSpPr>
        <p:spPr bwMode="auto">
          <a:xfrm>
            <a:off x="5486402" y="2198688"/>
            <a:ext cx="1755775" cy="581026"/>
          </a:xfrm>
          <a:prstGeom prst="wedgeRoundRectCallout">
            <a:avLst>
              <a:gd name="adj1" fmla="val -56181"/>
              <a:gd name="adj2" fmla="val 148333"/>
              <a:gd name="adj3"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rgbClr val="000000"/>
                </a:solidFill>
                <a:latin typeface="Times New Roman" pitchFamily="18" charset="0"/>
                <a:ea typeface="宋体" pitchFamily="2" charset="-122"/>
              </a:defRPr>
            </a:lvl1pPr>
            <a:lvl2pPr marL="742950" indent="-285750" eaLnBrk="0" hangingPunct="0">
              <a:defRPr>
                <a:solidFill>
                  <a:srgbClr val="000000"/>
                </a:solidFill>
                <a:latin typeface="Times New Roman" pitchFamily="18" charset="0"/>
                <a:ea typeface="宋体" pitchFamily="2" charset="-122"/>
              </a:defRPr>
            </a:lvl2pPr>
            <a:lvl3pPr marL="1143000" indent="-228600" eaLnBrk="0" hangingPunct="0">
              <a:defRPr>
                <a:solidFill>
                  <a:srgbClr val="000000"/>
                </a:solidFill>
                <a:latin typeface="Times New Roman" pitchFamily="18" charset="0"/>
                <a:ea typeface="宋体" pitchFamily="2" charset="-122"/>
              </a:defRPr>
            </a:lvl3pPr>
            <a:lvl4pPr marL="1600200" indent="-228600" eaLnBrk="0" hangingPunct="0">
              <a:defRPr>
                <a:solidFill>
                  <a:srgbClr val="000000"/>
                </a:solidFill>
                <a:latin typeface="Times New Roman" pitchFamily="18" charset="0"/>
                <a:ea typeface="宋体" pitchFamily="2" charset="-122"/>
              </a:defRPr>
            </a:lvl4pPr>
            <a:lvl5pPr marL="2057400" indent="-228600" eaLnBrk="0" hangingPunct="0">
              <a:defRPr>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a:solidFill>
                  <a:srgbClr val="000000"/>
                </a:solidFill>
                <a:latin typeface="Times New Roman" pitchFamily="18" charset="0"/>
                <a:ea typeface="宋体" pitchFamily="2" charset="-122"/>
              </a:defRPr>
            </a:lvl9pPr>
          </a:lstStyle>
          <a:p>
            <a:pPr eaLnBrk="1" hangingPunct="1"/>
            <a:r>
              <a:rPr lang="zh-CN" altLang="en-US" sz="2800" b="1">
                <a:solidFill>
                  <a:schemeClr val="bg1"/>
                </a:solidFill>
              </a:rPr>
              <a:t>损失函数</a:t>
            </a:r>
          </a:p>
        </p:txBody>
      </p:sp>
    </p:spTree>
    <p:extLst>
      <p:ext uri="{BB962C8B-B14F-4D97-AF65-F5344CB8AC3E}">
        <p14:creationId xmlns:p14="http://schemas.microsoft.com/office/powerpoint/2010/main" val="1938318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b="1" smtClean="0"/>
              <a:t>损失函数</a:t>
            </a:r>
          </a:p>
        </p:txBody>
      </p:sp>
      <p:sp>
        <p:nvSpPr>
          <p:cNvPr id="45059" name="Rectangle 3"/>
          <p:cNvSpPr>
            <a:spLocks noGrp="1" noChangeArrowheads="1"/>
          </p:cNvSpPr>
          <p:nvPr>
            <p:ph type="body" idx="1"/>
          </p:nvPr>
        </p:nvSpPr>
        <p:spPr/>
        <p:txBody>
          <a:bodyPr/>
          <a:lstStyle/>
          <a:p>
            <a:endParaRPr lang="zh-CN" altLang="en-US" smtClean="0"/>
          </a:p>
        </p:txBody>
      </p:sp>
      <p:pic>
        <p:nvPicPr>
          <p:cNvPr id="45060" name="Picture 4" descr="QQ截图20181226215307"/>
          <p:cNvPicPr>
            <a:picLocks noChangeAspect="1" noChangeArrowheads="1"/>
          </p:cNvPicPr>
          <p:nvPr/>
        </p:nvPicPr>
        <p:blipFill>
          <a:blip r:embed="rId2">
            <a:extLst>
              <a:ext uri="{28A0092B-C50C-407E-A947-70E740481C1C}">
                <a14:useLocalDpi xmlns:a14="http://schemas.microsoft.com/office/drawing/2010/main" val="0"/>
              </a:ext>
            </a:extLst>
          </a:blip>
          <a:srcRect t="13823"/>
          <a:stretch>
            <a:fillRect/>
          </a:stretch>
        </p:blipFill>
        <p:spPr bwMode="auto">
          <a:xfrm>
            <a:off x="561975" y="1608138"/>
            <a:ext cx="8056563" cy="429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9607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反向传</a:t>
            </a:r>
            <a:r>
              <a:rPr lang="zh-CN" altLang="zh-CN" dirty="0" smtClean="0"/>
              <a:t>播</a:t>
            </a:r>
            <a:r>
              <a:rPr lang="zh-CN" altLang="en-US" dirty="0"/>
              <a:t>算法</a:t>
            </a:r>
            <a:r>
              <a:rPr lang="zh-CN" altLang="zh-CN" dirty="0" smtClean="0"/>
              <a:t>（</a:t>
            </a:r>
            <a:r>
              <a:rPr lang="en-US" altLang="zh-CN" dirty="0"/>
              <a:t>Back Propagation</a:t>
            </a:r>
            <a:r>
              <a:rPr lang="zh-CN" altLang="zh-CN" dirty="0"/>
              <a:t>）</a:t>
            </a:r>
            <a:endParaRPr lang="zh-CN" altLang="en-US" dirty="0"/>
          </a:p>
        </p:txBody>
      </p:sp>
      <p:sp>
        <p:nvSpPr>
          <p:cNvPr id="3" name="内容占位符 2"/>
          <p:cNvSpPr>
            <a:spLocks noGrp="1"/>
          </p:cNvSpPr>
          <p:nvPr>
            <p:ph idx="1"/>
          </p:nvPr>
        </p:nvSpPr>
        <p:spPr>
          <a:xfrm>
            <a:off x="457199" y="1600200"/>
            <a:ext cx="8361947" cy="4525963"/>
          </a:xfrm>
        </p:spPr>
        <p:txBody>
          <a:bodyPr/>
          <a:lstStyle/>
          <a:p>
            <a:r>
              <a:rPr lang="zh-CN" altLang="zh-CN" dirty="0"/>
              <a:t>反向传播的目的是更新各层的权重值，使神经网络模型的实际输出值与期望输出值尽可能接近。这其实就是神经网络的训练过程</a:t>
            </a:r>
            <a:r>
              <a:rPr lang="zh-CN" altLang="zh-CN" dirty="0" smtClean="0"/>
              <a:t>。</a:t>
            </a:r>
            <a:endParaRPr lang="en-US" altLang="zh-CN" dirty="0" smtClean="0"/>
          </a:p>
          <a:p>
            <a:endParaRPr lang="en-US" altLang="zh-CN" dirty="0"/>
          </a:p>
          <a:p>
            <a:r>
              <a:rPr lang="zh-CN" altLang="zh-CN" dirty="0"/>
              <a:t>利用求导法则对隐含层的节点进行求导，即“梯度下降</a:t>
            </a:r>
            <a:r>
              <a:rPr lang="en-US" altLang="zh-CN" dirty="0"/>
              <a:t>+</a:t>
            </a:r>
            <a:r>
              <a:rPr lang="zh-CN" altLang="zh-CN" dirty="0"/>
              <a:t>链式求导法则”，专业名称叫反向传</a:t>
            </a:r>
            <a:r>
              <a:rPr lang="zh-CN" altLang="zh-CN" dirty="0" smtClean="0"/>
              <a:t>播</a:t>
            </a:r>
            <a:r>
              <a:rPr lang="en-US" altLang="zh-CN" dirty="0" smtClean="0"/>
              <a:t>(Back </a:t>
            </a:r>
            <a:r>
              <a:rPr lang="en-US" altLang="zh-CN" dirty="0"/>
              <a:t>Propagation</a:t>
            </a:r>
            <a:r>
              <a:rPr lang="zh-CN" altLang="zh-CN" dirty="0" smtClean="0"/>
              <a:t>）</a:t>
            </a:r>
            <a:endParaRPr lang="zh-CN" altLang="en-US" dirty="0"/>
          </a:p>
        </p:txBody>
      </p:sp>
      <p:sp>
        <p:nvSpPr>
          <p:cNvPr id="4" name="椭圆 3"/>
          <p:cNvSpPr/>
          <p:nvPr/>
        </p:nvSpPr>
        <p:spPr bwMode="auto">
          <a:xfrm>
            <a:off x="770021" y="5573028"/>
            <a:ext cx="1058779" cy="79408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Times New Roman" pitchFamily="18" charset="0"/>
                <a:ea typeface="宋体" pitchFamily="2" charset="-122"/>
              </a:rPr>
              <a:t>50</a:t>
            </a:r>
            <a:r>
              <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rPr>
              <a:t>万</a:t>
            </a:r>
          </a:p>
        </p:txBody>
      </p:sp>
      <p:sp>
        <p:nvSpPr>
          <p:cNvPr id="5" name="椭圆 4"/>
          <p:cNvSpPr/>
          <p:nvPr/>
        </p:nvSpPr>
        <p:spPr bwMode="auto">
          <a:xfrm>
            <a:off x="5955630" y="5645217"/>
            <a:ext cx="1167065" cy="79408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1"/>
                </a:solidFill>
                <a:effectLst/>
                <a:latin typeface="Times New Roman" pitchFamily="18" charset="0"/>
                <a:ea typeface="宋体" pitchFamily="2" charset="-122"/>
              </a:rPr>
              <a:t>100</a:t>
            </a:r>
            <a:r>
              <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rPr>
              <a:t>万</a:t>
            </a:r>
          </a:p>
        </p:txBody>
      </p:sp>
      <p:sp>
        <p:nvSpPr>
          <p:cNvPr id="6" name="椭圆 5"/>
          <p:cNvSpPr/>
          <p:nvPr/>
        </p:nvSpPr>
        <p:spPr bwMode="auto">
          <a:xfrm>
            <a:off x="2225842" y="5645215"/>
            <a:ext cx="770022" cy="79408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7" name="椭圆 6"/>
          <p:cNvSpPr/>
          <p:nvPr/>
        </p:nvSpPr>
        <p:spPr bwMode="auto">
          <a:xfrm>
            <a:off x="4511843" y="5645216"/>
            <a:ext cx="878305" cy="79408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endParaRPr>
          </a:p>
        </p:txBody>
      </p:sp>
      <p:cxnSp>
        <p:nvCxnSpPr>
          <p:cNvPr id="9" name="直接箭头连接符 8"/>
          <p:cNvCxnSpPr>
            <a:endCxn id="6" idx="2"/>
          </p:cNvCxnSpPr>
          <p:nvPr/>
        </p:nvCxnSpPr>
        <p:spPr bwMode="auto">
          <a:xfrm flipV="1">
            <a:off x="1828800" y="6042257"/>
            <a:ext cx="397043" cy="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a:endCxn id="5" idx="2"/>
          </p:cNvCxnSpPr>
          <p:nvPr/>
        </p:nvCxnSpPr>
        <p:spPr bwMode="auto">
          <a:xfrm>
            <a:off x="5390148" y="6042257"/>
            <a:ext cx="565483" cy="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453064" y="5820660"/>
            <a:ext cx="649705" cy="369332"/>
          </a:xfrm>
          <a:prstGeom prst="rect">
            <a:avLst/>
          </a:prstGeom>
          <a:noFill/>
        </p:spPr>
        <p:txBody>
          <a:bodyPr wrap="square" rtlCol="0">
            <a:spAutoFit/>
          </a:bodyPr>
          <a:lstStyle/>
          <a:p>
            <a:r>
              <a:rPr lang="en-US" altLang="zh-CN" dirty="0" smtClean="0"/>
              <a:t>……</a:t>
            </a:r>
            <a:endParaRPr lang="zh-CN" altLang="en-US" dirty="0"/>
          </a:p>
        </p:txBody>
      </p:sp>
      <p:cxnSp>
        <p:nvCxnSpPr>
          <p:cNvPr id="17" name="直接箭头连接符 16"/>
          <p:cNvCxnSpPr>
            <a:endCxn id="15" idx="1"/>
          </p:cNvCxnSpPr>
          <p:nvPr/>
        </p:nvCxnSpPr>
        <p:spPr bwMode="auto">
          <a:xfrm flipV="1">
            <a:off x="2995865" y="6005326"/>
            <a:ext cx="457199" cy="3693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stCxn id="15" idx="3"/>
            <a:endCxn id="7" idx="2"/>
          </p:cNvCxnSpPr>
          <p:nvPr/>
        </p:nvCxnSpPr>
        <p:spPr bwMode="auto">
          <a:xfrm>
            <a:off x="4102769" y="6005326"/>
            <a:ext cx="409074" cy="369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702468" y="5447459"/>
            <a:ext cx="649705" cy="369332"/>
          </a:xfrm>
          <a:prstGeom prst="rect">
            <a:avLst/>
          </a:prstGeom>
          <a:noFill/>
        </p:spPr>
        <p:txBody>
          <a:bodyPr wrap="square" rtlCol="0">
            <a:spAutoFit/>
          </a:bodyPr>
          <a:lstStyle/>
          <a:p>
            <a:r>
              <a:rPr lang="en-US" altLang="zh-CN" dirty="0" smtClean="0"/>
              <a:t>w1</a:t>
            </a:r>
            <a:endParaRPr lang="zh-CN" altLang="en-US" dirty="0"/>
          </a:p>
        </p:txBody>
      </p:sp>
      <p:sp>
        <p:nvSpPr>
          <p:cNvPr id="26" name="TextBox 25"/>
          <p:cNvSpPr txBox="1"/>
          <p:nvPr/>
        </p:nvSpPr>
        <p:spPr>
          <a:xfrm>
            <a:off x="2899611" y="5377462"/>
            <a:ext cx="649705" cy="369332"/>
          </a:xfrm>
          <a:prstGeom prst="rect">
            <a:avLst/>
          </a:prstGeom>
          <a:noFill/>
        </p:spPr>
        <p:txBody>
          <a:bodyPr wrap="square" rtlCol="0">
            <a:spAutoFit/>
          </a:bodyPr>
          <a:lstStyle/>
          <a:p>
            <a:r>
              <a:rPr lang="en-US" altLang="zh-CN" dirty="0" smtClean="0"/>
              <a:t>w2</a:t>
            </a:r>
            <a:endParaRPr lang="zh-CN" altLang="en-US" dirty="0"/>
          </a:p>
        </p:txBody>
      </p:sp>
      <p:sp>
        <p:nvSpPr>
          <p:cNvPr id="27" name="TextBox 26"/>
          <p:cNvSpPr txBox="1"/>
          <p:nvPr/>
        </p:nvSpPr>
        <p:spPr>
          <a:xfrm>
            <a:off x="5348036" y="5423615"/>
            <a:ext cx="649705" cy="369332"/>
          </a:xfrm>
          <a:prstGeom prst="rect">
            <a:avLst/>
          </a:prstGeom>
          <a:noFill/>
        </p:spPr>
        <p:txBody>
          <a:bodyPr wrap="square" rtlCol="0">
            <a:spAutoFit/>
          </a:bodyPr>
          <a:lstStyle/>
          <a:p>
            <a:r>
              <a:rPr lang="en-US" altLang="zh-CN" dirty="0" smtClean="0"/>
              <a:t>w10</a:t>
            </a:r>
            <a:endParaRPr lang="zh-CN" altLang="en-US" dirty="0"/>
          </a:p>
        </p:txBody>
      </p:sp>
    </p:spTree>
    <p:extLst>
      <p:ext uri="{BB962C8B-B14F-4D97-AF65-F5344CB8AC3E}">
        <p14:creationId xmlns:p14="http://schemas.microsoft.com/office/powerpoint/2010/main" val="22417466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反向传播举例</a:t>
            </a:r>
          </a:p>
        </p:txBody>
      </p:sp>
      <p:sp>
        <p:nvSpPr>
          <p:cNvPr id="3" name="内容占位符 2"/>
          <p:cNvSpPr>
            <a:spLocks noGrp="1"/>
          </p:cNvSpPr>
          <p:nvPr>
            <p:ph idx="1"/>
          </p:nvPr>
        </p:nvSpPr>
        <p:spPr/>
        <p:txBody>
          <a:bodyPr/>
          <a:lstStyle/>
          <a:p>
            <a:endParaRPr lang="zh-CN" altLang="en-US"/>
          </a:p>
        </p:txBody>
      </p:sp>
      <p:pic>
        <p:nvPicPr>
          <p:cNvPr id="185346" name="Picture 2" descr="C:\Users\Shinelon\Desktop\2016110519435347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87" y="2102156"/>
            <a:ext cx="7233777" cy="418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1877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descr="C:\Users\Shinelon\Desktop\201611051945001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48" y="1685042"/>
            <a:ext cx="7898622" cy="445028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反</a:t>
            </a:r>
            <a:r>
              <a:rPr lang="zh-CN" altLang="en-US" dirty="0" smtClean="0"/>
              <a:t>向传播举例</a:t>
            </a:r>
            <a:endParaRPr lang="zh-CN" altLang="en-US" dirty="0"/>
          </a:p>
        </p:txBody>
      </p:sp>
      <p:sp>
        <p:nvSpPr>
          <p:cNvPr id="3" name="内容占位符 2"/>
          <p:cNvSpPr>
            <a:spLocks noGrp="1"/>
          </p:cNvSpPr>
          <p:nvPr>
            <p:ph idx="1"/>
          </p:nvPr>
        </p:nvSpPr>
        <p:spPr>
          <a:xfrm>
            <a:off x="430959" y="1216741"/>
            <a:ext cx="8229600" cy="4525963"/>
          </a:xfrm>
        </p:spPr>
        <p:txBody>
          <a:bodyPr/>
          <a:lstStyle/>
          <a:p>
            <a:r>
              <a:rPr lang="zh-CN" altLang="en-US" dirty="0"/>
              <a:t>假设输入</a:t>
            </a:r>
            <a:r>
              <a:rPr lang="en-US" altLang="zh-CN" dirty="0"/>
              <a:t>a=2</a:t>
            </a:r>
            <a:r>
              <a:rPr lang="zh-CN" altLang="en-US" dirty="0"/>
              <a:t>，</a:t>
            </a:r>
            <a:r>
              <a:rPr lang="en-US" altLang="zh-CN" dirty="0"/>
              <a:t>b=1</a:t>
            </a:r>
            <a:r>
              <a:rPr lang="zh-CN" altLang="en-US" dirty="0"/>
              <a:t>，在这种情况下</a:t>
            </a:r>
            <a:r>
              <a:rPr lang="zh-CN" altLang="en-US" dirty="0" smtClean="0"/>
              <a:t>，很</a:t>
            </a:r>
            <a:r>
              <a:rPr lang="zh-CN" altLang="en-US" dirty="0"/>
              <a:t>容易求出相邻节点之间的偏导关</a:t>
            </a:r>
            <a:r>
              <a:rPr lang="zh-CN" altLang="en-US" dirty="0" smtClean="0"/>
              <a:t>系</a:t>
            </a:r>
            <a:endParaRPr lang="en-US" altLang="zh-CN" dirty="0" smtClean="0"/>
          </a:p>
          <a:p>
            <a:r>
              <a:rPr lang="zh-CN" altLang="en-US" dirty="0"/>
              <a:t>链</a:t>
            </a:r>
            <a:r>
              <a:rPr lang="zh-CN" altLang="en-US" dirty="0" smtClean="0"/>
              <a:t>式求导法则</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166949298"/>
              </p:ext>
            </p:extLst>
          </p:nvPr>
        </p:nvGraphicFramePr>
        <p:xfrm>
          <a:off x="404719" y="3586112"/>
          <a:ext cx="2146752" cy="889021"/>
        </p:xfrm>
        <a:graphic>
          <a:graphicData uri="http://schemas.openxmlformats.org/presentationml/2006/ole">
            <mc:AlternateContent xmlns:mc="http://schemas.openxmlformats.org/markup-compatibility/2006">
              <mc:Choice xmlns:v="urn:schemas-microsoft-com:vml" Requires="v">
                <p:oleObj spid="_x0000_s186386" name="Equation" r:id="rId4" imgW="787320" imgH="393480" progId="Equation.DSMT4">
                  <p:embed/>
                </p:oleObj>
              </mc:Choice>
              <mc:Fallback>
                <p:oleObj name="Equation" r:id="rId4" imgW="787320" imgH="393480" progId="Equation.DSMT4">
                  <p:embed/>
                  <p:pic>
                    <p:nvPicPr>
                      <p:cNvPr id="0" name=""/>
                      <p:cNvPicPr/>
                      <p:nvPr/>
                    </p:nvPicPr>
                    <p:blipFill>
                      <a:blip r:embed="rId5"/>
                      <a:stretch>
                        <a:fillRect/>
                      </a:stretch>
                    </p:blipFill>
                    <p:spPr>
                      <a:xfrm>
                        <a:off x="404719" y="3586112"/>
                        <a:ext cx="2146752" cy="88902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30875870"/>
              </p:ext>
            </p:extLst>
          </p:nvPr>
        </p:nvGraphicFramePr>
        <p:xfrm>
          <a:off x="361335" y="2536723"/>
          <a:ext cx="3222523" cy="924983"/>
        </p:xfrm>
        <a:graphic>
          <a:graphicData uri="http://schemas.openxmlformats.org/presentationml/2006/ole">
            <mc:AlternateContent xmlns:mc="http://schemas.openxmlformats.org/markup-compatibility/2006">
              <mc:Choice xmlns:v="urn:schemas-microsoft-com:vml" Requires="v">
                <p:oleObj spid="_x0000_s186387" name="Equation" r:id="rId6" imgW="1371600" imgH="393480" progId="Equation.DSMT4">
                  <p:embed/>
                </p:oleObj>
              </mc:Choice>
              <mc:Fallback>
                <p:oleObj name="Equation" r:id="rId6" imgW="1371600" imgH="393480" progId="Equation.DSMT4">
                  <p:embed/>
                  <p:pic>
                    <p:nvPicPr>
                      <p:cNvPr id="0" name=""/>
                      <p:cNvPicPr/>
                      <p:nvPr/>
                    </p:nvPicPr>
                    <p:blipFill>
                      <a:blip r:embed="rId7"/>
                      <a:stretch>
                        <a:fillRect/>
                      </a:stretch>
                    </p:blipFill>
                    <p:spPr>
                      <a:xfrm>
                        <a:off x="361335" y="2536723"/>
                        <a:ext cx="3222523" cy="924983"/>
                      </a:xfrm>
                      <a:prstGeom prst="rect">
                        <a:avLst/>
                      </a:prstGeom>
                    </p:spPr>
                  </p:pic>
                </p:oleObj>
              </mc:Fallback>
            </mc:AlternateContent>
          </a:graphicData>
        </a:graphic>
      </p:graphicFrame>
    </p:spTree>
    <p:extLst>
      <p:ext uri="{BB962C8B-B14F-4D97-AF65-F5344CB8AC3E}">
        <p14:creationId xmlns:p14="http://schemas.microsoft.com/office/powerpoint/2010/main" val="1592951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228600"/>
            <a:ext cx="7772400" cy="914400"/>
          </a:xfrm>
        </p:spPr>
        <p:txBody>
          <a:bodyPr/>
          <a:lstStyle/>
          <a:p>
            <a:r>
              <a:rPr lang="zh-CN" altLang="en-US" sz="2400" b="1" smtClean="0"/>
              <a:t>人工神经网络概述</a:t>
            </a:r>
            <a:r>
              <a:rPr lang="zh-CN" altLang="en-US" smtClean="0"/>
              <a:t> </a:t>
            </a:r>
          </a:p>
        </p:txBody>
      </p:sp>
      <p:sp>
        <p:nvSpPr>
          <p:cNvPr id="65539" name="Rectangle 3"/>
          <p:cNvSpPr>
            <a:spLocks noGrp="1" noChangeArrowheads="1"/>
          </p:cNvSpPr>
          <p:nvPr>
            <p:ph type="body" idx="1"/>
          </p:nvPr>
        </p:nvSpPr>
        <p:spPr>
          <a:xfrm>
            <a:off x="709862" y="1171074"/>
            <a:ext cx="8037095" cy="4419600"/>
          </a:xfrm>
        </p:spPr>
        <p:txBody>
          <a:bodyPr/>
          <a:lstStyle/>
          <a:p>
            <a:pPr>
              <a:lnSpc>
                <a:spcPct val="150000"/>
              </a:lnSpc>
            </a:pPr>
            <a:r>
              <a:rPr lang="zh-CN" altLang="en-US" sz="2800" b="1" dirty="0" smtClean="0">
                <a:latin typeface="宋体" pitchFamily="2" charset="-122"/>
                <a:ea typeface="宋体" panose="02010600030101010101" pitchFamily="2" charset="-122"/>
              </a:rPr>
              <a:t>什么是人工神经网络？</a:t>
            </a:r>
          </a:p>
          <a:p>
            <a:pPr>
              <a:lnSpc>
                <a:spcPct val="150000"/>
              </a:lnSpc>
            </a:pPr>
            <a:r>
              <a:rPr lang="en-US" altLang="zh-CN" sz="2800" b="1" dirty="0" smtClean="0">
                <a:latin typeface="宋体" panose="02010600030101010101" pitchFamily="2" charset="-122"/>
                <a:ea typeface="宋体" panose="02010600030101010101" pitchFamily="2" charset="-122"/>
              </a:rPr>
              <a:t>T.Koholen</a:t>
            </a:r>
            <a:r>
              <a:rPr lang="zh-CN" altLang="en-US" sz="2800" b="1" dirty="0" smtClean="0">
                <a:latin typeface="宋体" pitchFamily="2" charset="-122"/>
                <a:ea typeface="宋体" panose="02010600030101010101" pitchFamily="2" charset="-122"/>
              </a:rPr>
              <a:t>的定义：“人工神经网络是由具有适应性的简单单元组成的广泛并行互连的网络，它的组织能够模拟生物神经系统对真实世界物体所作出的交互反应。” </a:t>
            </a:r>
          </a:p>
        </p:txBody>
      </p:sp>
    </p:spTree>
    <p:extLst>
      <p:ext uri="{BB962C8B-B14F-4D97-AF65-F5344CB8AC3E}">
        <p14:creationId xmlns:p14="http://schemas.microsoft.com/office/powerpoint/2010/main" val="1577771546"/>
      </p:ext>
    </p:extLst>
  </p:cSld>
  <p:clrMapOvr>
    <a:masterClrMapping/>
  </p:clrMapOvr>
  <p:transition advTm="23013"/>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87179" y="310515"/>
            <a:ext cx="8480584" cy="6427470"/>
          </a:xfrm>
        </p:spPr>
        <p:txBody>
          <a:bodyPr>
            <a:noAutofit/>
          </a:bodyPr>
          <a:lstStyle/>
          <a:p>
            <a:pPr marL="0" indent="0" fontAlgn="auto">
              <a:lnSpc>
                <a:spcPct val="150000"/>
              </a:lnSpc>
              <a:buNone/>
            </a:pPr>
            <a:r>
              <a:rPr lang="zh-CN" altLang="en-US" sz="1800" dirty="0"/>
              <a:t>训练目标函数</a:t>
            </a:r>
          </a:p>
          <a:p>
            <a:pPr marL="0" indent="0" fontAlgn="auto">
              <a:lnSpc>
                <a:spcPct val="150000"/>
              </a:lnSpc>
              <a:buNone/>
            </a:pPr>
            <a:r>
              <a:rPr lang="zh-CN" altLang="en-US" sz="1800" dirty="0"/>
              <a:t>神经网络各层的权重矩阵与偏置向量通过训练得到，训练的目标是神经网络能很好地预测训练样本</a:t>
            </a:r>
          </a:p>
          <a:p>
            <a:pPr marL="0" indent="0" fontAlgn="auto">
              <a:lnSpc>
                <a:spcPct val="150000"/>
              </a:lnSpc>
              <a:buNone/>
            </a:pPr>
            <a:r>
              <a:rPr lang="zh-CN" altLang="en-US" sz="1800" dirty="0"/>
              <a:t>假设有     个训练样本               ，其中    为输入向量，   为标签向量。训练的目标是最小化样本标签值与神经网络预测值之间的误差，如果使用均方误差，则优化的目标为</a:t>
            </a:r>
          </a:p>
          <a:p>
            <a:pPr marL="0" indent="0" fontAlgn="auto">
              <a:lnSpc>
                <a:spcPct val="150000"/>
              </a:lnSpc>
              <a:buNone/>
            </a:pPr>
            <a:endParaRPr lang="zh-CN" altLang="en-US" sz="1800" dirty="0"/>
          </a:p>
          <a:p>
            <a:pPr marL="0" indent="0" fontAlgn="auto">
              <a:lnSpc>
                <a:spcPct val="150000"/>
              </a:lnSpc>
              <a:buNone/>
            </a:pPr>
            <a:r>
              <a:rPr lang="zh-CN" altLang="en-US" sz="1800" dirty="0"/>
              <a:t>其中     为神经网络所有参数的集合，包括各层的权重和偏置。这个最优化问题是一个不带约束条件的问题，可以用梯度下降法求解</a:t>
            </a:r>
          </a:p>
          <a:p>
            <a:pPr marL="0" indent="0" fontAlgn="auto">
              <a:lnSpc>
                <a:spcPct val="150000"/>
              </a:lnSpc>
              <a:buNone/>
            </a:pPr>
            <a:r>
              <a:rPr lang="zh-CN" altLang="en-US" sz="1800" dirty="0"/>
              <a:t>将上面的损失函数写成对单个样本的损失函数之和</a:t>
            </a:r>
          </a:p>
          <a:p>
            <a:pPr marL="0" indent="0" fontAlgn="auto">
              <a:lnSpc>
                <a:spcPct val="150000"/>
              </a:lnSpc>
              <a:buNone/>
            </a:pPr>
            <a:endParaRPr lang="en-US" altLang="zh-CN" sz="1800" dirty="0" smtClean="0"/>
          </a:p>
          <a:p>
            <a:pPr marL="0" indent="0" fontAlgn="auto">
              <a:lnSpc>
                <a:spcPct val="150000"/>
              </a:lnSpc>
              <a:buNone/>
            </a:pPr>
            <a:endParaRPr lang="en-US" altLang="zh-CN" sz="1800" dirty="0" smtClean="0"/>
          </a:p>
          <a:p>
            <a:pPr marL="0" indent="0" fontAlgn="auto">
              <a:lnSpc>
                <a:spcPct val="150000"/>
              </a:lnSpc>
              <a:buNone/>
            </a:pPr>
            <a:r>
              <a:rPr lang="zh-CN" altLang="en-US" sz="1800" dirty="0" smtClean="0"/>
              <a:t>定</a:t>
            </a:r>
            <a:r>
              <a:rPr lang="zh-CN" altLang="en-US" sz="1800" dirty="0"/>
              <a:t>义对单个样本的损失函数为</a:t>
            </a:r>
          </a:p>
          <a:p>
            <a:pPr marL="0" indent="0" fontAlgn="auto">
              <a:lnSpc>
                <a:spcPct val="150000"/>
              </a:lnSpc>
              <a:buNone/>
            </a:pPr>
            <a:endParaRPr lang="zh-CN" altLang="en-US" sz="1800" dirty="0"/>
          </a:p>
        </p:txBody>
      </p:sp>
      <p:graphicFrame>
        <p:nvGraphicFramePr>
          <p:cNvPr id="2" name="对象 -2147482035"/>
          <p:cNvGraphicFramePr>
            <a:graphicFrameLocks noChangeAspect="1"/>
          </p:cNvGraphicFramePr>
          <p:nvPr>
            <p:extLst>
              <p:ext uri="{D42A27DB-BD31-4B8C-83A1-F6EECF244321}">
                <p14:modId xmlns:p14="http://schemas.microsoft.com/office/powerpoint/2010/main" val="1013318515"/>
              </p:ext>
            </p:extLst>
          </p:nvPr>
        </p:nvGraphicFramePr>
        <p:xfrm>
          <a:off x="1039682" y="1685031"/>
          <a:ext cx="399222" cy="450935"/>
        </p:xfrm>
        <a:graphic>
          <a:graphicData uri="http://schemas.openxmlformats.org/presentationml/2006/ole">
            <mc:AlternateContent xmlns:mc="http://schemas.openxmlformats.org/markup-compatibility/2006">
              <mc:Choice xmlns:v="urn:schemas-microsoft-com:vml" Requires="v">
                <p:oleObj spid="_x0000_s161930" r:id="rId4" imgW="165100" imgH="139700" progId="Equation.DSMT4">
                  <p:embed/>
                </p:oleObj>
              </mc:Choice>
              <mc:Fallback>
                <p:oleObj r:id="rId4" imgW="165100" imgH="139700" progId="Equation.DSMT4">
                  <p:embed/>
                  <p:pic>
                    <p:nvPicPr>
                      <p:cNvPr id="0" name=""/>
                      <p:cNvPicPr/>
                      <p:nvPr/>
                    </p:nvPicPr>
                    <p:blipFill>
                      <a:blip r:embed="rId5"/>
                      <a:stretch>
                        <a:fillRect/>
                      </a:stretch>
                    </p:blipFill>
                    <p:spPr>
                      <a:xfrm>
                        <a:off x="1039682" y="1685031"/>
                        <a:ext cx="399222" cy="450935"/>
                      </a:xfrm>
                      <a:prstGeom prst="rect">
                        <a:avLst/>
                      </a:prstGeom>
                      <a:noFill/>
                      <a:ln w="38100">
                        <a:noFill/>
                        <a:miter/>
                      </a:ln>
                    </p:spPr>
                  </p:pic>
                </p:oleObj>
              </mc:Fallback>
            </mc:AlternateContent>
          </a:graphicData>
        </a:graphic>
      </p:graphicFrame>
      <p:graphicFrame>
        <p:nvGraphicFramePr>
          <p:cNvPr id="3" name="对象 -2147481857"/>
          <p:cNvGraphicFramePr>
            <a:graphicFrameLocks noChangeAspect="1"/>
          </p:cNvGraphicFramePr>
          <p:nvPr>
            <p:extLst>
              <p:ext uri="{D42A27DB-BD31-4B8C-83A1-F6EECF244321}">
                <p14:modId xmlns:p14="http://schemas.microsoft.com/office/powerpoint/2010/main" val="3804130966"/>
              </p:ext>
            </p:extLst>
          </p:nvPr>
        </p:nvGraphicFramePr>
        <p:xfrm>
          <a:off x="2533196" y="1610048"/>
          <a:ext cx="897907" cy="646914"/>
        </p:xfrm>
        <a:graphic>
          <a:graphicData uri="http://schemas.openxmlformats.org/presentationml/2006/ole">
            <mc:AlternateContent xmlns:mc="http://schemas.openxmlformats.org/markup-compatibility/2006">
              <mc:Choice xmlns:v="urn:schemas-microsoft-com:vml" Requires="v">
                <p:oleObj spid="_x0000_s161931" r:id="rId6" imgW="469900" imgH="254000" progId="Equation.DSMT4">
                  <p:embed/>
                </p:oleObj>
              </mc:Choice>
              <mc:Fallback>
                <p:oleObj r:id="rId6" imgW="469900" imgH="254000" progId="Equation.DSMT4">
                  <p:embed/>
                  <p:pic>
                    <p:nvPicPr>
                      <p:cNvPr id="0" name=""/>
                      <p:cNvPicPr/>
                      <p:nvPr/>
                    </p:nvPicPr>
                    <p:blipFill>
                      <a:blip r:embed="rId7"/>
                      <a:stretch>
                        <a:fillRect/>
                      </a:stretch>
                    </p:blipFill>
                    <p:spPr>
                      <a:xfrm>
                        <a:off x="2533196" y="1610048"/>
                        <a:ext cx="897907" cy="646914"/>
                      </a:xfrm>
                      <a:prstGeom prst="rect">
                        <a:avLst/>
                      </a:prstGeom>
                      <a:noFill/>
                      <a:ln w="38100">
                        <a:noFill/>
                        <a:miter/>
                      </a:ln>
                    </p:spPr>
                  </p:pic>
                </p:oleObj>
              </mc:Fallback>
            </mc:AlternateContent>
          </a:graphicData>
        </a:graphic>
      </p:graphicFrame>
      <p:graphicFrame>
        <p:nvGraphicFramePr>
          <p:cNvPr id="4" name="对象 -2147482033"/>
          <p:cNvGraphicFramePr>
            <a:graphicFrameLocks noChangeAspect="1"/>
          </p:cNvGraphicFramePr>
          <p:nvPr>
            <p:extLst>
              <p:ext uri="{D42A27DB-BD31-4B8C-83A1-F6EECF244321}">
                <p14:modId xmlns:p14="http://schemas.microsoft.com/office/powerpoint/2010/main" val="1598038048"/>
              </p:ext>
            </p:extLst>
          </p:nvPr>
        </p:nvGraphicFramePr>
        <p:xfrm>
          <a:off x="4139441" y="1659059"/>
          <a:ext cx="286845" cy="573689"/>
        </p:xfrm>
        <a:graphic>
          <a:graphicData uri="http://schemas.openxmlformats.org/presentationml/2006/ole">
            <mc:AlternateContent xmlns:mc="http://schemas.openxmlformats.org/markup-compatibility/2006">
              <mc:Choice xmlns:v="urn:schemas-microsoft-com:vml" Requires="v">
                <p:oleObj spid="_x0000_s161932" r:id="rId8" imgW="152400" imgH="228600" progId="Equation.DSMT4">
                  <p:embed/>
                </p:oleObj>
              </mc:Choice>
              <mc:Fallback>
                <p:oleObj r:id="rId8" imgW="152400" imgH="228600" progId="Equation.DSMT4">
                  <p:embed/>
                  <p:pic>
                    <p:nvPicPr>
                      <p:cNvPr id="0" name=""/>
                      <p:cNvPicPr/>
                      <p:nvPr/>
                    </p:nvPicPr>
                    <p:blipFill>
                      <a:blip r:embed="rId9"/>
                      <a:stretch>
                        <a:fillRect/>
                      </a:stretch>
                    </p:blipFill>
                    <p:spPr>
                      <a:xfrm>
                        <a:off x="4139441" y="1659059"/>
                        <a:ext cx="286845" cy="573689"/>
                      </a:xfrm>
                      <a:prstGeom prst="rect">
                        <a:avLst/>
                      </a:prstGeom>
                      <a:noFill/>
                      <a:ln w="38100">
                        <a:noFill/>
                        <a:miter/>
                      </a:ln>
                    </p:spPr>
                  </p:pic>
                </p:oleObj>
              </mc:Fallback>
            </mc:AlternateContent>
          </a:graphicData>
        </a:graphic>
      </p:graphicFrame>
      <p:graphicFrame>
        <p:nvGraphicFramePr>
          <p:cNvPr id="5" name="对象 -2147482032"/>
          <p:cNvGraphicFramePr>
            <a:graphicFrameLocks noChangeAspect="1"/>
          </p:cNvGraphicFramePr>
          <p:nvPr>
            <p:extLst>
              <p:ext uri="{D42A27DB-BD31-4B8C-83A1-F6EECF244321}">
                <p14:modId xmlns:p14="http://schemas.microsoft.com/office/powerpoint/2010/main" val="1554204745"/>
              </p:ext>
            </p:extLst>
          </p:nvPr>
        </p:nvGraphicFramePr>
        <p:xfrm>
          <a:off x="5693841" y="1638314"/>
          <a:ext cx="314500" cy="580216"/>
        </p:xfrm>
        <a:graphic>
          <a:graphicData uri="http://schemas.openxmlformats.org/presentationml/2006/ole">
            <mc:AlternateContent xmlns:mc="http://schemas.openxmlformats.org/markup-compatibility/2006">
              <mc:Choice xmlns:v="urn:schemas-microsoft-com:vml" Requires="v">
                <p:oleObj spid="_x0000_s161933" r:id="rId10" imgW="165100" imgH="228600" progId="Equation.DSMT4">
                  <p:embed/>
                </p:oleObj>
              </mc:Choice>
              <mc:Fallback>
                <p:oleObj r:id="rId10" imgW="165100" imgH="228600" progId="Equation.DSMT4">
                  <p:embed/>
                  <p:pic>
                    <p:nvPicPr>
                      <p:cNvPr id="0" name=""/>
                      <p:cNvPicPr/>
                      <p:nvPr/>
                    </p:nvPicPr>
                    <p:blipFill>
                      <a:blip r:embed="rId11"/>
                      <a:stretch>
                        <a:fillRect/>
                      </a:stretch>
                    </p:blipFill>
                    <p:spPr>
                      <a:xfrm>
                        <a:off x="5693841" y="1638314"/>
                        <a:ext cx="314500" cy="580216"/>
                      </a:xfrm>
                      <a:prstGeom prst="rect">
                        <a:avLst/>
                      </a:prstGeom>
                      <a:noFill/>
                      <a:ln w="38100">
                        <a:noFill/>
                        <a:miter/>
                      </a:ln>
                    </p:spPr>
                  </p:pic>
                </p:oleObj>
              </mc:Fallback>
            </mc:AlternateContent>
          </a:graphicData>
        </a:graphic>
      </p:graphicFrame>
      <p:graphicFrame>
        <p:nvGraphicFramePr>
          <p:cNvPr id="6" name="对象 -2147482031"/>
          <p:cNvGraphicFramePr>
            <a:graphicFrameLocks noChangeAspect="1"/>
          </p:cNvGraphicFramePr>
          <p:nvPr>
            <p:extLst>
              <p:ext uri="{D42A27DB-BD31-4B8C-83A1-F6EECF244321}">
                <p14:modId xmlns:p14="http://schemas.microsoft.com/office/powerpoint/2010/main" val="2123648581"/>
              </p:ext>
            </p:extLst>
          </p:nvPr>
        </p:nvGraphicFramePr>
        <p:xfrm>
          <a:off x="1670638" y="2642303"/>
          <a:ext cx="3598047" cy="878940"/>
        </p:xfrm>
        <a:graphic>
          <a:graphicData uri="http://schemas.openxmlformats.org/presentationml/2006/ole">
            <mc:AlternateContent xmlns:mc="http://schemas.openxmlformats.org/markup-compatibility/2006">
              <mc:Choice xmlns:v="urn:schemas-microsoft-com:vml" Requires="v">
                <p:oleObj spid="_x0000_s161934" r:id="rId12" imgW="1739900" imgH="431800" progId="Equation.DSMT4">
                  <p:embed/>
                </p:oleObj>
              </mc:Choice>
              <mc:Fallback>
                <p:oleObj r:id="rId12" imgW="1739900" imgH="431800" progId="Equation.DSMT4">
                  <p:embed/>
                  <p:pic>
                    <p:nvPicPr>
                      <p:cNvPr id="0" name=""/>
                      <p:cNvPicPr/>
                      <p:nvPr/>
                    </p:nvPicPr>
                    <p:blipFill>
                      <a:blip r:embed="rId13"/>
                      <a:stretch>
                        <a:fillRect/>
                      </a:stretch>
                    </p:blipFill>
                    <p:spPr>
                      <a:xfrm>
                        <a:off x="1670638" y="2642303"/>
                        <a:ext cx="3598047" cy="878940"/>
                      </a:xfrm>
                      <a:prstGeom prst="rect">
                        <a:avLst/>
                      </a:prstGeom>
                      <a:noFill/>
                      <a:ln w="38100">
                        <a:noFill/>
                        <a:miter/>
                      </a:ln>
                    </p:spPr>
                  </p:pic>
                </p:oleObj>
              </mc:Fallback>
            </mc:AlternateContent>
          </a:graphicData>
        </a:graphic>
      </p:graphicFrame>
      <p:graphicFrame>
        <p:nvGraphicFramePr>
          <p:cNvPr id="7" name="对象 -2147482030"/>
          <p:cNvGraphicFramePr>
            <a:graphicFrameLocks noChangeAspect="1"/>
          </p:cNvGraphicFramePr>
          <p:nvPr>
            <p:extLst>
              <p:ext uri="{D42A27DB-BD31-4B8C-83A1-F6EECF244321}">
                <p14:modId xmlns:p14="http://schemas.microsoft.com/office/powerpoint/2010/main" val="2266926361"/>
              </p:ext>
            </p:extLst>
          </p:nvPr>
        </p:nvGraphicFramePr>
        <p:xfrm>
          <a:off x="834968" y="3485900"/>
          <a:ext cx="317583" cy="423445"/>
        </p:xfrm>
        <a:graphic>
          <a:graphicData uri="http://schemas.openxmlformats.org/presentationml/2006/ole">
            <mc:AlternateContent xmlns:mc="http://schemas.openxmlformats.org/markup-compatibility/2006">
              <mc:Choice xmlns:v="urn:schemas-microsoft-com:vml" Requires="v">
                <p:oleObj spid="_x0000_s161935" r:id="rId14" imgW="177165" imgH="177165" progId="Equation.DSMT4">
                  <p:embed/>
                </p:oleObj>
              </mc:Choice>
              <mc:Fallback>
                <p:oleObj r:id="rId14" imgW="177165" imgH="177165" progId="Equation.DSMT4">
                  <p:embed/>
                  <p:pic>
                    <p:nvPicPr>
                      <p:cNvPr id="0" name=""/>
                      <p:cNvPicPr/>
                      <p:nvPr/>
                    </p:nvPicPr>
                    <p:blipFill>
                      <a:blip r:embed="rId15"/>
                      <a:stretch>
                        <a:fillRect/>
                      </a:stretch>
                    </p:blipFill>
                    <p:spPr>
                      <a:xfrm>
                        <a:off x="834968" y="3485900"/>
                        <a:ext cx="317583" cy="423445"/>
                      </a:xfrm>
                      <a:prstGeom prst="rect">
                        <a:avLst/>
                      </a:prstGeom>
                      <a:noFill/>
                      <a:ln w="38100">
                        <a:noFill/>
                        <a:miter/>
                      </a:ln>
                    </p:spPr>
                  </p:pic>
                </p:oleObj>
              </mc:Fallback>
            </mc:AlternateContent>
          </a:graphicData>
        </a:graphic>
      </p:graphicFrame>
      <p:graphicFrame>
        <p:nvGraphicFramePr>
          <p:cNvPr id="8" name="对象 -2147482029"/>
          <p:cNvGraphicFramePr>
            <a:graphicFrameLocks noChangeAspect="1"/>
          </p:cNvGraphicFramePr>
          <p:nvPr>
            <p:extLst>
              <p:ext uri="{D42A27DB-BD31-4B8C-83A1-F6EECF244321}">
                <p14:modId xmlns:p14="http://schemas.microsoft.com/office/powerpoint/2010/main" val="739261560"/>
              </p:ext>
            </p:extLst>
          </p:nvPr>
        </p:nvGraphicFramePr>
        <p:xfrm>
          <a:off x="5542807" y="4240741"/>
          <a:ext cx="3194915" cy="953234"/>
        </p:xfrm>
        <a:graphic>
          <a:graphicData uri="http://schemas.openxmlformats.org/presentationml/2006/ole">
            <mc:AlternateContent xmlns:mc="http://schemas.openxmlformats.org/markup-compatibility/2006">
              <mc:Choice xmlns:v="urn:schemas-microsoft-com:vml" Requires="v">
                <p:oleObj spid="_x0000_s161936" r:id="rId16" imgW="1930400" imgH="431800" progId="Equation.DSMT4">
                  <p:embed/>
                </p:oleObj>
              </mc:Choice>
              <mc:Fallback>
                <p:oleObj r:id="rId16" imgW="1930400" imgH="431800" progId="Equation.DSMT4">
                  <p:embed/>
                  <p:pic>
                    <p:nvPicPr>
                      <p:cNvPr id="0" name=""/>
                      <p:cNvPicPr/>
                      <p:nvPr/>
                    </p:nvPicPr>
                    <p:blipFill>
                      <a:blip r:embed="rId17"/>
                      <a:stretch>
                        <a:fillRect/>
                      </a:stretch>
                    </p:blipFill>
                    <p:spPr>
                      <a:xfrm>
                        <a:off x="5542807" y="4240741"/>
                        <a:ext cx="3194915" cy="953234"/>
                      </a:xfrm>
                      <a:prstGeom prst="rect">
                        <a:avLst/>
                      </a:prstGeom>
                      <a:noFill/>
                      <a:ln w="38100">
                        <a:noFill/>
                        <a:miter/>
                      </a:ln>
                    </p:spPr>
                  </p:pic>
                </p:oleObj>
              </mc:Fallback>
            </mc:AlternateContent>
          </a:graphicData>
        </a:graphic>
      </p:graphicFrame>
      <p:graphicFrame>
        <p:nvGraphicFramePr>
          <p:cNvPr id="9" name="对象 -2147482027"/>
          <p:cNvGraphicFramePr>
            <a:graphicFrameLocks noChangeAspect="1"/>
          </p:cNvGraphicFramePr>
          <p:nvPr>
            <p:extLst>
              <p:ext uri="{D42A27DB-BD31-4B8C-83A1-F6EECF244321}">
                <p14:modId xmlns:p14="http://schemas.microsoft.com/office/powerpoint/2010/main" val="1640212181"/>
              </p:ext>
            </p:extLst>
          </p:nvPr>
        </p:nvGraphicFramePr>
        <p:xfrm>
          <a:off x="3553866" y="5444572"/>
          <a:ext cx="3721934" cy="949658"/>
        </p:xfrm>
        <a:graphic>
          <a:graphicData uri="http://schemas.openxmlformats.org/presentationml/2006/ole">
            <mc:AlternateContent xmlns:mc="http://schemas.openxmlformats.org/markup-compatibility/2006">
              <mc:Choice xmlns:v="urn:schemas-microsoft-com:vml" Requires="v">
                <p:oleObj spid="_x0000_s161937" r:id="rId18" imgW="2057400" imgH="393700" progId="Equation.DSMT4">
                  <p:embed/>
                </p:oleObj>
              </mc:Choice>
              <mc:Fallback>
                <p:oleObj r:id="rId18" imgW="2057400" imgH="393700" progId="Equation.DSMT4">
                  <p:embed/>
                  <p:pic>
                    <p:nvPicPr>
                      <p:cNvPr id="0" name=""/>
                      <p:cNvPicPr/>
                      <p:nvPr/>
                    </p:nvPicPr>
                    <p:blipFill>
                      <a:blip r:embed="rId19"/>
                      <a:stretch>
                        <a:fillRect/>
                      </a:stretch>
                    </p:blipFill>
                    <p:spPr>
                      <a:xfrm>
                        <a:off x="3553866" y="5444572"/>
                        <a:ext cx="3721934" cy="949658"/>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99103146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2000" dirty="0"/>
              <a:t>问题的核心是如何计算目标函数对参数的梯度</a:t>
            </a:r>
            <a:r>
              <a:rPr lang="zh-CN" altLang="en-US" sz="2000" dirty="0" smtClean="0"/>
              <a:t>值</a:t>
            </a:r>
            <a:endParaRPr lang="en-US" altLang="zh-CN" sz="2000" dirty="0" smtClean="0"/>
          </a:p>
          <a:p>
            <a:pPr marL="0" indent="0" fontAlgn="auto">
              <a:lnSpc>
                <a:spcPct val="150000"/>
              </a:lnSpc>
              <a:buNone/>
            </a:pPr>
            <a:r>
              <a:rPr lang="zh-CN" altLang="en-US" sz="2000" dirty="0"/>
              <a:t>使用梯度下降法求解时的核心是如何计算损失函数对参数的梯度值。如果计算出了对所有单个样本的梯度，计算其均值即可得到对整个样本集的梯</a:t>
            </a:r>
            <a:r>
              <a:rPr lang="zh-CN" altLang="en-US" sz="2000" dirty="0" smtClean="0"/>
              <a:t>度</a:t>
            </a:r>
            <a:endParaRPr lang="zh-CN" altLang="en-US" sz="2000" dirty="0"/>
          </a:p>
          <a:p>
            <a:pPr marL="0" indent="0" fontAlgn="auto">
              <a:lnSpc>
                <a:spcPct val="150000"/>
              </a:lnSpc>
              <a:buNone/>
            </a:pPr>
            <a:r>
              <a:rPr lang="zh-CN" altLang="en-US" sz="2000" dirty="0"/>
              <a:t>神经网络是一个多层复合函数，将其预测函数代入欧氏距离损失函数，得到优化目标函数为</a:t>
            </a:r>
          </a:p>
          <a:p>
            <a:pPr marL="0" indent="0" fontAlgn="auto">
              <a:lnSpc>
                <a:spcPct val="150000"/>
              </a:lnSpc>
              <a:buNone/>
            </a:pPr>
            <a:endParaRPr lang="zh-CN" altLang="en-US" sz="2000" dirty="0"/>
          </a:p>
          <a:p>
            <a:pPr marL="0" indent="0" fontAlgn="auto">
              <a:lnSpc>
                <a:spcPct val="150000"/>
              </a:lnSpc>
              <a:buNone/>
            </a:pPr>
            <a:r>
              <a:rPr lang="zh-CN" altLang="en-US" sz="2000" dirty="0"/>
              <a:t>如何计算            和            ？</a:t>
            </a:r>
          </a:p>
          <a:p>
            <a:pPr marL="0" indent="0" fontAlgn="auto">
              <a:lnSpc>
                <a:spcPct val="150000"/>
              </a:lnSpc>
              <a:buNone/>
            </a:pPr>
            <a:r>
              <a:rPr lang="zh-CN" altLang="en-US" sz="2000" dirty="0"/>
              <a:t>一旦计算出了这些梯度值，用梯度下降法对参数进行更新即可</a:t>
            </a:r>
          </a:p>
          <a:p>
            <a:pPr marL="0" indent="0" fontAlgn="auto">
              <a:lnSpc>
                <a:spcPct val="150000"/>
              </a:lnSpc>
              <a:buNone/>
            </a:pPr>
            <a:endParaRPr lang="zh-CN" altLang="en-US" sz="2000" dirty="0"/>
          </a:p>
        </p:txBody>
      </p:sp>
      <p:graphicFrame>
        <p:nvGraphicFramePr>
          <p:cNvPr id="23" name="对象 188"/>
          <p:cNvGraphicFramePr>
            <a:graphicFrameLocks noChangeAspect="1"/>
          </p:cNvGraphicFramePr>
          <p:nvPr>
            <p:extLst>
              <p:ext uri="{D42A27DB-BD31-4B8C-83A1-F6EECF244321}">
                <p14:modId xmlns:p14="http://schemas.microsoft.com/office/powerpoint/2010/main" val="2086905982"/>
              </p:ext>
            </p:extLst>
          </p:nvPr>
        </p:nvGraphicFramePr>
        <p:xfrm>
          <a:off x="535267" y="2969401"/>
          <a:ext cx="8075914" cy="910957"/>
        </p:xfrm>
        <a:graphic>
          <a:graphicData uri="http://schemas.openxmlformats.org/presentationml/2006/ole">
            <mc:AlternateContent xmlns:mc="http://schemas.openxmlformats.org/markup-compatibility/2006">
              <mc:Choice xmlns:v="urn:schemas-microsoft-com:vml" Requires="v">
                <p:oleObj spid="_x0000_s162882" r:id="rId4" imgW="5410200" imgH="457200" progId="Equation.DSMT4">
                  <p:embed/>
                </p:oleObj>
              </mc:Choice>
              <mc:Fallback>
                <p:oleObj r:id="rId4" imgW="5410200" imgH="457200" progId="Equation.DSMT4">
                  <p:embed/>
                  <p:pic>
                    <p:nvPicPr>
                      <p:cNvPr id="0" name=""/>
                      <p:cNvPicPr/>
                      <p:nvPr/>
                    </p:nvPicPr>
                    <p:blipFill>
                      <a:blip r:embed="rId5"/>
                      <a:stretch>
                        <a:fillRect/>
                      </a:stretch>
                    </p:blipFill>
                    <p:spPr>
                      <a:xfrm>
                        <a:off x="535267" y="2969401"/>
                        <a:ext cx="8075914" cy="910957"/>
                      </a:xfrm>
                      <a:prstGeom prst="rect">
                        <a:avLst/>
                      </a:prstGeom>
                      <a:noFill/>
                      <a:ln w="38100">
                        <a:noFill/>
                        <a:miter/>
                      </a:ln>
                    </p:spPr>
                  </p:pic>
                </p:oleObj>
              </mc:Fallback>
            </mc:AlternateContent>
          </a:graphicData>
        </a:graphic>
      </p:graphicFrame>
      <p:graphicFrame>
        <p:nvGraphicFramePr>
          <p:cNvPr id="6" name="对象 324"/>
          <p:cNvGraphicFramePr>
            <a:graphicFrameLocks noChangeAspect="1"/>
          </p:cNvGraphicFramePr>
          <p:nvPr>
            <p:extLst>
              <p:ext uri="{D42A27DB-BD31-4B8C-83A1-F6EECF244321}">
                <p14:modId xmlns:p14="http://schemas.microsoft.com/office/powerpoint/2010/main" val="1790941150"/>
              </p:ext>
            </p:extLst>
          </p:nvPr>
        </p:nvGraphicFramePr>
        <p:xfrm>
          <a:off x="1498807" y="3767436"/>
          <a:ext cx="673944" cy="563018"/>
        </p:xfrm>
        <a:graphic>
          <a:graphicData uri="http://schemas.openxmlformats.org/presentationml/2006/ole">
            <mc:AlternateContent xmlns:mc="http://schemas.openxmlformats.org/markup-compatibility/2006">
              <mc:Choice xmlns:v="urn:schemas-microsoft-com:vml" Requires="v">
                <p:oleObj spid="_x0000_s162883" r:id="rId6" imgW="405765" imgH="254000" progId="Equation.DSMT4">
                  <p:embed/>
                </p:oleObj>
              </mc:Choice>
              <mc:Fallback>
                <p:oleObj r:id="rId6" imgW="405765" imgH="254000" progId="Equation.DSMT4">
                  <p:embed/>
                  <p:pic>
                    <p:nvPicPr>
                      <p:cNvPr id="0" name=""/>
                      <p:cNvPicPr/>
                      <p:nvPr/>
                    </p:nvPicPr>
                    <p:blipFill>
                      <a:blip r:embed="rId7"/>
                      <a:stretch>
                        <a:fillRect/>
                      </a:stretch>
                    </p:blipFill>
                    <p:spPr>
                      <a:xfrm>
                        <a:off x="1498807" y="3767436"/>
                        <a:ext cx="673944" cy="563018"/>
                      </a:xfrm>
                      <a:prstGeom prst="rect">
                        <a:avLst/>
                      </a:prstGeom>
                      <a:noFill/>
                      <a:ln w="38100">
                        <a:noFill/>
                        <a:miter/>
                      </a:ln>
                    </p:spPr>
                  </p:pic>
                </p:oleObj>
              </mc:Fallback>
            </mc:AlternateContent>
          </a:graphicData>
        </a:graphic>
      </p:graphicFrame>
      <p:graphicFrame>
        <p:nvGraphicFramePr>
          <p:cNvPr id="8" name="对象 -2147482151"/>
          <p:cNvGraphicFramePr>
            <a:graphicFrameLocks noChangeAspect="1"/>
          </p:cNvGraphicFramePr>
          <p:nvPr>
            <p:extLst>
              <p:ext uri="{D42A27DB-BD31-4B8C-83A1-F6EECF244321}">
                <p14:modId xmlns:p14="http://schemas.microsoft.com/office/powerpoint/2010/main" val="3827438485"/>
              </p:ext>
            </p:extLst>
          </p:nvPr>
        </p:nvGraphicFramePr>
        <p:xfrm>
          <a:off x="2580298" y="3689469"/>
          <a:ext cx="728387" cy="648560"/>
        </p:xfrm>
        <a:graphic>
          <a:graphicData uri="http://schemas.openxmlformats.org/presentationml/2006/ole">
            <mc:AlternateContent xmlns:mc="http://schemas.openxmlformats.org/markup-compatibility/2006">
              <mc:Choice xmlns:v="urn:schemas-microsoft-com:vml" Requires="v">
                <p:oleObj spid="_x0000_s162884" r:id="rId8" imgW="381000" imgH="254000" progId="Equation.DSMT4">
                  <p:embed/>
                </p:oleObj>
              </mc:Choice>
              <mc:Fallback>
                <p:oleObj r:id="rId8" imgW="381000" imgH="254000" progId="Equation.DSMT4">
                  <p:embed/>
                  <p:pic>
                    <p:nvPicPr>
                      <p:cNvPr id="0" name=""/>
                      <p:cNvPicPr/>
                      <p:nvPr/>
                    </p:nvPicPr>
                    <p:blipFill>
                      <a:blip r:embed="rId9"/>
                      <a:stretch>
                        <a:fillRect/>
                      </a:stretch>
                    </p:blipFill>
                    <p:spPr>
                      <a:xfrm>
                        <a:off x="2580298" y="3689469"/>
                        <a:ext cx="728387" cy="648560"/>
                      </a:xfrm>
                      <a:prstGeom prst="rect">
                        <a:avLst/>
                      </a:prstGeom>
                      <a:noFill/>
                      <a:ln w="38100">
                        <a:noFill/>
                        <a:miter/>
                      </a:ln>
                    </p:spPr>
                  </p:pic>
                </p:oleObj>
              </mc:Fallback>
            </mc:AlternateContent>
          </a:graphicData>
        </a:graphic>
      </p:graphicFrame>
      <p:graphicFrame>
        <p:nvGraphicFramePr>
          <p:cNvPr id="5" name="对象 183"/>
          <p:cNvGraphicFramePr>
            <a:graphicFrameLocks noChangeAspect="1"/>
          </p:cNvGraphicFramePr>
          <p:nvPr>
            <p:extLst>
              <p:ext uri="{D42A27DB-BD31-4B8C-83A1-F6EECF244321}">
                <p14:modId xmlns:p14="http://schemas.microsoft.com/office/powerpoint/2010/main" val="3825771378"/>
              </p:ext>
            </p:extLst>
          </p:nvPr>
        </p:nvGraphicFramePr>
        <p:xfrm>
          <a:off x="2007895" y="4935489"/>
          <a:ext cx="3386263" cy="813205"/>
        </p:xfrm>
        <a:graphic>
          <a:graphicData uri="http://schemas.openxmlformats.org/presentationml/2006/ole">
            <mc:AlternateContent xmlns:mc="http://schemas.openxmlformats.org/markup-compatibility/2006">
              <mc:Choice xmlns:v="urn:schemas-microsoft-com:vml" Requires="v">
                <p:oleObj spid="_x0000_s162885" r:id="rId10" imgW="1409700" imgH="254000" progId="Equation.DSMT4">
                  <p:embed/>
                </p:oleObj>
              </mc:Choice>
              <mc:Fallback>
                <p:oleObj r:id="rId10" imgW="1409700" imgH="254000" progId="Equation.DSMT4">
                  <p:embed/>
                  <p:pic>
                    <p:nvPicPr>
                      <p:cNvPr id="0" name=""/>
                      <p:cNvPicPr/>
                      <p:nvPr/>
                    </p:nvPicPr>
                    <p:blipFill>
                      <a:blip r:embed="rId11"/>
                      <a:stretch>
                        <a:fillRect/>
                      </a:stretch>
                    </p:blipFill>
                    <p:spPr>
                      <a:xfrm>
                        <a:off x="2007895" y="4935489"/>
                        <a:ext cx="3386263" cy="813205"/>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116404094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87179" y="215266"/>
            <a:ext cx="8480584" cy="6427470"/>
          </a:xfrm>
        </p:spPr>
        <p:txBody>
          <a:bodyPr>
            <a:noAutofit/>
          </a:bodyPr>
          <a:lstStyle/>
          <a:p>
            <a:pPr marL="0" indent="0" fontAlgn="auto">
              <a:lnSpc>
                <a:spcPct val="150000"/>
              </a:lnSpc>
              <a:buNone/>
            </a:pPr>
            <a:r>
              <a:rPr lang="zh-CN" altLang="en-US" dirty="0"/>
              <a:t>一个简单的例子</a:t>
            </a:r>
          </a:p>
          <a:p>
            <a:pPr marL="0" indent="0" fontAlgn="auto">
              <a:lnSpc>
                <a:spcPct val="150000"/>
              </a:lnSpc>
              <a:buNone/>
            </a:pPr>
            <a:r>
              <a:rPr lang="zh-CN" altLang="en-US" dirty="0"/>
              <a:t>考虑右图中的三层神经网络，激活函数采用</a:t>
            </a:r>
            <a:r>
              <a:rPr lang="en-US" altLang="zh-CN" dirty="0"/>
              <a:t>sigmoid</a:t>
            </a:r>
            <a:r>
              <a:rPr lang="zh-CN" altLang="en-US" dirty="0"/>
              <a:t>函数，损失函数采用欧氏距离</a:t>
            </a:r>
          </a:p>
          <a:p>
            <a:pPr marL="0" indent="0" fontAlgn="auto">
              <a:lnSpc>
                <a:spcPct val="150000"/>
              </a:lnSpc>
              <a:buNone/>
            </a:pPr>
            <a:r>
              <a:rPr lang="zh-CN" altLang="en-US" dirty="0"/>
              <a:t>对单个样本的损失函数为</a:t>
            </a:r>
          </a:p>
          <a:p>
            <a:pPr marL="0" indent="0" fontAlgn="auto">
              <a:lnSpc>
                <a:spcPct val="150000"/>
              </a:lnSpc>
              <a:buNone/>
            </a:pPr>
            <a:endParaRPr lang="zh-CN" altLang="en-US" dirty="0"/>
          </a:p>
          <a:p>
            <a:pPr marL="0" indent="0" fontAlgn="auto">
              <a:lnSpc>
                <a:spcPct val="150000"/>
              </a:lnSpc>
              <a:buNone/>
            </a:pPr>
            <a:r>
              <a:rPr lang="zh-CN" altLang="en-US" dirty="0"/>
              <a:t>将神经网络的预测函数代入损失函数，可以写成</a:t>
            </a:r>
          </a:p>
          <a:p>
            <a:pPr marL="0" indent="0" fontAlgn="auto">
              <a:lnSpc>
                <a:spcPct val="150000"/>
              </a:lnSpc>
              <a:buNone/>
            </a:pPr>
            <a:endParaRPr lang="zh-CN" altLang="en-US" dirty="0"/>
          </a:p>
          <a:p>
            <a:pPr marL="0" indent="0" fontAlgn="auto">
              <a:lnSpc>
                <a:spcPct val="150000"/>
              </a:lnSpc>
              <a:buNone/>
            </a:pPr>
            <a:r>
              <a:rPr lang="zh-CN" altLang="en-US" dirty="0"/>
              <a:t>下面计算目标函数对隐含层，输出层权重矩阵与偏置向量的梯度</a:t>
            </a:r>
          </a:p>
        </p:txBody>
      </p:sp>
      <p:pic>
        <p:nvPicPr>
          <p:cNvPr id="2" name="图片 1" descr="一个三层神经网络"/>
          <p:cNvPicPr>
            <a:picLocks noChangeAspect="1"/>
          </p:cNvPicPr>
          <p:nvPr/>
        </p:nvPicPr>
        <p:blipFill>
          <a:blip r:embed="rId4"/>
          <a:stretch>
            <a:fillRect/>
          </a:stretch>
        </p:blipFill>
        <p:spPr>
          <a:xfrm>
            <a:off x="4924925" y="1484379"/>
            <a:ext cx="2522621" cy="2080501"/>
          </a:xfrm>
          <a:prstGeom prst="rect">
            <a:avLst/>
          </a:prstGeom>
          <a:noFill/>
          <a:ln w="9525">
            <a:noFill/>
          </a:ln>
        </p:spPr>
      </p:pic>
      <p:graphicFrame>
        <p:nvGraphicFramePr>
          <p:cNvPr id="18" name="对象 190"/>
          <p:cNvGraphicFramePr>
            <a:graphicFrameLocks noChangeAspect="1"/>
          </p:cNvGraphicFramePr>
          <p:nvPr>
            <p:extLst>
              <p:ext uri="{D42A27DB-BD31-4B8C-83A1-F6EECF244321}">
                <p14:modId xmlns:p14="http://schemas.microsoft.com/office/powerpoint/2010/main" val="654620160"/>
              </p:ext>
            </p:extLst>
          </p:nvPr>
        </p:nvGraphicFramePr>
        <p:xfrm>
          <a:off x="7447547" y="1776128"/>
          <a:ext cx="1618365" cy="1111452"/>
        </p:xfrm>
        <a:graphic>
          <a:graphicData uri="http://schemas.openxmlformats.org/presentationml/2006/ole">
            <mc:AlternateContent xmlns:mc="http://schemas.openxmlformats.org/markup-compatibility/2006">
              <mc:Choice xmlns:v="urn:schemas-microsoft-com:vml" Requires="v">
                <p:oleObj spid="_x0000_s163890" r:id="rId5" imgW="1231265" imgH="634365" progId="Equation.DSMT4">
                  <p:embed/>
                </p:oleObj>
              </mc:Choice>
              <mc:Fallback>
                <p:oleObj r:id="rId5" imgW="1231265" imgH="634365" progId="Equation.DSMT4">
                  <p:embed/>
                  <p:pic>
                    <p:nvPicPr>
                      <p:cNvPr id="0" name=""/>
                      <p:cNvPicPr/>
                      <p:nvPr/>
                    </p:nvPicPr>
                    <p:blipFill>
                      <a:blip r:embed="rId6"/>
                      <a:stretch>
                        <a:fillRect/>
                      </a:stretch>
                    </p:blipFill>
                    <p:spPr>
                      <a:xfrm>
                        <a:off x="7447547" y="1776128"/>
                        <a:ext cx="1618365" cy="1111452"/>
                      </a:xfrm>
                      <a:prstGeom prst="rect">
                        <a:avLst/>
                      </a:prstGeom>
                      <a:noFill/>
                      <a:ln w="38100">
                        <a:noFill/>
                        <a:miter/>
                      </a:ln>
                    </p:spPr>
                  </p:pic>
                </p:oleObj>
              </mc:Fallback>
            </mc:AlternateContent>
          </a:graphicData>
        </a:graphic>
      </p:graphicFrame>
      <p:graphicFrame>
        <p:nvGraphicFramePr>
          <p:cNvPr id="4" name="对象 -2147482134"/>
          <p:cNvGraphicFramePr>
            <a:graphicFrameLocks noChangeAspect="1"/>
          </p:cNvGraphicFramePr>
          <p:nvPr>
            <p:extLst>
              <p:ext uri="{D42A27DB-BD31-4B8C-83A1-F6EECF244321}">
                <p14:modId xmlns:p14="http://schemas.microsoft.com/office/powerpoint/2010/main" val="3881023999"/>
              </p:ext>
            </p:extLst>
          </p:nvPr>
        </p:nvGraphicFramePr>
        <p:xfrm>
          <a:off x="1463444" y="2466571"/>
          <a:ext cx="2615069" cy="869033"/>
        </p:xfrm>
        <a:graphic>
          <a:graphicData uri="http://schemas.openxmlformats.org/presentationml/2006/ole">
            <mc:AlternateContent xmlns:mc="http://schemas.openxmlformats.org/markup-compatibility/2006">
              <mc:Choice xmlns:v="urn:schemas-microsoft-com:vml" Requires="v">
                <p:oleObj spid="_x0000_s163891" r:id="rId7" imgW="1054100" imgH="393700" progId="Equation.DSMT4">
                  <p:embed/>
                </p:oleObj>
              </mc:Choice>
              <mc:Fallback>
                <p:oleObj r:id="rId7" imgW="1054100" imgH="393700" progId="Equation.DSMT4">
                  <p:embed/>
                  <p:pic>
                    <p:nvPicPr>
                      <p:cNvPr id="0" name=""/>
                      <p:cNvPicPr/>
                      <p:nvPr/>
                    </p:nvPicPr>
                    <p:blipFill>
                      <a:blip r:embed="rId8"/>
                      <a:stretch>
                        <a:fillRect/>
                      </a:stretch>
                    </p:blipFill>
                    <p:spPr>
                      <a:xfrm>
                        <a:off x="1463444" y="2466571"/>
                        <a:ext cx="2615069" cy="869033"/>
                      </a:xfrm>
                      <a:prstGeom prst="rect">
                        <a:avLst/>
                      </a:prstGeom>
                      <a:noFill/>
                      <a:ln w="38100">
                        <a:noFill/>
                        <a:miter/>
                      </a:ln>
                    </p:spPr>
                  </p:pic>
                </p:oleObj>
              </mc:Fallback>
            </mc:AlternateContent>
          </a:graphicData>
        </a:graphic>
      </p:graphicFrame>
      <p:graphicFrame>
        <p:nvGraphicFramePr>
          <p:cNvPr id="3" name="对象 -2147482134"/>
          <p:cNvGraphicFramePr>
            <a:graphicFrameLocks noChangeAspect="1"/>
          </p:cNvGraphicFramePr>
          <p:nvPr>
            <p:extLst>
              <p:ext uri="{D42A27DB-BD31-4B8C-83A1-F6EECF244321}">
                <p14:modId xmlns:p14="http://schemas.microsoft.com/office/powerpoint/2010/main" val="2060984613"/>
              </p:ext>
            </p:extLst>
          </p:nvPr>
        </p:nvGraphicFramePr>
        <p:xfrm>
          <a:off x="1070160" y="3851923"/>
          <a:ext cx="4967783" cy="817619"/>
        </p:xfrm>
        <a:graphic>
          <a:graphicData uri="http://schemas.openxmlformats.org/presentationml/2006/ole">
            <mc:AlternateContent xmlns:mc="http://schemas.openxmlformats.org/markup-compatibility/2006">
              <mc:Choice xmlns:v="urn:schemas-microsoft-com:vml" Requires="v">
                <p:oleObj spid="_x0000_s163892" r:id="rId9" imgW="2552700" imgH="405765" progId="Equation.DSMT4">
                  <p:embed/>
                </p:oleObj>
              </mc:Choice>
              <mc:Fallback>
                <p:oleObj r:id="rId9" imgW="2552700" imgH="405765" progId="Equation.DSMT4">
                  <p:embed/>
                  <p:pic>
                    <p:nvPicPr>
                      <p:cNvPr id="0" name=""/>
                      <p:cNvPicPr/>
                      <p:nvPr/>
                    </p:nvPicPr>
                    <p:blipFill>
                      <a:blip r:embed="rId10"/>
                      <a:stretch>
                        <a:fillRect/>
                      </a:stretch>
                    </p:blipFill>
                    <p:spPr>
                      <a:xfrm>
                        <a:off x="1070160" y="3851923"/>
                        <a:ext cx="4967783" cy="817619"/>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177588826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2000" dirty="0"/>
              <a:t>由于        和      要被代入到网络的后一层中，是复合函数的内层变量，先考虑外层的        和       。权重矩阵       是一个</a:t>
            </a:r>
            <a:r>
              <a:rPr lang="en-US" altLang="zh-CN" sz="2000" dirty="0"/>
              <a:t>2x4</a:t>
            </a:r>
            <a:r>
              <a:rPr lang="zh-CN" altLang="en-US" sz="2000" dirty="0"/>
              <a:t>的矩阵，它的两个行分别为向量        和        ，       是一个2维的列向量，它的两个元素为       和</a:t>
            </a:r>
          </a:p>
          <a:p>
            <a:pPr marL="0" indent="0" fontAlgn="auto">
              <a:lnSpc>
                <a:spcPct val="150000"/>
              </a:lnSpc>
              <a:buNone/>
            </a:pPr>
            <a:r>
              <a:rPr lang="zh-CN" altLang="en-US" sz="2000" dirty="0"/>
              <a:t>首先计算损失函数对权重矩阵每个元素的偏导数，将欧氏距离损失函数展开</a:t>
            </a:r>
          </a:p>
          <a:p>
            <a:pPr marL="0" indent="0" fontAlgn="auto">
              <a:lnSpc>
                <a:spcPct val="150000"/>
              </a:lnSpc>
              <a:buNone/>
            </a:pPr>
            <a:endParaRPr lang="zh-CN" altLang="en-US" sz="2000" dirty="0"/>
          </a:p>
          <a:p>
            <a:pPr marL="0" indent="0" fontAlgn="auto">
              <a:lnSpc>
                <a:spcPct val="150000"/>
              </a:lnSpc>
              <a:buNone/>
            </a:pPr>
            <a:endParaRPr lang="en-US" altLang="zh-CN" sz="2000" dirty="0" smtClean="0"/>
          </a:p>
          <a:p>
            <a:pPr marL="0" indent="0" fontAlgn="auto">
              <a:lnSpc>
                <a:spcPct val="150000"/>
              </a:lnSpc>
              <a:buNone/>
            </a:pPr>
            <a:r>
              <a:rPr lang="zh-CN" altLang="en-US" sz="2000" dirty="0" smtClean="0"/>
              <a:t>如</a:t>
            </a:r>
            <a:r>
              <a:rPr lang="zh-CN" altLang="en-US" sz="2000" dirty="0"/>
              <a:t>果        ，即对权重矩阵第一行的元素求导，上式分子中的后半部分对于     是常数。根据链式法则有</a:t>
            </a:r>
          </a:p>
        </p:txBody>
      </p:sp>
      <p:graphicFrame>
        <p:nvGraphicFramePr>
          <p:cNvPr id="2" name="对象 -2147482133"/>
          <p:cNvGraphicFramePr>
            <a:graphicFrameLocks noChangeAspect="1"/>
          </p:cNvGraphicFramePr>
          <p:nvPr>
            <p:extLst>
              <p:ext uri="{D42A27DB-BD31-4B8C-83A1-F6EECF244321}">
                <p14:modId xmlns:p14="http://schemas.microsoft.com/office/powerpoint/2010/main" val="824693241"/>
              </p:ext>
            </p:extLst>
          </p:nvPr>
        </p:nvGraphicFramePr>
        <p:xfrm>
          <a:off x="848402" y="307206"/>
          <a:ext cx="530423" cy="501316"/>
        </p:xfrm>
        <a:graphic>
          <a:graphicData uri="http://schemas.openxmlformats.org/presentationml/2006/ole">
            <mc:AlternateContent xmlns:mc="http://schemas.openxmlformats.org/markup-compatibility/2006">
              <mc:Choice xmlns:v="urn:schemas-microsoft-com:vml" Requires="v">
                <p:oleObj spid="_x0000_s165090" r:id="rId4" imgW="304800" imgH="215900" progId="Equation.DSMT4">
                  <p:embed/>
                </p:oleObj>
              </mc:Choice>
              <mc:Fallback>
                <p:oleObj r:id="rId4" imgW="304800" imgH="215900" progId="Equation.DSMT4">
                  <p:embed/>
                  <p:pic>
                    <p:nvPicPr>
                      <p:cNvPr id="0" name=""/>
                      <p:cNvPicPr/>
                      <p:nvPr/>
                    </p:nvPicPr>
                    <p:blipFill>
                      <a:blip r:embed="rId5"/>
                      <a:stretch>
                        <a:fillRect/>
                      </a:stretch>
                    </p:blipFill>
                    <p:spPr>
                      <a:xfrm>
                        <a:off x="848402" y="307206"/>
                        <a:ext cx="530423" cy="501316"/>
                      </a:xfrm>
                      <a:prstGeom prst="rect">
                        <a:avLst/>
                      </a:prstGeom>
                      <a:noFill/>
                      <a:ln w="38100">
                        <a:noFill/>
                        <a:miter/>
                      </a:ln>
                    </p:spPr>
                  </p:pic>
                </p:oleObj>
              </mc:Fallback>
            </mc:AlternateContent>
          </a:graphicData>
        </a:graphic>
      </p:graphicFrame>
      <p:graphicFrame>
        <p:nvGraphicFramePr>
          <p:cNvPr id="3" name="对象 -2147482132"/>
          <p:cNvGraphicFramePr>
            <a:graphicFrameLocks noChangeAspect="1"/>
          </p:cNvGraphicFramePr>
          <p:nvPr>
            <p:extLst>
              <p:ext uri="{D42A27DB-BD31-4B8C-83A1-F6EECF244321}">
                <p14:modId xmlns:p14="http://schemas.microsoft.com/office/powerpoint/2010/main" val="3532796573"/>
              </p:ext>
            </p:extLst>
          </p:nvPr>
        </p:nvGraphicFramePr>
        <p:xfrm>
          <a:off x="1713823" y="292769"/>
          <a:ext cx="421134" cy="530191"/>
        </p:xfrm>
        <a:graphic>
          <a:graphicData uri="http://schemas.openxmlformats.org/presentationml/2006/ole">
            <mc:AlternateContent xmlns:mc="http://schemas.openxmlformats.org/markup-compatibility/2006">
              <mc:Choice xmlns:v="urn:schemas-microsoft-com:vml" Requires="v">
                <p:oleObj spid="_x0000_s165091" r:id="rId6" imgW="228600" imgH="215900" progId="Equation.DSMT4">
                  <p:embed/>
                </p:oleObj>
              </mc:Choice>
              <mc:Fallback>
                <p:oleObj r:id="rId6" imgW="228600" imgH="215900" progId="Equation.DSMT4">
                  <p:embed/>
                  <p:pic>
                    <p:nvPicPr>
                      <p:cNvPr id="0" name=""/>
                      <p:cNvPicPr/>
                      <p:nvPr/>
                    </p:nvPicPr>
                    <p:blipFill>
                      <a:blip r:embed="rId7"/>
                      <a:stretch>
                        <a:fillRect/>
                      </a:stretch>
                    </p:blipFill>
                    <p:spPr>
                      <a:xfrm>
                        <a:off x="1713823" y="292769"/>
                        <a:ext cx="421134" cy="530191"/>
                      </a:xfrm>
                      <a:prstGeom prst="rect">
                        <a:avLst/>
                      </a:prstGeom>
                      <a:noFill/>
                      <a:ln w="38100">
                        <a:noFill/>
                        <a:miter/>
                      </a:ln>
                    </p:spPr>
                  </p:pic>
                </p:oleObj>
              </mc:Fallback>
            </mc:AlternateContent>
          </a:graphicData>
        </a:graphic>
      </p:graphicFrame>
      <p:graphicFrame>
        <p:nvGraphicFramePr>
          <p:cNvPr id="4" name="对象 -2147482131"/>
          <p:cNvGraphicFramePr>
            <a:graphicFrameLocks noChangeAspect="1"/>
          </p:cNvGraphicFramePr>
          <p:nvPr>
            <p:extLst>
              <p:ext uri="{D42A27DB-BD31-4B8C-83A1-F6EECF244321}">
                <p14:modId xmlns:p14="http://schemas.microsoft.com/office/powerpoint/2010/main" val="3291640646"/>
              </p:ext>
            </p:extLst>
          </p:nvPr>
        </p:nvGraphicFramePr>
        <p:xfrm>
          <a:off x="1661010" y="698425"/>
          <a:ext cx="549185" cy="498775"/>
        </p:xfrm>
        <a:graphic>
          <a:graphicData uri="http://schemas.openxmlformats.org/presentationml/2006/ole">
            <mc:AlternateContent xmlns:mc="http://schemas.openxmlformats.org/markup-compatibility/2006">
              <mc:Choice xmlns:v="urn:schemas-microsoft-com:vml" Requires="v">
                <p:oleObj spid="_x0000_s165092" r:id="rId8" imgW="316865" imgH="215900" progId="Equation.DSMT4">
                  <p:embed/>
                </p:oleObj>
              </mc:Choice>
              <mc:Fallback>
                <p:oleObj r:id="rId8" imgW="316865" imgH="215900" progId="Equation.DSMT4">
                  <p:embed/>
                  <p:pic>
                    <p:nvPicPr>
                      <p:cNvPr id="0" name=""/>
                      <p:cNvPicPr/>
                      <p:nvPr/>
                    </p:nvPicPr>
                    <p:blipFill>
                      <a:blip r:embed="rId9"/>
                      <a:stretch>
                        <a:fillRect/>
                      </a:stretch>
                    </p:blipFill>
                    <p:spPr>
                      <a:xfrm>
                        <a:off x="1661010" y="698425"/>
                        <a:ext cx="549185" cy="498775"/>
                      </a:xfrm>
                      <a:prstGeom prst="rect">
                        <a:avLst/>
                      </a:prstGeom>
                      <a:noFill/>
                      <a:ln w="38100">
                        <a:noFill/>
                        <a:miter/>
                      </a:ln>
                    </p:spPr>
                  </p:pic>
                </p:oleObj>
              </mc:Fallback>
            </mc:AlternateContent>
          </a:graphicData>
        </a:graphic>
      </p:graphicFrame>
      <p:graphicFrame>
        <p:nvGraphicFramePr>
          <p:cNvPr id="5" name="对象 -2147482130"/>
          <p:cNvGraphicFramePr>
            <a:graphicFrameLocks noChangeAspect="1"/>
          </p:cNvGraphicFramePr>
          <p:nvPr>
            <p:extLst>
              <p:ext uri="{D42A27DB-BD31-4B8C-83A1-F6EECF244321}">
                <p14:modId xmlns:p14="http://schemas.microsoft.com/office/powerpoint/2010/main" val="2042652387"/>
              </p:ext>
            </p:extLst>
          </p:nvPr>
        </p:nvGraphicFramePr>
        <p:xfrm>
          <a:off x="2497603" y="689032"/>
          <a:ext cx="470661" cy="561847"/>
        </p:xfrm>
        <a:graphic>
          <a:graphicData uri="http://schemas.openxmlformats.org/presentationml/2006/ole">
            <mc:AlternateContent xmlns:mc="http://schemas.openxmlformats.org/markup-compatibility/2006">
              <mc:Choice xmlns:v="urn:schemas-microsoft-com:vml" Requires="v">
                <p:oleObj spid="_x0000_s165093" r:id="rId10" imgW="241300" imgH="215900" progId="Equation.DSMT4">
                  <p:embed/>
                </p:oleObj>
              </mc:Choice>
              <mc:Fallback>
                <p:oleObj r:id="rId10" imgW="241300" imgH="215900" progId="Equation.DSMT4">
                  <p:embed/>
                  <p:pic>
                    <p:nvPicPr>
                      <p:cNvPr id="0" name=""/>
                      <p:cNvPicPr/>
                      <p:nvPr/>
                    </p:nvPicPr>
                    <p:blipFill>
                      <a:blip r:embed="rId11"/>
                      <a:stretch>
                        <a:fillRect/>
                      </a:stretch>
                    </p:blipFill>
                    <p:spPr>
                      <a:xfrm>
                        <a:off x="2497603" y="689032"/>
                        <a:ext cx="470661" cy="561847"/>
                      </a:xfrm>
                      <a:prstGeom prst="rect">
                        <a:avLst/>
                      </a:prstGeom>
                      <a:noFill/>
                      <a:ln w="38100">
                        <a:noFill/>
                        <a:miter/>
                      </a:ln>
                    </p:spPr>
                  </p:pic>
                </p:oleObj>
              </mc:Fallback>
            </mc:AlternateContent>
          </a:graphicData>
        </a:graphic>
      </p:graphicFrame>
      <p:graphicFrame>
        <p:nvGraphicFramePr>
          <p:cNvPr id="6" name="对象 -2147482129"/>
          <p:cNvGraphicFramePr>
            <a:graphicFrameLocks noChangeAspect="1"/>
          </p:cNvGraphicFramePr>
          <p:nvPr>
            <p:extLst>
              <p:ext uri="{D42A27DB-BD31-4B8C-83A1-F6EECF244321}">
                <p14:modId xmlns:p14="http://schemas.microsoft.com/office/powerpoint/2010/main" val="682808658"/>
              </p:ext>
            </p:extLst>
          </p:nvPr>
        </p:nvGraphicFramePr>
        <p:xfrm>
          <a:off x="4256552" y="704291"/>
          <a:ext cx="511329" cy="464185"/>
        </p:xfrm>
        <a:graphic>
          <a:graphicData uri="http://schemas.openxmlformats.org/presentationml/2006/ole">
            <mc:AlternateContent xmlns:mc="http://schemas.openxmlformats.org/markup-compatibility/2006">
              <mc:Choice xmlns:v="urn:schemas-microsoft-com:vml" Requires="v">
                <p:oleObj spid="_x0000_s165094" r:id="rId12" imgW="316865" imgH="215900" progId="Equation.DSMT4">
                  <p:embed/>
                </p:oleObj>
              </mc:Choice>
              <mc:Fallback>
                <p:oleObj r:id="rId12" imgW="316865" imgH="215900" progId="Equation.DSMT4">
                  <p:embed/>
                  <p:pic>
                    <p:nvPicPr>
                      <p:cNvPr id="0" name=""/>
                      <p:cNvPicPr/>
                      <p:nvPr/>
                    </p:nvPicPr>
                    <p:blipFill>
                      <a:blip r:embed="rId13"/>
                      <a:stretch>
                        <a:fillRect/>
                      </a:stretch>
                    </p:blipFill>
                    <p:spPr>
                      <a:xfrm>
                        <a:off x="4256552" y="704291"/>
                        <a:ext cx="511329" cy="464185"/>
                      </a:xfrm>
                      <a:prstGeom prst="rect">
                        <a:avLst/>
                      </a:prstGeom>
                      <a:noFill/>
                      <a:ln w="38100">
                        <a:noFill/>
                        <a:miter/>
                      </a:ln>
                    </p:spPr>
                  </p:pic>
                </p:oleObj>
              </mc:Fallback>
            </mc:AlternateContent>
          </a:graphicData>
        </a:graphic>
      </p:graphicFrame>
      <p:graphicFrame>
        <p:nvGraphicFramePr>
          <p:cNvPr id="7" name="对象 -2147481862"/>
          <p:cNvGraphicFramePr>
            <a:graphicFrameLocks noChangeAspect="1"/>
          </p:cNvGraphicFramePr>
          <p:nvPr>
            <p:extLst>
              <p:ext uri="{D42A27DB-BD31-4B8C-83A1-F6EECF244321}">
                <p14:modId xmlns:p14="http://schemas.microsoft.com/office/powerpoint/2010/main" val="1198220538"/>
              </p:ext>
            </p:extLst>
          </p:nvPr>
        </p:nvGraphicFramePr>
        <p:xfrm>
          <a:off x="1187546" y="1173760"/>
          <a:ext cx="456197" cy="552442"/>
        </p:xfrm>
        <a:graphic>
          <a:graphicData uri="http://schemas.openxmlformats.org/presentationml/2006/ole">
            <mc:AlternateContent xmlns:mc="http://schemas.openxmlformats.org/markup-compatibility/2006">
              <mc:Choice xmlns:v="urn:schemas-microsoft-com:vml" Requires="v">
                <p:oleObj spid="_x0000_s165095" r:id="rId14" imgW="279400" imgH="254000" progId="Equation.DSMT4">
                  <p:embed/>
                </p:oleObj>
              </mc:Choice>
              <mc:Fallback>
                <p:oleObj r:id="rId14" imgW="279400" imgH="254000" progId="Equation.DSMT4">
                  <p:embed/>
                  <p:pic>
                    <p:nvPicPr>
                      <p:cNvPr id="0" name=""/>
                      <p:cNvPicPr/>
                      <p:nvPr/>
                    </p:nvPicPr>
                    <p:blipFill>
                      <a:blip r:embed="rId15"/>
                      <a:stretch>
                        <a:fillRect/>
                      </a:stretch>
                    </p:blipFill>
                    <p:spPr>
                      <a:xfrm>
                        <a:off x="1187546" y="1173760"/>
                        <a:ext cx="456197" cy="552442"/>
                      </a:xfrm>
                      <a:prstGeom prst="rect">
                        <a:avLst/>
                      </a:prstGeom>
                      <a:noFill/>
                      <a:ln w="38100">
                        <a:noFill/>
                        <a:miter/>
                      </a:ln>
                    </p:spPr>
                  </p:pic>
                </p:oleObj>
              </mc:Fallback>
            </mc:AlternateContent>
          </a:graphicData>
        </a:graphic>
      </p:graphicFrame>
      <p:graphicFrame>
        <p:nvGraphicFramePr>
          <p:cNvPr id="8" name="对象 -2147481850"/>
          <p:cNvGraphicFramePr>
            <a:graphicFrameLocks noChangeAspect="1"/>
          </p:cNvGraphicFramePr>
          <p:nvPr>
            <p:extLst>
              <p:ext uri="{D42A27DB-BD31-4B8C-83A1-F6EECF244321}">
                <p14:modId xmlns:p14="http://schemas.microsoft.com/office/powerpoint/2010/main" val="1106074713"/>
              </p:ext>
            </p:extLst>
          </p:nvPr>
        </p:nvGraphicFramePr>
        <p:xfrm>
          <a:off x="1967787" y="1116640"/>
          <a:ext cx="491238" cy="595255"/>
        </p:xfrm>
        <a:graphic>
          <a:graphicData uri="http://schemas.openxmlformats.org/presentationml/2006/ole">
            <mc:AlternateContent xmlns:mc="http://schemas.openxmlformats.org/markup-compatibility/2006">
              <mc:Choice xmlns:v="urn:schemas-microsoft-com:vml" Requires="v">
                <p:oleObj spid="_x0000_s165096" r:id="rId16" imgW="279400" imgH="254000" progId="Equation.DSMT4">
                  <p:embed/>
                </p:oleObj>
              </mc:Choice>
              <mc:Fallback>
                <p:oleObj r:id="rId16" imgW="279400" imgH="254000" progId="Equation.DSMT4">
                  <p:embed/>
                  <p:pic>
                    <p:nvPicPr>
                      <p:cNvPr id="0" name=""/>
                      <p:cNvPicPr/>
                      <p:nvPr/>
                    </p:nvPicPr>
                    <p:blipFill>
                      <a:blip r:embed="rId17"/>
                      <a:stretch>
                        <a:fillRect/>
                      </a:stretch>
                    </p:blipFill>
                    <p:spPr>
                      <a:xfrm>
                        <a:off x="1967787" y="1116640"/>
                        <a:ext cx="491238" cy="595255"/>
                      </a:xfrm>
                      <a:prstGeom prst="rect">
                        <a:avLst/>
                      </a:prstGeom>
                      <a:noFill/>
                      <a:ln w="38100">
                        <a:noFill/>
                        <a:miter/>
                      </a:ln>
                    </p:spPr>
                  </p:pic>
                </p:oleObj>
              </mc:Fallback>
            </mc:AlternateContent>
          </a:graphicData>
        </a:graphic>
      </p:graphicFrame>
      <p:graphicFrame>
        <p:nvGraphicFramePr>
          <p:cNvPr id="9" name="对象 -2147482125"/>
          <p:cNvGraphicFramePr>
            <a:graphicFrameLocks noChangeAspect="1"/>
          </p:cNvGraphicFramePr>
          <p:nvPr>
            <p:extLst>
              <p:ext uri="{D42A27DB-BD31-4B8C-83A1-F6EECF244321}">
                <p14:modId xmlns:p14="http://schemas.microsoft.com/office/powerpoint/2010/main" val="3299555525"/>
              </p:ext>
            </p:extLst>
          </p:nvPr>
        </p:nvGraphicFramePr>
        <p:xfrm>
          <a:off x="2769896" y="1179221"/>
          <a:ext cx="420955" cy="502747"/>
        </p:xfrm>
        <a:graphic>
          <a:graphicData uri="http://schemas.openxmlformats.org/presentationml/2006/ole">
            <mc:AlternateContent xmlns:mc="http://schemas.openxmlformats.org/markup-compatibility/2006">
              <mc:Choice xmlns:v="urn:schemas-microsoft-com:vml" Requires="v">
                <p:oleObj spid="_x0000_s165097" r:id="rId18" imgW="241300" imgH="215900" progId="Equation.DSMT4">
                  <p:embed/>
                </p:oleObj>
              </mc:Choice>
              <mc:Fallback>
                <p:oleObj r:id="rId18" imgW="241300" imgH="215900" progId="Equation.DSMT4">
                  <p:embed/>
                  <p:pic>
                    <p:nvPicPr>
                      <p:cNvPr id="0" name=""/>
                      <p:cNvPicPr/>
                      <p:nvPr/>
                    </p:nvPicPr>
                    <p:blipFill>
                      <a:blip r:embed="rId19"/>
                      <a:stretch>
                        <a:fillRect/>
                      </a:stretch>
                    </p:blipFill>
                    <p:spPr>
                      <a:xfrm>
                        <a:off x="2769896" y="1179221"/>
                        <a:ext cx="420955" cy="502747"/>
                      </a:xfrm>
                      <a:prstGeom prst="rect">
                        <a:avLst/>
                      </a:prstGeom>
                      <a:noFill/>
                      <a:ln w="38100">
                        <a:noFill/>
                        <a:miter/>
                      </a:ln>
                    </p:spPr>
                  </p:pic>
                </p:oleObj>
              </mc:Fallback>
            </mc:AlternateContent>
          </a:graphicData>
        </a:graphic>
      </p:graphicFrame>
      <p:graphicFrame>
        <p:nvGraphicFramePr>
          <p:cNvPr id="10" name="对象 -2147482124"/>
          <p:cNvGraphicFramePr>
            <a:graphicFrameLocks noChangeAspect="1"/>
          </p:cNvGraphicFramePr>
          <p:nvPr>
            <p:extLst>
              <p:ext uri="{D42A27DB-BD31-4B8C-83A1-F6EECF244321}">
                <p14:modId xmlns:p14="http://schemas.microsoft.com/office/powerpoint/2010/main" val="596707735"/>
              </p:ext>
            </p:extLst>
          </p:nvPr>
        </p:nvGraphicFramePr>
        <p:xfrm>
          <a:off x="7444615" y="1145974"/>
          <a:ext cx="474646" cy="665928"/>
        </p:xfrm>
        <a:graphic>
          <a:graphicData uri="http://schemas.openxmlformats.org/presentationml/2006/ole">
            <mc:AlternateContent xmlns:mc="http://schemas.openxmlformats.org/markup-compatibility/2006">
              <mc:Choice xmlns:v="urn:schemas-microsoft-com:vml" Requires="v">
                <p:oleObj spid="_x0000_s165098" r:id="rId20" imgW="241300" imgH="254000" progId="Equation.DSMT4">
                  <p:embed/>
                </p:oleObj>
              </mc:Choice>
              <mc:Fallback>
                <p:oleObj r:id="rId20" imgW="241300" imgH="254000" progId="Equation.DSMT4">
                  <p:embed/>
                  <p:pic>
                    <p:nvPicPr>
                      <p:cNvPr id="0" name=""/>
                      <p:cNvPicPr/>
                      <p:nvPr/>
                    </p:nvPicPr>
                    <p:blipFill>
                      <a:blip r:embed="rId21"/>
                      <a:stretch>
                        <a:fillRect/>
                      </a:stretch>
                    </p:blipFill>
                    <p:spPr>
                      <a:xfrm>
                        <a:off x="7444615" y="1145974"/>
                        <a:ext cx="474646" cy="665928"/>
                      </a:xfrm>
                      <a:prstGeom prst="rect">
                        <a:avLst/>
                      </a:prstGeom>
                      <a:noFill/>
                      <a:ln w="38100">
                        <a:noFill/>
                        <a:miter/>
                      </a:ln>
                    </p:spPr>
                  </p:pic>
                </p:oleObj>
              </mc:Fallback>
            </mc:AlternateContent>
          </a:graphicData>
        </a:graphic>
      </p:graphicFrame>
      <p:graphicFrame>
        <p:nvGraphicFramePr>
          <p:cNvPr id="11" name="对象 -2147482123"/>
          <p:cNvGraphicFramePr>
            <a:graphicFrameLocks noChangeAspect="1"/>
          </p:cNvGraphicFramePr>
          <p:nvPr>
            <p:extLst>
              <p:ext uri="{D42A27DB-BD31-4B8C-83A1-F6EECF244321}">
                <p14:modId xmlns:p14="http://schemas.microsoft.com/office/powerpoint/2010/main" val="3382412731"/>
              </p:ext>
            </p:extLst>
          </p:nvPr>
        </p:nvGraphicFramePr>
        <p:xfrm>
          <a:off x="8256470" y="1189211"/>
          <a:ext cx="418298" cy="587930"/>
        </p:xfrm>
        <a:graphic>
          <a:graphicData uri="http://schemas.openxmlformats.org/presentationml/2006/ole">
            <mc:AlternateContent xmlns:mc="http://schemas.openxmlformats.org/markup-compatibility/2006">
              <mc:Choice xmlns:v="urn:schemas-microsoft-com:vml" Requires="v">
                <p:oleObj spid="_x0000_s165099" r:id="rId22" imgW="241300" imgH="254000" progId="Equation.DSMT4">
                  <p:embed/>
                </p:oleObj>
              </mc:Choice>
              <mc:Fallback>
                <p:oleObj r:id="rId22" imgW="241300" imgH="254000" progId="Equation.DSMT4">
                  <p:embed/>
                  <p:pic>
                    <p:nvPicPr>
                      <p:cNvPr id="0" name=""/>
                      <p:cNvPicPr/>
                      <p:nvPr/>
                    </p:nvPicPr>
                    <p:blipFill>
                      <a:blip r:embed="rId23"/>
                      <a:stretch>
                        <a:fillRect/>
                      </a:stretch>
                    </p:blipFill>
                    <p:spPr>
                      <a:xfrm>
                        <a:off x="8256470" y="1189211"/>
                        <a:ext cx="418298" cy="587930"/>
                      </a:xfrm>
                      <a:prstGeom prst="rect">
                        <a:avLst/>
                      </a:prstGeom>
                      <a:noFill/>
                      <a:ln w="38100">
                        <a:noFill/>
                        <a:miter/>
                      </a:ln>
                    </p:spPr>
                  </p:pic>
                </p:oleObj>
              </mc:Fallback>
            </mc:AlternateContent>
          </a:graphicData>
        </a:graphic>
      </p:graphicFrame>
      <p:graphicFrame>
        <p:nvGraphicFramePr>
          <p:cNvPr id="12" name="对象 -2147482120"/>
          <p:cNvGraphicFramePr>
            <a:graphicFrameLocks noChangeAspect="1"/>
          </p:cNvGraphicFramePr>
          <p:nvPr>
            <p:extLst>
              <p:ext uri="{D42A27DB-BD31-4B8C-83A1-F6EECF244321}">
                <p14:modId xmlns:p14="http://schemas.microsoft.com/office/powerpoint/2010/main" val="3665115622"/>
              </p:ext>
            </p:extLst>
          </p:nvPr>
        </p:nvGraphicFramePr>
        <p:xfrm>
          <a:off x="1285842" y="2174693"/>
          <a:ext cx="7117929" cy="1302854"/>
        </p:xfrm>
        <a:graphic>
          <a:graphicData uri="http://schemas.openxmlformats.org/presentationml/2006/ole">
            <mc:AlternateContent xmlns:mc="http://schemas.openxmlformats.org/markup-compatibility/2006">
              <mc:Choice xmlns:v="urn:schemas-microsoft-com:vml" Requires="v">
                <p:oleObj spid="_x0000_s165100" r:id="rId24" imgW="3733800" imgH="660400" progId="Equation.DSMT4">
                  <p:embed/>
                </p:oleObj>
              </mc:Choice>
              <mc:Fallback>
                <p:oleObj r:id="rId24" imgW="3733800" imgH="660400" progId="Equation.DSMT4">
                  <p:embed/>
                  <p:pic>
                    <p:nvPicPr>
                      <p:cNvPr id="0" name=""/>
                      <p:cNvPicPr/>
                      <p:nvPr/>
                    </p:nvPicPr>
                    <p:blipFill>
                      <a:blip r:embed="rId25"/>
                      <a:stretch>
                        <a:fillRect/>
                      </a:stretch>
                    </p:blipFill>
                    <p:spPr>
                      <a:xfrm>
                        <a:off x="1285842" y="2174693"/>
                        <a:ext cx="7117929" cy="1302854"/>
                      </a:xfrm>
                      <a:prstGeom prst="rect">
                        <a:avLst/>
                      </a:prstGeom>
                      <a:noFill/>
                      <a:ln w="38100">
                        <a:noFill/>
                        <a:miter/>
                      </a:ln>
                    </p:spPr>
                  </p:pic>
                </p:oleObj>
              </mc:Fallback>
            </mc:AlternateContent>
          </a:graphicData>
        </a:graphic>
      </p:graphicFrame>
      <p:graphicFrame>
        <p:nvGraphicFramePr>
          <p:cNvPr id="14" name="对象 -2147482119"/>
          <p:cNvGraphicFramePr>
            <a:graphicFrameLocks noChangeAspect="1"/>
          </p:cNvGraphicFramePr>
          <p:nvPr>
            <p:extLst>
              <p:ext uri="{D42A27DB-BD31-4B8C-83A1-F6EECF244321}">
                <p14:modId xmlns:p14="http://schemas.microsoft.com/office/powerpoint/2010/main" val="3717437764"/>
              </p:ext>
            </p:extLst>
          </p:nvPr>
        </p:nvGraphicFramePr>
        <p:xfrm>
          <a:off x="840854" y="3747494"/>
          <a:ext cx="560341" cy="453323"/>
        </p:xfrm>
        <a:graphic>
          <a:graphicData uri="http://schemas.openxmlformats.org/presentationml/2006/ole">
            <mc:AlternateContent xmlns:mc="http://schemas.openxmlformats.org/markup-compatibility/2006">
              <mc:Choice xmlns:v="urn:schemas-microsoft-com:vml" Requires="v">
                <p:oleObj spid="_x0000_s165101" r:id="rId26" imgW="292100" imgH="177165" progId="Equation.DSMT4">
                  <p:embed/>
                </p:oleObj>
              </mc:Choice>
              <mc:Fallback>
                <p:oleObj r:id="rId26" imgW="292100" imgH="177165" progId="Equation.DSMT4">
                  <p:embed/>
                  <p:pic>
                    <p:nvPicPr>
                      <p:cNvPr id="0" name=""/>
                      <p:cNvPicPr/>
                      <p:nvPr/>
                    </p:nvPicPr>
                    <p:blipFill>
                      <a:blip r:embed="rId27"/>
                      <a:stretch>
                        <a:fillRect/>
                      </a:stretch>
                    </p:blipFill>
                    <p:spPr>
                      <a:xfrm>
                        <a:off x="840854" y="3747494"/>
                        <a:ext cx="560341" cy="453323"/>
                      </a:xfrm>
                      <a:prstGeom prst="rect">
                        <a:avLst/>
                      </a:prstGeom>
                      <a:noFill/>
                      <a:ln w="38100">
                        <a:noFill/>
                        <a:miter/>
                      </a:ln>
                    </p:spPr>
                  </p:pic>
                </p:oleObj>
              </mc:Fallback>
            </mc:AlternateContent>
          </a:graphicData>
        </a:graphic>
      </p:graphicFrame>
      <p:graphicFrame>
        <p:nvGraphicFramePr>
          <p:cNvPr id="15" name="对象 -2147482118"/>
          <p:cNvGraphicFramePr>
            <a:graphicFrameLocks noChangeAspect="1"/>
          </p:cNvGraphicFramePr>
          <p:nvPr>
            <p:extLst>
              <p:ext uri="{D42A27DB-BD31-4B8C-83A1-F6EECF244321}">
                <p14:modId xmlns:p14="http://schemas.microsoft.com/office/powerpoint/2010/main" val="2919942452"/>
              </p:ext>
            </p:extLst>
          </p:nvPr>
        </p:nvGraphicFramePr>
        <p:xfrm>
          <a:off x="8553530" y="3607688"/>
          <a:ext cx="453540" cy="718326"/>
        </p:xfrm>
        <a:graphic>
          <a:graphicData uri="http://schemas.openxmlformats.org/presentationml/2006/ole">
            <mc:AlternateContent xmlns:mc="http://schemas.openxmlformats.org/markup-compatibility/2006">
              <mc:Choice xmlns:v="urn:schemas-microsoft-com:vml" Requires="v">
                <p:oleObj spid="_x0000_s165102" r:id="rId28" imgW="203200" imgH="241300" progId="Equation.DSMT4">
                  <p:embed/>
                </p:oleObj>
              </mc:Choice>
              <mc:Fallback>
                <p:oleObj r:id="rId28" imgW="203200" imgH="241300" progId="Equation.DSMT4">
                  <p:embed/>
                  <p:pic>
                    <p:nvPicPr>
                      <p:cNvPr id="0" name=""/>
                      <p:cNvPicPr/>
                      <p:nvPr/>
                    </p:nvPicPr>
                    <p:blipFill>
                      <a:blip r:embed="rId29"/>
                      <a:stretch>
                        <a:fillRect/>
                      </a:stretch>
                    </p:blipFill>
                    <p:spPr>
                      <a:xfrm>
                        <a:off x="8553530" y="3607688"/>
                        <a:ext cx="453540" cy="718326"/>
                      </a:xfrm>
                      <a:prstGeom prst="rect">
                        <a:avLst/>
                      </a:prstGeom>
                      <a:noFill/>
                      <a:ln w="38100">
                        <a:noFill/>
                        <a:miter/>
                      </a:ln>
                    </p:spPr>
                  </p:pic>
                </p:oleObj>
              </mc:Fallback>
            </mc:AlternateContent>
          </a:graphicData>
        </a:graphic>
      </p:graphicFrame>
      <p:graphicFrame>
        <p:nvGraphicFramePr>
          <p:cNvPr id="16" name="对象 -2147482117"/>
          <p:cNvGraphicFramePr>
            <a:graphicFrameLocks noChangeAspect="1"/>
          </p:cNvGraphicFramePr>
          <p:nvPr>
            <p:extLst>
              <p:ext uri="{D42A27DB-BD31-4B8C-83A1-F6EECF244321}">
                <p14:modId xmlns:p14="http://schemas.microsoft.com/office/powerpoint/2010/main" val="2090870026"/>
              </p:ext>
            </p:extLst>
          </p:nvPr>
        </p:nvGraphicFramePr>
        <p:xfrm>
          <a:off x="3164115" y="4176030"/>
          <a:ext cx="5123541" cy="2520193"/>
        </p:xfrm>
        <a:graphic>
          <a:graphicData uri="http://schemas.openxmlformats.org/presentationml/2006/ole">
            <mc:AlternateContent xmlns:mc="http://schemas.openxmlformats.org/markup-compatibility/2006">
              <mc:Choice xmlns:v="urn:schemas-microsoft-com:vml" Requires="v">
                <p:oleObj spid="_x0000_s165103" r:id="rId30" imgW="3924300" imgH="1625600" progId="Equation.DSMT4">
                  <p:embed/>
                </p:oleObj>
              </mc:Choice>
              <mc:Fallback>
                <p:oleObj r:id="rId30" imgW="3924300" imgH="1625600" progId="Equation.DSMT4">
                  <p:embed/>
                  <p:pic>
                    <p:nvPicPr>
                      <p:cNvPr id="0" name=""/>
                      <p:cNvPicPr/>
                      <p:nvPr/>
                    </p:nvPicPr>
                    <p:blipFill>
                      <a:blip r:embed="rId31"/>
                      <a:stretch>
                        <a:fillRect/>
                      </a:stretch>
                    </p:blipFill>
                    <p:spPr>
                      <a:xfrm>
                        <a:off x="3164115" y="4176030"/>
                        <a:ext cx="5123541" cy="2520193"/>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273133322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dirty="0"/>
              <a:t>如果        ，即对矩阵第二行的元素求导，类似的有</a:t>
            </a:r>
          </a:p>
          <a:p>
            <a:pPr marL="0" indent="0" fontAlgn="auto">
              <a:lnSpc>
                <a:spcPct val="150000"/>
              </a:lnSpc>
              <a:buNone/>
            </a:pPr>
            <a:endParaRPr lang="zh-CN" altLang="en-US" dirty="0"/>
          </a:p>
          <a:p>
            <a:pPr marL="0" indent="0" fontAlgn="auto">
              <a:lnSpc>
                <a:spcPct val="150000"/>
              </a:lnSpc>
              <a:buNone/>
            </a:pPr>
            <a:endParaRPr lang="en-US" altLang="zh-CN" dirty="0" smtClean="0"/>
          </a:p>
          <a:p>
            <a:pPr marL="0" indent="0" fontAlgn="auto">
              <a:lnSpc>
                <a:spcPct val="150000"/>
              </a:lnSpc>
              <a:buNone/>
            </a:pPr>
            <a:r>
              <a:rPr lang="zh-CN" altLang="en-US" dirty="0" smtClean="0"/>
              <a:t>两</a:t>
            </a:r>
            <a:r>
              <a:rPr lang="zh-CN" altLang="en-US" dirty="0"/>
              <a:t>种情况可以统一写成</a:t>
            </a:r>
          </a:p>
          <a:p>
            <a:pPr marL="0" indent="0" fontAlgn="auto">
              <a:lnSpc>
                <a:spcPct val="150000"/>
              </a:lnSpc>
              <a:buNone/>
            </a:pPr>
            <a:endParaRPr lang="zh-CN" altLang="en-US" dirty="0"/>
          </a:p>
          <a:p>
            <a:pPr marL="0" indent="0" fontAlgn="auto">
              <a:lnSpc>
                <a:spcPct val="150000"/>
              </a:lnSpc>
              <a:buNone/>
            </a:pPr>
            <a:r>
              <a:rPr lang="zh-CN" altLang="en-US" dirty="0"/>
              <a:t>写成矩阵形式为</a:t>
            </a:r>
          </a:p>
          <a:p>
            <a:pPr marL="0" indent="0" fontAlgn="auto">
              <a:lnSpc>
                <a:spcPct val="150000"/>
              </a:lnSpc>
              <a:buNone/>
            </a:pPr>
            <a:endParaRPr lang="zh-CN" altLang="en-US" dirty="0"/>
          </a:p>
        </p:txBody>
      </p:sp>
      <p:graphicFrame>
        <p:nvGraphicFramePr>
          <p:cNvPr id="2" name="对象 -2147482116"/>
          <p:cNvGraphicFramePr>
            <a:graphicFrameLocks noChangeAspect="1"/>
          </p:cNvGraphicFramePr>
          <p:nvPr>
            <p:extLst>
              <p:ext uri="{D42A27DB-BD31-4B8C-83A1-F6EECF244321}">
                <p14:modId xmlns:p14="http://schemas.microsoft.com/office/powerpoint/2010/main" val="3938353642"/>
              </p:ext>
            </p:extLst>
          </p:nvPr>
        </p:nvGraphicFramePr>
        <p:xfrm>
          <a:off x="996115" y="384977"/>
          <a:ext cx="676275" cy="504610"/>
        </p:xfrm>
        <a:graphic>
          <a:graphicData uri="http://schemas.openxmlformats.org/presentationml/2006/ole">
            <mc:AlternateContent xmlns:mc="http://schemas.openxmlformats.org/markup-compatibility/2006">
              <mc:Choice xmlns:v="urn:schemas-microsoft-com:vml" Requires="v">
                <p:oleObj spid="_x0000_s165954" r:id="rId4" imgW="316865" imgH="177165" progId="Equation.DSMT4">
                  <p:embed/>
                </p:oleObj>
              </mc:Choice>
              <mc:Fallback>
                <p:oleObj r:id="rId4" imgW="316865" imgH="177165" progId="Equation.DSMT4">
                  <p:embed/>
                  <p:pic>
                    <p:nvPicPr>
                      <p:cNvPr id="0" name=""/>
                      <p:cNvPicPr/>
                      <p:nvPr/>
                    </p:nvPicPr>
                    <p:blipFill>
                      <a:blip r:embed="rId5"/>
                      <a:stretch>
                        <a:fillRect/>
                      </a:stretch>
                    </p:blipFill>
                    <p:spPr>
                      <a:xfrm>
                        <a:off x="996115" y="384977"/>
                        <a:ext cx="676275" cy="504610"/>
                      </a:xfrm>
                      <a:prstGeom prst="rect">
                        <a:avLst/>
                      </a:prstGeom>
                      <a:noFill/>
                      <a:ln w="38100">
                        <a:noFill/>
                        <a:miter/>
                      </a:ln>
                    </p:spPr>
                  </p:pic>
                </p:oleObj>
              </mc:Fallback>
            </mc:AlternateContent>
          </a:graphicData>
        </a:graphic>
      </p:graphicFrame>
      <p:graphicFrame>
        <p:nvGraphicFramePr>
          <p:cNvPr id="3" name="对象 -2147482115"/>
          <p:cNvGraphicFramePr>
            <a:graphicFrameLocks noChangeAspect="1"/>
          </p:cNvGraphicFramePr>
          <p:nvPr>
            <p:extLst>
              <p:ext uri="{D42A27DB-BD31-4B8C-83A1-F6EECF244321}">
                <p14:modId xmlns:p14="http://schemas.microsoft.com/office/powerpoint/2010/main" val="411375247"/>
              </p:ext>
            </p:extLst>
          </p:nvPr>
        </p:nvGraphicFramePr>
        <p:xfrm>
          <a:off x="2499800" y="1008147"/>
          <a:ext cx="5773343" cy="970380"/>
        </p:xfrm>
        <a:graphic>
          <a:graphicData uri="http://schemas.openxmlformats.org/presentationml/2006/ole">
            <mc:AlternateContent xmlns:mc="http://schemas.openxmlformats.org/markup-compatibility/2006">
              <mc:Choice xmlns:v="urn:schemas-microsoft-com:vml" Requires="v">
                <p:oleObj spid="_x0000_s165955" r:id="rId6" imgW="2920365" imgH="457200" progId="Equation.DSMT4">
                  <p:embed/>
                </p:oleObj>
              </mc:Choice>
              <mc:Fallback>
                <p:oleObj r:id="rId6" imgW="2920365" imgH="457200" progId="Equation.DSMT4">
                  <p:embed/>
                  <p:pic>
                    <p:nvPicPr>
                      <p:cNvPr id="0" name=""/>
                      <p:cNvPicPr/>
                      <p:nvPr/>
                    </p:nvPicPr>
                    <p:blipFill>
                      <a:blip r:embed="rId7"/>
                      <a:stretch>
                        <a:fillRect/>
                      </a:stretch>
                    </p:blipFill>
                    <p:spPr>
                      <a:xfrm>
                        <a:off x="2499800" y="1008147"/>
                        <a:ext cx="5773343" cy="970380"/>
                      </a:xfrm>
                      <a:prstGeom prst="rect">
                        <a:avLst/>
                      </a:prstGeom>
                      <a:noFill/>
                      <a:ln w="38100">
                        <a:noFill/>
                        <a:miter/>
                      </a:ln>
                    </p:spPr>
                  </p:pic>
                </p:oleObj>
              </mc:Fallback>
            </mc:AlternateContent>
          </a:graphicData>
        </a:graphic>
      </p:graphicFrame>
      <p:graphicFrame>
        <p:nvGraphicFramePr>
          <p:cNvPr id="4" name="对象 -2147482114"/>
          <p:cNvGraphicFramePr>
            <a:graphicFrameLocks noChangeAspect="1"/>
          </p:cNvGraphicFramePr>
          <p:nvPr>
            <p:extLst>
              <p:ext uri="{D42A27DB-BD31-4B8C-83A1-F6EECF244321}">
                <p14:modId xmlns:p14="http://schemas.microsoft.com/office/powerpoint/2010/main" val="1488822174"/>
              </p:ext>
            </p:extLst>
          </p:nvPr>
        </p:nvGraphicFramePr>
        <p:xfrm>
          <a:off x="2133543" y="2492506"/>
          <a:ext cx="6342800" cy="1088322"/>
        </p:xfrm>
        <a:graphic>
          <a:graphicData uri="http://schemas.openxmlformats.org/presentationml/2006/ole">
            <mc:AlternateContent xmlns:mc="http://schemas.openxmlformats.org/markup-compatibility/2006">
              <mc:Choice xmlns:v="urn:schemas-microsoft-com:vml" Requires="v">
                <p:oleObj spid="_x0000_s165956" r:id="rId8" imgW="2895600" imgH="457200" progId="Equation.DSMT4">
                  <p:embed/>
                </p:oleObj>
              </mc:Choice>
              <mc:Fallback>
                <p:oleObj r:id="rId8" imgW="2895600" imgH="457200" progId="Equation.DSMT4">
                  <p:embed/>
                  <p:pic>
                    <p:nvPicPr>
                      <p:cNvPr id="0" name=""/>
                      <p:cNvPicPr/>
                      <p:nvPr/>
                    </p:nvPicPr>
                    <p:blipFill>
                      <a:blip r:embed="rId9"/>
                      <a:stretch>
                        <a:fillRect/>
                      </a:stretch>
                    </p:blipFill>
                    <p:spPr>
                      <a:xfrm>
                        <a:off x="2133543" y="2492506"/>
                        <a:ext cx="6342800" cy="1088322"/>
                      </a:xfrm>
                      <a:prstGeom prst="rect">
                        <a:avLst/>
                      </a:prstGeom>
                      <a:noFill/>
                      <a:ln w="38100">
                        <a:noFill/>
                        <a:miter/>
                      </a:ln>
                    </p:spPr>
                  </p:pic>
                </p:oleObj>
              </mc:Fallback>
            </mc:AlternateContent>
          </a:graphicData>
        </a:graphic>
      </p:graphicFrame>
      <p:graphicFrame>
        <p:nvGraphicFramePr>
          <p:cNvPr id="5" name="对象 -2147482107"/>
          <p:cNvGraphicFramePr>
            <a:graphicFrameLocks noChangeAspect="1"/>
          </p:cNvGraphicFramePr>
          <p:nvPr>
            <p:extLst>
              <p:ext uri="{D42A27DB-BD31-4B8C-83A1-F6EECF244321}">
                <p14:modId xmlns:p14="http://schemas.microsoft.com/office/powerpoint/2010/main" val="3568668401"/>
              </p:ext>
            </p:extLst>
          </p:nvPr>
        </p:nvGraphicFramePr>
        <p:xfrm>
          <a:off x="914400" y="4173589"/>
          <a:ext cx="7032978" cy="879674"/>
        </p:xfrm>
        <a:graphic>
          <a:graphicData uri="http://schemas.openxmlformats.org/presentationml/2006/ole">
            <mc:AlternateContent xmlns:mc="http://schemas.openxmlformats.org/markup-compatibility/2006">
              <mc:Choice xmlns:v="urn:schemas-microsoft-com:vml" Requires="v">
                <p:oleObj spid="_x0000_s165957" r:id="rId10" imgW="3187700" imgH="330200" progId="Equation.DSMT4">
                  <p:embed/>
                </p:oleObj>
              </mc:Choice>
              <mc:Fallback>
                <p:oleObj r:id="rId10" imgW="3187700" imgH="330200" progId="Equation.DSMT4">
                  <p:embed/>
                  <p:pic>
                    <p:nvPicPr>
                      <p:cNvPr id="0" name=""/>
                      <p:cNvPicPr/>
                      <p:nvPr/>
                    </p:nvPicPr>
                    <p:blipFill>
                      <a:blip r:embed="rId11"/>
                      <a:stretch>
                        <a:fillRect/>
                      </a:stretch>
                    </p:blipFill>
                    <p:spPr>
                      <a:xfrm>
                        <a:off x="914400" y="4173589"/>
                        <a:ext cx="7032978" cy="879674"/>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185963282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2000" dirty="0"/>
              <a:t>对偏置项的偏导数为</a:t>
            </a:r>
          </a:p>
          <a:p>
            <a:pPr marL="0" indent="0" fontAlgn="auto">
              <a:lnSpc>
                <a:spcPct val="150000"/>
              </a:lnSpc>
              <a:buNone/>
            </a:pPr>
            <a:endParaRPr lang="zh-CN" altLang="en-US" sz="2000" dirty="0"/>
          </a:p>
          <a:p>
            <a:pPr marL="0" indent="0" fontAlgn="auto">
              <a:lnSpc>
                <a:spcPct val="150000"/>
              </a:lnSpc>
              <a:buNone/>
            </a:pPr>
            <a:r>
              <a:rPr lang="zh-CN" altLang="en-US" sz="2000" dirty="0" smtClean="0"/>
              <a:t>如</a:t>
            </a:r>
            <a:r>
              <a:rPr lang="zh-CN" altLang="en-US" sz="2000" dirty="0"/>
              <a:t>果        ，上式分子中的后半部分对于   是常数</a:t>
            </a:r>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endParaRPr lang="en-US" altLang="zh-CN" sz="2000" dirty="0" smtClean="0"/>
          </a:p>
          <a:p>
            <a:pPr marL="0" indent="0" fontAlgn="auto">
              <a:lnSpc>
                <a:spcPct val="150000"/>
              </a:lnSpc>
              <a:buNone/>
            </a:pPr>
            <a:endParaRPr lang="en-US" altLang="zh-CN" sz="2000" dirty="0"/>
          </a:p>
          <a:p>
            <a:pPr marL="0" indent="0" fontAlgn="auto">
              <a:lnSpc>
                <a:spcPct val="150000"/>
              </a:lnSpc>
              <a:buNone/>
            </a:pPr>
            <a:r>
              <a:rPr lang="zh-CN" altLang="en-US" sz="2000" dirty="0" smtClean="0"/>
              <a:t>如</a:t>
            </a:r>
            <a:r>
              <a:rPr lang="zh-CN" altLang="en-US" sz="2000" dirty="0"/>
              <a:t>果          ，类似的有</a:t>
            </a:r>
          </a:p>
          <a:p>
            <a:pPr marL="0" indent="0" fontAlgn="auto">
              <a:lnSpc>
                <a:spcPct val="150000"/>
              </a:lnSpc>
              <a:buNone/>
            </a:pPr>
            <a:endParaRPr lang="zh-CN" altLang="en-US" sz="2000" dirty="0"/>
          </a:p>
          <a:p>
            <a:pPr marL="0" indent="0" fontAlgn="auto">
              <a:lnSpc>
                <a:spcPct val="150000"/>
              </a:lnSpc>
              <a:buNone/>
            </a:pPr>
            <a:r>
              <a:rPr lang="zh-CN" altLang="en-US" sz="2000" dirty="0"/>
              <a:t>写成矩阵形式为</a:t>
            </a:r>
          </a:p>
          <a:p>
            <a:pPr marL="0" indent="0" fontAlgn="auto">
              <a:lnSpc>
                <a:spcPct val="150000"/>
              </a:lnSpc>
              <a:buNone/>
            </a:pPr>
            <a:endParaRPr lang="zh-CN" altLang="en-US" sz="2000" dirty="0"/>
          </a:p>
        </p:txBody>
      </p:sp>
      <p:graphicFrame>
        <p:nvGraphicFramePr>
          <p:cNvPr id="2" name="对象 -2147482095"/>
          <p:cNvGraphicFramePr>
            <a:graphicFrameLocks noChangeAspect="1"/>
          </p:cNvGraphicFramePr>
          <p:nvPr>
            <p:extLst>
              <p:ext uri="{D42A27DB-BD31-4B8C-83A1-F6EECF244321}">
                <p14:modId xmlns:p14="http://schemas.microsoft.com/office/powerpoint/2010/main" val="3049477457"/>
              </p:ext>
            </p:extLst>
          </p:nvPr>
        </p:nvGraphicFramePr>
        <p:xfrm>
          <a:off x="2823521" y="157900"/>
          <a:ext cx="5565735" cy="1331677"/>
        </p:xfrm>
        <a:graphic>
          <a:graphicData uri="http://schemas.openxmlformats.org/presentationml/2006/ole">
            <mc:AlternateContent xmlns:mc="http://schemas.openxmlformats.org/markup-compatibility/2006">
              <mc:Choice xmlns:v="urn:schemas-microsoft-com:vml" Requires="v">
                <p:oleObj spid="_x0000_s167026" r:id="rId4" imgW="3136900" imgH="647700" progId="Equation.DSMT4">
                  <p:embed/>
                </p:oleObj>
              </mc:Choice>
              <mc:Fallback>
                <p:oleObj r:id="rId4" imgW="3136900" imgH="647700" progId="Equation.DSMT4">
                  <p:embed/>
                  <p:pic>
                    <p:nvPicPr>
                      <p:cNvPr id="0" name=""/>
                      <p:cNvPicPr/>
                      <p:nvPr/>
                    </p:nvPicPr>
                    <p:blipFill>
                      <a:blip r:embed="rId5"/>
                      <a:stretch>
                        <a:fillRect/>
                      </a:stretch>
                    </p:blipFill>
                    <p:spPr>
                      <a:xfrm>
                        <a:off x="2823521" y="157900"/>
                        <a:ext cx="5565735" cy="1331677"/>
                      </a:xfrm>
                      <a:prstGeom prst="rect">
                        <a:avLst/>
                      </a:prstGeom>
                      <a:noFill/>
                      <a:ln w="38100">
                        <a:noFill/>
                        <a:miter/>
                      </a:ln>
                    </p:spPr>
                  </p:pic>
                </p:oleObj>
              </mc:Fallback>
            </mc:AlternateContent>
          </a:graphicData>
        </a:graphic>
      </p:graphicFrame>
      <p:graphicFrame>
        <p:nvGraphicFramePr>
          <p:cNvPr id="3" name="对象 -2147482094"/>
          <p:cNvGraphicFramePr>
            <a:graphicFrameLocks noChangeAspect="1"/>
          </p:cNvGraphicFramePr>
          <p:nvPr>
            <p:extLst>
              <p:ext uri="{D42A27DB-BD31-4B8C-83A1-F6EECF244321}">
                <p14:modId xmlns:p14="http://schemas.microsoft.com/office/powerpoint/2010/main" val="1718156798"/>
              </p:ext>
            </p:extLst>
          </p:nvPr>
        </p:nvGraphicFramePr>
        <p:xfrm>
          <a:off x="929766" y="1400013"/>
          <a:ext cx="550118" cy="388988"/>
        </p:xfrm>
        <a:graphic>
          <a:graphicData uri="http://schemas.openxmlformats.org/presentationml/2006/ole">
            <mc:AlternateContent xmlns:mc="http://schemas.openxmlformats.org/markup-compatibility/2006">
              <mc:Choice xmlns:v="urn:schemas-microsoft-com:vml" Requires="v">
                <p:oleObj spid="_x0000_s167027" r:id="rId6" imgW="292100" imgH="177165" progId="Equation.DSMT4">
                  <p:embed/>
                </p:oleObj>
              </mc:Choice>
              <mc:Fallback>
                <p:oleObj r:id="rId6" imgW="292100" imgH="177165" progId="Equation.DSMT4">
                  <p:embed/>
                  <p:pic>
                    <p:nvPicPr>
                      <p:cNvPr id="0" name=""/>
                      <p:cNvPicPr/>
                      <p:nvPr/>
                    </p:nvPicPr>
                    <p:blipFill>
                      <a:blip r:embed="rId7"/>
                      <a:stretch>
                        <a:fillRect/>
                      </a:stretch>
                    </p:blipFill>
                    <p:spPr>
                      <a:xfrm>
                        <a:off x="929766" y="1400013"/>
                        <a:ext cx="550118" cy="388988"/>
                      </a:xfrm>
                      <a:prstGeom prst="rect">
                        <a:avLst/>
                      </a:prstGeom>
                      <a:noFill/>
                      <a:ln w="38100">
                        <a:noFill/>
                        <a:miter/>
                      </a:ln>
                    </p:spPr>
                  </p:pic>
                </p:oleObj>
              </mc:Fallback>
            </mc:AlternateContent>
          </a:graphicData>
        </a:graphic>
      </p:graphicFrame>
      <p:graphicFrame>
        <p:nvGraphicFramePr>
          <p:cNvPr id="4" name="对象 -2147481849"/>
          <p:cNvGraphicFramePr>
            <a:graphicFrameLocks noChangeAspect="1"/>
          </p:cNvGraphicFramePr>
          <p:nvPr>
            <p:extLst>
              <p:ext uri="{D42A27DB-BD31-4B8C-83A1-F6EECF244321}">
                <p14:modId xmlns:p14="http://schemas.microsoft.com/office/powerpoint/2010/main" val="2625729242"/>
              </p:ext>
            </p:extLst>
          </p:nvPr>
        </p:nvGraphicFramePr>
        <p:xfrm>
          <a:off x="4674318" y="1234602"/>
          <a:ext cx="306756" cy="669283"/>
        </p:xfrm>
        <a:graphic>
          <a:graphicData uri="http://schemas.openxmlformats.org/presentationml/2006/ole">
            <mc:AlternateContent xmlns:mc="http://schemas.openxmlformats.org/markup-compatibility/2006">
              <mc:Choice xmlns:v="urn:schemas-microsoft-com:vml" Requires="v">
                <p:oleObj spid="_x0000_s167028" r:id="rId8" imgW="139700" imgH="228600" progId="Equation.DSMT4">
                  <p:embed/>
                </p:oleObj>
              </mc:Choice>
              <mc:Fallback>
                <p:oleObj r:id="rId8" imgW="139700" imgH="228600" progId="Equation.DSMT4">
                  <p:embed/>
                  <p:pic>
                    <p:nvPicPr>
                      <p:cNvPr id="0" name=""/>
                      <p:cNvPicPr/>
                      <p:nvPr/>
                    </p:nvPicPr>
                    <p:blipFill>
                      <a:blip r:embed="rId9"/>
                      <a:stretch>
                        <a:fillRect/>
                      </a:stretch>
                    </p:blipFill>
                    <p:spPr>
                      <a:xfrm>
                        <a:off x="4674318" y="1234602"/>
                        <a:ext cx="306756" cy="669283"/>
                      </a:xfrm>
                      <a:prstGeom prst="rect">
                        <a:avLst/>
                      </a:prstGeom>
                      <a:noFill/>
                      <a:ln w="38100">
                        <a:noFill/>
                        <a:miter/>
                      </a:ln>
                    </p:spPr>
                  </p:pic>
                </p:oleObj>
              </mc:Fallback>
            </mc:AlternateContent>
          </a:graphicData>
        </a:graphic>
      </p:graphicFrame>
      <p:graphicFrame>
        <p:nvGraphicFramePr>
          <p:cNvPr id="5" name="对象 -2147482092"/>
          <p:cNvGraphicFramePr>
            <a:graphicFrameLocks noChangeAspect="1"/>
          </p:cNvGraphicFramePr>
          <p:nvPr>
            <p:extLst>
              <p:ext uri="{D42A27DB-BD31-4B8C-83A1-F6EECF244321}">
                <p14:modId xmlns:p14="http://schemas.microsoft.com/office/powerpoint/2010/main" val="323378822"/>
              </p:ext>
            </p:extLst>
          </p:nvPr>
        </p:nvGraphicFramePr>
        <p:xfrm>
          <a:off x="1045029" y="1710160"/>
          <a:ext cx="6676737" cy="1811923"/>
        </p:xfrm>
        <a:graphic>
          <a:graphicData uri="http://schemas.openxmlformats.org/presentationml/2006/ole">
            <mc:AlternateContent xmlns:mc="http://schemas.openxmlformats.org/markup-compatibility/2006">
              <mc:Choice xmlns:v="urn:schemas-microsoft-com:vml" Requires="v">
                <p:oleObj spid="_x0000_s167029" r:id="rId10" imgW="3644900" imgH="889000" progId="Equation.DSMT4">
                  <p:embed/>
                </p:oleObj>
              </mc:Choice>
              <mc:Fallback>
                <p:oleObj r:id="rId10" imgW="3644900" imgH="889000" progId="Equation.DSMT4">
                  <p:embed/>
                  <p:pic>
                    <p:nvPicPr>
                      <p:cNvPr id="0" name=""/>
                      <p:cNvPicPr/>
                      <p:nvPr/>
                    </p:nvPicPr>
                    <p:blipFill>
                      <a:blip r:embed="rId11"/>
                      <a:stretch>
                        <a:fillRect/>
                      </a:stretch>
                    </p:blipFill>
                    <p:spPr>
                      <a:xfrm>
                        <a:off x="1045029" y="1710160"/>
                        <a:ext cx="6676737" cy="1811923"/>
                      </a:xfrm>
                      <a:prstGeom prst="rect">
                        <a:avLst/>
                      </a:prstGeom>
                      <a:noFill/>
                      <a:ln w="38100">
                        <a:noFill/>
                        <a:miter/>
                      </a:ln>
                    </p:spPr>
                  </p:pic>
                </p:oleObj>
              </mc:Fallback>
            </mc:AlternateContent>
          </a:graphicData>
        </a:graphic>
      </p:graphicFrame>
      <p:graphicFrame>
        <p:nvGraphicFramePr>
          <p:cNvPr id="6" name="对象 -2147482091"/>
          <p:cNvGraphicFramePr>
            <a:graphicFrameLocks noChangeAspect="1"/>
          </p:cNvGraphicFramePr>
          <p:nvPr>
            <p:extLst>
              <p:ext uri="{D42A27DB-BD31-4B8C-83A1-F6EECF244321}">
                <p14:modId xmlns:p14="http://schemas.microsoft.com/office/powerpoint/2010/main" val="2582481178"/>
              </p:ext>
            </p:extLst>
          </p:nvPr>
        </p:nvGraphicFramePr>
        <p:xfrm>
          <a:off x="881258" y="3893404"/>
          <a:ext cx="610276" cy="456079"/>
        </p:xfrm>
        <a:graphic>
          <a:graphicData uri="http://schemas.openxmlformats.org/presentationml/2006/ole">
            <mc:AlternateContent xmlns:mc="http://schemas.openxmlformats.org/markup-compatibility/2006">
              <mc:Choice xmlns:v="urn:schemas-microsoft-com:vml" Requires="v">
                <p:oleObj spid="_x0000_s167030" r:id="rId12" imgW="316865" imgH="177165" progId="Equation.DSMT4">
                  <p:embed/>
                </p:oleObj>
              </mc:Choice>
              <mc:Fallback>
                <p:oleObj r:id="rId12" imgW="316865" imgH="177165" progId="Equation.DSMT4">
                  <p:embed/>
                  <p:pic>
                    <p:nvPicPr>
                      <p:cNvPr id="0" name=""/>
                      <p:cNvPicPr/>
                      <p:nvPr/>
                    </p:nvPicPr>
                    <p:blipFill>
                      <a:blip r:embed="rId13"/>
                      <a:stretch>
                        <a:fillRect/>
                      </a:stretch>
                    </p:blipFill>
                    <p:spPr>
                      <a:xfrm>
                        <a:off x="881258" y="3893404"/>
                        <a:ext cx="610276" cy="456079"/>
                      </a:xfrm>
                      <a:prstGeom prst="rect">
                        <a:avLst/>
                      </a:prstGeom>
                      <a:noFill/>
                      <a:ln w="38100">
                        <a:noFill/>
                        <a:miter/>
                      </a:ln>
                    </p:spPr>
                  </p:pic>
                </p:oleObj>
              </mc:Fallback>
            </mc:AlternateContent>
          </a:graphicData>
        </a:graphic>
      </p:graphicFrame>
      <p:graphicFrame>
        <p:nvGraphicFramePr>
          <p:cNvPr id="7" name="对象 -2147482090"/>
          <p:cNvGraphicFramePr>
            <a:graphicFrameLocks noChangeAspect="1"/>
          </p:cNvGraphicFramePr>
          <p:nvPr>
            <p:extLst>
              <p:ext uri="{D42A27DB-BD31-4B8C-83A1-F6EECF244321}">
                <p14:modId xmlns:p14="http://schemas.microsoft.com/office/powerpoint/2010/main" val="590080425"/>
              </p:ext>
            </p:extLst>
          </p:nvPr>
        </p:nvGraphicFramePr>
        <p:xfrm>
          <a:off x="2389277" y="4260822"/>
          <a:ext cx="5477466" cy="924293"/>
        </p:xfrm>
        <a:graphic>
          <a:graphicData uri="http://schemas.openxmlformats.org/presentationml/2006/ole">
            <mc:AlternateContent xmlns:mc="http://schemas.openxmlformats.org/markup-compatibility/2006">
              <mc:Choice xmlns:v="urn:schemas-microsoft-com:vml" Requires="v">
                <p:oleObj spid="_x0000_s167031" r:id="rId14" imgW="2743200" imgH="444500" progId="Equation.DSMT4">
                  <p:embed/>
                </p:oleObj>
              </mc:Choice>
              <mc:Fallback>
                <p:oleObj r:id="rId14" imgW="2743200" imgH="444500" progId="Equation.DSMT4">
                  <p:embed/>
                  <p:pic>
                    <p:nvPicPr>
                      <p:cNvPr id="0" name=""/>
                      <p:cNvPicPr/>
                      <p:nvPr/>
                    </p:nvPicPr>
                    <p:blipFill>
                      <a:blip r:embed="rId15"/>
                      <a:stretch>
                        <a:fillRect/>
                      </a:stretch>
                    </p:blipFill>
                    <p:spPr>
                      <a:xfrm>
                        <a:off x="2389277" y="4260822"/>
                        <a:ext cx="5477466" cy="924293"/>
                      </a:xfrm>
                      <a:prstGeom prst="rect">
                        <a:avLst/>
                      </a:prstGeom>
                      <a:noFill/>
                      <a:ln w="38100">
                        <a:noFill/>
                        <a:miter/>
                      </a:ln>
                    </p:spPr>
                  </p:pic>
                </p:oleObj>
              </mc:Fallback>
            </mc:AlternateContent>
          </a:graphicData>
        </a:graphic>
      </p:graphicFrame>
      <p:graphicFrame>
        <p:nvGraphicFramePr>
          <p:cNvPr id="8" name="对象 -2147482088"/>
          <p:cNvGraphicFramePr>
            <a:graphicFrameLocks noChangeAspect="1"/>
          </p:cNvGraphicFramePr>
          <p:nvPr>
            <p:extLst>
              <p:ext uri="{D42A27DB-BD31-4B8C-83A1-F6EECF244321}">
                <p14:modId xmlns:p14="http://schemas.microsoft.com/office/powerpoint/2010/main" val="2260812699"/>
              </p:ext>
            </p:extLst>
          </p:nvPr>
        </p:nvGraphicFramePr>
        <p:xfrm>
          <a:off x="1175233" y="5377138"/>
          <a:ext cx="6604423" cy="831616"/>
        </p:xfrm>
        <a:graphic>
          <a:graphicData uri="http://schemas.openxmlformats.org/presentationml/2006/ole">
            <mc:AlternateContent xmlns:mc="http://schemas.openxmlformats.org/markup-compatibility/2006">
              <mc:Choice xmlns:v="urn:schemas-microsoft-com:vml" Requires="v">
                <p:oleObj spid="_x0000_s167032" r:id="rId16" imgW="2984500" imgH="330200" progId="Equation.DSMT4">
                  <p:embed/>
                </p:oleObj>
              </mc:Choice>
              <mc:Fallback>
                <p:oleObj r:id="rId16" imgW="2984500" imgH="330200" progId="Equation.DSMT4">
                  <p:embed/>
                  <p:pic>
                    <p:nvPicPr>
                      <p:cNvPr id="0" name=""/>
                      <p:cNvPicPr/>
                      <p:nvPr/>
                    </p:nvPicPr>
                    <p:blipFill>
                      <a:blip r:embed="rId17"/>
                      <a:stretch>
                        <a:fillRect/>
                      </a:stretch>
                    </p:blipFill>
                    <p:spPr>
                      <a:xfrm>
                        <a:off x="1175233" y="5377138"/>
                        <a:ext cx="6604423" cy="831616"/>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30940357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2000" dirty="0"/>
              <a:t>接下来计算对隐含层权重矩阵与偏置向量的梯度值</a:t>
            </a:r>
          </a:p>
          <a:p>
            <a:pPr marL="0" indent="0" fontAlgn="auto">
              <a:lnSpc>
                <a:spcPct val="150000"/>
              </a:lnSpc>
              <a:buNone/>
            </a:pPr>
            <a:r>
              <a:rPr lang="zh-CN" altLang="en-US" sz="2000" dirty="0"/>
              <a:t>矩阵        是一个</a:t>
            </a:r>
            <a:r>
              <a:rPr lang="en-US" altLang="zh-CN" sz="2000" dirty="0"/>
              <a:t>4x3</a:t>
            </a:r>
            <a:r>
              <a:rPr lang="zh-CN" altLang="en-US" sz="2000" dirty="0"/>
              <a:t>的矩阵，它的4个行向量为                                    。偏置       的分量为</a:t>
            </a:r>
          </a:p>
          <a:p>
            <a:pPr marL="0" indent="0" fontAlgn="auto">
              <a:lnSpc>
                <a:spcPct val="150000"/>
              </a:lnSpc>
              <a:buNone/>
            </a:pPr>
            <a:r>
              <a:rPr lang="zh-CN" altLang="en-US" sz="2000" dirty="0"/>
              <a:t>首先计算损失函数对        元素的偏导数</a:t>
            </a:r>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endParaRPr lang="en-US" altLang="zh-CN" sz="2000" dirty="0" smtClean="0"/>
          </a:p>
          <a:p>
            <a:pPr marL="0" indent="0" fontAlgn="auto">
              <a:lnSpc>
                <a:spcPct val="150000"/>
              </a:lnSpc>
              <a:buNone/>
            </a:pPr>
            <a:r>
              <a:rPr lang="zh-CN" altLang="en-US" sz="2000" dirty="0" smtClean="0"/>
              <a:t>上</a:t>
            </a:r>
            <a:r>
              <a:rPr lang="zh-CN" altLang="en-US" sz="2000" dirty="0"/>
              <a:t>式两部分都与矩阵元素有关。在这里</a:t>
            </a:r>
          </a:p>
          <a:p>
            <a:pPr marL="0" indent="0" fontAlgn="auto">
              <a:lnSpc>
                <a:spcPct val="150000"/>
              </a:lnSpc>
              <a:buNone/>
            </a:pPr>
            <a:r>
              <a:rPr lang="zh-CN" altLang="en-US" sz="2000" dirty="0" smtClean="0"/>
              <a:t>为</a:t>
            </a:r>
            <a:r>
              <a:rPr lang="zh-CN" altLang="en-US" sz="2000" dirty="0"/>
              <a:t>了表述简洁，令</a:t>
            </a:r>
          </a:p>
          <a:p>
            <a:pPr marL="0" indent="0" fontAlgn="auto">
              <a:lnSpc>
                <a:spcPct val="150000"/>
              </a:lnSpc>
              <a:buNone/>
            </a:pPr>
            <a:endParaRPr lang="zh-CN" altLang="en-US" sz="2000" dirty="0"/>
          </a:p>
          <a:p>
            <a:pPr marL="0" indent="0" fontAlgn="auto">
              <a:lnSpc>
                <a:spcPct val="150000"/>
              </a:lnSpc>
              <a:buNone/>
            </a:pPr>
            <a:r>
              <a:rPr lang="zh-CN" altLang="en-US" sz="2000" dirty="0"/>
              <a:t>根据链式法则</a:t>
            </a:r>
          </a:p>
        </p:txBody>
      </p:sp>
      <p:graphicFrame>
        <p:nvGraphicFramePr>
          <p:cNvPr id="2" name="对象 -2147482084"/>
          <p:cNvGraphicFramePr>
            <a:graphicFrameLocks noChangeAspect="1"/>
          </p:cNvGraphicFramePr>
          <p:nvPr>
            <p:extLst>
              <p:ext uri="{D42A27DB-BD31-4B8C-83A1-F6EECF244321}">
                <p14:modId xmlns:p14="http://schemas.microsoft.com/office/powerpoint/2010/main" val="2023243862"/>
              </p:ext>
            </p:extLst>
          </p:nvPr>
        </p:nvGraphicFramePr>
        <p:xfrm>
          <a:off x="943897" y="762530"/>
          <a:ext cx="502966" cy="475023"/>
        </p:xfrm>
        <a:graphic>
          <a:graphicData uri="http://schemas.openxmlformats.org/presentationml/2006/ole">
            <mc:AlternateContent xmlns:mc="http://schemas.openxmlformats.org/markup-compatibility/2006">
              <mc:Choice xmlns:v="urn:schemas-microsoft-com:vml" Requires="v">
                <p:oleObj spid="_x0000_s168073" r:id="rId4" imgW="304800" imgH="215900" progId="Equation.DSMT4">
                  <p:embed/>
                </p:oleObj>
              </mc:Choice>
              <mc:Fallback>
                <p:oleObj r:id="rId4" imgW="304800" imgH="215900" progId="Equation.DSMT4">
                  <p:embed/>
                  <p:pic>
                    <p:nvPicPr>
                      <p:cNvPr id="0" name=""/>
                      <p:cNvPicPr/>
                      <p:nvPr/>
                    </p:nvPicPr>
                    <p:blipFill>
                      <a:blip r:embed="rId5"/>
                      <a:stretch>
                        <a:fillRect/>
                      </a:stretch>
                    </p:blipFill>
                    <p:spPr>
                      <a:xfrm>
                        <a:off x="943897" y="762530"/>
                        <a:ext cx="502966" cy="475023"/>
                      </a:xfrm>
                      <a:prstGeom prst="rect">
                        <a:avLst/>
                      </a:prstGeom>
                      <a:noFill/>
                      <a:ln w="38100">
                        <a:noFill/>
                        <a:miter/>
                      </a:ln>
                    </p:spPr>
                  </p:pic>
                </p:oleObj>
              </mc:Fallback>
            </mc:AlternateContent>
          </a:graphicData>
        </a:graphic>
      </p:graphicFrame>
      <p:graphicFrame>
        <p:nvGraphicFramePr>
          <p:cNvPr id="3" name="对象 -2147482082"/>
          <p:cNvGraphicFramePr>
            <a:graphicFrameLocks noChangeAspect="1"/>
          </p:cNvGraphicFramePr>
          <p:nvPr>
            <p:extLst>
              <p:ext uri="{D42A27DB-BD31-4B8C-83A1-F6EECF244321}">
                <p14:modId xmlns:p14="http://schemas.microsoft.com/office/powerpoint/2010/main" val="1311730624"/>
              </p:ext>
            </p:extLst>
          </p:nvPr>
        </p:nvGraphicFramePr>
        <p:xfrm>
          <a:off x="5654679" y="711323"/>
          <a:ext cx="2133345" cy="645529"/>
        </p:xfrm>
        <a:graphic>
          <a:graphicData uri="http://schemas.openxmlformats.org/presentationml/2006/ole">
            <mc:AlternateContent xmlns:mc="http://schemas.openxmlformats.org/markup-compatibility/2006">
              <mc:Choice xmlns:v="urn:schemas-microsoft-com:vml" Requires="v">
                <p:oleObj spid="_x0000_s168074" r:id="rId6" imgW="1117600" imgH="254000" progId="Equation.DSMT4">
                  <p:embed/>
                </p:oleObj>
              </mc:Choice>
              <mc:Fallback>
                <p:oleObj r:id="rId6" imgW="1117600" imgH="254000" progId="Equation.DSMT4">
                  <p:embed/>
                  <p:pic>
                    <p:nvPicPr>
                      <p:cNvPr id="0" name=""/>
                      <p:cNvPicPr/>
                      <p:nvPr/>
                    </p:nvPicPr>
                    <p:blipFill>
                      <a:blip r:embed="rId7"/>
                      <a:stretch>
                        <a:fillRect/>
                      </a:stretch>
                    </p:blipFill>
                    <p:spPr>
                      <a:xfrm>
                        <a:off x="5654679" y="711323"/>
                        <a:ext cx="2133345" cy="645529"/>
                      </a:xfrm>
                      <a:prstGeom prst="rect">
                        <a:avLst/>
                      </a:prstGeom>
                      <a:noFill/>
                      <a:ln w="38100">
                        <a:noFill/>
                        <a:miter/>
                      </a:ln>
                    </p:spPr>
                  </p:pic>
                </p:oleObj>
              </mc:Fallback>
            </mc:AlternateContent>
          </a:graphicData>
        </a:graphic>
      </p:graphicFrame>
      <p:graphicFrame>
        <p:nvGraphicFramePr>
          <p:cNvPr id="4" name="对象 -2147482078"/>
          <p:cNvGraphicFramePr>
            <a:graphicFrameLocks noChangeAspect="1"/>
          </p:cNvGraphicFramePr>
          <p:nvPr>
            <p:extLst>
              <p:ext uri="{D42A27DB-BD31-4B8C-83A1-F6EECF244321}">
                <p14:modId xmlns:p14="http://schemas.microsoft.com/office/powerpoint/2010/main" val="4229878712"/>
              </p:ext>
            </p:extLst>
          </p:nvPr>
        </p:nvGraphicFramePr>
        <p:xfrm>
          <a:off x="686659" y="1279729"/>
          <a:ext cx="404721" cy="509425"/>
        </p:xfrm>
        <a:graphic>
          <a:graphicData uri="http://schemas.openxmlformats.org/presentationml/2006/ole">
            <mc:AlternateContent xmlns:mc="http://schemas.openxmlformats.org/markup-compatibility/2006">
              <mc:Choice xmlns:v="urn:schemas-microsoft-com:vml" Requires="v">
                <p:oleObj spid="_x0000_s168075" r:id="rId8" imgW="228600" imgH="215900" progId="Equation.DSMT4">
                  <p:embed/>
                </p:oleObj>
              </mc:Choice>
              <mc:Fallback>
                <p:oleObj r:id="rId8" imgW="228600" imgH="215900" progId="Equation.DSMT4">
                  <p:embed/>
                  <p:pic>
                    <p:nvPicPr>
                      <p:cNvPr id="0" name=""/>
                      <p:cNvPicPr/>
                      <p:nvPr/>
                    </p:nvPicPr>
                    <p:blipFill>
                      <a:blip r:embed="rId9"/>
                      <a:stretch>
                        <a:fillRect/>
                      </a:stretch>
                    </p:blipFill>
                    <p:spPr>
                      <a:xfrm>
                        <a:off x="686659" y="1279729"/>
                        <a:ext cx="404721" cy="509425"/>
                      </a:xfrm>
                      <a:prstGeom prst="rect">
                        <a:avLst/>
                      </a:prstGeom>
                      <a:noFill/>
                      <a:ln w="38100">
                        <a:noFill/>
                        <a:miter/>
                      </a:ln>
                    </p:spPr>
                  </p:pic>
                </p:oleObj>
              </mc:Fallback>
            </mc:AlternateContent>
          </a:graphicData>
        </a:graphic>
      </p:graphicFrame>
      <p:graphicFrame>
        <p:nvGraphicFramePr>
          <p:cNvPr id="6" name="对象 -2147482077"/>
          <p:cNvGraphicFramePr>
            <a:graphicFrameLocks noChangeAspect="1"/>
          </p:cNvGraphicFramePr>
          <p:nvPr>
            <p:extLst>
              <p:ext uri="{D42A27DB-BD31-4B8C-83A1-F6EECF244321}">
                <p14:modId xmlns:p14="http://schemas.microsoft.com/office/powerpoint/2010/main" val="4083669854"/>
              </p:ext>
            </p:extLst>
          </p:nvPr>
        </p:nvGraphicFramePr>
        <p:xfrm>
          <a:off x="2580468" y="1170632"/>
          <a:ext cx="2412446" cy="671157"/>
        </p:xfrm>
        <a:graphic>
          <a:graphicData uri="http://schemas.openxmlformats.org/presentationml/2006/ole">
            <mc:AlternateContent xmlns:mc="http://schemas.openxmlformats.org/markup-compatibility/2006">
              <mc:Choice xmlns:v="urn:schemas-microsoft-com:vml" Requires="v">
                <p:oleObj spid="_x0000_s168076" r:id="rId10" imgW="952500" imgH="254000" progId="Equation.DSMT4">
                  <p:embed/>
                </p:oleObj>
              </mc:Choice>
              <mc:Fallback>
                <p:oleObj r:id="rId10" imgW="952500" imgH="254000" progId="Equation.DSMT4">
                  <p:embed/>
                  <p:pic>
                    <p:nvPicPr>
                      <p:cNvPr id="0" name=""/>
                      <p:cNvPicPr/>
                      <p:nvPr/>
                    </p:nvPicPr>
                    <p:blipFill>
                      <a:blip r:embed="rId11"/>
                      <a:stretch>
                        <a:fillRect/>
                      </a:stretch>
                    </p:blipFill>
                    <p:spPr>
                      <a:xfrm>
                        <a:off x="2580468" y="1170632"/>
                        <a:ext cx="2412446" cy="671157"/>
                      </a:xfrm>
                      <a:prstGeom prst="rect">
                        <a:avLst/>
                      </a:prstGeom>
                      <a:noFill/>
                      <a:ln w="38100">
                        <a:noFill/>
                        <a:miter/>
                      </a:ln>
                    </p:spPr>
                  </p:pic>
                </p:oleObj>
              </mc:Fallback>
            </mc:AlternateContent>
          </a:graphicData>
        </a:graphic>
      </p:graphicFrame>
      <p:graphicFrame>
        <p:nvGraphicFramePr>
          <p:cNvPr id="5" name="对象 -2147482084"/>
          <p:cNvGraphicFramePr>
            <a:graphicFrameLocks noChangeAspect="1"/>
          </p:cNvGraphicFramePr>
          <p:nvPr>
            <p:extLst>
              <p:ext uri="{D42A27DB-BD31-4B8C-83A1-F6EECF244321}">
                <p14:modId xmlns:p14="http://schemas.microsoft.com/office/powerpoint/2010/main" val="3114646150"/>
              </p:ext>
            </p:extLst>
          </p:nvPr>
        </p:nvGraphicFramePr>
        <p:xfrm>
          <a:off x="2642403" y="1730210"/>
          <a:ext cx="513751" cy="485209"/>
        </p:xfrm>
        <a:graphic>
          <a:graphicData uri="http://schemas.openxmlformats.org/presentationml/2006/ole">
            <mc:AlternateContent xmlns:mc="http://schemas.openxmlformats.org/markup-compatibility/2006">
              <mc:Choice xmlns:v="urn:schemas-microsoft-com:vml" Requires="v">
                <p:oleObj spid="_x0000_s168077" r:id="rId12" imgW="304800" imgH="215900" progId="Equation.DSMT4">
                  <p:embed/>
                </p:oleObj>
              </mc:Choice>
              <mc:Fallback>
                <p:oleObj r:id="rId12" imgW="304800" imgH="215900" progId="Equation.DSMT4">
                  <p:embed/>
                  <p:pic>
                    <p:nvPicPr>
                      <p:cNvPr id="0" name=""/>
                      <p:cNvPicPr/>
                      <p:nvPr/>
                    </p:nvPicPr>
                    <p:blipFill>
                      <a:blip r:embed="rId5"/>
                      <a:stretch>
                        <a:fillRect/>
                      </a:stretch>
                    </p:blipFill>
                    <p:spPr>
                      <a:xfrm>
                        <a:off x="2642403" y="1730210"/>
                        <a:ext cx="513751" cy="485209"/>
                      </a:xfrm>
                      <a:prstGeom prst="rect">
                        <a:avLst/>
                      </a:prstGeom>
                      <a:noFill/>
                      <a:ln w="38100">
                        <a:noFill/>
                        <a:miter/>
                      </a:ln>
                    </p:spPr>
                  </p:pic>
                </p:oleObj>
              </mc:Fallback>
            </mc:AlternateContent>
          </a:graphicData>
        </a:graphic>
      </p:graphicFrame>
      <p:graphicFrame>
        <p:nvGraphicFramePr>
          <p:cNvPr id="8" name="对象 -2147482072"/>
          <p:cNvGraphicFramePr>
            <a:graphicFrameLocks noChangeAspect="1"/>
          </p:cNvGraphicFramePr>
          <p:nvPr>
            <p:extLst>
              <p:ext uri="{D42A27DB-BD31-4B8C-83A1-F6EECF244321}">
                <p14:modId xmlns:p14="http://schemas.microsoft.com/office/powerpoint/2010/main" val="390395453"/>
              </p:ext>
            </p:extLst>
          </p:nvPr>
        </p:nvGraphicFramePr>
        <p:xfrm>
          <a:off x="1105053" y="2242677"/>
          <a:ext cx="7501918" cy="1518161"/>
        </p:xfrm>
        <a:graphic>
          <a:graphicData uri="http://schemas.openxmlformats.org/presentationml/2006/ole">
            <mc:AlternateContent xmlns:mc="http://schemas.openxmlformats.org/markup-compatibility/2006">
              <mc:Choice xmlns:v="urn:schemas-microsoft-com:vml" Requires="v">
                <p:oleObj spid="_x0000_s168078" r:id="rId13" imgW="3721100" imgH="660400" progId="Equation.DSMT4">
                  <p:embed/>
                </p:oleObj>
              </mc:Choice>
              <mc:Fallback>
                <p:oleObj r:id="rId13" imgW="3721100" imgH="660400" progId="Equation.DSMT4">
                  <p:embed/>
                  <p:pic>
                    <p:nvPicPr>
                      <p:cNvPr id="0" name=""/>
                      <p:cNvPicPr/>
                      <p:nvPr/>
                    </p:nvPicPr>
                    <p:blipFill>
                      <a:blip r:embed="rId14"/>
                      <a:stretch>
                        <a:fillRect/>
                      </a:stretch>
                    </p:blipFill>
                    <p:spPr>
                      <a:xfrm>
                        <a:off x="1105053" y="2242677"/>
                        <a:ext cx="7501918" cy="1518161"/>
                      </a:xfrm>
                      <a:prstGeom prst="rect">
                        <a:avLst/>
                      </a:prstGeom>
                      <a:noFill/>
                      <a:ln w="38100">
                        <a:noFill/>
                        <a:miter/>
                      </a:ln>
                    </p:spPr>
                  </p:pic>
                </p:oleObj>
              </mc:Fallback>
            </mc:AlternateContent>
          </a:graphicData>
        </a:graphic>
      </p:graphicFrame>
      <p:graphicFrame>
        <p:nvGraphicFramePr>
          <p:cNvPr id="9" name="对象 -2147482071"/>
          <p:cNvGraphicFramePr>
            <a:graphicFrameLocks noChangeAspect="1"/>
          </p:cNvGraphicFramePr>
          <p:nvPr>
            <p:extLst>
              <p:ext uri="{D42A27DB-BD31-4B8C-83A1-F6EECF244321}">
                <p14:modId xmlns:p14="http://schemas.microsoft.com/office/powerpoint/2010/main" val="3270056587"/>
              </p:ext>
            </p:extLst>
          </p:nvPr>
        </p:nvGraphicFramePr>
        <p:xfrm>
          <a:off x="4904009" y="3742320"/>
          <a:ext cx="3151420" cy="812385"/>
        </p:xfrm>
        <a:graphic>
          <a:graphicData uri="http://schemas.openxmlformats.org/presentationml/2006/ole">
            <mc:AlternateContent xmlns:mc="http://schemas.openxmlformats.org/markup-compatibility/2006">
              <mc:Choice xmlns:v="urn:schemas-microsoft-com:vml" Requires="v">
                <p:oleObj spid="_x0000_s168079" r:id="rId15" imgW="1206500" imgH="304800" progId="Equation.DSMT4">
                  <p:embed/>
                </p:oleObj>
              </mc:Choice>
              <mc:Fallback>
                <p:oleObj r:id="rId15" imgW="1206500" imgH="304800" progId="Equation.DSMT4">
                  <p:embed/>
                  <p:pic>
                    <p:nvPicPr>
                      <p:cNvPr id="0" name=""/>
                      <p:cNvPicPr/>
                      <p:nvPr/>
                    </p:nvPicPr>
                    <p:blipFill>
                      <a:blip r:embed="rId16"/>
                      <a:stretch>
                        <a:fillRect/>
                      </a:stretch>
                    </p:blipFill>
                    <p:spPr>
                      <a:xfrm>
                        <a:off x="4904009" y="3742320"/>
                        <a:ext cx="3151420" cy="812385"/>
                      </a:xfrm>
                      <a:prstGeom prst="rect">
                        <a:avLst/>
                      </a:prstGeom>
                      <a:noFill/>
                      <a:ln w="38100">
                        <a:noFill/>
                        <a:miter/>
                      </a:ln>
                    </p:spPr>
                  </p:pic>
                </p:oleObj>
              </mc:Fallback>
            </mc:AlternateContent>
          </a:graphicData>
        </a:graphic>
      </p:graphicFrame>
      <p:graphicFrame>
        <p:nvGraphicFramePr>
          <p:cNvPr id="10" name="对象 -2147482068"/>
          <p:cNvGraphicFramePr>
            <a:graphicFrameLocks noChangeAspect="1"/>
          </p:cNvGraphicFramePr>
          <p:nvPr>
            <p:extLst>
              <p:ext uri="{D42A27DB-BD31-4B8C-83A1-F6EECF244321}">
                <p14:modId xmlns:p14="http://schemas.microsoft.com/office/powerpoint/2010/main" val="1944238019"/>
              </p:ext>
            </p:extLst>
          </p:nvPr>
        </p:nvGraphicFramePr>
        <p:xfrm>
          <a:off x="2131310" y="4803242"/>
          <a:ext cx="2919661" cy="639131"/>
        </p:xfrm>
        <a:graphic>
          <a:graphicData uri="http://schemas.openxmlformats.org/presentationml/2006/ole">
            <mc:AlternateContent xmlns:mc="http://schemas.openxmlformats.org/markup-compatibility/2006">
              <mc:Choice xmlns:v="urn:schemas-microsoft-com:vml" Requires="v">
                <p:oleObj spid="_x0000_s168080" r:id="rId17" imgW="1117600" imgH="241300" progId="Equation.DSMT4">
                  <p:embed/>
                </p:oleObj>
              </mc:Choice>
              <mc:Fallback>
                <p:oleObj r:id="rId17" imgW="1117600" imgH="241300" progId="Equation.DSMT4">
                  <p:embed/>
                  <p:pic>
                    <p:nvPicPr>
                      <p:cNvPr id="0" name=""/>
                      <p:cNvPicPr/>
                      <p:nvPr/>
                    </p:nvPicPr>
                    <p:blipFill>
                      <a:blip r:embed="rId18"/>
                      <a:stretch>
                        <a:fillRect/>
                      </a:stretch>
                    </p:blipFill>
                    <p:spPr>
                      <a:xfrm>
                        <a:off x="2131310" y="4803242"/>
                        <a:ext cx="2919661" cy="639131"/>
                      </a:xfrm>
                      <a:prstGeom prst="rect">
                        <a:avLst/>
                      </a:prstGeom>
                      <a:noFill/>
                      <a:ln w="38100">
                        <a:noFill/>
                        <a:miter/>
                      </a:ln>
                    </p:spPr>
                  </p:pic>
                </p:oleObj>
              </mc:Fallback>
            </mc:AlternateContent>
          </a:graphicData>
        </a:graphic>
      </p:graphicFrame>
      <p:graphicFrame>
        <p:nvGraphicFramePr>
          <p:cNvPr id="11" name="对象 -2147482067"/>
          <p:cNvGraphicFramePr>
            <a:graphicFrameLocks noChangeAspect="1"/>
          </p:cNvGraphicFramePr>
          <p:nvPr>
            <p:extLst>
              <p:ext uri="{D42A27DB-BD31-4B8C-83A1-F6EECF244321}">
                <p14:modId xmlns:p14="http://schemas.microsoft.com/office/powerpoint/2010/main" val="1588772791"/>
              </p:ext>
            </p:extLst>
          </p:nvPr>
        </p:nvGraphicFramePr>
        <p:xfrm>
          <a:off x="426350" y="5671327"/>
          <a:ext cx="7251708" cy="1083433"/>
        </p:xfrm>
        <a:graphic>
          <a:graphicData uri="http://schemas.openxmlformats.org/presentationml/2006/ole">
            <mc:AlternateContent xmlns:mc="http://schemas.openxmlformats.org/markup-compatibility/2006">
              <mc:Choice xmlns:v="urn:schemas-microsoft-com:vml" Requires="v">
                <p:oleObj spid="_x0000_s168081" r:id="rId19" imgW="4165600" imgH="495300" progId="Equation.DSMT4">
                  <p:embed/>
                </p:oleObj>
              </mc:Choice>
              <mc:Fallback>
                <p:oleObj r:id="rId19" imgW="4165600" imgH="495300" progId="Equation.DSMT4">
                  <p:embed/>
                  <p:pic>
                    <p:nvPicPr>
                      <p:cNvPr id="0" name=""/>
                      <p:cNvPicPr/>
                      <p:nvPr/>
                    </p:nvPicPr>
                    <p:blipFill>
                      <a:blip r:embed="rId20"/>
                      <a:stretch>
                        <a:fillRect/>
                      </a:stretch>
                    </p:blipFill>
                    <p:spPr>
                      <a:xfrm>
                        <a:off x="426350" y="5671327"/>
                        <a:ext cx="7251708" cy="1083433"/>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262666708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2000" dirty="0"/>
              <a:t>在这里    的每一个分量都是        的函数</a:t>
            </a:r>
          </a:p>
          <a:p>
            <a:pPr marL="0" indent="0" fontAlgn="auto">
              <a:lnSpc>
                <a:spcPct val="150000"/>
              </a:lnSpc>
              <a:buNone/>
            </a:pPr>
            <a:r>
              <a:rPr lang="zh-CN" altLang="en-US" sz="2000" dirty="0"/>
              <a:t>根据链式法则有</a:t>
            </a:r>
          </a:p>
          <a:p>
            <a:pPr marL="0" indent="0" fontAlgn="auto">
              <a:lnSpc>
                <a:spcPct val="150000"/>
              </a:lnSpc>
              <a:buNone/>
            </a:pPr>
            <a:endParaRPr lang="zh-CN" altLang="en-US" sz="2000" dirty="0"/>
          </a:p>
          <a:p>
            <a:pPr marL="0" indent="0" fontAlgn="auto">
              <a:lnSpc>
                <a:spcPct val="150000"/>
              </a:lnSpc>
              <a:buNone/>
            </a:pPr>
            <a:r>
              <a:rPr lang="zh-CN" altLang="en-US" sz="2000" dirty="0"/>
              <a:t>这里的          是一个向量，表示   的每个分量分别对         求导。当         时有</a:t>
            </a:r>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endParaRPr lang="zh-CN" altLang="en-US" sz="2000" dirty="0"/>
          </a:p>
          <a:p>
            <a:pPr marL="0" indent="0" fontAlgn="auto">
              <a:lnSpc>
                <a:spcPct val="150000"/>
              </a:lnSpc>
              <a:buNone/>
            </a:pPr>
            <a:r>
              <a:rPr lang="zh-CN" altLang="en-US" sz="2000" dirty="0"/>
              <a:t>后面3个分量相对于求导变量       都是常数</a:t>
            </a:r>
          </a:p>
          <a:p>
            <a:pPr marL="0" indent="0" fontAlgn="auto">
              <a:lnSpc>
                <a:spcPct val="150000"/>
              </a:lnSpc>
              <a:buNone/>
            </a:pPr>
            <a:endParaRPr lang="zh-CN" altLang="en-US" sz="2000" dirty="0"/>
          </a:p>
        </p:txBody>
      </p:sp>
      <p:graphicFrame>
        <p:nvGraphicFramePr>
          <p:cNvPr id="2" name="对象 -2147482060"/>
          <p:cNvGraphicFramePr>
            <a:graphicFrameLocks noChangeAspect="1"/>
          </p:cNvGraphicFramePr>
          <p:nvPr>
            <p:extLst>
              <p:ext uri="{D42A27DB-BD31-4B8C-83A1-F6EECF244321}">
                <p14:modId xmlns:p14="http://schemas.microsoft.com/office/powerpoint/2010/main" val="4152457134"/>
              </p:ext>
            </p:extLst>
          </p:nvPr>
        </p:nvGraphicFramePr>
        <p:xfrm>
          <a:off x="1042817" y="212479"/>
          <a:ext cx="373027" cy="646099"/>
        </p:xfrm>
        <a:graphic>
          <a:graphicData uri="http://schemas.openxmlformats.org/presentationml/2006/ole">
            <mc:AlternateContent xmlns:mc="http://schemas.openxmlformats.org/markup-compatibility/2006">
              <mc:Choice xmlns:v="urn:schemas-microsoft-com:vml" Requires="v">
                <p:oleObj spid="_x0000_s169097" r:id="rId4" imgW="127000" imgH="165100" progId="Equation.DSMT4">
                  <p:embed/>
                </p:oleObj>
              </mc:Choice>
              <mc:Fallback>
                <p:oleObj r:id="rId4" imgW="127000" imgH="165100" progId="Equation.DSMT4">
                  <p:embed/>
                  <p:pic>
                    <p:nvPicPr>
                      <p:cNvPr id="0" name=""/>
                      <p:cNvPicPr/>
                      <p:nvPr/>
                    </p:nvPicPr>
                    <p:blipFill>
                      <a:blip r:embed="rId5"/>
                      <a:stretch>
                        <a:fillRect/>
                      </a:stretch>
                    </p:blipFill>
                    <p:spPr>
                      <a:xfrm>
                        <a:off x="1042817" y="212479"/>
                        <a:ext cx="373027" cy="646099"/>
                      </a:xfrm>
                      <a:prstGeom prst="rect">
                        <a:avLst/>
                      </a:prstGeom>
                      <a:noFill/>
                      <a:ln w="38100">
                        <a:noFill/>
                        <a:miter/>
                      </a:ln>
                    </p:spPr>
                  </p:pic>
                </p:oleObj>
              </mc:Fallback>
            </mc:AlternateContent>
          </a:graphicData>
        </a:graphic>
      </p:graphicFrame>
      <p:graphicFrame>
        <p:nvGraphicFramePr>
          <p:cNvPr id="4" name="对象 -2147482059"/>
          <p:cNvGraphicFramePr>
            <a:graphicFrameLocks noChangeAspect="1"/>
          </p:cNvGraphicFramePr>
          <p:nvPr>
            <p:extLst>
              <p:ext uri="{D42A27DB-BD31-4B8C-83A1-F6EECF244321}">
                <p14:modId xmlns:p14="http://schemas.microsoft.com/office/powerpoint/2010/main" val="3172982166"/>
              </p:ext>
            </p:extLst>
          </p:nvPr>
        </p:nvGraphicFramePr>
        <p:xfrm>
          <a:off x="3387965" y="139250"/>
          <a:ext cx="535106" cy="748542"/>
        </p:xfrm>
        <a:graphic>
          <a:graphicData uri="http://schemas.openxmlformats.org/presentationml/2006/ole">
            <mc:AlternateContent xmlns:mc="http://schemas.openxmlformats.org/markup-compatibility/2006">
              <mc:Choice xmlns:v="urn:schemas-microsoft-com:vml" Requires="v">
                <p:oleObj spid="_x0000_s169098" r:id="rId6" imgW="254000" imgH="266700" progId="Equation.DSMT4">
                  <p:embed/>
                </p:oleObj>
              </mc:Choice>
              <mc:Fallback>
                <p:oleObj r:id="rId6" imgW="254000" imgH="266700" progId="Equation.DSMT4">
                  <p:embed/>
                  <p:pic>
                    <p:nvPicPr>
                      <p:cNvPr id="0" name=""/>
                      <p:cNvPicPr/>
                      <p:nvPr/>
                    </p:nvPicPr>
                    <p:blipFill>
                      <a:blip r:embed="rId7"/>
                      <a:stretch>
                        <a:fillRect/>
                      </a:stretch>
                    </p:blipFill>
                    <p:spPr>
                      <a:xfrm>
                        <a:off x="3387965" y="139250"/>
                        <a:ext cx="535106" cy="748542"/>
                      </a:xfrm>
                      <a:prstGeom prst="rect">
                        <a:avLst/>
                      </a:prstGeom>
                      <a:noFill/>
                      <a:ln w="38100">
                        <a:noFill/>
                        <a:miter/>
                      </a:ln>
                    </p:spPr>
                  </p:pic>
                </p:oleObj>
              </mc:Fallback>
            </mc:AlternateContent>
          </a:graphicData>
        </a:graphic>
      </p:graphicFrame>
      <p:graphicFrame>
        <p:nvGraphicFramePr>
          <p:cNvPr id="5" name="对象 -2147482056"/>
          <p:cNvGraphicFramePr>
            <a:graphicFrameLocks noChangeAspect="1"/>
          </p:cNvGraphicFramePr>
          <p:nvPr>
            <p:extLst>
              <p:ext uri="{D42A27DB-BD31-4B8C-83A1-F6EECF244321}">
                <p14:modId xmlns:p14="http://schemas.microsoft.com/office/powerpoint/2010/main" val="638456052"/>
              </p:ext>
            </p:extLst>
          </p:nvPr>
        </p:nvGraphicFramePr>
        <p:xfrm>
          <a:off x="2555841" y="777957"/>
          <a:ext cx="3032159" cy="969324"/>
        </p:xfrm>
        <a:graphic>
          <a:graphicData uri="http://schemas.openxmlformats.org/presentationml/2006/ole">
            <mc:AlternateContent xmlns:mc="http://schemas.openxmlformats.org/markup-compatibility/2006">
              <mc:Choice xmlns:v="urn:schemas-microsoft-com:vml" Requires="v">
                <p:oleObj spid="_x0000_s169099" r:id="rId8" imgW="1193800" imgH="495300" progId="Equation.DSMT4">
                  <p:embed/>
                </p:oleObj>
              </mc:Choice>
              <mc:Fallback>
                <p:oleObj r:id="rId8" imgW="1193800" imgH="495300" progId="Equation.DSMT4">
                  <p:embed/>
                  <p:pic>
                    <p:nvPicPr>
                      <p:cNvPr id="0" name=""/>
                      <p:cNvPicPr/>
                      <p:nvPr/>
                    </p:nvPicPr>
                    <p:blipFill>
                      <a:blip r:embed="rId9"/>
                      <a:stretch>
                        <a:fillRect/>
                      </a:stretch>
                    </p:blipFill>
                    <p:spPr>
                      <a:xfrm>
                        <a:off x="2555841" y="777957"/>
                        <a:ext cx="3032159" cy="969324"/>
                      </a:xfrm>
                      <a:prstGeom prst="rect">
                        <a:avLst/>
                      </a:prstGeom>
                      <a:noFill/>
                      <a:ln w="38100">
                        <a:noFill/>
                        <a:miter/>
                      </a:ln>
                    </p:spPr>
                  </p:pic>
                </p:oleObj>
              </mc:Fallback>
            </mc:AlternateContent>
          </a:graphicData>
        </a:graphic>
      </p:graphicFrame>
      <p:graphicFrame>
        <p:nvGraphicFramePr>
          <p:cNvPr id="7" name="对象 -2147482055"/>
          <p:cNvGraphicFramePr>
            <a:graphicFrameLocks noChangeAspect="1"/>
          </p:cNvGraphicFramePr>
          <p:nvPr>
            <p:extLst>
              <p:ext uri="{D42A27DB-BD31-4B8C-83A1-F6EECF244321}">
                <p14:modId xmlns:p14="http://schemas.microsoft.com/office/powerpoint/2010/main" val="2728193872"/>
              </p:ext>
            </p:extLst>
          </p:nvPr>
        </p:nvGraphicFramePr>
        <p:xfrm>
          <a:off x="1089170" y="1657392"/>
          <a:ext cx="855744" cy="917192"/>
        </p:xfrm>
        <a:graphic>
          <a:graphicData uri="http://schemas.openxmlformats.org/presentationml/2006/ole">
            <mc:AlternateContent xmlns:mc="http://schemas.openxmlformats.org/markup-compatibility/2006">
              <mc:Choice xmlns:v="urn:schemas-microsoft-com:vml" Requires="v">
                <p:oleObj spid="_x0000_s169100" r:id="rId10" imgW="355600" imgH="457200" progId="Equation.DSMT4">
                  <p:embed/>
                </p:oleObj>
              </mc:Choice>
              <mc:Fallback>
                <p:oleObj r:id="rId10" imgW="355600" imgH="457200" progId="Equation.DSMT4">
                  <p:embed/>
                  <p:pic>
                    <p:nvPicPr>
                      <p:cNvPr id="0" name=""/>
                      <p:cNvPicPr/>
                      <p:nvPr/>
                    </p:nvPicPr>
                    <p:blipFill>
                      <a:blip r:embed="rId11"/>
                      <a:stretch>
                        <a:fillRect/>
                      </a:stretch>
                    </p:blipFill>
                    <p:spPr>
                      <a:xfrm>
                        <a:off x="1089170" y="1657392"/>
                        <a:ext cx="855744" cy="917192"/>
                      </a:xfrm>
                      <a:prstGeom prst="rect">
                        <a:avLst/>
                      </a:prstGeom>
                      <a:noFill/>
                      <a:ln w="38100">
                        <a:noFill/>
                        <a:miter/>
                      </a:ln>
                    </p:spPr>
                  </p:pic>
                </p:oleObj>
              </mc:Fallback>
            </mc:AlternateContent>
          </a:graphicData>
        </a:graphic>
      </p:graphicFrame>
      <p:graphicFrame>
        <p:nvGraphicFramePr>
          <p:cNvPr id="6" name="对象 -2147482060"/>
          <p:cNvGraphicFramePr>
            <a:graphicFrameLocks noChangeAspect="1"/>
          </p:cNvGraphicFramePr>
          <p:nvPr>
            <p:extLst>
              <p:ext uri="{D42A27DB-BD31-4B8C-83A1-F6EECF244321}">
                <p14:modId xmlns:p14="http://schemas.microsoft.com/office/powerpoint/2010/main" val="2890376329"/>
              </p:ext>
            </p:extLst>
          </p:nvPr>
        </p:nvGraphicFramePr>
        <p:xfrm>
          <a:off x="3851110" y="1886421"/>
          <a:ext cx="278437" cy="482265"/>
        </p:xfrm>
        <a:graphic>
          <a:graphicData uri="http://schemas.openxmlformats.org/presentationml/2006/ole">
            <mc:AlternateContent xmlns:mc="http://schemas.openxmlformats.org/markup-compatibility/2006">
              <mc:Choice xmlns:v="urn:schemas-microsoft-com:vml" Requires="v">
                <p:oleObj spid="_x0000_s169101" r:id="rId12" imgW="127000" imgH="165100" progId="Equation.DSMT4">
                  <p:embed/>
                </p:oleObj>
              </mc:Choice>
              <mc:Fallback>
                <p:oleObj r:id="rId12" imgW="127000" imgH="165100" progId="Equation.DSMT4">
                  <p:embed/>
                  <p:pic>
                    <p:nvPicPr>
                      <p:cNvPr id="0" name=""/>
                      <p:cNvPicPr/>
                      <p:nvPr/>
                    </p:nvPicPr>
                    <p:blipFill>
                      <a:blip r:embed="rId5"/>
                      <a:stretch>
                        <a:fillRect/>
                      </a:stretch>
                    </p:blipFill>
                    <p:spPr>
                      <a:xfrm>
                        <a:off x="3851110" y="1886421"/>
                        <a:ext cx="278437" cy="482265"/>
                      </a:xfrm>
                      <a:prstGeom prst="rect">
                        <a:avLst/>
                      </a:prstGeom>
                      <a:noFill/>
                      <a:ln w="38100">
                        <a:noFill/>
                        <a:miter/>
                      </a:ln>
                    </p:spPr>
                  </p:pic>
                </p:oleObj>
              </mc:Fallback>
            </mc:AlternateContent>
          </a:graphicData>
        </a:graphic>
      </p:graphicFrame>
      <p:graphicFrame>
        <p:nvGraphicFramePr>
          <p:cNvPr id="8" name="对象 -2147482053"/>
          <p:cNvGraphicFramePr>
            <a:graphicFrameLocks noChangeAspect="1"/>
          </p:cNvGraphicFramePr>
          <p:nvPr>
            <p:extLst>
              <p:ext uri="{D42A27DB-BD31-4B8C-83A1-F6EECF244321}">
                <p14:modId xmlns:p14="http://schemas.microsoft.com/office/powerpoint/2010/main" val="3814278717"/>
              </p:ext>
            </p:extLst>
          </p:nvPr>
        </p:nvGraphicFramePr>
        <p:xfrm>
          <a:off x="6170573" y="1665075"/>
          <a:ext cx="680170" cy="775833"/>
        </p:xfrm>
        <a:graphic>
          <a:graphicData uri="http://schemas.openxmlformats.org/presentationml/2006/ole">
            <mc:AlternateContent xmlns:mc="http://schemas.openxmlformats.org/markup-compatibility/2006">
              <mc:Choice xmlns:v="urn:schemas-microsoft-com:vml" Requires="v">
                <p:oleObj spid="_x0000_s169102" r:id="rId13" imgW="254000" imgH="266700" progId="Equation.DSMT4">
                  <p:embed/>
                </p:oleObj>
              </mc:Choice>
              <mc:Fallback>
                <p:oleObj r:id="rId13" imgW="254000" imgH="266700" progId="Equation.DSMT4">
                  <p:embed/>
                  <p:pic>
                    <p:nvPicPr>
                      <p:cNvPr id="0" name=""/>
                      <p:cNvPicPr/>
                      <p:nvPr/>
                    </p:nvPicPr>
                    <p:blipFill>
                      <a:blip r:embed="rId14"/>
                      <a:stretch>
                        <a:fillRect/>
                      </a:stretch>
                    </p:blipFill>
                    <p:spPr>
                      <a:xfrm>
                        <a:off x="6170573" y="1665075"/>
                        <a:ext cx="680170" cy="775833"/>
                      </a:xfrm>
                      <a:prstGeom prst="rect">
                        <a:avLst/>
                      </a:prstGeom>
                      <a:noFill/>
                      <a:ln w="38100">
                        <a:noFill/>
                        <a:miter/>
                      </a:ln>
                    </p:spPr>
                  </p:pic>
                </p:oleObj>
              </mc:Fallback>
            </mc:AlternateContent>
          </a:graphicData>
        </a:graphic>
      </p:graphicFrame>
      <p:graphicFrame>
        <p:nvGraphicFramePr>
          <p:cNvPr id="9" name="对象 -2147482052"/>
          <p:cNvGraphicFramePr>
            <a:graphicFrameLocks noChangeAspect="1"/>
          </p:cNvGraphicFramePr>
          <p:nvPr>
            <p:extLst>
              <p:ext uri="{D42A27DB-BD31-4B8C-83A1-F6EECF244321}">
                <p14:modId xmlns:p14="http://schemas.microsoft.com/office/powerpoint/2010/main" val="1965427270"/>
              </p:ext>
            </p:extLst>
          </p:nvPr>
        </p:nvGraphicFramePr>
        <p:xfrm>
          <a:off x="7676920" y="1786646"/>
          <a:ext cx="670666" cy="542576"/>
        </p:xfrm>
        <a:graphic>
          <a:graphicData uri="http://schemas.openxmlformats.org/presentationml/2006/ole">
            <mc:AlternateContent xmlns:mc="http://schemas.openxmlformats.org/markup-compatibility/2006">
              <mc:Choice xmlns:v="urn:schemas-microsoft-com:vml" Requires="v">
                <p:oleObj spid="_x0000_s169103" r:id="rId15" imgW="292100" imgH="177165" progId="Equation.DSMT4">
                  <p:embed/>
                </p:oleObj>
              </mc:Choice>
              <mc:Fallback>
                <p:oleObj r:id="rId15" imgW="292100" imgH="177165" progId="Equation.DSMT4">
                  <p:embed/>
                  <p:pic>
                    <p:nvPicPr>
                      <p:cNvPr id="0" name=""/>
                      <p:cNvPicPr/>
                      <p:nvPr/>
                    </p:nvPicPr>
                    <p:blipFill>
                      <a:blip r:embed="rId16"/>
                      <a:stretch>
                        <a:fillRect/>
                      </a:stretch>
                    </p:blipFill>
                    <p:spPr>
                      <a:xfrm>
                        <a:off x="7676920" y="1786646"/>
                        <a:ext cx="670666" cy="542576"/>
                      </a:xfrm>
                      <a:prstGeom prst="rect">
                        <a:avLst/>
                      </a:prstGeom>
                      <a:noFill/>
                      <a:ln w="38100">
                        <a:noFill/>
                        <a:miter/>
                      </a:ln>
                    </p:spPr>
                  </p:pic>
                </p:oleObj>
              </mc:Fallback>
            </mc:AlternateContent>
          </a:graphicData>
        </a:graphic>
      </p:graphicFrame>
      <p:graphicFrame>
        <p:nvGraphicFramePr>
          <p:cNvPr id="10" name="对象 -2147482051"/>
          <p:cNvGraphicFramePr>
            <a:graphicFrameLocks noChangeAspect="1"/>
          </p:cNvGraphicFramePr>
          <p:nvPr>
            <p:extLst>
              <p:ext uri="{D42A27DB-BD31-4B8C-83A1-F6EECF244321}">
                <p14:modId xmlns:p14="http://schemas.microsoft.com/office/powerpoint/2010/main" val="744621403"/>
              </p:ext>
            </p:extLst>
          </p:nvPr>
        </p:nvGraphicFramePr>
        <p:xfrm>
          <a:off x="2187369" y="2419554"/>
          <a:ext cx="4663374" cy="3412933"/>
        </p:xfrm>
        <a:graphic>
          <a:graphicData uri="http://schemas.openxmlformats.org/presentationml/2006/ole">
            <mc:AlternateContent xmlns:mc="http://schemas.openxmlformats.org/markup-compatibility/2006">
              <mc:Choice xmlns:v="urn:schemas-microsoft-com:vml" Requires="v">
                <p:oleObj spid="_x0000_s169104" r:id="rId17" imgW="2298700" imgH="1930400" progId="Equation.DSMT4">
                  <p:embed/>
                </p:oleObj>
              </mc:Choice>
              <mc:Fallback>
                <p:oleObj r:id="rId17" imgW="2298700" imgH="1930400" progId="Equation.DSMT4">
                  <p:embed/>
                  <p:pic>
                    <p:nvPicPr>
                      <p:cNvPr id="0" name=""/>
                      <p:cNvPicPr/>
                      <p:nvPr/>
                    </p:nvPicPr>
                    <p:blipFill>
                      <a:blip r:embed="rId18"/>
                      <a:stretch>
                        <a:fillRect/>
                      </a:stretch>
                    </p:blipFill>
                    <p:spPr>
                      <a:xfrm>
                        <a:off x="2187369" y="2419554"/>
                        <a:ext cx="4663374" cy="3412933"/>
                      </a:xfrm>
                      <a:prstGeom prst="rect">
                        <a:avLst/>
                      </a:prstGeom>
                      <a:noFill/>
                      <a:ln w="38100">
                        <a:noFill/>
                        <a:miter/>
                      </a:ln>
                    </p:spPr>
                  </p:pic>
                </p:oleObj>
              </mc:Fallback>
            </mc:AlternateContent>
          </a:graphicData>
        </a:graphic>
      </p:graphicFrame>
      <p:graphicFrame>
        <p:nvGraphicFramePr>
          <p:cNvPr id="11" name="对象 -2147482053"/>
          <p:cNvGraphicFramePr>
            <a:graphicFrameLocks noChangeAspect="1"/>
          </p:cNvGraphicFramePr>
          <p:nvPr>
            <p:extLst>
              <p:ext uri="{D42A27DB-BD31-4B8C-83A1-F6EECF244321}">
                <p14:modId xmlns:p14="http://schemas.microsoft.com/office/powerpoint/2010/main" val="2600721852"/>
              </p:ext>
            </p:extLst>
          </p:nvPr>
        </p:nvGraphicFramePr>
        <p:xfrm>
          <a:off x="3511255" y="5795666"/>
          <a:ext cx="544552" cy="761651"/>
        </p:xfrm>
        <a:graphic>
          <a:graphicData uri="http://schemas.openxmlformats.org/presentationml/2006/ole">
            <mc:AlternateContent xmlns:mc="http://schemas.openxmlformats.org/markup-compatibility/2006">
              <mc:Choice xmlns:v="urn:schemas-microsoft-com:vml" Requires="v">
                <p:oleObj spid="_x0000_s169105" r:id="rId19" imgW="254000" imgH="266700" progId="Equation.DSMT4">
                  <p:embed/>
                </p:oleObj>
              </mc:Choice>
              <mc:Fallback>
                <p:oleObj r:id="rId19" imgW="254000" imgH="266700" progId="Equation.DSMT4">
                  <p:embed/>
                  <p:pic>
                    <p:nvPicPr>
                      <p:cNvPr id="0" name=""/>
                      <p:cNvPicPr/>
                      <p:nvPr/>
                    </p:nvPicPr>
                    <p:blipFill>
                      <a:blip r:embed="rId14"/>
                      <a:stretch>
                        <a:fillRect/>
                      </a:stretch>
                    </p:blipFill>
                    <p:spPr>
                      <a:xfrm>
                        <a:off x="3511255" y="5795666"/>
                        <a:ext cx="544552" cy="761651"/>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393491801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dirty="0"/>
              <a:t>类似的当         时有</a:t>
            </a:r>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r>
              <a:rPr lang="zh-CN" altLang="en-US" sz="1400" dirty="0"/>
              <a:t>当         和          时的结果以此类推。综合起来有</a:t>
            </a:r>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r>
              <a:rPr lang="zh-CN" altLang="en-US" sz="1400" dirty="0"/>
              <a:t>同理有</a:t>
            </a:r>
          </a:p>
          <a:p>
            <a:pPr marL="0" indent="0" fontAlgn="auto">
              <a:lnSpc>
                <a:spcPct val="150000"/>
              </a:lnSpc>
              <a:buNone/>
            </a:pPr>
            <a:endParaRPr lang="zh-CN" altLang="en-US" sz="1400" dirty="0"/>
          </a:p>
        </p:txBody>
      </p:sp>
      <p:graphicFrame>
        <p:nvGraphicFramePr>
          <p:cNvPr id="2" name="对象 -2147482049"/>
          <p:cNvGraphicFramePr>
            <a:graphicFrameLocks noChangeAspect="1"/>
          </p:cNvGraphicFramePr>
          <p:nvPr/>
        </p:nvGraphicFramePr>
        <p:xfrm>
          <a:off x="1037749" y="389255"/>
          <a:ext cx="385286" cy="287656"/>
        </p:xfrm>
        <a:graphic>
          <a:graphicData uri="http://schemas.openxmlformats.org/presentationml/2006/ole">
            <mc:AlternateContent xmlns:mc="http://schemas.openxmlformats.org/markup-compatibility/2006">
              <mc:Choice xmlns:v="urn:schemas-microsoft-com:vml" Requires="v">
                <p:oleObj spid="_x0000_s170070" r:id="rId4" imgW="316865" imgH="177165" progId="Equation.DSMT4">
                  <p:embed/>
                </p:oleObj>
              </mc:Choice>
              <mc:Fallback>
                <p:oleObj r:id="rId4" imgW="316865" imgH="177165" progId="Equation.DSMT4">
                  <p:embed/>
                  <p:pic>
                    <p:nvPicPr>
                      <p:cNvPr id="0" name=""/>
                      <p:cNvPicPr/>
                      <p:nvPr/>
                    </p:nvPicPr>
                    <p:blipFill>
                      <a:blip r:embed="rId5"/>
                      <a:stretch>
                        <a:fillRect/>
                      </a:stretch>
                    </p:blipFill>
                    <p:spPr>
                      <a:xfrm>
                        <a:off x="1037749" y="389255"/>
                        <a:ext cx="385286" cy="287656"/>
                      </a:xfrm>
                      <a:prstGeom prst="rect">
                        <a:avLst/>
                      </a:prstGeom>
                      <a:noFill/>
                      <a:ln w="38100">
                        <a:noFill/>
                        <a:miter/>
                      </a:ln>
                    </p:spPr>
                  </p:pic>
                </p:oleObj>
              </mc:Fallback>
            </mc:AlternateContent>
          </a:graphicData>
        </a:graphic>
      </p:graphicFrame>
      <p:graphicFrame>
        <p:nvGraphicFramePr>
          <p:cNvPr id="3" name="对象 -2147482048"/>
          <p:cNvGraphicFramePr>
            <a:graphicFrameLocks noChangeAspect="1"/>
          </p:cNvGraphicFramePr>
          <p:nvPr/>
        </p:nvGraphicFramePr>
        <p:xfrm>
          <a:off x="689610" y="699136"/>
          <a:ext cx="2521268" cy="2823845"/>
        </p:xfrm>
        <a:graphic>
          <a:graphicData uri="http://schemas.openxmlformats.org/presentationml/2006/ole">
            <mc:AlternateContent xmlns:mc="http://schemas.openxmlformats.org/markup-compatibility/2006">
              <mc:Choice xmlns:v="urn:schemas-microsoft-com:vml" Requires="v">
                <p:oleObj spid="_x0000_s170071" r:id="rId6" imgW="2298700" imgH="1930400" progId="Equation.DSMT4">
                  <p:embed/>
                </p:oleObj>
              </mc:Choice>
              <mc:Fallback>
                <p:oleObj r:id="rId6" imgW="2298700" imgH="1930400" progId="Equation.DSMT4">
                  <p:embed/>
                  <p:pic>
                    <p:nvPicPr>
                      <p:cNvPr id="0" name=""/>
                      <p:cNvPicPr/>
                      <p:nvPr/>
                    </p:nvPicPr>
                    <p:blipFill>
                      <a:blip r:embed="rId7"/>
                      <a:stretch>
                        <a:fillRect/>
                      </a:stretch>
                    </p:blipFill>
                    <p:spPr>
                      <a:xfrm>
                        <a:off x="689610" y="699136"/>
                        <a:ext cx="2521268" cy="2823845"/>
                      </a:xfrm>
                      <a:prstGeom prst="rect">
                        <a:avLst/>
                      </a:prstGeom>
                      <a:noFill/>
                      <a:ln w="38100">
                        <a:noFill/>
                        <a:miter/>
                      </a:ln>
                    </p:spPr>
                  </p:pic>
                </p:oleObj>
              </mc:Fallback>
            </mc:AlternateContent>
          </a:graphicData>
        </a:graphic>
      </p:graphicFrame>
      <p:graphicFrame>
        <p:nvGraphicFramePr>
          <p:cNvPr id="4" name="对象 -2147482047"/>
          <p:cNvGraphicFramePr>
            <a:graphicFrameLocks noChangeAspect="1"/>
          </p:cNvGraphicFramePr>
          <p:nvPr/>
        </p:nvGraphicFramePr>
        <p:xfrm>
          <a:off x="547212" y="3624580"/>
          <a:ext cx="342424" cy="265430"/>
        </p:xfrm>
        <a:graphic>
          <a:graphicData uri="http://schemas.openxmlformats.org/presentationml/2006/ole">
            <mc:AlternateContent xmlns:mc="http://schemas.openxmlformats.org/markup-compatibility/2006">
              <mc:Choice xmlns:v="urn:schemas-microsoft-com:vml" Requires="v">
                <p:oleObj spid="_x0000_s170072" r:id="rId8" imgW="304800" imgH="177165" progId="Equation.DSMT4">
                  <p:embed/>
                </p:oleObj>
              </mc:Choice>
              <mc:Fallback>
                <p:oleObj r:id="rId8" imgW="304800" imgH="177165" progId="Equation.DSMT4">
                  <p:embed/>
                  <p:pic>
                    <p:nvPicPr>
                      <p:cNvPr id="0" name=""/>
                      <p:cNvPicPr/>
                      <p:nvPr/>
                    </p:nvPicPr>
                    <p:blipFill>
                      <a:blip r:embed="rId9"/>
                      <a:stretch>
                        <a:fillRect/>
                      </a:stretch>
                    </p:blipFill>
                    <p:spPr>
                      <a:xfrm>
                        <a:off x="547212" y="3624580"/>
                        <a:ext cx="342424" cy="265430"/>
                      </a:xfrm>
                      <a:prstGeom prst="rect">
                        <a:avLst/>
                      </a:prstGeom>
                      <a:noFill/>
                      <a:ln w="38100">
                        <a:noFill/>
                        <a:miter/>
                      </a:ln>
                    </p:spPr>
                  </p:pic>
                </p:oleObj>
              </mc:Fallback>
            </mc:AlternateContent>
          </a:graphicData>
        </a:graphic>
      </p:graphicFrame>
      <p:graphicFrame>
        <p:nvGraphicFramePr>
          <p:cNvPr id="6" name="对象 -2147482046"/>
          <p:cNvGraphicFramePr>
            <a:graphicFrameLocks noChangeAspect="1"/>
          </p:cNvGraphicFramePr>
          <p:nvPr>
            <p:extLst>
              <p:ext uri="{D42A27DB-BD31-4B8C-83A1-F6EECF244321}">
                <p14:modId xmlns:p14="http://schemas.microsoft.com/office/powerpoint/2010/main" val="2343127504"/>
              </p:ext>
            </p:extLst>
          </p:nvPr>
        </p:nvGraphicFramePr>
        <p:xfrm>
          <a:off x="2028350" y="3578861"/>
          <a:ext cx="347663" cy="259715"/>
        </p:xfrm>
        <a:graphic>
          <a:graphicData uri="http://schemas.openxmlformats.org/presentationml/2006/ole">
            <mc:AlternateContent xmlns:mc="http://schemas.openxmlformats.org/markup-compatibility/2006">
              <mc:Choice xmlns:v="urn:schemas-microsoft-com:vml" Requires="v">
                <p:oleObj spid="_x0000_s170073" r:id="rId10" imgW="316865" imgH="177165" progId="Equation.DSMT4">
                  <p:embed/>
                </p:oleObj>
              </mc:Choice>
              <mc:Fallback>
                <p:oleObj r:id="rId10" imgW="316865" imgH="177165" progId="Equation.DSMT4">
                  <p:embed/>
                  <p:pic>
                    <p:nvPicPr>
                      <p:cNvPr id="0" name=""/>
                      <p:cNvPicPr/>
                      <p:nvPr/>
                    </p:nvPicPr>
                    <p:blipFill>
                      <a:blip r:embed="rId11"/>
                      <a:stretch>
                        <a:fillRect/>
                      </a:stretch>
                    </p:blipFill>
                    <p:spPr>
                      <a:xfrm>
                        <a:off x="2028350" y="3578861"/>
                        <a:ext cx="347663" cy="259715"/>
                      </a:xfrm>
                      <a:prstGeom prst="rect">
                        <a:avLst/>
                      </a:prstGeom>
                      <a:noFill/>
                      <a:ln w="38100">
                        <a:noFill/>
                        <a:miter/>
                      </a:ln>
                    </p:spPr>
                  </p:pic>
                </p:oleObj>
              </mc:Fallback>
            </mc:AlternateContent>
          </a:graphicData>
        </a:graphic>
      </p:graphicFrame>
      <p:graphicFrame>
        <p:nvGraphicFramePr>
          <p:cNvPr id="7" name="对象 -2147482045"/>
          <p:cNvGraphicFramePr>
            <a:graphicFrameLocks noChangeAspect="1"/>
          </p:cNvGraphicFramePr>
          <p:nvPr/>
        </p:nvGraphicFramePr>
        <p:xfrm>
          <a:off x="689610" y="4003040"/>
          <a:ext cx="2190274" cy="769620"/>
        </p:xfrm>
        <a:graphic>
          <a:graphicData uri="http://schemas.openxmlformats.org/presentationml/2006/ole">
            <mc:AlternateContent xmlns:mc="http://schemas.openxmlformats.org/markup-compatibility/2006">
              <mc:Choice xmlns:v="urn:schemas-microsoft-com:vml" Requires="v">
                <p:oleObj spid="_x0000_s170074" r:id="rId12" imgW="1879600" imgH="495300" progId="Equation.DSMT4">
                  <p:embed/>
                </p:oleObj>
              </mc:Choice>
              <mc:Fallback>
                <p:oleObj r:id="rId12" imgW="1879600" imgH="495300" progId="Equation.DSMT4">
                  <p:embed/>
                  <p:pic>
                    <p:nvPicPr>
                      <p:cNvPr id="0" name=""/>
                      <p:cNvPicPr/>
                      <p:nvPr/>
                    </p:nvPicPr>
                    <p:blipFill>
                      <a:blip r:embed="rId13"/>
                      <a:stretch>
                        <a:fillRect/>
                      </a:stretch>
                    </p:blipFill>
                    <p:spPr>
                      <a:xfrm>
                        <a:off x="689610" y="4003040"/>
                        <a:ext cx="2190274" cy="769620"/>
                      </a:xfrm>
                      <a:prstGeom prst="rect">
                        <a:avLst/>
                      </a:prstGeom>
                      <a:noFill/>
                      <a:ln w="38100">
                        <a:noFill/>
                        <a:miter/>
                      </a:ln>
                    </p:spPr>
                  </p:pic>
                </p:oleObj>
              </mc:Fallback>
            </mc:AlternateContent>
          </a:graphicData>
        </a:graphic>
      </p:graphicFrame>
      <p:graphicFrame>
        <p:nvGraphicFramePr>
          <p:cNvPr id="8" name="对象 -2147482044"/>
          <p:cNvGraphicFramePr>
            <a:graphicFrameLocks noChangeAspect="1"/>
          </p:cNvGraphicFramePr>
          <p:nvPr/>
        </p:nvGraphicFramePr>
        <p:xfrm>
          <a:off x="689610" y="5615940"/>
          <a:ext cx="2128838" cy="748030"/>
        </p:xfrm>
        <a:graphic>
          <a:graphicData uri="http://schemas.openxmlformats.org/presentationml/2006/ole">
            <mc:AlternateContent xmlns:mc="http://schemas.openxmlformats.org/markup-compatibility/2006">
              <mc:Choice xmlns:v="urn:schemas-microsoft-com:vml" Requires="v">
                <p:oleObj spid="_x0000_s170075" r:id="rId14" imgW="1879600" imgH="495300" progId="Equation.DSMT4">
                  <p:embed/>
                </p:oleObj>
              </mc:Choice>
              <mc:Fallback>
                <p:oleObj r:id="rId14" imgW="1879600" imgH="495300" progId="Equation.DSMT4">
                  <p:embed/>
                  <p:pic>
                    <p:nvPicPr>
                      <p:cNvPr id="0" name=""/>
                      <p:cNvPicPr/>
                      <p:nvPr/>
                    </p:nvPicPr>
                    <p:blipFill>
                      <a:blip r:embed="rId15"/>
                      <a:stretch>
                        <a:fillRect/>
                      </a:stretch>
                    </p:blipFill>
                    <p:spPr>
                      <a:xfrm>
                        <a:off x="689610" y="5615940"/>
                        <a:ext cx="2128838" cy="748030"/>
                      </a:xfrm>
                      <a:prstGeom prst="rect">
                        <a:avLst/>
                      </a:prstGeom>
                      <a:noFill/>
                      <a:ln w="38100">
                        <a:noFill/>
                        <a:miter/>
                      </a:ln>
                    </p:spPr>
                  </p:pic>
                </p:oleObj>
              </mc:Fallback>
            </mc:AlternateContent>
          </a:graphicData>
        </a:graphic>
      </p:graphicFrame>
    </p:spTree>
    <p:custDataLst>
      <p:tags r:id="rId2"/>
    </p:custDataLst>
    <p:extLst>
      <p:ext uri="{BB962C8B-B14F-4D97-AF65-F5344CB8AC3E}">
        <p14:creationId xmlns:p14="http://schemas.microsoft.com/office/powerpoint/2010/main" val="282718387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dirty="0"/>
              <a:t>如果令</a:t>
            </a:r>
          </a:p>
          <a:p>
            <a:pPr marL="0" indent="0" fontAlgn="auto">
              <a:lnSpc>
                <a:spcPct val="150000"/>
              </a:lnSpc>
              <a:buNone/>
            </a:pPr>
            <a:endParaRPr lang="zh-CN" altLang="en-US" sz="1400" dirty="0"/>
          </a:p>
          <a:p>
            <a:pPr marL="0" indent="0" fontAlgn="auto">
              <a:lnSpc>
                <a:spcPct val="150000"/>
              </a:lnSpc>
              <a:buNone/>
            </a:pPr>
            <a:r>
              <a:rPr lang="zh-CN" altLang="en-US" sz="1400" dirty="0"/>
              <a:t>合并得到</a:t>
            </a:r>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r>
              <a:rPr lang="zh-CN" altLang="en-US" sz="1400" dirty="0"/>
              <a:t>写成矩阵形式为</a:t>
            </a:r>
          </a:p>
          <a:p>
            <a:pPr marL="0" indent="0" fontAlgn="auto">
              <a:lnSpc>
                <a:spcPct val="150000"/>
              </a:lnSpc>
              <a:buNone/>
            </a:pPr>
            <a:endParaRPr lang="zh-CN" altLang="en-US" sz="1400" dirty="0"/>
          </a:p>
        </p:txBody>
      </p:sp>
      <p:graphicFrame>
        <p:nvGraphicFramePr>
          <p:cNvPr id="2" name="对象 -2147482043"/>
          <p:cNvGraphicFramePr>
            <a:graphicFrameLocks noChangeAspect="1"/>
          </p:cNvGraphicFramePr>
          <p:nvPr/>
        </p:nvGraphicFramePr>
        <p:xfrm>
          <a:off x="863442" y="673736"/>
          <a:ext cx="1255395" cy="339090"/>
        </p:xfrm>
        <a:graphic>
          <a:graphicData uri="http://schemas.openxmlformats.org/presentationml/2006/ole">
            <mc:AlternateContent xmlns:mc="http://schemas.openxmlformats.org/markup-compatibility/2006">
              <mc:Choice xmlns:v="urn:schemas-microsoft-com:vml" Requires="v">
                <p:oleObj spid="_x0000_s171052" r:id="rId3" imgW="1066800" imgH="215900" progId="Equation.DSMT4">
                  <p:embed/>
                </p:oleObj>
              </mc:Choice>
              <mc:Fallback>
                <p:oleObj r:id="rId3" imgW="1066800" imgH="215900" progId="Equation.DSMT4">
                  <p:embed/>
                  <p:pic>
                    <p:nvPicPr>
                      <p:cNvPr id="0" name=""/>
                      <p:cNvPicPr/>
                      <p:nvPr/>
                    </p:nvPicPr>
                    <p:blipFill>
                      <a:blip r:embed="rId4"/>
                      <a:stretch>
                        <a:fillRect/>
                      </a:stretch>
                    </p:blipFill>
                    <p:spPr>
                      <a:xfrm>
                        <a:off x="863442" y="673736"/>
                        <a:ext cx="1255395" cy="339090"/>
                      </a:xfrm>
                      <a:prstGeom prst="rect">
                        <a:avLst/>
                      </a:prstGeom>
                      <a:noFill/>
                      <a:ln w="38100">
                        <a:noFill/>
                        <a:miter/>
                      </a:ln>
                    </p:spPr>
                  </p:pic>
                </p:oleObj>
              </mc:Fallback>
            </mc:AlternateContent>
          </a:graphicData>
        </a:graphic>
      </p:graphicFrame>
      <p:graphicFrame>
        <p:nvGraphicFramePr>
          <p:cNvPr id="3" name="对象 -2147482042"/>
          <p:cNvGraphicFramePr>
            <a:graphicFrameLocks noChangeAspect="1"/>
          </p:cNvGraphicFramePr>
          <p:nvPr/>
        </p:nvGraphicFramePr>
        <p:xfrm>
          <a:off x="863442" y="1804670"/>
          <a:ext cx="5789771" cy="1866900"/>
        </p:xfrm>
        <a:graphic>
          <a:graphicData uri="http://schemas.openxmlformats.org/presentationml/2006/ole">
            <mc:AlternateContent xmlns:mc="http://schemas.openxmlformats.org/markup-compatibility/2006">
              <mc:Choice xmlns:v="urn:schemas-microsoft-com:vml" Requires="v">
                <p:oleObj spid="_x0000_s171053" r:id="rId5" imgW="5041900" imgH="1219200" progId="Equation.DSMT4">
                  <p:embed/>
                </p:oleObj>
              </mc:Choice>
              <mc:Fallback>
                <p:oleObj r:id="rId5" imgW="5041900" imgH="1219200" progId="Equation.DSMT4">
                  <p:embed/>
                  <p:pic>
                    <p:nvPicPr>
                      <p:cNvPr id="0" name=""/>
                      <p:cNvPicPr/>
                      <p:nvPr/>
                    </p:nvPicPr>
                    <p:blipFill>
                      <a:blip r:embed="rId6"/>
                      <a:stretch>
                        <a:fillRect/>
                      </a:stretch>
                    </p:blipFill>
                    <p:spPr>
                      <a:xfrm>
                        <a:off x="863442" y="1804670"/>
                        <a:ext cx="5789771" cy="1866900"/>
                      </a:xfrm>
                      <a:prstGeom prst="rect">
                        <a:avLst/>
                      </a:prstGeom>
                      <a:noFill/>
                      <a:ln w="38100">
                        <a:noFill/>
                        <a:miter/>
                      </a:ln>
                    </p:spPr>
                  </p:pic>
                </p:oleObj>
              </mc:Fallback>
            </mc:AlternateContent>
          </a:graphicData>
        </a:graphic>
      </p:graphicFrame>
      <p:graphicFrame>
        <p:nvGraphicFramePr>
          <p:cNvPr id="4" name="对象 -2147481859"/>
          <p:cNvGraphicFramePr>
            <a:graphicFrameLocks noChangeAspect="1"/>
          </p:cNvGraphicFramePr>
          <p:nvPr/>
        </p:nvGraphicFramePr>
        <p:xfrm>
          <a:off x="863443" y="4543426"/>
          <a:ext cx="3831431" cy="548640"/>
        </p:xfrm>
        <a:graphic>
          <a:graphicData uri="http://schemas.openxmlformats.org/presentationml/2006/ole">
            <mc:AlternateContent xmlns:mc="http://schemas.openxmlformats.org/markup-compatibility/2006">
              <mc:Choice xmlns:v="urn:schemas-microsoft-com:vml" Requires="v">
                <p:oleObj spid="_x0000_s171054" r:id="rId7" imgW="3429000" imgH="368300" progId="Equation.DSMT4">
                  <p:embed/>
                </p:oleObj>
              </mc:Choice>
              <mc:Fallback>
                <p:oleObj r:id="rId7" imgW="3429000" imgH="368300" progId="Equation.DSMT4">
                  <p:embed/>
                  <p:pic>
                    <p:nvPicPr>
                      <p:cNvPr id="0" name=""/>
                      <p:cNvPicPr/>
                      <p:nvPr/>
                    </p:nvPicPr>
                    <p:blipFill>
                      <a:blip r:embed="rId8"/>
                      <a:stretch>
                        <a:fillRect/>
                      </a:stretch>
                    </p:blipFill>
                    <p:spPr>
                      <a:xfrm>
                        <a:off x="863443" y="4543426"/>
                        <a:ext cx="3831431" cy="54864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89791040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60602" y="399943"/>
            <a:ext cx="4354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3600" b="1">
                <a:solidFill>
                  <a:srgbClr val="000000"/>
                </a:solidFill>
                <a:latin typeface="Times New Roman" pitchFamily="18" charset="0"/>
                <a:ea typeface="宋体" pitchFamily="2" charset="-122"/>
              </a:rPr>
              <a:t>神经网络的发展阶段</a:t>
            </a:r>
          </a:p>
        </p:txBody>
      </p:sp>
      <p:sp>
        <p:nvSpPr>
          <p:cNvPr id="8196" name="Rectangle 4"/>
          <p:cNvSpPr>
            <a:spLocks noChangeArrowheads="1"/>
          </p:cNvSpPr>
          <p:nvPr/>
        </p:nvSpPr>
        <p:spPr bwMode="auto">
          <a:xfrm>
            <a:off x="323851" y="1154262"/>
            <a:ext cx="2416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四个发展阶段： </a:t>
            </a:r>
          </a:p>
        </p:txBody>
      </p:sp>
      <p:sp>
        <p:nvSpPr>
          <p:cNvPr id="8197" name="Rectangle 5"/>
          <p:cNvSpPr>
            <a:spLocks noChangeArrowheads="1"/>
          </p:cNvSpPr>
          <p:nvPr/>
        </p:nvSpPr>
        <p:spPr bwMode="auto">
          <a:xfrm>
            <a:off x="900114" y="1714416"/>
            <a:ext cx="8382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dirty="0">
                <a:solidFill>
                  <a:srgbClr val="000000"/>
                </a:solidFill>
                <a:latin typeface="Times New Roman" pitchFamily="18" charset="0"/>
                <a:ea typeface="宋体" pitchFamily="2" charset="-122"/>
              </a:rPr>
              <a:t>第一阶段</a:t>
            </a:r>
            <a:r>
              <a:rPr lang="zh-CN" altLang="en-US" sz="2800" dirty="0" smtClean="0">
                <a:solidFill>
                  <a:srgbClr val="000000"/>
                </a:solidFill>
                <a:latin typeface="Times New Roman" pitchFamily="18" charset="0"/>
                <a:ea typeface="宋体" pitchFamily="2" charset="-122"/>
              </a:rPr>
              <a:t>：</a:t>
            </a:r>
            <a:r>
              <a:rPr lang="en-US" altLang="zh-CN" sz="2800" dirty="0">
                <a:solidFill>
                  <a:srgbClr val="000000"/>
                </a:solidFill>
                <a:latin typeface="Times New Roman" pitchFamily="18" charset="0"/>
                <a:ea typeface="宋体" pitchFamily="2" charset="-122"/>
              </a:rPr>
              <a:t>1957</a:t>
            </a:r>
            <a:r>
              <a:rPr lang="zh-CN" altLang="en-US" sz="2800" dirty="0" smtClean="0">
                <a:solidFill>
                  <a:srgbClr val="000000"/>
                </a:solidFill>
                <a:latin typeface="Times New Roman" pitchFamily="18" charset="0"/>
                <a:ea typeface="宋体" pitchFamily="2" charset="-122"/>
              </a:rPr>
              <a:t>年 </a:t>
            </a:r>
            <a:r>
              <a:rPr lang="zh-CN" altLang="en-US" sz="2800" dirty="0" smtClean="0">
                <a:solidFill>
                  <a:srgbClr val="FF0000"/>
                </a:solidFill>
                <a:latin typeface="Times New Roman" pitchFamily="18" charset="0"/>
                <a:ea typeface="宋体" pitchFamily="2" charset="-122"/>
              </a:rPr>
              <a:t>感知机</a:t>
            </a:r>
            <a:r>
              <a:rPr lang="en-US" altLang="zh-CN" sz="2800" dirty="0" smtClean="0">
                <a:solidFill>
                  <a:srgbClr val="FF0000"/>
                </a:solidFill>
                <a:latin typeface="Times New Roman" pitchFamily="18" charset="0"/>
                <a:ea typeface="宋体" pitchFamily="2" charset="-122"/>
              </a:rPr>
              <a:t>(</a:t>
            </a:r>
            <a:r>
              <a:rPr lang="en-US" altLang="zh-CN" sz="2800" dirty="0">
                <a:solidFill>
                  <a:srgbClr val="FF0000"/>
                </a:solidFill>
                <a:latin typeface="Times New Roman" pitchFamily="18" charset="0"/>
                <a:ea typeface="宋体" pitchFamily="2" charset="-122"/>
              </a:rPr>
              <a:t>Perceptions)</a:t>
            </a:r>
            <a:r>
              <a:rPr lang="zh-CN" altLang="en-US" sz="2800" dirty="0" smtClean="0">
                <a:solidFill>
                  <a:srgbClr val="FF0000"/>
                </a:solidFill>
                <a:latin typeface="Times New Roman" pitchFamily="18" charset="0"/>
                <a:ea typeface="宋体" pitchFamily="2" charset="-122"/>
              </a:rPr>
              <a:t>模型</a:t>
            </a:r>
            <a:r>
              <a:rPr lang="zh-CN" altLang="en-US" sz="2800" dirty="0" smtClean="0">
                <a:solidFill>
                  <a:srgbClr val="000000"/>
                </a:solidFill>
                <a:latin typeface="Times New Roman" pitchFamily="18" charset="0"/>
                <a:ea typeface="宋体" pitchFamily="2" charset="-122"/>
              </a:rPr>
              <a:t>的提出。 </a:t>
            </a:r>
            <a:endParaRPr lang="zh-CN" altLang="en-US" sz="2800" dirty="0">
              <a:solidFill>
                <a:srgbClr val="000000"/>
              </a:solidFill>
              <a:latin typeface="Times New Roman" pitchFamily="18" charset="0"/>
              <a:ea typeface="宋体" pitchFamily="2" charset="-122"/>
            </a:endParaRPr>
          </a:p>
        </p:txBody>
      </p:sp>
      <p:sp>
        <p:nvSpPr>
          <p:cNvPr id="8198" name="Rectangle 6"/>
          <p:cNvSpPr>
            <a:spLocks noChangeArrowheads="1"/>
          </p:cNvSpPr>
          <p:nvPr/>
        </p:nvSpPr>
        <p:spPr bwMode="auto">
          <a:xfrm>
            <a:off x="1966449" y="2291091"/>
            <a:ext cx="6019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dirty="0">
                <a:solidFill>
                  <a:srgbClr val="000000"/>
                </a:solidFill>
                <a:latin typeface="Times New Roman" pitchFamily="18" charset="0"/>
                <a:ea typeface="宋体" pitchFamily="2" charset="-122"/>
              </a:rPr>
              <a:t>标</a:t>
            </a:r>
            <a:r>
              <a:rPr lang="zh-CN" altLang="en-US" sz="2800" dirty="0" smtClean="0">
                <a:solidFill>
                  <a:srgbClr val="000000"/>
                </a:solidFill>
                <a:latin typeface="Times New Roman" pitchFamily="18" charset="0"/>
                <a:ea typeface="宋体" pitchFamily="2" charset="-122"/>
              </a:rPr>
              <a:t>志着人工神</a:t>
            </a:r>
            <a:r>
              <a:rPr lang="zh-CN" altLang="en-US" sz="2800" dirty="0">
                <a:solidFill>
                  <a:srgbClr val="000000"/>
                </a:solidFill>
                <a:latin typeface="Times New Roman" pitchFamily="18" charset="0"/>
                <a:ea typeface="宋体" pitchFamily="2" charset="-122"/>
              </a:rPr>
              <a:t>经</a:t>
            </a:r>
            <a:r>
              <a:rPr lang="zh-CN" altLang="en-US" sz="2800" dirty="0" smtClean="0">
                <a:solidFill>
                  <a:srgbClr val="000000"/>
                </a:solidFill>
                <a:latin typeface="Times New Roman" pitchFamily="18" charset="0"/>
                <a:ea typeface="宋体" pitchFamily="2" charset="-122"/>
              </a:rPr>
              <a:t>元数</a:t>
            </a:r>
            <a:r>
              <a:rPr lang="zh-CN" altLang="en-US" sz="2800" dirty="0">
                <a:solidFill>
                  <a:srgbClr val="000000"/>
                </a:solidFill>
                <a:latin typeface="Times New Roman" pitchFamily="18" charset="0"/>
                <a:ea typeface="宋体" pitchFamily="2" charset="-122"/>
              </a:rPr>
              <a:t>学模</a:t>
            </a:r>
            <a:r>
              <a:rPr lang="zh-CN" altLang="en-US" sz="2800" dirty="0" smtClean="0">
                <a:solidFill>
                  <a:srgbClr val="000000"/>
                </a:solidFill>
                <a:latin typeface="Times New Roman" pitchFamily="18" charset="0"/>
                <a:ea typeface="宋体" pitchFamily="2" charset="-122"/>
              </a:rPr>
              <a:t>型</a:t>
            </a:r>
            <a:r>
              <a:rPr lang="zh-CN" altLang="en-US" sz="2800" dirty="0">
                <a:solidFill>
                  <a:srgbClr val="000000"/>
                </a:solidFill>
                <a:latin typeface="Times New Roman" pitchFamily="18" charset="0"/>
                <a:ea typeface="宋体" pitchFamily="2" charset="-122"/>
              </a:rPr>
              <a:t>的</a:t>
            </a:r>
            <a:r>
              <a:rPr lang="zh-CN" altLang="en-US" sz="2800" dirty="0" smtClean="0">
                <a:solidFill>
                  <a:srgbClr val="000000"/>
                </a:solidFill>
                <a:latin typeface="Times New Roman" pitchFamily="18" charset="0"/>
                <a:ea typeface="宋体" pitchFamily="2" charset="-122"/>
              </a:rPr>
              <a:t>提</a:t>
            </a:r>
            <a:r>
              <a:rPr lang="zh-CN" altLang="en-US" sz="2800" dirty="0">
                <a:solidFill>
                  <a:srgbClr val="000000"/>
                </a:solidFill>
                <a:latin typeface="Times New Roman" pitchFamily="18" charset="0"/>
                <a:ea typeface="宋体" pitchFamily="2" charset="-122"/>
              </a:rPr>
              <a:t>出。 </a:t>
            </a:r>
          </a:p>
        </p:txBody>
      </p:sp>
      <p:sp>
        <p:nvSpPr>
          <p:cNvPr id="8199" name="Rectangle 7"/>
          <p:cNvSpPr>
            <a:spLocks noChangeArrowheads="1"/>
          </p:cNvSpPr>
          <p:nvPr/>
        </p:nvSpPr>
        <p:spPr bwMode="auto">
          <a:xfrm>
            <a:off x="900113" y="2938791"/>
            <a:ext cx="56605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dirty="0">
                <a:solidFill>
                  <a:srgbClr val="000000"/>
                </a:solidFill>
                <a:latin typeface="Times New Roman" pitchFamily="18" charset="0"/>
                <a:ea typeface="宋体" pitchFamily="2" charset="-122"/>
              </a:rPr>
              <a:t>第二阶段：低潮期，始于</a:t>
            </a:r>
            <a:r>
              <a:rPr lang="en-US" altLang="zh-CN" sz="2800" dirty="0">
                <a:solidFill>
                  <a:srgbClr val="000000"/>
                </a:solidFill>
                <a:latin typeface="Times New Roman" pitchFamily="18" charset="0"/>
                <a:ea typeface="宋体" pitchFamily="2" charset="-122"/>
              </a:rPr>
              <a:t>1969</a:t>
            </a:r>
            <a:r>
              <a:rPr lang="zh-CN" altLang="en-US" sz="2800" dirty="0">
                <a:solidFill>
                  <a:srgbClr val="000000"/>
                </a:solidFill>
                <a:latin typeface="Times New Roman" pitchFamily="18" charset="0"/>
                <a:ea typeface="宋体" pitchFamily="2" charset="-122"/>
              </a:rPr>
              <a:t>年。 </a:t>
            </a:r>
          </a:p>
        </p:txBody>
      </p:sp>
      <p:sp>
        <p:nvSpPr>
          <p:cNvPr id="8200" name="Rectangle 8"/>
          <p:cNvSpPr>
            <a:spLocks noChangeArrowheads="1"/>
          </p:cNvSpPr>
          <p:nvPr/>
        </p:nvSpPr>
        <p:spPr bwMode="auto">
          <a:xfrm>
            <a:off x="1174811" y="3470384"/>
            <a:ext cx="760919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感</a:t>
            </a:r>
            <a:r>
              <a:rPr lang="zh-CN" altLang="en-US" sz="2800" dirty="0" smtClean="0">
                <a:solidFill>
                  <a:srgbClr val="000000"/>
                </a:solidFill>
                <a:latin typeface="Times New Roman" pitchFamily="18" charset="0"/>
                <a:ea typeface="宋体" pitchFamily="2" charset="-122"/>
              </a:rPr>
              <a:t>知机</a:t>
            </a:r>
            <a:r>
              <a:rPr lang="en-US" altLang="zh-CN" sz="2800" dirty="0" smtClean="0">
                <a:solidFill>
                  <a:srgbClr val="000000"/>
                </a:solidFill>
                <a:latin typeface="Times New Roman" pitchFamily="18" charset="0"/>
                <a:ea typeface="宋体" pitchFamily="2" charset="-122"/>
              </a:rPr>
              <a:t>》</a:t>
            </a:r>
            <a:r>
              <a:rPr lang="zh-CN" altLang="en-US" sz="2800" dirty="0" smtClean="0">
                <a:solidFill>
                  <a:srgbClr val="000000"/>
                </a:solidFill>
                <a:latin typeface="Times New Roman" pitchFamily="18" charset="0"/>
                <a:ea typeface="宋体" pitchFamily="2" charset="-122"/>
              </a:rPr>
              <a:t>一</a:t>
            </a:r>
            <a:r>
              <a:rPr lang="zh-CN" altLang="en-US" sz="2800" dirty="0">
                <a:solidFill>
                  <a:srgbClr val="000000"/>
                </a:solidFill>
                <a:latin typeface="Times New Roman" pitchFamily="18" charset="0"/>
                <a:ea typeface="宋体" pitchFamily="2" charset="-122"/>
              </a:rPr>
              <a:t>书出版，指</a:t>
            </a:r>
            <a:r>
              <a:rPr lang="zh-CN" altLang="en-US" sz="2800" dirty="0" smtClean="0">
                <a:solidFill>
                  <a:srgbClr val="000000"/>
                </a:solidFill>
                <a:latin typeface="Times New Roman" pitchFamily="18" charset="0"/>
                <a:ea typeface="宋体" pitchFamily="2" charset="-122"/>
              </a:rPr>
              <a:t>出感知机模型无法解决非线性分类问题 </a:t>
            </a:r>
            <a:r>
              <a:rPr lang="zh-CN" altLang="en-US" sz="2800" dirty="0">
                <a:solidFill>
                  <a:srgbClr val="000000"/>
                </a:solidFill>
                <a:latin typeface="Times New Roman" pitchFamily="18" charset="0"/>
                <a:ea typeface="宋体" pitchFamily="2" charset="-122"/>
              </a:rPr>
              <a:t>。</a:t>
            </a:r>
          </a:p>
        </p:txBody>
      </p:sp>
      <p:sp>
        <p:nvSpPr>
          <p:cNvPr id="8201" name="Rectangle 9"/>
          <p:cNvSpPr>
            <a:spLocks noChangeArrowheads="1"/>
          </p:cNvSpPr>
          <p:nvPr/>
        </p:nvSpPr>
        <p:spPr bwMode="auto">
          <a:xfrm>
            <a:off x="900114" y="4480852"/>
            <a:ext cx="78838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dirty="0">
                <a:solidFill>
                  <a:srgbClr val="000000"/>
                </a:solidFill>
                <a:latin typeface="Times New Roman" pitchFamily="18" charset="0"/>
                <a:ea typeface="宋体" pitchFamily="2" charset="-122"/>
              </a:rPr>
              <a:t>第三阶段：复兴期</a:t>
            </a:r>
            <a:r>
              <a:rPr lang="zh-CN" altLang="en-US" sz="2800" dirty="0" smtClean="0">
                <a:solidFill>
                  <a:srgbClr val="000000"/>
                </a:solidFill>
                <a:latin typeface="Times New Roman" pitchFamily="18" charset="0"/>
                <a:ea typeface="宋体" pitchFamily="2" charset="-122"/>
              </a:rPr>
              <a:t>，</a:t>
            </a:r>
            <a:r>
              <a:rPr lang="zh-CN" altLang="en-US" sz="2800" dirty="0" smtClean="0">
                <a:solidFill>
                  <a:srgbClr val="FF0000"/>
                </a:solidFill>
                <a:latin typeface="Times New Roman" pitchFamily="18" charset="0"/>
                <a:ea typeface="宋体" pitchFamily="2" charset="-122"/>
              </a:rPr>
              <a:t>多层感知机</a:t>
            </a:r>
            <a:r>
              <a:rPr lang="zh-CN" altLang="en-US" sz="2800" dirty="0" smtClean="0">
                <a:solidFill>
                  <a:srgbClr val="000000"/>
                </a:solidFill>
                <a:latin typeface="Times New Roman" pitchFamily="18" charset="0"/>
                <a:ea typeface="宋体" pitchFamily="2" charset="-122"/>
              </a:rPr>
              <a:t>模型的提出，解决了非线性分类的问题。 </a:t>
            </a:r>
            <a:endParaRPr lang="zh-CN" altLang="en-US" sz="2800" dirty="0">
              <a:solidFill>
                <a:srgbClr val="000000"/>
              </a:solidFill>
              <a:latin typeface="Times New Roman" pitchFamily="18" charset="0"/>
              <a:ea typeface="宋体" pitchFamily="2" charset="-122"/>
            </a:endParaRPr>
          </a:p>
        </p:txBody>
      </p:sp>
      <p:sp>
        <p:nvSpPr>
          <p:cNvPr id="8202" name="Rectangle 10"/>
          <p:cNvSpPr>
            <a:spLocks noChangeArrowheads="1"/>
          </p:cNvSpPr>
          <p:nvPr/>
        </p:nvSpPr>
        <p:spPr bwMode="auto">
          <a:xfrm>
            <a:off x="1398647" y="5653423"/>
            <a:ext cx="73853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2800" dirty="0">
                <a:solidFill>
                  <a:srgbClr val="000000"/>
                </a:solidFill>
                <a:latin typeface="Times New Roman" pitchFamily="18" charset="0"/>
                <a:ea typeface="宋体" pitchFamily="2" charset="-122"/>
              </a:rPr>
              <a:t>Hopfield</a:t>
            </a:r>
            <a:r>
              <a:rPr lang="zh-CN" altLang="en-US" sz="2800" dirty="0">
                <a:solidFill>
                  <a:srgbClr val="000000"/>
                </a:solidFill>
                <a:latin typeface="Times New Roman" pitchFamily="18" charset="0"/>
                <a:ea typeface="宋体" pitchFamily="2" charset="-122"/>
              </a:rPr>
              <a:t>的两篇论文提出新的神经网络模型；  </a:t>
            </a:r>
          </a:p>
        </p:txBody>
      </p:sp>
      <p:sp>
        <p:nvSpPr>
          <p:cNvPr id="8203" name="Rectangle 11"/>
          <p:cNvSpPr>
            <a:spLocks noChangeArrowheads="1"/>
          </p:cNvSpPr>
          <p:nvPr/>
        </p:nvSpPr>
        <p:spPr bwMode="auto">
          <a:xfrm>
            <a:off x="1154918" y="6264154"/>
            <a:ext cx="7455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并行分布处理</a:t>
            </a: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出版，提出</a:t>
            </a:r>
            <a:r>
              <a:rPr lang="zh-CN" altLang="en-US" sz="2800" dirty="0">
                <a:solidFill>
                  <a:srgbClr val="FF0000"/>
                </a:solidFill>
                <a:latin typeface="Times New Roman" pitchFamily="18" charset="0"/>
                <a:ea typeface="宋体" pitchFamily="2" charset="-122"/>
              </a:rPr>
              <a:t>反向传播算法</a:t>
            </a:r>
            <a:r>
              <a:rPr lang="zh-CN" altLang="en-US" sz="2800" dirty="0">
                <a:solidFill>
                  <a:srgbClr val="000000"/>
                </a:solidFill>
                <a:latin typeface="Times New Roman" pitchFamily="18" charset="0"/>
                <a:ea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7"/>
                                        </p:tgtEl>
                                        <p:attrNameLst>
                                          <p:attrName>style.visibility</p:attrName>
                                        </p:attrNameLst>
                                      </p:cBhvr>
                                      <p:to>
                                        <p:strVal val="visible"/>
                                      </p:to>
                                    </p:set>
                                    <p:animEffect transition="in" filter="fade">
                                      <p:cBhvr>
                                        <p:cTn id="10" dur="500"/>
                                        <p:tgtEl>
                                          <p:spTgt spid="81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fade">
                                      <p:cBhvr>
                                        <p:cTn id="13" dur="500"/>
                                        <p:tgtEl>
                                          <p:spTgt spid="819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99"/>
                                        </p:tgtEl>
                                        <p:attrNameLst>
                                          <p:attrName>style.visibility</p:attrName>
                                        </p:attrNameLst>
                                      </p:cBhvr>
                                      <p:to>
                                        <p:strVal val="visible"/>
                                      </p:to>
                                    </p:set>
                                    <p:animEffect transition="in" filter="fade">
                                      <p:cBhvr>
                                        <p:cTn id="18" dur="500"/>
                                        <p:tgtEl>
                                          <p:spTgt spid="819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00"/>
                                        </p:tgtEl>
                                        <p:attrNameLst>
                                          <p:attrName>style.visibility</p:attrName>
                                        </p:attrNameLst>
                                      </p:cBhvr>
                                      <p:to>
                                        <p:strVal val="visible"/>
                                      </p:to>
                                    </p:set>
                                    <p:animEffect transition="in" filter="fade">
                                      <p:cBhvr>
                                        <p:cTn id="21" dur="500"/>
                                        <p:tgtEl>
                                          <p:spTgt spid="820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201"/>
                                        </p:tgtEl>
                                        <p:attrNameLst>
                                          <p:attrName>style.visibility</p:attrName>
                                        </p:attrNameLst>
                                      </p:cBhvr>
                                      <p:to>
                                        <p:strVal val="visible"/>
                                      </p:to>
                                    </p:set>
                                    <p:animEffect transition="in" filter="fade">
                                      <p:cBhvr>
                                        <p:cTn id="26" dur="500"/>
                                        <p:tgtEl>
                                          <p:spTgt spid="820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202"/>
                                        </p:tgtEl>
                                        <p:attrNameLst>
                                          <p:attrName>style.visibility</p:attrName>
                                        </p:attrNameLst>
                                      </p:cBhvr>
                                      <p:to>
                                        <p:strVal val="visible"/>
                                      </p:to>
                                    </p:set>
                                    <p:animEffect transition="in" filter="fade">
                                      <p:cBhvr>
                                        <p:cTn id="29" dur="500"/>
                                        <p:tgtEl>
                                          <p:spTgt spid="820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203"/>
                                        </p:tgtEl>
                                        <p:attrNameLst>
                                          <p:attrName>style.visibility</p:attrName>
                                        </p:attrNameLst>
                                      </p:cBhvr>
                                      <p:to>
                                        <p:strVal val="visible"/>
                                      </p:to>
                                    </p:set>
                                    <p:animEffect transition="in" filter="fade">
                                      <p:cBhvr>
                                        <p:cTn id="32"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P spid="8199" grpId="0"/>
      <p:bldP spid="8200" grpId="0"/>
      <p:bldP spid="8201" grpId="0"/>
      <p:bldP spid="8202" grpId="0"/>
      <p:bldP spid="820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最后计算隐含层偏置项的偏导数</a:t>
            </a:r>
          </a:p>
          <a:p>
            <a:pPr marL="0" indent="0" fontAlgn="auto">
              <a:lnSpc>
                <a:spcPct val="150000"/>
              </a:lnSpc>
              <a:buNone/>
            </a:pPr>
            <a:endParaRPr lang="zh-CN" altLang="en-US" sz="1400"/>
          </a:p>
          <a:p>
            <a:pPr marL="0" indent="0" fontAlgn="auto">
              <a:lnSpc>
                <a:spcPct val="150000"/>
              </a:lnSpc>
              <a:buNone/>
            </a:pPr>
            <a:r>
              <a:rPr lang="zh-CN" altLang="en-US" sz="1400">
                <a:sym typeface="+mn-ea"/>
              </a:rPr>
              <a:t>类似的可以得到</a:t>
            </a:r>
          </a:p>
          <a:p>
            <a:pPr marL="0" indent="0" fontAlgn="auto">
              <a:lnSpc>
                <a:spcPct val="150000"/>
              </a:lnSpc>
              <a:buNone/>
            </a:pPr>
            <a:endParaRPr lang="zh-CN" altLang="en-US" sz="1400">
              <a:sym typeface="+mn-ea"/>
            </a:endParaRPr>
          </a:p>
          <a:p>
            <a:pPr marL="0" indent="0" fontAlgn="auto">
              <a:lnSpc>
                <a:spcPct val="150000"/>
              </a:lnSpc>
              <a:buNone/>
            </a:pPr>
            <a:r>
              <a:rPr lang="zh-CN" altLang="en-US" sz="1400"/>
              <a:t>合并后得到</a:t>
            </a:r>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r>
              <a:rPr lang="zh-CN" altLang="en-US" sz="1400"/>
              <a:t>写成矩阵形式为</a:t>
            </a:r>
          </a:p>
          <a:p>
            <a:pPr marL="0" indent="0" fontAlgn="auto">
              <a:lnSpc>
                <a:spcPct val="150000"/>
              </a:lnSpc>
              <a:buNone/>
            </a:pPr>
            <a:endParaRPr lang="zh-CN" altLang="en-US" sz="1400"/>
          </a:p>
          <a:p>
            <a:pPr marL="0" indent="0" fontAlgn="auto">
              <a:lnSpc>
                <a:spcPct val="150000"/>
              </a:lnSpc>
              <a:buNone/>
            </a:pPr>
            <a:r>
              <a:rPr lang="zh-CN" altLang="en-US" sz="1400"/>
              <a:t>至此已经得到了所有层权重矩阵、偏置向量的梯度。接下来用梯度下降法进行更新即可</a:t>
            </a:r>
          </a:p>
          <a:p>
            <a:pPr marL="0" indent="0" fontAlgn="auto">
              <a:lnSpc>
                <a:spcPct val="150000"/>
              </a:lnSpc>
              <a:buNone/>
            </a:pPr>
            <a:endParaRPr lang="zh-CN" altLang="en-US" sz="1400"/>
          </a:p>
        </p:txBody>
      </p:sp>
      <p:graphicFrame>
        <p:nvGraphicFramePr>
          <p:cNvPr id="2" name="对象 -2147482040"/>
          <p:cNvGraphicFramePr>
            <a:graphicFrameLocks noChangeAspect="1"/>
          </p:cNvGraphicFramePr>
          <p:nvPr/>
        </p:nvGraphicFramePr>
        <p:xfrm>
          <a:off x="770573" y="631826"/>
          <a:ext cx="4942046" cy="765810"/>
        </p:xfrm>
        <a:graphic>
          <a:graphicData uri="http://schemas.openxmlformats.org/presentationml/2006/ole">
            <mc:AlternateContent xmlns:mc="http://schemas.openxmlformats.org/markup-compatibility/2006">
              <mc:Choice xmlns:v="urn:schemas-microsoft-com:vml" Requires="v">
                <p:oleObj spid="_x0000_s172090" r:id="rId3" imgW="4152900" imgH="482600" progId="Equation.DSMT4">
                  <p:embed/>
                </p:oleObj>
              </mc:Choice>
              <mc:Fallback>
                <p:oleObj r:id="rId3" imgW="4152900" imgH="482600" progId="Equation.DSMT4">
                  <p:embed/>
                  <p:pic>
                    <p:nvPicPr>
                      <p:cNvPr id="0" name=""/>
                      <p:cNvPicPr/>
                      <p:nvPr/>
                    </p:nvPicPr>
                    <p:blipFill>
                      <a:blip r:embed="rId4"/>
                      <a:stretch>
                        <a:fillRect/>
                      </a:stretch>
                    </p:blipFill>
                    <p:spPr>
                      <a:xfrm>
                        <a:off x="770573" y="631826"/>
                        <a:ext cx="4942046" cy="765810"/>
                      </a:xfrm>
                      <a:prstGeom prst="rect">
                        <a:avLst/>
                      </a:prstGeom>
                      <a:noFill/>
                      <a:ln w="38100">
                        <a:noFill/>
                        <a:miter/>
                      </a:ln>
                    </p:spPr>
                  </p:pic>
                </p:oleObj>
              </mc:Fallback>
            </mc:AlternateContent>
          </a:graphicData>
        </a:graphic>
      </p:graphicFrame>
      <p:graphicFrame>
        <p:nvGraphicFramePr>
          <p:cNvPr id="3" name="对象 -2147482039"/>
          <p:cNvGraphicFramePr>
            <a:graphicFrameLocks noChangeAspect="1"/>
          </p:cNvGraphicFramePr>
          <p:nvPr/>
        </p:nvGraphicFramePr>
        <p:xfrm>
          <a:off x="770574" y="1787527"/>
          <a:ext cx="2082641" cy="770255"/>
        </p:xfrm>
        <a:graphic>
          <a:graphicData uri="http://schemas.openxmlformats.org/presentationml/2006/ole">
            <mc:AlternateContent xmlns:mc="http://schemas.openxmlformats.org/markup-compatibility/2006">
              <mc:Choice xmlns:v="urn:schemas-microsoft-com:vml" Requires="v">
                <p:oleObj spid="_x0000_s172091" r:id="rId5" imgW="1739900" imgH="482600" progId="Equation.DSMT4">
                  <p:embed/>
                </p:oleObj>
              </mc:Choice>
              <mc:Fallback>
                <p:oleObj r:id="rId5" imgW="1739900" imgH="482600" progId="Equation.DSMT4">
                  <p:embed/>
                  <p:pic>
                    <p:nvPicPr>
                      <p:cNvPr id="0" name=""/>
                      <p:cNvPicPr/>
                      <p:nvPr/>
                    </p:nvPicPr>
                    <p:blipFill>
                      <a:blip r:embed="rId6"/>
                      <a:stretch>
                        <a:fillRect/>
                      </a:stretch>
                    </p:blipFill>
                    <p:spPr>
                      <a:xfrm>
                        <a:off x="770574" y="1787527"/>
                        <a:ext cx="2082641" cy="770255"/>
                      </a:xfrm>
                      <a:prstGeom prst="rect">
                        <a:avLst/>
                      </a:prstGeom>
                      <a:noFill/>
                      <a:ln w="38100">
                        <a:noFill/>
                        <a:miter/>
                      </a:ln>
                    </p:spPr>
                  </p:pic>
                </p:oleObj>
              </mc:Fallback>
            </mc:AlternateContent>
          </a:graphicData>
        </a:graphic>
      </p:graphicFrame>
      <p:graphicFrame>
        <p:nvGraphicFramePr>
          <p:cNvPr id="4" name="对象 -2147482038"/>
          <p:cNvGraphicFramePr>
            <a:graphicFrameLocks noChangeAspect="1"/>
          </p:cNvGraphicFramePr>
          <p:nvPr/>
        </p:nvGraphicFramePr>
        <p:xfrm>
          <a:off x="770573" y="2832100"/>
          <a:ext cx="5036344" cy="1710690"/>
        </p:xfrm>
        <a:graphic>
          <a:graphicData uri="http://schemas.openxmlformats.org/presentationml/2006/ole">
            <mc:AlternateContent xmlns:mc="http://schemas.openxmlformats.org/markup-compatibility/2006">
              <mc:Choice xmlns:v="urn:schemas-microsoft-com:vml" Requires="v">
                <p:oleObj spid="_x0000_s172092" r:id="rId7" imgW="4686300" imgH="1193800" progId="Equation.DSMT4">
                  <p:embed/>
                </p:oleObj>
              </mc:Choice>
              <mc:Fallback>
                <p:oleObj r:id="rId7" imgW="4686300" imgH="1193800" progId="Equation.DSMT4">
                  <p:embed/>
                  <p:pic>
                    <p:nvPicPr>
                      <p:cNvPr id="0" name=""/>
                      <p:cNvPicPr/>
                      <p:nvPr/>
                    </p:nvPicPr>
                    <p:blipFill>
                      <a:blip r:embed="rId8"/>
                      <a:stretch>
                        <a:fillRect/>
                      </a:stretch>
                    </p:blipFill>
                    <p:spPr>
                      <a:xfrm>
                        <a:off x="770573" y="2832100"/>
                        <a:ext cx="5036344" cy="1710690"/>
                      </a:xfrm>
                      <a:prstGeom prst="rect">
                        <a:avLst/>
                      </a:prstGeom>
                      <a:noFill/>
                      <a:ln w="38100">
                        <a:noFill/>
                        <a:miter/>
                      </a:ln>
                    </p:spPr>
                  </p:pic>
                </p:oleObj>
              </mc:Fallback>
            </mc:AlternateContent>
          </a:graphicData>
        </a:graphic>
      </p:graphicFrame>
      <p:graphicFrame>
        <p:nvGraphicFramePr>
          <p:cNvPr id="6" name="对象 -2147481858"/>
          <p:cNvGraphicFramePr>
            <a:graphicFrameLocks noChangeAspect="1"/>
          </p:cNvGraphicFramePr>
          <p:nvPr/>
        </p:nvGraphicFramePr>
        <p:xfrm>
          <a:off x="770572" y="5030470"/>
          <a:ext cx="3553778" cy="541020"/>
        </p:xfrm>
        <a:graphic>
          <a:graphicData uri="http://schemas.openxmlformats.org/presentationml/2006/ole">
            <mc:AlternateContent xmlns:mc="http://schemas.openxmlformats.org/markup-compatibility/2006">
              <mc:Choice xmlns:v="urn:schemas-microsoft-com:vml" Requires="v">
                <p:oleObj spid="_x0000_s172093" r:id="rId9" imgW="3225800" imgH="368300" progId="Equation.DSMT4">
                  <p:embed/>
                </p:oleObj>
              </mc:Choice>
              <mc:Fallback>
                <p:oleObj r:id="rId9" imgW="3225800" imgH="368300" progId="Equation.DSMT4">
                  <p:embed/>
                  <p:pic>
                    <p:nvPicPr>
                      <p:cNvPr id="0" name=""/>
                      <p:cNvPicPr/>
                      <p:nvPr/>
                    </p:nvPicPr>
                    <p:blipFill>
                      <a:blip r:embed="rId10"/>
                      <a:stretch>
                        <a:fillRect/>
                      </a:stretch>
                    </p:blipFill>
                    <p:spPr>
                      <a:xfrm>
                        <a:off x="770572" y="5030470"/>
                        <a:ext cx="3553778" cy="54102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72601429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dirty="0"/>
              <a:t>完整的算法</a:t>
            </a:r>
          </a:p>
          <a:p>
            <a:pPr marL="0" indent="0" fontAlgn="auto">
              <a:lnSpc>
                <a:spcPct val="150000"/>
              </a:lnSpc>
              <a:buNone/>
            </a:pPr>
            <a:r>
              <a:rPr lang="zh-CN" altLang="en-US" dirty="0"/>
              <a:t>接下来考虑一般的神经网络，训练时的目标函数为</a:t>
            </a:r>
          </a:p>
          <a:p>
            <a:pPr marL="0" indent="0" fontAlgn="auto">
              <a:lnSpc>
                <a:spcPct val="150000"/>
              </a:lnSpc>
              <a:buNone/>
            </a:pPr>
            <a:endParaRPr lang="zh-CN" altLang="en-US" dirty="0"/>
          </a:p>
          <a:p>
            <a:pPr marL="0" indent="0" fontAlgn="auto">
              <a:lnSpc>
                <a:spcPct val="150000"/>
              </a:lnSpc>
              <a:buNone/>
            </a:pPr>
            <a:r>
              <a:rPr lang="zh-CN" altLang="en-US" dirty="0"/>
              <a:t>求导时从复合函数最外层算起，首先计算输出层权重矩阵、偏置向量的梯度</a:t>
            </a:r>
          </a:p>
          <a:p>
            <a:pPr marL="0" indent="0" fontAlgn="auto">
              <a:lnSpc>
                <a:spcPct val="150000"/>
              </a:lnSpc>
              <a:buNone/>
            </a:pPr>
            <a:r>
              <a:rPr lang="zh-CN" altLang="en-US" dirty="0"/>
              <a:t>接下来递推的计算各个隐含层的梯度，借助于后面一层的结果计算本层的梯度</a:t>
            </a:r>
          </a:p>
          <a:p>
            <a:pPr marL="0" indent="0" fontAlgn="auto">
              <a:lnSpc>
                <a:spcPct val="150000"/>
              </a:lnSpc>
              <a:buNone/>
            </a:pPr>
            <a:r>
              <a:rPr lang="zh-CN" altLang="en-US" dirty="0"/>
              <a:t>下面首先推导几个重要函数的梯度计算公式，然后根据它们推导神经网络的梯度计算公式</a:t>
            </a:r>
          </a:p>
        </p:txBody>
      </p:sp>
      <p:graphicFrame>
        <p:nvGraphicFramePr>
          <p:cNvPr id="23" name="对象 188"/>
          <p:cNvGraphicFramePr>
            <a:graphicFrameLocks noChangeAspect="1"/>
          </p:cNvGraphicFramePr>
          <p:nvPr>
            <p:extLst>
              <p:ext uri="{D42A27DB-BD31-4B8C-83A1-F6EECF244321}">
                <p14:modId xmlns:p14="http://schemas.microsoft.com/office/powerpoint/2010/main" val="1911052498"/>
              </p:ext>
            </p:extLst>
          </p:nvPr>
        </p:nvGraphicFramePr>
        <p:xfrm>
          <a:off x="682171" y="1452427"/>
          <a:ext cx="7358743" cy="647065"/>
        </p:xfrm>
        <a:graphic>
          <a:graphicData uri="http://schemas.openxmlformats.org/presentationml/2006/ole">
            <mc:AlternateContent xmlns:mc="http://schemas.openxmlformats.org/markup-compatibility/2006">
              <mc:Choice xmlns:v="urn:schemas-microsoft-com:vml" Requires="v">
                <p:oleObj spid="_x0000_s173072" r:id="rId3" imgW="5410200" imgH="457200" progId="Equation.DSMT4">
                  <p:embed/>
                </p:oleObj>
              </mc:Choice>
              <mc:Fallback>
                <p:oleObj r:id="rId3" imgW="5410200" imgH="457200" progId="Equation.DSMT4">
                  <p:embed/>
                  <p:pic>
                    <p:nvPicPr>
                      <p:cNvPr id="0" name=""/>
                      <p:cNvPicPr/>
                      <p:nvPr/>
                    </p:nvPicPr>
                    <p:blipFill>
                      <a:blip r:embed="rId4"/>
                      <a:stretch>
                        <a:fillRect/>
                      </a:stretch>
                    </p:blipFill>
                    <p:spPr>
                      <a:xfrm>
                        <a:off x="682171" y="1452427"/>
                        <a:ext cx="7358743" cy="64706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39439976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dirty="0"/>
              <a:t>欧氏距离损失函数的梯度</a:t>
            </a:r>
          </a:p>
          <a:p>
            <a:pPr marL="0" indent="0" fontAlgn="auto">
              <a:lnSpc>
                <a:spcPct val="150000"/>
              </a:lnSpc>
              <a:buNone/>
            </a:pPr>
            <a:r>
              <a:rPr lang="zh-CN" altLang="en-US" dirty="0"/>
              <a:t>欧氏距离损失函数展开后为</a:t>
            </a:r>
          </a:p>
          <a:p>
            <a:pPr marL="0" indent="0" fontAlgn="auto">
              <a:lnSpc>
                <a:spcPct val="150000"/>
              </a:lnSpc>
              <a:buNone/>
            </a:pPr>
            <a:endParaRPr lang="zh-CN" altLang="en-US" dirty="0"/>
          </a:p>
          <a:p>
            <a:pPr marL="0" indent="0" fontAlgn="auto">
              <a:lnSpc>
                <a:spcPct val="150000"/>
              </a:lnSpc>
              <a:buNone/>
            </a:pPr>
            <a:r>
              <a:rPr lang="zh-CN" altLang="en-US" dirty="0"/>
              <a:t>对各个自变量的偏导数为</a:t>
            </a:r>
          </a:p>
          <a:p>
            <a:pPr marL="0" indent="0" fontAlgn="auto">
              <a:lnSpc>
                <a:spcPct val="150000"/>
              </a:lnSpc>
              <a:buNone/>
            </a:pPr>
            <a:endParaRPr lang="zh-CN" altLang="en-US" dirty="0"/>
          </a:p>
          <a:p>
            <a:pPr marL="0" indent="0" fontAlgn="auto">
              <a:lnSpc>
                <a:spcPct val="150000"/>
              </a:lnSpc>
              <a:buNone/>
            </a:pPr>
            <a:endParaRPr lang="zh-CN" altLang="en-US" dirty="0"/>
          </a:p>
          <a:p>
            <a:pPr marL="0" indent="0" fontAlgn="auto">
              <a:lnSpc>
                <a:spcPct val="150000"/>
              </a:lnSpc>
              <a:buNone/>
            </a:pPr>
            <a:endParaRPr lang="zh-CN" altLang="en-US" dirty="0"/>
          </a:p>
          <a:p>
            <a:pPr marL="0" indent="0" fontAlgn="auto">
              <a:lnSpc>
                <a:spcPct val="150000"/>
              </a:lnSpc>
              <a:buNone/>
            </a:pPr>
            <a:r>
              <a:rPr lang="zh-CN" altLang="en-US" dirty="0"/>
              <a:t>由此得到其梯度为</a:t>
            </a:r>
          </a:p>
          <a:p>
            <a:pPr marL="0" indent="0" fontAlgn="auto">
              <a:lnSpc>
                <a:spcPct val="150000"/>
              </a:lnSpc>
              <a:buNone/>
            </a:pPr>
            <a:endParaRPr lang="zh-CN" altLang="en-US" dirty="0"/>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2218903027"/>
              </p:ext>
            </p:extLst>
          </p:nvPr>
        </p:nvGraphicFramePr>
        <p:xfrm>
          <a:off x="2053238" y="1524908"/>
          <a:ext cx="3375184" cy="596266"/>
        </p:xfrm>
        <a:graphic>
          <a:graphicData uri="http://schemas.openxmlformats.org/presentationml/2006/ole">
            <mc:AlternateContent xmlns:mc="http://schemas.openxmlformats.org/markup-compatibility/2006">
              <mc:Choice xmlns:v="urn:schemas-microsoft-com:vml" Requires="v">
                <p:oleObj spid="_x0000_s174124" r:id="rId3" imgW="2971800" imgH="393700" progId="Equation.DSMT4">
                  <p:embed/>
                </p:oleObj>
              </mc:Choice>
              <mc:Fallback>
                <p:oleObj r:id="rId3" imgW="2971800" imgH="393700" progId="Equation.DSMT4">
                  <p:embed/>
                  <p:pic>
                    <p:nvPicPr>
                      <p:cNvPr id="0" name=""/>
                      <p:cNvPicPr/>
                      <p:nvPr/>
                    </p:nvPicPr>
                    <p:blipFill>
                      <a:blip r:embed="rId4"/>
                      <a:stretch>
                        <a:fillRect/>
                      </a:stretch>
                    </p:blipFill>
                    <p:spPr>
                      <a:xfrm>
                        <a:off x="2053238" y="1524908"/>
                        <a:ext cx="3375184" cy="596266"/>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3572178244"/>
              </p:ext>
            </p:extLst>
          </p:nvPr>
        </p:nvGraphicFramePr>
        <p:xfrm>
          <a:off x="4012668" y="2228577"/>
          <a:ext cx="1401160" cy="2608659"/>
        </p:xfrm>
        <a:graphic>
          <a:graphicData uri="http://schemas.openxmlformats.org/presentationml/2006/ole">
            <mc:AlternateContent xmlns:mc="http://schemas.openxmlformats.org/markup-compatibility/2006">
              <mc:Choice xmlns:v="urn:schemas-microsoft-com:vml" Requires="v">
                <p:oleObj spid="_x0000_s174125" r:id="rId5" imgW="800100" imgH="1117600" progId="Equation.DSMT4">
                  <p:embed/>
                </p:oleObj>
              </mc:Choice>
              <mc:Fallback>
                <p:oleObj r:id="rId5" imgW="800100" imgH="1117600" progId="Equation.DSMT4">
                  <p:embed/>
                  <p:pic>
                    <p:nvPicPr>
                      <p:cNvPr id="0" name=""/>
                      <p:cNvPicPr/>
                      <p:nvPr/>
                    </p:nvPicPr>
                    <p:blipFill>
                      <a:blip r:embed="rId6"/>
                      <a:stretch>
                        <a:fillRect/>
                      </a:stretch>
                    </p:blipFill>
                    <p:spPr>
                      <a:xfrm>
                        <a:off x="4012668" y="2228577"/>
                        <a:ext cx="1401160" cy="260865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951003211"/>
              </p:ext>
            </p:extLst>
          </p:nvPr>
        </p:nvGraphicFramePr>
        <p:xfrm>
          <a:off x="3354320" y="5335995"/>
          <a:ext cx="1729175" cy="716461"/>
        </p:xfrm>
        <a:graphic>
          <a:graphicData uri="http://schemas.openxmlformats.org/presentationml/2006/ole">
            <mc:AlternateContent xmlns:mc="http://schemas.openxmlformats.org/markup-compatibility/2006">
              <mc:Choice xmlns:v="urn:schemas-microsoft-com:vml" Requires="v">
                <p:oleObj spid="_x0000_s174126" r:id="rId7" imgW="736600" imgH="228600" progId="Equation.DSMT4">
                  <p:embed/>
                </p:oleObj>
              </mc:Choice>
              <mc:Fallback>
                <p:oleObj r:id="rId7" imgW="736600" imgH="228600" progId="Equation.DSMT4">
                  <p:embed/>
                  <p:pic>
                    <p:nvPicPr>
                      <p:cNvPr id="0" name=""/>
                      <p:cNvPicPr/>
                      <p:nvPr/>
                    </p:nvPicPr>
                    <p:blipFill>
                      <a:blip r:embed="rId8"/>
                      <a:stretch>
                        <a:fillRect/>
                      </a:stretch>
                    </p:blipFill>
                    <p:spPr>
                      <a:xfrm>
                        <a:off x="3354320" y="5335995"/>
                        <a:ext cx="1729175" cy="716461"/>
                      </a:xfrm>
                      <a:prstGeom prst="rect">
                        <a:avLst/>
                      </a:prstGeom>
                    </p:spPr>
                  </p:pic>
                </p:oleObj>
              </mc:Fallback>
            </mc:AlternateContent>
          </a:graphicData>
        </a:graphic>
      </p:graphicFrame>
    </p:spTree>
    <p:extLst>
      <p:ext uri="{BB962C8B-B14F-4D97-AF65-F5344CB8AC3E}">
        <p14:creationId xmlns:p14="http://schemas.microsoft.com/office/powerpoint/2010/main" val="380930176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问题</a:t>
            </a:r>
            <a:r>
              <a:rPr lang="en-US" altLang="zh-CN" sz="1400"/>
              <a:t>1</a:t>
            </a:r>
            <a:r>
              <a:rPr lang="zh-CN" altLang="en-US" sz="1400"/>
              <a:t>：假设有函数          ，对于下面的复合函数</a:t>
            </a:r>
          </a:p>
          <a:p>
            <a:pPr marL="0" indent="0" fontAlgn="auto">
              <a:lnSpc>
                <a:spcPct val="150000"/>
              </a:lnSpc>
              <a:buNone/>
            </a:pPr>
            <a:endParaRPr lang="zh-CN" altLang="en-US" sz="1400"/>
          </a:p>
          <a:p>
            <a:pPr marL="0" indent="0" fontAlgn="auto">
              <a:lnSpc>
                <a:spcPct val="150000"/>
              </a:lnSpc>
              <a:buNone/>
            </a:pPr>
            <a:r>
              <a:rPr lang="zh-CN" altLang="en-US" sz="1400"/>
              <a:t>如何根据        计算</a:t>
            </a:r>
          </a:p>
          <a:p>
            <a:pPr marL="0" indent="0" fontAlgn="auto">
              <a:lnSpc>
                <a:spcPct val="150000"/>
              </a:lnSpc>
              <a:buNone/>
            </a:pPr>
            <a:r>
              <a:rPr lang="zh-CN" altLang="en-US" sz="1400"/>
              <a:t>根据链式法则，由于      只和    有关，和其他的               无关，因此有</a:t>
            </a:r>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r>
              <a:rPr lang="zh-CN" altLang="en-US" sz="1400"/>
              <a:t>对于所有元素有</a:t>
            </a:r>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r>
              <a:rPr lang="zh-CN" altLang="en-US" sz="1400"/>
              <a:t>写成矩阵形式为</a:t>
            </a:r>
          </a:p>
          <a:p>
            <a:pPr marL="0" indent="0" fontAlgn="auto">
              <a:lnSpc>
                <a:spcPct val="150000"/>
              </a:lnSpc>
              <a:buNone/>
            </a:pPr>
            <a:endParaRPr lang="zh-CN" altLang="en-US" sz="1400"/>
          </a:p>
        </p:txBody>
      </p:sp>
      <p:graphicFrame>
        <p:nvGraphicFramePr>
          <p:cNvPr id="2" name="对象 -2147482015"/>
          <p:cNvGraphicFramePr>
            <a:graphicFrameLocks noChangeAspect="1"/>
          </p:cNvGraphicFramePr>
          <p:nvPr/>
        </p:nvGraphicFramePr>
        <p:xfrm>
          <a:off x="1809751" y="350521"/>
          <a:ext cx="405289" cy="372745"/>
        </p:xfrm>
        <a:graphic>
          <a:graphicData uri="http://schemas.openxmlformats.org/presentationml/2006/ole">
            <mc:AlternateContent xmlns:mc="http://schemas.openxmlformats.org/markup-compatibility/2006">
              <mc:Choice xmlns:v="urn:schemas-microsoft-com:vml" Requires="v">
                <p:oleObj spid="_x0000_s175260" r:id="rId3" imgW="368300" imgH="254000" progId="Equation.DSMT4">
                  <p:embed/>
                </p:oleObj>
              </mc:Choice>
              <mc:Fallback>
                <p:oleObj r:id="rId3" imgW="368300" imgH="254000" progId="Equation.DSMT4">
                  <p:embed/>
                  <p:pic>
                    <p:nvPicPr>
                      <p:cNvPr id="0" name=""/>
                      <p:cNvPicPr/>
                      <p:nvPr/>
                    </p:nvPicPr>
                    <p:blipFill>
                      <a:blip r:embed="rId4"/>
                      <a:stretch>
                        <a:fillRect/>
                      </a:stretch>
                    </p:blipFill>
                    <p:spPr>
                      <a:xfrm>
                        <a:off x="1809751" y="350521"/>
                        <a:ext cx="405289" cy="372745"/>
                      </a:xfrm>
                      <a:prstGeom prst="rect">
                        <a:avLst/>
                      </a:prstGeom>
                      <a:noFill/>
                      <a:ln w="38100">
                        <a:noFill/>
                        <a:miter/>
                      </a:ln>
                    </p:spPr>
                  </p:pic>
                </p:oleObj>
              </mc:Fallback>
            </mc:AlternateContent>
          </a:graphicData>
        </a:graphic>
      </p:graphicFrame>
      <p:graphicFrame>
        <p:nvGraphicFramePr>
          <p:cNvPr id="3" name="对象 -2147482022"/>
          <p:cNvGraphicFramePr>
            <a:graphicFrameLocks noChangeAspect="1"/>
          </p:cNvGraphicFramePr>
          <p:nvPr/>
        </p:nvGraphicFramePr>
        <p:xfrm>
          <a:off x="900113" y="875031"/>
          <a:ext cx="582930" cy="303530"/>
        </p:xfrm>
        <a:graphic>
          <a:graphicData uri="http://schemas.openxmlformats.org/presentationml/2006/ole">
            <mc:AlternateContent xmlns:mc="http://schemas.openxmlformats.org/markup-compatibility/2006">
              <mc:Choice xmlns:v="urn:schemas-microsoft-com:vml" Requires="v">
                <p:oleObj spid="_x0000_s175261" r:id="rId5" imgW="520700" imgH="203200" progId="Equation.DSMT4">
                  <p:embed/>
                </p:oleObj>
              </mc:Choice>
              <mc:Fallback>
                <p:oleObj r:id="rId5" imgW="520700" imgH="203200" progId="Equation.DSMT4">
                  <p:embed/>
                  <p:pic>
                    <p:nvPicPr>
                      <p:cNvPr id="0" name=""/>
                      <p:cNvPicPr/>
                      <p:nvPr/>
                    </p:nvPicPr>
                    <p:blipFill>
                      <a:blip r:embed="rId6"/>
                      <a:stretch>
                        <a:fillRect/>
                      </a:stretch>
                    </p:blipFill>
                    <p:spPr>
                      <a:xfrm>
                        <a:off x="900113" y="875031"/>
                        <a:ext cx="582930" cy="303530"/>
                      </a:xfrm>
                      <a:prstGeom prst="rect">
                        <a:avLst/>
                      </a:prstGeom>
                      <a:noFill/>
                      <a:ln w="38100">
                        <a:noFill/>
                        <a:miter/>
                      </a:ln>
                    </p:spPr>
                  </p:pic>
                </p:oleObj>
              </mc:Fallback>
            </mc:AlternateContent>
          </a:graphicData>
        </a:graphic>
      </p:graphicFrame>
      <p:graphicFrame>
        <p:nvGraphicFramePr>
          <p:cNvPr id="4" name="对象 -2147482011"/>
          <p:cNvGraphicFramePr>
            <a:graphicFrameLocks noChangeAspect="1"/>
          </p:cNvGraphicFramePr>
          <p:nvPr/>
        </p:nvGraphicFramePr>
        <p:xfrm>
          <a:off x="1027272" y="1452245"/>
          <a:ext cx="350996" cy="356236"/>
        </p:xfrm>
        <a:graphic>
          <a:graphicData uri="http://schemas.openxmlformats.org/presentationml/2006/ole">
            <mc:AlternateContent xmlns:mc="http://schemas.openxmlformats.org/markup-compatibility/2006">
              <mc:Choice xmlns:v="urn:schemas-microsoft-com:vml" Requires="v">
                <p:oleObj spid="_x0000_s175262" r:id="rId7" imgW="316865" imgH="241300" progId="Equation.DSMT4">
                  <p:embed/>
                </p:oleObj>
              </mc:Choice>
              <mc:Fallback>
                <p:oleObj r:id="rId7" imgW="316865" imgH="241300" progId="Equation.DSMT4">
                  <p:embed/>
                  <p:pic>
                    <p:nvPicPr>
                      <p:cNvPr id="0" name=""/>
                      <p:cNvPicPr/>
                      <p:nvPr/>
                    </p:nvPicPr>
                    <p:blipFill>
                      <a:blip r:embed="rId8"/>
                      <a:stretch>
                        <a:fillRect/>
                      </a:stretch>
                    </p:blipFill>
                    <p:spPr>
                      <a:xfrm>
                        <a:off x="1027272" y="1452245"/>
                        <a:ext cx="350996" cy="356236"/>
                      </a:xfrm>
                      <a:prstGeom prst="rect">
                        <a:avLst/>
                      </a:prstGeom>
                      <a:noFill/>
                      <a:ln w="38100">
                        <a:noFill/>
                        <a:miter/>
                      </a:ln>
                    </p:spPr>
                  </p:pic>
                </p:oleObj>
              </mc:Fallback>
            </mc:AlternateContent>
          </a:graphicData>
        </a:graphic>
      </p:graphicFrame>
      <p:graphicFrame>
        <p:nvGraphicFramePr>
          <p:cNvPr id="6" name="对象 -2147482010"/>
          <p:cNvGraphicFramePr>
            <a:graphicFrameLocks noChangeAspect="1"/>
          </p:cNvGraphicFramePr>
          <p:nvPr/>
        </p:nvGraphicFramePr>
        <p:xfrm>
          <a:off x="1672115" y="1449706"/>
          <a:ext cx="405289" cy="335915"/>
        </p:xfrm>
        <a:graphic>
          <a:graphicData uri="http://schemas.openxmlformats.org/presentationml/2006/ole">
            <mc:AlternateContent xmlns:mc="http://schemas.openxmlformats.org/markup-compatibility/2006">
              <mc:Choice xmlns:v="urn:schemas-microsoft-com:vml" Requires="v">
                <p:oleObj spid="_x0000_s175263" r:id="rId9" imgW="368300" imgH="228600" progId="Equation.DSMT4">
                  <p:embed/>
                </p:oleObj>
              </mc:Choice>
              <mc:Fallback>
                <p:oleObj r:id="rId9" imgW="368300" imgH="228600" progId="Equation.DSMT4">
                  <p:embed/>
                  <p:pic>
                    <p:nvPicPr>
                      <p:cNvPr id="0" name=""/>
                      <p:cNvPicPr/>
                      <p:nvPr/>
                    </p:nvPicPr>
                    <p:blipFill>
                      <a:blip r:embed="rId10"/>
                      <a:stretch>
                        <a:fillRect/>
                      </a:stretch>
                    </p:blipFill>
                    <p:spPr>
                      <a:xfrm>
                        <a:off x="1672115" y="1449706"/>
                        <a:ext cx="405289" cy="335915"/>
                      </a:xfrm>
                      <a:prstGeom prst="rect">
                        <a:avLst/>
                      </a:prstGeom>
                      <a:noFill/>
                      <a:ln w="38100">
                        <a:noFill/>
                        <a:miter/>
                      </a:ln>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6006941" y="723266"/>
          <a:ext cx="2316480" cy="1377316"/>
        </p:xfrm>
        <a:graphic>
          <a:graphicData uri="http://schemas.openxmlformats.org/presentationml/2006/ole">
            <mc:AlternateContent xmlns:mc="http://schemas.openxmlformats.org/markup-compatibility/2006">
              <mc:Choice xmlns:v="urn:schemas-microsoft-com:vml" Requires="v">
                <p:oleObj spid="_x0000_s175264" r:id="rId11" imgW="2108200" imgH="939800" progId="Equation.DSMT4">
                  <p:embed/>
                </p:oleObj>
              </mc:Choice>
              <mc:Fallback>
                <p:oleObj r:id="rId11" imgW="2108200" imgH="939800" progId="Equation.DSMT4">
                  <p:embed/>
                  <p:pic>
                    <p:nvPicPr>
                      <p:cNvPr id="0" name=""/>
                      <p:cNvPicPr/>
                      <p:nvPr/>
                    </p:nvPicPr>
                    <p:blipFill>
                      <a:blip r:embed="rId12"/>
                      <a:stretch>
                        <a:fillRect/>
                      </a:stretch>
                    </p:blipFill>
                    <p:spPr>
                      <a:xfrm>
                        <a:off x="6006941" y="723266"/>
                        <a:ext cx="2316480" cy="1377316"/>
                      </a:xfrm>
                      <a:prstGeom prst="rect">
                        <a:avLst/>
                      </a:prstGeom>
                    </p:spPr>
                  </p:pic>
                </p:oleObj>
              </mc:Fallback>
            </mc:AlternateContent>
          </a:graphicData>
        </a:graphic>
      </p:graphicFrame>
      <p:graphicFrame>
        <p:nvGraphicFramePr>
          <p:cNvPr id="7" name="对象 -2147482009"/>
          <p:cNvGraphicFramePr>
            <a:graphicFrameLocks noChangeAspect="1"/>
          </p:cNvGraphicFramePr>
          <p:nvPr/>
        </p:nvGraphicFramePr>
        <p:xfrm>
          <a:off x="1878330" y="1961516"/>
          <a:ext cx="227648" cy="360680"/>
        </p:xfrm>
        <a:graphic>
          <a:graphicData uri="http://schemas.openxmlformats.org/presentationml/2006/ole">
            <mc:AlternateContent xmlns:mc="http://schemas.openxmlformats.org/markup-compatibility/2006">
              <mc:Choice xmlns:v="urn:schemas-microsoft-com:vml" Requires="v">
                <p:oleObj spid="_x0000_s175265" r:id="rId13" imgW="203200" imgH="241300" progId="Equation.DSMT4">
                  <p:embed/>
                </p:oleObj>
              </mc:Choice>
              <mc:Fallback>
                <p:oleObj r:id="rId13" imgW="203200" imgH="241300" progId="Equation.DSMT4">
                  <p:embed/>
                  <p:pic>
                    <p:nvPicPr>
                      <p:cNvPr id="0" name=""/>
                      <p:cNvPicPr/>
                      <p:nvPr/>
                    </p:nvPicPr>
                    <p:blipFill>
                      <a:blip r:embed="rId14"/>
                      <a:stretch>
                        <a:fillRect/>
                      </a:stretch>
                    </p:blipFill>
                    <p:spPr>
                      <a:xfrm>
                        <a:off x="1878330" y="1961516"/>
                        <a:ext cx="227648" cy="360680"/>
                      </a:xfrm>
                      <a:prstGeom prst="rect">
                        <a:avLst/>
                      </a:prstGeom>
                      <a:noFill/>
                      <a:ln w="38100">
                        <a:noFill/>
                        <a:miter/>
                      </a:ln>
                    </p:spPr>
                  </p:pic>
                </p:oleObj>
              </mc:Fallback>
            </mc:AlternateContent>
          </a:graphicData>
        </a:graphic>
      </p:graphicFrame>
      <p:graphicFrame>
        <p:nvGraphicFramePr>
          <p:cNvPr id="8" name="对象 -2147482008"/>
          <p:cNvGraphicFramePr>
            <a:graphicFrameLocks noChangeAspect="1"/>
          </p:cNvGraphicFramePr>
          <p:nvPr/>
        </p:nvGraphicFramePr>
        <p:xfrm>
          <a:off x="2468404" y="1961516"/>
          <a:ext cx="174308" cy="348616"/>
        </p:xfrm>
        <a:graphic>
          <a:graphicData uri="http://schemas.openxmlformats.org/presentationml/2006/ole">
            <mc:AlternateContent xmlns:mc="http://schemas.openxmlformats.org/markup-compatibility/2006">
              <mc:Choice xmlns:v="urn:schemas-microsoft-com:vml" Requires="v">
                <p:oleObj spid="_x0000_s175266" r:id="rId15" imgW="152400" imgH="228600" progId="Equation.DSMT4">
                  <p:embed/>
                </p:oleObj>
              </mc:Choice>
              <mc:Fallback>
                <p:oleObj r:id="rId15" imgW="152400" imgH="228600" progId="Equation.DSMT4">
                  <p:embed/>
                  <p:pic>
                    <p:nvPicPr>
                      <p:cNvPr id="0" name=""/>
                      <p:cNvPicPr/>
                      <p:nvPr/>
                    </p:nvPicPr>
                    <p:blipFill>
                      <a:blip r:embed="rId16"/>
                      <a:stretch>
                        <a:fillRect/>
                      </a:stretch>
                    </p:blipFill>
                    <p:spPr>
                      <a:xfrm>
                        <a:off x="2468404" y="1961516"/>
                        <a:ext cx="174308" cy="348616"/>
                      </a:xfrm>
                      <a:prstGeom prst="rect">
                        <a:avLst/>
                      </a:prstGeom>
                      <a:noFill/>
                      <a:ln w="38100">
                        <a:noFill/>
                        <a:miter/>
                      </a:ln>
                    </p:spPr>
                  </p:pic>
                </p:oleObj>
              </mc:Fallback>
            </mc:AlternateContent>
          </a:graphicData>
        </a:graphic>
      </p:graphicFrame>
      <p:graphicFrame>
        <p:nvGraphicFramePr>
          <p:cNvPr id="9" name="对象 -2147482007"/>
          <p:cNvGraphicFramePr>
            <a:graphicFrameLocks noChangeAspect="1"/>
          </p:cNvGraphicFramePr>
          <p:nvPr/>
        </p:nvGraphicFramePr>
        <p:xfrm>
          <a:off x="3839529" y="1992631"/>
          <a:ext cx="592931" cy="339090"/>
        </p:xfrm>
        <a:graphic>
          <a:graphicData uri="http://schemas.openxmlformats.org/presentationml/2006/ole">
            <mc:AlternateContent xmlns:mc="http://schemas.openxmlformats.org/markup-compatibility/2006">
              <mc:Choice xmlns:v="urn:schemas-microsoft-com:vml" Requires="v">
                <p:oleObj spid="_x0000_s175267" r:id="rId17" imgW="533400" imgH="228600" progId="Equation.DSMT4">
                  <p:embed/>
                </p:oleObj>
              </mc:Choice>
              <mc:Fallback>
                <p:oleObj r:id="rId17" imgW="533400" imgH="228600" progId="Equation.DSMT4">
                  <p:embed/>
                  <p:pic>
                    <p:nvPicPr>
                      <p:cNvPr id="0" name=""/>
                      <p:cNvPicPr/>
                      <p:nvPr/>
                    </p:nvPicPr>
                    <p:blipFill>
                      <a:blip r:embed="rId18"/>
                      <a:stretch>
                        <a:fillRect/>
                      </a:stretch>
                    </p:blipFill>
                    <p:spPr>
                      <a:xfrm>
                        <a:off x="3839529" y="1992631"/>
                        <a:ext cx="592931" cy="339090"/>
                      </a:xfrm>
                      <a:prstGeom prst="rect">
                        <a:avLst/>
                      </a:prstGeom>
                      <a:noFill/>
                      <a:ln w="38100">
                        <a:noFill/>
                        <a:miter/>
                      </a:ln>
                    </p:spPr>
                  </p:pic>
                </p:oleObj>
              </mc:Fallback>
            </mc:AlternateContent>
          </a:graphicData>
        </a:graphic>
      </p:graphicFrame>
      <p:graphicFrame>
        <p:nvGraphicFramePr>
          <p:cNvPr id="10" name="对象 -2147482006"/>
          <p:cNvGraphicFramePr>
            <a:graphicFrameLocks noChangeAspect="1"/>
          </p:cNvGraphicFramePr>
          <p:nvPr/>
        </p:nvGraphicFramePr>
        <p:xfrm>
          <a:off x="900112" y="2331720"/>
          <a:ext cx="4420553" cy="1247776"/>
        </p:xfrm>
        <a:graphic>
          <a:graphicData uri="http://schemas.openxmlformats.org/presentationml/2006/ole">
            <mc:AlternateContent xmlns:mc="http://schemas.openxmlformats.org/markup-compatibility/2006">
              <mc:Choice xmlns:v="urn:schemas-microsoft-com:vml" Requires="v">
                <p:oleObj spid="_x0000_s175268" r:id="rId19" imgW="4076700" imgH="862965" progId="Equation.DSMT4">
                  <p:embed/>
                </p:oleObj>
              </mc:Choice>
              <mc:Fallback>
                <p:oleObj r:id="rId19" imgW="4076700" imgH="862965" progId="Equation.DSMT4">
                  <p:embed/>
                  <p:pic>
                    <p:nvPicPr>
                      <p:cNvPr id="0" name=""/>
                      <p:cNvPicPr/>
                      <p:nvPr/>
                    </p:nvPicPr>
                    <p:blipFill>
                      <a:blip r:embed="rId20"/>
                      <a:stretch>
                        <a:fillRect/>
                      </a:stretch>
                    </p:blipFill>
                    <p:spPr>
                      <a:xfrm>
                        <a:off x="900112" y="2331720"/>
                        <a:ext cx="4420553" cy="1247776"/>
                      </a:xfrm>
                      <a:prstGeom prst="rect">
                        <a:avLst/>
                      </a:prstGeom>
                      <a:noFill/>
                      <a:ln w="38100">
                        <a:noFill/>
                        <a:miter/>
                      </a:ln>
                    </p:spPr>
                  </p:pic>
                </p:oleObj>
              </mc:Fallback>
            </mc:AlternateContent>
          </a:graphicData>
        </a:graphic>
      </p:graphicFrame>
      <p:graphicFrame>
        <p:nvGraphicFramePr>
          <p:cNvPr id="11" name="对象 -2147481848"/>
          <p:cNvGraphicFramePr>
            <a:graphicFrameLocks noChangeAspect="1"/>
          </p:cNvGraphicFramePr>
          <p:nvPr/>
        </p:nvGraphicFramePr>
        <p:xfrm>
          <a:off x="900113" y="3973196"/>
          <a:ext cx="4104323" cy="1588770"/>
        </p:xfrm>
        <a:graphic>
          <a:graphicData uri="http://schemas.openxmlformats.org/presentationml/2006/ole">
            <mc:AlternateContent xmlns:mc="http://schemas.openxmlformats.org/markup-compatibility/2006">
              <mc:Choice xmlns:v="urn:schemas-microsoft-com:vml" Requires="v">
                <p:oleObj spid="_x0000_s175269" r:id="rId21" imgW="3937000" imgH="1143000" progId="Equation.DSMT4">
                  <p:embed/>
                </p:oleObj>
              </mc:Choice>
              <mc:Fallback>
                <p:oleObj r:id="rId21" imgW="3937000" imgH="1143000" progId="Equation.DSMT4">
                  <p:embed/>
                  <p:pic>
                    <p:nvPicPr>
                      <p:cNvPr id="0" name=""/>
                      <p:cNvPicPr/>
                      <p:nvPr/>
                    </p:nvPicPr>
                    <p:blipFill>
                      <a:blip r:embed="rId22"/>
                      <a:stretch>
                        <a:fillRect/>
                      </a:stretch>
                    </p:blipFill>
                    <p:spPr>
                      <a:xfrm>
                        <a:off x="900113" y="3973196"/>
                        <a:ext cx="4104323" cy="1588770"/>
                      </a:xfrm>
                      <a:prstGeom prst="rect">
                        <a:avLst/>
                      </a:prstGeom>
                      <a:noFill/>
                      <a:ln w="38100">
                        <a:noFill/>
                        <a:miter/>
                      </a:ln>
                    </p:spPr>
                  </p:pic>
                </p:oleObj>
              </mc:Fallback>
            </mc:AlternateContent>
          </a:graphicData>
        </a:graphic>
      </p:graphicFrame>
      <p:graphicFrame>
        <p:nvGraphicFramePr>
          <p:cNvPr id="12" name="对象 -2147482003"/>
          <p:cNvGraphicFramePr>
            <a:graphicFrameLocks noChangeAspect="1"/>
          </p:cNvGraphicFramePr>
          <p:nvPr/>
        </p:nvGraphicFramePr>
        <p:xfrm>
          <a:off x="900113" y="6109336"/>
          <a:ext cx="1177290" cy="410845"/>
        </p:xfrm>
        <a:graphic>
          <a:graphicData uri="http://schemas.openxmlformats.org/presentationml/2006/ole">
            <mc:AlternateContent xmlns:mc="http://schemas.openxmlformats.org/markup-compatibility/2006">
              <mc:Choice xmlns:v="urn:schemas-microsoft-com:vml" Requires="v">
                <p:oleObj spid="_x0000_s175270" r:id="rId23" imgW="1066800" imgH="279400" progId="Equation.DSMT4">
                  <p:embed/>
                </p:oleObj>
              </mc:Choice>
              <mc:Fallback>
                <p:oleObj r:id="rId23" imgW="1066800" imgH="279400" progId="Equation.DSMT4">
                  <p:embed/>
                  <p:pic>
                    <p:nvPicPr>
                      <p:cNvPr id="0" name=""/>
                      <p:cNvPicPr/>
                      <p:nvPr/>
                    </p:nvPicPr>
                    <p:blipFill>
                      <a:blip r:embed="rId24"/>
                      <a:stretch>
                        <a:fillRect/>
                      </a:stretch>
                    </p:blipFill>
                    <p:spPr>
                      <a:xfrm>
                        <a:off x="900113" y="6109336"/>
                        <a:ext cx="1177290" cy="41084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39687140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问题</a:t>
            </a:r>
            <a:r>
              <a:rPr lang="en-US" altLang="zh-CN" sz="1400"/>
              <a:t>2</a:t>
            </a:r>
            <a:r>
              <a:rPr lang="zh-CN" altLang="en-US" sz="1400"/>
              <a:t>：假设有函数          ，对于下面的复合函数</a:t>
            </a:r>
          </a:p>
          <a:p>
            <a:pPr marL="0" indent="0" fontAlgn="auto">
              <a:lnSpc>
                <a:spcPct val="150000"/>
              </a:lnSpc>
              <a:buNone/>
            </a:pPr>
            <a:endParaRPr lang="zh-CN" altLang="en-US" sz="1400"/>
          </a:p>
          <a:p>
            <a:pPr marL="0" indent="0" fontAlgn="auto">
              <a:lnSpc>
                <a:spcPct val="150000"/>
              </a:lnSpc>
              <a:buNone/>
            </a:pPr>
            <a:r>
              <a:rPr lang="zh-CN" altLang="en-US" sz="1400"/>
              <a:t>如何根据        计算</a:t>
            </a:r>
          </a:p>
          <a:p>
            <a:pPr marL="0" indent="0" fontAlgn="auto">
              <a:lnSpc>
                <a:spcPct val="150000"/>
              </a:lnSpc>
              <a:buNone/>
            </a:pPr>
            <a:r>
              <a:rPr lang="zh-CN" altLang="en-US" sz="1400"/>
              <a:t>由于任意的    和所有的      都有关系，根据链式法则有</a:t>
            </a:r>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r>
              <a:rPr lang="zh-CN" altLang="en-US" sz="1400">
                <a:sym typeface="+mn-ea"/>
              </a:rPr>
              <a:t>写成矩阵形式为</a:t>
            </a:r>
            <a:endParaRPr lang="zh-CN" altLang="en-US" sz="1400"/>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endParaRPr lang="zh-CN" altLang="en-US" sz="1400"/>
          </a:p>
        </p:txBody>
      </p:sp>
      <p:graphicFrame>
        <p:nvGraphicFramePr>
          <p:cNvPr id="7" name="对象 -2147482015"/>
          <p:cNvGraphicFramePr>
            <a:graphicFrameLocks noChangeAspect="1"/>
          </p:cNvGraphicFramePr>
          <p:nvPr/>
        </p:nvGraphicFramePr>
        <p:xfrm>
          <a:off x="1809751" y="350521"/>
          <a:ext cx="405289" cy="372745"/>
        </p:xfrm>
        <a:graphic>
          <a:graphicData uri="http://schemas.openxmlformats.org/presentationml/2006/ole">
            <mc:AlternateContent xmlns:mc="http://schemas.openxmlformats.org/markup-compatibility/2006">
              <mc:Choice xmlns:v="urn:schemas-microsoft-com:vml" Requires="v">
                <p:oleObj spid="_x0000_s176242" r:id="rId3" imgW="368300" imgH="254000" progId="Equation.DSMT4">
                  <p:embed/>
                </p:oleObj>
              </mc:Choice>
              <mc:Fallback>
                <p:oleObj r:id="rId3" imgW="368300" imgH="254000" progId="Equation.DSMT4">
                  <p:embed/>
                  <p:pic>
                    <p:nvPicPr>
                      <p:cNvPr id="0" name=""/>
                      <p:cNvPicPr/>
                      <p:nvPr/>
                    </p:nvPicPr>
                    <p:blipFill>
                      <a:blip r:embed="rId4"/>
                      <a:stretch>
                        <a:fillRect/>
                      </a:stretch>
                    </p:blipFill>
                    <p:spPr>
                      <a:xfrm>
                        <a:off x="1809751" y="350521"/>
                        <a:ext cx="405289" cy="372745"/>
                      </a:xfrm>
                      <a:prstGeom prst="rect">
                        <a:avLst/>
                      </a:prstGeom>
                      <a:noFill/>
                      <a:ln w="38100">
                        <a:noFill/>
                        <a:miter/>
                      </a:ln>
                    </p:spPr>
                  </p:pic>
                </p:oleObj>
              </mc:Fallback>
            </mc:AlternateContent>
          </a:graphicData>
        </a:graphic>
      </p:graphicFrame>
      <p:graphicFrame>
        <p:nvGraphicFramePr>
          <p:cNvPr id="8" name="对象 -2147482022"/>
          <p:cNvGraphicFramePr>
            <a:graphicFrameLocks noChangeAspect="1"/>
          </p:cNvGraphicFramePr>
          <p:nvPr/>
        </p:nvGraphicFramePr>
        <p:xfrm>
          <a:off x="900113" y="875031"/>
          <a:ext cx="582930" cy="303530"/>
        </p:xfrm>
        <a:graphic>
          <a:graphicData uri="http://schemas.openxmlformats.org/presentationml/2006/ole">
            <mc:AlternateContent xmlns:mc="http://schemas.openxmlformats.org/markup-compatibility/2006">
              <mc:Choice xmlns:v="urn:schemas-microsoft-com:vml" Requires="v">
                <p:oleObj spid="_x0000_s176243" r:id="rId5" imgW="520700" imgH="203200" progId="Equation.DSMT4">
                  <p:embed/>
                </p:oleObj>
              </mc:Choice>
              <mc:Fallback>
                <p:oleObj r:id="rId5" imgW="520700" imgH="203200" progId="Equation.DSMT4">
                  <p:embed/>
                  <p:pic>
                    <p:nvPicPr>
                      <p:cNvPr id="0" name=""/>
                      <p:cNvPicPr/>
                      <p:nvPr/>
                    </p:nvPicPr>
                    <p:blipFill>
                      <a:blip r:embed="rId6"/>
                      <a:stretch>
                        <a:fillRect/>
                      </a:stretch>
                    </p:blipFill>
                    <p:spPr>
                      <a:xfrm>
                        <a:off x="900113" y="875031"/>
                        <a:ext cx="582930" cy="303530"/>
                      </a:xfrm>
                      <a:prstGeom prst="rect">
                        <a:avLst/>
                      </a:prstGeom>
                      <a:noFill/>
                      <a:ln w="38100">
                        <a:noFill/>
                        <a:miter/>
                      </a:ln>
                    </p:spPr>
                  </p:pic>
                </p:oleObj>
              </mc:Fallback>
            </mc:AlternateContent>
          </a:graphicData>
        </a:graphic>
      </p:graphicFrame>
      <p:graphicFrame>
        <p:nvGraphicFramePr>
          <p:cNvPr id="10" name="对象 -2147482011"/>
          <p:cNvGraphicFramePr>
            <a:graphicFrameLocks noChangeAspect="1"/>
          </p:cNvGraphicFramePr>
          <p:nvPr/>
        </p:nvGraphicFramePr>
        <p:xfrm>
          <a:off x="1027272" y="1452245"/>
          <a:ext cx="350996" cy="356236"/>
        </p:xfrm>
        <a:graphic>
          <a:graphicData uri="http://schemas.openxmlformats.org/presentationml/2006/ole">
            <mc:AlternateContent xmlns:mc="http://schemas.openxmlformats.org/markup-compatibility/2006">
              <mc:Choice xmlns:v="urn:schemas-microsoft-com:vml" Requires="v">
                <p:oleObj spid="_x0000_s176244" r:id="rId7" imgW="316865" imgH="241300" progId="Equation.DSMT4">
                  <p:embed/>
                </p:oleObj>
              </mc:Choice>
              <mc:Fallback>
                <p:oleObj r:id="rId7" imgW="316865" imgH="241300" progId="Equation.DSMT4">
                  <p:embed/>
                  <p:pic>
                    <p:nvPicPr>
                      <p:cNvPr id="0" name=""/>
                      <p:cNvPicPr/>
                      <p:nvPr/>
                    </p:nvPicPr>
                    <p:blipFill>
                      <a:blip r:embed="rId8"/>
                      <a:stretch>
                        <a:fillRect/>
                      </a:stretch>
                    </p:blipFill>
                    <p:spPr>
                      <a:xfrm>
                        <a:off x="1027272" y="1452245"/>
                        <a:ext cx="350996" cy="356236"/>
                      </a:xfrm>
                      <a:prstGeom prst="rect">
                        <a:avLst/>
                      </a:prstGeom>
                      <a:noFill/>
                      <a:ln w="38100">
                        <a:noFill/>
                        <a:miter/>
                      </a:ln>
                    </p:spPr>
                  </p:pic>
                </p:oleObj>
              </mc:Fallback>
            </mc:AlternateContent>
          </a:graphicData>
        </a:graphic>
      </p:graphicFrame>
      <p:graphicFrame>
        <p:nvGraphicFramePr>
          <p:cNvPr id="2" name="对象 -2147481998"/>
          <p:cNvGraphicFramePr>
            <a:graphicFrameLocks noChangeAspect="1"/>
          </p:cNvGraphicFramePr>
          <p:nvPr/>
        </p:nvGraphicFramePr>
        <p:xfrm>
          <a:off x="1744981" y="1452246"/>
          <a:ext cx="343853" cy="330835"/>
        </p:xfrm>
        <a:graphic>
          <a:graphicData uri="http://schemas.openxmlformats.org/presentationml/2006/ole">
            <mc:AlternateContent xmlns:mc="http://schemas.openxmlformats.org/markup-compatibility/2006">
              <mc:Choice xmlns:v="urn:schemas-microsoft-com:vml" Requires="v">
                <p:oleObj spid="_x0000_s176245" r:id="rId9" imgW="316865" imgH="228600" progId="Equation.DSMT4">
                  <p:embed/>
                </p:oleObj>
              </mc:Choice>
              <mc:Fallback>
                <p:oleObj r:id="rId9" imgW="316865" imgH="228600" progId="Equation.DSMT4">
                  <p:embed/>
                  <p:pic>
                    <p:nvPicPr>
                      <p:cNvPr id="0" name=""/>
                      <p:cNvPicPr/>
                      <p:nvPr/>
                    </p:nvPicPr>
                    <p:blipFill>
                      <a:blip r:embed="rId10"/>
                      <a:stretch>
                        <a:fillRect/>
                      </a:stretch>
                    </p:blipFill>
                    <p:spPr>
                      <a:xfrm>
                        <a:off x="1744981" y="1452246"/>
                        <a:ext cx="343853" cy="330835"/>
                      </a:xfrm>
                      <a:prstGeom prst="rect">
                        <a:avLst/>
                      </a:prstGeom>
                      <a:noFill/>
                      <a:ln w="38100">
                        <a:noFill/>
                        <a:miter/>
                      </a:ln>
                    </p:spPr>
                  </p:pic>
                </p:oleObj>
              </mc:Fallback>
            </mc:AlternateContent>
          </a:graphicData>
        </a:graphic>
      </p:graphicFrame>
      <p:graphicFrame>
        <p:nvGraphicFramePr>
          <p:cNvPr id="3" name="对象 -2147481997"/>
          <p:cNvGraphicFramePr>
            <a:graphicFrameLocks noChangeAspect="1"/>
          </p:cNvGraphicFramePr>
          <p:nvPr/>
        </p:nvGraphicFramePr>
        <p:xfrm>
          <a:off x="1195864" y="1935481"/>
          <a:ext cx="182404" cy="365125"/>
        </p:xfrm>
        <a:graphic>
          <a:graphicData uri="http://schemas.openxmlformats.org/presentationml/2006/ole">
            <mc:AlternateContent xmlns:mc="http://schemas.openxmlformats.org/markup-compatibility/2006">
              <mc:Choice xmlns:v="urn:schemas-microsoft-com:vml" Requires="v">
                <p:oleObj spid="_x0000_s176246" r:id="rId11" imgW="152400" imgH="228600" progId="Equation.DSMT4">
                  <p:embed/>
                </p:oleObj>
              </mc:Choice>
              <mc:Fallback>
                <p:oleObj r:id="rId11" imgW="152400" imgH="228600" progId="Equation.DSMT4">
                  <p:embed/>
                  <p:pic>
                    <p:nvPicPr>
                      <p:cNvPr id="0" name=""/>
                      <p:cNvPicPr/>
                      <p:nvPr/>
                    </p:nvPicPr>
                    <p:blipFill>
                      <a:blip r:embed="rId12"/>
                      <a:stretch>
                        <a:fillRect/>
                      </a:stretch>
                    </p:blipFill>
                    <p:spPr>
                      <a:xfrm>
                        <a:off x="1195864" y="1935481"/>
                        <a:ext cx="182404" cy="365125"/>
                      </a:xfrm>
                      <a:prstGeom prst="rect">
                        <a:avLst/>
                      </a:prstGeom>
                      <a:noFill/>
                      <a:ln w="38100">
                        <a:noFill/>
                        <a:miter/>
                      </a:ln>
                    </p:spPr>
                  </p:pic>
                </p:oleObj>
              </mc:Fallback>
            </mc:AlternateContent>
          </a:graphicData>
        </a:graphic>
      </p:graphicFrame>
      <p:graphicFrame>
        <p:nvGraphicFramePr>
          <p:cNvPr id="4" name="对象 -2147481996"/>
          <p:cNvGraphicFramePr>
            <a:graphicFrameLocks noChangeAspect="1"/>
          </p:cNvGraphicFramePr>
          <p:nvPr/>
        </p:nvGraphicFramePr>
        <p:xfrm>
          <a:off x="2051209" y="1941831"/>
          <a:ext cx="221456" cy="401956"/>
        </p:xfrm>
        <a:graphic>
          <a:graphicData uri="http://schemas.openxmlformats.org/presentationml/2006/ole">
            <mc:AlternateContent xmlns:mc="http://schemas.openxmlformats.org/markup-compatibility/2006">
              <mc:Choice xmlns:v="urn:schemas-microsoft-com:vml" Requires="v">
                <p:oleObj spid="_x0000_s176247" r:id="rId13" imgW="177165" imgH="241300" progId="Equation.DSMT4">
                  <p:embed/>
                </p:oleObj>
              </mc:Choice>
              <mc:Fallback>
                <p:oleObj r:id="rId13" imgW="177165" imgH="241300" progId="Equation.DSMT4">
                  <p:embed/>
                  <p:pic>
                    <p:nvPicPr>
                      <p:cNvPr id="0" name=""/>
                      <p:cNvPicPr/>
                      <p:nvPr/>
                    </p:nvPicPr>
                    <p:blipFill>
                      <a:blip r:embed="rId14"/>
                      <a:stretch>
                        <a:fillRect/>
                      </a:stretch>
                    </p:blipFill>
                    <p:spPr>
                      <a:xfrm>
                        <a:off x="2051209" y="1941831"/>
                        <a:ext cx="221456" cy="401956"/>
                      </a:xfrm>
                      <a:prstGeom prst="rect">
                        <a:avLst/>
                      </a:prstGeom>
                      <a:noFill/>
                      <a:ln w="38100">
                        <a:noFill/>
                        <a:miter/>
                      </a:ln>
                    </p:spPr>
                  </p:pic>
                </p:oleObj>
              </mc:Fallback>
            </mc:AlternateContent>
          </a:graphicData>
        </a:graphic>
      </p:graphicFrame>
      <p:graphicFrame>
        <p:nvGraphicFramePr>
          <p:cNvPr id="5" name="对象 -2147481856"/>
          <p:cNvGraphicFramePr>
            <a:graphicFrameLocks noChangeAspect="1"/>
          </p:cNvGraphicFramePr>
          <p:nvPr/>
        </p:nvGraphicFramePr>
        <p:xfrm>
          <a:off x="900113" y="2447291"/>
          <a:ext cx="4461034" cy="912496"/>
        </p:xfrm>
        <a:graphic>
          <a:graphicData uri="http://schemas.openxmlformats.org/presentationml/2006/ole">
            <mc:AlternateContent xmlns:mc="http://schemas.openxmlformats.org/markup-compatibility/2006">
              <mc:Choice xmlns:v="urn:schemas-microsoft-com:vml" Requires="v">
                <p:oleObj spid="_x0000_s176248" r:id="rId15" imgW="4470400" imgH="685800" progId="Equation.DSMT4">
                  <p:embed/>
                </p:oleObj>
              </mc:Choice>
              <mc:Fallback>
                <p:oleObj r:id="rId15" imgW="4470400" imgH="685800" progId="Equation.DSMT4">
                  <p:embed/>
                  <p:pic>
                    <p:nvPicPr>
                      <p:cNvPr id="0" name=""/>
                      <p:cNvPicPr/>
                      <p:nvPr/>
                    </p:nvPicPr>
                    <p:blipFill>
                      <a:blip r:embed="rId16"/>
                      <a:stretch>
                        <a:fillRect/>
                      </a:stretch>
                    </p:blipFill>
                    <p:spPr>
                      <a:xfrm>
                        <a:off x="900113" y="2447291"/>
                        <a:ext cx="4461034" cy="912496"/>
                      </a:xfrm>
                      <a:prstGeom prst="rect">
                        <a:avLst/>
                      </a:prstGeom>
                      <a:noFill/>
                      <a:ln w="38100">
                        <a:noFill/>
                        <a:miter/>
                      </a:ln>
                    </p:spPr>
                  </p:pic>
                </p:oleObj>
              </mc:Fallback>
            </mc:AlternateContent>
          </a:graphicData>
        </a:graphic>
      </p:graphicFrame>
      <p:graphicFrame>
        <p:nvGraphicFramePr>
          <p:cNvPr id="9" name="对象 -2147481994"/>
          <p:cNvGraphicFramePr>
            <a:graphicFrameLocks noChangeAspect="1"/>
          </p:cNvGraphicFramePr>
          <p:nvPr/>
        </p:nvGraphicFramePr>
        <p:xfrm>
          <a:off x="900112" y="4052571"/>
          <a:ext cx="1040130" cy="365125"/>
        </p:xfrm>
        <a:graphic>
          <a:graphicData uri="http://schemas.openxmlformats.org/presentationml/2006/ole">
            <mc:AlternateContent xmlns:mc="http://schemas.openxmlformats.org/markup-compatibility/2006">
              <mc:Choice xmlns:v="urn:schemas-microsoft-com:vml" Requires="v">
                <p:oleObj spid="_x0000_s176249" r:id="rId17" imgW="965200" imgH="254000" progId="Equation.DSMT4">
                  <p:embed/>
                </p:oleObj>
              </mc:Choice>
              <mc:Fallback>
                <p:oleObj r:id="rId17" imgW="965200" imgH="254000" progId="Equation.DSMT4">
                  <p:embed/>
                  <p:pic>
                    <p:nvPicPr>
                      <p:cNvPr id="0" name=""/>
                      <p:cNvPicPr/>
                      <p:nvPr/>
                    </p:nvPicPr>
                    <p:blipFill>
                      <a:blip r:embed="rId18"/>
                      <a:stretch>
                        <a:fillRect/>
                      </a:stretch>
                    </p:blipFill>
                    <p:spPr>
                      <a:xfrm>
                        <a:off x="900112" y="4052571"/>
                        <a:ext cx="1040130" cy="3651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95368336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问题3：如果有向量分量到向量分量的逐一映射</a:t>
            </a:r>
          </a:p>
          <a:p>
            <a:pPr marL="0" indent="0" fontAlgn="auto">
              <a:lnSpc>
                <a:spcPct val="150000"/>
              </a:lnSpc>
              <a:buNone/>
            </a:pPr>
            <a:endParaRPr lang="zh-CN" altLang="en-US" sz="1400"/>
          </a:p>
          <a:p>
            <a:pPr marL="0" indent="0" fontAlgn="auto">
              <a:lnSpc>
                <a:spcPct val="150000"/>
              </a:lnSpc>
              <a:buNone/>
            </a:pPr>
            <a:r>
              <a:rPr lang="zh-CN" altLang="en-US" sz="1400"/>
              <a:t>写成分量形式为</a:t>
            </a:r>
          </a:p>
          <a:p>
            <a:pPr marL="0" indent="0" fontAlgn="auto">
              <a:lnSpc>
                <a:spcPct val="150000"/>
              </a:lnSpc>
              <a:buNone/>
            </a:pPr>
            <a:endParaRPr lang="zh-CN" altLang="en-US" sz="1400"/>
          </a:p>
          <a:p>
            <a:pPr marL="0" indent="0" fontAlgn="auto">
              <a:lnSpc>
                <a:spcPct val="150000"/>
              </a:lnSpc>
              <a:buNone/>
            </a:pPr>
            <a:r>
              <a:rPr lang="zh-CN" altLang="en-US" sz="1400"/>
              <a:t>对于函数          ，如何根据         计算         ？</a:t>
            </a:r>
          </a:p>
          <a:p>
            <a:pPr marL="0" indent="0" fontAlgn="auto">
              <a:lnSpc>
                <a:spcPct val="150000"/>
              </a:lnSpc>
              <a:buNone/>
            </a:pPr>
            <a:r>
              <a:rPr lang="zh-CN" altLang="en-US" sz="1400"/>
              <a:t>根据链式法则，由于每个     只和对应的     有关，有</a:t>
            </a:r>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r>
              <a:rPr lang="zh-CN" altLang="en-US" sz="1400"/>
              <a:t>写成矩阵形式为</a:t>
            </a:r>
          </a:p>
          <a:p>
            <a:pPr marL="0" indent="0" fontAlgn="auto">
              <a:lnSpc>
                <a:spcPct val="150000"/>
              </a:lnSpc>
              <a:buNone/>
            </a:pPr>
            <a:endParaRPr lang="zh-CN" altLang="en-US" sz="1400"/>
          </a:p>
          <a:p>
            <a:pPr marL="0" indent="0" fontAlgn="auto">
              <a:lnSpc>
                <a:spcPct val="150000"/>
              </a:lnSpc>
              <a:buNone/>
            </a:pPr>
            <a:endParaRPr lang="zh-CN" altLang="en-US" sz="1400"/>
          </a:p>
        </p:txBody>
      </p:sp>
      <p:graphicFrame>
        <p:nvGraphicFramePr>
          <p:cNvPr id="2" name="对象 -2147481987"/>
          <p:cNvGraphicFramePr>
            <a:graphicFrameLocks noChangeAspect="1"/>
          </p:cNvGraphicFramePr>
          <p:nvPr/>
        </p:nvGraphicFramePr>
        <p:xfrm>
          <a:off x="1191101" y="806451"/>
          <a:ext cx="681038" cy="386716"/>
        </p:xfrm>
        <a:graphic>
          <a:graphicData uri="http://schemas.openxmlformats.org/presentationml/2006/ole">
            <mc:AlternateContent xmlns:mc="http://schemas.openxmlformats.org/markup-compatibility/2006">
              <mc:Choice xmlns:v="urn:schemas-microsoft-com:vml" Requires="v">
                <p:oleObj spid="_x0000_s177280" r:id="rId3" imgW="596900" imgH="254000" progId="Equation.DSMT4">
                  <p:embed/>
                </p:oleObj>
              </mc:Choice>
              <mc:Fallback>
                <p:oleObj r:id="rId3" imgW="596900" imgH="254000" progId="Equation.DSMT4">
                  <p:embed/>
                  <p:pic>
                    <p:nvPicPr>
                      <p:cNvPr id="0" name=""/>
                      <p:cNvPicPr/>
                      <p:nvPr/>
                    </p:nvPicPr>
                    <p:blipFill>
                      <a:blip r:embed="rId4"/>
                      <a:stretch>
                        <a:fillRect/>
                      </a:stretch>
                    </p:blipFill>
                    <p:spPr>
                      <a:xfrm>
                        <a:off x="1191101" y="806451"/>
                        <a:ext cx="681038" cy="386716"/>
                      </a:xfrm>
                      <a:prstGeom prst="rect">
                        <a:avLst/>
                      </a:prstGeom>
                      <a:noFill/>
                      <a:ln w="38100">
                        <a:noFill/>
                        <a:miter/>
                      </a:ln>
                    </p:spPr>
                  </p:pic>
                </p:oleObj>
              </mc:Fallback>
            </mc:AlternateContent>
          </a:graphicData>
        </a:graphic>
      </p:graphicFrame>
      <p:graphicFrame>
        <p:nvGraphicFramePr>
          <p:cNvPr id="3" name="对象 -2147481986"/>
          <p:cNvGraphicFramePr>
            <a:graphicFrameLocks noChangeAspect="1"/>
          </p:cNvGraphicFramePr>
          <p:nvPr/>
        </p:nvGraphicFramePr>
        <p:xfrm>
          <a:off x="1191103" y="1760220"/>
          <a:ext cx="736759" cy="370840"/>
        </p:xfrm>
        <a:graphic>
          <a:graphicData uri="http://schemas.openxmlformats.org/presentationml/2006/ole">
            <mc:AlternateContent xmlns:mc="http://schemas.openxmlformats.org/markup-compatibility/2006">
              <mc:Choice xmlns:v="urn:schemas-microsoft-com:vml" Requires="v">
                <p:oleObj spid="_x0000_s177281" r:id="rId5" imgW="673100" imgH="254000" progId="Equation.DSMT4">
                  <p:embed/>
                </p:oleObj>
              </mc:Choice>
              <mc:Fallback>
                <p:oleObj r:id="rId5" imgW="673100" imgH="254000" progId="Equation.DSMT4">
                  <p:embed/>
                  <p:pic>
                    <p:nvPicPr>
                      <p:cNvPr id="0" name=""/>
                      <p:cNvPicPr/>
                      <p:nvPr/>
                    </p:nvPicPr>
                    <p:blipFill>
                      <a:blip r:embed="rId6"/>
                      <a:stretch>
                        <a:fillRect/>
                      </a:stretch>
                    </p:blipFill>
                    <p:spPr>
                      <a:xfrm>
                        <a:off x="1191103" y="1760220"/>
                        <a:ext cx="736759" cy="370840"/>
                      </a:xfrm>
                      <a:prstGeom prst="rect">
                        <a:avLst/>
                      </a:prstGeom>
                      <a:noFill/>
                      <a:ln w="38100">
                        <a:noFill/>
                        <a:miter/>
                      </a:ln>
                    </p:spPr>
                  </p:pic>
                </p:oleObj>
              </mc:Fallback>
            </mc:AlternateContent>
          </a:graphicData>
        </a:graphic>
      </p:graphicFrame>
      <p:graphicFrame>
        <p:nvGraphicFramePr>
          <p:cNvPr id="4" name="对象 -2147481981"/>
          <p:cNvGraphicFramePr>
            <a:graphicFrameLocks noChangeAspect="1"/>
          </p:cNvGraphicFramePr>
          <p:nvPr/>
        </p:nvGraphicFramePr>
        <p:xfrm>
          <a:off x="1033463" y="2508252"/>
          <a:ext cx="397193" cy="365125"/>
        </p:xfrm>
        <a:graphic>
          <a:graphicData uri="http://schemas.openxmlformats.org/presentationml/2006/ole">
            <mc:AlternateContent xmlns:mc="http://schemas.openxmlformats.org/markup-compatibility/2006">
              <mc:Choice xmlns:v="urn:schemas-microsoft-com:vml" Requires="v">
                <p:oleObj spid="_x0000_s177282" r:id="rId7" imgW="368300" imgH="254000" progId="Equation.DSMT4">
                  <p:embed/>
                </p:oleObj>
              </mc:Choice>
              <mc:Fallback>
                <p:oleObj r:id="rId7" imgW="368300" imgH="254000" progId="Equation.DSMT4">
                  <p:embed/>
                  <p:pic>
                    <p:nvPicPr>
                      <p:cNvPr id="0" name=""/>
                      <p:cNvPicPr/>
                      <p:nvPr/>
                    </p:nvPicPr>
                    <p:blipFill>
                      <a:blip r:embed="rId8"/>
                      <a:stretch>
                        <a:fillRect/>
                      </a:stretch>
                    </p:blipFill>
                    <p:spPr>
                      <a:xfrm>
                        <a:off x="1033463" y="2508252"/>
                        <a:ext cx="397193" cy="365125"/>
                      </a:xfrm>
                      <a:prstGeom prst="rect">
                        <a:avLst/>
                      </a:prstGeom>
                      <a:noFill/>
                      <a:ln w="38100">
                        <a:noFill/>
                        <a:miter/>
                      </a:ln>
                    </p:spPr>
                  </p:pic>
                </p:oleObj>
              </mc:Fallback>
            </mc:AlternateContent>
          </a:graphicData>
        </a:graphic>
      </p:graphicFrame>
      <p:graphicFrame>
        <p:nvGraphicFramePr>
          <p:cNvPr id="6" name="对象 -2147481980"/>
          <p:cNvGraphicFramePr>
            <a:graphicFrameLocks noChangeAspect="1"/>
          </p:cNvGraphicFramePr>
          <p:nvPr/>
        </p:nvGraphicFramePr>
        <p:xfrm>
          <a:off x="2270285" y="2508885"/>
          <a:ext cx="359093" cy="364490"/>
        </p:xfrm>
        <a:graphic>
          <a:graphicData uri="http://schemas.openxmlformats.org/presentationml/2006/ole">
            <mc:AlternateContent xmlns:mc="http://schemas.openxmlformats.org/markup-compatibility/2006">
              <mc:Choice xmlns:v="urn:schemas-microsoft-com:vml" Requires="v">
                <p:oleObj spid="_x0000_s177283" r:id="rId9" imgW="316865" imgH="241300" progId="Equation.DSMT4">
                  <p:embed/>
                </p:oleObj>
              </mc:Choice>
              <mc:Fallback>
                <p:oleObj r:id="rId9" imgW="316865" imgH="241300" progId="Equation.DSMT4">
                  <p:embed/>
                  <p:pic>
                    <p:nvPicPr>
                      <p:cNvPr id="0" name=""/>
                      <p:cNvPicPr/>
                      <p:nvPr/>
                    </p:nvPicPr>
                    <p:blipFill>
                      <a:blip r:embed="rId10"/>
                      <a:stretch>
                        <a:fillRect/>
                      </a:stretch>
                    </p:blipFill>
                    <p:spPr>
                      <a:xfrm>
                        <a:off x="2270285" y="2508885"/>
                        <a:ext cx="359093" cy="364490"/>
                      </a:xfrm>
                      <a:prstGeom prst="rect">
                        <a:avLst/>
                      </a:prstGeom>
                      <a:noFill/>
                      <a:ln w="38100">
                        <a:noFill/>
                        <a:miter/>
                      </a:ln>
                    </p:spPr>
                  </p:pic>
                </p:oleObj>
              </mc:Fallback>
            </mc:AlternateContent>
          </a:graphicData>
        </a:graphic>
      </p:graphicFrame>
      <p:graphicFrame>
        <p:nvGraphicFramePr>
          <p:cNvPr id="7" name="对象 -2147481979"/>
          <p:cNvGraphicFramePr>
            <a:graphicFrameLocks noChangeAspect="1"/>
          </p:cNvGraphicFramePr>
          <p:nvPr/>
        </p:nvGraphicFramePr>
        <p:xfrm>
          <a:off x="2955133" y="2508252"/>
          <a:ext cx="355759" cy="342265"/>
        </p:xfrm>
        <a:graphic>
          <a:graphicData uri="http://schemas.openxmlformats.org/presentationml/2006/ole">
            <mc:AlternateContent xmlns:mc="http://schemas.openxmlformats.org/markup-compatibility/2006">
              <mc:Choice xmlns:v="urn:schemas-microsoft-com:vml" Requires="v">
                <p:oleObj spid="_x0000_s177284" r:id="rId11" imgW="316865" imgH="228600" progId="Equation.DSMT4">
                  <p:embed/>
                </p:oleObj>
              </mc:Choice>
              <mc:Fallback>
                <p:oleObj r:id="rId11" imgW="316865" imgH="228600" progId="Equation.DSMT4">
                  <p:embed/>
                  <p:pic>
                    <p:nvPicPr>
                      <p:cNvPr id="0" name=""/>
                      <p:cNvPicPr/>
                      <p:nvPr/>
                    </p:nvPicPr>
                    <p:blipFill>
                      <a:blip r:embed="rId12"/>
                      <a:stretch>
                        <a:fillRect/>
                      </a:stretch>
                    </p:blipFill>
                    <p:spPr>
                      <a:xfrm>
                        <a:off x="2955133" y="2508252"/>
                        <a:ext cx="355759" cy="342265"/>
                      </a:xfrm>
                      <a:prstGeom prst="rect">
                        <a:avLst/>
                      </a:prstGeom>
                      <a:noFill/>
                      <a:ln w="38100">
                        <a:noFill/>
                        <a:miter/>
                      </a:ln>
                    </p:spPr>
                  </p:pic>
                </p:oleObj>
              </mc:Fallback>
            </mc:AlternateContent>
          </a:graphicData>
        </a:graphic>
      </p:graphicFrame>
      <p:graphicFrame>
        <p:nvGraphicFramePr>
          <p:cNvPr id="8" name="对象 -2147481978"/>
          <p:cNvGraphicFramePr>
            <a:graphicFrameLocks noChangeAspect="1"/>
          </p:cNvGraphicFramePr>
          <p:nvPr/>
        </p:nvGraphicFramePr>
        <p:xfrm>
          <a:off x="2231232" y="3042286"/>
          <a:ext cx="167164" cy="334645"/>
        </p:xfrm>
        <a:graphic>
          <a:graphicData uri="http://schemas.openxmlformats.org/presentationml/2006/ole">
            <mc:AlternateContent xmlns:mc="http://schemas.openxmlformats.org/markup-compatibility/2006">
              <mc:Choice xmlns:v="urn:schemas-microsoft-com:vml" Requires="v">
                <p:oleObj spid="_x0000_s177285" r:id="rId13" imgW="152400" imgH="228600" progId="Equation.DSMT4">
                  <p:embed/>
                </p:oleObj>
              </mc:Choice>
              <mc:Fallback>
                <p:oleObj r:id="rId13" imgW="152400" imgH="228600" progId="Equation.DSMT4">
                  <p:embed/>
                  <p:pic>
                    <p:nvPicPr>
                      <p:cNvPr id="0" name=""/>
                      <p:cNvPicPr/>
                      <p:nvPr/>
                    </p:nvPicPr>
                    <p:blipFill>
                      <a:blip r:embed="rId14"/>
                      <a:stretch>
                        <a:fillRect/>
                      </a:stretch>
                    </p:blipFill>
                    <p:spPr>
                      <a:xfrm>
                        <a:off x="2231232" y="3042286"/>
                        <a:ext cx="167164" cy="334645"/>
                      </a:xfrm>
                      <a:prstGeom prst="rect">
                        <a:avLst/>
                      </a:prstGeom>
                      <a:noFill/>
                      <a:ln w="38100">
                        <a:noFill/>
                        <a:miter/>
                      </a:ln>
                    </p:spPr>
                  </p:pic>
                </p:oleObj>
              </mc:Fallback>
            </mc:AlternateContent>
          </a:graphicData>
        </a:graphic>
      </p:graphicFrame>
      <p:graphicFrame>
        <p:nvGraphicFramePr>
          <p:cNvPr id="9" name="对象 -2147481977"/>
          <p:cNvGraphicFramePr>
            <a:graphicFrameLocks noChangeAspect="1"/>
          </p:cNvGraphicFramePr>
          <p:nvPr/>
        </p:nvGraphicFramePr>
        <p:xfrm>
          <a:off x="3310890" y="3011806"/>
          <a:ext cx="182404" cy="365125"/>
        </p:xfrm>
        <a:graphic>
          <a:graphicData uri="http://schemas.openxmlformats.org/presentationml/2006/ole">
            <mc:AlternateContent xmlns:mc="http://schemas.openxmlformats.org/markup-compatibility/2006">
              <mc:Choice xmlns:v="urn:schemas-microsoft-com:vml" Requires="v">
                <p:oleObj spid="_x0000_s177286" r:id="rId15" imgW="152400" imgH="228600" progId="Equation.DSMT4">
                  <p:embed/>
                </p:oleObj>
              </mc:Choice>
              <mc:Fallback>
                <p:oleObj r:id="rId15" imgW="152400" imgH="228600" progId="Equation.DSMT4">
                  <p:embed/>
                  <p:pic>
                    <p:nvPicPr>
                      <p:cNvPr id="0" name=""/>
                      <p:cNvPicPr/>
                      <p:nvPr/>
                    </p:nvPicPr>
                    <p:blipFill>
                      <a:blip r:embed="rId16"/>
                      <a:stretch>
                        <a:fillRect/>
                      </a:stretch>
                    </p:blipFill>
                    <p:spPr>
                      <a:xfrm>
                        <a:off x="3310890" y="3011806"/>
                        <a:ext cx="182404" cy="365125"/>
                      </a:xfrm>
                      <a:prstGeom prst="rect">
                        <a:avLst/>
                      </a:prstGeom>
                      <a:noFill/>
                      <a:ln w="38100">
                        <a:noFill/>
                        <a:miter/>
                      </a:ln>
                    </p:spPr>
                  </p:pic>
                </p:oleObj>
              </mc:Fallback>
            </mc:AlternateContent>
          </a:graphicData>
        </a:graphic>
      </p:graphicFrame>
      <p:graphicFrame>
        <p:nvGraphicFramePr>
          <p:cNvPr id="10" name="对象 -2147481976"/>
          <p:cNvGraphicFramePr>
            <a:graphicFrameLocks noChangeAspect="1"/>
          </p:cNvGraphicFramePr>
          <p:nvPr/>
        </p:nvGraphicFramePr>
        <p:xfrm>
          <a:off x="1191102" y="3547745"/>
          <a:ext cx="917734" cy="630556"/>
        </p:xfrm>
        <a:graphic>
          <a:graphicData uri="http://schemas.openxmlformats.org/presentationml/2006/ole">
            <mc:AlternateContent xmlns:mc="http://schemas.openxmlformats.org/markup-compatibility/2006">
              <mc:Choice xmlns:v="urn:schemas-microsoft-com:vml" Requires="v">
                <p:oleObj spid="_x0000_s177287" r:id="rId17" imgW="838200" imgH="431800" progId="Equation.DSMT4">
                  <p:embed/>
                </p:oleObj>
              </mc:Choice>
              <mc:Fallback>
                <p:oleObj r:id="rId17" imgW="838200" imgH="431800" progId="Equation.DSMT4">
                  <p:embed/>
                  <p:pic>
                    <p:nvPicPr>
                      <p:cNvPr id="0" name=""/>
                      <p:cNvPicPr/>
                      <p:nvPr/>
                    </p:nvPicPr>
                    <p:blipFill>
                      <a:blip r:embed="rId18"/>
                      <a:stretch>
                        <a:fillRect/>
                      </a:stretch>
                    </p:blipFill>
                    <p:spPr>
                      <a:xfrm>
                        <a:off x="1191102" y="3547745"/>
                        <a:ext cx="917734" cy="630556"/>
                      </a:xfrm>
                      <a:prstGeom prst="rect">
                        <a:avLst/>
                      </a:prstGeom>
                      <a:noFill/>
                      <a:ln w="38100">
                        <a:noFill/>
                        <a:miter/>
                      </a:ln>
                    </p:spPr>
                  </p:pic>
                </p:oleObj>
              </mc:Fallback>
            </mc:AlternateContent>
          </a:graphicData>
        </a:graphic>
      </p:graphicFrame>
      <p:graphicFrame>
        <p:nvGraphicFramePr>
          <p:cNvPr id="11" name="对象 -2147481975"/>
          <p:cNvGraphicFramePr>
            <a:graphicFrameLocks noChangeAspect="1"/>
          </p:cNvGraphicFramePr>
          <p:nvPr/>
        </p:nvGraphicFramePr>
        <p:xfrm>
          <a:off x="1191101" y="5178425"/>
          <a:ext cx="1503998" cy="405130"/>
        </p:xfrm>
        <a:graphic>
          <a:graphicData uri="http://schemas.openxmlformats.org/presentationml/2006/ole">
            <mc:AlternateContent xmlns:mc="http://schemas.openxmlformats.org/markup-compatibility/2006">
              <mc:Choice xmlns:v="urn:schemas-microsoft-com:vml" Requires="v">
                <p:oleObj spid="_x0000_s177288" r:id="rId19" imgW="1257300" imgH="254000" progId="Equation.DSMT4">
                  <p:embed/>
                </p:oleObj>
              </mc:Choice>
              <mc:Fallback>
                <p:oleObj r:id="rId19" imgW="1257300" imgH="254000" progId="Equation.DSMT4">
                  <p:embed/>
                  <p:pic>
                    <p:nvPicPr>
                      <p:cNvPr id="0" name=""/>
                      <p:cNvPicPr/>
                      <p:nvPr/>
                    </p:nvPicPr>
                    <p:blipFill>
                      <a:blip r:embed="rId20"/>
                      <a:stretch>
                        <a:fillRect/>
                      </a:stretch>
                    </p:blipFill>
                    <p:spPr>
                      <a:xfrm>
                        <a:off x="1191101" y="5178425"/>
                        <a:ext cx="1503998" cy="40513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6812354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问题4：如果有下面的复合函数</a:t>
            </a:r>
          </a:p>
          <a:p>
            <a:pPr marL="0" indent="0" fontAlgn="auto">
              <a:lnSpc>
                <a:spcPct val="150000"/>
              </a:lnSpc>
              <a:buNone/>
            </a:pPr>
            <a:endParaRPr lang="zh-CN" altLang="en-US" sz="1400"/>
          </a:p>
          <a:p>
            <a:pPr marL="0" indent="0" fontAlgn="auto">
              <a:lnSpc>
                <a:spcPct val="150000"/>
              </a:lnSpc>
              <a:buNone/>
            </a:pPr>
            <a:r>
              <a:rPr lang="zh-CN" altLang="en-US" sz="1400"/>
              <a:t>其中   是向量对应元素一对一映射</a:t>
            </a:r>
          </a:p>
          <a:p>
            <a:pPr marL="0" indent="0" fontAlgn="auto">
              <a:lnSpc>
                <a:spcPct val="150000"/>
              </a:lnSpc>
              <a:buNone/>
            </a:pPr>
            <a:endParaRPr lang="zh-CN" altLang="en-US" sz="1400"/>
          </a:p>
          <a:p>
            <a:pPr marL="0" indent="0" fontAlgn="auto">
              <a:lnSpc>
                <a:spcPct val="150000"/>
              </a:lnSpc>
              <a:buNone/>
            </a:pPr>
            <a:r>
              <a:rPr lang="zh-CN" altLang="en-US" sz="1400"/>
              <a:t>如果有函数           ，如何根据          计算        ？</a:t>
            </a:r>
          </a:p>
          <a:p>
            <a:pPr marL="0" indent="0" fontAlgn="auto">
              <a:lnSpc>
                <a:spcPct val="150000"/>
              </a:lnSpc>
              <a:buNone/>
            </a:pPr>
            <a:r>
              <a:rPr lang="zh-CN" altLang="en-US" sz="1400"/>
              <a:t>在这里有两层复合，首先是从    到     ，然后是从    到    。根据问题2和问题3的结论</a:t>
            </a:r>
          </a:p>
          <a:p>
            <a:pPr marL="0" indent="0" fontAlgn="auto">
              <a:lnSpc>
                <a:spcPct val="150000"/>
              </a:lnSpc>
              <a:buNone/>
            </a:pPr>
            <a:endParaRPr lang="zh-CN" altLang="en-US" sz="1400"/>
          </a:p>
        </p:txBody>
      </p:sp>
      <p:graphicFrame>
        <p:nvGraphicFramePr>
          <p:cNvPr id="2" name="对象 -2147481974"/>
          <p:cNvGraphicFramePr>
            <a:graphicFrameLocks noChangeAspect="1"/>
          </p:cNvGraphicFramePr>
          <p:nvPr/>
        </p:nvGraphicFramePr>
        <p:xfrm>
          <a:off x="1016318" y="746126"/>
          <a:ext cx="637699" cy="651510"/>
        </p:xfrm>
        <a:graphic>
          <a:graphicData uri="http://schemas.openxmlformats.org/presentationml/2006/ole">
            <mc:AlternateContent xmlns:mc="http://schemas.openxmlformats.org/markup-compatibility/2006">
              <mc:Choice xmlns:v="urn:schemas-microsoft-com:vml" Requires="v">
                <p:oleObj spid="_x0000_s178332" r:id="rId3" imgW="596900" imgH="457200" progId="Equation.DSMT4">
                  <p:embed/>
                </p:oleObj>
              </mc:Choice>
              <mc:Fallback>
                <p:oleObj r:id="rId3" imgW="596900" imgH="457200" progId="Equation.DSMT4">
                  <p:embed/>
                  <p:pic>
                    <p:nvPicPr>
                      <p:cNvPr id="0" name=""/>
                      <p:cNvPicPr/>
                      <p:nvPr/>
                    </p:nvPicPr>
                    <p:blipFill>
                      <a:blip r:embed="rId4"/>
                      <a:stretch>
                        <a:fillRect/>
                      </a:stretch>
                    </p:blipFill>
                    <p:spPr>
                      <a:xfrm>
                        <a:off x="1016318" y="746126"/>
                        <a:ext cx="637699" cy="651510"/>
                      </a:xfrm>
                      <a:prstGeom prst="rect">
                        <a:avLst/>
                      </a:prstGeom>
                      <a:noFill/>
                      <a:ln w="38100">
                        <a:noFill/>
                        <a:miter/>
                      </a:ln>
                    </p:spPr>
                  </p:pic>
                </p:oleObj>
              </mc:Fallback>
            </mc:AlternateContent>
          </a:graphicData>
        </a:graphic>
      </p:graphicFrame>
      <p:graphicFrame>
        <p:nvGraphicFramePr>
          <p:cNvPr id="3" name="对象 -2147481973"/>
          <p:cNvGraphicFramePr>
            <a:graphicFrameLocks noChangeAspect="1"/>
          </p:cNvGraphicFramePr>
          <p:nvPr/>
        </p:nvGraphicFramePr>
        <p:xfrm>
          <a:off x="677705" y="1500506"/>
          <a:ext cx="157163" cy="247650"/>
        </p:xfrm>
        <a:graphic>
          <a:graphicData uri="http://schemas.openxmlformats.org/presentationml/2006/ole">
            <mc:AlternateContent xmlns:mc="http://schemas.openxmlformats.org/markup-compatibility/2006">
              <mc:Choice xmlns:v="urn:schemas-microsoft-com:vml" Requires="v">
                <p:oleObj spid="_x0000_s178333" r:id="rId5" imgW="139700" imgH="165100" progId="Equation.DSMT4">
                  <p:embed/>
                </p:oleObj>
              </mc:Choice>
              <mc:Fallback>
                <p:oleObj r:id="rId5" imgW="139700" imgH="165100" progId="Equation.DSMT4">
                  <p:embed/>
                  <p:pic>
                    <p:nvPicPr>
                      <p:cNvPr id="0" name=""/>
                      <p:cNvPicPr/>
                      <p:nvPr/>
                    </p:nvPicPr>
                    <p:blipFill>
                      <a:blip r:embed="rId6"/>
                      <a:stretch>
                        <a:fillRect/>
                      </a:stretch>
                    </p:blipFill>
                    <p:spPr>
                      <a:xfrm>
                        <a:off x="677705" y="1500506"/>
                        <a:ext cx="157163" cy="247650"/>
                      </a:xfrm>
                      <a:prstGeom prst="rect">
                        <a:avLst/>
                      </a:prstGeom>
                      <a:noFill/>
                      <a:ln w="38100">
                        <a:noFill/>
                        <a:miter/>
                      </a:ln>
                    </p:spPr>
                  </p:pic>
                </p:oleObj>
              </mc:Fallback>
            </mc:AlternateContent>
          </a:graphicData>
        </a:graphic>
      </p:graphicFrame>
      <p:graphicFrame>
        <p:nvGraphicFramePr>
          <p:cNvPr id="4" name="对象 -2147481972"/>
          <p:cNvGraphicFramePr>
            <a:graphicFrameLocks noChangeAspect="1"/>
          </p:cNvGraphicFramePr>
          <p:nvPr/>
        </p:nvGraphicFramePr>
        <p:xfrm>
          <a:off x="1016319" y="1851660"/>
          <a:ext cx="806291" cy="405766"/>
        </p:xfrm>
        <a:graphic>
          <a:graphicData uri="http://schemas.openxmlformats.org/presentationml/2006/ole">
            <mc:AlternateContent xmlns:mc="http://schemas.openxmlformats.org/markup-compatibility/2006">
              <mc:Choice xmlns:v="urn:schemas-microsoft-com:vml" Requires="v">
                <p:oleObj spid="_x0000_s178334" r:id="rId7" imgW="673100" imgH="254000" progId="Equation.DSMT4">
                  <p:embed/>
                </p:oleObj>
              </mc:Choice>
              <mc:Fallback>
                <p:oleObj r:id="rId7" imgW="673100" imgH="254000" progId="Equation.DSMT4">
                  <p:embed/>
                  <p:pic>
                    <p:nvPicPr>
                      <p:cNvPr id="0" name=""/>
                      <p:cNvPicPr/>
                      <p:nvPr/>
                    </p:nvPicPr>
                    <p:blipFill>
                      <a:blip r:embed="rId8"/>
                      <a:stretch>
                        <a:fillRect/>
                      </a:stretch>
                    </p:blipFill>
                    <p:spPr>
                      <a:xfrm>
                        <a:off x="1016319" y="1851660"/>
                        <a:ext cx="806291" cy="405766"/>
                      </a:xfrm>
                      <a:prstGeom prst="rect">
                        <a:avLst/>
                      </a:prstGeom>
                      <a:noFill/>
                      <a:ln w="38100">
                        <a:noFill/>
                        <a:miter/>
                      </a:ln>
                    </p:spPr>
                  </p:pic>
                </p:oleObj>
              </mc:Fallback>
            </mc:AlternateContent>
          </a:graphicData>
        </a:graphic>
      </p:graphicFrame>
      <p:graphicFrame>
        <p:nvGraphicFramePr>
          <p:cNvPr id="6" name="对象 -2147481971"/>
          <p:cNvGraphicFramePr>
            <a:graphicFrameLocks noChangeAspect="1"/>
          </p:cNvGraphicFramePr>
          <p:nvPr/>
        </p:nvGraphicFramePr>
        <p:xfrm>
          <a:off x="1221106" y="2500632"/>
          <a:ext cx="397193" cy="365125"/>
        </p:xfrm>
        <a:graphic>
          <a:graphicData uri="http://schemas.openxmlformats.org/presentationml/2006/ole">
            <mc:AlternateContent xmlns:mc="http://schemas.openxmlformats.org/markup-compatibility/2006">
              <mc:Choice xmlns:v="urn:schemas-microsoft-com:vml" Requires="v">
                <p:oleObj spid="_x0000_s178335" r:id="rId9" imgW="368300" imgH="254000" progId="Equation.DSMT4">
                  <p:embed/>
                </p:oleObj>
              </mc:Choice>
              <mc:Fallback>
                <p:oleObj r:id="rId9" imgW="368300" imgH="254000" progId="Equation.DSMT4">
                  <p:embed/>
                  <p:pic>
                    <p:nvPicPr>
                      <p:cNvPr id="0" name=""/>
                      <p:cNvPicPr/>
                      <p:nvPr/>
                    </p:nvPicPr>
                    <p:blipFill>
                      <a:blip r:embed="rId10"/>
                      <a:stretch>
                        <a:fillRect/>
                      </a:stretch>
                    </p:blipFill>
                    <p:spPr>
                      <a:xfrm>
                        <a:off x="1221106" y="2500632"/>
                        <a:ext cx="397193" cy="365125"/>
                      </a:xfrm>
                      <a:prstGeom prst="rect">
                        <a:avLst/>
                      </a:prstGeom>
                      <a:noFill/>
                      <a:ln w="38100">
                        <a:noFill/>
                        <a:miter/>
                      </a:ln>
                    </p:spPr>
                  </p:pic>
                </p:oleObj>
              </mc:Fallback>
            </mc:AlternateContent>
          </a:graphicData>
        </a:graphic>
      </p:graphicFrame>
      <p:graphicFrame>
        <p:nvGraphicFramePr>
          <p:cNvPr id="7" name="对象 -2147481855"/>
          <p:cNvGraphicFramePr>
            <a:graphicFrameLocks noChangeAspect="1"/>
          </p:cNvGraphicFramePr>
          <p:nvPr/>
        </p:nvGraphicFramePr>
        <p:xfrm>
          <a:off x="2490789" y="2529206"/>
          <a:ext cx="344329" cy="349885"/>
        </p:xfrm>
        <a:graphic>
          <a:graphicData uri="http://schemas.openxmlformats.org/presentationml/2006/ole">
            <mc:AlternateContent xmlns:mc="http://schemas.openxmlformats.org/markup-compatibility/2006">
              <mc:Choice xmlns:v="urn:schemas-microsoft-com:vml" Requires="v">
                <p:oleObj spid="_x0000_s178336" r:id="rId11" imgW="316865" imgH="241300" progId="Equation.DSMT4">
                  <p:embed/>
                </p:oleObj>
              </mc:Choice>
              <mc:Fallback>
                <p:oleObj r:id="rId11" imgW="316865" imgH="241300" progId="Equation.DSMT4">
                  <p:embed/>
                  <p:pic>
                    <p:nvPicPr>
                      <p:cNvPr id="0" name=""/>
                      <p:cNvPicPr/>
                      <p:nvPr/>
                    </p:nvPicPr>
                    <p:blipFill>
                      <a:blip r:embed="rId12"/>
                      <a:stretch>
                        <a:fillRect/>
                      </a:stretch>
                    </p:blipFill>
                    <p:spPr>
                      <a:xfrm>
                        <a:off x="2490789" y="2529206"/>
                        <a:ext cx="344329" cy="349885"/>
                      </a:xfrm>
                      <a:prstGeom prst="rect">
                        <a:avLst/>
                      </a:prstGeom>
                      <a:noFill/>
                      <a:ln w="38100">
                        <a:noFill/>
                        <a:miter/>
                      </a:ln>
                    </p:spPr>
                  </p:pic>
                </p:oleObj>
              </mc:Fallback>
            </mc:AlternateContent>
          </a:graphicData>
        </a:graphic>
      </p:graphicFrame>
      <p:graphicFrame>
        <p:nvGraphicFramePr>
          <p:cNvPr id="8" name="对象 -2147481969"/>
          <p:cNvGraphicFramePr>
            <a:graphicFrameLocks noChangeAspect="1"/>
          </p:cNvGraphicFramePr>
          <p:nvPr/>
        </p:nvGraphicFramePr>
        <p:xfrm>
          <a:off x="3189924" y="2538730"/>
          <a:ext cx="344329" cy="331470"/>
        </p:xfrm>
        <a:graphic>
          <a:graphicData uri="http://schemas.openxmlformats.org/presentationml/2006/ole">
            <mc:AlternateContent xmlns:mc="http://schemas.openxmlformats.org/markup-compatibility/2006">
              <mc:Choice xmlns:v="urn:schemas-microsoft-com:vml" Requires="v">
                <p:oleObj spid="_x0000_s178337" r:id="rId13" imgW="316865" imgH="228600" progId="Equation.DSMT4">
                  <p:embed/>
                </p:oleObj>
              </mc:Choice>
              <mc:Fallback>
                <p:oleObj r:id="rId13" imgW="316865" imgH="228600" progId="Equation.DSMT4">
                  <p:embed/>
                  <p:pic>
                    <p:nvPicPr>
                      <p:cNvPr id="0" name=""/>
                      <p:cNvPicPr/>
                      <p:nvPr/>
                    </p:nvPicPr>
                    <p:blipFill>
                      <a:blip r:embed="rId14"/>
                      <a:stretch>
                        <a:fillRect/>
                      </a:stretch>
                    </p:blipFill>
                    <p:spPr>
                      <a:xfrm>
                        <a:off x="3189924" y="2538730"/>
                        <a:ext cx="344329" cy="331470"/>
                      </a:xfrm>
                      <a:prstGeom prst="rect">
                        <a:avLst/>
                      </a:prstGeom>
                      <a:noFill/>
                      <a:ln w="38100">
                        <a:noFill/>
                        <a:miter/>
                      </a:ln>
                    </p:spPr>
                  </p:pic>
                </p:oleObj>
              </mc:Fallback>
            </mc:AlternateContent>
          </a:graphicData>
        </a:graphic>
      </p:graphicFrame>
      <p:graphicFrame>
        <p:nvGraphicFramePr>
          <p:cNvPr id="9" name="对象 -2147481968"/>
          <p:cNvGraphicFramePr>
            <a:graphicFrameLocks noChangeAspect="1"/>
          </p:cNvGraphicFramePr>
          <p:nvPr/>
        </p:nvGraphicFramePr>
        <p:xfrm>
          <a:off x="2581751" y="3093086"/>
          <a:ext cx="162878" cy="217170"/>
        </p:xfrm>
        <a:graphic>
          <a:graphicData uri="http://schemas.openxmlformats.org/presentationml/2006/ole">
            <mc:AlternateContent xmlns:mc="http://schemas.openxmlformats.org/markup-compatibility/2006">
              <mc:Choice xmlns:v="urn:schemas-microsoft-com:vml" Requires="v">
                <p:oleObj spid="_x0000_s178338" r:id="rId15" imgW="127000" imgH="127000" progId="Equation.DSMT4">
                  <p:embed/>
                </p:oleObj>
              </mc:Choice>
              <mc:Fallback>
                <p:oleObj r:id="rId15" imgW="127000" imgH="127000" progId="Equation.DSMT4">
                  <p:embed/>
                  <p:pic>
                    <p:nvPicPr>
                      <p:cNvPr id="0" name=""/>
                      <p:cNvPicPr/>
                      <p:nvPr/>
                    </p:nvPicPr>
                    <p:blipFill>
                      <a:blip r:embed="rId16"/>
                      <a:stretch>
                        <a:fillRect/>
                      </a:stretch>
                    </p:blipFill>
                    <p:spPr>
                      <a:xfrm>
                        <a:off x="2581751" y="3093086"/>
                        <a:ext cx="162878" cy="217170"/>
                      </a:xfrm>
                      <a:prstGeom prst="rect">
                        <a:avLst/>
                      </a:prstGeom>
                      <a:noFill/>
                      <a:ln w="38100">
                        <a:noFill/>
                        <a:miter/>
                      </a:ln>
                    </p:spPr>
                  </p:pic>
                </p:oleObj>
              </mc:Fallback>
            </mc:AlternateContent>
          </a:graphicData>
        </a:graphic>
      </p:graphicFrame>
      <p:graphicFrame>
        <p:nvGraphicFramePr>
          <p:cNvPr id="10" name="对象 -2147481967"/>
          <p:cNvGraphicFramePr>
            <a:graphicFrameLocks noChangeAspect="1"/>
          </p:cNvGraphicFramePr>
          <p:nvPr/>
        </p:nvGraphicFramePr>
        <p:xfrm>
          <a:off x="2934176" y="3107055"/>
          <a:ext cx="156210" cy="230506"/>
        </p:xfrm>
        <a:graphic>
          <a:graphicData uri="http://schemas.openxmlformats.org/presentationml/2006/ole">
            <mc:AlternateContent xmlns:mc="http://schemas.openxmlformats.org/markup-compatibility/2006">
              <mc:Choice xmlns:v="urn:schemas-microsoft-com:vml" Requires="v">
                <p:oleObj spid="_x0000_s178339" r:id="rId17" imgW="127000" imgH="139700" progId="Equation.DSMT4">
                  <p:embed/>
                </p:oleObj>
              </mc:Choice>
              <mc:Fallback>
                <p:oleObj r:id="rId17" imgW="127000" imgH="139700" progId="Equation.DSMT4">
                  <p:embed/>
                  <p:pic>
                    <p:nvPicPr>
                      <p:cNvPr id="0" name=""/>
                      <p:cNvPicPr/>
                      <p:nvPr/>
                    </p:nvPicPr>
                    <p:blipFill>
                      <a:blip r:embed="rId18"/>
                      <a:stretch>
                        <a:fillRect/>
                      </a:stretch>
                    </p:blipFill>
                    <p:spPr>
                      <a:xfrm>
                        <a:off x="2934176" y="3107055"/>
                        <a:ext cx="156210" cy="230506"/>
                      </a:xfrm>
                      <a:prstGeom prst="rect">
                        <a:avLst/>
                      </a:prstGeom>
                      <a:noFill/>
                      <a:ln w="38100">
                        <a:noFill/>
                        <a:miter/>
                      </a:ln>
                    </p:spPr>
                  </p:pic>
                </p:oleObj>
              </mc:Fallback>
            </mc:AlternateContent>
          </a:graphicData>
        </a:graphic>
      </p:graphicFrame>
      <p:graphicFrame>
        <p:nvGraphicFramePr>
          <p:cNvPr id="12" name="对象 -2147481967"/>
          <p:cNvGraphicFramePr>
            <a:graphicFrameLocks noChangeAspect="1"/>
          </p:cNvGraphicFramePr>
          <p:nvPr/>
        </p:nvGraphicFramePr>
        <p:xfrm>
          <a:off x="3965258" y="3079751"/>
          <a:ext cx="156210" cy="230506"/>
        </p:xfrm>
        <a:graphic>
          <a:graphicData uri="http://schemas.openxmlformats.org/presentationml/2006/ole">
            <mc:AlternateContent xmlns:mc="http://schemas.openxmlformats.org/markup-compatibility/2006">
              <mc:Choice xmlns:v="urn:schemas-microsoft-com:vml" Requires="v">
                <p:oleObj spid="_x0000_s178340" r:id="rId19" imgW="127000" imgH="139700" progId="Equation.DSMT4">
                  <p:embed/>
                </p:oleObj>
              </mc:Choice>
              <mc:Fallback>
                <p:oleObj r:id="rId19" imgW="127000" imgH="139700" progId="Equation.DSMT4">
                  <p:embed/>
                  <p:pic>
                    <p:nvPicPr>
                      <p:cNvPr id="0" name=""/>
                      <p:cNvPicPr/>
                      <p:nvPr/>
                    </p:nvPicPr>
                    <p:blipFill>
                      <a:blip r:embed="rId18"/>
                      <a:stretch>
                        <a:fillRect/>
                      </a:stretch>
                    </p:blipFill>
                    <p:spPr>
                      <a:xfrm>
                        <a:off x="3965258" y="3079751"/>
                        <a:ext cx="156210" cy="230506"/>
                      </a:xfrm>
                      <a:prstGeom prst="rect">
                        <a:avLst/>
                      </a:prstGeom>
                      <a:noFill/>
                      <a:ln w="38100">
                        <a:noFill/>
                        <a:miter/>
                      </a:ln>
                    </p:spPr>
                  </p:pic>
                </p:oleObj>
              </mc:Fallback>
            </mc:AlternateContent>
          </a:graphicData>
        </a:graphic>
      </p:graphicFrame>
      <p:graphicFrame>
        <p:nvGraphicFramePr>
          <p:cNvPr id="11" name="对象 -2147481854"/>
          <p:cNvGraphicFramePr>
            <a:graphicFrameLocks noChangeAspect="1"/>
          </p:cNvGraphicFramePr>
          <p:nvPr/>
        </p:nvGraphicFramePr>
        <p:xfrm>
          <a:off x="4288632" y="3079751"/>
          <a:ext cx="156686" cy="272416"/>
        </p:xfrm>
        <a:graphic>
          <a:graphicData uri="http://schemas.openxmlformats.org/presentationml/2006/ole">
            <mc:AlternateContent xmlns:mc="http://schemas.openxmlformats.org/markup-compatibility/2006">
              <mc:Choice xmlns:v="urn:schemas-microsoft-com:vml" Requires="v">
                <p:oleObj spid="_x0000_s178341" r:id="rId20" imgW="127000" imgH="165100" progId="Equation.DSMT4">
                  <p:embed/>
                </p:oleObj>
              </mc:Choice>
              <mc:Fallback>
                <p:oleObj r:id="rId20" imgW="127000" imgH="165100" progId="Equation.DSMT4">
                  <p:embed/>
                  <p:pic>
                    <p:nvPicPr>
                      <p:cNvPr id="0" name=""/>
                      <p:cNvPicPr/>
                      <p:nvPr/>
                    </p:nvPicPr>
                    <p:blipFill>
                      <a:blip r:embed="rId21"/>
                      <a:stretch>
                        <a:fillRect/>
                      </a:stretch>
                    </p:blipFill>
                    <p:spPr>
                      <a:xfrm>
                        <a:off x="4288632" y="3079751"/>
                        <a:ext cx="156686" cy="272416"/>
                      </a:xfrm>
                      <a:prstGeom prst="rect">
                        <a:avLst/>
                      </a:prstGeom>
                      <a:noFill/>
                      <a:ln w="38100">
                        <a:noFill/>
                        <a:miter/>
                      </a:ln>
                    </p:spPr>
                  </p:pic>
                </p:oleObj>
              </mc:Fallback>
            </mc:AlternateContent>
          </a:graphicData>
        </a:graphic>
      </p:graphicFrame>
      <p:graphicFrame>
        <p:nvGraphicFramePr>
          <p:cNvPr id="13" name="对象 -2147481964"/>
          <p:cNvGraphicFramePr>
            <a:graphicFrameLocks noChangeAspect="1"/>
          </p:cNvGraphicFramePr>
          <p:nvPr/>
        </p:nvGraphicFramePr>
        <p:xfrm>
          <a:off x="1016319" y="3509646"/>
          <a:ext cx="2920841" cy="467360"/>
        </p:xfrm>
        <a:graphic>
          <a:graphicData uri="http://schemas.openxmlformats.org/presentationml/2006/ole">
            <mc:AlternateContent xmlns:mc="http://schemas.openxmlformats.org/markup-compatibility/2006">
              <mc:Choice xmlns:v="urn:schemas-microsoft-com:vml" Requires="v">
                <p:oleObj spid="_x0000_s178342" r:id="rId22" imgW="2540000" imgH="304800" progId="Equation.DSMT4">
                  <p:embed/>
                </p:oleObj>
              </mc:Choice>
              <mc:Fallback>
                <p:oleObj r:id="rId22" imgW="2540000" imgH="304800" progId="Equation.DSMT4">
                  <p:embed/>
                  <p:pic>
                    <p:nvPicPr>
                      <p:cNvPr id="0" name=""/>
                      <p:cNvPicPr/>
                      <p:nvPr/>
                    </p:nvPicPr>
                    <p:blipFill>
                      <a:blip r:embed="rId23"/>
                      <a:stretch>
                        <a:fillRect/>
                      </a:stretch>
                    </p:blipFill>
                    <p:spPr>
                      <a:xfrm>
                        <a:off x="1016319" y="3509646"/>
                        <a:ext cx="2920841" cy="46736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38688591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假设神经网络有    层，第    层从第        层接收的输入向量为          ，本层的权重矩阵为        ，偏置向量为      ，输出向量为        。该层的输出可以写成如下矩阵形式</a:t>
            </a:r>
          </a:p>
          <a:p>
            <a:pPr marL="0" indent="0" fontAlgn="auto">
              <a:lnSpc>
                <a:spcPct val="150000"/>
              </a:lnSpc>
              <a:buNone/>
            </a:pPr>
            <a:endParaRPr lang="zh-CN" altLang="en-US" sz="1400"/>
          </a:p>
          <a:p>
            <a:pPr marL="0" indent="0" fontAlgn="auto">
              <a:lnSpc>
                <a:spcPct val="150000"/>
              </a:lnSpc>
              <a:buNone/>
            </a:pPr>
            <a:endParaRPr lang="zh-CN" altLang="en-US" sz="1400"/>
          </a:p>
          <a:p>
            <a:pPr marL="0" indent="0" fontAlgn="auto">
              <a:lnSpc>
                <a:spcPct val="150000"/>
              </a:lnSpc>
              <a:buNone/>
            </a:pPr>
            <a:r>
              <a:rPr lang="zh-CN" altLang="en-US" sz="1400"/>
              <a:t>根据前面的结论，损失函数对权重矩阵的梯度为</a:t>
            </a:r>
          </a:p>
          <a:p>
            <a:pPr marL="0" indent="0" fontAlgn="auto">
              <a:lnSpc>
                <a:spcPct val="150000"/>
              </a:lnSpc>
              <a:buNone/>
            </a:pPr>
            <a:endParaRPr lang="zh-CN" altLang="en-US" sz="1400"/>
          </a:p>
          <a:p>
            <a:pPr marL="0" indent="0" fontAlgn="auto">
              <a:lnSpc>
                <a:spcPct val="150000"/>
              </a:lnSpc>
              <a:buNone/>
            </a:pPr>
            <a:r>
              <a:rPr lang="zh-CN" altLang="en-US" sz="1400"/>
              <a:t>对偏置向量的梯度为</a:t>
            </a:r>
          </a:p>
          <a:p>
            <a:pPr marL="0" indent="0" fontAlgn="auto">
              <a:lnSpc>
                <a:spcPct val="150000"/>
              </a:lnSpc>
              <a:buNone/>
            </a:pPr>
            <a:endParaRPr lang="zh-CN" altLang="en-US" sz="1400"/>
          </a:p>
          <a:p>
            <a:pPr marL="0" indent="0" fontAlgn="auto">
              <a:lnSpc>
                <a:spcPct val="150000"/>
              </a:lnSpc>
              <a:buNone/>
            </a:pPr>
            <a:r>
              <a:rPr lang="zh-CN" altLang="en-US" sz="1400"/>
              <a:t>它们共用了          ，核心问题是：这个值如何计算？</a:t>
            </a:r>
          </a:p>
          <a:p>
            <a:pPr marL="0" indent="0" fontAlgn="auto">
              <a:lnSpc>
                <a:spcPct val="150000"/>
              </a:lnSpc>
              <a:buNone/>
            </a:pPr>
            <a:endParaRPr lang="zh-CN" altLang="en-US" sz="1400"/>
          </a:p>
        </p:txBody>
      </p:sp>
      <p:graphicFrame>
        <p:nvGraphicFramePr>
          <p:cNvPr id="2" name="对象 -2147481942"/>
          <p:cNvGraphicFramePr>
            <a:graphicFrameLocks noChangeAspect="1"/>
          </p:cNvGraphicFramePr>
          <p:nvPr/>
        </p:nvGraphicFramePr>
        <p:xfrm>
          <a:off x="1555433" y="361951"/>
          <a:ext cx="167164" cy="334645"/>
        </p:xfrm>
        <a:graphic>
          <a:graphicData uri="http://schemas.openxmlformats.org/presentationml/2006/ole">
            <mc:AlternateContent xmlns:mc="http://schemas.openxmlformats.org/markup-compatibility/2006">
              <mc:Choice xmlns:v="urn:schemas-microsoft-com:vml" Requires="v">
                <p:oleObj spid="_x0000_s179356" r:id="rId3" imgW="152400" imgH="228600" progId="Equation.DSMT4">
                  <p:embed/>
                </p:oleObj>
              </mc:Choice>
              <mc:Fallback>
                <p:oleObj r:id="rId3" imgW="152400" imgH="228600" progId="Equation.DSMT4">
                  <p:embed/>
                  <p:pic>
                    <p:nvPicPr>
                      <p:cNvPr id="0" name=""/>
                      <p:cNvPicPr/>
                      <p:nvPr/>
                    </p:nvPicPr>
                    <p:blipFill>
                      <a:blip r:embed="rId4"/>
                      <a:stretch>
                        <a:fillRect/>
                      </a:stretch>
                    </p:blipFill>
                    <p:spPr>
                      <a:xfrm>
                        <a:off x="1555433" y="361951"/>
                        <a:ext cx="167164" cy="334645"/>
                      </a:xfrm>
                      <a:prstGeom prst="rect">
                        <a:avLst/>
                      </a:prstGeom>
                      <a:noFill/>
                      <a:ln w="38100">
                        <a:noFill/>
                        <a:miter/>
                      </a:ln>
                    </p:spPr>
                  </p:pic>
                </p:oleObj>
              </mc:Fallback>
            </mc:AlternateContent>
          </a:graphicData>
        </a:graphic>
      </p:graphicFrame>
      <p:graphicFrame>
        <p:nvGraphicFramePr>
          <p:cNvPr id="3" name="对象 -2147481941"/>
          <p:cNvGraphicFramePr>
            <a:graphicFrameLocks noChangeAspect="1"/>
          </p:cNvGraphicFramePr>
          <p:nvPr/>
        </p:nvGraphicFramePr>
        <p:xfrm>
          <a:off x="2234089" y="398145"/>
          <a:ext cx="103346" cy="276860"/>
        </p:xfrm>
        <a:graphic>
          <a:graphicData uri="http://schemas.openxmlformats.org/presentationml/2006/ole">
            <mc:AlternateContent xmlns:mc="http://schemas.openxmlformats.org/markup-compatibility/2006">
              <mc:Choice xmlns:v="urn:schemas-microsoft-com:vml" Requires="v">
                <p:oleObj spid="_x0000_s179357" r:id="rId5" imgW="88265" imgH="177165" progId="Equation.DSMT4">
                  <p:embed/>
                </p:oleObj>
              </mc:Choice>
              <mc:Fallback>
                <p:oleObj r:id="rId5" imgW="88265" imgH="177165" progId="Equation.DSMT4">
                  <p:embed/>
                  <p:pic>
                    <p:nvPicPr>
                      <p:cNvPr id="0" name=""/>
                      <p:cNvPicPr/>
                      <p:nvPr/>
                    </p:nvPicPr>
                    <p:blipFill>
                      <a:blip r:embed="rId6"/>
                      <a:stretch>
                        <a:fillRect/>
                      </a:stretch>
                    </p:blipFill>
                    <p:spPr>
                      <a:xfrm>
                        <a:off x="2234089" y="398145"/>
                        <a:ext cx="103346" cy="276860"/>
                      </a:xfrm>
                      <a:prstGeom prst="rect">
                        <a:avLst/>
                      </a:prstGeom>
                      <a:noFill/>
                      <a:ln w="38100">
                        <a:noFill/>
                        <a:miter/>
                      </a:ln>
                    </p:spPr>
                  </p:pic>
                </p:oleObj>
              </mc:Fallback>
            </mc:AlternateContent>
          </a:graphicData>
        </a:graphic>
      </p:graphicFrame>
      <p:graphicFrame>
        <p:nvGraphicFramePr>
          <p:cNvPr id="4" name="对象 -2147481938"/>
          <p:cNvGraphicFramePr>
            <a:graphicFrameLocks noChangeAspect="1"/>
          </p:cNvGraphicFramePr>
          <p:nvPr/>
        </p:nvGraphicFramePr>
        <p:xfrm>
          <a:off x="2899886" y="398146"/>
          <a:ext cx="315278" cy="266700"/>
        </p:xfrm>
        <a:graphic>
          <a:graphicData uri="http://schemas.openxmlformats.org/presentationml/2006/ole">
            <mc:AlternateContent xmlns:mc="http://schemas.openxmlformats.org/markup-compatibility/2006">
              <mc:Choice xmlns:v="urn:schemas-microsoft-com:vml" Requires="v">
                <p:oleObj spid="_x0000_s179358" r:id="rId7" imgW="279400" imgH="177165" progId="Equation.DSMT4">
                  <p:embed/>
                </p:oleObj>
              </mc:Choice>
              <mc:Fallback>
                <p:oleObj r:id="rId7" imgW="279400" imgH="177165" progId="Equation.DSMT4">
                  <p:embed/>
                  <p:pic>
                    <p:nvPicPr>
                      <p:cNvPr id="0" name=""/>
                      <p:cNvPicPr/>
                      <p:nvPr/>
                    </p:nvPicPr>
                    <p:blipFill>
                      <a:blip r:embed="rId8"/>
                      <a:stretch>
                        <a:fillRect/>
                      </a:stretch>
                    </p:blipFill>
                    <p:spPr>
                      <a:xfrm>
                        <a:off x="2899886" y="398146"/>
                        <a:ext cx="315278" cy="266700"/>
                      </a:xfrm>
                      <a:prstGeom prst="rect">
                        <a:avLst/>
                      </a:prstGeom>
                      <a:noFill/>
                      <a:ln w="38100">
                        <a:noFill/>
                        <a:miter/>
                      </a:ln>
                    </p:spPr>
                  </p:pic>
                </p:oleObj>
              </mc:Fallback>
            </mc:AlternateContent>
          </a:graphicData>
        </a:graphic>
      </p:graphicFrame>
      <p:graphicFrame>
        <p:nvGraphicFramePr>
          <p:cNvPr id="6" name="对象 -2147481937"/>
          <p:cNvGraphicFramePr>
            <a:graphicFrameLocks noChangeAspect="1"/>
          </p:cNvGraphicFramePr>
          <p:nvPr/>
        </p:nvGraphicFramePr>
        <p:xfrm>
          <a:off x="4757738" y="333376"/>
          <a:ext cx="350996" cy="300355"/>
        </p:xfrm>
        <a:graphic>
          <a:graphicData uri="http://schemas.openxmlformats.org/presentationml/2006/ole">
            <mc:AlternateContent xmlns:mc="http://schemas.openxmlformats.org/markup-compatibility/2006">
              <mc:Choice xmlns:v="urn:schemas-microsoft-com:vml" Requires="v">
                <p:oleObj spid="_x0000_s179359" r:id="rId9" imgW="316865" imgH="203200" progId="Equation.DSMT4">
                  <p:embed/>
                </p:oleObj>
              </mc:Choice>
              <mc:Fallback>
                <p:oleObj r:id="rId9" imgW="316865" imgH="203200" progId="Equation.DSMT4">
                  <p:embed/>
                  <p:pic>
                    <p:nvPicPr>
                      <p:cNvPr id="0" name=""/>
                      <p:cNvPicPr/>
                      <p:nvPr/>
                    </p:nvPicPr>
                    <p:blipFill>
                      <a:blip r:embed="rId10"/>
                      <a:stretch>
                        <a:fillRect/>
                      </a:stretch>
                    </p:blipFill>
                    <p:spPr>
                      <a:xfrm>
                        <a:off x="4757738" y="333376"/>
                        <a:ext cx="350996" cy="300355"/>
                      </a:xfrm>
                      <a:prstGeom prst="rect">
                        <a:avLst/>
                      </a:prstGeom>
                      <a:noFill/>
                      <a:ln w="38100">
                        <a:noFill/>
                        <a:miter/>
                      </a:ln>
                    </p:spPr>
                  </p:pic>
                </p:oleObj>
              </mc:Fallback>
            </mc:AlternateContent>
          </a:graphicData>
        </a:graphic>
      </p:graphicFrame>
      <p:graphicFrame>
        <p:nvGraphicFramePr>
          <p:cNvPr id="7" name="对象 -2147481936"/>
          <p:cNvGraphicFramePr>
            <a:graphicFrameLocks noChangeAspect="1"/>
          </p:cNvGraphicFramePr>
          <p:nvPr/>
        </p:nvGraphicFramePr>
        <p:xfrm>
          <a:off x="6678931" y="380365"/>
          <a:ext cx="314325" cy="297180"/>
        </p:xfrm>
        <a:graphic>
          <a:graphicData uri="http://schemas.openxmlformats.org/presentationml/2006/ole">
            <mc:AlternateContent xmlns:mc="http://schemas.openxmlformats.org/markup-compatibility/2006">
              <mc:Choice xmlns:v="urn:schemas-microsoft-com:vml" Requires="v">
                <p:oleObj spid="_x0000_s179360" r:id="rId11" imgW="304800" imgH="215900" progId="Equation.DSMT4">
                  <p:embed/>
                </p:oleObj>
              </mc:Choice>
              <mc:Fallback>
                <p:oleObj r:id="rId11" imgW="304800" imgH="215900" progId="Equation.DSMT4">
                  <p:embed/>
                  <p:pic>
                    <p:nvPicPr>
                      <p:cNvPr id="0" name=""/>
                      <p:cNvPicPr/>
                      <p:nvPr/>
                    </p:nvPicPr>
                    <p:blipFill>
                      <a:blip r:embed="rId12"/>
                      <a:stretch>
                        <a:fillRect/>
                      </a:stretch>
                    </p:blipFill>
                    <p:spPr>
                      <a:xfrm>
                        <a:off x="6678931" y="380365"/>
                        <a:ext cx="314325" cy="297180"/>
                      </a:xfrm>
                      <a:prstGeom prst="rect">
                        <a:avLst/>
                      </a:prstGeom>
                      <a:noFill/>
                      <a:ln w="38100">
                        <a:noFill/>
                        <a:miter/>
                      </a:ln>
                    </p:spPr>
                  </p:pic>
                </p:oleObj>
              </mc:Fallback>
            </mc:AlternateContent>
          </a:graphicData>
        </a:graphic>
      </p:graphicFrame>
      <p:graphicFrame>
        <p:nvGraphicFramePr>
          <p:cNvPr id="8" name="对象 -2147481935"/>
          <p:cNvGraphicFramePr>
            <a:graphicFrameLocks noChangeAspect="1"/>
          </p:cNvGraphicFramePr>
          <p:nvPr/>
        </p:nvGraphicFramePr>
        <p:xfrm>
          <a:off x="8015765" y="335281"/>
          <a:ext cx="271939" cy="342265"/>
        </p:xfrm>
        <a:graphic>
          <a:graphicData uri="http://schemas.openxmlformats.org/presentationml/2006/ole">
            <mc:AlternateContent xmlns:mc="http://schemas.openxmlformats.org/markup-compatibility/2006">
              <mc:Choice xmlns:v="urn:schemas-microsoft-com:vml" Requires="v">
                <p:oleObj spid="_x0000_s179361" r:id="rId13" imgW="228600" imgH="215900" progId="Equation.DSMT4">
                  <p:embed/>
                </p:oleObj>
              </mc:Choice>
              <mc:Fallback>
                <p:oleObj r:id="rId13" imgW="228600" imgH="215900" progId="Equation.DSMT4">
                  <p:embed/>
                  <p:pic>
                    <p:nvPicPr>
                      <p:cNvPr id="0" name=""/>
                      <p:cNvPicPr/>
                      <p:nvPr/>
                    </p:nvPicPr>
                    <p:blipFill>
                      <a:blip r:embed="rId14"/>
                      <a:stretch>
                        <a:fillRect/>
                      </a:stretch>
                    </p:blipFill>
                    <p:spPr>
                      <a:xfrm>
                        <a:off x="8015765" y="335281"/>
                        <a:ext cx="271939" cy="342265"/>
                      </a:xfrm>
                      <a:prstGeom prst="rect">
                        <a:avLst/>
                      </a:prstGeom>
                      <a:noFill/>
                      <a:ln w="38100">
                        <a:noFill/>
                        <a:miter/>
                      </a:ln>
                    </p:spPr>
                  </p:pic>
                </p:oleObj>
              </mc:Fallback>
            </mc:AlternateContent>
          </a:graphicData>
        </a:graphic>
      </p:graphicFrame>
      <p:graphicFrame>
        <p:nvGraphicFramePr>
          <p:cNvPr id="9" name="对象 -2147481934"/>
          <p:cNvGraphicFramePr>
            <a:graphicFrameLocks noChangeAspect="1"/>
          </p:cNvGraphicFramePr>
          <p:nvPr/>
        </p:nvGraphicFramePr>
        <p:xfrm>
          <a:off x="1047750" y="723266"/>
          <a:ext cx="279083" cy="331470"/>
        </p:xfrm>
        <a:graphic>
          <a:graphicData uri="http://schemas.openxmlformats.org/presentationml/2006/ole">
            <mc:AlternateContent xmlns:mc="http://schemas.openxmlformats.org/markup-compatibility/2006">
              <mc:Choice xmlns:v="urn:schemas-microsoft-com:vml" Requires="v">
                <p:oleObj spid="_x0000_s179362" r:id="rId15" imgW="228600" imgH="203200" progId="Equation.DSMT4">
                  <p:embed/>
                </p:oleObj>
              </mc:Choice>
              <mc:Fallback>
                <p:oleObj r:id="rId15" imgW="228600" imgH="203200" progId="Equation.DSMT4">
                  <p:embed/>
                  <p:pic>
                    <p:nvPicPr>
                      <p:cNvPr id="0" name=""/>
                      <p:cNvPicPr/>
                      <p:nvPr/>
                    </p:nvPicPr>
                    <p:blipFill>
                      <a:blip r:embed="rId16"/>
                      <a:stretch>
                        <a:fillRect/>
                      </a:stretch>
                    </p:blipFill>
                    <p:spPr>
                      <a:xfrm>
                        <a:off x="1047750" y="723266"/>
                        <a:ext cx="279083" cy="331470"/>
                      </a:xfrm>
                      <a:prstGeom prst="rect">
                        <a:avLst/>
                      </a:prstGeom>
                      <a:noFill/>
                      <a:ln w="38100">
                        <a:noFill/>
                        <a:miter/>
                      </a:ln>
                    </p:spPr>
                  </p:pic>
                </p:oleObj>
              </mc:Fallback>
            </mc:AlternateContent>
          </a:graphicData>
        </a:graphic>
      </p:graphicFrame>
      <p:graphicFrame>
        <p:nvGraphicFramePr>
          <p:cNvPr id="10" name="对象 -2147481933"/>
          <p:cNvGraphicFramePr>
            <a:graphicFrameLocks noChangeAspect="1"/>
          </p:cNvGraphicFramePr>
          <p:nvPr/>
        </p:nvGraphicFramePr>
        <p:xfrm>
          <a:off x="928211" y="1260475"/>
          <a:ext cx="1352550" cy="838200"/>
        </p:xfrm>
        <a:graphic>
          <a:graphicData uri="http://schemas.openxmlformats.org/presentationml/2006/ole">
            <mc:AlternateContent xmlns:mc="http://schemas.openxmlformats.org/markup-compatibility/2006">
              <mc:Choice xmlns:v="urn:schemas-microsoft-com:vml" Requires="v">
                <p:oleObj spid="_x0000_s179363" r:id="rId17" imgW="1257300" imgH="584200" progId="Equation.DSMT4">
                  <p:embed/>
                </p:oleObj>
              </mc:Choice>
              <mc:Fallback>
                <p:oleObj r:id="rId17" imgW="1257300" imgH="584200" progId="Equation.DSMT4">
                  <p:embed/>
                  <p:pic>
                    <p:nvPicPr>
                      <p:cNvPr id="0" name=""/>
                      <p:cNvPicPr/>
                      <p:nvPr/>
                    </p:nvPicPr>
                    <p:blipFill>
                      <a:blip r:embed="rId18"/>
                      <a:stretch>
                        <a:fillRect/>
                      </a:stretch>
                    </p:blipFill>
                    <p:spPr>
                      <a:xfrm>
                        <a:off x="928211" y="1260475"/>
                        <a:ext cx="1352550" cy="838200"/>
                      </a:xfrm>
                      <a:prstGeom prst="rect">
                        <a:avLst/>
                      </a:prstGeom>
                      <a:noFill/>
                      <a:ln w="38100">
                        <a:noFill/>
                        <a:miter/>
                      </a:ln>
                    </p:spPr>
                  </p:pic>
                </p:oleObj>
              </mc:Fallback>
            </mc:AlternateContent>
          </a:graphicData>
        </a:graphic>
      </p:graphicFrame>
      <p:graphicFrame>
        <p:nvGraphicFramePr>
          <p:cNvPr id="11" name="对象 -2147481923"/>
          <p:cNvGraphicFramePr>
            <a:graphicFrameLocks noChangeAspect="1"/>
          </p:cNvGraphicFramePr>
          <p:nvPr/>
        </p:nvGraphicFramePr>
        <p:xfrm>
          <a:off x="928212" y="2760346"/>
          <a:ext cx="1698784" cy="514350"/>
        </p:xfrm>
        <a:graphic>
          <a:graphicData uri="http://schemas.openxmlformats.org/presentationml/2006/ole">
            <mc:AlternateContent xmlns:mc="http://schemas.openxmlformats.org/markup-compatibility/2006">
              <mc:Choice xmlns:v="urn:schemas-microsoft-com:vml" Requires="v">
                <p:oleObj spid="_x0000_s179364" r:id="rId19" imgW="1511300" imgH="342900" progId="Equation.DSMT4">
                  <p:embed/>
                </p:oleObj>
              </mc:Choice>
              <mc:Fallback>
                <p:oleObj r:id="rId19" imgW="1511300" imgH="342900" progId="Equation.DSMT4">
                  <p:embed/>
                  <p:pic>
                    <p:nvPicPr>
                      <p:cNvPr id="0" name=""/>
                      <p:cNvPicPr/>
                      <p:nvPr/>
                    </p:nvPicPr>
                    <p:blipFill>
                      <a:blip r:embed="rId20"/>
                      <a:stretch>
                        <a:fillRect/>
                      </a:stretch>
                    </p:blipFill>
                    <p:spPr>
                      <a:xfrm>
                        <a:off x="928212" y="2760346"/>
                        <a:ext cx="1698784" cy="514350"/>
                      </a:xfrm>
                      <a:prstGeom prst="rect">
                        <a:avLst/>
                      </a:prstGeom>
                      <a:noFill/>
                      <a:ln w="38100">
                        <a:noFill/>
                        <a:miter/>
                      </a:ln>
                    </p:spPr>
                  </p:pic>
                </p:oleObj>
              </mc:Fallback>
            </mc:AlternateContent>
          </a:graphicData>
        </a:graphic>
      </p:graphicFrame>
      <p:graphicFrame>
        <p:nvGraphicFramePr>
          <p:cNvPr id="12" name="对象 -2147481922"/>
          <p:cNvGraphicFramePr>
            <a:graphicFrameLocks noChangeAspect="1"/>
          </p:cNvGraphicFramePr>
          <p:nvPr/>
        </p:nvGraphicFramePr>
        <p:xfrm>
          <a:off x="928212" y="3829687"/>
          <a:ext cx="1026319" cy="396875"/>
        </p:xfrm>
        <a:graphic>
          <a:graphicData uri="http://schemas.openxmlformats.org/presentationml/2006/ole">
            <mc:AlternateContent xmlns:mc="http://schemas.openxmlformats.org/markup-compatibility/2006">
              <mc:Choice xmlns:v="urn:schemas-microsoft-com:vml" Requires="v">
                <p:oleObj spid="_x0000_s179365" r:id="rId21" imgW="876300" imgH="254000" progId="Equation.DSMT4">
                  <p:embed/>
                </p:oleObj>
              </mc:Choice>
              <mc:Fallback>
                <p:oleObj r:id="rId21" imgW="876300" imgH="254000" progId="Equation.DSMT4">
                  <p:embed/>
                  <p:pic>
                    <p:nvPicPr>
                      <p:cNvPr id="0" name=""/>
                      <p:cNvPicPr/>
                      <p:nvPr/>
                    </p:nvPicPr>
                    <p:blipFill>
                      <a:blip r:embed="rId22"/>
                      <a:stretch>
                        <a:fillRect/>
                      </a:stretch>
                    </p:blipFill>
                    <p:spPr>
                      <a:xfrm>
                        <a:off x="928212" y="3829687"/>
                        <a:ext cx="1026319" cy="396875"/>
                      </a:xfrm>
                      <a:prstGeom prst="rect">
                        <a:avLst/>
                      </a:prstGeom>
                      <a:noFill/>
                      <a:ln w="38100">
                        <a:noFill/>
                        <a:miter/>
                      </a:ln>
                    </p:spPr>
                  </p:pic>
                </p:oleObj>
              </mc:Fallback>
            </mc:AlternateContent>
          </a:graphicData>
        </a:graphic>
      </p:graphicFrame>
      <p:graphicFrame>
        <p:nvGraphicFramePr>
          <p:cNvPr id="13" name="对象 -2147481921"/>
          <p:cNvGraphicFramePr>
            <a:graphicFrameLocks noChangeAspect="1"/>
          </p:cNvGraphicFramePr>
          <p:nvPr/>
        </p:nvGraphicFramePr>
        <p:xfrm>
          <a:off x="1168718" y="4558031"/>
          <a:ext cx="415290" cy="368935"/>
        </p:xfrm>
        <a:graphic>
          <a:graphicData uri="http://schemas.openxmlformats.org/presentationml/2006/ole">
            <mc:AlternateContent xmlns:mc="http://schemas.openxmlformats.org/markup-compatibility/2006">
              <mc:Choice xmlns:v="urn:schemas-microsoft-com:vml" Requires="v">
                <p:oleObj spid="_x0000_s179366" r:id="rId23" imgW="381000" imgH="254000" progId="Equation.DSMT4">
                  <p:embed/>
                </p:oleObj>
              </mc:Choice>
              <mc:Fallback>
                <p:oleObj r:id="rId23" imgW="381000" imgH="254000" progId="Equation.DSMT4">
                  <p:embed/>
                  <p:pic>
                    <p:nvPicPr>
                      <p:cNvPr id="0" name=""/>
                      <p:cNvPicPr/>
                      <p:nvPr/>
                    </p:nvPicPr>
                    <p:blipFill>
                      <a:blip r:embed="rId24"/>
                      <a:stretch>
                        <a:fillRect/>
                      </a:stretch>
                    </p:blipFill>
                    <p:spPr>
                      <a:xfrm>
                        <a:off x="1168718" y="4558031"/>
                        <a:ext cx="415290" cy="36893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6588731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a:t>分两种情况，如果第   层是输出层，根据之前推导的结论，这个梯度为</a:t>
            </a:r>
          </a:p>
          <a:p>
            <a:pPr marL="0" indent="0" fontAlgn="auto">
              <a:lnSpc>
                <a:spcPct val="150000"/>
              </a:lnSpc>
              <a:buNone/>
            </a:pPr>
            <a:endParaRPr lang="zh-CN" altLang="en-US" sz="1400"/>
          </a:p>
          <a:p>
            <a:pPr marL="0" indent="0" fontAlgn="auto">
              <a:lnSpc>
                <a:spcPct val="150000"/>
              </a:lnSpc>
              <a:buNone/>
            </a:pPr>
            <a:r>
              <a:rPr lang="zh-CN" altLang="en-US" sz="1400"/>
              <a:t>如果第   层是隐含层，则有</a:t>
            </a:r>
          </a:p>
          <a:p>
            <a:pPr marL="0" indent="0" fontAlgn="auto">
              <a:lnSpc>
                <a:spcPct val="150000"/>
              </a:lnSpc>
              <a:buNone/>
            </a:pPr>
            <a:endParaRPr lang="zh-CN" altLang="en-US" sz="1400"/>
          </a:p>
          <a:p>
            <a:pPr marL="0" indent="0" fontAlgn="auto">
              <a:lnSpc>
                <a:spcPct val="150000"/>
              </a:lnSpc>
              <a:buNone/>
            </a:pPr>
            <a:r>
              <a:rPr lang="zh-CN" altLang="en-US" sz="1400"/>
              <a:t>假设梯度             已经求出，根据前面的结论</a:t>
            </a:r>
          </a:p>
          <a:p>
            <a:pPr marL="0" indent="0" fontAlgn="auto">
              <a:lnSpc>
                <a:spcPct val="150000"/>
              </a:lnSpc>
              <a:buNone/>
            </a:pPr>
            <a:endParaRPr lang="zh-CN" altLang="en-US" sz="1400"/>
          </a:p>
          <a:p>
            <a:pPr marL="0" indent="0" fontAlgn="auto">
              <a:lnSpc>
                <a:spcPct val="150000"/>
              </a:lnSpc>
              <a:buNone/>
            </a:pPr>
            <a:r>
              <a:rPr lang="zh-CN" altLang="en-US" sz="1400"/>
              <a:t>因此可以从输出层开始，递推地计算对临时变量的梯度值</a:t>
            </a:r>
          </a:p>
          <a:p>
            <a:pPr marL="0" indent="0" fontAlgn="auto">
              <a:lnSpc>
                <a:spcPct val="150000"/>
              </a:lnSpc>
              <a:buNone/>
            </a:pPr>
            <a:endParaRPr lang="zh-CN" altLang="en-US" sz="1400"/>
          </a:p>
        </p:txBody>
      </p:sp>
      <p:graphicFrame>
        <p:nvGraphicFramePr>
          <p:cNvPr id="2" name="对象 -2147481920"/>
          <p:cNvGraphicFramePr>
            <a:graphicFrameLocks noChangeAspect="1"/>
          </p:cNvGraphicFramePr>
          <p:nvPr/>
        </p:nvGraphicFramePr>
        <p:xfrm>
          <a:off x="1899286" y="368936"/>
          <a:ext cx="104299" cy="279400"/>
        </p:xfrm>
        <a:graphic>
          <a:graphicData uri="http://schemas.openxmlformats.org/presentationml/2006/ole">
            <mc:AlternateContent xmlns:mc="http://schemas.openxmlformats.org/markup-compatibility/2006">
              <mc:Choice xmlns:v="urn:schemas-microsoft-com:vml" Requires="v">
                <p:oleObj spid="_x0000_s180324" r:id="rId3" imgW="88265" imgH="177165" progId="Equation.DSMT4">
                  <p:embed/>
                </p:oleObj>
              </mc:Choice>
              <mc:Fallback>
                <p:oleObj r:id="rId3" imgW="88265" imgH="177165" progId="Equation.DSMT4">
                  <p:embed/>
                  <p:pic>
                    <p:nvPicPr>
                      <p:cNvPr id="0" name=""/>
                      <p:cNvPicPr/>
                      <p:nvPr/>
                    </p:nvPicPr>
                    <p:blipFill>
                      <a:blip r:embed="rId4"/>
                      <a:stretch>
                        <a:fillRect/>
                      </a:stretch>
                    </p:blipFill>
                    <p:spPr>
                      <a:xfrm>
                        <a:off x="1899286" y="368936"/>
                        <a:ext cx="104299" cy="279400"/>
                      </a:xfrm>
                      <a:prstGeom prst="rect">
                        <a:avLst/>
                      </a:prstGeom>
                      <a:noFill/>
                      <a:ln w="38100">
                        <a:noFill/>
                        <a:miter/>
                      </a:ln>
                    </p:spPr>
                  </p:pic>
                </p:oleObj>
              </mc:Fallback>
            </mc:AlternateContent>
          </a:graphicData>
        </a:graphic>
      </p:graphicFrame>
      <p:graphicFrame>
        <p:nvGraphicFramePr>
          <p:cNvPr id="3" name="对象 -2147481919"/>
          <p:cNvGraphicFramePr>
            <a:graphicFrameLocks noChangeAspect="1"/>
          </p:cNvGraphicFramePr>
          <p:nvPr/>
        </p:nvGraphicFramePr>
        <p:xfrm>
          <a:off x="848679" y="821691"/>
          <a:ext cx="3167539" cy="436880"/>
        </p:xfrm>
        <a:graphic>
          <a:graphicData uri="http://schemas.openxmlformats.org/presentationml/2006/ole">
            <mc:AlternateContent xmlns:mc="http://schemas.openxmlformats.org/markup-compatibility/2006">
              <mc:Choice xmlns:v="urn:schemas-microsoft-com:vml" Requires="v">
                <p:oleObj spid="_x0000_s180325" r:id="rId5" imgW="2946400" imgH="304800" progId="Equation.DSMT4">
                  <p:embed/>
                </p:oleObj>
              </mc:Choice>
              <mc:Fallback>
                <p:oleObj r:id="rId5" imgW="2946400" imgH="304800" progId="Equation.DSMT4">
                  <p:embed/>
                  <p:pic>
                    <p:nvPicPr>
                      <p:cNvPr id="0" name=""/>
                      <p:cNvPicPr/>
                      <p:nvPr/>
                    </p:nvPicPr>
                    <p:blipFill>
                      <a:blip r:embed="rId6"/>
                      <a:stretch>
                        <a:fillRect/>
                      </a:stretch>
                    </p:blipFill>
                    <p:spPr>
                      <a:xfrm>
                        <a:off x="848679" y="821691"/>
                        <a:ext cx="3167539" cy="436880"/>
                      </a:xfrm>
                      <a:prstGeom prst="rect">
                        <a:avLst/>
                      </a:prstGeom>
                      <a:noFill/>
                      <a:ln w="38100">
                        <a:noFill/>
                        <a:miter/>
                      </a:ln>
                    </p:spPr>
                  </p:pic>
                </p:oleObj>
              </mc:Fallback>
            </mc:AlternateContent>
          </a:graphicData>
        </a:graphic>
      </p:graphicFrame>
      <p:graphicFrame>
        <p:nvGraphicFramePr>
          <p:cNvPr id="6" name="对象 -2147481920"/>
          <p:cNvGraphicFramePr>
            <a:graphicFrameLocks noChangeAspect="1"/>
          </p:cNvGraphicFramePr>
          <p:nvPr/>
        </p:nvGraphicFramePr>
        <p:xfrm>
          <a:off x="848679" y="1449706"/>
          <a:ext cx="104299" cy="279400"/>
        </p:xfrm>
        <a:graphic>
          <a:graphicData uri="http://schemas.openxmlformats.org/presentationml/2006/ole">
            <mc:AlternateContent xmlns:mc="http://schemas.openxmlformats.org/markup-compatibility/2006">
              <mc:Choice xmlns:v="urn:schemas-microsoft-com:vml" Requires="v">
                <p:oleObj spid="_x0000_s180326" r:id="rId7" imgW="88265" imgH="177165" progId="Equation.DSMT4">
                  <p:embed/>
                </p:oleObj>
              </mc:Choice>
              <mc:Fallback>
                <p:oleObj r:id="rId7" imgW="88265" imgH="177165" progId="Equation.DSMT4">
                  <p:embed/>
                  <p:pic>
                    <p:nvPicPr>
                      <p:cNvPr id="0" name=""/>
                      <p:cNvPicPr/>
                      <p:nvPr/>
                    </p:nvPicPr>
                    <p:blipFill>
                      <a:blip r:embed="rId4"/>
                      <a:stretch>
                        <a:fillRect/>
                      </a:stretch>
                    </p:blipFill>
                    <p:spPr>
                      <a:xfrm>
                        <a:off x="848679" y="1449706"/>
                        <a:ext cx="104299" cy="279400"/>
                      </a:xfrm>
                      <a:prstGeom prst="rect">
                        <a:avLst/>
                      </a:prstGeom>
                      <a:noFill/>
                      <a:ln w="38100">
                        <a:noFill/>
                        <a:miter/>
                      </a:ln>
                    </p:spPr>
                  </p:pic>
                </p:oleObj>
              </mc:Fallback>
            </mc:AlternateContent>
          </a:graphicData>
        </a:graphic>
      </p:graphicFrame>
      <p:graphicFrame>
        <p:nvGraphicFramePr>
          <p:cNvPr id="4" name="对象 -2147481915"/>
          <p:cNvGraphicFramePr>
            <a:graphicFrameLocks noChangeAspect="1"/>
          </p:cNvGraphicFramePr>
          <p:nvPr/>
        </p:nvGraphicFramePr>
        <p:xfrm>
          <a:off x="841772" y="1836420"/>
          <a:ext cx="2956560" cy="429895"/>
        </p:xfrm>
        <a:graphic>
          <a:graphicData uri="http://schemas.openxmlformats.org/presentationml/2006/ole">
            <mc:AlternateContent xmlns:mc="http://schemas.openxmlformats.org/markup-compatibility/2006">
              <mc:Choice xmlns:v="urn:schemas-microsoft-com:vml" Requires="v">
                <p:oleObj spid="_x0000_s180327" r:id="rId8" imgW="2794000" imgH="304800" progId="Equation.DSMT4">
                  <p:embed/>
                </p:oleObj>
              </mc:Choice>
              <mc:Fallback>
                <p:oleObj r:id="rId8" imgW="2794000" imgH="304800" progId="Equation.DSMT4">
                  <p:embed/>
                  <p:pic>
                    <p:nvPicPr>
                      <p:cNvPr id="0" name=""/>
                      <p:cNvPicPr/>
                      <p:nvPr/>
                    </p:nvPicPr>
                    <p:blipFill>
                      <a:blip r:embed="rId9"/>
                      <a:stretch>
                        <a:fillRect/>
                      </a:stretch>
                    </p:blipFill>
                    <p:spPr>
                      <a:xfrm>
                        <a:off x="841772" y="1836420"/>
                        <a:ext cx="2956560" cy="429895"/>
                      </a:xfrm>
                      <a:prstGeom prst="rect">
                        <a:avLst/>
                      </a:prstGeom>
                      <a:noFill/>
                      <a:ln w="38100">
                        <a:noFill/>
                        <a:miter/>
                      </a:ln>
                    </p:spPr>
                  </p:pic>
                </p:oleObj>
              </mc:Fallback>
            </mc:AlternateContent>
          </a:graphicData>
        </a:graphic>
      </p:graphicFrame>
      <p:graphicFrame>
        <p:nvGraphicFramePr>
          <p:cNvPr id="7" name="对象 -2147481846"/>
          <p:cNvGraphicFramePr>
            <a:graphicFrameLocks noChangeAspect="1"/>
          </p:cNvGraphicFramePr>
          <p:nvPr/>
        </p:nvGraphicFramePr>
        <p:xfrm>
          <a:off x="1050609" y="2529206"/>
          <a:ext cx="485299" cy="369570"/>
        </p:xfrm>
        <a:graphic>
          <a:graphicData uri="http://schemas.openxmlformats.org/presentationml/2006/ole">
            <mc:AlternateContent xmlns:mc="http://schemas.openxmlformats.org/markup-compatibility/2006">
              <mc:Choice xmlns:v="urn:schemas-microsoft-com:vml" Requires="v">
                <p:oleObj spid="_x0000_s180328" r:id="rId10" imgW="444500" imgH="254000" progId="Equation.DSMT4">
                  <p:embed/>
                </p:oleObj>
              </mc:Choice>
              <mc:Fallback>
                <p:oleObj r:id="rId10" imgW="444500" imgH="254000" progId="Equation.DSMT4">
                  <p:embed/>
                  <p:pic>
                    <p:nvPicPr>
                      <p:cNvPr id="0" name=""/>
                      <p:cNvPicPr/>
                      <p:nvPr/>
                    </p:nvPicPr>
                    <p:blipFill>
                      <a:blip r:embed="rId11"/>
                      <a:stretch>
                        <a:fillRect/>
                      </a:stretch>
                    </p:blipFill>
                    <p:spPr>
                      <a:xfrm>
                        <a:off x="1050609" y="2529206"/>
                        <a:ext cx="485299" cy="369570"/>
                      </a:xfrm>
                      <a:prstGeom prst="rect">
                        <a:avLst/>
                      </a:prstGeom>
                      <a:noFill/>
                      <a:ln w="38100">
                        <a:noFill/>
                        <a:miter/>
                      </a:ln>
                    </p:spPr>
                  </p:pic>
                </p:oleObj>
              </mc:Fallback>
            </mc:AlternateContent>
          </a:graphicData>
        </a:graphic>
      </p:graphicFrame>
      <p:graphicFrame>
        <p:nvGraphicFramePr>
          <p:cNvPr id="8" name="对象 -2147481913"/>
          <p:cNvGraphicFramePr>
            <a:graphicFrameLocks noChangeAspect="1"/>
          </p:cNvGraphicFramePr>
          <p:nvPr/>
        </p:nvGraphicFramePr>
        <p:xfrm>
          <a:off x="848678" y="2964815"/>
          <a:ext cx="3890010" cy="563880"/>
        </p:xfrm>
        <a:graphic>
          <a:graphicData uri="http://schemas.openxmlformats.org/presentationml/2006/ole">
            <mc:AlternateContent xmlns:mc="http://schemas.openxmlformats.org/markup-compatibility/2006">
              <mc:Choice xmlns:v="urn:schemas-microsoft-com:vml" Requires="v">
                <p:oleObj spid="_x0000_s180329" r:id="rId12" imgW="3505200" imgH="381000" progId="Equation.DSMT4">
                  <p:embed/>
                </p:oleObj>
              </mc:Choice>
              <mc:Fallback>
                <p:oleObj r:id="rId12" imgW="3505200" imgH="381000" progId="Equation.DSMT4">
                  <p:embed/>
                  <p:pic>
                    <p:nvPicPr>
                      <p:cNvPr id="0" name=""/>
                      <p:cNvPicPr/>
                      <p:nvPr/>
                    </p:nvPicPr>
                    <p:blipFill>
                      <a:blip r:embed="rId13"/>
                      <a:stretch>
                        <a:fillRect/>
                      </a:stretch>
                    </p:blipFill>
                    <p:spPr>
                      <a:xfrm>
                        <a:off x="848678" y="2964815"/>
                        <a:ext cx="3890010" cy="563880"/>
                      </a:xfrm>
                      <a:prstGeom prst="rect">
                        <a:avLst/>
                      </a:prstGeom>
                      <a:noFill/>
                      <a:ln w="38100">
                        <a:noFill/>
                        <a:miter/>
                      </a:ln>
                    </p:spPr>
                  </p:pic>
                </p:oleObj>
              </mc:Fallback>
            </mc:AlternateContent>
          </a:graphicData>
        </a:graphic>
      </p:graphicFrame>
      <p:graphicFrame>
        <p:nvGraphicFramePr>
          <p:cNvPr id="11" name="对象 -2147481921"/>
          <p:cNvGraphicFramePr>
            <a:graphicFrameLocks noChangeAspect="1"/>
          </p:cNvGraphicFramePr>
          <p:nvPr/>
        </p:nvGraphicFramePr>
        <p:xfrm>
          <a:off x="4652963" y="3604260"/>
          <a:ext cx="415290" cy="368935"/>
        </p:xfrm>
        <a:graphic>
          <a:graphicData uri="http://schemas.openxmlformats.org/presentationml/2006/ole">
            <mc:AlternateContent xmlns:mc="http://schemas.openxmlformats.org/markup-compatibility/2006">
              <mc:Choice xmlns:v="urn:schemas-microsoft-com:vml" Requires="v">
                <p:oleObj spid="_x0000_s180330" r:id="rId14" imgW="381000" imgH="254000" progId="Equation.DSMT4">
                  <p:embed/>
                </p:oleObj>
              </mc:Choice>
              <mc:Fallback>
                <p:oleObj r:id="rId14" imgW="381000" imgH="254000" progId="Equation.DSMT4">
                  <p:embed/>
                  <p:pic>
                    <p:nvPicPr>
                      <p:cNvPr id="0" name=""/>
                      <p:cNvPicPr/>
                      <p:nvPr/>
                    </p:nvPicPr>
                    <p:blipFill>
                      <a:blip r:embed="rId15"/>
                      <a:stretch>
                        <a:fillRect/>
                      </a:stretch>
                    </p:blipFill>
                    <p:spPr>
                      <a:xfrm>
                        <a:off x="4652963" y="3604260"/>
                        <a:ext cx="415290" cy="36893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67984466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sz="1400" dirty="0"/>
              <a:t>定义误差项为损失函数对临时变量的梯度，其计算公式为</a:t>
            </a:r>
          </a:p>
          <a:p>
            <a:pPr marL="0" indent="0" fontAlgn="auto">
              <a:lnSpc>
                <a:spcPct val="150000"/>
              </a:lnSpc>
              <a:buNone/>
            </a:pPr>
            <a:endParaRPr lang="zh-CN" altLang="en-US" sz="1400" dirty="0"/>
          </a:p>
          <a:p>
            <a:pPr marL="0" indent="0" fontAlgn="auto">
              <a:lnSpc>
                <a:spcPct val="150000"/>
              </a:lnSpc>
              <a:buNone/>
            </a:pPr>
            <a:endParaRPr lang="zh-CN" altLang="en-US" sz="1400" dirty="0"/>
          </a:p>
          <a:p>
            <a:pPr marL="0" indent="0" fontAlgn="auto">
              <a:lnSpc>
                <a:spcPct val="150000"/>
              </a:lnSpc>
              <a:buNone/>
            </a:pPr>
            <a:endParaRPr lang="en-US" altLang="zh-CN" sz="1400" dirty="0" smtClean="0"/>
          </a:p>
          <a:p>
            <a:pPr marL="0" indent="0" fontAlgn="auto">
              <a:lnSpc>
                <a:spcPct val="150000"/>
              </a:lnSpc>
              <a:buNone/>
            </a:pPr>
            <a:endParaRPr lang="en-US" altLang="zh-CN" sz="1400" dirty="0"/>
          </a:p>
          <a:p>
            <a:pPr marL="0" indent="0" fontAlgn="auto">
              <a:lnSpc>
                <a:spcPct val="150000"/>
              </a:lnSpc>
              <a:buNone/>
            </a:pPr>
            <a:r>
              <a:rPr lang="zh-CN" altLang="en-US" sz="1400" dirty="0" smtClean="0"/>
              <a:t>计</a:t>
            </a:r>
            <a:r>
              <a:rPr lang="zh-CN" altLang="en-US" sz="1400" dirty="0"/>
              <a:t>算出每一层的误差项之和，根据前面的结论可以计算出本层权重矩阵与偏置向量的梯度值</a:t>
            </a:r>
          </a:p>
          <a:p>
            <a:pPr marL="0" indent="0" fontAlgn="auto">
              <a:lnSpc>
                <a:spcPct val="150000"/>
              </a:lnSpc>
              <a:buNone/>
            </a:pPr>
            <a:r>
              <a:rPr lang="zh-CN" altLang="en-US" sz="1400" dirty="0"/>
              <a:t>在计算梯度值的时候需要使用神经网络各层的输出值，因此先要对训练样本进行正向传播，并记住各层的输出值</a:t>
            </a:r>
          </a:p>
          <a:p>
            <a:pPr marL="0" indent="0" fontAlgn="auto">
              <a:lnSpc>
                <a:spcPct val="150000"/>
              </a:lnSpc>
              <a:buNone/>
            </a:pPr>
            <a:endParaRPr lang="zh-CN" altLang="en-US" sz="1400" dirty="0"/>
          </a:p>
          <a:p>
            <a:pPr marL="0" indent="0" fontAlgn="auto">
              <a:lnSpc>
                <a:spcPct val="150000"/>
              </a:lnSpc>
              <a:buNone/>
            </a:pPr>
            <a:endParaRPr lang="zh-CN" altLang="en-US" sz="1400" dirty="0"/>
          </a:p>
        </p:txBody>
      </p:sp>
      <p:graphicFrame>
        <p:nvGraphicFramePr>
          <p:cNvPr id="2" name="对象 -2147481906"/>
          <p:cNvGraphicFramePr>
            <a:graphicFrameLocks noChangeAspect="1"/>
          </p:cNvGraphicFramePr>
          <p:nvPr/>
        </p:nvGraphicFramePr>
        <p:xfrm>
          <a:off x="851774" y="773430"/>
          <a:ext cx="3222784" cy="958850"/>
        </p:xfrm>
        <a:graphic>
          <a:graphicData uri="http://schemas.openxmlformats.org/presentationml/2006/ole">
            <mc:AlternateContent xmlns:mc="http://schemas.openxmlformats.org/markup-compatibility/2006">
              <mc:Choice xmlns:v="urn:schemas-microsoft-com:vml" Requires="v">
                <p:oleObj spid="_x0000_s181264" r:id="rId3" imgW="3073400" imgH="685800" progId="Equation.DSMT4">
                  <p:embed/>
                </p:oleObj>
              </mc:Choice>
              <mc:Fallback>
                <p:oleObj r:id="rId3" imgW="3073400" imgH="685800" progId="Equation.DSMT4">
                  <p:embed/>
                  <p:pic>
                    <p:nvPicPr>
                      <p:cNvPr id="0" name=""/>
                      <p:cNvPicPr/>
                      <p:nvPr/>
                    </p:nvPicPr>
                    <p:blipFill>
                      <a:blip r:embed="rId4"/>
                      <a:stretch>
                        <a:fillRect/>
                      </a:stretch>
                    </p:blipFill>
                    <p:spPr>
                      <a:xfrm>
                        <a:off x="851774" y="773430"/>
                        <a:ext cx="3222784" cy="95885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8970922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b="1" smtClean="0"/>
              <a:t>神经网络的发展阶段</a:t>
            </a:r>
          </a:p>
        </p:txBody>
      </p:sp>
      <p:sp>
        <p:nvSpPr>
          <p:cNvPr id="72707" name="Rectangle 3"/>
          <p:cNvSpPr>
            <a:spLocks noGrp="1" noChangeArrowheads="1"/>
          </p:cNvSpPr>
          <p:nvPr>
            <p:ph type="body" idx="1"/>
          </p:nvPr>
        </p:nvSpPr>
        <p:spPr/>
        <p:txBody>
          <a:bodyPr/>
          <a:lstStyle/>
          <a:p>
            <a:r>
              <a:rPr lang="zh-CN" altLang="en-US" sz="2800" b="1" dirty="0" smtClean="0"/>
              <a:t>第四阶段： 大数据时期 （</a:t>
            </a:r>
            <a:r>
              <a:rPr lang="en-US" altLang="zh-CN" sz="2800" b="1" dirty="0" smtClean="0"/>
              <a:t>2008-</a:t>
            </a:r>
            <a:r>
              <a:rPr lang="zh-CN" altLang="en-US" sz="2800" b="1" dirty="0" smtClean="0"/>
              <a:t>）</a:t>
            </a:r>
          </a:p>
          <a:p>
            <a:pPr>
              <a:buFont typeface="Wingdings" pitchFamily="2" charset="2"/>
              <a:buNone/>
            </a:pPr>
            <a:r>
              <a:rPr lang="zh-CN" altLang="en-US" sz="2800" b="1" dirty="0" smtClean="0"/>
              <a:t>		深度学习、卷积神经网络</a:t>
            </a:r>
          </a:p>
          <a:p>
            <a:pPr>
              <a:buFont typeface="Wingdings" pitchFamily="2" charset="2"/>
              <a:buNone/>
            </a:pPr>
            <a:endParaRPr lang="zh-CN" altLang="en-US" sz="2800" b="1" dirty="0" smtClean="0"/>
          </a:p>
          <a:p>
            <a:r>
              <a:rPr lang="zh-CN" altLang="en-US" sz="2800" b="1" dirty="0" smtClean="0"/>
              <a:t>神经网络演示</a:t>
            </a:r>
          </a:p>
          <a:p>
            <a:r>
              <a:rPr lang="en-US" altLang="zh-CN" sz="2800" b="1" dirty="0" smtClean="0">
                <a:hlinkClick r:id="rId2"/>
              </a:rPr>
              <a:t>http://playground.tensorflow.org/</a:t>
            </a:r>
            <a:endParaRPr lang="en-US" altLang="zh-CN" sz="2800" b="1" dirty="0" smtClean="0"/>
          </a:p>
          <a:p>
            <a:endParaRPr lang="zh-CN" altLang="en-US" sz="2800" b="1" dirty="0" smtClean="0"/>
          </a:p>
          <a:p>
            <a:r>
              <a:rPr lang="zh-CN" altLang="en-US" sz="2800" b="1" dirty="0" smtClean="0"/>
              <a:t>神经网络的硬件实现：华为手机麒麟芯片的</a:t>
            </a:r>
            <a:r>
              <a:rPr lang="en-US" altLang="zh-CN" sz="2800" b="1" smtClean="0"/>
              <a:t>NPU</a:t>
            </a:r>
            <a:endParaRPr lang="en-US" altLang="zh-CN"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1" dur="500"/>
                                        <p:tgtEl>
                                          <p:spTgt spid="7270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16" dur="500"/>
                                        <p:tgtEl>
                                          <p:spTgt spid="72707">
                                            <p:txEl>
                                              <p:pRg st="3" end="3"/>
                                            </p:txEl>
                                          </p:spTgt>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0" dur="500"/>
                                        <p:tgtEl>
                                          <p:spTgt spid="7270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2707">
                                            <p:txEl>
                                              <p:pRg st="6" end="6"/>
                                            </p:txEl>
                                          </p:spTgt>
                                        </p:tgtEl>
                                        <p:attrNameLst>
                                          <p:attrName>style.visibility</p:attrName>
                                        </p:attrNameLst>
                                      </p:cBhvr>
                                      <p:to>
                                        <p:strVal val="visible"/>
                                      </p:to>
                                    </p:set>
                                    <p:animEffect transition="in" filter="blinds(horizontal)">
                                      <p:cBhvr>
                                        <p:cTn id="25" dur="500"/>
                                        <p:tgtEl>
                                          <p:spTgt spid="72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a:hlinkClick r:id="" action="ppaction://ole?verb=0"/>
          </p:cNvPr>
          <p:cNvGraphicFramePr>
            <a:graphicFrameLocks noChangeAspect="1"/>
          </p:cNvGraphicFramePr>
          <p:nvPr/>
        </p:nvGraphicFramePr>
        <p:xfrm>
          <a:off x="3390424" y="0"/>
          <a:ext cx="2216944" cy="6821806"/>
        </p:xfrm>
        <a:graphic>
          <a:graphicData uri="http://schemas.openxmlformats.org/presentationml/2006/ole">
            <mc:AlternateContent xmlns:mc="http://schemas.openxmlformats.org/markup-compatibility/2006">
              <mc:Choice xmlns:v="urn:schemas-microsoft-com:vml" Requires="v">
                <p:oleObj spid="_x0000_s182288" r:id="rId3" imgW="2387600" imgH="5511800" progId="Equation.DSMT4">
                  <p:embed/>
                </p:oleObj>
              </mc:Choice>
              <mc:Fallback>
                <p:oleObj r:id="rId3" imgW="2387600" imgH="5511800" progId="Equation.DSMT4">
                  <p:embed/>
                  <p:pic>
                    <p:nvPicPr>
                      <p:cNvPr id="0" name=""/>
                      <p:cNvPicPr/>
                      <p:nvPr/>
                    </p:nvPicPr>
                    <p:blipFill>
                      <a:blip r:embed="rId4"/>
                      <a:stretch>
                        <a:fillRect/>
                      </a:stretch>
                    </p:blipFill>
                    <p:spPr>
                      <a:xfrm>
                        <a:off x="3390424" y="0"/>
                        <a:ext cx="2216944" cy="6821806"/>
                      </a:xfrm>
                      <a:prstGeom prst="rect">
                        <a:avLst/>
                      </a:prstGeom>
                    </p:spPr>
                  </p:pic>
                </p:oleObj>
              </mc:Fallback>
            </mc:AlternateContent>
          </a:graphicData>
        </a:graphic>
      </p:graphicFrame>
    </p:spTree>
    <p:extLst>
      <p:ext uri="{BB962C8B-B14F-4D97-AF65-F5344CB8AC3E}">
        <p14:creationId xmlns:p14="http://schemas.microsoft.com/office/powerpoint/2010/main" val="51012156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7179" y="215266"/>
            <a:ext cx="8480584" cy="6427470"/>
          </a:xfrm>
        </p:spPr>
        <p:txBody>
          <a:bodyPr>
            <a:normAutofit/>
          </a:bodyPr>
          <a:lstStyle/>
          <a:p>
            <a:pPr marL="0" indent="0" fontAlgn="auto">
              <a:lnSpc>
                <a:spcPct val="150000"/>
              </a:lnSpc>
              <a:buNone/>
            </a:pPr>
            <a:r>
              <a:rPr lang="zh-CN" altLang="en-US" dirty="0">
                <a:solidFill>
                  <a:srgbClr val="C00000"/>
                </a:solidFill>
                <a:sym typeface="+mn-ea"/>
              </a:rPr>
              <a:t>反向传播算法总结</a:t>
            </a:r>
            <a:endParaRPr lang="zh-CN" altLang="en-US" dirty="0">
              <a:solidFill>
                <a:srgbClr val="C00000"/>
              </a:solidFill>
            </a:endParaRPr>
          </a:p>
          <a:p>
            <a:pPr marL="0" indent="0" fontAlgn="auto">
              <a:lnSpc>
                <a:spcPct val="150000"/>
              </a:lnSpc>
              <a:buNone/>
            </a:pPr>
            <a:r>
              <a:rPr lang="zh-CN" altLang="en-US" dirty="0"/>
              <a:t>反向传播算法每次迭代分为两步</a:t>
            </a:r>
          </a:p>
          <a:p>
            <a:pPr marL="0" indent="0" fontAlgn="auto">
              <a:lnSpc>
                <a:spcPct val="150000"/>
              </a:lnSpc>
              <a:buNone/>
            </a:pPr>
            <a:r>
              <a:rPr lang="zh-CN" altLang="en-US" dirty="0" smtClean="0"/>
              <a:t>第一阶段：用</a:t>
            </a:r>
            <a:r>
              <a:rPr lang="zh-CN" altLang="en-US" dirty="0"/>
              <a:t>现有参数进行正向传播，计算出每个样本的损失函数值，同时记住了每一层的输出值以及激活函数导数值</a:t>
            </a:r>
          </a:p>
          <a:p>
            <a:pPr marL="0" indent="0" fontAlgn="auto">
              <a:lnSpc>
                <a:spcPct val="150000"/>
              </a:lnSpc>
              <a:buNone/>
            </a:pPr>
            <a:r>
              <a:rPr lang="zh-CN" altLang="en-US" dirty="0"/>
              <a:t>第二阶</a:t>
            </a:r>
            <a:r>
              <a:rPr lang="zh-CN" altLang="en-US" dirty="0" smtClean="0"/>
              <a:t>段：是</a:t>
            </a:r>
            <a:r>
              <a:rPr lang="zh-CN" altLang="en-US" dirty="0"/>
              <a:t>反向传播，从输出层开始，计算误差项，根据误差项计算对权重、偏置的导数，再更新权重</a:t>
            </a:r>
          </a:p>
          <a:p>
            <a:pPr marL="0" indent="0" fontAlgn="auto">
              <a:lnSpc>
                <a:spcPct val="150000"/>
              </a:lnSpc>
              <a:buNone/>
            </a:pPr>
            <a:endParaRPr lang="zh-CN" altLang="en-US" dirty="0"/>
          </a:p>
          <a:p>
            <a:pPr marL="0" indent="0" fontAlgn="auto">
              <a:lnSpc>
                <a:spcPct val="150000"/>
              </a:lnSpc>
              <a:buNone/>
            </a:pPr>
            <a:r>
              <a:rPr lang="zh-CN" altLang="en-US" dirty="0">
                <a:sym typeface="+mn-ea"/>
              </a:rPr>
              <a:t>神经网络的训练算法可以归结为</a:t>
            </a:r>
            <a:endParaRPr lang="zh-CN" altLang="en-US" dirty="0"/>
          </a:p>
        </p:txBody>
      </p:sp>
      <p:graphicFrame>
        <p:nvGraphicFramePr>
          <p:cNvPr id="4" name="对象 -2147481893"/>
          <p:cNvGraphicFramePr>
            <a:graphicFrameLocks noChangeAspect="1"/>
          </p:cNvGraphicFramePr>
          <p:nvPr>
            <p:extLst>
              <p:ext uri="{D42A27DB-BD31-4B8C-83A1-F6EECF244321}">
                <p14:modId xmlns:p14="http://schemas.microsoft.com/office/powerpoint/2010/main" val="3295625493"/>
              </p:ext>
            </p:extLst>
          </p:nvPr>
        </p:nvGraphicFramePr>
        <p:xfrm>
          <a:off x="1014991" y="5156362"/>
          <a:ext cx="6851752" cy="870766"/>
        </p:xfrm>
        <a:graphic>
          <a:graphicData uri="http://schemas.openxmlformats.org/presentationml/2006/ole">
            <mc:AlternateContent xmlns:mc="http://schemas.openxmlformats.org/markup-compatibility/2006">
              <mc:Choice xmlns:v="urn:schemas-microsoft-com:vml" Requires="v">
                <p:oleObj spid="_x0000_s183312" r:id="rId3" imgW="1562100" imgH="190500" progId="Equation.DSMT4">
                  <p:embed/>
                </p:oleObj>
              </mc:Choice>
              <mc:Fallback>
                <p:oleObj r:id="rId3" imgW="1562100" imgH="190500" progId="Equation.DSMT4">
                  <p:embed/>
                  <p:pic>
                    <p:nvPicPr>
                      <p:cNvPr id="0" name=""/>
                      <p:cNvPicPr/>
                      <p:nvPr/>
                    </p:nvPicPr>
                    <p:blipFill>
                      <a:blip r:embed="rId4"/>
                      <a:stretch>
                        <a:fillRect/>
                      </a:stretch>
                    </p:blipFill>
                    <p:spPr>
                      <a:xfrm>
                        <a:off x="1014991" y="5156362"/>
                        <a:ext cx="6851752" cy="870766"/>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8613355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179390" y="549277"/>
            <a:ext cx="5495925" cy="576263"/>
          </a:xfrm>
        </p:spPr>
        <p:txBody>
          <a:bodyPr/>
          <a:lstStyle/>
          <a:p>
            <a:r>
              <a:rPr lang="zh-CN" altLang="en-US" b="1" smtClean="0">
                <a:solidFill>
                  <a:schemeClr val="tx1"/>
                </a:solidFill>
                <a:latin typeface="宋体" pitchFamily="2" charset="-122"/>
              </a:rPr>
              <a:t>人工神经网络的基本特点</a:t>
            </a:r>
            <a:r>
              <a:rPr lang="zh-CN" altLang="en-US" b="1" smtClean="0">
                <a:solidFill>
                  <a:schemeClr val="tx1"/>
                </a:solidFill>
              </a:rPr>
              <a:t> </a:t>
            </a:r>
          </a:p>
        </p:txBody>
      </p:sp>
      <p:sp>
        <p:nvSpPr>
          <p:cNvPr id="9219" name="Rectangle 3"/>
          <p:cNvSpPr>
            <a:spLocks noGrp="1" noRot="1" noChangeArrowheads="1"/>
          </p:cNvSpPr>
          <p:nvPr>
            <p:ph type="body" idx="1"/>
          </p:nvPr>
        </p:nvSpPr>
        <p:spPr>
          <a:xfrm>
            <a:off x="468315" y="1268413"/>
            <a:ext cx="4103687" cy="576262"/>
          </a:xfrm>
        </p:spPr>
        <p:txBody>
          <a:bodyPr/>
          <a:lstStyle/>
          <a:p>
            <a:pPr>
              <a:buFont typeface="Wingdings" pitchFamily="2" charset="2"/>
              <a:buNone/>
            </a:pPr>
            <a:r>
              <a:rPr lang="zh-CN" altLang="en-US" smtClean="0">
                <a:latin typeface="宋体" pitchFamily="2" charset="-122"/>
              </a:rPr>
              <a:t>（</a:t>
            </a:r>
            <a:r>
              <a:rPr lang="en-US" altLang="zh-CN" smtClean="0"/>
              <a:t>1</a:t>
            </a:r>
            <a:r>
              <a:rPr lang="zh-CN" altLang="en-US" smtClean="0">
                <a:latin typeface="宋体" pitchFamily="2" charset="-122"/>
              </a:rPr>
              <a:t>）可处理</a:t>
            </a:r>
            <a:r>
              <a:rPr lang="zh-CN" altLang="en-US" smtClean="0">
                <a:latin typeface="宋体" pitchFamily="2" charset="-122"/>
                <a:ea typeface="宋体" pitchFamily="2" charset="-122"/>
                <a:sym typeface="Arial" pitchFamily="34" charset="0"/>
              </a:rPr>
              <a:t>非线性分类 </a:t>
            </a:r>
          </a:p>
        </p:txBody>
      </p:sp>
      <p:sp>
        <p:nvSpPr>
          <p:cNvPr id="9220" name="Rectangle 4"/>
          <p:cNvSpPr>
            <a:spLocks noChangeArrowheads="1"/>
          </p:cNvSpPr>
          <p:nvPr/>
        </p:nvSpPr>
        <p:spPr bwMode="auto">
          <a:xfrm>
            <a:off x="504825" y="1973264"/>
            <a:ext cx="78486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lang="zh-CN" altLang="en-US">
                <a:latin typeface="宋体" pitchFamily="2" charset="-122"/>
                <a:ea typeface="宋体" pitchFamily="2" charset="-122"/>
              </a:rPr>
              <a:t>（</a:t>
            </a:r>
            <a:r>
              <a:rPr lang="en-US" altLang="zh-CN">
                <a:latin typeface="Times New Roman" pitchFamily="18" charset="0"/>
                <a:ea typeface="宋体" pitchFamily="2" charset="-122"/>
              </a:rPr>
              <a:t>2</a:t>
            </a:r>
            <a:r>
              <a:rPr lang="zh-CN" altLang="en-US">
                <a:latin typeface="宋体" pitchFamily="2" charset="-122"/>
                <a:ea typeface="宋体" pitchFamily="2" charset="-122"/>
              </a:rPr>
              <a:t>）并行结构．对神经网络中的每一个神经元来说；其运算都是同样的．这样的结构最便于计算机并行处理．</a:t>
            </a:r>
            <a:r>
              <a:rPr lang="zh-CN" altLang="en-US">
                <a:latin typeface="Times New Roman" pitchFamily="18" charset="0"/>
                <a:ea typeface="宋体" pitchFamily="2" charset="-122"/>
              </a:rPr>
              <a:t> </a:t>
            </a:r>
          </a:p>
        </p:txBody>
      </p:sp>
      <p:pic>
        <p:nvPicPr>
          <p:cNvPr id="14341" name="Picture 6" descr="u=2527537192,2757337952&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90" y="476250"/>
            <a:ext cx="194468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8"/>
          <p:cNvSpPr>
            <a:spLocks noChangeArrowheads="1"/>
          </p:cNvSpPr>
          <p:nvPr/>
        </p:nvSpPr>
        <p:spPr bwMode="auto">
          <a:xfrm>
            <a:off x="468313" y="5708651"/>
            <a:ext cx="828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ea typeface="宋体" pitchFamily="2" charset="-122"/>
              </a:rPr>
              <a:t>（</a:t>
            </a:r>
            <a:r>
              <a:rPr lang="en-US" altLang="zh-CN">
                <a:ea typeface="宋体" pitchFamily="2" charset="-122"/>
              </a:rPr>
              <a:t>6</a:t>
            </a:r>
            <a:r>
              <a:rPr lang="zh-CN" altLang="en-US">
                <a:ea typeface="宋体" pitchFamily="2" charset="-122"/>
              </a:rPr>
              <a:t>）神经网络可以用大规模集成电路来实现．</a:t>
            </a:r>
          </a:p>
        </p:txBody>
      </p:sp>
      <p:sp>
        <p:nvSpPr>
          <p:cNvPr id="9" name="Rectangle 7"/>
          <p:cNvSpPr>
            <a:spLocks noChangeArrowheads="1"/>
          </p:cNvSpPr>
          <p:nvPr/>
        </p:nvSpPr>
        <p:spPr bwMode="auto">
          <a:xfrm>
            <a:off x="736600" y="3000525"/>
            <a:ext cx="25523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rgbClr val="000000"/>
                </a:solidFill>
                <a:latin typeface="Times New Roman" pitchFamily="18" charset="0"/>
                <a:ea typeface="宋体" pitchFamily="2" charset="-122"/>
              </a:defRPr>
            </a:lvl1pPr>
            <a:lvl2pPr marL="742950" indent="-285750" eaLnBrk="0" hangingPunct="0">
              <a:defRPr>
                <a:solidFill>
                  <a:srgbClr val="000000"/>
                </a:solidFill>
                <a:latin typeface="Times New Roman" pitchFamily="18" charset="0"/>
                <a:ea typeface="宋体" pitchFamily="2" charset="-122"/>
              </a:defRPr>
            </a:lvl2pPr>
            <a:lvl3pPr marL="1143000" indent="-228600" eaLnBrk="0" hangingPunct="0">
              <a:defRPr>
                <a:solidFill>
                  <a:srgbClr val="000000"/>
                </a:solidFill>
                <a:latin typeface="Times New Roman" pitchFamily="18" charset="0"/>
                <a:ea typeface="宋体" pitchFamily="2" charset="-122"/>
              </a:defRPr>
            </a:lvl3pPr>
            <a:lvl4pPr marL="1600200" indent="-228600" eaLnBrk="0" hangingPunct="0">
              <a:defRPr>
                <a:solidFill>
                  <a:srgbClr val="000000"/>
                </a:solidFill>
                <a:latin typeface="Times New Roman" pitchFamily="18" charset="0"/>
                <a:ea typeface="宋体" pitchFamily="2" charset="-122"/>
              </a:defRPr>
            </a:lvl4pPr>
            <a:lvl5pPr marL="2057400" indent="-228600" eaLnBrk="0" hangingPunct="0">
              <a:defRPr>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a:solidFill>
                  <a:srgbClr val="000000"/>
                </a:solidFill>
                <a:latin typeface="Times New Roman" pitchFamily="18" charset="0"/>
                <a:ea typeface="宋体" pitchFamily="2" charset="-122"/>
              </a:defRPr>
            </a:lvl9pPr>
          </a:lstStyle>
          <a:p>
            <a:pPr eaLnBrk="1" hangingPunct="1"/>
            <a:r>
              <a:rPr lang="en-US" altLang="zh-CN" sz="2400"/>
              <a:t>(3) </a:t>
            </a:r>
            <a:r>
              <a:rPr lang="zh-CN" altLang="en-US" sz="2400"/>
              <a:t>较强的容错性</a:t>
            </a:r>
            <a:r>
              <a:rPr lang="en-US" altLang="zh-CN" sz="2400"/>
              <a:t>;</a:t>
            </a:r>
          </a:p>
        </p:txBody>
      </p:sp>
      <p:sp>
        <p:nvSpPr>
          <p:cNvPr id="10" name="Rectangle 8"/>
          <p:cNvSpPr>
            <a:spLocks noChangeArrowheads="1"/>
          </p:cNvSpPr>
          <p:nvPr/>
        </p:nvSpPr>
        <p:spPr bwMode="auto">
          <a:xfrm>
            <a:off x="736601" y="3593457"/>
            <a:ext cx="4006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rgbClr val="000000"/>
                </a:solidFill>
                <a:latin typeface="Times New Roman" pitchFamily="18" charset="0"/>
                <a:ea typeface="宋体" pitchFamily="2" charset="-122"/>
              </a:defRPr>
            </a:lvl1pPr>
            <a:lvl2pPr marL="742950" indent="-285750" eaLnBrk="0" hangingPunct="0">
              <a:defRPr>
                <a:solidFill>
                  <a:srgbClr val="000000"/>
                </a:solidFill>
                <a:latin typeface="Times New Roman" pitchFamily="18" charset="0"/>
                <a:ea typeface="宋体" pitchFamily="2" charset="-122"/>
              </a:defRPr>
            </a:lvl2pPr>
            <a:lvl3pPr marL="1143000" indent="-228600" eaLnBrk="0" hangingPunct="0">
              <a:defRPr>
                <a:solidFill>
                  <a:srgbClr val="000000"/>
                </a:solidFill>
                <a:latin typeface="Times New Roman" pitchFamily="18" charset="0"/>
                <a:ea typeface="宋体" pitchFamily="2" charset="-122"/>
              </a:defRPr>
            </a:lvl3pPr>
            <a:lvl4pPr marL="1600200" indent="-228600" eaLnBrk="0" hangingPunct="0">
              <a:defRPr>
                <a:solidFill>
                  <a:srgbClr val="000000"/>
                </a:solidFill>
                <a:latin typeface="Times New Roman" pitchFamily="18" charset="0"/>
                <a:ea typeface="宋体" pitchFamily="2" charset="-122"/>
              </a:defRPr>
            </a:lvl4pPr>
            <a:lvl5pPr marL="2057400" indent="-228600" eaLnBrk="0" hangingPunct="0">
              <a:defRPr>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a:solidFill>
                  <a:srgbClr val="000000"/>
                </a:solidFill>
                <a:latin typeface="Times New Roman" pitchFamily="18" charset="0"/>
                <a:ea typeface="宋体" pitchFamily="2" charset="-122"/>
              </a:defRPr>
            </a:lvl9pPr>
          </a:lstStyle>
          <a:p>
            <a:pPr eaLnBrk="1" hangingPunct="1"/>
            <a:r>
              <a:rPr lang="en-US" altLang="zh-CN" sz="2400"/>
              <a:t>(4) </a:t>
            </a:r>
            <a:r>
              <a:rPr lang="zh-CN" altLang="en-US" sz="2400"/>
              <a:t>很强的自适应学习能力；</a:t>
            </a:r>
          </a:p>
        </p:txBody>
      </p:sp>
      <p:sp>
        <p:nvSpPr>
          <p:cNvPr id="11" name="Rectangle 9"/>
          <p:cNvSpPr>
            <a:spLocks noChangeArrowheads="1"/>
          </p:cNvSpPr>
          <p:nvPr/>
        </p:nvSpPr>
        <p:spPr bwMode="auto">
          <a:xfrm>
            <a:off x="765175" y="4131618"/>
            <a:ext cx="59298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rgbClr val="000000"/>
                </a:solidFill>
                <a:latin typeface="Times New Roman" pitchFamily="18" charset="0"/>
                <a:ea typeface="宋体" pitchFamily="2" charset="-122"/>
              </a:defRPr>
            </a:lvl1pPr>
            <a:lvl2pPr marL="742950" indent="-285750" eaLnBrk="0" hangingPunct="0">
              <a:defRPr>
                <a:solidFill>
                  <a:srgbClr val="000000"/>
                </a:solidFill>
                <a:latin typeface="Times New Roman" pitchFamily="18" charset="0"/>
                <a:ea typeface="宋体" pitchFamily="2" charset="-122"/>
              </a:defRPr>
            </a:lvl2pPr>
            <a:lvl3pPr marL="1143000" indent="-228600" eaLnBrk="0" hangingPunct="0">
              <a:defRPr>
                <a:solidFill>
                  <a:srgbClr val="000000"/>
                </a:solidFill>
                <a:latin typeface="Times New Roman" pitchFamily="18" charset="0"/>
                <a:ea typeface="宋体" pitchFamily="2" charset="-122"/>
              </a:defRPr>
            </a:lvl3pPr>
            <a:lvl4pPr marL="1600200" indent="-228600" eaLnBrk="0" hangingPunct="0">
              <a:defRPr>
                <a:solidFill>
                  <a:srgbClr val="000000"/>
                </a:solidFill>
                <a:latin typeface="Times New Roman" pitchFamily="18" charset="0"/>
                <a:ea typeface="宋体" pitchFamily="2" charset="-122"/>
              </a:defRPr>
            </a:lvl4pPr>
            <a:lvl5pPr marL="2057400" indent="-228600" eaLnBrk="0" hangingPunct="0">
              <a:defRPr>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a:solidFill>
                  <a:srgbClr val="000000"/>
                </a:solidFill>
                <a:latin typeface="Times New Roman" pitchFamily="18" charset="0"/>
                <a:ea typeface="宋体" pitchFamily="2" charset="-122"/>
              </a:defRPr>
            </a:lvl9pPr>
          </a:lstStyle>
          <a:p>
            <a:pPr eaLnBrk="1" hangingPunct="1"/>
            <a:r>
              <a:rPr lang="en-US" altLang="zh-CN" sz="2400" dirty="0"/>
              <a:t>(5) </a:t>
            </a:r>
            <a:r>
              <a:rPr lang="zh-CN" altLang="en-US" sz="2400" dirty="0"/>
              <a:t>可将识别和若干预处理融为一体进行；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p:cTn id="13" dur="1000" fill="hold"/>
                                        <p:tgtEl>
                                          <p:spTgt spid="9219">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92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921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grpId="0" nodeType="clickEffect">
                                  <p:stCondLst>
                                    <p:cond delay="0"/>
                                  </p:stCondLst>
                                  <p:childTnLst>
                                    <p:set>
                                      <p:cBhvr>
                                        <p:cTn id="19" dur="1" fill="hold">
                                          <p:stCondLst>
                                            <p:cond delay="0"/>
                                          </p:stCondLst>
                                        </p:cTn>
                                        <p:tgtEl>
                                          <p:spTgt spid="9220"/>
                                        </p:tgtEl>
                                        <p:attrNameLst>
                                          <p:attrName>style.visibility</p:attrName>
                                        </p:attrNameLst>
                                      </p:cBhvr>
                                      <p:to>
                                        <p:strVal val="visible"/>
                                      </p:to>
                                    </p:set>
                                    <p:anim calcmode="lin" valueType="num">
                                      <p:cBhvr>
                                        <p:cTn id="20" dur="1000" fill="hold"/>
                                        <p:tgtEl>
                                          <p:spTgt spid="9220"/>
                                        </p:tgtEl>
                                        <p:attrNameLst>
                                          <p:attrName>ppt_x</p:attrName>
                                        </p:attrNameLst>
                                      </p:cBhvr>
                                      <p:tavLst>
                                        <p:tav tm="0">
                                          <p:val>
                                            <p:strVal val="#ppt_x-.2"/>
                                          </p:val>
                                        </p:tav>
                                        <p:tav tm="100000">
                                          <p:val>
                                            <p:strVal val="#ppt_x"/>
                                          </p:val>
                                        </p:tav>
                                      </p:tavLst>
                                    </p:anim>
                                    <p:anim calcmode="lin" valueType="num">
                                      <p:cBhvr>
                                        <p:cTn id="21" dur="1000" fill="hold"/>
                                        <p:tgtEl>
                                          <p:spTgt spid="9220"/>
                                        </p:tgtEl>
                                        <p:attrNameLst>
                                          <p:attrName>ppt_y</p:attrName>
                                        </p:attrNameLst>
                                      </p:cBhvr>
                                      <p:tavLst>
                                        <p:tav tm="0">
                                          <p:val>
                                            <p:strVal val="#ppt_y"/>
                                          </p:val>
                                        </p:tav>
                                        <p:tav tm="100000">
                                          <p:val>
                                            <p:strVal val="#ppt_y"/>
                                          </p:val>
                                        </p:tav>
                                      </p:tavLst>
                                    </p:anim>
                                    <p:animEffect transition="in" filter="wipe(right)" prLst="gradientSize: 0.1">
                                      <p:cBhvr>
                                        <p:cTn id="22" dur="1000"/>
                                        <p:tgtEl>
                                          <p:spTgt spid="92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anim calcmode="lin" valueType="num">
                                      <p:cBhvr>
                                        <p:cTn id="27" dur="1000" fill="hold"/>
                                        <p:tgtEl>
                                          <p:spTgt spid="9224"/>
                                        </p:tgtEl>
                                        <p:attrNameLst>
                                          <p:attrName>ppt_x</p:attrName>
                                        </p:attrNameLst>
                                      </p:cBhvr>
                                      <p:tavLst>
                                        <p:tav tm="0">
                                          <p:val>
                                            <p:strVal val="#ppt_x-.2"/>
                                          </p:val>
                                        </p:tav>
                                        <p:tav tm="100000">
                                          <p:val>
                                            <p:strVal val="#ppt_x"/>
                                          </p:val>
                                        </p:tav>
                                      </p:tavLst>
                                    </p:anim>
                                    <p:anim calcmode="lin" valueType="num">
                                      <p:cBhvr>
                                        <p:cTn id="28" dur="1000" fill="hold"/>
                                        <p:tgtEl>
                                          <p:spTgt spid="9224"/>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2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build="p" autoUpdateAnimBg="0"/>
      <p:bldP spid="9220" grpId="0" autoUpdateAnimBg="0"/>
      <p:bldP spid="9224" grpId="0" autoUpdateAnimBg="0"/>
      <p:bldP spid="9" grpId="0" autoUpdateAnimBg="0"/>
      <p:bldP spid="10" grpId="0" autoUpdateAnimBg="0"/>
      <p:bldP spid="1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4"/>
          <p:cNvSpPr>
            <a:spLocks noChangeArrowheads="1"/>
          </p:cNvSpPr>
          <p:nvPr/>
        </p:nvSpPr>
        <p:spPr bwMode="auto">
          <a:xfrm>
            <a:off x="661988" y="586110"/>
            <a:ext cx="5584825" cy="58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14000"/>
              </a:lnSpc>
              <a:spcBef>
                <a:spcPct val="0"/>
              </a:spcBef>
              <a:buClrTx/>
              <a:buFontTx/>
              <a:buNone/>
            </a:pPr>
            <a:r>
              <a:rPr lang="zh-CN" altLang="en-US" sz="2800" b="1">
                <a:solidFill>
                  <a:srgbClr val="0070C0"/>
                </a:solidFill>
                <a:latin typeface="微软雅黑" pitchFamily="34" charset="-122"/>
              </a:rPr>
              <a:t>神经网络的局限性</a:t>
            </a:r>
            <a:r>
              <a:rPr lang="en-US" altLang="zh-CN" sz="2800" b="1">
                <a:solidFill>
                  <a:srgbClr val="0070C0"/>
                </a:solidFill>
                <a:latin typeface="微软雅黑" pitchFamily="34" charset="-122"/>
              </a:rPr>
              <a:t>:</a:t>
            </a:r>
          </a:p>
        </p:txBody>
      </p:sp>
      <p:sp>
        <p:nvSpPr>
          <p:cNvPr id="5" name="单圆角矩形 4"/>
          <p:cNvSpPr/>
          <p:nvPr/>
        </p:nvSpPr>
        <p:spPr>
          <a:xfrm>
            <a:off x="204788" y="520700"/>
            <a:ext cx="215900" cy="720725"/>
          </a:xfrm>
          <a:prstGeom prst="round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8" name="直接连接符 7"/>
          <p:cNvCxnSpPr/>
          <p:nvPr/>
        </p:nvCxnSpPr>
        <p:spPr>
          <a:xfrm flipV="1">
            <a:off x="25400" y="1530351"/>
            <a:ext cx="9144000" cy="14288"/>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5"/>
          <p:cNvSpPr>
            <a:spLocks noChangeArrowheads="1"/>
          </p:cNvSpPr>
          <p:nvPr/>
        </p:nvSpPr>
        <p:spPr bwMode="auto">
          <a:xfrm>
            <a:off x="25401" y="3241953"/>
            <a:ext cx="184731" cy="369332"/>
          </a:xfrm>
          <a:prstGeom prst="rect">
            <a:avLst/>
          </a:prstGeom>
          <a:noFill/>
          <a:ln>
            <a:noFill/>
          </a:ln>
          <a:effectLst/>
          <a:extLst/>
        </p:spPr>
        <p:txBody>
          <a:bodyPr wrap="none" anchor="ctr">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3494" name="TextBox 1"/>
          <p:cNvSpPr txBox="1">
            <a:spLocks noChangeArrowheads="1"/>
          </p:cNvSpPr>
          <p:nvPr/>
        </p:nvSpPr>
        <p:spPr bwMode="auto">
          <a:xfrm>
            <a:off x="661988" y="1676855"/>
            <a:ext cx="8039100"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40000"/>
              </a:lnSpc>
              <a:spcBef>
                <a:spcPct val="0"/>
              </a:spcBef>
              <a:buClrTx/>
              <a:buFont typeface="Wingdings" pitchFamily="2" charset="2"/>
              <a:buChar char="u"/>
            </a:pPr>
            <a:r>
              <a:rPr lang="en-US" altLang="zh-CN" b="1" dirty="0">
                <a:solidFill>
                  <a:srgbClr val="558ED5"/>
                </a:solidFill>
                <a:latin typeface="Calibri" pitchFamily="34" charset="0"/>
                <a:ea typeface="宋体" pitchFamily="2" charset="-122"/>
              </a:rPr>
              <a:t> </a:t>
            </a:r>
            <a:r>
              <a:rPr lang="zh-CN" altLang="en-US" b="1" dirty="0">
                <a:solidFill>
                  <a:srgbClr val="558ED5"/>
                </a:solidFill>
                <a:latin typeface="Calibri" pitchFamily="34" charset="0"/>
                <a:ea typeface="宋体" pitchFamily="2" charset="-122"/>
              </a:rPr>
              <a:t>隐含层节点个数没有理论依据</a:t>
            </a:r>
            <a:endParaRPr lang="en-US" altLang="zh-CN" b="1" dirty="0">
              <a:solidFill>
                <a:srgbClr val="558ED5"/>
              </a:solidFill>
              <a:latin typeface="Calibri" pitchFamily="34" charset="0"/>
              <a:ea typeface="宋体" pitchFamily="2" charset="-122"/>
            </a:endParaRPr>
          </a:p>
          <a:p>
            <a:pPr eaLnBrk="1" hangingPunct="1">
              <a:lnSpc>
                <a:spcPct val="140000"/>
              </a:lnSpc>
              <a:spcBef>
                <a:spcPct val="0"/>
              </a:spcBef>
              <a:buClrTx/>
              <a:buFont typeface="Wingdings" pitchFamily="2" charset="2"/>
              <a:buChar char="u"/>
            </a:pPr>
            <a:r>
              <a:rPr lang="zh-CN" altLang="en-US" b="1" dirty="0">
                <a:solidFill>
                  <a:srgbClr val="558ED5"/>
                </a:solidFill>
                <a:latin typeface="Calibri" pitchFamily="34" charset="0"/>
                <a:ea typeface="宋体" pitchFamily="2" charset="-122"/>
              </a:rPr>
              <a:t>激活函数一般使用</a:t>
            </a:r>
            <a:r>
              <a:rPr lang="en-US" altLang="zh-CN" b="1" dirty="0">
                <a:solidFill>
                  <a:srgbClr val="558ED5"/>
                </a:solidFill>
                <a:latin typeface="Calibri" pitchFamily="34" charset="0"/>
                <a:ea typeface="宋体" pitchFamily="2" charset="-122"/>
              </a:rPr>
              <a:t>S</a:t>
            </a:r>
            <a:r>
              <a:rPr lang="zh-CN" altLang="en-US" b="1" dirty="0">
                <a:solidFill>
                  <a:srgbClr val="558ED5"/>
                </a:solidFill>
                <a:latin typeface="Calibri" pitchFamily="34" charset="0"/>
                <a:ea typeface="宋体" pitchFamily="2" charset="-122"/>
              </a:rPr>
              <a:t>型函数没有理论依据</a:t>
            </a:r>
            <a:endParaRPr lang="en-US" altLang="zh-CN" b="1" dirty="0">
              <a:solidFill>
                <a:srgbClr val="558ED5"/>
              </a:solidFill>
              <a:latin typeface="Calibri" pitchFamily="34" charset="0"/>
              <a:ea typeface="宋体" pitchFamily="2" charset="-122"/>
            </a:endParaRPr>
          </a:p>
          <a:p>
            <a:pPr eaLnBrk="1" hangingPunct="1">
              <a:lnSpc>
                <a:spcPct val="140000"/>
              </a:lnSpc>
              <a:spcBef>
                <a:spcPct val="0"/>
              </a:spcBef>
              <a:buClrTx/>
              <a:buFont typeface="Wingdings" pitchFamily="2" charset="2"/>
              <a:buChar char="u"/>
            </a:pPr>
            <a:r>
              <a:rPr lang="zh-CN" altLang="en-US" b="1" dirty="0">
                <a:solidFill>
                  <a:srgbClr val="558ED5"/>
                </a:solidFill>
                <a:latin typeface="Calibri" pitchFamily="34" charset="0"/>
                <a:ea typeface="宋体" pitchFamily="2" charset="-122"/>
              </a:rPr>
              <a:t>最速下降法只是针对局部而言，对整体来说却不一定最速下降方向</a:t>
            </a:r>
            <a:endParaRPr lang="en-US" altLang="zh-CN" b="1" dirty="0">
              <a:solidFill>
                <a:srgbClr val="558ED5"/>
              </a:solidFill>
              <a:latin typeface="Calibri" pitchFamily="34" charset="0"/>
              <a:ea typeface="宋体" pitchFamily="2" charset="-122"/>
            </a:endParaRPr>
          </a:p>
          <a:p>
            <a:pPr eaLnBrk="1" hangingPunct="1">
              <a:lnSpc>
                <a:spcPct val="140000"/>
              </a:lnSpc>
              <a:spcBef>
                <a:spcPct val="0"/>
              </a:spcBef>
              <a:buClrTx/>
              <a:buFont typeface="Wingdings" pitchFamily="2" charset="2"/>
              <a:buChar char="u"/>
            </a:pPr>
            <a:r>
              <a:rPr lang="zh-CN" altLang="en-US" b="1" dirty="0">
                <a:solidFill>
                  <a:srgbClr val="558ED5"/>
                </a:solidFill>
                <a:latin typeface="Calibri" pitchFamily="34" charset="0"/>
                <a:ea typeface="宋体" pitchFamily="2" charset="-122"/>
              </a:rPr>
              <a:t>学习速率采用确定值，一旦太大可能导致学习过程振荡，太小会造成学习的周期过长</a:t>
            </a:r>
            <a:endParaRPr lang="en-US" altLang="zh-CN" b="1" dirty="0">
              <a:solidFill>
                <a:srgbClr val="558ED5"/>
              </a:solidFill>
              <a:latin typeface="Calibri" pitchFamily="34" charset="0"/>
              <a:ea typeface="宋体" pitchFamily="2" charset="-122"/>
            </a:endParaRPr>
          </a:p>
          <a:p>
            <a:pPr eaLnBrk="1" hangingPunct="1">
              <a:lnSpc>
                <a:spcPct val="140000"/>
              </a:lnSpc>
              <a:spcBef>
                <a:spcPct val="0"/>
              </a:spcBef>
              <a:buClrTx/>
              <a:buFont typeface="Wingdings" pitchFamily="2" charset="2"/>
              <a:buChar char="u"/>
            </a:pPr>
            <a:r>
              <a:rPr lang="zh-CN" altLang="en-US" b="1" dirty="0">
                <a:solidFill>
                  <a:srgbClr val="558ED5"/>
                </a:solidFill>
                <a:latin typeface="Calibri" pitchFamily="34" charset="0"/>
                <a:ea typeface="宋体" pitchFamily="2" charset="-122"/>
              </a:rPr>
              <a:t>存在学习迭代次数</a:t>
            </a:r>
            <a:endParaRPr lang="en-US" altLang="zh-CN" b="1" dirty="0">
              <a:solidFill>
                <a:srgbClr val="558ED5"/>
              </a:solidFill>
              <a:latin typeface="Calibri" pitchFamily="34" charset="0"/>
              <a:ea typeface="宋体" pitchFamily="2" charset="-122"/>
            </a:endParaRPr>
          </a:p>
          <a:p>
            <a:pPr eaLnBrk="1" hangingPunct="1">
              <a:lnSpc>
                <a:spcPct val="140000"/>
              </a:lnSpc>
              <a:spcBef>
                <a:spcPct val="0"/>
              </a:spcBef>
              <a:buClrTx/>
              <a:buFont typeface="Wingdings" pitchFamily="2" charset="2"/>
              <a:buChar char="u"/>
            </a:pPr>
            <a:r>
              <a:rPr lang="zh-CN" altLang="en-US" b="1" dirty="0">
                <a:solidFill>
                  <a:srgbClr val="558ED5"/>
                </a:solidFill>
                <a:latin typeface="Calibri" pitchFamily="34" charset="0"/>
                <a:ea typeface="宋体" pitchFamily="2" charset="-122"/>
              </a:rPr>
              <a:t>初始权值的选取较为敏感</a:t>
            </a:r>
            <a:endParaRPr lang="en-US" altLang="zh-CN" b="1" dirty="0">
              <a:solidFill>
                <a:srgbClr val="558ED5"/>
              </a:solidFill>
              <a:latin typeface="Calibri" pitchFamily="34" charset="0"/>
              <a:ea typeface="宋体" pitchFamily="2" charset="-122"/>
            </a:endParaRPr>
          </a:p>
          <a:p>
            <a:pPr eaLnBrk="1" hangingPunct="1">
              <a:lnSpc>
                <a:spcPct val="140000"/>
              </a:lnSpc>
              <a:spcBef>
                <a:spcPct val="0"/>
              </a:spcBef>
              <a:buClrTx/>
              <a:buFont typeface="Wingdings" pitchFamily="2" charset="2"/>
              <a:buChar char="u"/>
            </a:pPr>
            <a:r>
              <a:rPr lang="zh-CN" altLang="en-US" b="1" dirty="0">
                <a:solidFill>
                  <a:srgbClr val="558ED5"/>
                </a:solidFill>
                <a:latin typeface="Calibri" pitchFamily="34" charset="0"/>
                <a:ea typeface="宋体" pitchFamily="2" charset="-122"/>
              </a:rPr>
              <a:t>网络结构选择不能统一</a:t>
            </a:r>
          </a:p>
        </p:txBody>
      </p:sp>
    </p:spTree>
    <p:extLst>
      <p:ext uri="{BB962C8B-B14F-4D97-AF65-F5344CB8AC3E}">
        <p14:creationId xmlns:p14="http://schemas.microsoft.com/office/powerpoint/2010/main" val="36143952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b="1" smtClean="0"/>
              <a:t>神经网络的用途</a:t>
            </a:r>
          </a:p>
        </p:txBody>
      </p:sp>
      <p:sp>
        <p:nvSpPr>
          <p:cNvPr id="13315" name="Rectangle 3"/>
          <p:cNvSpPr>
            <a:spLocks noGrp="1" noChangeArrowheads="1"/>
          </p:cNvSpPr>
          <p:nvPr>
            <p:ph type="body" idx="1"/>
          </p:nvPr>
        </p:nvSpPr>
        <p:spPr>
          <a:xfrm>
            <a:off x="457200" y="5410200"/>
            <a:ext cx="8229600" cy="715963"/>
          </a:xfrm>
        </p:spPr>
        <p:txBody>
          <a:bodyPr/>
          <a:lstStyle/>
          <a:p>
            <a:r>
              <a:rPr lang="zh-CN" altLang="en-US" sz="2800" b="1" dirty="0" smtClean="0"/>
              <a:t>聚类</a:t>
            </a:r>
            <a:r>
              <a:rPr lang="en-US" altLang="zh-CN" sz="2800" b="1" dirty="0" smtClean="0"/>
              <a:t>——</a:t>
            </a:r>
            <a:r>
              <a:rPr lang="zh-CN" altLang="en-US" sz="2800" b="1" dirty="0" smtClean="0"/>
              <a:t>自组织神经网络（</a:t>
            </a:r>
            <a:r>
              <a:rPr lang="en-US" altLang="zh-CN" sz="2800" b="1" dirty="0" smtClean="0"/>
              <a:t>SOM</a:t>
            </a:r>
            <a:r>
              <a:rPr lang="zh-CN" altLang="en-US" sz="2800" b="1" dirty="0" smtClean="0"/>
              <a:t>）</a:t>
            </a:r>
          </a:p>
        </p:txBody>
      </p:sp>
      <p:pic>
        <p:nvPicPr>
          <p:cNvPr id="13316" name="Picture 5" descr="QQ截图20181226203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1301750"/>
            <a:ext cx="8521700"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358519587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神经元的误差函数</a:t>
            </a:r>
            <a:endParaRPr lang="zh-CN" altLang="en-US" dirty="0"/>
          </a:p>
        </p:txBody>
      </p:sp>
      <p:sp>
        <p:nvSpPr>
          <p:cNvPr id="3" name="内容占位符 2"/>
          <p:cNvSpPr>
            <a:spLocks noGrp="1"/>
          </p:cNvSpPr>
          <p:nvPr>
            <p:ph sz="half" idx="1"/>
          </p:nvPr>
        </p:nvSpPr>
        <p:spPr>
          <a:xfrm>
            <a:off x="409073" y="1715704"/>
            <a:ext cx="8277726" cy="4525963"/>
          </a:xfrm>
        </p:spPr>
        <p:txBody>
          <a:bodyPr/>
          <a:lstStyle/>
          <a:p>
            <a:r>
              <a:rPr lang="zh-CN" altLang="en-US" dirty="0"/>
              <a:t>训练的目标就变成了给定输入值得到希望的输出值。既然误差是真实输出值与希望输出值的差值，并且误差依赖于权值，我们需要调整权值来最小化误差。我们可以为每个神经元的输出定义一个误差函数：</a:t>
            </a:r>
          </a:p>
        </p:txBody>
      </p:sp>
      <p:pic>
        <p:nvPicPr>
          <p:cNvPr id="184322" name="Picture 2" descr="C:\Users\Shinelon\Desktop\gi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274" y="4843312"/>
            <a:ext cx="7059622" cy="67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82275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03350" y="254000"/>
            <a:ext cx="6337300" cy="923330"/>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zh-CN" altLang="en-US" sz="5400" b="1">
                <a:solidFill>
                  <a:schemeClr val="bg1"/>
                </a:solidFill>
                <a:latin typeface="宋体" pitchFamily="2" charset="-122"/>
                <a:ea typeface="宋体" pitchFamily="2" charset="-122"/>
                <a:cs typeface="楷体_GB2312" pitchFamily="49" charset="-122"/>
              </a:rPr>
              <a:t> 神经元与感知机</a:t>
            </a:r>
            <a:endParaRPr kumimoji="1" lang="zh-CN" altLang="en-US" sz="4800" b="1">
              <a:latin typeface="楷体_GB2312" pitchFamily="49" charset="-122"/>
              <a:ea typeface="宋体" pitchFamily="2" charset="-122"/>
              <a:cs typeface="楷体_GB2312" pitchFamily="49" charset="-122"/>
            </a:endParaRPr>
          </a:p>
        </p:txBody>
      </p:sp>
      <p:pic>
        <p:nvPicPr>
          <p:cNvPr id="17411"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extLst>
          </p:cNvPr>
          <p:cNvSpPr>
            <a:spLocks noRot="1" noChangeAspect="1" noMove="1" noResize="1" noEditPoints="1" noAdjustHandles="1" noChangeArrowheads="1" noChangeShapeType="1" noTextEdit="1"/>
          </p:cNvSpPr>
          <p:nvPr/>
        </p:nvSpPr>
        <p:spPr>
          <a:xfrm>
            <a:off x="424476" y="1539855"/>
            <a:ext cx="8719524" cy="4746530"/>
          </a:xfrm>
          <a:prstGeom prst="rect">
            <a:avLst/>
          </a:prstGeom>
          <a:blipFill rotWithShape="1">
            <a:blip r:embed="rId3"/>
            <a:stretch>
              <a:fillRect l="-1119" t="-1235" r="-1049" b="-2160"/>
            </a:stretch>
          </a:blipFill>
        </p:spPr>
        <p:txBody>
          <a:bodyPr/>
          <a:lstStyle/>
          <a:p>
            <a:pPr>
              <a:defRPr/>
            </a:pPr>
            <a:r>
              <a:rPr lang="zh-CN" altLang="en-US">
                <a:noFill/>
              </a:rPr>
              <a: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03350" y="644525"/>
            <a:ext cx="6337300" cy="923330"/>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zh-CN" altLang="en-US" sz="5400" b="1">
                <a:solidFill>
                  <a:schemeClr val="bg1"/>
                </a:solidFill>
                <a:latin typeface="宋体" pitchFamily="2" charset="-122"/>
                <a:ea typeface="宋体" pitchFamily="2" charset="-122"/>
                <a:cs typeface="楷体_GB2312" pitchFamily="49" charset="-122"/>
              </a:rPr>
              <a:t> 神经元与感知机</a:t>
            </a:r>
            <a:endParaRPr kumimoji="1" lang="zh-CN" altLang="en-US" sz="4800" b="1">
              <a:latin typeface="楷体_GB2312" pitchFamily="49" charset="-122"/>
              <a:ea typeface="宋体" pitchFamily="2" charset="-122"/>
              <a:cs typeface="楷体_GB2312" pitchFamily="49" charset="-122"/>
            </a:endParaRPr>
          </a:p>
        </p:txBody>
      </p:sp>
      <p:pic>
        <p:nvPicPr>
          <p:cNvPr id="22531"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页脚占位符 4"/>
          <p:cNvSpPr txBox="1">
            <a:spLocks noGrp="1"/>
          </p:cNvSpPr>
          <p:nvPr/>
        </p:nvSpPr>
        <p:spPr bwMode="auto">
          <a:xfrm>
            <a:off x="3124200" y="64023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pic>
        <p:nvPicPr>
          <p:cNvPr id="225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259264"/>
            <a:ext cx="29559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67352" y="4259264"/>
            <a:ext cx="230187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3"/>
          <p:cNvSpPr>
            <a:spLocks noChangeArrowheads="1"/>
          </p:cNvSpPr>
          <p:nvPr/>
        </p:nvSpPr>
        <p:spPr bwMode="auto">
          <a:xfrm>
            <a:off x="2147888" y="6073775"/>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Cambria Math" pitchFamily="18" charset="0"/>
                <a:ea typeface="宋体" pitchFamily="2" charset="-122"/>
                <a:cs typeface="Times New Roman" pitchFamily="18" charset="0"/>
              </a:rPr>
              <a:t>感知机模型</a:t>
            </a:r>
            <a:endParaRPr lang="en-US" altLang="zh-CN" sz="2000">
              <a:solidFill>
                <a:srgbClr val="000000"/>
              </a:solidFill>
              <a:latin typeface="Cambria Math" pitchFamily="18" charset="0"/>
              <a:ea typeface="宋体" pitchFamily="2" charset="-122"/>
              <a:cs typeface="Times New Roman" pitchFamily="18" charset="0"/>
            </a:endParaRPr>
          </a:p>
        </p:txBody>
      </p:sp>
      <p:sp>
        <p:nvSpPr>
          <p:cNvPr id="22536" name="Rectangle 4"/>
          <p:cNvSpPr>
            <a:spLocks noChangeArrowheads="1"/>
          </p:cNvSpPr>
          <p:nvPr/>
        </p:nvSpPr>
        <p:spPr bwMode="auto">
          <a:xfrm>
            <a:off x="5646740" y="6113464"/>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000">
                <a:solidFill>
                  <a:srgbClr val="000000"/>
                </a:solidFill>
                <a:latin typeface="Cambria Math" pitchFamily="18" charset="0"/>
                <a:ea typeface="宋体" pitchFamily="2" charset="-122"/>
                <a:cs typeface="Times New Roman" pitchFamily="18" charset="0"/>
              </a:rPr>
              <a:t>带偏置感知机</a:t>
            </a:r>
            <a:endParaRPr lang="en-US" altLang="zh-CN" sz="2000">
              <a:solidFill>
                <a:srgbClr val="000000"/>
              </a:solidFill>
              <a:latin typeface="Cambria Math" pitchFamily="18" charset="0"/>
              <a:ea typeface="宋体" pitchFamily="2" charset="-122"/>
              <a:cs typeface="Times New Roman" pitchFamily="18" charset="0"/>
            </a:endParaRPr>
          </a:p>
        </p:txBody>
      </p:sp>
      <p:sp>
        <p:nvSpPr>
          <p:cNvPr id="7" name="Rectangle 6">
            <a:extLst>
              <a:ext uri="{FF2B5EF4-FFF2-40B4-BE49-F238E27FC236}"/>
            </a:extLst>
          </p:cNvPr>
          <p:cNvSpPr>
            <a:spLocks noRot="1" noChangeAspect="1" noMove="1" noResize="1" noEditPoints="1" noAdjustHandles="1" noChangeArrowheads="1" noChangeShapeType="1" noTextEdit="1"/>
          </p:cNvSpPr>
          <p:nvPr/>
        </p:nvSpPr>
        <p:spPr>
          <a:xfrm>
            <a:off x="647564" y="1973519"/>
            <a:ext cx="7848872" cy="2650264"/>
          </a:xfrm>
          <a:prstGeom prst="rect">
            <a:avLst/>
          </a:prstGeom>
          <a:blipFill rotWithShape="1">
            <a:blip r:embed="rId5"/>
            <a:stretch>
              <a:fillRect l="-1165" t="-2210" r="-621"/>
            </a:stretch>
          </a:blipFill>
        </p:spPr>
        <p:txBody>
          <a:bodyPr/>
          <a:lstStyle/>
          <a:p>
            <a:pPr>
              <a:defRPr/>
            </a:pPr>
            <a:r>
              <a:rPr lang="zh-CN" altLang="en-US">
                <a:noFill/>
              </a:rPr>
              <a: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03350" y="644525"/>
            <a:ext cx="6337300" cy="923330"/>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zh-CN" altLang="en-US" sz="5400" b="1">
                <a:solidFill>
                  <a:schemeClr val="bg1"/>
                </a:solidFill>
                <a:latin typeface="宋体" pitchFamily="2" charset="-122"/>
                <a:ea typeface="宋体" pitchFamily="2" charset="-122"/>
                <a:cs typeface="楷体_GB2312" pitchFamily="49" charset="-122"/>
              </a:rPr>
              <a:t> 神经元与感知机</a:t>
            </a:r>
            <a:endParaRPr kumimoji="1" lang="zh-CN" altLang="en-US" sz="4800" b="1">
              <a:latin typeface="楷体_GB2312" pitchFamily="49" charset="-122"/>
              <a:ea typeface="宋体" pitchFamily="2" charset="-122"/>
              <a:cs typeface="楷体_GB2312" pitchFamily="49" charset="-122"/>
            </a:endParaRPr>
          </a:p>
        </p:txBody>
      </p:sp>
      <p:pic>
        <p:nvPicPr>
          <p:cNvPr id="23555"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页脚占位符 4"/>
          <p:cNvSpPr txBox="1">
            <a:spLocks noGrp="1"/>
          </p:cNvSpPr>
          <p:nvPr/>
        </p:nvSpPr>
        <p:spPr bwMode="auto">
          <a:xfrm>
            <a:off x="3124200" y="64023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sp>
        <p:nvSpPr>
          <p:cNvPr id="6" name="Rectangle 5">
            <a:extLst>
              <a:ext uri="{FF2B5EF4-FFF2-40B4-BE49-F238E27FC236}"/>
            </a:extLst>
          </p:cNvPr>
          <p:cNvSpPr>
            <a:spLocks noRot="1" noChangeAspect="1" noMove="1" noResize="1" noEditPoints="1" noAdjustHandles="1" noChangeArrowheads="1" noChangeShapeType="1" noTextEdit="1"/>
          </p:cNvSpPr>
          <p:nvPr/>
        </p:nvSpPr>
        <p:spPr>
          <a:xfrm>
            <a:off x="630412" y="2116762"/>
            <a:ext cx="7992888" cy="3154171"/>
          </a:xfrm>
          <a:prstGeom prst="rect">
            <a:avLst/>
          </a:prstGeom>
          <a:blipFill rotWithShape="1">
            <a:blip r:embed="rId3"/>
            <a:stretch>
              <a:fillRect l="-1143" t="-2546"/>
            </a:stretch>
          </a:blipFill>
        </p:spPr>
        <p:txBody>
          <a:bodyPr/>
          <a:lstStyle/>
          <a:p>
            <a:pPr>
              <a:defRPr/>
            </a:pPr>
            <a:r>
              <a:rPr lang="zh-CN" altLang="en-US">
                <a:noFill/>
              </a:rPr>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algn="ctr"/>
            <a:r>
              <a:rPr lang="zh-CN" altLang="en-US" dirty="0" smtClean="0"/>
              <a:t>线性回归与线性分类模型</a:t>
            </a:r>
          </a:p>
        </p:txBody>
      </p:sp>
      <p:sp>
        <p:nvSpPr>
          <p:cNvPr id="10243" name="内容占位符 2"/>
          <p:cNvSpPr>
            <a:spLocks noGrp="1"/>
          </p:cNvSpPr>
          <p:nvPr>
            <p:ph sz="half"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线</a:t>
            </a:r>
            <a:r>
              <a:rPr lang="zh-CN" altLang="en-US" dirty="0" smtClean="0"/>
              <a:t>性回归模型</a:t>
            </a:r>
          </a:p>
        </p:txBody>
      </p:sp>
      <p:sp>
        <p:nvSpPr>
          <p:cNvPr id="4" name="内容占位符 3"/>
          <p:cNvSpPr>
            <a:spLocks noGrp="1"/>
          </p:cNvSpPr>
          <p:nvPr>
            <p:ph sz="half" idx="2"/>
          </p:nvPr>
        </p:nvSpPr>
        <p:spPr>
          <a:xfrm>
            <a:off x="4648200" y="4692315"/>
            <a:ext cx="4291263" cy="1433848"/>
          </a:xfrm>
        </p:spPr>
        <p:txBody>
          <a:bodyPr/>
          <a:lstStyle/>
          <a:p>
            <a:r>
              <a:rPr lang="zh-CN" altLang="en-US" dirty="0" smtClean="0"/>
              <a:t>最简单的线性分类模型</a:t>
            </a:r>
            <a:endParaRPr lang="en-US" altLang="zh-CN" dirty="0" smtClean="0"/>
          </a:p>
          <a:p>
            <a:pPr lvl="1"/>
            <a:r>
              <a:rPr lang="zh-CN" altLang="en-US" dirty="0" smtClean="0"/>
              <a:t>感知机（</a:t>
            </a:r>
            <a:r>
              <a:rPr lang="en-US" altLang="zh-CN" dirty="0" smtClean="0"/>
              <a:t>Perceptions</a:t>
            </a:r>
            <a:r>
              <a:rPr lang="zh-CN" altLang="en-US" dirty="0" smtClean="0"/>
              <a:t>）</a:t>
            </a:r>
          </a:p>
        </p:txBody>
      </p:sp>
      <p:pic>
        <p:nvPicPr>
          <p:cNvPr id="10245" name="Picture 2" descr="C:\Users\Shinelon\Desktop\QQ截图201912151109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234" y="1256566"/>
            <a:ext cx="4206040" cy="342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C:\Users\Shinelon\Desktop\u=1376224138,1786765309&amp;fm=26&amp;gp=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57" y="1256565"/>
            <a:ext cx="4176499" cy="3548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smtClean="0"/>
              <a:t>逻辑回归模型</a:t>
            </a:r>
            <a:r>
              <a:rPr lang="en-US" altLang="zh-CN" b="1" smtClean="0"/>
              <a:t>-</a:t>
            </a:r>
            <a:r>
              <a:rPr lang="zh-CN" altLang="en-US" b="1" smtClean="0"/>
              <a:t>最简单的神经网络</a:t>
            </a:r>
          </a:p>
        </p:txBody>
      </p:sp>
      <p:sp>
        <p:nvSpPr>
          <p:cNvPr id="34819" name="Rectangle 3"/>
          <p:cNvSpPr>
            <a:spLocks noGrp="1" noChangeArrowheads="1"/>
          </p:cNvSpPr>
          <p:nvPr>
            <p:ph type="body" idx="1"/>
          </p:nvPr>
        </p:nvSpPr>
        <p:spPr/>
        <p:txBody>
          <a:bodyPr/>
          <a:lstStyle/>
          <a:p>
            <a:endParaRPr lang="zh-CN" altLang="en-US" smtClean="0"/>
          </a:p>
        </p:txBody>
      </p:sp>
      <p:pic>
        <p:nvPicPr>
          <p:cNvPr id="34820" name="Picture 4" descr="QQ截图201812262041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958976"/>
            <a:ext cx="832802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smtClean="0"/>
          </a:p>
        </p:txBody>
      </p:sp>
      <p:sp>
        <p:nvSpPr>
          <p:cNvPr id="35843" name="Rectangle 3"/>
          <p:cNvSpPr>
            <a:spLocks noGrp="1" noChangeArrowheads="1"/>
          </p:cNvSpPr>
          <p:nvPr>
            <p:ph type="body" idx="1"/>
          </p:nvPr>
        </p:nvSpPr>
        <p:spPr/>
        <p:txBody>
          <a:bodyPr/>
          <a:lstStyle/>
          <a:p>
            <a:endParaRPr lang="zh-CN" altLang="en-US" smtClean="0"/>
          </a:p>
        </p:txBody>
      </p:sp>
      <p:pic>
        <p:nvPicPr>
          <p:cNvPr id="35844" name="Picture 4" descr="QQ截图201812262126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001839"/>
            <a:ext cx="85074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zh-CN" altLang="en-US" smtClean="0"/>
          </a:p>
        </p:txBody>
      </p:sp>
      <p:sp>
        <p:nvSpPr>
          <p:cNvPr id="36867" name="Rectangle 3"/>
          <p:cNvSpPr>
            <a:spLocks noGrp="1" noChangeArrowheads="1"/>
          </p:cNvSpPr>
          <p:nvPr>
            <p:ph type="body" idx="1"/>
          </p:nvPr>
        </p:nvSpPr>
        <p:spPr/>
        <p:txBody>
          <a:bodyPr/>
          <a:lstStyle/>
          <a:p>
            <a:endParaRPr lang="zh-CN" altLang="en-US" smtClean="0"/>
          </a:p>
        </p:txBody>
      </p:sp>
      <p:pic>
        <p:nvPicPr>
          <p:cNvPr id="36868" name="Picture 4" descr="QQ截图201812262129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984376"/>
            <a:ext cx="8458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CN" altLang="en-US" smtClean="0"/>
          </a:p>
        </p:txBody>
      </p:sp>
      <p:sp>
        <p:nvSpPr>
          <p:cNvPr id="37891" name="Rectangle 3"/>
          <p:cNvSpPr>
            <a:spLocks noGrp="1" noChangeArrowheads="1"/>
          </p:cNvSpPr>
          <p:nvPr>
            <p:ph type="body" idx="1"/>
          </p:nvPr>
        </p:nvSpPr>
        <p:spPr/>
        <p:txBody>
          <a:bodyPr/>
          <a:lstStyle/>
          <a:p>
            <a:endParaRPr lang="zh-CN" altLang="en-US" smtClean="0"/>
          </a:p>
        </p:txBody>
      </p:sp>
      <p:pic>
        <p:nvPicPr>
          <p:cNvPr id="37892" name="Picture 4" descr="QQ截图20181226213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808164"/>
            <a:ext cx="8774112"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en-US" smtClean="0"/>
          </a:p>
        </p:txBody>
      </p:sp>
      <p:sp>
        <p:nvSpPr>
          <p:cNvPr id="38915" name="Rectangle 3"/>
          <p:cNvSpPr>
            <a:spLocks noGrp="1" noChangeArrowheads="1"/>
          </p:cNvSpPr>
          <p:nvPr>
            <p:ph type="body" idx="1"/>
          </p:nvPr>
        </p:nvSpPr>
        <p:spPr/>
        <p:txBody>
          <a:bodyPr/>
          <a:lstStyle/>
          <a:p>
            <a:endParaRPr lang="zh-CN" altLang="en-US" smtClean="0"/>
          </a:p>
        </p:txBody>
      </p:sp>
      <p:pic>
        <p:nvPicPr>
          <p:cNvPr id="38916" name="Picture 4" descr="QQ截图20181226213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4" y="1965325"/>
            <a:ext cx="886618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zh-CN" altLang="en-US" smtClean="0"/>
          </a:p>
        </p:txBody>
      </p:sp>
      <p:sp>
        <p:nvSpPr>
          <p:cNvPr id="40963" name="Rectangle 3"/>
          <p:cNvSpPr>
            <a:spLocks noGrp="1" noChangeArrowheads="1"/>
          </p:cNvSpPr>
          <p:nvPr>
            <p:ph type="body" idx="1"/>
          </p:nvPr>
        </p:nvSpPr>
        <p:spPr/>
        <p:txBody>
          <a:bodyPr/>
          <a:lstStyle/>
          <a:p>
            <a:endParaRPr lang="zh-CN" altLang="en-US" smtClean="0"/>
          </a:p>
        </p:txBody>
      </p:sp>
      <p:pic>
        <p:nvPicPr>
          <p:cNvPr id="40964" name="Picture 4" descr="QQ截图201812262136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9" y="2238376"/>
            <a:ext cx="8772525"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en-US" smtClean="0"/>
          </a:p>
        </p:txBody>
      </p:sp>
      <p:sp>
        <p:nvSpPr>
          <p:cNvPr id="41987" name="Rectangle 3"/>
          <p:cNvSpPr>
            <a:spLocks noGrp="1" noChangeArrowheads="1"/>
          </p:cNvSpPr>
          <p:nvPr>
            <p:ph type="body" idx="1"/>
          </p:nvPr>
        </p:nvSpPr>
        <p:spPr/>
        <p:txBody>
          <a:bodyPr/>
          <a:lstStyle/>
          <a:p>
            <a:endParaRPr lang="zh-CN" altLang="en-US" smtClean="0"/>
          </a:p>
        </p:txBody>
      </p:sp>
      <p:pic>
        <p:nvPicPr>
          <p:cNvPr id="41988" name="Picture 4" descr="QQ截图201812262009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7" y="1489075"/>
            <a:ext cx="871537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smtClean="0"/>
              <a:t>损失函数</a:t>
            </a:r>
          </a:p>
        </p:txBody>
      </p:sp>
      <p:sp>
        <p:nvSpPr>
          <p:cNvPr id="46083" name="Rectangle 3"/>
          <p:cNvSpPr>
            <a:spLocks noGrp="1" noChangeArrowheads="1"/>
          </p:cNvSpPr>
          <p:nvPr>
            <p:ph type="body" idx="1"/>
          </p:nvPr>
        </p:nvSpPr>
        <p:spPr/>
        <p:txBody>
          <a:bodyPr/>
          <a:lstStyle/>
          <a:p>
            <a:endParaRPr lang="zh-CN" altLang="en-US" smtClean="0"/>
          </a:p>
        </p:txBody>
      </p:sp>
      <p:pic>
        <p:nvPicPr>
          <p:cNvPr id="46084" name="Picture 4" descr="QQ截图20181226205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66700"/>
            <a:ext cx="7734300" cy="229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QQ截图20181226205609"/>
          <p:cNvPicPr>
            <a:picLocks noChangeAspect="1" noChangeArrowheads="1"/>
          </p:cNvPicPr>
          <p:nvPr/>
        </p:nvPicPr>
        <p:blipFill>
          <a:blip r:embed="rId3">
            <a:extLst>
              <a:ext uri="{28A0092B-C50C-407E-A947-70E740481C1C}">
                <a14:useLocalDpi xmlns:a14="http://schemas.microsoft.com/office/drawing/2010/main" val="0"/>
              </a:ext>
            </a:extLst>
          </a:blip>
          <a:srcRect t="23749"/>
          <a:stretch>
            <a:fillRect/>
          </a:stretch>
        </p:blipFill>
        <p:spPr bwMode="auto">
          <a:xfrm>
            <a:off x="390525" y="4616450"/>
            <a:ext cx="8534400" cy="191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矩形 1"/>
          <p:cNvSpPr>
            <a:spLocks noChangeArrowheads="1"/>
          </p:cNvSpPr>
          <p:nvPr/>
        </p:nvSpPr>
        <p:spPr bwMode="auto">
          <a:xfrm>
            <a:off x="631825" y="2765425"/>
            <a:ext cx="79708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a:solidFill>
                  <a:srgbClr val="000000"/>
                </a:solidFill>
                <a:latin typeface="Times New Roman" pitchFamily="18" charset="0"/>
                <a:ea typeface="宋体" pitchFamily="2" charset="-122"/>
              </a:rPr>
              <a:t>当</a:t>
            </a:r>
            <a:r>
              <a:rPr lang="en-US" altLang="zh-CN">
                <a:solidFill>
                  <a:srgbClr val="000000"/>
                </a:solidFill>
                <a:latin typeface="Times New Roman" pitchFamily="18" charset="0"/>
                <a:ea typeface="宋体" pitchFamily="2" charset="-122"/>
              </a:rPr>
              <a:t>y=1</a:t>
            </a:r>
            <a:r>
              <a:rPr lang="zh-CN" altLang="en-US">
                <a:solidFill>
                  <a:srgbClr val="000000"/>
                </a:solidFill>
                <a:latin typeface="Times New Roman" pitchFamily="18" charset="0"/>
                <a:ea typeface="宋体" pitchFamily="2" charset="-122"/>
              </a:rPr>
              <a:t>时，</a:t>
            </a:r>
            <a:r>
              <a:rPr lang="en-US" altLang="zh-CN">
                <a:solidFill>
                  <a:srgbClr val="000000"/>
                </a:solidFill>
                <a:latin typeface="Times New Roman" pitchFamily="18" charset="0"/>
                <a:ea typeface="宋体" pitchFamily="2" charset="-122"/>
              </a:rPr>
              <a:t>L(y’,y)=-log(y’)</a:t>
            </a:r>
            <a:r>
              <a:rPr lang="zh-CN" altLang="en-US">
                <a:solidFill>
                  <a:srgbClr val="000000"/>
                </a:solidFill>
                <a:latin typeface="Times New Roman" pitchFamily="18" charset="0"/>
                <a:ea typeface="宋体" pitchFamily="2" charset="-122"/>
              </a:rPr>
              <a:t>，要使</a:t>
            </a:r>
            <a:r>
              <a:rPr lang="en-US" altLang="zh-CN">
                <a:solidFill>
                  <a:srgbClr val="000000"/>
                </a:solidFill>
                <a:latin typeface="Times New Roman" pitchFamily="18" charset="0"/>
                <a:ea typeface="宋体" pitchFamily="2" charset="-122"/>
              </a:rPr>
              <a:t>L</a:t>
            </a:r>
            <a:r>
              <a:rPr lang="zh-CN" altLang="en-US">
                <a:solidFill>
                  <a:srgbClr val="000000"/>
                </a:solidFill>
                <a:latin typeface="Times New Roman" pitchFamily="18" charset="0"/>
                <a:ea typeface="宋体" pitchFamily="2" charset="-122"/>
              </a:rPr>
              <a:t>最小，则</a:t>
            </a:r>
            <a:r>
              <a:rPr lang="en-US" altLang="zh-CN">
                <a:solidFill>
                  <a:srgbClr val="000000"/>
                </a:solidFill>
                <a:latin typeface="Times New Roman" pitchFamily="18" charset="0"/>
                <a:ea typeface="宋体" pitchFamily="2" charset="-122"/>
              </a:rPr>
              <a:t>y’</a:t>
            </a:r>
            <a:r>
              <a:rPr lang="zh-CN" altLang="en-US">
                <a:solidFill>
                  <a:srgbClr val="000000"/>
                </a:solidFill>
                <a:latin typeface="Times New Roman" pitchFamily="18" charset="0"/>
                <a:ea typeface="宋体" pitchFamily="2" charset="-122"/>
              </a:rPr>
              <a:t>要最大，则</a:t>
            </a:r>
            <a:r>
              <a:rPr lang="en-US" altLang="zh-CN">
                <a:solidFill>
                  <a:srgbClr val="000000"/>
                </a:solidFill>
                <a:latin typeface="Times New Roman" pitchFamily="18" charset="0"/>
                <a:ea typeface="宋体" pitchFamily="2" charset="-122"/>
              </a:rPr>
              <a:t>y’=1</a:t>
            </a:r>
            <a:r>
              <a:rPr lang="zh-CN" altLang="en-US">
                <a:solidFill>
                  <a:srgbClr val="000000"/>
                </a:solidFill>
                <a:latin typeface="Times New Roman" pitchFamily="18" charset="0"/>
                <a:ea typeface="宋体" pitchFamily="2" charset="-122"/>
              </a:rPr>
              <a:t>；</a:t>
            </a:r>
          </a:p>
          <a:p>
            <a:pPr eaLnBrk="1" hangingPunct="1">
              <a:spcBef>
                <a:spcPct val="0"/>
              </a:spcBef>
              <a:buClrTx/>
              <a:buFontTx/>
              <a:buNone/>
            </a:pPr>
            <a:r>
              <a:rPr lang="zh-CN" altLang="en-US">
                <a:solidFill>
                  <a:srgbClr val="000000"/>
                </a:solidFill>
                <a:latin typeface="Times New Roman" pitchFamily="18" charset="0"/>
                <a:ea typeface="宋体" pitchFamily="2" charset="-122"/>
              </a:rPr>
              <a:t>当</a:t>
            </a:r>
            <a:r>
              <a:rPr lang="en-US" altLang="zh-CN">
                <a:solidFill>
                  <a:srgbClr val="000000"/>
                </a:solidFill>
                <a:latin typeface="Times New Roman" pitchFamily="18" charset="0"/>
                <a:ea typeface="宋体" pitchFamily="2" charset="-122"/>
              </a:rPr>
              <a:t>y=0</a:t>
            </a:r>
            <a:r>
              <a:rPr lang="zh-CN" altLang="en-US">
                <a:solidFill>
                  <a:srgbClr val="000000"/>
                </a:solidFill>
                <a:latin typeface="Times New Roman" pitchFamily="18" charset="0"/>
                <a:ea typeface="宋体" pitchFamily="2" charset="-122"/>
              </a:rPr>
              <a:t>时，</a:t>
            </a:r>
            <a:r>
              <a:rPr lang="en-US" altLang="zh-CN">
                <a:solidFill>
                  <a:srgbClr val="000000"/>
                </a:solidFill>
                <a:latin typeface="Times New Roman" pitchFamily="18" charset="0"/>
                <a:ea typeface="宋体" pitchFamily="2" charset="-122"/>
              </a:rPr>
              <a:t>L(y’,y)=-log(1-y’)</a:t>
            </a:r>
            <a:r>
              <a:rPr lang="zh-CN" altLang="en-US">
                <a:solidFill>
                  <a:srgbClr val="000000"/>
                </a:solidFill>
                <a:latin typeface="Times New Roman" pitchFamily="18" charset="0"/>
                <a:ea typeface="宋体" pitchFamily="2" charset="-122"/>
              </a:rPr>
              <a:t>，要使</a:t>
            </a:r>
            <a:r>
              <a:rPr lang="en-US" altLang="zh-CN">
                <a:solidFill>
                  <a:srgbClr val="000000"/>
                </a:solidFill>
                <a:latin typeface="Times New Roman" pitchFamily="18" charset="0"/>
                <a:ea typeface="宋体" pitchFamily="2" charset="-122"/>
              </a:rPr>
              <a:t>L</a:t>
            </a:r>
            <a:r>
              <a:rPr lang="zh-CN" altLang="en-US">
                <a:solidFill>
                  <a:srgbClr val="000000"/>
                </a:solidFill>
                <a:latin typeface="Times New Roman" pitchFamily="18" charset="0"/>
                <a:ea typeface="宋体" pitchFamily="2" charset="-122"/>
              </a:rPr>
              <a:t>最小，则</a:t>
            </a:r>
            <a:r>
              <a:rPr lang="en-US" altLang="zh-CN">
                <a:solidFill>
                  <a:srgbClr val="000000"/>
                </a:solidFill>
                <a:latin typeface="Times New Roman" pitchFamily="18" charset="0"/>
                <a:ea typeface="宋体" pitchFamily="2" charset="-122"/>
              </a:rPr>
              <a:t>y’</a:t>
            </a:r>
            <a:r>
              <a:rPr lang="zh-CN" altLang="en-US">
                <a:solidFill>
                  <a:srgbClr val="000000"/>
                </a:solidFill>
                <a:latin typeface="Times New Roman" pitchFamily="18" charset="0"/>
                <a:ea typeface="宋体" pitchFamily="2" charset="-122"/>
              </a:rPr>
              <a:t>要最小，则</a:t>
            </a:r>
            <a:r>
              <a:rPr lang="en-US" altLang="zh-CN">
                <a:solidFill>
                  <a:srgbClr val="000000"/>
                </a:solidFill>
                <a:latin typeface="Times New Roman" pitchFamily="18" charset="0"/>
                <a:ea typeface="宋体" pitchFamily="2" charset="-122"/>
              </a:rPr>
              <a:t>y’=0.</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b="1" smtClean="0"/>
              <a:t>损失函数</a:t>
            </a:r>
          </a:p>
        </p:txBody>
      </p:sp>
      <p:sp>
        <p:nvSpPr>
          <p:cNvPr id="47107" name="Rectangle 3"/>
          <p:cNvSpPr>
            <a:spLocks noGrp="1" noChangeArrowheads="1"/>
          </p:cNvSpPr>
          <p:nvPr>
            <p:ph type="body" idx="1"/>
          </p:nvPr>
        </p:nvSpPr>
        <p:spPr/>
        <p:txBody>
          <a:bodyPr/>
          <a:lstStyle/>
          <a:p>
            <a:endParaRPr lang="zh-CN" altLang="en-US" smtClean="0"/>
          </a:p>
        </p:txBody>
      </p:sp>
      <p:pic>
        <p:nvPicPr>
          <p:cNvPr id="47108" name="Picture 4" descr="QQ截图201812262149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4025901"/>
            <a:ext cx="8264525" cy="231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descr="QQ截图20181226213820"/>
          <p:cNvPicPr>
            <a:picLocks noChangeAspect="1" noChangeArrowheads="1"/>
          </p:cNvPicPr>
          <p:nvPr/>
        </p:nvPicPr>
        <p:blipFill>
          <a:blip r:embed="rId3">
            <a:extLst>
              <a:ext uri="{28A0092B-C50C-407E-A947-70E740481C1C}">
                <a14:useLocalDpi xmlns:a14="http://schemas.microsoft.com/office/drawing/2010/main" val="0"/>
              </a:ext>
            </a:extLst>
          </a:blip>
          <a:srcRect t="18068"/>
          <a:stretch>
            <a:fillRect/>
          </a:stretch>
        </p:blipFill>
        <p:spPr bwMode="auto">
          <a:xfrm>
            <a:off x="625475" y="1295401"/>
            <a:ext cx="5935663"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D42D0149-4150-48C3-856C-E4401B15D1BF}"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48131" name="灯片编号占位符 2"/>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70AAF9DB-95E3-4E32-81DF-61A870504382}" type="slidenum">
              <a:rPr lang="en-US" altLang="zh-CN" sz="1400">
                <a:ea typeface="宋体" pitchFamily="2" charset="-122"/>
              </a:rPr>
              <a:pPr algn="r" eaLnBrk="1" hangingPunct="1">
                <a:spcBef>
                  <a:spcPct val="0"/>
                </a:spcBef>
                <a:buClrTx/>
                <a:buFontTx/>
                <a:buNone/>
              </a:pPr>
              <a:t>79</a:t>
            </a:fld>
            <a:endParaRPr lang="en-US" altLang="zh-CN" sz="1400">
              <a:ea typeface="宋体" pitchFamily="2" charset="-122"/>
            </a:endParaRPr>
          </a:p>
        </p:txBody>
      </p:sp>
      <p:sp>
        <p:nvSpPr>
          <p:cNvPr id="48132" name="Text Box 2"/>
          <p:cNvSpPr txBox="1">
            <a:spLocks noChangeArrowheads="1"/>
          </p:cNvSpPr>
          <p:nvPr/>
        </p:nvSpPr>
        <p:spPr bwMode="auto">
          <a:xfrm>
            <a:off x="690563" y="393702"/>
            <a:ext cx="35798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sz="2800" b="1">
                <a:solidFill>
                  <a:schemeClr val="accent2"/>
                </a:solidFill>
                <a:ea typeface="宋体" pitchFamily="2" charset="-122"/>
              </a:rPr>
              <a:t>神经网络的训练</a:t>
            </a:r>
          </a:p>
        </p:txBody>
      </p:sp>
      <p:sp>
        <p:nvSpPr>
          <p:cNvPr id="48133" name="Text Box 3"/>
          <p:cNvSpPr txBox="1">
            <a:spLocks noChangeArrowheads="1"/>
          </p:cNvSpPr>
          <p:nvPr/>
        </p:nvSpPr>
        <p:spPr bwMode="auto">
          <a:xfrm>
            <a:off x="250825" y="981074"/>
            <a:ext cx="8642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rPr>
              <a:t>对所有样本数据正向运行一次并反向修改连接权一次称为一次训练</a:t>
            </a:r>
            <a:r>
              <a:rPr lang="en-US" altLang="zh-CN">
                <a:solidFill>
                  <a:srgbClr val="FF0000"/>
                </a:solidFill>
                <a:ea typeface="宋体" pitchFamily="2" charset="-122"/>
              </a:rPr>
              <a:t>(</a:t>
            </a:r>
            <a:r>
              <a:rPr lang="zh-CN" altLang="en-US">
                <a:solidFill>
                  <a:srgbClr val="FF0000"/>
                </a:solidFill>
                <a:ea typeface="宋体" pitchFamily="2" charset="-122"/>
              </a:rPr>
              <a:t>或一次学习</a:t>
            </a:r>
            <a:r>
              <a:rPr lang="en-US" altLang="zh-CN">
                <a:solidFill>
                  <a:srgbClr val="FF0000"/>
                </a:solidFill>
                <a:ea typeface="宋体" pitchFamily="2" charset="-122"/>
              </a:rPr>
              <a:t>) </a:t>
            </a:r>
            <a:r>
              <a:rPr lang="zh-CN" altLang="en-US">
                <a:ea typeface="宋体" pitchFamily="2" charset="-122"/>
              </a:rPr>
              <a:t>。</a:t>
            </a:r>
          </a:p>
        </p:txBody>
      </p:sp>
      <p:sp>
        <p:nvSpPr>
          <p:cNvPr id="48134" name="Text Box 4"/>
          <p:cNvSpPr txBox="1">
            <a:spLocks noChangeArrowheads="1"/>
          </p:cNvSpPr>
          <p:nvPr/>
        </p:nvSpPr>
        <p:spPr bwMode="auto">
          <a:xfrm>
            <a:off x="323850" y="1958975"/>
            <a:ext cx="5543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通常训练一个网络需要成百上千次。</a:t>
            </a:r>
          </a:p>
        </p:txBody>
      </p:sp>
      <p:sp>
        <p:nvSpPr>
          <p:cNvPr id="48135" name="Text Box 5"/>
          <p:cNvSpPr txBox="1">
            <a:spLocks noChangeArrowheads="1"/>
          </p:cNvSpPr>
          <p:nvPr/>
        </p:nvSpPr>
        <p:spPr bwMode="auto">
          <a:xfrm>
            <a:off x="250825" y="2409826"/>
            <a:ext cx="845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并非训练的次数越多，越能得到正确的输入输出的映射关系。</a:t>
            </a:r>
          </a:p>
        </p:txBody>
      </p:sp>
      <p:sp>
        <p:nvSpPr>
          <p:cNvPr id="48136" name="Text Box 7"/>
          <p:cNvSpPr txBox="1">
            <a:spLocks noChangeArrowheads="1"/>
          </p:cNvSpPr>
          <p:nvPr/>
        </p:nvSpPr>
        <p:spPr bwMode="auto">
          <a:xfrm>
            <a:off x="323850" y="3027364"/>
            <a:ext cx="84963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spcBef>
                <a:spcPct val="50000"/>
              </a:spcBef>
              <a:buClrTx/>
              <a:buFontTx/>
              <a:buNone/>
            </a:pPr>
            <a:r>
              <a:rPr lang="zh-CN" altLang="en-US">
                <a:ea typeface="宋体" pitchFamily="2" charset="-122"/>
                <a:sym typeface="Arial" pitchFamily="34" charset="0"/>
              </a:rPr>
              <a:t>训练网络的目的在于找出蕴含在样本数据中的输入和输出之间的本质联系，从而对于未经训练的输入也能给出合适的输出，即局部泛化能力。</a:t>
            </a:r>
          </a:p>
        </p:txBody>
      </p:sp>
      <p:sp>
        <p:nvSpPr>
          <p:cNvPr id="48137" name="Text Box 8"/>
          <p:cNvSpPr txBox="1">
            <a:spLocks noChangeArrowheads="1"/>
          </p:cNvSpPr>
          <p:nvPr/>
        </p:nvSpPr>
        <p:spPr bwMode="auto">
          <a:xfrm>
            <a:off x="250825" y="4446588"/>
            <a:ext cx="87137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sym typeface="Arial" pitchFamily="34" charset="0"/>
              </a:rPr>
              <a:t>网络的性能主要是用它的泛化能力来衡量</a:t>
            </a:r>
            <a:r>
              <a:rPr lang="zh-CN" altLang="en-US">
                <a:ea typeface="宋体" pitchFamily="2" charset="-122"/>
                <a:sym typeface="Arial" pitchFamily="34" charset="0"/>
              </a:rPr>
              <a:t>，它不是用对训练数据的拟和程度来衡量，而是用一组独立的数据来加以测试和检验。</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感知机模型</a:t>
            </a:r>
            <a:endParaRPr lang="zh-CN" altLang="en-US" dirty="0"/>
          </a:p>
        </p:txBody>
      </p:sp>
      <p:sp>
        <p:nvSpPr>
          <p:cNvPr id="3" name="内容占位符 2"/>
          <p:cNvSpPr>
            <a:spLocks noGrp="1"/>
          </p:cNvSpPr>
          <p:nvPr>
            <p:ph sz="half" idx="1"/>
          </p:nvPr>
        </p:nvSpPr>
        <p:spPr/>
        <p:txBody>
          <a:bodyPr/>
          <a:lstStyle/>
          <a:p>
            <a:r>
              <a:rPr lang="zh-CN" altLang="en-US" sz="2400" dirty="0" smtClean="0"/>
              <a:t>感知机</a:t>
            </a:r>
            <a:r>
              <a:rPr lang="zh-CN" altLang="zh-CN" sz="2400" dirty="0" smtClean="0"/>
              <a:t>具</a:t>
            </a:r>
            <a:r>
              <a:rPr lang="zh-CN" altLang="zh-CN" sz="2400" dirty="0"/>
              <a:t>有许多的输入信号，并且对每个输入都有一个加权系数</a:t>
            </a:r>
            <a:r>
              <a:rPr lang="en-US" altLang="zh-CN" sz="2400" i="1" dirty="0"/>
              <a:t>w</a:t>
            </a:r>
            <a:r>
              <a:rPr lang="en-US" altLang="zh-CN" sz="2400" i="1" baseline="-25000" dirty="0"/>
              <a:t>ij</a:t>
            </a:r>
            <a:r>
              <a:rPr lang="zh-CN" altLang="zh-CN" sz="2400" dirty="0"/>
              <a:t>，称为权值（</a:t>
            </a:r>
            <a:r>
              <a:rPr lang="en-US" altLang="zh-CN" sz="2400" dirty="0"/>
              <a:t>weight</a:t>
            </a:r>
            <a:r>
              <a:rPr lang="zh-CN" altLang="zh-CN" sz="2400" dirty="0" smtClean="0"/>
              <a:t>）</a:t>
            </a:r>
            <a:endParaRPr lang="zh-CN" altLang="en-US" sz="2400" dirty="0"/>
          </a:p>
        </p:txBody>
      </p:sp>
      <p:sp>
        <p:nvSpPr>
          <p:cNvPr id="4" name="内容占位符 3"/>
          <p:cNvSpPr>
            <a:spLocks noGrp="1"/>
          </p:cNvSpPr>
          <p:nvPr>
            <p:ph sz="half" idx="2"/>
          </p:nvPr>
        </p:nvSpPr>
        <p:spPr/>
        <p:txBody>
          <a:bodyPr/>
          <a:lstStyle/>
          <a:p>
            <a:endParaRPr lang="zh-CN" altLang="en-US" dirty="0"/>
          </a:p>
        </p:txBody>
      </p:sp>
      <p:pic>
        <p:nvPicPr>
          <p:cNvPr id="155650" name="Picture 2" descr="人工神经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045" y="1759861"/>
            <a:ext cx="3751114" cy="2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22530051"/>
              </p:ext>
            </p:extLst>
          </p:nvPr>
        </p:nvGraphicFramePr>
        <p:xfrm>
          <a:off x="638175" y="3507106"/>
          <a:ext cx="3524250" cy="1617344"/>
        </p:xfrm>
        <a:graphic>
          <a:graphicData uri="http://schemas.openxmlformats.org/presentationml/2006/ole">
            <mc:AlternateContent xmlns:mc="http://schemas.openxmlformats.org/markup-compatibility/2006">
              <mc:Choice xmlns:v="urn:schemas-microsoft-com:vml" Requires="v">
                <p:oleObj spid="_x0000_s155698" name="Equation" r:id="rId4" imgW="1193760" imgH="457200" progId="Equation.DSMT4">
                  <p:embed/>
                </p:oleObj>
              </mc:Choice>
              <mc:Fallback>
                <p:oleObj name="Equation" r:id="rId4" imgW="1193760" imgH="457200" progId="Equation.DSMT4">
                  <p:embed/>
                  <p:pic>
                    <p:nvPicPr>
                      <p:cNvPr id="0" name="Object 3"/>
                      <p:cNvPicPr>
                        <a:picLocks noChangeAspect="1" noChangeArrowheads="1"/>
                      </p:cNvPicPr>
                      <p:nvPr/>
                    </p:nvPicPr>
                    <p:blipFill>
                      <a:blip r:embed="rId5"/>
                      <a:srcRect/>
                      <a:stretch>
                        <a:fillRect/>
                      </a:stretch>
                    </p:blipFill>
                    <p:spPr bwMode="auto">
                      <a:xfrm>
                        <a:off x="638175" y="3507106"/>
                        <a:ext cx="3524250" cy="1617344"/>
                      </a:xfrm>
                      <a:prstGeom prst="rect">
                        <a:avLst/>
                      </a:prstGeom>
                      <a:noFill/>
                    </p:spPr>
                  </p:pic>
                </p:oleObj>
              </mc:Fallback>
            </mc:AlternateContent>
          </a:graphicData>
        </a:graphic>
      </p:graphicFrame>
      <p:sp>
        <p:nvSpPr>
          <p:cNvPr id="7" name="Rectangle 22"/>
          <p:cNvSpPr>
            <a:spLocks noChangeArrowheads="1"/>
          </p:cNvSpPr>
          <p:nvPr/>
        </p:nvSpPr>
        <p:spPr bwMode="auto">
          <a:xfrm>
            <a:off x="152400" y="-17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AutoShape 21"/>
          <p:cNvSpPr>
            <a:spLocks noChangeAspect="1" noChangeArrowheads="1" noTextEdit="1"/>
          </p:cNvSpPr>
          <p:nvPr/>
        </p:nvSpPr>
        <p:spPr bwMode="auto">
          <a:xfrm>
            <a:off x="5446294" y="4344635"/>
            <a:ext cx="2095500" cy="17449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20"/>
          <p:cNvSpPr>
            <a:spLocks noChangeArrowheads="1"/>
          </p:cNvSpPr>
          <p:nvPr/>
        </p:nvSpPr>
        <p:spPr bwMode="auto">
          <a:xfrm>
            <a:off x="6501984" y="4633433"/>
            <a:ext cx="1039810" cy="110718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9"/>
          <p:cNvSpPr>
            <a:spLocks noChangeArrowheads="1"/>
          </p:cNvSpPr>
          <p:nvPr/>
        </p:nvSpPr>
        <p:spPr bwMode="auto">
          <a:xfrm>
            <a:off x="5446295" y="4344635"/>
            <a:ext cx="357613" cy="42900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12" name="Oval 18"/>
          <p:cNvSpPr>
            <a:spLocks noChangeArrowheads="1"/>
          </p:cNvSpPr>
          <p:nvPr/>
        </p:nvSpPr>
        <p:spPr bwMode="auto">
          <a:xfrm>
            <a:off x="5342023" y="5002241"/>
            <a:ext cx="461885" cy="429006"/>
          </a:xfrm>
          <a:prstGeom prst="ellipse">
            <a:avLst/>
          </a:prstGeom>
          <a:solidFill>
            <a:srgbClr val="FFFFFF"/>
          </a:solidFill>
          <a:ln w="9525">
            <a:solidFill>
              <a:srgbClr val="000000"/>
            </a:solidFill>
            <a:round/>
            <a:headEnd/>
            <a:tailEnd/>
          </a:ln>
        </p:spPr>
        <p:txBody>
          <a:bodyPr vert="horz" wrap="square" lIns="54000" tIns="45720" rIns="5400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13" name="Oval 17"/>
          <p:cNvSpPr>
            <a:spLocks noChangeArrowheads="1"/>
          </p:cNvSpPr>
          <p:nvPr/>
        </p:nvSpPr>
        <p:spPr bwMode="auto">
          <a:xfrm>
            <a:off x="5342022" y="5660609"/>
            <a:ext cx="461886" cy="429006"/>
          </a:xfrm>
          <a:prstGeom prst="ellipse">
            <a:avLst/>
          </a:prstGeom>
          <a:solidFill>
            <a:srgbClr val="FFFFFF"/>
          </a:solidFill>
          <a:ln w="9525">
            <a:solidFill>
              <a:srgbClr val="000000"/>
            </a:solidFill>
            <a:round/>
            <a:headEnd/>
            <a:tailEnd/>
          </a:ln>
        </p:spPr>
        <p:txBody>
          <a:bodyPr vert="horz" wrap="square" lIns="54000" tIns="45720" rIns="5400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r>
              <a:rPr kumimoji="0" lang="en-US" altLang="zh-CN"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14" name="Oval 16"/>
          <p:cNvSpPr>
            <a:spLocks noChangeArrowheads="1"/>
          </p:cNvSpPr>
          <p:nvPr/>
        </p:nvSpPr>
        <p:spPr bwMode="auto">
          <a:xfrm>
            <a:off x="6501985" y="5002241"/>
            <a:ext cx="357613" cy="429006"/>
          </a:xfrm>
          <a:prstGeom prst="ellipse">
            <a:avLst/>
          </a:prstGeom>
          <a:solidFill>
            <a:srgbClr val="FFFFFF"/>
          </a:solidFill>
          <a:ln w="9525">
            <a:solidFill>
              <a:srgbClr val="000000"/>
            </a:solidFill>
            <a:round/>
            <a:headEnd/>
            <a:tailEnd/>
          </a:ln>
        </p:spPr>
        <p:txBody>
          <a:bodyPr vert="horz" wrap="square" lIns="54000" tIns="45720" rIns="5400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endParaRPr kumimoji="0" lang="en-US" altLang="zh-CN"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15" name="Oval 15"/>
          <p:cNvSpPr>
            <a:spLocks noChangeArrowheads="1"/>
          </p:cNvSpPr>
          <p:nvPr/>
        </p:nvSpPr>
        <p:spPr bwMode="auto">
          <a:xfrm>
            <a:off x="7184182" y="5002241"/>
            <a:ext cx="357613" cy="429006"/>
          </a:xfrm>
          <a:prstGeom prst="ellipse">
            <a:avLst/>
          </a:prstGeom>
          <a:solidFill>
            <a:srgbClr val="FFFFFF"/>
          </a:solidFill>
          <a:ln w="9525">
            <a:solidFill>
              <a:srgbClr val="000000"/>
            </a:solidFill>
            <a:round/>
            <a:headEnd/>
            <a:tailEnd/>
          </a:ln>
        </p:spPr>
        <p:txBody>
          <a:bodyPr vert="horz" wrap="square" lIns="54000" tIns="45720" rIns="5400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y</a:t>
            </a:r>
            <a:endParaRPr kumimoji="0" lang="en-US" altLang="zh-CN"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16" name="AutoShape 14"/>
          <p:cNvSpPr>
            <a:spLocks noChangeShapeType="1"/>
          </p:cNvSpPr>
          <p:nvPr/>
        </p:nvSpPr>
        <p:spPr bwMode="auto">
          <a:xfrm>
            <a:off x="6859598" y="5217125"/>
            <a:ext cx="324583" cy="7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Text Box 13"/>
          <p:cNvSpPr txBox="1">
            <a:spLocks noChangeArrowheads="1"/>
          </p:cNvSpPr>
          <p:nvPr/>
        </p:nvSpPr>
        <p:spPr bwMode="auto">
          <a:xfrm>
            <a:off x="6779039" y="4845507"/>
            <a:ext cx="547853" cy="35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h</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18" name="AutoShape 12"/>
          <p:cNvSpPr>
            <a:spLocks noChangeShapeType="1"/>
          </p:cNvSpPr>
          <p:nvPr/>
        </p:nvSpPr>
        <p:spPr bwMode="auto">
          <a:xfrm>
            <a:off x="5803907" y="4559519"/>
            <a:ext cx="750162" cy="50520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1"/>
          <p:cNvSpPr>
            <a:spLocks noChangeShapeType="1"/>
          </p:cNvSpPr>
          <p:nvPr/>
        </p:nvSpPr>
        <p:spPr bwMode="auto">
          <a:xfrm>
            <a:off x="5803908" y="5217125"/>
            <a:ext cx="698077" cy="7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0"/>
          <p:cNvSpPr>
            <a:spLocks noChangeShapeType="1"/>
          </p:cNvSpPr>
          <p:nvPr/>
        </p:nvSpPr>
        <p:spPr bwMode="auto">
          <a:xfrm flipV="1">
            <a:off x="5803907" y="5368763"/>
            <a:ext cx="750162" cy="5067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Text Box 9"/>
          <p:cNvSpPr txBox="1">
            <a:spLocks noChangeArrowheads="1"/>
          </p:cNvSpPr>
          <p:nvPr/>
        </p:nvSpPr>
        <p:spPr bwMode="auto">
          <a:xfrm>
            <a:off x="5992561" y="4481033"/>
            <a:ext cx="405253" cy="35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a:t>
            </a:r>
            <a:endParaRPr kumimoji="0" lang="en-US" altLang="zh-CN" b="0" i="0" u="none" strike="noStrike" cap="none" normalizeH="0" baseline="0" smtClean="0">
              <a:ln>
                <a:noFill/>
              </a:ln>
              <a:solidFill>
                <a:srgbClr val="000000"/>
              </a:solidFill>
              <a:effectLst/>
              <a:latin typeface="Times New Roman" pitchFamily="18" charset="0"/>
              <a:ea typeface="宋体" pitchFamily="2" charset="-122"/>
            </a:endParaRPr>
          </a:p>
        </p:txBody>
      </p:sp>
      <p:sp>
        <p:nvSpPr>
          <p:cNvPr id="22" name="Text Box 8"/>
          <p:cNvSpPr txBox="1">
            <a:spLocks noChangeArrowheads="1"/>
          </p:cNvSpPr>
          <p:nvPr/>
        </p:nvSpPr>
        <p:spPr bwMode="auto">
          <a:xfrm>
            <a:off x="5926500" y="4825076"/>
            <a:ext cx="567544" cy="35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w</a:t>
            </a:r>
            <a:r>
              <a:rPr kumimoji="0" lang="en-US" altLang="zh-CN"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23" name="Text Box 7"/>
          <p:cNvSpPr txBox="1">
            <a:spLocks noChangeArrowheads="1"/>
          </p:cNvSpPr>
          <p:nvPr/>
        </p:nvSpPr>
        <p:spPr bwMode="auto">
          <a:xfrm>
            <a:off x="5926500" y="5238818"/>
            <a:ext cx="575484" cy="50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w</a:t>
            </a:r>
            <a:r>
              <a:rPr kumimoji="0" lang="en-US" altLang="zh-CN"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b="0" i="0" u="none" strike="noStrike" cap="none" normalizeH="0" baseline="0" dirty="0" smtClean="0">
              <a:ln>
                <a:noFill/>
              </a:ln>
              <a:solidFill>
                <a:srgbClr val="000000"/>
              </a:solidFill>
              <a:effectLst/>
              <a:latin typeface="Times New Roman" pitchFamily="18" charset="0"/>
              <a:ea typeface="宋体" pitchFamily="2" charset="-122"/>
            </a:endParaRPr>
          </a:p>
        </p:txBody>
      </p:sp>
      <p:sp>
        <p:nvSpPr>
          <p:cNvPr id="8" name="矩形标注 7"/>
          <p:cNvSpPr/>
          <p:nvPr/>
        </p:nvSpPr>
        <p:spPr bwMode="auto">
          <a:xfrm>
            <a:off x="3597443" y="5034086"/>
            <a:ext cx="878305" cy="646484"/>
          </a:xfrm>
          <a:prstGeom prst="wedgeRectCallout">
            <a:avLst>
              <a:gd name="adj1" fmla="val -31791"/>
              <a:gd name="adj2" fmla="val -12733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dirty="0">
                <a:solidFill>
                  <a:schemeClr val="bg1"/>
                </a:solidFill>
              </a:rPr>
              <a:t>偏置</a:t>
            </a:r>
            <a:endParaRPr kumimoji="0" lang="zh-CN" altLang="en-US" sz="2400" b="1" i="0" u="none" strike="noStrike" cap="none" normalizeH="0" baseline="0" dirty="0" smtClean="0">
              <a:ln>
                <a:noFill/>
              </a:ln>
              <a:solidFill>
                <a:schemeClr val="bg1"/>
              </a:solidFill>
              <a:effectLst/>
            </a:endParaRPr>
          </a:p>
        </p:txBody>
      </p:sp>
      <p:sp>
        <p:nvSpPr>
          <p:cNvPr id="25" name="矩形标注 24"/>
          <p:cNvSpPr/>
          <p:nvPr/>
        </p:nvSpPr>
        <p:spPr bwMode="auto">
          <a:xfrm>
            <a:off x="2574758" y="5034086"/>
            <a:ext cx="878305" cy="646484"/>
          </a:xfrm>
          <a:prstGeom prst="wedgeRectCallout">
            <a:avLst>
              <a:gd name="adj1" fmla="val -29052"/>
              <a:gd name="adj2" fmla="val -11839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rPr>
              <a:t>权值</a:t>
            </a:r>
          </a:p>
        </p:txBody>
      </p:sp>
      <p:sp>
        <p:nvSpPr>
          <p:cNvPr id="26" name="矩形标注 25"/>
          <p:cNvSpPr/>
          <p:nvPr/>
        </p:nvSpPr>
        <p:spPr bwMode="auto">
          <a:xfrm>
            <a:off x="577517" y="5206610"/>
            <a:ext cx="1491915" cy="646484"/>
          </a:xfrm>
          <a:prstGeom prst="wedgeRectCallout">
            <a:avLst>
              <a:gd name="adj1" fmla="val 14413"/>
              <a:gd name="adj2" fmla="val -16306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rPr>
              <a:t>激活函数</a:t>
            </a:r>
          </a:p>
        </p:txBody>
      </p:sp>
    </p:spTree>
    <p:extLst>
      <p:ext uri="{BB962C8B-B14F-4D97-AF65-F5344CB8AC3E}">
        <p14:creationId xmlns:p14="http://schemas.microsoft.com/office/powerpoint/2010/main" val="33138677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神经网络算法的</a:t>
            </a:r>
            <a:r>
              <a:rPr lang="en-US" altLang="zh-CN" smtClean="0"/>
              <a:t>Python</a:t>
            </a:r>
            <a:r>
              <a:rPr lang="zh-CN" altLang="en-US" smtClean="0"/>
              <a:t>实现</a:t>
            </a:r>
          </a:p>
        </p:txBody>
      </p:sp>
      <p:sp>
        <p:nvSpPr>
          <p:cNvPr id="50179" name="Rectangle 3"/>
          <p:cNvSpPr>
            <a:spLocks noGrp="1" noChangeArrowheads="1"/>
          </p:cNvSpPr>
          <p:nvPr>
            <p:ph type="body" idx="1"/>
          </p:nvPr>
        </p:nvSpPr>
        <p:spPr>
          <a:xfrm>
            <a:off x="428625" y="1354138"/>
            <a:ext cx="8715375" cy="4525962"/>
          </a:xfrm>
        </p:spPr>
        <p:txBody>
          <a:bodyPr/>
          <a:lstStyle/>
          <a:p>
            <a:r>
              <a:rPr lang="en-US" altLang="zh-CN" sz="2600" smtClean="0"/>
              <a:t>import numpy as np</a:t>
            </a:r>
          </a:p>
          <a:p>
            <a:r>
              <a:rPr lang="en-US" altLang="zh-CN" sz="2600" smtClean="0"/>
              <a:t>from sklearn import datasets, linear_model</a:t>
            </a:r>
          </a:p>
          <a:p>
            <a:r>
              <a:rPr lang="en-US" altLang="zh-CN" sz="2600" smtClean="0"/>
              <a:t>import matplotlib.pyplot as plt</a:t>
            </a:r>
          </a:p>
          <a:p>
            <a:endParaRPr lang="en-US" altLang="zh-CN" sz="2600" smtClean="0"/>
          </a:p>
          <a:p>
            <a:r>
              <a:rPr lang="en-US" altLang="zh-CN" sz="2600" smtClean="0"/>
              <a:t>class NNModel:</a:t>
            </a:r>
          </a:p>
          <a:p>
            <a:r>
              <a:rPr lang="en-US" altLang="zh-CN" sz="2600" smtClean="0"/>
              <a:t>    Ws = [] # params W of the whole network</a:t>
            </a:r>
          </a:p>
          <a:p>
            <a:r>
              <a:rPr lang="en-US" altLang="zh-CN" sz="2600" smtClean="0"/>
              <a:t>    bs = [] # params b of the whole network</a:t>
            </a:r>
          </a:p>
          <a:p>
            <a:r>
              <a:rPr lang="en-US" altLang="zh-CN" sz="2600" smtClean="0"/>
              <a:t>    layers = [] # number of nodes in each layer</a:t>
            </a:r>
          </a:p>
          <a:p>
            <a:r>
              <a:rPr lang="en-US" altLang="zh-CN" sz="2600" smtClean="0"/>
              <a:t>    epsilon = 0.01 # default learning rate for gradient descent</a:t>
            </a:r>
          </a:p>
          <a:p>
            <a:r>
              <a:rPr lang="en-US" altLang="zh-CN" sz="2600" smtClean="0"/>
              <a:t>    reg_lambda = 0.01 # default regularization strength</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274638"/>
            <a:ext cx="8229600" cy="800100"/>
          </a:xfrm>
        </p:spPr>
        <p:txBody>
          <a:bodyPr/>
          <a:lstStyle/>
          <a:p>
            <a:r>
              <a:rPr lang="en-US" altLang="zh-CN" smtClean="0"/>
              <a:t>Python</a:t>
            </a:r>
            <a:r>
              <a:rPr lang="zh-CN" altLang="en-US" smtClean="0"/>
              <a:t>实现神经网络</a:t>
            </a:r>
          </a:p>
        </p:txBody>
      </p:sp>
      <p:sp>
        <p:nvSpPr>
          <p:cNvPr id="51203" name="内容占位符 2"/>
          <p:cNvSpPr>
            <a:spLocks noGrp="1"/>
          </p:cNvSpPr>
          <p:nvPr>
            <p:ph idx="1"/>
          </p:nvPr>
        </p:nvSpPr>
        <p:spPr>
          <a:xfrm>
            <a:off x="414338" y="1092200"/>
            <a:ext cx="8229600" cy="4525963"/>
          </a:xfrm>
        </p:spPr>
        <p:txBody>
          <a:bodyPr/>
          <a:lstStyle/>
          <a:p>
            <a:r>
              <a:rPr lang="zh-CN" altLang="en-US" smtClean="0"/>
              <a:t>神经网络，至少有三个函数</a:t>
            </a:r>
            <a:r>
              <a:rPr lang="en-US" altLang="zh-CN" smtClean="0"/>
              <a:t>:(1)</a:t>
            </a:r>
            <a:r>
              <a:rPr lang="zh-CN" altLang="en-US" smtClean="0"/>
              <a:t>初始化函数，输入层、隐藏层、输出层节点的数量；（</a:t>
            </a:r>
            <a:r>
              <a:rPr lang="en-US" altLang="zh-CN" smtClean="0"/>
              <a:t>2</a:t>
            </a:r>
            <a:r>
              <a:rPr lang="zh-CN" altLang="en-US" smtClean="0"/>
              <a:t>）训练，学习给定样本，优化权重。（</a:t>
            </a:r>
            <a:r>
              <a:rPr lang="en-US" altLang="zh-CN" smtClean="0"/>
              <a:t>3</a:t>
            </a:r>
            <a:r>
              <a:rPr lang="zh-CN" altLang="en-US" smtClean="0"/>
              <a:t>）查询，给定输入，从输出节点给出答案。建立一个初步的框架。</a:t>
            </a:r>
            <a:endParaRPr lang="en-US" altLang="zh-CN" smtClean="0"/>
          </a:p>
          <a:p>
            <a:r>
              <a:rPr lang="en-US" altLang="zh-CN" smtClean="0"/>
              <a:t>def init_params(self):</a:t>
            </a:r>
          </a:p>
          <a:p>
            <a:r>
              <a:rPr lang="en-US" altLang="zh-CN" smtClean="0"/>
              <a:t>        np.random.seed(0)</a:t>
            </a:r>
          </a:p>
          <a:p>
            <a:r>
              <a:rPr lang="en-US" altLang="zh-CN" smtClean="0"/>
              <a:t>        layers = self.layers</a:t>
            </a:r>
          </a:p>
          <a:p>
            <a:r>
              <a:rPr lang="en-US" altLang="zh-CN" smtClean="0"/>
              <a:t>        hidden_layer_num = len(layers) - 1</a:t>
            </a:r>
          </a:p>
          <a:p>
            <a:r>
              <a:rPr lang="en-US" altLang="zh-CN" smtClean="0"/>
              <a:t>        Ws = [1] * hidden_layer_num</a:t>
            </a:r>
          </a:p>
          <a:p>
            <a:r>
              <a:rPr lang="en-US" altLang="zh-CN" smtClean="0"/>
              <a:t>        bs = [1] * hidden_layer_num</a:t>
            </a:r>
          </a:p>
          <a:p>
            <a:r>
              <a:rPr lang="en-US" altLang="zh-CN" smtClean="0"/>
              <a:t>        for i in range(0, hidden_layer_num):</a:t>
            </a:r>
          </a:p>
          <a:p>
            <a:r>
              <a:rPr lang="en-US" altLang="zh-CN" smtClean="0"/>
              <a:t>            Ws[i] = np.random.randn(layers[i], layers[i + 1]) / np.sqrt(layers[i])</a:t>
            </a:r>
          </a:p>
          <a:p>
            <a:r>
              <a:rPr lang="en-US" altLang="zh-CN" smtClean="0"/>
              <a:t>            bs[i] = np.zeros((1, layers[i + 1]))</a:t>
            </a:r>
          </a:p>
          <a:p>
            <a:r>
              <a:rPr lang="en-US" altLang="zh-CN" smtClean="0"/>
              <a:t>        self.Ws = Ws</a:t>
            </a:r>
          </a:p>
          <a:p>
            <a:r>
              <a:rPr lang="en-US" altLang="zh-CN" smtClean="0"/>
              <a:t>        self.bs = bs</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b="1" smtClean="0"/>
              <a:t>神经网络的训练</a:t>
            </a:r>
            <a:r>
              <a:rPr lang="en-US" altLang="zh-CN" b="1" smtClean="0"/>
              <a:t>-</a:t>
            </a:r>
            <a:r>
              <a:rPr lang="zh-CN" altLang="en-US" b="1" smtClean="0"/>
              <a:t>梯度下降法</a:t>
            </a:r>
          </a:p>
        </p:txBody>
      </p:sp>
      <p:sp>
        <p:nvSpPr>
          <p:cNvPr id="52227" name="Rectangle 3"/>
          <p:cNvSpPr>
            <a:spLocks noGrp="1" noChangeArrowheads="1"/>
          </p:cNvSpPr>
          <p:nvPr>
            <p:ph type="body" idx="1"/>
          </p:nvPr>
        </p:nvSpPr>
        <p:spPr/>
        <p:txBody>
          <a:bodyPr/>
          <a:lstStyle/>
          <a:p>
            <a:endParaRPr lang="zh-CN" altLang="en-US" smtClean="0"/>
          </a:p>
        </p:txBody>
      </p:sp>
      <p:pic>
        <p:nvPicPr>
          <p:cNvPr id="52228" name="Picture 4" descr="QQ截图201812262154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458913"/>
            <a:ext cx="889000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1" smtClean="0"/>
              <a:t>梯度下降法</a:t>
            </a:r>
          </a:p>
        </p:txBody>
      </p:sp>
      <p:sp>
        <p:nvSpPr>
          <p:cNvPr id="53251" name="Rectangle 3"/>
          <p:cNvSpPr>
            <a:spLocks noGrp="1" noChangeArrowheads="1"/>
          </p:cNvSpPr>
          <p:nvPr>
            <p:ph type="body" idx="1"/>
          </p:nvPr>
        </p:nvSpPr>
        <p:spPr/>
        <p:txBody>
          <a:bodyPr/>
          <a:lstStyle/>
          <a:p>
            <a:endParaRPr lang="zh-CN" altLang="en-US" smtClean="0"/>
          </a:p>
        </p:txBody>
      </p:sp>
      <p:pic>
        <p:nvPicPr>
          <p:cNvPr id="53252" name="Picture 4" descr="QQ截图20181226224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5" y="1873250"/>
            <a:ext cx="865663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4"/>
          <p:cNvSpPr>
            <a:spLocks noChangeArrowheads="1"/>
          </p:cNvSpPr>
          <p:nvPr/>
        </p:nvSpPr>
        <p:spPr bwMode="auto">
          <a:xfrm>
            <a:off x="636588" y="469429"/>
            <a:ext cx="5584825" cy="58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14000"/>
              </a:lnSpc>
              <a:spcBef>
                <a:spcPct val="0"/>
              </a:spcBef>
              <a:buClrTx/>
              <a:buFontTx/>
              <a:buNone/>
            </a:pPr>
            <a:r>
              <a:rPr lang="zh-CN" altLang="en-US" sz="2800" b="1">
                <a:solidFill>
                  <a:srgbClr val="0070C0"/>
                </a:solidFill>
                <a:latin typeface="微软雅黑" pitchFamily="34" charset="-122"/>
              </a:rPr>
              <a:t>梯度下降法</a:t>
            </a:r>
            <a:endParaRPr lang="en-US" altLang="zh-CN" sz="2800" b="1">
              <a:solidFill>
                <a:srgbClr val="0070C0"/>
              </a:solidFill>
              <a:latin typeface="微软雅黑" pitchFamily="34" charset="-122"/>
            </a:endParaRPr>
          </a:p>
        </p:txBody>
      </p:sp>
      <p:sp>
        <p:nvSpPr>
          <p:cNvPr id="5" name="单圆角矩形 4"/>
          <p:cNvSpPr/>
          <p:nvPr/>
        </p:nvSpPr>
        <p:spPr>
          <a:xfrm>
            <a:off x="179388" y="406399"/>
            <a:ext cx="215900" cy="719138"/>
          </a:xfrm>
          <a:prstGeom prst="round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8" name="直接连接符 7"/>
          <p:cNvCxnSpPr/>
          <p:nvPr/>
        </p:nvCxnSpPr>
        <p:spPr>
          <a:xfrm flipV="1">
            <a:off x="0" y="1412876"/>
            <a:ext cx="9144000" cy="158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5"/>
          <p:cNvSpPr>
            <a:spLocks noChangeArrowheads="1"/>
          </p:cNvSpPr>
          <p:nvPr/>
        </p:nvSpPr>
        <p:spPr bwMode="auto">
          <a:xfrm>
            <a:off x="0" y="2899053"/>
            <a:ext cx="184731" cy="369332"/>
          </a:xfrm>
          <a:prstGeom prst="rect">
            <a:avLst/>
          </a:prstGeom>
          <a:noFill/>
          <a:ln>
            <a:noFill/>
          </a:ln>
          <a:effectLst/>
          <a:extLst/>
        </p:spPr>
        <p:txBody>
          <a:bodyPr wrap="none" anchor="ctr">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4278" name="矩形 1"/>
          <p:cNvSpPr>
            <a:spLocks noChangeArrowheads="1"/>
          </p:cNvSpPr>
          <p:nvPr/>
        </p:nvSpPr>
        <p:spPr bwMode="auto">
          <a:xfrm>
            <a:off x="900113" y="1773239"/>
            <a:ext cx="74168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2800" b="1">
                <a:solidFill>
                  <a:srgbClr val="376092"/>
                </a:solidFill>
                <a:latin typeface="Calibri" pitchFamily="34" charset="0"/>
                <a:ea typeface="宋体" pitchFamily="2" charset="-122"/>
              </a:rPr>
              <a:t>梯度下降的基本原理：</a:t>
            </a:r>
          </a:p>
          <a:p>
            <a:pPr eaLnBrk="1" hangingPunct="1">
              <a:spcBef>
                <a:spcPct val="0"/>
              </a:spcBef>
              <a:buClrTx/>
              <a:buFontTx/>
              <a:buNone/>
            </a:pPr>
            <a:endParaRPr lang="en-US" altLang="zh-CN" sz="2800" b="1">
              <a:solidFill>
                <a:srgbClr val="376092"/>
              </a:solidFill>
              <a:latin typeface="Calibri" pitchFamily="34" charset="0"/>
              <a:ea typeface="宋体" pitchFamily="2" charset="-122"/>
            </a:endParaRPr>
          </a:p>
          <a:p>
            <a:pPr eaLnBrk="1" hangingPunct="1">
              <a:spcBef>
                <a:spcPct val="0"/>
              </a:spcBef>
              <a:buClrTx/>
              <a:buFontTx/>
              <a:buNone/>
            </a:pPr>
            <a:r>
              <a:rPr lang="zh-CN" altLang="en-US" sz="2800" b="1">
                <a:solidFill>
                  <a:srgbClr val="376092"/>
                </a:solidFill>
                <a:latin typeface="Calibri" pitchFamily="34" charset="0"/>
                <a:ea typeface="宋体" pitchFamily="2" charset="-122"/>
              </a:rPr>
              <a:t>         梯度下降法又称最速下降法。函数</a:t>
            </a:r>
            <a:r>
              <a:rPr lang="en-US" altLang="zh-CN" sz="2800" b="1">
                <a:solidFill>
                  <a:srgbClr val="376092"/>
                </a:solidFill>
                <a:latin typeface="Calibri" pitchFamily="34" charset="0"/>
                <a:ea typeface="宋体" pitchFamily="2" charset="-122"/>
              </a:rPr>
              <a:t>J(a)</a:t>
            </a:r>
            <a:r>
              <a:rPr lang="zh-CN" altLang="en-US" sz="2800" b="1">
                <a:solidFill>
                  <a:srgbClr val="376092"/>
                </a:solidFill>
                <a:latin typeface="Calibri" pitchFamily="34" charset="0"/>
                <a:ea typeface="宋体" pitchFamily="2" charset="-122"/>
              </a:rPr>
              <a:t>在某点</a:t>
            </a:r>
            <a:r>
              <a:rPr lang="en-US" altLang="zh-CN" sz="2800" b="1">
                <a:solidFill>
                  <a:srgbClr val="376092"/>
                </a:solidFill>
                <a:latin typeface="Calibri" pitchFamily="34" charset="0"/>
                <a:ea typeface="宋体" pitchFamily="2" charset="-122"/>
              </a:rPr>
              <a:t>ak</a:t>
            </a:r>
            <a:r>
              <a:rPr lang="zh-CN" altLang="en-US" sz="2800" b="1">
                <a:solidFill>
                  <a:srgbClr val="376092"/>
                </a:solidFill>
                <a:latin typeface="Calibri" pitchFamily="34" charset="0"/>
                <a:ea typeface="宋体" pitchFamily="2" charset="-122"/>
              </a:rPr>
              <a:t>的梯度是一个向量，其方向是</a:t>
            </a:r>
            <a:r>
              <a:rPr lang="en-US" altLang="zh-CN" sz="2800" b="1">
                <a:solidFill>
                  <a:srgbClr val="376092"/>
                </a:solidFill>
                <a:latin typeface="Calibri" pitchFamily="34" charset="0"/>
                <a:ea typeface="宋体" pitchFamily="2" charset="-122"/>
              </a:rPr>
              <a:t>J(a)</a:t>
            </a:r>
            <a:r>
              <a:rPr lang="zh-CN" altLang="en-US" sz="2800" b="1">
                <a:solidFill>
                  <a:srgbClr val="376092"/>
                </a:solidFill>
                <a:latin typeface="Calibri" pitchFamily="34" charset="0"/>
                <a:ea typeface="宋体" pitchFamily="2" charset="-122"/>
              </a:rPr>
              <a:t>增长最快的方向。显然，负梯度方向是</a:t>
            </a:r>
            <a:r>
              <a:rPr lang="en-US" altLang="zh-CN" sz="2800" b="1">
                <a:solidFill>
                  <a:srgbClr val="376092"/>
                </a:solidFill>
                <a:latin typeface="Calibri" pitchFamily="34" charset="0"/>
                <a:ea typeface="宋体" pitchFamily="2" charset="-122"/>
              </a:rPr>
              <a:t>J(a)</a:t>
            </a:r>
            <a:r>
              <a:rPr lang="zh-CN" altLang="en-US" sz="2800" b="1">
                <a:solidFill>
                  <a:srgbClr val="376092"/>
                </a:solidFill>
                <a:latin typeface="Calibri" pitchFamily="34" charset="0"/>
                <a:ea typeface="宋体" pitchFamily="2" charset="-122"/>
              </a:rPr>
              <a:t>减少最快的方向。</a:t>
            </a:r>
          </a:p>
          <a:p>
            <a:pPr eaLnBrk="1" hangingPunct="1">
              <a:spcBef>
                <a:spcPct val="0"/>
              </a:spcBef>
              <a:buClrTx/>
              <a:buFontTx/>
              <a:buNone/>
            </a:pPr>
            <a:r>
              <a:rPr lang="zh-CN" altLang="en-US" sz="2800" b="1">
                <a:solidFill>
                  <a:srgbClr val="376092"/>
                </a:solidFill>
                <a:latin typeface="Calibri" pitchFamily="34" charset="0"/>
                <a:ea typeface="宋体" pitchFamily="2" charset="-122"/>
              </a:rPr>
              <a:t>         在梯度下降法中，求某函数极大值时，沿着梯度方向走，可以最快达到极大点；反之，沿着负梯度方向走，则最快地达到极小点。</a:t>
            </a:r>
            <a:r>
              <a:rPr lang="zh-CN" altLang="en-US" sz="2800">
                <a:solidFill>
                  <a:srgbClr val="376092"/>
                </a:solidFill>
                <a:latin typeface="Calibri" pitchFamily="34" charset="0"/>
                <a:ea typeface="宋体" pitchFamily="2" charset="-122"/>
              </a:rPr>
              <a:t> </a:t>
            </a:r>
            <a:endParaRPr lang="en-US" altLang="zh-CN" sz="2800">
              <a:solidFill>
                <a:srgbClr val="376092"/>
              </a:solidFill>
              <a:latin typeface="Calibri" pitchFamily="34" charset="0"/>
              <a:ea typeface="宋体" pitchFamily="2" charset="-122"/>
            </a:endParaRPr>
          </a:p>
          <a:p>
            <a:pPr eaLnBrk="1" hangingPunct="1">
              <a:spcBef>
                <a:spcPct val="0"/>
              </a:spcBef>
              <a:buClrTx/>
              <a:buFontTx/>
              <a:buNone/>
            </a:pPr>
            <a:endParaRPr lang="en-US" altLang="zh-CN" sz="2800">
              <a:solidFill>
                <a:srgbClr val="376092"/>
              </a:solidFill>
              <a:latin typeface="Calibri" pitchFamily="34" charset="0"/>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4"/>
          <p:cNvSpPr>
            <a:spLocks noChangeArrowheads="1"/>
          </p:cNvSpPr>
          <p:nvPr/>
        </p:nvSpPr>
        <p:spPr bwMode="auto">
          <a:xfrm>
            <a:off x="636588" y="469429"/>
            <a:ext cx="5584825" cy="58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14000"/>
              </a:lnSpc>
              <a:spcBef>
                <a:spcPct val="0"/>
              </a:spcBef>
              <a:buClrTx/>
              <a:buFontTx/>
              <a:buNone/>
            </a:pPr>
            <a:r>
              <a:rPr lang="zh-CN" altLang="en-US" sz="2800" b="1">
                <a:solidFill>
                  <a:srgbClr val="0070C0"/>
                </a:solidFill>
                <a:latin typeface="微软雅黑" pitchFamily="34" charset="-122"/>
              </a:rPr>
              <a:t>神经网络的训练</a:t>
            </a:r>
            <a:endParaRPr lang="en-US" altLang="zh-CN" sz="2800" b="1">
              <a:solidFill>
                <a:srgbClr val="0070C0"/>
              </a:solidFill>
              <a:latin typeface="微软雅黑" pitchFamily="34" charset="-122"/>
            </a:endParaRPr>
          </a:p>
        </p:txBody>
      </p:sp>
      <p:sp>
        <p:nvSpPr>
          <p:cNvPr id="5" name="单圆角矩形 4"/>
          <p:cNvSpPr/>
          <p:nvPr/>
        </p:nvSpPr>
        <p:spPr>
          <a:xfrm>
            <a:off x="179388" y="406399"/>
            <a:ext cx="215900" cy="719138"/>
          </a:xfrm>
          <a:prstGeom prst="round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8" name="直接连接符 7"/>
          <p:cNvCxnSpPr/>
          <p:nvPr/>
        </p:nvCxnSpPr>
        <p:spPr>
          <a:xfrm flipV="1">
            <a:off x="0" y="1412876"/>
            <a:ext cx="9144000" cy="158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5"/>
          <p:cNvSpPr>
            <a:spLocks noChangeArrowheads="1"/>
          </p:cNvSpPr>
          <p:nvPr/>
        </p:nvSpPr>
        <p:spPr bwMode="auto">
          <a:xfrm>
            <a:off x="0" y="2899053"/>
            <a:ext cx="184731" cy="369332"/>
          </a:xfrm>
          <a:prstGeom prst="rect">
            <a:avLst/>
          </a:prstGeom>
          <a:noFill/>
          <a:ln>
            <a:noFill/>
          </a:ln>
          <a:effectLst/>
          <a:extLst/>
        </p:spPr>
        <p:txBody>
          <a:bodyPr wrap="none" anchor="ctr">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5302" name="矩形 1"/>
          <p:cNvSpPr>
            <a:spLocks noChangeArrowheads="1"/>
          </p:cNvSpPr>
          <p:nvPr/>
        </p:nvSpPr>
        <p:spPr bwMode="auto">
          <a:xfrm>
            <a:off x="900113" y="1773238"/>
            <a:ext cx="741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a:solidFill>
                  <a:srgbClr val="376092"/>
                </a:solidFill>
                <a:latin typeface="Calibri" pitchFamily="34" charset="0"/>
                <a:ea typeface="宋体" pitchFamily="2" charset="-122"/>
              </a:rPr>
              <a:t>         (</a:t>
            </a:r>
            <a:r>
              <a:rPr lang="zh-CN" altLang="en-US">
                <a:solidFill>
                  <a:srgbClr val="376092"/>
                </a:solidFill>
                <a:latin typeface="Calibri" pitchFamily="34" charset="0"/>
                <a:ea typeface="宋体" pitchFamily="2" charset="-122"/>
              </a:rPr>
              <a:t>二</a:t>
            </a:r>
            <a:r>
              <a:rPr lang="en-US" altLang="zh-CN">
                <a:solidFill>
                  <a:srgbClr val="376092"/>
                </a:solidFill>
                <a:latin typeface="Calibri" pitchFamily="34" charset="0"/>
                <a:ea typeface="宋体" pitchFamily="2" charset="-122"/>
              </a:rPr>
              <a:t>)</a:t>
            </a:r>
            <a:r>
              <a:rPr lang="zh-CN" altLang="en-US">
                <a:solidFill>
                  <a:srgbClr val="376092"/>
                </a:solidFill>
                <a:latin typeface="Calibri" pitchFamily="34" charset="0"/>
                <a:ea typeface="宋体" pitchFamily="2" charset="-122"/>
              </a:rPr>
              <a:t>误差梯度下降法</a:t>
            </a:r>
            <a:endParaRPr lang="en-US" altLang="zh-CN">
              <a:solidFill>
                <a:srgbClr val="376092"/>
              </a:solidFill>
              <a:latin typeface="Calibri" pitchFamily="34" charset="0"/>
              <a:ea typeface="宋体" pitchFamily="2" charset="-122"/>
            </a:endParaRPr>
          </a:p>
          <a:p>
            <a:pPr eaLnBrk="1" hangingPunct="1">
              <a:spcBef>
                <a:spcPct val="0"/>
              </a:spcBef>
              <a:buClrTx/>
              <a:buFontTx/>
              <a:buNone/>
            </a:pPr>
            <a:endParaRPr lang="en-US" altLang="zh-CN">
              <a:solidFill>
                <a:srgbClr val="376092"/>
              </a:solidFill>
              <a:latin typeface="Calibri" pitchFamily="34" charset="0"/>
              <a:ea typeface="宋体" pitchFamily="2" charset="-122"/>
            </a:endParaRPr>
          </a:p>
          <a:p>
            <a:pPr eaLnBrk="1" hangingPunct="1">
              <a:spcBef>
                <a:spcPct val="0"/>
              </a:spcBef>
              <a:buClrTx/>
              <a:buFontTx/>
              <a:buNone/>
            </a:pPr>
            <a:endParaRPr lang="en-US" altLang="zh-CN">
              <a:solidFill>
                <a:srgbClr val="376092"/>
              </a:solidFill>
              <a:latin typeface="Calibri" pitchFamily="34" charset="0"/>
              <a:ea typeface="宋体" pitchFamily="2" charset="-122"/>
            </a:endParaRPr>
          </a:p>
        </p:txBody>
      </p:sp>
      <p:pic>
        <p:nvPicPr>
          <p:cNvPr id="553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373313"/>
            <a:ext cx="5475288" cy="34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矩形 2"/>
          <p:cNvSpPr>
            <a:spLocks noChangeArrowheads="1"/>
          </p:cNvSpPr>
          <p:nvPr/>
        </p:nvSpPr>
        <p:spPr bwMode="auto">
          <a:xfrm>
            <a:off x="1009650" y="5811839"/>
            <a:ext cx="68405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800">
                <a:latin typeface="Calibri" pitchFamily="34" charset="0"/>
                <a:ea typeface="宋体" pitchFamily="2" charset="-122"/>
              </a:rPr>
              <a:t>求函数</a:t>
            </a:r>
            <a:r>
              <a:rPr lang="en-US" altLang="zh-CN" sz="1800">
                <a:latin typeface="Calibri" pitchFamily="34" charset="0"/>
                <a:ea typeface="宋体" pitchFamily="2" charset="-122"/>
              </a:rPr>
              <a:t>J(a)</a:t>
            </a:r>
            <a:r>
              <a:rPr lang="zh-CN" altLang="en-US" sz="1800">
                <a:latin typeface="Calibri" pitchFamily="34" charset="0"/>
                <a:ea typeface="宋体" pitchFamily="2" charset="-122"/>
              </a:rPr>
              <a:t>极小值的问题，可以选择任意初始点</a:t>
            </a:r>
            <a:r>
              <a:rPr lang="en-US" altLang="zh-CN" sz="1800">
                <a:latin typeface="Calibri" pitchFamily="34" charset="0"/>
                <a:ea typeface="宋体" pitchFamily="2" charset="-122"/>
              </a:rPr>
              <a:t>a0,</a:t>
            </a:r>
            <a:r>
              <a:rPr lang="zh-CN" altLang="en-US" sz="1800">
                <a:latin typeface="Calibri" pitchFamily="34" charset="0"/>
                <a:ea typeface="宋体" pitchFamily="2" charset="-122"/>
              </a:rPr>
              <a:t>从</a:t>
            </a:r>
            <a:r>
              <a:rPr lang="en-US" altLang="zh-CN" sz="1800">
                <a:latin typeface="Calibri" pitchFamily="34" charset="0"/>
                <a:ea typeface="宋体" pitchFamily="2" charset="-122"/>
              </a:rPr>
              <a:t>a0</a:t>
            </a:r>
            <a:r>
              <a:rPr lang="zh-CN" altLang="en-US" sz="1800">
                <a:latin typeface="Calibri" pitchFamily="34" charset="0"/>
                <a:ea typeface="宋体" pitchFamily="2" charset="-122"/>
              </a:rPr>
              <a:t>出发沿着负梯度方向走，可使得</a:t>
            </a:r>
            <a:r>
              <a:rPr lang="en-US" altLang="zh-CN" sz="1800">
                <a:latin typeface="Calibri" pitchFamily="34" charset="0"/>
                <a:ea typeface="宋体" pitchFamily="2" charset="-122"/>
              </a:rPr>
              <a:t>J(a)</a:t>
            </a:r>
            <a:r>
              <a:rPr lang="zh-CN" altLang="en-US" sz="1800">
                <a:latin typeface="Calibri" pitchFamily="34" charset="0"/>
                <a:ea typeface="宋体" pitchFamily="2" charset="-122"/>
              </a:rPr>
              <a:t>下降最快。</a:t>
            </a:r>
          </a:p>
          <a:p>
            <a:pPr eaLnBrk="1" hangingPunct="1">
              <a:spcBef>
                <a:spcPct val="0"/>
              </a:spcBef>
              <a:buClrTx/>
              <a:buFontTx/>
              <a:buNone/>
            </a:pPr>
            <a:r>
              <a:rPr lang="en-US" altLang="zh-CN" sz="1800">
                <a:latin typeface="Calibri" pitchFamily="34" charset="0"/>
                <a:ea typeface="宋体" pitchFamily="2" charset="-122"/>
              </a:rPr>
              <a:t>s(0)</a:t>
            </a:r>
            <a:r>
              <a:rPr lang="zh-CN" altLang="en-US" sz="1800">
                <a:latin typeface="Calibri" pitchFamily="34" charset="0"/>
                <a:ea typeface="宋体" pitchFamily="2" charset="-122"/>
              </a:rPr>
              <a:t>：点</a:t>
            </a:r>
            <a:r>
              <a:rPr lang="en-US" altLang="zh-CN" sz="1800">
                <a:latin typeface="Calibri" pitchFamily="34" charset="0"/>
                <a:ea typeface="宋体" pitchFamily="2" charset="-122"/>
              </a:rPr>
              <a:t>a0</a:t>
            </a:r>
            <a:r>
              <a:rPr lang="zh-CN" altLang="en-US" sz="1800">
                <a:latin typeface="Calibri" pitchFamily="34" charset="0"/>
                <a:ea typeface="宋体" pitchFamily="2" charset="-122"/>
              </a:rPr>
              <a:t>的搜索方向。</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en-US" smtClean="0"/>
          </a:p>
        </p:txBody>
      </p:sp>
      <p:sp>
        <p:nvSpPr>
          <p:cNvPr id="56323" name="Rectangle 3"/>
          <p:cNvSpPr>
            <a:spLocks noGrp="1" noChangeArrowheads="1"/>
          </p:cNvSpPr>
          <p:nvPr>
            <p:ph type="body" idx="1"/>
          </p:nvPr>
        </p:nvSpPr>
        <p:spPr/>
        <p:txBody>
          <a:bodyPr/>
          <a:lstStyle/>
          <a:p>
            <a:endParaRPr lang="zh-CN" altLang="en-US" smtClean="0"/>
          </a:p>
        </p:txBody>
      </p:sp>
      <p:pic>
        <p:nvPicPr>
          <p:cNvPr id="56324" name="Picture 4" descr="QQ截图201812262157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322388"/>
            <a:ext cx="772477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zh-CN" altLang="en-US" smtClean="0"/>
          </a:p>
        </p:txBody>
      </p:sp>
      <p:sp>
        <p:nvSpPr>
          <p:cNvPr id="57347" name="Rectangle 3"/>
          <p:cNvSpPr>
            <a:spLocks noGrp="1" noChangeArrowheads="1"/>
          </p:cNvSpPr>
          <p:nvPr>
            <p:ph type="body" idx="1"/>
          </p:nvPr>
        </p:nvSpPr>
        <p:spPr/>
        <p:txBody>
          <a:bodyPr/>
          <a:lstStyle/>
          <a:p>
            <a:endParaRPr lang="zh-CN" altLang="en-US" smtClean="0"/>
          </a:p>
        </p:txBody>
      </p:sp>
      <p:pic>
        <p:nvPicPr>
          <p:cNvPr id="57348" name="Picture 4" descr="QQ截图20181226210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57300"/>
            <a:ext cx="550545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 Box 5"/>
          <p:cNvSpPr txBox="1">
            <a:spLocks noChangeArrowheads="1"/>
          </p:cNvSpPr>
          <p:nvPr/>
        </p:nvSpPr>
        <p:spPr bwMode="auto">
          <a:xfrm>
            <a:off x="428625" y="3857626"/>
            <a:ext cx="1743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sz="2800" b="1">
                <a:solidFill>
                  <a:srgbClr val="000000"/>
                </a:solidFill>
                <a:latin typeface="Times New Roman" pitchFamily="18" charset="0"/>
                <a:ea typeface="宋体" pitchFamily="2" charset="-122"/>
              </a:rPr>
              <a:t>同步调整</a:t>
            </a:r>
          </a:p>
        </p:txBody>
      </p:sp>
      <p:sp>
        <p:nvSpPr>
          <p:cNvPr id="57350" name="AutoShape 6"/>
          <p:cNvSpPr>
            <a:spLocks/>
          </p:cNvSpPr>
          <p:nvPr/>
        </p:nvSpPr>
        <p:spPr bwMode="auto">
          <a:xfrm>
            <a:off x="1828800" y="3086100"/>
            <a:ext cx="742950" cy="2057400"/>
          </a:xfrm>
          <a:prstGeom prst="leftBrace">
            <a:avLst>
              <a:gd name="adj1" fmla="val 230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b="1" smtClean="0"/>
              <a:t>梯度下降法学习率的影响</a:t>
            </a:r>
          </a:p>
        </p:txBody>
      </p:sp>
      <p:sp>
        <p:nvSpPr>
          <p:cNvPr id="58371" name="Rectangle 3"/>
          <p:cNvSpPr>
            <a:spLocks noGrp="1" noChangeArrowheads="1"/>
          </p:cNvSpPr>
          <p:nvPr>
            <p:ph type="body" idx="1"/>
          </p:nvPr>
        </p:nvSpPr>
        <p:spPr/>
        <p:txBody>
          <a:bodyPr/>
          <a:lstStyle/>
          <a:p>
            <a:endParaRPr lang="zh-CN" altLang="en-US" smtClean="0"/>
          </a:p>
        </p:txBody>
      </p:sp>
      <p:pic>
        <p:nvPicPr>
          <p:cNvPr id="58372" name="Picture 4" descr="QQ截图201812262158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4" y="1497013"/>
            <a:ext cx="8783637" cy="477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txBox="1">
            <a:spLocks noGrp="1" noChangeArrowheads="1"/>
          </p:cNvSpPr>
          <p:nvPr/>
        </p:nvSpPr>
        <p:spPr bwMode="auto">
          <a:xfrm>
            <a:off x="468313" y="6524625"/>
            <a:ext cx="2133600" cy="18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fld id="{7BFB2EAF-15A4-41FA-AAE7-DE9A867D3170}" type="datetime1">
              <a:rPr lang="zh-CN" altLang="en-US" sz="1400">
                <a:ea typeface="宋体" pitchFamily="2" charset="-122"/>
              </a:rPr>
              <a:pPr eaLnBrk="1" hangingPunct="1">
                <a:spcBef>
                  <a:spcPct val="0"/>
                </a:spcBef>
                <a:buClrTx/>
                <a:buFontTx/>
                <a:buNone/>
              </a:pPr>
              <a:t>2021-11-15</a:t>
            </a:fld>
            <a:endParaRPr lang="en-US" altLang="zh-CN" sz="1400">
              <a:ea typeface="宋体" pitchFamily="2" charset="-122"/>
            </a:endParaRPr>
          </a:p>
        </p:txBody>
      </p:sp>
      <p:sp>
        <p:nvSpPr>
          <p:cNvPr id="59395" name="灯片编号占位符 4"/>
          <p:cNvSpPr txBox="1">
            <a:spLocks noGrp="1" noChangeArrowheads="1"/>
          </p:cNvSpPr>
          <p:nvPr/>
        </p:nvSpPr>
        <p:spPr bwMode="auto">
          <a:xfrm>
            <a:off x="6553200" y="6524625"/>
            <a:ext cx="21336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r" eaLnBrk="1" hangingPunct="1">
              <a:spcBef>
                <a:spcPct val="0"/>
              </a:spcBef>
              <a:buClrTx/>
              <a:buFontTx/>
              <a:buNone/>
            </a:pPr>
            <a:fld id="{45F3E720-38C6-4540-BC1D-5C7C0F50E8AF}" type="slidenum">
              <a:rPr lang="en-US" altLang="zh-CN" sz="1400">
                <a:ea typeface="宋体" pitchFamily="2" charset="-122"/>
              </a:rPr>
              <a:pPr algn="r" eaLnBrk="1" hangingPunct="1">
                <a:spcBef>
                  <a:spcPct val="0"/>
                </a:spcBef>
                <a:buClrTx/>
                <a:buFontTx/>
                <a:buNone/>
              </a:pPr>
              <a:t>89</a:t>
            </a:fld>
            <a:endParaRPr lang="en-US" altLang="zh-CN" sz="1400">
              <a:ea typeface="宋体" pitchFamily="2" charset="-122"/>
            </a:endParaRPr>
          </a:p>
        </p:txBody>
      </p:sp>
      <p:sp>
        <p:nvSpPr>
          <p:cNvPr id="59396" name="Text Box 7"/>
          <p:cNvSpPr txBox="1">
            <a:spLocks noChangeArrowheads="1"/>
          </p:cNvSpPr>
          <p:nvPr/>
        </p:nvSpPr>
        <p:spPr bwMode="auto">
          <a:xfrm>
            <a:off x="323850" y="477839"/>
            <a:ext cx="3168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solidFill>
                  <a:srgbClr val="FF0000"/>
                </a:solidFill>
                <a:ea typeface="宋体" pitchFamily="2" charset="-122"/>
              </a:rPr>
              <a:t>学习速率的选取：</a:t>
            </a:r>
          </a:p>
        </p:txBody>
      </p:sp>
      <p:sp>
        <p:nvSpPr>
          <p:cNvPr id="59397" name="Text Box 8"/>
          <p:cNvSpPr txBox="1">
            <a:spLocks noChangeArrowheads="1"/>
          </p:cNvSpPr>
          <p:nvPr/>
        </p:nvSpPr>
        <p:spPr bwMode="auto">
          <a:xfrm>
            <a:off x="323852" y="1054101"/>
            <a:ext cx="842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rPr>
              <a:t>学习速率决定每一次循环训练中所产生的权值变化量。</a:t>
            </a:r>
          </a:p>
        </p:txBody>
      </p:sp>
      <p:sp>
        <p:nvSpPr>
          <p:cNvPr id="59398" name="Text Box 9"/>
          <p:cNvSpPr txBox="1">
            <a:spLocks noChangeArrowheads="1"/>
          </p:cNvSpPr>
          <p:nvPr/>
        </p:nvSpPr>
        <p:spPr bwMode="auto">
          <a:xfrm>
            <a:off x="347663" y="1603375"/>
            <a:ext cx="5040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大的学习速率可能导致系统的不稳定</a:t>
            </a:r>
          </a:p>
        </p:txBody>
      </p:sp>
      <p:sp>
        <p:nvSpPr>
          <p:cNvPr id="59399" name="Text Box 10"/>
          <p:cNvSpPr txBox="1">
            <a:spLocks noChangeArrowheads="1"/>
          </p:cNvSpPr>
          <p:nvPr/>
        </p:nvSpPr>
        <p:spPr bwMode="auto">
          <a:xfrm>
            <a:off x="323852" y="2206625"/>
            <a:ext cx="84248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小的学习速率会导致训练较长，收敛速度很慢。不过能保证网络的误差值不跳出表面的低谷而最终趋于最小误差值</a:t>
            </a:r>
            <a:r>
              <a:rPr lang="zh-CN" altLang="en-US" sz="1800">
                <a:ea typeface="宋体" pitchFamily="2" charset="-122"/>
              </a:rPr>
              <a:t>。</a:t>
            </a:r>
          </a:p>
        </p:txBody>
      </p:sp>
      <p:sp>
        <p:nvSpPr>
          <p:cNvPr id="59400" name="Text Box 11"/>
          <p:cNvSpPr txBox="1">
            <a:spLocks noChangeArrowheads="1"/>
          </p:cNvSpPr>
          <p:nvPr/>
        </p:nvSpPr>
        <p:spPr bwMode="auto">
          <a:xfrm>
            <a:off x="395288" y="3141664"/>
            <a:ext cx="83518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一般情况下，倾向于选取较小的学习速率以保证系统的稳定性。</a:t>
            </a:r>
            <a:r>
              <a:rPr lang="zh-CN" altLang="en-US">
                <a:solidFill>
                  <a:srgbClr val="FF0000"/>
                </a:solidFill>
                <a:ea typeface="宋体" pitchFamily="2" charset="-122"/>
                <a:sym typeface="Arial" pitchFamily="34" charset="0"/>
              </a:rPr>
              <a:t>学习速率一般的选取范围为</a:t>
            </a:r>
            <a:r>
              <a:rPr lang="en-US" altLang="zh-CN">
                <a:solidFill>
                  <a:srgbClr val="FF0000"/>
                </a:solidFill>
                <a:ea typeface="宋体" pitchFamily="2" charset="-122"/>
                <a:sym typeface="Arial" pitchFamily="34" charset="0"/>
              </a:rPr>
              <a:t>0.01</a:t>
            </a:r>
            <a:r>
              <a:rPr lang="zh-CN" altLang="en-US">
                <a:solidFill>
                  <a:srgbClr val="FF0000"/>
                </a:solidFill>
                <a:ea typeface="宋体" pitchFamily="2" charset="-122"/>
                <a:sym typeface="Arial" pitchFamily="34" charset="0"/>
              </a:rPr>
              <a:t>－</a:t>
            </a:r>
            <a:r>
              <a:rPr lang="en-US" altLang="zh-CN">
                <a:solidFill>
                  <a:srgbClr val="FF0000"/>
                </a:solidFill>
                <a:ea typeface="宋体" pitchFamily="2" charset="-122"/>
                <a:sym typeface="Arial" pitchFamily="34" charset="0"/>
              </a:rPr>
              <a:t>0.8</a:t>
            </a:r>
            <a:r>
              <a:rPr lang="zh-CN" altLang="en-US">
                <a:solidFill>
                  <a:srgbClr val="FF0000"/>
                </a:solidFill>
                <a:ea typeface="宋体" pitchFamily="2" charset="-122"/>
                <a:sym typeface="Arial" pitchFamily="34" charset="0"/>
              </a:rPr>
              <a:t>。</a:t>
            </a:r>
            <a:endParaRPr lang="en-US" altLang="zh-CN">
              <a:solidFill>
                <a:srgbClr val="FF0000"/>
              </a:solidFill>
              <a:ea typeface="宋体" pitchFamily="2" charset="-122"/>
              <a:sym typeface="Arial" pitchFamily="34" charset="0"/>
            </a:endParaRPr>
          </a:p>
        </p:txBody>
      </p:sp>
      <p:sp>
        <p:nvSpPr>
          <p:cNvPr id="59401" name="Text Box 12"/>
          <p:cNvSpPr txBox="1">
            <a:spLocks noChangeArrowheads="1"/>
          </p:cNvSpPr>
          <p:nvPr/>
        </p:nvSpPr>
        <p:spPr bwMode="auto">
          <a:xfrm>
            <a:off x="250827" y="4076700"/>
            <a:ext cx="85693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和初始权值的选取过程一样，在一个神经网络的设计中，网络要经过几个不同的学习速率的训练。通过观察每一次训练后的误差平方和的下降速率来判断选定的学习速率是否合适。</a:t>
            </a:r>
            <a:r>
              <a:rPr lang="zh-CN" altLang="en-US">
                <a:solidFill>
                  <a:srgbClr val="FF0000"/>
                </a:solidFill>
                <a:ea typeface="宋体" pitchFamily="2" charset="-122"/>
                <a:sym typeface="Arial" pitchFamily="34" charset="0"/>
              </a:rPr>
              <a:t>如果下降很快，说明学习速率合适。若出现振荡，则说明学习速率过大。</a:t>
            </a:r>
          </a:p>
        </p:txBody>
      </p:sp>
      <p:sp>
        <p:nvSpPr>
          <p:cNvPr id="59402" name="Text Box 13"/>
          <p:cNvSpPr txBox="1">
            <a:spLocks noChangeArrowheads="1"/>
          </p:cNvSpPr>
          <p:nvPr/>
        </p:nvSpPr>
        <p:spPr bwMode="auto">
          <a:xfrm>
            <a:off x="395288" y="5734050"/>
            <a:ext cx="84963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50000"/>
              </a:spcBef>
              <a:buClrTx/>
              <a:buFontTx/>
              <a:buNone/>
            </a:pPr>
            <a:r>
              <a:rPr lang="zh-CN" altLang="en-US">
                <a:ea typeface="宋体" pitchFamily="2" charset="-122"/>
                <a:sym typeface="Arial" pitchFamily="34" charset="0"/>
              </a:rPr>
              <a:t>对于较复杂的网络，为了减小寻找学习速率的训练次数以及训练时间，</a:t>
            </a:r>
            <a:r>
              <a:rPr lang="zh-CN" altLang="en-US">
                <a:solidFill>
                  <a:srgbClr val="FF0000"/>
                </a:solidFill>
                <a:ea typeface="宋体" pitchFamily="2" charset="-122"/>
                <a:sym typeface="Arial" pitchFamily="34" charset="0"/>
              </a:rPr>
              <a:t>比较合适的方法是采用自适应学习速率。</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403350" y="644526"/>
            <a:ext cx="6337300" cy="830997"/>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50000"/>
              </a:spcBef>
              <a:buClr>
                <a:schemeClr val="bg1"/>
              </a:buClr>
              <a:buFont typeface="Wingdings" pitchFamily="2" charset="2"/>
              <a:buChar char="&amp;"/>
            </a:pPr>
            <a:r>
              <a:rPr kumimoji="1" lang="zh-CN" altLang="en-US" sz="4800" b="1">
                <a:solidFill>
                  <a:schemeClr val="bg1"/>
                </a:solidFill>
                <a:latin typeface="宋体" pitchFamily="2" charset="-122"/>
                <a:ea typeface="宋体" pitchFamily="2" charset="-122"/>
                <a:cs typeface="楷体_GB2312" pitchFamily="49" charset="-122"/>
              </a:rPr>
              <a:t> 神经元与感知机</a:t>
            </a:r>
            <a:endParaRPr kumimoji="1" lang="zh-CN" altLang="en-US" sz="4400" b="1">
              <a:latin typeface="楷体_GB2312" pitchFamily="49" charset="-122"/>
              <a:ea typeface="宋体" pitchFamily="2" charset="-122"/>
              <a:cs typeface="楷体_GB2312" pitchFamily="49" charset="-122"/>
            </a:endParaRPr>
          </a:p>
        </p:txBody>
      </p:sp>
      <p:pic>
        <p:nvPicPr>
          <p:cNvPr id="24579"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549275"/>
            <a:ext cx="1041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页脚占位符 4"/>
          <p:cNvSpPr txBox="1">
            <a:spLocks noGrp="1"/>
          </p:cNvSpPr>
          <p:nvPr/>
        </p:nvSpPr>
        <p:spPr bwMode="auto">
          <a:xfrm>
            <a:off x="3124200" y="64023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FontTx/>
              <a:buNone/>
            </a:pPr>
            <a:r>
              <a:rPr kumimoji="1" lang="zh-CN" altLang="en-US" sz="1400" b="1">
                <a:latin typeface="Times New Roman" pitchFamily="18" charset="0"/>
                <a:ea typeface="宋体" pitchFamily="2" charset="-122"/>
                <a:cs typeface="楷体_GB2312" pitchFamily="49" charset="-122"/>
              </a:rPr>
              <a:t>计算机应用技术研究所</a:t>
            </a:r>
          </a:p>
        </p:txBody>
      </p:sp>
      <p:pic>
        <p:nvPicPr>
          <p:cNvPr id="2458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3364031"/>
            <a:ext cx="3384866" cy="205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89551" y="3305348"/>
            <a:ext cx="3027362" cy="208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3"/>
          <p:cNvSpPr>
            <a:spLocks noChangeArrowheads="1"/>
          </p:cNvSpPr>
          <p:nvPr/>
        </p:nvSpPr>
        <p:spPr bwMode="auto">
          <a:xfrm>
            <a:off x="1555751" y="5437188"/>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800">
                <a:solidFill>
                  <a:srgbClr val="000000"/>
                </a:solidFill>
                <a:latin typeface="Cambria Math" pitchFamily="18" charset="0"/>
                <a:ea typeface="宋体" pitchFamily="2" charset="-122"/>
                <a:cs typeface="Times New Roman" pitchFamily="18" charset="0"/>
              </a:rPr>
              <a:t>简单的感知机模型</a:t>
            </a:r>
            <a:endParaRPr lang="en-US" altLang="zh-CN" sz="1800">
              <a:solidFill>
                <a:srgbClr val="000000"/>
              </a:solidFill>
              <a:latin typeface="Cambria Math" pitchFamily="18" charset="0"/>
              <a:ea typeface="宋体" pitchFamily="2" charset="-122"/>
              <a:cs typeface="Times New Roman" pitchFamily="18" charset="0"/>
            </a:endParaRPr>
          </a:p>
        </p:txBody>
      </p:sp>
      <p:sp>
        <p:nvSpPr>
          <p:cNvPr id="24584" name="Rectangle 4"/>
          <p:cNvSpPr>
            <a:spLocks noChangeArrowheads="1"/>
          </p:cNvSpPr>
          <p:nvPr/>
        </p:nvSpPr>
        <p:spPr bwMode="auto">
          <a:xfrm>
            <a:off x="5556737" y="5437188"/>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sz="1800" dirty="0">
                <a:solidFill>
                  <a:srgbClr val="000000"/>
                </a:solidFill>
                <a:latin typeface="Cambria Math" pitchFamily="18" charset="0"/>
                <a:ea typeface="宋体" pitchFamily="2" charset="-122"/>
                <a:cs typeface="Times New Roman" pitchFamily="18" charset="0"/>
              </a:rPr>
              <a:t>线性可分的二分类问题</a:t>
            </a:r>
            <a:endParaRPr lang="en-US" altLang="zh-CN" sz="1800" dirty="0">
              <a:solidFill>
                <a:srgbClr val="000000"/>
              </a:solidFill>
              <a:latin typeface="Cambria Math" pitchFamily="18" charset="0"/>
              <a:ea typeface="宋体" pitchFamily="2" charset="-122"/>
              <a:cs typeface="Times New Roman" pitchFamily="18" charset="0"/>
            </a:endParaRPr>
          </a:p>
        </p:txBody>
      </p:sp>
      <p:sp>
        <p:nvSpPr>
          <p:cNvPr id="24585" name="Rectangle 11"/>
          <p:cNvSpPr>
            <a:spLocks noChangeArrowheads="1"/>
          </p:cNvSpPr>
          <p:nvPr/>
        </p:nvSpPr>
        <p:spPr bwMode="auto">
          <a:xfrm>
            <a:off x="684213" y="2125664"/>
            <a:ext cx="8194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zh-CN" altLang="en-US" dirty="0">
                <a:solidFill>
                  <a:srgbClr val="000000"/>
                </a:solidFill>
                <a:latin typeface="Cambria Math" pitchFamily="18" charset="0"/>
                <a:ea typeface="宋体" pitchFamily="2" charset="-122"/>
                <a:cs typeface="Times New Roman" pitchFamily="18" charset="0"/>
              </a:rPr>
              <a:t>使用感知机模型可解决下图所示二维平面中线性可分的二分类问</a:t>
            </a:r>
            <a:r>
              <a:rPr lang="zh-CN" altLang="en-US" dirty="0" smtClean="0">
                <a:solidFill>
                  <a:srgbClr val="000000"/>
                </a:solidFill>
                <a:latin typeface="Cambria Math" pitchFamily="18" charset="0"/>
                <a:ea typeface="宋体" pitchFamily="2" charset="-122"/>
                <a:cs typeface="Times New Roman" pitchFamily="18" charset="0"/>
              </a:rPr>
              <a:t>题。</a:t>
            </a:r>
            <a:endParaRPr lang="en-US" altLang="zh-CN" dirty="0">
              <a:solidFill>
                <a:srgbClr val="000000"/>
              </a:solidFill>
              <a:latin typeface="Cambria Math" pitchFamily="18" charset="0"/>
              <a:ea typeface="宋体" pitchFamily="2" charset="-122"/>
              <a:cs typeface="Times New Roman" pitchFamily="18" charset="0"/>
            </a:endParaRPr>
          </a:p>
        </p:txBody>
      </p:sp>
    </p:spTree>
    <p:extLst>
      <p:ext uri="{BB962C8B-B14F-4D97-AF65-F5344CB8AC3E}">
        <p14:creationId xmlns:p14="http://schemas.microsoft.com/office/powerpoint/2010/main" val="3434518712"/>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zh-CN" altLang="en-US" smtClean="0"/>
          </a:p>
        </p:txBody>
      </p:sp>
      <p:sp>
        <p:nvSpPr>
          <p:cNvPr id="60419" name="Rectangle 3"/>
          <p:cNvSpPr>
            <a:spLocks noGrp="1" noChangeArrowheads="1"/>
          </p:cNvSpPr>
          <p:nvPr>
            <p:ph type="body" idx="1"/>
          </p:nvPr>
        </p:nvSpPr>
        <p:spPr/>
        <p:txBody>
          <a:bodyPr/>
          <a:lstStyle/>
          <a:p>
            <a:endParaRPr lang="zh-CN" altLang="en-US" smtClean="0"/>
          </a:p>
        </p:txBody>
      </p:sp>
      <p:pic>
        <p:nvPicPr>
          <p:cNvPr id="60420" name="Picture 4" descr="QQ截图20181226210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7" y="1543052"/>
            <a:ext cx="6334125"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endParaRPr lang="zh-CN" altLang="en-US" smtClean="0"/>
          </a:p>
        </p:txBody>
      </p:sp>
      <p:sp>
        <p:nvSpPr>
          <p:cNvPr id="61443" name="Rectangle 3"/>
          <p:cNvSpPr>
            <a:spLocks noGrp="1" noChangeArrowheads="1"/>
          </p:cNvSpPr>
          <p:nvPr>
            <p:ph type="body" idx="1"/>
          </p:nvPr>
        </p:nvSpPr>
        <p:spPr/>
        <p:txBody>
          <a:bodyPr/>
          <a:lstStyle/>
          <a:p>
            <a:endParaRPr lang="zh-CN" altLang="en-US" smtClean="0"/>
          </a:p>
        </p:txBody>
      </p:sp>
      <p:pic>
        <p:nvPicPr>
          <p:cNvPr id="61444" name="Picture 4" descr="QQ截图201812262107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616075"/>
            <a:ext cx="8591550"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endParaRPr lang="zh-CN" altLang="en-US" smtClean="0"/>
          </a:p>
        </p:txBody>
      </p:sp>
      <p:sp>
        <p:nvSpPr>
          <p:cNvPr id="62467" name="Rectangle 3"/>
          <p:cNvSpPr>
            <a:spLocks noGrp="1" noChangeArrowheads="1"/>
          </p:cNvSpPr>
          <p:nvPr>
            <p:ph type="body" idx="1"/>
          </p:nvPr>
        </p:nvSpPr>
        <p:spPr/>
        <p:txBody>
          <a:bodyPr/>
          <a:lstStyle/>
          <a:p>
            <a:endParaRPr lang="zh-CN" altLang="en-US" smtClean="0"/>
          </a:p>
        </p:txBody>
      </p:sp>
      <p:pic>
        <p:nvPicPr>
          <p:cNvPr id="62468" name="Picture 4" descr="QQ截图201812262108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1616075"/>
            <a:ext cx="6246812"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zh-CN" altLang="en-US" smtClean="0"/>
          </a:p>
        </p:txBody>
      </p:sp>
      <p:sp>
        <p:nvSpPr>
          <p:cNvPr id="64515" name="Rectangle 3"/>
          <p:cNvSpPr>
            <a:spLocks noGrp="1" noChangeArrowheads="1"/>
          </p:cNvSpPr>
          <p:nvPr>
            <p:ph type="body" idx="1"/>
          </p:nvPr>
        </p:nvSpPr>
        <p:spPr/>
        <p:txBody>
          <a:bodyPr/>
          <a:lstStyle/>
          <a:p>
            <a:endParaRPr lang="zh-CN" altLang="en-US"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830264" y="549275"/>
            <a:ext cx="7773987" cy="752476"/>
          </a:xfrm>
        </p:spPr>
        <p:txBody>
          <a:bodyPr/>
          <a:lstStyle/>
          <a:p>
            <a:r>
              <a:rPr lang="zh-CN" altLang="en-US" sz="1800" b="1" smtClean="0">
                <a:ea typeface="隶书" pitchFamily="49" charset="-122"/>
              </a:rPr>
              <a:t>人工神经网络</a:t>
            </a:r>
            <a:br>
              <a:rPr lang="zh-CN" altLang="en-US" sz="1800" b="1" smtClean="0">
                <a:ea typeface="隶书" pitchFamily="49" charset="-122"/>
              </a:rPr>
            </a:br>
            <a:r>
              <a:rPr lang="zh-CN" altLang="en-US" sz="1800" b="1" smtClean="0">
                <a:latin typeface="宋体" pitchFamily="2" charset="-122"/>
              </a:rPr>
              <a:t>（</a:t>
            </a:r>
            <a:r>
              <a:rPr lang="en-US" altLang="zh-CN" sz="1800" b="1" smtClean="0"/>
              <a:t>Artificial Neuron Nets=ANN</a:t>
            </a:r>
            <a:r>
              <a:rPr lang="zh-CN" altLang="en-US" sz="1800" b="1" smtClean="0">
                <a:latin typeface="宋体" pitchFamily="2" charset="-122"/>
              </a:rPr>
              <a:t>）</a:t>
            </a:r>
            <a:r>
              <a:rPr lang="zh-CN" altLang="en-US" sz="1800" b="1" smtClean="0">
                <a:ea typeface="隶书" pitchFamily="49" charset="-122"/>
              </a:rPr>
              <a:t> </a:t>
            </a:r>
            <a:r>
              <a:rPr lang="zh-CN" altLang="en-US" sz="1800" b="1" smtClean="0"/>
              <a:t/>
            </a:r>
            <a:br>
              <a:rPr lang="zh-CN" altLang="en-US" sz="1800" b="1" smtClean="0"/>
            </a:br>
            <a:endParaRPr lang="zh-CN" altLang="en-US" sz="1800" b="1" smtClean="0"/>
          </a:p>
        </p:txBody>
      </p:sp>
      <p:sp>
        <p:nvSpPr>
          <p:cNvPr id="122883" name="Rectangle 3"/>
          <p:cNvSpPr>
            <a:spLocks noGrp="1" noChangeArrowheads="1"/>
          </p:cNvSpPr>
          <p:nvPr>
            <p:ph type="body" idx="1"/>
          </p:nvPr>
        </p:nvSpPr>
        <p:spPr>
          <a:xfrm>
            <a:off x="609600" y="1295400"/>
            <a:ext cx="7620000" cy="685800"/>
          </a:xfrm>
        </p:spPr>
        <p:txBody>
          <a:bodyPr/>
          <a:lstStyle/>
          <a:p>
            <a:pPr>
              <a:buFont typeface="Wingdings" pitchFamily="2" charset="2"/>
              <a:buNone/>
            </a:pPr>
            <a:r>
              <a:rPr lang="zh-CN" altLang="en-US" smtClean="0">
                <a:latin typeface="宋体" pitchFamily="2" charset="-122"/>
              </a:rPr>
              <a:t>例</a:t>
            </a:r>
            <a:r>
              <a:rPr lang="zh-CN" altLang="en-US" smtClean="0"/>
              <a:t> </a:t>
            </a:r>
          </a:p>
        </p:txBody>
      </p:sp>
      <p:sp>
        <p:nvSpPr>
          <p:cNvPr id="122884" name="Rectangle 4"/>
          <p:cNvSpPr>
            <a:spLocks noChangeArrowheads="1"/>
          </p:cNvSpPr>
          <p:nvPr/>
        </p:nvSpPr>
        <p:spPr bwMode="auto">
          <a:xfrm>
            <a:off x="533400" y="19812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en-US" altLang="zh-CN" sz="2000">
                <a:latin typeface="Times New Roman" pitchFamily="18" charset="0"/>
                <a:ea typeface="宋体" pitchFamily="2" charset="-122"/>
              </a:rPr>
              <a:t>1981</a:t>
            </a:r>
            <a:r>
              <a:rPr kumimoji="1" lang="zh-CN" altLang="en-US" sz="2000">
                <a:latin typeface="Times New Roman" pitchFamily="18" charset="0"/>
                <a:ea typeface="宋体" pitchFamily="2" charset="-122"/>
              </a:rPr>
              <a:t>年生物学家格若根（</a:t>
            </a:r>
            <a:r>
              <a:rPr kumimoji="1" lang="en-US" altLang="zh-CN" sz="2000">
                <a:latin typeface="Times New Roman" pitchFamily="18" charset="0"/>
                <a:ea typeface="宋体" pitchFamily="2" charset="-122"/>
              </a:rPr>
              <a:t>W</a:t>
            </a:r>
            <a:r>
              <a:rPr kumimoji="1" lang="zh-CN" altLang="en-US" sz="2000">
                <a:latin typeface="Times New Roman" pitchFamily="18" charset="0"/>
                <a:ea typeface="宋体" pitchFamily="2" charset="-122"/>
              </a:rPr>
              <a:t>． </a:t>
            </a:r>
            <a:r>
              <a:rPr kumimoji="1" lang="en-US" altLang="zh-CN" sz="2000">
                <a:latin typeface="Times New Roman" pitchFamily="18" charset="0"/>
                <a:ea typeface="宋体" pitchFamily="2" charset="-122"/>
              </a:rPr>
              <a:t>Grogan</a:t>
            </a:r>
            <a:r>
              <a:rPr kumimoji="1" lang="zh-CN" altLang="en-US" sz="2000">
                <a:latin typeface="Times New Roman" pitchFamily="18" charset="0"/>
                <a:ea typeface="宋体" pitchFamily="2" charset="-122"/>
              </a:rPr>
              <a:t>）和维什（</a:t>
            </a:r>
            <a:r>
              <a:rPr kumimoji="1" lang="en-US" altLang="zh-CN" sz="2000">
                <a:latin typeface="Times New Roman" pitchFamily="18" charset="0"/>
                <a:ea typeface="宋体" pitchFamily="2" charset="-122"/>
              </a:rPr>
              <a:t>W</a:t>
            </a:r>
            <a:r>
              <a:rPr kumimoji="1" lang="zh-CN" altLang="en-US" sz="2000">
                <a:latin typeface="Times New Roman" pitchFamily="18" charset="0"/>
                <a:ea typeface="宋体" pitchFamily="2" charset="-122"/>
              </a:rPr>
              <a:t>．</a:t>
            </a:r>
            <a:r>
              <a:rPr kumimoji="1" lang="en-US" altLang="zh-CN" sz="2000">
                <a:latin typeface="Times New Roman" pitchFamily="18" charset="0"/>
                <a:ea typeface="宋体" pitchFamily="2" charset="-122"/>
              </a:rPr>
              <a:t>Wirth</a:t>
            </a:r>
            <a:r>
              <a:rPr kumimoji="1" lang="zh-CN" altLang="en-US" sz="2000">
                <a:latin typeface="Times New Roman" pitchFamily="18" charset="0"/>
                <a:ea typeface="宋体" pitchFamily="2" charset="-122"/>
              </a:rPr>
              <a:t>）发现了两类蚊子</a:t>
            </a:r>
            <a:r>
              <a:rPr kumimoji="1" lang="en-US" altLang="zh-CN" sz="2000">
                <a:latin typeface="Times New Roman" pitchFamily="18" charset="0"/>
                <a:ea typeface="宋体" pitchFamily="2" charset="-122"/>
              </a:rPr>
              <a:t>(</a:t>
            </a:r>
            <a:r>
              <a:rPr kumimoji="1" lang="zh-CN" altLang="en-US" sz="2000">
                <a:latin typeface="Times New Roman" pitchFamily="18" charset="0"/>
                <a:ea typeface="宋体" pitchFamily="2" charset="-122"/>
              </a:rPr>
              <a:t>或飞蠓</a:t>
            </a:r>
            <a:r>
              <a:rPr kumimoji="1" lang="en-US" altLang="zh-CN" sz="2000">
                <a:latin typeface="Times New Roman" pitchFamily="18" charset="0"/>
                <a:ea typeface="宋体" pitchFamily="2" charset="-122"/>
              </a:rPr>
              <a:t>midges)</a:t>
            </a:r>
            <a:r>
              <a:rPr kumimoji="1" lang="zh-CN" altLang="en-US" sz="2000">
                <a:latin typeface="Times New Roman" pitchFamily="18" charset="0"/>
                <a:ea typeface="宋体" pitchFamily="2" charset="-122"/>
              </a:rPr>
              <a:t>．他们测量了这两类蚊子每个个体的翼长和触角长，数据如下：</a:t>
            </a:r>
          </a:p>
        </p:txBody>
      </p:sp>
      <p:sp>
        <p:nvSpPr>
          <p:cNvPr id="122885" name="Rectangle 5"/>
          <p:cNvSpPr>
            <a:spLocks noChangeArrowheads="1"/>
          </p:cNvSpPr>
          <p:nvPr/>
        </p:nvSpPr>
        <p:spPr bwMode="auto">
          <a:xfrm>
            <a:off x="5181600" y="3048000"/>
            <a:ext cx="3581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000">
                <a:latin typeface="Times New Roman" pitchFamily="18" charset="0"/>
                <a:ea typeface="宋体" pitchFamily="2" charset="-122"/>
              </a:rPr>
              <a:t>翼长      触角长   类别</a:t>
            </a:r>
          </a:p>
          <a:p>
            <a:pPr algn="just" eaLnBrk="1" hangingPunct="1">
              <a:buClrTx/>
              <a:buFontTx/>
              <a:buChar char="•"/>
            </a:pPr>
            <a:r>
              <a:rPr kumimoji="1" lang="zh-CN" altLang="en-US" sz="2000">
                <a:latin typeface="Times New Roman" pitchFamily="18" charset="0"/>
                <a:ea typeface="宋体" pitchFamily="2" charset="-122"/>
              </a:rPr>
              <a:t> </a:t>
            </a:r>
            <a:r>
              <a:rPr kumimoji="1" lang="en-US" altLang="zh-CN" sz="2000">
                <a:latin typeface="Times New Roman" pitchFamily="18" charset="0"/>
                <a:ea typeface="宋体" pitchFamily="2" charset="-122"/>
              </a:rPr>
              <a:t>1.64        1.38     Af</a:t>
            </a:r>
          </a:p>
          <a:p>
            <a:pPr algn="just" eaLnBrk="1" hangingPunct="1">
              <a:buClrTx/>
              <a:buFontTx/>
              <a:buChar char="•"/>
            </a:pPr>
            <a:r>
              <a:rPr kumimoji="1" lang="en-US" altLang="zh-CN" sz="2000">
                <a:latin typeface="Times New Roman" pitchFamily="18" charset="0"/>
                <a:ea typeface="宋体" pitchFamily="2" charset="-122"/>
              </a:rPr>
              <a:t> 1.82        1.38     Af</a:t>
            </a:r>
          </a:p>
          <a:p>
            <a:pPr algn="just" eaLnBrk="1" hangingPunct="1">
              <a:buClrTx/>
              <a:buFontTx/>
              <a:buChar char="•"/>
            </a:pPr>
            <a:r>
              <a:rPr kumimoji="1" lang="en-US" altLang="zh-CN" sz="2000">
                <a:latin typeface="Times New Roman" pitchFamily="18" charset="0"/>
                <a:ea typeface="宋体" pitchFamily="2" charset="-122"/>
              </a:rPr>
              <a:t> 1.90        1.38     Af</a:t>
            </a:r>
          </a:p>
          <a:p>
            <a:pPr algn="just" eaLnBrk="1" hangingPunct="1">
              <a:buClrTx/>
              <a:buFontTx/>
              <a:buChar char="•"/>
            </a:pPr>
            <a:r>
              <a:rPr kumimoji="1" lang="en-US" altLang="zh-CN" sz="2000">
                <a:latin typeface="Times New Roman" pitchFamily="18" charset="0"/>
                <a:ea typeface="宋体" pitchFamily="2" charset="-122"/>
              </a:rPr>
              <a:t> 1.70        1.40     Af</a:t>
            </a:r>
          </a:p>
          <a:p>
            <a:pPr algn="just" eaLnBrk="1" hangingPunct="1">
              <a:buClrTx/>
              <a:buFontTx/>
              <a:buChar char="•"/>
            </a:pPr>
            <a:r>
              <a:rPr kumimoji="1" lang="en-US" altLang="zh-CN" sz="2000">
                <a:latin typeface="Times New Roman" pitchFamily="18" charset="0"/>
                <a:ea typeface="宋体" pitchFamily="2" charset="-122"/>
              </a:rPr>
              <a:t> 1.82        1.48     Af</a:t>
            </a:r>
          </a:p>
          <a:p>
            <a:pPr algn="just" eaLnBrk="1" hangingPunct="1">
              <a:buClrTx/>
              <a:buFontTx/>
              <a:buChar char="•"/>
            </a:pPr>
            <a:r>
              <a:rPr kumimoji="1" lang="en-US" altLang="zh-CN" sz="2000">
                <a:latin typeface="Times New Roman" pitchFamily="18" charset="0"/>
                <a:ea typeface="宋体" pitchFamily="2" charset="-122"/>
              </a:rPr>
              <a:t> 1.82        1.54     Af</a:t>
            </a:r>
          </a:p>
          <a:p>
            <a:pPr algn="just" eaLnBrk="1" hangingPunct="1">
              <a:buClrTx/>
              <a:buFontTx/>
              <a:buChar char="•"/>
            </a:pPr>
            <a:r>
              <a:rPr kumimoji="1" lang="en-US" altLang="zh-CN" sz="2000">
                <a:latin typeface="Times New Roman" pitchFamily="18" charset="0"/>
                <a:ea typeface="宋体" pitchFamily="2" charset="-122"/>
              </a:rPr>
              <a:t> 2.08        1.56     Af</a:t>
            </a:r>
          </a:p>
        </p:txBody>
      </p:sp>
      <p:sp>
        <p:nvSpPr>
          <p:cNvPr id="122886" name="Rectangle 6"/>
          <p:cNvSpPr>
            <a:spLocks noChangeArrowheads="1"/>
          </p:cNvSpPr>
          <p:nvPr/>
        </p:nvSpPr>
        <p:spPr bwMode="auto">
          <a:xfrm>
            <a:off x="817563" y="3068638"/>
            <a:ext cx="4114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000">
                <a:latin typeface="Times New Roman" pitchFamily="18" charset="0"/>
                <a:ea typeface="宋体" pitchFamily="2" charset="-122"/>
              </a:rPr>
              <a:t>翼长      触角长   类别</a:t>
            </a:r>
          </a:p>
          <a:p>
            <a:pPr algn="just" eaLnBrk="1" hangingPunct="1">
              <a:buClrTx/>
              <a:buFontTx/>
              <a:buChar char="•"/>
            </a:pPr>
            <a:r>
              <a:rPr kumimoji="1" lang="en-US" altLang="zh-CN" sz="2000">
                <a:latin typeface="Times New Roman" pitchFamily="18" charset="0"/>
                <a:ea typeface="宋体" pitchFamily="2" charset="-122"/>
              </a:rPr>
              <a:t>1.78       1.14     Apf</a:t>
            </a:r>
          </a:p>
          <a:p>
            <a:pPr algn="just" eaLnBrk="1" hangingPunct="1">
              <a:buClrTx/>
              <a:buFontTx/>
              <a:buChar char="•"/>
            </a:pPr>
            <a:r>
              <a:rPr kumimoji="1" lang="en-US" altLang="zh-CN" sz="2000">
                <a:latin typeface="Times New Roman" pitchFamily="18" charset="0"/>
                <a:ea typeface="宋体" pitchFamily="2" charset="-122"/>
              </a:rPr>
              <a:t>1.96       1.18     Apf</a:t>
            </a:r>
          </a:p>
          <a:p>
            <a:pPr algn="just" eaLnBrk="1" hangingPunct="1">
              <a:buClrTx/>
              <a:buFontTx/>
              <a:buChar char="•"/>
            </a:pPr>
            <a:r>
              <a:rPr kumimoji="1" lang="en-US" altLang="zh-CN" sz="2000">
                <a:latin typeface="Times New Roman" pitchFamily="18" charset="0"/>
                <a:ea typeface="宋体" pitchFamily="2" charset="-122"/>
              </a:rPr>
              <a:t>1.86       1.20     Apf</a:t>
            </a:r>
          </a:p>
          <a:p>
            <a:pPr algn="just" eaLnBrk="1" hangingPunct="1">
              <a:buClrTx/>
              <a:buFontTx/>
              <a:buChar char="•"/>
            </a:pPr>
            <a:r>
              <a:rPr kumimoji="1" lang="en-US" altLang="zh-CN" sz="2000">
                <a:latin typeface="Times New Roman" pitchFamily="18" charset="0"/>
                <a:ea typeface="宋体" pitchFamily="2" charset="-122"/>
              </a:rPr>
              <a:t>1.72       1.24     Af</a:t>
            </a:r>
          </a:p>
          <a:p>
            <a:pPr algn="just" eaLnBrk="1" hangingPunct="1">
              <a:buClrTx/>
              <a:buFontTx/>
              <a:buChar char="•"/>
            </a:pPr>
            <a:r>
              <a:rPr kumimoji="1" lang="en-US" altLang="zh-CN" sz="2000">
                <a:latin typeface="Times New Roman" pitchFamily="18" charset="0"/>
                <a:ea typeface="宋体" pitchFamily="2" charset="-122"/>
              </a:rPr>
              <a:t>2.00       1.26     Apf</a:t>
            </a:r>
          </a:p>
          <a:p>
            <a:pPr algn="just" eaLnBrk="1" hangingPunct="1">
              <a:buClrTx/>
              <a:buFontTx/>
              <a:buChar char="•"/>
            </a:pPr>
            <a:r>
              <a:rPr kumimoji="1" lang="en-US" altLang="zh-CN" sz="2000">
                <a:latin typeface="Times New Roman" pitchFamily="18" charset="0"/>
                <a:ea typeface="宋体" pitchFamily="2" charset="-122"/>
              </a:rPr>
              <a:t>2.00       1.28     Apf</a:t>
            </a:r>
          </a:p>
          <a:p>
            <a:pPr algn="just" eaLnBrk="1" hangingPunct="1">
              <a:buClrTx/>
              <a:buFontTx/>
              <a:buChar char="•"/>
            </a:pPr>
            <a:r>
              <a:rPr kumimoji="1" lang="en-US" altLang="zh-CN" sz="2000">
                <a:latin typeface="Times New Roman" pitchFamily="18" charset="0"/>
                <a:ea typeface="宋体" pitchFamily="2" charset="-122"/>
              </a:rPr>
              <a:t>1.96       1.30     Apf</a:t>
            </a:r>
          </a:p>
          <a:p>
            <a:pPr algn="just" eaLnBrk="1" hangingPunct="1">
              <a:buClrTx/>
              <a:buFontTx/>
              <a:buChar char="•"/>
            </a:pPr>
            <a:r>
              <a:rPr kumimoji="1" lang="en-US" altLang="zh-CN" sz="2000">
                <a:latin typeface="Times New Roman" pitchFamily="18" charset="0"/>
                <a:ea typeface="宋体" pitchFamily="2" charset="-122"/>
              </a:rPr>
              <a:t>1.74       1.36     Af</a:t>
            </a:r>
          </a:p>
        </p:txBody>
      </p:sp>
      <p:pic>
        <p:nvPicPr>
          <p:cNvPr id="66567" name="Picture 7" descr="220159723464478b03b75d853f158f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692151"/>
            <a:ext cx="1333500" cy="109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p:cTn id="7" dur="500" fill="hold"/>
                                        <p:tgtEl>
                                          <p:spTgt spid="122882"/>
                                        </p:tgtEl>
                                        <p:attrNameLst>
                                          <p:attrName>ppt_x</p:attrName>
                                        </p:attrNameLst>
                                      </p:cBhvr>
                                      <p:tavLst>
                                        <p:tav tm="0">
                                          <p:val>
                                            <p:strVal val="#ppt_x-#ppt_w/2"/>
                                          </p:val>
                                        </p:tav>
                                        <p:tav tm="100000">
                                          <p:val>
                                            <p:strVal val="#ppt_x"/>
                                          </p:val>
                                        </p:tav>
                                      </p:tavLst>
                                    </p:anim>
                                    <p:anim calcmode="lin" valueType="num">
                                      <p:cBhvr>
                                        <p:cTn id="8" dur="500" fill="hold"/>
                                        <p:tgtEl>
                                          <p:spTgt spid="122882"/>
                                        </p:tgtEl>
                                        <p:attrNameLst>
                                          <p:attrName>ppt_y</p:attrName>
                                        </p:attrNameLst>
                                      </p:cBhvr>
                                      <p:tavLst>
                                        <p:tav tm="0">
                                          <p:val>
                                            <p:strVal val="#ppt_y"/>
                                          </p:val>
                                        </p:tav>
                                        <p:tav tm="100000">
                                          <p:val>
                                            <p:strVal val="#ppt_y"/>
                                          </p:val>
                                        </p:tav>
                                      </p:tavLst>
                                    </p:anim>
                                    <p:anim calcmode="lin" valueType="num">
                                      <p:cBhvr>
                                        <p:cTn id="9" dur="500" fill="hold"/>
                                        <p:tgtEl>
                                          <p:spTgt spid="122882"/>
                                        </p:tgtEl>
                                        <p:attrNameLst>
                                          <p:attrName>ppt_w</p:attrName>
                                        </p:attrNameLst>
                                      </p:cBhvr>
                                      <p:tavLst>
                                        <p:tav tm="0">
                                          <p:val>
                                            <p:fltVal val="0"/>
                                          </p:val>
                                        </p:tav>
                                        <p:tav tm="100000">
                                          <p:val>
                                            <p:strVal val="#ppt_w"/>
                                          </p:val>
                                        </p:tav>
                                      </p:tavLst>
                                    </p:anim>
                                    <p:anim calcmode="lin" valueType="num">
                                      <p:cBhvr>
                                        <p:cTn id="10" dur="500" fill="hold"/>
                                        <p:tgtEl>
                                          <p:spTgt spid="12288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22883">
                                            <p:txEl>
                                              <p:pRg st="0" end="0"/>
                                            </p:txEl>
                                          </p:spTgt>
                                        </p:tgtEl>
                                        <p:attrNameLst>
                                          <p:attrName>style.visibility</p:attrName>
                                        </p:attrNameLst>
                                      </p:cBhvr>
                                      <p:to>
                                        <p:strVal val="visible"/>
                                      </p:to>
                                    </p:set>
                                    <p:anim calcmode="lin" valueType="num">
                                      <p:cBhvr>
                                        <p:cTn id="15" dur="1000" fill="hold"/>
                                        <p:tgtEl>
                                          <p:spTgt spid="12288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2288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12288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288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122884"/>
                                        </p:tgtEl>
                                        <p:attrNameLst>
                                          <p:attrName>style.visibility</p:attrName>
                                        </p:attrNameLst>
                                      </p:cBhvr>
                                      <p:to>
                                        <p:strVal val="visible"/>
                                      </p:to>
                                    </p:set>
                                    <p:anim calcmode="lin" valueType="num">
                                      <p:cBhvr>
                                        <p:cTn id="23" dur="1000" fill="hold"/>
                                        <p:tgtEl>
                                          <p:spTgt spid="122884"/>
                                        </p:tgtEl>
                                        <p:attrNameLst>
                                          <p:attrName>ppt_x</p:attrName>
                                        </p:attrNameLst>
                                      </p:cBhvr>
                                      <p:tavLst>
                                        <p:tav tm="0">
                                          <p:val>
                                            <p:strVal val="#ppt_x-.2"/>
                                          </p:val>
                                        </p:tav>
                                        <p:tav tm="100000">
                                          <p:val>
                                            <p:strVal val="#ppt_x"/>
                                          </p:val>
                                        </p:tav>
                                      </p:tavLst>
                                    </p:anim>
                                    <p:anim calcmode="lin" valueType="num">
                                      <p:cBhvr>
                                        <p:cTn id="24" dur="1000" fill="hold"/>
                                        <p:tgtEl>
                                          <p:spTgt spid="122884"/>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228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2886"/>
                                        </p:tgtEl>
                                        <p:attrNameLst>
                                          <p:attrName>style.visibility</p:attrName>
                                        </p:attrNameLst>
                                      </p:cBhvr>
                                      <p:to>
                                        <p:strVal val="visible"/>
                                      </p:to>
                                    </p:set>
                                    <p:animEffect transition="in" filter="fade">
                                      <p:cBhvr>
                                        <p:cTn id="30" dur="1000"/>
                                        <p:tgtEl>
                                          <p:spTgt spid="122886"/>
                                        </p:tgtEl>
                                      </p:cBhvr>
                                    </p:animEffect>
                                    <p:anim calcmode="lin" valueType="num">
                                      <p:cBhvr>
                                        <p:cTn id="31" dur="1000" fill="hold"/>
                                        <p:tgtEl>
                                          <p:spTgt spid="122886"/>
                                        </p:tgtEl>
                                        <p:attrNameLst>
                                          <p:attrName>ppt_x</p:attrName>
                                        </p:attrNameLst>
                                      </p:cBhvr>
                                      <p:tavLst>
                                        <p:tav tm="0">
                                          <p:val>
                                            <p:strVal val="#ppt_x"/>
                                          </p:val>
                                        </p:tav>
                                        <p:tav tm="100000">
                                          <p:val>
                                            <p:strVal val="#ppt_x"/>
                                          </p:val>
                                        </p:tav>
                                      </p:tavLst>
                                    </p:anim>
                                    <p:anim calcmode="lin" valueType="num">
                                      <p:cBhvr>
                                        <p:cTn id="32" dur="1000" fill="hold"/>
                                        <p:tgtEl>
                                          <p:spTgt spid="122886"/>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2885"/>
                                        </p:tgtEl>
                                        <p:attrNameLst>
                                          <p:attrName>style.visibility</p:attrName>
                                        </p:attrNameLst>
                                      </p:cBhvr>
                                      <p:to>
                                        <p:strVal val="visible"/>
                                      </p:to>
                                    </p:set>
                                    <p:animEffect transition="in" filter="fade">
                                      <p:cBhvr>
                                        <p:cTn id="37" dur="1000"/>
                                        <p:tgtEl>
                                          <p:spTgt spid="122885"/>
                                        </p:tgtEl>
                                      </p:cBhvr>
                                    </p:animEffect>
                                    <p:anim calcmode="lin" valueType="num">
                                      <p:cBhvr>
                                        <p:cTn id="38" dur="1000" fill="hold"/>
                                        <p:tgtEl>
                                          <p:spTgt spid="122885"/>
                                        </p:tgtEl>
                                        <p:attrNameLst>
                                          <p:attrName>ppt_x</p:attrName>
                                        </p:attrNameLst>
                                      </p:cBhvr>
                                      <p:tavLst>
                                        <p:tav tm="0">
                                          <p:val>
                                            <p:strVal val="#ppt_x"/>
                                          </p:val>
                                        </p:tav>
                                        <p:tav tm="100000">
                                          <p:val>
                                            <p:strVal val="#ppt_x"/>
                                          </p:val>
                                        </p:tav>
                                      </p:tavLst>
                                    </p:anim>
                                    <p:anim calcmode="lin" valueType="num">
                                      <p:cBhvr>
                                        <p:cTn id="39" dur="1000" fill="hold"/>
                                        <p:tgtEl>
                                          <p:spTgt spid="1228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3" grpId="0" build="p"/>
      <p:bldP spid="122884" grpId="0"/>
      <p:bldP spid="122885" grpId="0"/>
      <p:bldP spid="122886"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579438" y="620713"/>
            <a:ext cx="7808912" cy="1143000"/>
          </a:xfrm>
        </p:spPr>
        <p:txBody>
          <a:bodyPr/>
          <a:lstStyle/>
          <a:p>
            <a:pPr>
              <a:lnSpc>
                <a:spcPct val="90000"/>
              </a:lnSpc>
            </a:pPr>
            <a:r>
              <a:rPr lang="zh-CN" altLang="en-US" sz="2000" smtClean="0">
                <a:solidFill>
                  <a:srgbClr val="FF0000"/>
                </a:solidFill>
                <a:ea typeface="楷体_GB2312" pitchFamily="49" charset="-122"/>
              </a:rPr>
              <a:t>问：</a:t>
            </a:r>
            <a:r>
              <a:rPr lang="zh-CN" altLang="en-US" sz="2000" smtClean="0">
                <a:ea typeface="楷体_GB2312" pitchFamily="49" charset="-122"/>
              </a:rPr>
              <a:t>如果抓到三只新的蚊子，它们的触角长和翼长分别为</a:t>
            </a:r>
            <a:r>
              <a:rPr lang="en-US" altLang="zh-CN" sz="2000" smtClean="0">
                <a:ea typeface="楷体_GB2312" pitchFamily="49" charset="-122"/>
              </a:rPr>
              <a:t>(l.24,1.80);</a:t>
            </a:r>
            <a:r>
              <a:rPr lang="en-US" altLang="zh-CN" sz="2000" smtClean="0"/>
              <a:t> </a:t>
            </a:r>
            <a:r>
              <a:rPr lang="en-US" altLang="zh-CN" sz="2000" smtClean="0">
                <a:ea typeface="楷体_GB2312" pitchFamily="49" charset="-122"/>
              </a:rPr>
              <a:t>(l.28</a:t>
            </a:r>
            <a:r>
              <a:rPr lang="zh-CN" altLang="en-US" sz="2000" smtClean="0">
                <a:ea typeface="楷体_GB2312" pitchFamily="49" charset="-122"/>
              </a:rPr>
              <a:t>，</a:t>
            </a:r>
            <a:r>
              <a:rPr lang="en-US" altLang="zh-CN" sz="2000" smtClean="0">
                <a:ea typeface="楷体_GB2312" pitchFamily="49" charset="-122"/>
              </a:rPr>
              <a:t>1.84)</a:t>
            </a:r>
            <a:r>
              <a:rPr lang="zh-CN" altLang="en-US" sz="2000" smtClean="0">
                <a:ea typeface="楷体_GB2312" pitchFamily="49" charset="-122"/>
              </a:rPr>
              <a:t>；（</a:t>
            </a:r>
            <a:r>
              <a:rPr lang="en-US" altLang="zh-CN" sz="2000" smtClean="0">
                <a:ea typeface="楷体_GB2312" pitchFamily="49" charset="-122"/>
              </a:rPr>
              <a:t>1.40</a:t>
            </a:r>
            <a:r>
              <a:rPr lang="zh-CN" altLang="en-US" sz="2000" smtClean="0">
                <a:ea typeface="楷体_GB2312" pitchFamily="49" charset="-122"/>
              </a:rPr>
              <a:t>，</a:t>
            </a:r>
            <a:r>
              <a:rPr lang="en-US" altLang="zh-CN" sz="2000" smtClean="0">
                <a:ea typeface="楷体_GB2312" pitchFamily="49" charset="-122"/>
              </a:rPr>
              <a:t>2.04</a:t>
            </a:r>
            <a:r>
              <a:rPr lang="zh-CN" altLang="en-US" sz="2000" smtClean="0">
                <a:ea typeface="楷体_GB2312" pitchFamily="49" charset="-122"/>
              </a:rPr>
              <a:t>）．问它们应分别属于哪一个种类？</a:t>
            </a:r>
            <a:r>
              <a:rPr lang="zh-CN" altLang="en-US" sz="2000" smtClean="0"/>
              <a:t> </a:t>
            </a:r>
          </a:p>
        </p:txBody>
      </p:sp>
      <p:sp>
        <p:nvSpPr>
          <p:cNvPr id="123907" name="Rectangle 3"/>
          <p:cNvSpPr>
            <a:spLocks noChangeArrowheads="1"/>
          </p:cNvSpPr>
          <p:nvPr/>
        </p:nvSpPr>
        <p:spPr bwMode="auto">
          <a:xfrm>
            <a:off x="609600" y="2027238"/>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kumimoji="1" lang="zh-CN" altLang="en-US" sz="2800">
                <a:latin typeface="宋体" pitchFamily="2" charset="-122"/>
                <a:ea typeface="宋体" pitchFamily="2" charset="-122"/>
              </a:rPr>
              <a:t>解法一</a:t>
            </a:r>
            <a:r>
              <a:rPr kumimoji="1" lang="zh-CN" altLang="en-US" sz="3200">
                <a:latin typeface="宋体" pitchFamily="2" charset="-122"/>
                <a:ea typeface="宋体" pitchFamily="2" charset="-122"/>
              </a:rPr>
              <a:t>： </a:t>
            </a:r>
          </a:p>
        </p:txBody>
      </p:sp>
      <p:sp>
        <p:nvSpPr>
          <p:cNvPr id="123908" name="Rectangle 4"/>
          <p:cNvSpPr>
            <a:spLocks noChangeArrowheads="1"/>
          </p:cNvSpPr>
          <p:nvPr/>
        </p:nvSpPr>
        <p:spPr bwMode="auto">
          <a:xfrm>
            <a:off x="611188" y="2636838"/>
            <a:ext cx="7924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Char char="•"/>
            </a:pPr>
            <a:r>
              <a:rPr kumimoji="1" lang="zh-CN" altLang="en-US" sz="2800">
                <a:latin typeface="宋体" pitchFamily="2" charset="-122"/>
                <a:ea typeface="宋体" pitchFamily="2" charset="-122"/>
              </a:rPr>
              <a:t>把翼长作纵坐标，触角长作横坐标；那么每个蚊子的翼长和触角决定了坐标平面的一个点</a:t>
            </a:r>
            <a:r>
              <a:rPr kumimoji="1" lang="en-US" altLang="zh-CN" sz="2800">
                <a:latin typeface="宋体" pitchFamily="2" charset="-122"/>
                <a:ea typeface="宋体" pitchFamily="2" charset="-122"/>
              </a:rPr>
              <a:t>.</a:t>
            </a:r>
            <a:r>
              <a:rPr kumimoji="1" lang="zh-CN" altLang="en-US" sz="2800">
                <a:latin typeface="宋体" pitchFamily="2" charset="-122"/>
                <a:ea typeface="宋体" pitchFamily="2" charset="-122"/>
              </a:rPr>
              <a:t>其中 </a:t>
            </a:r>
            <a:r>
              <a:rPr kumimoji="1" lang="en-US" altLang="zh-CN" sz="2800">
                <a:latin typeface="宋体" pitchFamily="2" charset="-122"/>
                <a:ea typeface="宋体" pitchFamily="2" charset="-122"/>
              </a:rPr>
              <a:t>6</a:t>
            </a:r>
            <a:r>
              <a:rPr kumimoji="1" lang="zh-CN" altLang="en-US" sz="2800">
                <a:latin typeface="宋体" pitchFamily="2" charset="-122"/>
                <a:ea typeface="宋体" pitchFamily="2" charset="-122"/>
              </a:rPr>
              <a:t>个蚊子属于 </a:t>
            </a:r>
            <a:r>
              <a:rPr kumimoji="1" lang="en-US" altLang="zh-CN" sz="2800">
                <a:latin typeface="宋体" pitchFamily="2" charset="-122"/>
                <a:ea typeface="宋体" pitchFamily="2" charset="-122"/>
              </a:rPr>
              <a:t>APf</a:t>
            </a:r>
            <a:r>
              <a:rPr kumimoji="1" lang="zh-CN" altLang="en-US" sz="2800">
                <a:latin typeface="宋体" pitchFamily="2" charset="-122"/>
                <a:ea typeface="宋体" pitchFamily="2" charset="-122"/>
              </a:rPr>
              <a:t>类；用黑点</a:t>
            </a:r>
            <a:r>
              <a:rPr kumimoji="1" lang="zh-CN" altLang="en-US" sz="2800">
                <a:latin typeface="Times New Roman" pitchFamily="18" charset="0"/>
                <a:ea typeface="宋体" pitchFamily="2" charset="-122"/>
              </a:rPr>
              <a:t>“</a:t>
            </a:r>
            <a:r>
              <a:rPr kumimoji="1" lang="en-US" altLang="zh-CN" sz="2800">
                <a:latin typeface="Times New Roman" pitchFamily="18" charset="0"/>
                <a:ea typeface="宋体" pitchFamily="2" charset="-122"/>
              </a:rPr>
              <a:t>·”</a:t>
            </a:r>
            <a:r>
              <a:rPr kumimoji="1" lang="zh-CN" altLang="en-US" sz="2800">
                <a:latin typeface="宋体" pitchFamily="2" charset="-122"/>
                <a:ea typeface="宋体" pitchFamily="2" charset="-122"/>
              </a:rPr>
              <a:t>表示；</a:t>
            </a:r>
            <a:r>
              <a:rPr kumimoji="1" lang="en-US" altLang="zh-CN" sz="2800">
                <a:latin typeface="宋体" pitchFamily="2" charset="-122"/>
                <a:ea typeface="宋体" pitchFamily="2" charset="-122"/>
              </a:rPr>
              <a:t>9</a:t>
            </a:r>
            <a:r>
              <a:rPr kumimoji="1" lang="zh-CN" altLang="en-US" sz="2800">
                <a:latin typeface="宋体" pitchFamily="2" charset="-122"/>
                <a:ea typeface="宋体" pitchFamily="2" charset="-122"/>
              </a:rPr>
              <a:t>个蚊子属 </a:t>
            </a:r>
            <a:r>
              <a:rPr kumimoji="1" lang="en-US" altLang="zh-CN" sz="2800">
                <a:latin typeface="宋体" pitchFamily="2" charset="-122"/>
                <a:ea typeface="宋体" pitchFamily="2" charset="-122"/>
              </a:rPr>
              <a:t>Af</a:t>
            </a:r>
            <a:r>
              <a:rPr kumimoji="1" lang="zh-CN" altLang="en-US" sz="2800">
                <a:latin typeface="宋体" pitchFamily="2" charset="-122"/>
                <a:ea typeface="宋体" pitchFamily="2" charset="-122"/>
              </a:rPr>
              <a:t>类；用小圆圈</a:t>
            </a:r>
            <a:r>
              <a:rPr kumimoji="1" lang="zh-CN" altLang="en-US" sz="2800">
                <a:latin typeface="Times New Roman" pitchFamily="18" charset="0"/>
                <a:ea typeface="宋体" pitchFamily="2" charset="-122"/>
              </a:rPr>
              <a:t>“</a:t>
            </a:r>
            <a:r>
              <a:rPr kumimoji="1" lang="zh-CN" altLang="en-US" sz="2800">
                <a:latin typeface="宋体" pitchFamily="2" charset="-122"/>
                <a:ea typeface="宋体" pitchFamily="2" charset="-122"/>
              </a:rPr>
              <a:t>。</a:t>
            </a:r>
            <a:r>
              <a:rPr kumimoji="1" lang="zh-CN" altLang="en-US" sz="2800">
                <a:latin typeface="Times New Roman" pitchFamily="18" charset="0"/>
                <a:ea typeface="宋体" pitchFamily="2" charset="-122"/>
              </a:rPr>
              <a:t>”</a:t>
            </a:r>
            <a:r>
              <a:rPr kumimoji="1" lang="zh-CN" altLang="en-US" sz="2800">
                <a:latin typeface="宋体" pitchFamily="2" charset="-122"/>
                <a:ea typeface="宋体" pitchFamily="2" charset="-122"/>
              </a:rPr>
              <a:t>表示．</a:t>
            </a:r>
          </a:p>
          <a:p>
            <a:pPr eaLnBrk="1" hangingPunct="1">
              <a:buClrTx/>
              <a:buFontTx/>
              <a:buChar char="•"/>
            </a:pPr>
            <a:r>
              <a:rPr kumimoji="1" lang="zh-CN" altLang="en-US" sz="2800">
                <a:latin typeface="宋体" pitchFamily="2" charset="-122"/>
                <a:ea typeface="宋体" pitchFamily="2" charset="-122"/>
              </a:rPr>
              <a:t>得到的结果见图</a:t>
            </a:r>
            <a:r>
              <a:rPr kumimoji="1" lang="en-US" altLang="zh-CN" sz="2800">
                <a:latin typeface="宋体" pitchFamily="2" charset="-122"/>
                <a:ea typeface="宋体" pitchFamily="2" charset="-122"/>
              </a:rPr>
              <a:t>1  </a:t>
            </a:r>
          </a:p>
        </p:txBody>
      </p:sp>
      <p:pic>
        <p:nvPicPr>
          <p:cNvPr id="123909"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8402" y="4365626"/>
            <a:ext cx="374332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Rectangle 6"/>
          <p:cNvSpPr>
            <a:spLocks noChangeArrowheads="1"/>
          </p:cNvSpPr>
          <p:nvPr/>
        </p:nvSpPr>
        <p:spPr bwMode="auto">
          <a:xfrm>
            <a:off x="3924300" y="6524626"/>
            <a:ext cx="29591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Char char="•"/>
            </a:pPr>
            <a:r>
              <a:rPr kumimoji="1" lang="zh-CN" altLang="en-US" sz="1600">
                <a:latin typeface="宋体" pitchFamily="2" charset="-122"/>
                <a:ea typeface="宋体" pitchFamily="2" charset="-122"/>
              </a:rPr>
              <a:t>图</a:t>
            </a:r>
            <a:r>
              <a:rPr kumimoji="1" lang="en-US" altLang="zh-CN" sz="1600">
                <a:latin typeface="Times New Roman" pitchFamily="18" charset="0"/>
                <a:ea typeface="宋体" pitchFamily="2" charset="-122"/>
              </a:rPr>
              <a:t>1</a:t>
            </a:r>
            <a:r>
              <a:rPr kumimoji="1" lang="zh-CN" altLang="en-US" sz="1600">
                <a:ea typeface="宋体" pitchFamily="2" charset="-122"/>
              </a:rPr>
              <a:t>飞蠓的触角长和翼长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3906">
                                            <p:txEl>
                                              <p:pRg st="0" end="0"/>
                                            </p:txEl>
                                          </p:spTgt>
                                        </p:tgtEl>
                                        <p:attrNameLst>
                                          <p:attrName>style.visibility</p:attrName>
                                        </p:attrNameLst>
                                      </p:cBhvr>
                                      <p:to>
                                        <p:strVal val="visible"/>
                                      </p:to>
                                    </p:set>
                                    <p:animEffect transition="in" filter="fade">
                                      <p:cBhvr>
                                        <p:cTn id="7" dur="1000"/>
                                        <p:tgtEl>
                                          <p:spTgt spid="123906">
                                            <p:txEl>
                                              <p:pRg st="0" end="0"/>
                                            </p:txEl>
                                          </p:spTgt>
                                        </p:tgtEl>
                                      </p:cBhvr>
                                    </p:animEffect>
                                    <p:anim calcmode="lin" valueType="num">
                                      <p:cBhvr>
                                        <p:cTn id="8" dur="1000" fill="hold"/>
                                        <p:tgtEl>
                                          <p:spTgt spid="1239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39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123907"/>
                                        </p:tgtEl>
                                        <p:attrNameLst>
                                          <p:attrName>style.visibility</p:attrName>
                                        </p:attrNameLst>
                                      </p:cBhvr>
                                      <p:to>
                                        <p:strVal val="visible"/>
                                      </p:to>
                                    </p:set>
                                    <p:anim calcmode="lin" valueType="num">
                                      <p:cBhvr>
                                        <p:cTn id="14" dur="1000" fill="hold"/>
                                        <p:tgtEl>
                                          <p:spTgt spid="123907"/>
                                        </p:tgtEl>
                                        <p:attrNameLst>
                                          <p:attrName>ppt_w</p:attrName>
                                        </p:attrNameLst>
                                      </p:cBhvr>
                                      <p:tavLst>
                                        <p:tav tm="0">
                                          <p:val>
                                            <p:fltVal val="0"/>
                                          </p:val>
                                        </p:tav>
                                        <p:tav tm="100000">
                                          <p:val>
                                            <p:strVal val="#ppt_w"/>
                                          </p:val>
                                        </p:tav>
                                      </p:tavLst>
                                    </p:anim>
                                    <p:anim calcmode="lin" valueType="num">
                                      <p:cBhvr>
                                        <p:cTn id="15" dur="1000" fill="hold"/>
                                        <p:tgtEl>
                                          <p:spTgt spid="123907"/>
                                        </p:tgtEl>
                                        <p:attrNameLst>
                                          <p:attrName>ppt_h</p:attrName>
                                        </p:attrNameLst>
                                      </p:cBhvr>
                                      <p:tavLst>
                                        <p:tav tm="0">
                                          <p:val>
                                            <p:fltVal val="0"/>
                                          </p:val>
                                        </p:tav>
                                        <p:tav tm="100000">
                                          <p:val>
                                            <p:strVal val="#ppt_h"/>
                                          </p:val>
                                        </p:tav>
                                      </p:tavLst>
                                    </p:anim>
                                    <p:anim calcmode="lin" valueType="num">
                                      <p:cBhvr>
                                        <p:cTn id="16" dur="1000" fill="hold"/>
                                        <p:tgtEl>
                                          <p:spTgt spid="123907"/>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2390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123908">
                                            <p:txEl>
                                              <p:pRg st="0" end="0"/>
                                            </p:txEl>
                                          </p:spTgt>
                                        </p:tgtEl>
                                        <p:attrNameLst>
                                          <p:attrName>style.visibility</p:attrName>
                                        </p:attrNameLst>
                                      </p:cBhvr>
                                      <p:to>
                                        <p:strVal val="visible"/>
                                      </p:to>
                                    </p:set>
                                    <p:anim calcmode="lin" valueType="num">
                                      <p:cBhvr>
                                        <p:cTn id="22" dur="1000" fill="hold"/>
                                        <p:tgtEl>
                                          <p:spTgt spid="123908">
                                            <p:txEl>
                                              <p:pRg st="0" end="0"/>
                                            </p:txEl>
                                          </p:spTgt>
                                        </p:tgtEl>
                                        <p:attrNameLst>
                                          <p:attrName>ppt_x</p:attrName>
                                        </p:attrNameLst>
                                      </p:cBhvr>
                                      <p:tavLst>
                                        <p:tav tm="0">
                                          <p:val>
                                            <p:strVal val="#ppt_x-.2"/>
                                          </p:val>
                                        </p:tav>
                                        <p:tav tm="100000">
                                          <p:val>
                                            <p:strVal val="#ppt_x"/>
                                          </p:val>
                                        </p:tav>
                                      </p:tavLst>
                                    </p:anim>
                                    <p:anim calcmode="lin" valueType="num">
                                      <p:cBhvr>
                                        <p:cTn id="23" dur="1000" fill="hold"/>
                                        <p:tgtEl>
                                          <p:spTgt spid="12390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23908">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123908">
                                            <p:txEl>
                                              <p:pRg st="1" end="1"/>
                                            </p:txEl>
                                          </p:spTgt>
                                        </p:tgtEl>
                                        <p:attrNameLst>
                                          <p:attrName>style.visibility</p:attrName>
                                        </p:attrNameLst>
                                      </p:cBhvr>
                                      <p:to>
                                        <p:strVal val="visible"/>
                                      </p:to>
                                    </p:set>
                                    <p:anim calcmode="lin" valueType="num">
                                      <p:cBhvr>
                                        <p:cTn id="29" dur="1000" fill="hold"/>
                                        <p:tgtEl>
                                          <p:spTgt spid="123908">
                                            <p:txEl>
                                              <p:pRg st="1" end="1"/>
                                            </p:txEl>
                                          </p:spTgt>
                                        </p:tgtEl>
                                        <p:attrNameLst>
                                          <p:attrName>ppt_x</p:attrName>
                                        </p:attrNameLst>
                                      </p:cBhvr>
                                      <p:tavLst>
                                        <p:tav tm="0">
                                          <p:val>
                                            <p:strVal val="#ppt_x-.2"/>
                                          </p:val>
                                        </p:tav>
                                        <p:tav tm="100000">
                                          <p:val>
                                            <p:strVal val="#ppt_x"/>
                                          </p:val>
                                        </p:tav>
                                      </p:tavLst>
                                    </p:anim>
                                    <p:anim calcmode="lin" valueType="num">
                                      <p:cBhvr>
                                        <p:cTn id="30" dur="1000" fill="hold"/>
                                        <p:tgtEl>
                                          <p:spTgt spid="12390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23908">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23909"/>
                                        </p:tgtEl>
                                        <p:attrNameLst>
                                          <p:attrName>style.visibility</p:attrName>
                                        </p:attrNameLst>
                                      </p:cBhvr>
                                      <p:to>
                                        <p:strVal val="visible"/>
                                      </p:to>
                                    </p:set>
                                    <p:animEffect transition="in" filter="fade">
                                      <p:cBhvr>
                                        <p:cTn id="36" dur="1000"/>
                                        <p:tgtEl>
                                          <p:spTgt spid="123909"/>
                                        </p:tgtEl>
                                      </p:cBhvr>
                                    </p:animEffect>
                                    <p:anim calcmode="lin" valueType="num">
                                      <p:cBhvr>
                                        <p:cTn id="37" dur="1000" fill="hold"/>
                                        <p:tgtEl>
                                          <p:spTgt spid="123909"/>
                                        </p:tgtEl>
                                        <p:attrNameLst>
                                          <p:attrName>ppt_x</p:attrName>
                                        </p:attrNameLst>
                                      </p:cBhvr>
                                      <p:tavLst>
                                        <p:tav tm="0">
                                          <p:val>
                                            <p:strVal val="#ppt_x"/>
                                          </p:val>
                                        </p:tav>
                                        <p:tav tm="100000">
                                          <p:val>
                                            <p:strVal val="#ppt_x"/>
                                          </p:val>
                                        </p:tav>
                                      </p:tavLst>
                                    </p:anim>
                                    <p:anim calcmode="lin" valueType="num">
                                      <p:cBhvr>
                                        <p:cTn id="38" dur="1000" fill="hold"/>
                                        <p:tgtEl>
                                          <p:spTgt spid="1239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p:bldP spid="123907"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685800" y="609600"/>
            <a:ext cx="6096000" cy="609600"/>
          </a:xfrm>
        </p:spPr>
        <p:txBody>
          <a:bodyPr/>
          <a:lstStyle/>
          <a:p>
            <a:r>
              <a:rPr lang="zh-CN" altLang="en-US" sz="2000" smtClean="0">
                <a:solidFill>
                  <a:srgbClr val="FF0000"/>
                </a:solidFill>
                <a:ea typeface="黑体" pitchFamily="49" charset="-122"/>
              </a:rPr>
              <a:t>思路</a:t>
            </a:r>
            <a:r>
              <a:rPr lang="zh-CN" altLang="en-US" sz="2000" smtClean="0">
                <a:solidFill>
                  <a:srgbClr val="FF0000"/>
                </a:solidFill>
                <a:latin typeface="宋体" pitchFamily="2" charset="-122"/>
              </a:rPr>
              <a:t>：</a:t>
            </a:r>
            <a:r>
              <a:rPr lang="zh-CN" altLang="en-US" sz="2000" smtClean="0">
                <a:latin typeface="宋体" pitchFamily="2" charset="-122"/>
              </a:rPr>
              <a:t>作一直线将两类飞蠓分开</a:t>
            </a:r>
            <a:r>
              <a:rPr lang="zh-CN" altLang="en-US" sz="2000" smtClean="0"/>
              <a:t> </a:t>
            </a:r>
          </a:p>
        </p:txBody>
      </p:sp>
      <p:sp>
        <p:nvSpPr>
          <p:cNvPr id="124931" name="Rectangle 3"/>
          <p:cNvSpPr>
            <a:spLocks noChangeArrowheads="1"/>
          </p:cNvSpPr>
          <p:nvPr/>
        </p:nvSpPr>
        <p:spPr bwMode="auto">
          <a:xfrm>
            <a:off x="609600" y="1295400"/>
            <a:ext cx="8077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800">
                <a:latin typeface="Times New Roman" pitchFamily="18" charset="0"/>
                <a:ea typeface="宋体" pitchFamily="2" charset="-122"/>
              </a:rPr>
              <a:t>例如；取</a:t>
            </a:r>
            <a:r>
              <a:rPr kumimoji="1" lang="en-US" altLang="zh-CN" sz="2800">
                <a:latin typeface="Times New Roman" pitchFamily="18" charset="0"/>
                <a:ea typeface="宋体" pitchFamily="2" charset="-122"/>
              </a:rPr>
              <a:t>A</a:t>
            </a:r>
            <a:r>
              <a:rPr kumimoji="1" lang="zh-CN" altLang="en-US" sz="2800">
                <a:latin typeface="Times New Roman" pitchFamily="18" charset="0"/>
                <a:ea typeface="宋体" pitchFamily="2" charset="-122"/>
              </a:rPr>
              <a:t>＝（</a:t>
            </a:r>
            <a:r>
              <a:rPr kumimoji="1" lang="en-US" altLang="zh-CN" sz="2800">
                <a:latin typeface="Times New Roman" pitchFamily="18" charset="0"/>
                <a:ea typeface="宋体" pitchFamily="2" charset="-122"/>
              </a:rPr>
              <a:t>1.44</a:t>
            </a:r>
            <a:r>
              <a:rPr kumimoji="1" lang="zh-CN" altLang="en-US" sz="2800">
                <a:latin typeface="Times New Roman" pitchFamily="18" charset="0"/>
                <a:ea typeface="宋体" pitchFamily="2" charset="-122"/>
              </a:rPr>
              <a:t>，</a:t>
            </a:r>
            <a:r>
              <a:rPr kumimoji="1" lang="en-US" altLang="zh-CN" sz="2800">
                <a:latin typeface="Times New Roman" pitchFamily="18" charset="0"/>
                <a:ea typeface="宋体" pitchFamily="2" charset="-122"/>
              </a:rPr>
              <a:t>2.10</a:t>
            </a:r>
            <a:r>
              <a:rPr kumimoji="1" lang="zh-CN" altLang="en-US" sz="2800">
                <a:latin typeface="Times New Roman" pitchFamily="18" charset="0"/>
                <a:ea typeface="宋体" pitchFamily="2" charset="-122"/>
              </a:rPr>
              <a:t>）和 </a:t>
            </a:r>
            <a:r>
              <a:rPr kumimoji="1" lang="en-US" altLang="zh-CN" sz="2800">
                <a:latin typeface="Times New Roman" pitchFamily="18" charset="0"/>
                <a:ea typeface="宋体" pitchFamily="2" charset="-122"/>
              </a:rPr>
              <a:t>B</a:t>
            </a:r>
            <a:r>
              <a:rPr kumimoji="1" lang="zh-CN" altLang="en-US" sz="2800">
                <a:latin typeface="Times New Roman" pitchFamily="18" charset="0"/>
                <a:ea typeface="宋体" pitchFamily="2" charset="-122"/>
              </a:rPr>
              <a:t>＝</a:t>
            </a:r>
            <a:r>
              <a:rPr kumimoji="1" lang="en-US" altLang="zh-CN" sz="2800">
                <a:latin typeface="Times New Roman" pitchFamily="18" charset="0"/>
                <a:ea typeface="宋体" pitchFamily="2" charset="-122"/>
              </a:rPr>
              <a:t>(1.10</a:t>
            </a:r>
            <a:r>
              <a:rPr kumimoji="1" lang="zh-CN" altLang="en-US" sz="2800">
                <a:latin typeface="Times New Roman" pitchFamily="18" charset="0"/>
                <a:ea typeface="宋体" pitchFamily="2" charset="-122"/>
              </a:rPr>
              <a:t>，</a:t>
            </a:r>
            <a:r>
              <a:rPr kumimoji="1" lang="en-US" altLang="zh-CN" sz="2800">
                <a:latin typeface="Times New Roman" pitchFamily="18" charset="0"/>
                <a:ea typeface="宋体" pitchFamily="2" charset="-122"/>
              </a:rPr>
              <a:t>1.16)</a:t>
            </a:r>
            <a:r>
              <a:rPr kumimoji="1" lang="zh-CN" altLang="en-US" sz="2800">
                <a:latin typeface="Times New Roman" pitchFamily="18" charset="0"/>
                <a:ea typeface="宋体" pitchFamily="2" charset="-122"/>
              </a:rPr>
              <a:t>，过</a:t>
            </a:r>
            <a:r>
              <a:rPr kumimoji="1" lang="en-US" altLang="zh-CN" sz="2800">
                <a:latin typeface="Times New Roman" pitchFamily="18" charset="0"/>
                <a:ea typeface="宋体" pitchFamily="2" charset="-122"/>
              </a:rPr>
              <a:t>A B</a:t>
            </a:r>
            <a:r>
              <a:rPr kumimoji="1" lang="zh-CN" altLang="en-US" sz="2800">
                <a:latin typeface="Times New Roman" pitchFamily="18" charset="0"/>
                <a:ea typeface="宋体" pitchFamily="2" charset="-122"/>
              </a:rPr>
              <a:t>两点作一条直线： </a:t>
            </a:r>
          </a:p>
          <a:p>
            <a:pPr algn="just" eaLnBrk="1" hangingPunct="1">
              <a:buClrTx/>
              <a:buFontTx/>
              <a:buChar char="•"/>
            </a:pP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y</a:t>
            </a: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1.47x  - 0.017</a:t>
            </a:r>
          </a:p>
          <a:p>
            <a:pPr eaLnBrk="1" hangingPunct="1">
              <a:buClrTx/>
              <a:buFontTx/>
              <a:buChar char="•"/>
            </a:pPr>
            <a:r>
              <a:rPr kumimoji="1" lang="zh-CN" altLang="en-US" sz="2800">
                <a:latin typeface="宋体" pitchFamily="2" charset="-122"/>
                <a:ea typeface="宋体" pitchFamily="2" charset="-122"/>
              </a:rPr>
              <a:t>其中</a:t>
            </a:r>
            <a:r>
              <a:rPr kumimoji="1" lang="en-US" altLang="zh-CN" sz="2800">
                <a:latin typeface="Times New Roman" pitchFamily="18" charset="0"/>
                <a:ea typeface="宋体" pitchFamily="2" charset="-122"/>
              </a:rPr>
              <a:t>X</a:t>
            </a:r>
            <a:r>
              <a:rPr kumimoji="1" lang="zh-CN" altLang="en-US" sz="2800">
                <a:latin typeface="宋体" pitchFamily="2" charset="-122"/>
                <a:ea typeface="宋体" pitchFamily="2" charset="-122"/>
              </a:rPr>
              <a:t>表示触角长；</a:t>
            </a:r>
            <a:r>
              <a:rPr kumimoji="1" lang="en-US" altLang="zh-CN" sz="2800">
                <a:latin typeface="Times New Roman" pitchFamily="18" charset="0"/>
                <a:ea typeface="宋体" pitchFamily="2" charset="-122"/>
              </a:rPr>
              <a:t>y</a:t>
            </a:r>
            <a:r>
              <a:rPr kumimoji="1" lang="zh-CN" altLang="en-US" sz="2800">
                <a:latin typeface="宋体" pitchFamily="2" charset="-122"/>
                <a:ea typeface="宋体" pitchFamily="2" charset="-122"/>
              </a:rPr>
              <a:t>表示翼长．</a:t>
            </a:r>
            <a:r>
              <a:rPr kumimoji="1" lang="zh-CN" altLang="en-US" sz="2800">
                <a:latin typeface="Times New Roman" pitchFamily="18" charset="0"/>
                <a:ea typeface="宋体" pitchFamily="2" charset="-122"/>
              </a:rPr>
              <a:t> </a:t>
            </a:r>
          </a:p>
        </p:txBody>
      </p:sp>
      <p:sp>
        <p:nvSpPr>
          <p:cNvPr id="124932" name="Rectangle 4"/>
          <p:cNvSpPr>
            <a:spLocks noChangeArrowheads="1"/>
          </p:cNvSpPr>
          <p:nvPr/>
        </p:nvSpPr>
        <p:spPr bwMode="auto">
          <a:xfrm>
            <a:off x="762000" y="3962400"/>
            <a:ext cx="8077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800">
                <a:solidFill>
                  <a:srgbClr val="FF0000"/>
                </a:solidFill>
                <a:latin typeface="Times New Roman" pitchFamily="18" charset="0"/>
                <a:ea typeface="黑体" pitchFamily="49" charset="-122"/>
              </a:rPr>
              <a:t>分类规则</a:t>
            </a:r>
            <a:r>
              <a:rPr kumimoji="1" lang="zh-CN" altLang="en-US" sz="2800">
                <a:solidFill>
                  <a:srgbClr val="FF0000"/>
                </a:solidFill>
                <a:latin typeface="Times New Roman" pitchFamily="18" charset="0"/>
                <a:ea typeface="宋体" pitchFamily="2" charset="-122"/>
              </a:rPr>
              <a:t>：</a:t>
            </a:r>
            <a:r>
              <a:rPr kumimoji="1" lang="zh-CN" altLang="en-US" sz="2800">
                <a:latin typeface="Times New Roman" pitchFamily="18" charset="0"/>
                <a:ea typeface="宋体" pitchFamily="2" charset="-122"/>
              </a:rPr>
              <a:t>设一个蚊子的数据为（</a:t>
            </a:r>
            <a:r>
              <a:rPr kumimoji="1" lang="en-US" altLang="zh-CN" sz="2800">
                <a:latin typeface="Times New Roman" pitchFamily="18" charset="0"/>
                <a:ea typeface="宋体" pitchFamily="2" charset="-122"/>
              </a:rPr>
              <a:t>x, y</a:t>
            </a:r>
            <a:r>
              <a:rPr kumimoji="1" lang="zh-CN" altLang="en-US" sz="2800">
                <a:latin typeface="Times New Roman" pitchFamily="18" charset="0"/>
                <a:ea typeface="宋体" pitchFamily="2" charset="-122"/>
              </a:rPr>
              <a:t>）</a:t>
            </a:r>
          </a:p>
          <a:p>
            <a:pPr algn="just" eaLnBrk="1" hangingPunct="1">
              <a:buClrTx/>
              <a:buFontTx/>
              <a:buChar char="•"/>
            </a:pPr>
            <a:r>
              <a:rPr kumimoji="1" lang="zh-CN" altLang="en-US" sz="2800">
                <a:latin typeface="Times New Roman" pitchFamily="18" charset="0"/>
                <a:ea typeface="宋体" pitchFamily="2" charset="-122"/>
              </a:rPr>
              <a:t>    如果</a:t>
            </a:r>
            <a:r>
              <a:rPr kumimoji="1" lang="en-US" altLang="zh-CN" sz="2800">
                <a:latin typeface="Times New Roman" pitchFamily="18" charset="0"/>
                <a:ea typeface="宋体" pitchFamily="2" charset="-122"/>
              </a:rPr>
              <a:t>y</a:t>
            </a:r>
            <a:r>
              <a:rPr kumimoji="1" lang="en-US" altLang="zh-CN" sz="2800">
                <a:latin typeface="宋体" pitchFamily="2" charset="-122"/>
                <a:ea typeface="宋体" pitchFamily="2" charset="-122"/>
              </a:rPr>
              <a:t>≥</a:t>
            </a:r>
            <a:r>
              <a:rPr kumimoji="1" lang="en-US" altLang="zh-CN" sz="2800">
                <a:latin typeface="Times New Roman" pitchFamily="18" charset="0"/>
                <a:ea typeface="宋体" pitchFamily="2" charset="-122"/>
              </a:rPr>
              <a:t>1.47x  - 0.017</a:t>
            </a:r>
            <a:r>
              <a:rPr kumimoji="1" lang="zh-CN" altLang="en-US" sz="2800">
                <a:latin typeface="Times New Roman" pitchFamily="18" charset="0"/>
                <a:ea typeface="宋体" pitchFamily="2" charset="-122"/>
              </a:rPr>
              <a:t>，则判断蚊子属</a:t>
            </a:r>
            <a:r>
              <a:rPr kumimoji="1" lang="en-US" altLang="zh-CN" sz="2800">
                <a:latin typeface="Times New Roman" pitchFamily="18" charset="0"/>
                <a:ea typeface="宋体" pitchFamily="2" charset="-122"/>
              </a:rPr>
              <a:t>Apf</a:t>
            </a:r>
            <a:r>
              <a:rPr kumimoji="1" lang="zh-CN" altLang="en-US" sz="2800">
                <a:latin typeface="Times New Roman" pitchFamily="18" charset="0"/>
                <a:ea typeface="宋体" pitchFamily="2" charset="-122"/>
              </a:rPr>
              <a:t>类；</a:t>
            </a:r>
          </a:p>
          <a:p>
            <a:pPr algn="just" eaLnBrk="1" hangingPunct="1">
              <a:buClrTx/>
              <a:buFontTx/>
              <a:buChar char="•"/>
            </a:pPr>
            <a:r>
              <a:rPr kumimoji="1" lang="zh-CN" altLang="en-US" sz="2800">
                <a:latin typeface="Times New Roman" pitchFamily="18" charset="0"/>
                <a:ea typeface="宋体" pitchFamily="2" charset="-122"/>
              </a:rPr>
              <a:t>    </a:t>
            </a:r>
            <a:r>
              <a:rPr kumimoji="1" lang="zh-CN" altLang="en-US" sz="2800">
                <a:latin typeface="宋体" pitchFamily="2" charset="-122"/>
                <a:ea typeface="宋体" pitchFamily="2" charset="-122"/>
              </a:rPr>
              <a:t>如果</a:t>
            </a:r>
            <a:r>
              <a:rPr kumimoji="1" lang="en-US" altLang="zh-CN" sz="2800">
                <a:latin typeface="Times New Roman" pitchFamily="18" charset="0"/>
                <a:ea typeface="宋体" pitchFamily="2" charset="-122"/>
              </a:rPr>
              <a:t>y</a:t>
            </a:r>
            <a:r>
              <a:rPr kumimoji="1" lang="zh-CN" altLang="en-US" sz="2800">
                <a:latin typeface="宋体" pitchFamily="2" charset="-122"/>
                <a:ea typeface="宋体" pitchFamily="2" charset="-122"/>
              </a:rPr>
              <a:t>＜</a:t>
            </a:r>
            <a:r>
              <a:rPr kumimoji="1" lang="en-US" altLang="zh-CN" sz="2800">
                <a:latin typeface="Times New Roman" pitchFamily="18" charset="0"/>
                <a:ea typeface="宋体" pitchFamily="2" charset="-122"/>
              </a:rPr>
              <a:t>1.47x  - 0.017</a:t>
            </a:r>
            <a:r>
              <a:rPr kumimoji="1" lang="zh-CN" altLang="en-US" sz="2800">
                <a:latin typeface="宋体" pitchFamily="2" charset="-122"/>
                <a:ea typeface="宋体" pitchFamily="2" charset="-122"/>
              </a:rPr>
              <a:t>；则判断蚊子属</a:t>
            </a:r>
            <a:r>
              <a:rPr kumimoji="1" lang="en-US" altLang="zh-CN" sz="2800">
                <a:latin typeface="Times New Roman" pitchFamily="18" charset="0"/>
                <a:ea typeface="宋体" pitchFamily="2" charset="-122"/>
              </a:rPr>
              <a:t>Af</a:t>
            </a:r>
            <a:r>
              <a:rPr kumimoji="1" lang="zh-CN" altLang="en-US" sz="2800">
                <a:latin typeface="宋体" pitchFamily="2" charset="-122"/>
                <a:ea typeface="宋体" pitchFamily="2" charset="-122"/>
              </a:rPr>
              <a:t>类．</a:t>
            </a:r>
            <a:r>
              <a:rPr kumimoji="1" lang="zh-CN" altLang="en-US" sz="2800">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Effect transition="in" filter="fade">
                                      <p:cBhvr>
                                        <p:cTn id="7" dur="1000"/>
                                        <p:tgtEl>
                                          <p:spTgt spid="124930">
                                            <p:txEl>
                                              <p:pRg st="0" end="0"/>
                                            </p:txEl>
                                          </p:spTgt>
                                        </p:tgtEl>
                                      </p:cBhvr>
                                    </p:animEffect>
                                    <p:anim calcmode="lin" valueType="num">
                                      <p:cBhvr>
                                        <p:cTn id="8" dur="10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49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24931">
                                            <p:txEl>
                                              <p:pRg st="0" end="0"/>
                                            </p:txEl>
                                          </p:spTgt>
                                        </p:tgtEl>
                                        <p:attrNameLst>
                                          <p:attrName>style.visibility</p:attrName>
                                        </p:attrNameLst>
                                      </p:cBhvr>
                                      <p:to>
                                        <p:strVal val="visible"/>
                                      </p:to>
                                    </p:set>
                                    <p:anim calcmode="lin" valueType="num">
                                      <p:cBhvr>
                                        <p:cTn id="14" dur="1000" fill="hold"/>
                                        <p:tgtEl>
                                          <p:spTgt spid="124931">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249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493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24931">
                                            <p:txEl>
                                              <p:pRg st="1" end="1"/>
                                            </p:txEl>
                                          </p:spTgt>
                                        </p:tgtEl>
                                        <p:attrNameLst>
                                          <p:attrName>style.visibility</p:attrName>
                                        </p:attrNameLst>
                                      </p:cBhvr>
                                      <p:to>
                                        <p:strVal val="visible"/>
                                      </p:to>
                                    </p:set>
                                    <p:anim calcmode="lin" valueType="num">
                                      <p:cBhvr>
                                        <p:cTn id="21" dur="1000" fill="hold"/>
                                        <p:tgtEl>
                                          <p:spTgt spid="124931">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1249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2493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24931">
                                            <p:txEl>
                                              <p:pRg st="2" end="2"/>
                                            </p:txEl>
                                          </p:spTgt>
                                        </p:tgtEl>
                                        <p:attrNameLst>
                                          <p:attrName>style.visibility</p:attrName>
                                        </p:attrNameLst>
                                      </p:cBhvr>
                                      <p:to>
                                        <p:strVal val="visible"/>
                                      </p:to>
                                    </p:set>
                                    <p:anim calcmode="lin" valueType="num">
                                      <p:cBhvr>
                                        <p:cTn id="28" dur="1000" fill="hold"/>
                                        <p:tgtEl>
                                          <p:spTgt spid="124931">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1249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24931">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24932">
                                            <p:txEl>
                                              <p:pRg st="0" end="0"/>
                                            </p:txEl>
                                          </p:spTgt>
                                        </p:tgtEl>
                                        <p:attrNameLst>
                                          <p:attrName>style.visibility</p:attrName>
                                        </p:attrNameLst>
                                      </p:cBhvr>
                                      <p:to>
                                        <p:strVal val="visible"/>
                                      </p:to>
                                    </p:set>
                                    <p:anim calcmode="lin" valueType="num">
                                      <p:cBhvr>
                                        <p:cTn id="35" dur="1000" fill="hold"/>
                                        <p:tgtEl>
                                          <p:spTgt spid="124932">
                                            <p:txEl>
                                              <p:pRg st="0" end="0"/>
                                            </p:txEl>
                                          </p:spTgt>
                                        </p:tgtEl>
                                        <p:attrNameLst>
                                          <p:attrName>ppt_x</p:attrName>
                                        </p:attrNameLst>
                                      </p:cBhvr>
                                      <p:tavLst>
                                        <p:tav tm="0">
                                          <p:val>
                                            <p:strVal val="#ppt_x-.2"/>
                                          </p:val>
                                        </p:tav>
                                        <p:tav tm="100000">
                                          <p:val>
                                            <p:strVal val="#ppt_x"/>
                                          </p:val>
                                        </p:tav>
                                      </p:tavLst>
                                    </p:anim>
                                    <p:anim calcmode="lin" valueType="num">
                                      <p:cBhvr>
                                        <p:cTn id="36" dur="1000" fill="hold"/>
                                        <p:tgtEl>
                                          <p:spTgt spid="12493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493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24932">
                                            <p:txEl>
                                              <p:pRg st="1" end="1"/>
                                            </p:txEl>
                                          </p:spTgt>
                                        </p:tgtEl>
                                        <p:attrNameLst>
                                          <p:attrName>style.visibility</p:attrName>
                                        </p:attrNameLst>
                                      </p:cBhvr>
                                      <p:to>
                                        <p:strVal val="visible"/>
                                      </p:to>
                                    </p:set>
                                    <p:anim calcmode="lin" valueType="num">
                                      <p:cBhvr>
                                        <p:cTn id="42" dur="1000" fill="hold"/>
                                        <p:tgtEl>
                                          <p:spTgt spid="124932">
                                            <p:txEl>
                                              <p:pRg st="1" end="1"/>
                                            </p:txEl>
                                          </p:spTgt>
                                        </p:tgtEl>
                                        <p:attrNameLst>
                                          <p:attrName>ppt_x</p:attrName>
                                        </p:attrNameLst>
                                      </p:cBhvr>
                                      <p:tavLst>
                                        <p:tav tm="0">
                                          <p:val>
                                            <p:strVal val="#ppt_x-.2"/>
                                          </p:val>
                                        </p:tav>
                                        <p:tav tm="100000">
                                          <p:val>
                                            <p:strVal val="#ppt_x"/>
                                          </p:val>
                                        </p:tav>
                                      </p:tavLst>
                                    </p:anim>
                                    <p:anim calcmode="lin" valueType="num">
                                      <p:cBhvr>
                                        <p:cTn id="43" dur="1000" fill="hold"/>
                                        <p:tgtEl>
                                          <p:spTgt spid="12493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24932">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24932">
                                            <p:txEl>
                                              <p:pRg st="2" end="2"/>
                                            </p:txEl>
                                          </p:spTgt>
                                        </p:tgtEl>
                                        <p:attrNameLst>
                                          <p:attrName>style.visibility</p:attrName>
                                        </p:attrNameLst>
                                      </p:cBhvr>
                                      <p:to>
                                        <p:strVal val="visible"/>
                                      </p:to>
                                    </p:set>
                                    <p:anim calcmode="lin" valueType="num">
                                      <p:cBhvr>
                                        <p:cTn id="49" dur="1000" fill="hold"/>
                                        <p:tgtEl>
                                          <p:spTgt spid="124932">
                                            <p:txEl>
                                              <p:pRg st="2" end="2"/>
                                            </p:txEl>
                                          </p:spTgt>
                                        </p:tgtEl>
                                        <p:attrNameLst>
                                          <p:attrName>ppt_x</p:attrName>
                                        </p:attrNameLst>
                                      </p:cBhvr>
                                      <p:tavLst>
                                        <p:tav tm="0">
                                          <p:val>
                                            <p:strVal val="#ppt_x-.2"/>
                                          </p:val>
                                        </p:tav>
                                        <p:tav tm="100000">
                                          <p:val>
                                            <p:strVal val="#ppt_x"/>
                                          </p:val>
                                        </p:tav>
                                      </p:tavLst>
                                    </p:anim>
                                    <p:anim calcmode="lin" valueType="num">
                                      <p:cBhvr>
                                        <p:cTn id="50" dur="1000" fill="hold"/>
                                        <p:tgtEl>
                                          <p:spTgt spid="12493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533400" y="741364"/>
            <a:ext cx="7620000" cy="887412"/>
          </a:xfrm>
        </p:spPr>
        <p:txBody>
          <a:bodyPr/>
          <a:lstStyle/>
          <a:p>
            <a:pPr algn="just"/>
            <a:r>
              <a:rPr lang="zh-CN" altLang="en-US" sz="1800" smtClean="0">
                <a:solidFill>
                  <a:srgbClr val="FF0000"/>
                </a:solidFill>
                <a:ea typeface="黑体" pitchFamily="49" charset="-122"/>
              </a:rPr>
              <a:t>分类结果</a:t>
            </a:r>
            <a:r>
              <a:rPr lang="zh-CN" altLang="en-US" sz="1800" smtClean="0">
                <a:solidFill>
                  <a:srgbClr val="FF0000"/>
                </a:solidFill>
              </a:rPr>
              <a:t>：</a:t>
            </a:r>
            <a:r>
              <a:rPr lang="en-US" altLang="zh-CN" sz="1800" smtClean="0"/>
              <a:t>(1.24</a:t>
            </a:r>
            <a:r>
              <a:rPr lang="zh-CN" altLang="en-US" sz="1800" smtClean="0"/>
              <a:t>，</a:t>
            </a:r>
            <a:r>
              <a:rPr lang="en-US" altLang="zh-CN" sz="1800" smtClean="0"/>
              <a:t>1.80)</a:t>
            </a:r>
            <a:r>
              <a:rPr lang="zh-CN" altLang="en-US" sz="1800" smtClean="0"/>
              <a:t>，</a:t>
            </a:r>
            <a:r>
              <a:rPr lang="en-US" altLang="zh-CN" sz="1800" smtClean="0"/>
              <a:t>(1.28</a:t>
            </a:r>
            <a:r>
              <a:rPr lang="zh-CN" altLang="en-US" sz="1800" smtClean="0"/>
              <a:t>，</a:t>
            </a:r>
            <a:r>
              <a:rPr lang="en-US" altLang="zh-CN" sz="1800" smtClean="0"/>
              <a:t>1.84)</a:t>
            </a:r>
            <a:r>
              <a:rPr lang="zh-CN" altLang="en-US" sz="1800" smtClean="0"/>
              <a:t>属于</a:t>
            </a:r>
            <a:r>
              <a:rPr lang="en-US" altLang="zh-CN" sz="1800" smtClean="0"/>
              <a:t>Af</a:t>
            </a:r>
            <a:r>
              <a:rPr lang="zh-CN" altLang="en-US" sz="1800" smtClean="0"/>
              <a:t>类；</a:t>
            </a:r>
            <a:r>
              <a:rPr lang="en-US" altLang="zh-CN" sz="1800" smtClean="0"/>
              <a:t>(1.40</a:t>
            </a:r>
            <a:r>
              <a:rPr lang="zh-CN" altLang="en-US" sz="1800" smtClean="0"/>
              <a:t>，</a:t>
            </a:r>
            <a:r>
              <a:rPr lang="en-US" altLang="zh-CN" sz="1800" smtClean="0"/>
              <a:t>2.04</a:t>
            </a:r>
            <a:r>
              <a:rPr lang="zh-CN" altLang="en-US" sz="1800" smtClean="0"/>
              <a:t>）属于 </a:t>
            </a:r>
            <a:r>
              <a:rPr lang="en-US" altLang="zh-CN" sz="1800" smtClean="0"/>
              <a:t>Apf</a:t>
            </a:r>
            <a:r>
              <a:rPr lang="zh-CN" altLang="en-US" sz="1800" smtClean="0"/>
              <a:t>类．</a:t>
            </a:r>
            <a:endParaRPr lang="zh-CN" altLang="en-US" smtClean="0"/>
          </a:p>
        </p:txBody>
      </p:sp>
      <p:sp>
        <p:nvSpPr>
          <p:cNvPr id="69635" name="Rectangle 3"/>
          <p:cNvSpPr>
            <a:spLocks noChangeArrowheads="1"/>
          </p:cNvSpPr>
          <p:nvPr/>
        </p:nvSpPr>
        <p:spPr bwMode="auto">
          <a:xfrm>
            <a:off x="381000" y="16764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endParaRPr kumimoji="1" lang="zh-CN" altLang="en-US" sz="2800">
              <a:latin typeface="Times New Roman" pitchFamily="18" charset="0"/>
              <a:ea typeface="宋体" pitchFamily="2" charset="-122"/>
            </a:endParaRPr>
          </a:p>
        </p:txBody>
      </p:sp>
      <p:sp>
        <p:nvSpPr>
          <p:cNvPr id="69636" name="Rectangle 4"/>
          <p:cNvSpPr>
            <a:spLocks noChangeArrowheads="1"/>
          </p:cNvSpPr>
          <p:nvPr/>
        </p:nvSpPr>
        <p:spPr bwMode="auto">
          <a:xfrm>
            <a:off x="1933575" y="1428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pic>
        <p:nvPicPr>
          <p:cNvPr id="125957"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1371601"/>
            <a:ext cx="65246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8" name="Rectangle 6"/>
          <p:cNvSpPr>
            <a:spLocks noChangeArrowheads="1"/>
          </p:cNvSpPr>
          <p:nvPr/>
        </p:nvSpPr>
        <p:spPr bwMode="auto">
          <a:xfrm>
            <a:off x="3348038" y="6092825"/>
            <a:ext cx="373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buClrTx/>
              <a:buFontTx/>
              <a:buNone/>
            </a:pPr>
            <a:r>
              <a:rPr kumimoji="1" lang="zh-CN" altLang="en-US">
                <a:latin typeface="宋体" pitchFamily="2" charset="-122"/>
                <a:ea typeface="宋体" pitchFamily="2" charset="-122"/>
                <a:cs typeface="Times New Roman" pitchFamily="18" charset="0"/>
              </a:rPr>
              <a:t>图</a:t>
            </a:r>
            <a:r>
              <a:rPr kumimoji="1" lang="en-US" altLang="zh-CN">
                <a:latin typeface="宋体" pitchFamily="2" charset="-122"/>
                <a:ea typeface="宋体" pitchFamily="2" charset="-122"/>
                <a:cs typeface="Times New Roman" pitchFamily="18" charset="0"/>
              </a:rPr>
              <a:t>2  </a:t>
            </a:r>
            <a:r>
              <a:rPr kumimoji="1" lang="zh-CN" altLang="en-US">
                <a:latin typeface="宋体" pitchFamily="2" charset="-122"/>
                <a:ea typeface="宋体" pitchFamily="2" charset="-122"/>
                <a:cs typeface="Times New Roman" pitchFamily="18" charset="0"/>
              </a:rPr>
              <a:t>分类直线图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5954">
                                            <p:txEl>
                                              <p:pRg st="0" end="0"/>
                                            </p:txEl>
                                          </p:spTgt>
                                        </p:tgtEl>
                                        <p:attrNameLst>
                                          <p:attrName>style.visibility</p:attrName>
                                        </p:attrNameLst>
                                      </p:cBhvr>
                                      <p:to>
                                        <p:strVal val="visible"/>
                                      </p:to>
                                    </p:set>
                                    <p:anim calcmode="lin" valueType="num">
                                      <p:cBhvr>
                                        <p:cTn id="7" dur="1000" fill="hold"/>
                                        <p:tgtEl>
                                          <p:spTgt spid="12595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2595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595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5957"/>
                                        </p:tgtEl>
                                        <p:attrNameLst>
                                          <p:attrName>style.visibility</p:attrName>
                                        </p:attrNameLst>
                                      </p:cBhvr>
                                      <p:to>
                                        <p:strVal val="visible"/>
                                      </p:to>
                                    </p:set>
                                    <p:animEffect transition="in" filter="fade">
                                      <p:cBhvr>
                                        <p:cTn id="14" dur="1000"/>
                                        <p:tgtEl>
                                          <p:spTgt spid="125957"/>
                                        </p:tgtEl>
                                      </p:cBhvr>
                                    </p:animEffect>
                                    <p:anim calcmode="lin" valueType="num">
                                      <p:cBhvr>
                                        <p:cTn id="15" dur="1000" fill="hold"/>
                                        <p:tgtEl>
                                          <p:spTgt spid="125957"/>
                                        </p:tgtEl>
                                        <p:attrNameLst>
                                          <p:attrName>ppt_x</p:attrName>
                                        </p:attrNameLst>
                                      </p:cBhvr>
                                      <p:tavLst>
                                        <p:tav tm="0">
                                          <p:val>
                                            <p:strVal val="#ppt_x"/>
                                          </p:val>
                                        </p:tav>
                                        <p:tav tm="100000">
                                          <p:val>
                                            <p:strVal val="#ppt_x"/>
                                          </p:val>
                                        </p:tav>
                                      </p:tavLst>
                                    </p:anim>
                                    <p:anim calcmode="lin" valueType="num">
                                      <p:cBhvr>
                                        <p:cTn id="16" dur="1000" fill="hold"/>
                                        <p:tgtEl>
                                          <p:spTgt spid="12595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5958"/>
                                        </p:tgtEl>
                                        <p:attrNameLst>
                                          <p:attrName>style.visibility</p:attrName>
                                        </p:attrNameLst>
                                      </p:cBhvr>
                                      <p:to>
                                        <p:strVal val="visible"/>
                                      </p:to>
                                    </p:set>
                                    <p:animEffect transition="in" filter="fade">
                                      <p:cBhvr>
                                        <p:cTn id="19" dur="1000"/>
                                        <p:tgtEl>
                                          <p:spTgt spid="125958"/>
                                        </p:tgtEl>
                                      </p:cBhvr>
                                    </p:animEffect>
                                    <p:anim calcmode="lin" valueType="num">
                                      <p:cBhvr>
                                        <p:cTn id="20" dur="1000" fill="hold"/>
                                        <p:tgtEl>
                                          <p:spTgt spid="125958"/>
                                        </p:tgtEl>
                                        <p:attrNameLst>
                                          <p:attrName>ppt_x</p:attrName>
                                        </p:attrNameLst>
                                      </p:cBhvr>
                                      <p:tavLst>
                                        <p:tav tm="0">
                                          <p:val>
                                            <p:strVal val="#ppt_x"/>
                                          </p:val>
                                        </p:tav>
                                        <p:tav tm="100000">
                                          <p:val>
                                            <p:strVal val="#ppt_x"/>
                                          </p:val>
                                        </p:tav>
                                      </p:tavLst>
                                    </p:anim>
                                    <p:anim calcmode="lin" valueType="num">
                                      <p:cBhvr>
                                        <p:cTn id="21" dur="1000" fill="hold"/>
                                        <p:tgtEl>
                                          <p:spTgt spid="1259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p:bldP spid="125958"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539750" y="587375"/>
            <a:ext cx="7239000" cy="609600"/>
          </a:xfrm>
        </p:spPr>
        <p:txBody>
          <a:bodyPr/>
          <a:lstStyle/>
          <a:p>
            <a:pPr>
              <a:buFont typeface="Wingdings" pitchFamily="2" charset="2"/>
              <a:buNone/>
            </a:pPr>
            <a:r>
              <a:rPr lang="en-US" altLang="zh-CN" smtClean="0">
                <a:solidFill>
                  <a:srgbClr val="FF0000"/>
                </a:solidFill>
              </a:rPr>
              <a:t>•</a:t>
            </a:r>
            <a:r>
              <a:rPr lang="zh-CN" altLang="en-US" smtClean="0">
                <a:solidFill>
                  <a:srgbClr val="FF0000"/>
                </a:solidFill>
                <a:ea typeface="楷体_GB2312" pitchFamily="49" charset="-122"/>
              </a:rPr>
              <a:t>缺陷：</a:t>
            </a:r>
            <a:r>
              <a:rPr lang="zh-CN" altLang="en-US" smtClean="0">
                <a:ea typeface="楷体_GB2312" pitchFamily="49" charset="-122"/>
              </a:rPr>
              <a:t>根据什么原则确定分类直线？</a:t>
            </a:r>
            <a:r>
              <a:rPr lang="zh-CN" altLang="en-US" smtClean="0"/>
              <a:t> </a:t>
            </a:r>
          </a:p>
        </p:txBody>
      </p:sp>
      <p:sp>
        <p:nvSpPr>
          <p:cNvPr id="126979" name="Rectangle 3"/>
          <p:cNvSpPr>
            <a:spLocks noChangeArrowheads="1"/>
          </p:cNvSpPr>
          <p:nvPr/>
        </p:nvSpPr>
        <p:spPr bwMode="auto">
          <a:xfrm>
            <a:off x="609600" y="1295400"/>
            <a:ext cx="807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800">
                <a:latin typeface="Times New Roman" pitchFamily="18" charset="0"/>
                <a:ea typeface="宋体" pitchFamily="2" charset="-122"/>
              </a:rPr>
              <a:t>若取</a:t>
            </a:r>
            <a:r>
              <a:rPr kumimoji="1" lang="en-US" altLang="zh-CN" sz="2800">
                <a:latin typeface="Times New Roman" pitchFamily="18" charset="0"/>
                <a:ea typeface="宋体" pitchFamily="2" charset="-122"/>
              </a:rPr>
              <a:t>A=(1.46,2.10), B=(1.1,1.6)</a:t>
            </a:r>
            <a:r>
              <a:rPr kumimoji="1" lang="zh-CN" altLang="en-US" sz="2800">
                <a:latin typeface="Times New Roman" pitchFamily="18" charset="0"/>
                <a:ea typeface="宋体" pitchFamily="2" charset="-122"/>
              </a:rPr>
              <a:t>不变，则分类直线变为   　</a:t>
            </a:r>
            <a:r>
              <a:rPr kumimoji="1" lang="en-US" altLang="zh-CN" sz="2800">
                <a:latin typeface="Times New Roman" pitchFamily="18" charset="0"/>
                <a:ea typeface="宋体" pitchFamily="2" charset="-122"/>
              </a:rPr>
              <a:t>y=1.39x+0.071</a:t>
            </a:r>
          </a:p>
        </p:txBody>
      </p:sp>
      <p:sp>
        <p:nvSpPr>
          <p:cNvPr id="126980" name="Rectangle 4"/>
          <p:cNvSpPr>
            <a:spLocks noChangeArrowheads="1"/>
          </p:cNvSpPr>
          <p:nvPr/>
        </p:nvSpPr>
        <p:spPr bwMode="auto">
          <a:xfrm>
            <a:off x="533400" y="2514600"/>
            <a:ext cx="8305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None/>
            </a:pPr>
            <a:r>
              <a:rPr kumimoji="1" lang="zh-CN" altLang="en-US" sz="2800">
                <a:solidFill>
                  <a:srgbClr val="FF0000"/>
                </a:solidFill>
                <a:latin typeface="Times New Roman" pitchFamily="18" charset="0"/>
                <a:ea typeface="楷体_GB2312" pitchFamily="49" charset="-122"/>
              </a:rPr>
              <a:t>分类结果</a:t>
            </a:r>
            <a:r>
              <a:rPr kumimoji="1" lang="zh-CN" altLang="en-US" sz="2800">
                <a:latin typeface="宋体" pitchFamily="2" charset="-122"/>
                <a:ea typeface="宋体" pitchFamily="2" charset="-122"/>
              </a:rPr>
              <a:t>变为：</a:t>
            </a: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(1.24,1.80)</a:t>
            </a:r>
            <a:r>
              <a:rPr kumimoji="1" lang="zh-CN" altLang="en-US" sz="2800">
                <a:latin typeface="宋体" pitchFamily="2" charset="-122"/>
                <a:ea typeface="宋体" pitchFamily="2" charset="-122"/>
              </a:rPr>
              <a:t>，</a:t>
            </a: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(1.40,2.04) </a:t>
            </a:r>
            <a:r>
              <a:rPr kumimoji="1" lang="zh-CN" altLang="en-US" sz="2800">
                <a:latin typeface="宋体" pitchFamily="2" charset="-122"/>
                <a:ea typeface="宋体" pitchFamily="2" charset="-122"/>
              </a:rPr>
              <a:t>属于</a:t>
            </a:r>
            <a:r>
              <a:rPr kumimoji="1" lang="en-US" altLang="zh-CN" sz="2800">
                <a:latin typeface="Times New Roman" pitchFamily="18" charset="0"/>
                <a:ea typeface="宋体" pitchFamily="2" charset="-122"/>
              </a:rPr>
              <a:t>Apf</a:t>
            </a:r>
            <a:r>
              <a:rPr kumimoji="1" lang="zh-CN" altLang="en-US" sz="2800">
                <a:latin typeface="宋体" pitchFamily="2" charset="-122"/>
                <a:ea typeface="宋体" pitchFamily="2" charset="-122"/>
              </a:rPr>
              <a:t>类；</a:t>
            </a: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(1.28,1.84)</a:t>
            </a:r>
            <a:r>
              <a:rPr kumimoji="1" lang="zh-CN" altLang="en-US" sz="2800">
                <a:latin typeface="宋体" pitchFamily="2" charset="-122"/>
                <a:ea typeface="宋体" pitchFamily="2" charset="-122"/>
              </a:rPr>
              <a:t>属于</a:t>
            </a:r>
            <a:r>
              <a:rPr kumimoji="1" lang="en-US" altLang="zh-CN" sz="2800">
                <a:latin typeface="Times New Roman" pitchFamily="18" charset="0"/>
                <a:ea typeface="宋体" pitchFamily="2" charset="-122"/>
              </a:rPr>
              <a:t>Af</a:t>
            </a:r>
            <a:r>
              <a:rPr kumimoji="1" lang="zh-CN" altLang="en-US" sz="2800">
                <a:latin typeface="宋体" pitchFamily="2" charset="-122"/>
                <a:ea typeface="宋体" pitchFamily="2" charset="-122"/>
              </a:rPr>
              <a:t>类</a:t>
            </a:r>
            <a:r>
              <a:rPr kumimoji="1" lang="zh-CN" altLang="en-US" sz="2800">
                <a:latin typeface="Times New Roman" pitchFamily="18" charset="0"/>
                <a:ea typeface="宋体" pitchFamily="2" charset="-122"/>
              </a:rPr>
              <a:t> </a:t>
            </a:r>
          </a:p>
        </p:txBody>
      </p:sp>
      <p:sp>
        <p:nvSpPr>
          <p:cNvPr id="126981" name="Rectangle 5"/>
          <p:cNvSpPr>
            <a:spLocks noChangeArrowheads="1"/>
          </p:cNvSpPr>
          <p:nvPr/>
        </p:nvSpPr>
        <p:spPr bwMode="auto">
          <a:xfrm>
            <a:off x="539750" y="4006850"/>
            <a:ext cx="754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800">
                <a:solidFill>
                  <a:srgbClr val="FF0000"/>
                </a:solidFill>
                <a:latin typeface="Times New Roman" pitchFamily="18" charset="0"/>
                <a:ea typeface="楷体_GB2312" pitchFamily="49" charset="-122"/>
              </a:rPr>
              <a:t>哪一分类直线才是正确的呢？</a:t>
            </a:r>
            <a:r>
              <a:rPr kumimoji="1" lang="zh-CN" altLang="en-US" sz="2800">
                <a:latin typeface="Times New Roman" pitchFamily="18" charset="0"/>
                <a:ea typeface="宋体" pitchFamily="2" charset="-122"/>
              </a:rPr>
              <a:t> </a:t>
            </a:r>
          </a:p>
        </p:txBody>
      </p:sp>
      <p:sp>
        <p:nvSpPr>
          <p:cNvPr id="126982" name="Rectangle 6"/>
          <p:cNvSpPr>
            <a:spLocks noChangeArrowheads="1"/>
          </p:cNvSpPr>
          <p:nvPr/>
        </p:nvSpPr>
        <p:spPr bwMode="auto">
          <a:xfrm>
            <a:off x="539750" y="4797425"/>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800">
                <a:latin typeface="Times New Roman" pitchFamily="18" charset="0"/>
                <a:ea typeface="宋体" pitchFamily="2" charset="-122"/>
              </a:rPr>
              <a:t>因此如何来确定这个判别直线是一个值得研究的问题．一般地讲，应该充分利用已知的数据信息来确定判别直线．</a:t>
            </a:r>
          </a:p>
          <a:p>
            <a:pPr algn="just" eaLnBrk="1" hangingPunct="1">
              <a:buClrTx/>
              <a:buFontTx/>
              <a:buChar char="•"/>
            </a:pPr>
            <a:endParaRPr kumimoji="1" lang="zh-CN" altLang="en-US" sz="280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 calcmode="lin" valueType="num">
                                      <p:cBhvr>
                                        <p:cTn id="7" dur="1000" fill="hold"/>
                                        <p:tgtEl>
                                          <p:spTgt spid="126979"/>
                                        </p:tgtEl>
                                        <p:attrNameLst>
                                          <p:attrName>ppt_x</p:attrName>
                                        </p:attrNameLst>
                                      </p:cBhvr>
                                      <p:tavLst>
                                        <p:tav tm="0">
                                          <p:val>
                                            <p:strVal val="#ppt_x-.2"/>
                                          </p:val>
                                        </p:tav>
                                        <p:tav tm="100000">
                                          <p:val>
                                            <p:strVal val="#ppt_x"/>
                                          </p:val>
                                        </p:tav>
                                      </p:tavLst>
                                    </p:anim>
                                    <p:anim calcmode="lin" valueType="num">
                                      <p:cBhvr>
                                        <p:cTn id="8" dur="1000" fill="hold"/>
                                        <p:tgtEl>
                                          <p:spTgt spid="12697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697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26980">
                                            <p:txEl>
                                              <p:pRg st="0" end="0"/>
                                            </p:txEl>
                                          </p:spTgt>
                                        </p:tgtEl>
                                        <p:attrNameLst>
                                          <p:attrName>style.visibility</p:attrName>
                                        </p:attrNameLst>
                                      </p:cBhvr>
                                      <p:to>
                                        <p:strVal val="visible"/>
                                      </p:to>
                                    </p:set>
                                    <p:anim calcmode="lin" valueType="num">
                                      <p:cBhvr>
                                        <p:cTn id="14" dur="1000" fill="hold"/>
                                        <p:tgtEl>
                                          <p:spTgt spid="126980">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2698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698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26981">
                                            <p:txEl>
                                              <p:pRg st="0" end="0"/>
                                            </p:txEl>
                                          </p:spTgt>
                                        </p:tgtEl>
                                        <p:attrNameLst>
                                          <p:attrName>style.visibility</p:attrName>
                                        </p:attrNameLst>
                                      </p:cBhvr>
                                      <p:to>
                                        <p:strVal val="visible"/>
                                      </p:to>
                                    </p:set>
                                    <p:anim calcmode="lin" valueType="num">
                                      <p:cBhvr>
                                        <p:cTn id="21" dur="1000" fill="hold"/>
                                        <p:tgtEl>
                                          <p:spTgt spid="126981">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12698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26981">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26982"/>
                                        </p:tgtEl>
                                        <p:attrNameLst>
                                          <p:attrName>style.visibility</p:attrName>
                                        </p:attrNameLst>
                                      </p:cBhvr>
                                      <p:to>
                                        <p:strVal val="visible"/>
                                      </p:to>
                                    </p:set>
                                    <p:anim calcmode="lin" valueType="num">
                                      <p:cBhvr>
                                        <p:cTn id="28" dur="1000" fill="hold"/>
                                        <p:tgtEl>
                                          <p:spTgt spid="126982"/>
                                        </p:tgtEl>
                                        <p:attrNameLst>
                                          <p:attrName>ppt_x</p:attrName>
                                        </p:attrNameLst>
                                      </p:cBhvr>
                                      <p:tavLst>
                                        <p:tav tm="0">
                                          <p:val>
                                            <p:strVal val="#ppt_x-.2"/>
                                          </p:val>
                                        </p:tav>
                                        <p:tav tm="100000">
                                          <p:val>
                                            <p:strVal val="#ppt_x"/>
                                          </p:val>
                                        </p:tav>
                                      </p:tavLst>
                                    </p:anim>
                                    <p:anim calcmode="lin" valueType="num">
                                      <p:cBhvr>
                                        <p:cTn id="29" dur="1000" fill="hold"/>
                                        <p:tgtEl>
                                          <p:spTgt spid="12698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26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2"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533400" y="685800"/>
            <a:ext cx="7848600" cy="609600"/>
          </a:xfrm>
        </p:spPr>
        <p:txBody>
          <a:bodyPr/>
          <a:lstStyle/>
          <a:p>
            <a:r>
              <a:rPr lang="zh-CN" altLang="en-US" sz="2000" smtClean="0">
                <a:solidFill>
                  <a:srgbClr val="FF0000"/>
                </a:solidFill>
                <a:latin typeface="宋体" pitchFamily="2" charset="-122"/>
              </a:rPr>
              <a:t>再如</a:t>
            </a:r>
            <a:r>
              <a:rPr lang="zh-CN" altLang="en-US" sz="2000" smtClean="0">
                <a:latin typeface="宋体" pitchFamily="2" charset="-122"/>
              </a:rPr>
              <a:t>，如下的情形已经不能用分类直线的办法：</a:t>
            </a:r>
            <a:r>
              <a:rPr lang="zh-CN" altLang="en-US" sz="2000" smtClean="0"/>
              <a:t> </a:t>
            </a:r>
          </a:p>
        </p:txBody>
      </p:sp>
      <p:sp>
        <p:nvSpPr>
          <p:cNvPr id="71683" name="Rectangle 3"/>
          <p:cNvSpPr>
            <a:spLocks noChangeArrowheads="1"/>
          </p:cNvSpPr>
          <p:nvPr/>
        </p:nvSpPr>
        <p:spPr bwMode="auto">
          <a:xfrm>
            <a:off x="1943100" y="16383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endParaRPr lang="zh-CN" altLang="en-US" sz="1800">
              <a:solidFill>
                <a:srgbClr val="000000"/>
              </a:solidFill>
              <a:latin typeface="Times New Roman" pitchFamily="18" charset="0"/>
              <a:ea typeface="宋体" pitchFamily="2" charset="-122"/>
            </a:endParaRPr>
          </a:p>
        </p:txBody>
      </p:sp>
      <p:pic>
        <p:nvPicPr>
          <p:cNvPr id="12800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1341438"/>
            <a:ext cx="6477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5" name="Rectangle 5"/>
          <p:cNvSpPr>
            <a:spLocks noChangeArrowheads="1"/>
          </p:cNvSpPr>
          <p:nvPr/>
        </p:nvSpPr>
        <p:spPr bwMode="auto">
          <a:xfrm>
            <a:off x="533400" y="5013326"/>
            <a:ext cx="8215313"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algn="just" eaLnBrk="1" hangingPunct="1">
              <a:buClrTx/>
              <a:buFontTx/>
              <a:buChar char="•"/>
            </a:pPr>
            <a:r>
              <a:rPr kumimoji="1" lang="zh-CN" altLang="en-US" sz="2800">
                <a:solidFill>
                  <a:srgbClr val="FF0000"/>
                </a:solidFill>
                <a:latin typeface="Times New Roman" pitchFamily="18" charset="0"/>
                <a:ea typeface="黑体" pitchFamily="49" charset="-122"/>
              </a:rPr>
              <a:t>新思路：</a:t>
            </a:r>
            <a:r>
              <a:rPr kumimoji="1" lang="zh-CN" altLang="en-US" sz="2800">
                <a:latin typeface="Times New Roman" pitchFamily="18" charset="0"/>
                <a:ea typeface="楷体_GB2312" pitchFamily="49" charset="-122"/>
              </a:rPr>
              <a:t>将问题看作一个系统，飞蠓的数据作为输入，飞蠓的类型作为输出，研究输入与输出的关系。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animEffect transition="in" filter="fade">
                                      <p:cBhvr>
                                        <p:cTn id="7" dur="1000"/>
                                        <p:tgtEl>
                                          <p:spTgt spid="128002">
                                            <p:txEl>
                                              <p:pRg st="0" end="0"/>
                                            </p:txEl>
                                          </p:spTgt>
                                        </p:tgtEl>
                                      </p:cBhvr>
                                    </p:animEffect>
                                    <p:anim calcmode="lin" valueType="num">
                                      <p:cBhvr>
                                        <p:cTn id="8" dur="1000" fill="hold"/>
                                        <p:tgtEl>
                                          <p:spTgt spid="12800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0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8004"/>
                                        </p:tgtEl>
                                        <p:attrNameLst>
                                          <p:attrName>style.visibility</p:attrName>
                                        </p:attrNameLst>
                                      </p:cBhvr>
                                      <p:to>
                                        <p:strVal val="visible"/>
                                      </p:to>
                                    </p:set>
                                    <p:animEffect transition="in" filter="fade">
                                      <p:cBhvr>
                                        <p:cTn id="14" dur="1000"/>
                                        <p:tgtEl>
                                          <p:spTgt spid="128004"/>
                                        </p:tgtEl>
                                      </p:cBhvr>
                                    </p:animEffect>
                                    <p:anim calcmode="lin" valueType="num">
                                      <p:cBhvr>
                                        <p:cTn id="15" dur="1000" fill="hold"/>
                                        <p:tgtEl>
                                          <p:spTgt spid="128004"/>
                                        </p:tgtEl>
                                        <p:attrNameLst>
                                          <p:attrName>ppt_x</p:attrName>
                                        </p:attrNameLst>
                                      </p:cBhvr>
                                      <p:tavLst>
                                        <p:tav tm="0">
                                          <p:val>
                                            <p:strVal val="#ppt_x"/>
                                          </p:val>
                                        </p:tav>
                                        <p:tav tm="100000">
                                          <p:val>
                                            <p:strVal val="#ppt_x"/>
                                          </p:val>
                                        </p:tav>
                                      </p:tavLst>
                                    </p:anim>
                                    <p:anim calcmode="lin" valueType="num">
                                      <p:cBhvr>
                                        <p:cTn id="16" dur="1000" fill="hold"/>
                                        <p:tgtEl>
                                          <p:spTgt spid="12800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28005">
                                            <p:txEl>
                                              <p:pRg st="0" end="0"/>
                                            </p:txEl>
                                          </p:spTgt>
                                        </p:tgtEl>
                                        <p:attrNameLst>
                                          <p:attrName>style.visibility</p:attrName>
                                        </p:attrNameLst>
                                      </p:cBhvr>
                                      <p:to>
                                        <p:strVal val="visible"/>
                                      </p:to>
                                    </p:set>
                                    <p:anim calcmode="lin" valueType="num">
                                      <p:cBhvr additive="base">
                                        <p:cTn id="21" dur="500" fill="hold"/>
                                        <p:tgtEl>
                                          <p:spTgt spid="128005">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280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heme/theme1.xml><?xml version="1.0" encoding="utf-8"?>
<a:theme xmlns:a="http://schemas.openxmlformats.org/drawingml/2006/main" name="灯泡里的小生命">
  <a:themeElements>
    <a:clrScheme name="灯泡里的小生命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灯泡里的小生命">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灯泡里的小生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灯泡里的小生命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灯泡里的小生命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灯泡里的小生命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灯泡里的小生命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灯泡里的小生命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灯泡里的小生命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灯泡里的小生命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灯泡里的小生命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灯泡里的小生命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灯泡里的小生命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灯泡里的小生命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灯泡里的小生命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灯泡里的小生命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灯泡里的小生命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灯泡里的小生命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灯泡里的小生命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灯泡里的小生命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灯泡里的小生命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灯泡里的小生命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灯泡里的小生命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灯泡里的小生命_2">
  <a:themeElements>
    <a:clrScheme name="灯泡里的小生命_2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灯泡里的小生命_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灯泡里的小生命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灯泡里的小生命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灯泡里的小生命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灯泡里的小生命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灯泡里的小生命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灯泡里的小生命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灯泡里的小生命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灯泡里的小生命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灯泡里的小生命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灯泡里的小生命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灯泡里的小生命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灯泡里的小生命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灯泡里的小生命_2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灯泡里的小生命_2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灯泡里的小生命_2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灯泡里的小生命_2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灯泡里的小生命_2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灯泡里的小生命_2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灯泡里的小生命_2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灯泡里的小生命_2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灯泡里的小生命_2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1210</TotalTime>
  <Pages>0</Pages>
  <Words>13101</Words>
  <Characters>0</Characters>
  <Application>Microsoft Office PowerPoint</Application>
  <DocSecurity>0</DocSecurity>
  <PresentationFormat>全屏显示(4:3)</PresentationFormat>
  <Lines>0</Lines>
  <Paragraphs>1119</Paragraphs>
  <Slides>154</Slides>
  <Notes>2</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154</vt:i4>
      </vt:variant>
    </vt:vector>
  </HeadingPairs>
  <TitlesOfParts>
    <vt:vector size="160" baseType="lpstr">
      <vt:lpstr>灯泡里的小生命</vt:lpstr>
      <vt:lpstr>灯泡里的小生命_2</vt:lpstr>
      <vt:lpstr>Equation</vt:lpstr>
      <vt:lpstr>MathType 6.0 Equation</vt:lpstr>
      <vt:lpstr>Microsoft Equation 3.0</vt:lpstr>
      <vt:lpstr>Visio.Drawing.11</vt:lpstr>
      <vt:lpstr>第7章 人工神经网络算法   (Artificial Neural  Netwroks-ANN)                            </vt:lpstr>
      <vt:lpstr>PowerPoint 演示文稿</vt:lpstr>
      <vt:lpstr>PowerPoint 演示文稿</vt:lpstr>
      <vt:lpstr>人工神经网络概述 </vt:lpstr>
      <vt:lpstr>PowerPoint 演示文稿</vt:lpstr>
      <vt:lpstr>神经网络的发展阶段</vt:lpstr>
      <vt:lpstr>线性回归与线性分类模型</vt:lpstr>
      <vt:lpstr>感知机模型</vt:lpstr>
      <vt:lpstr>PowerPoint 演示文稿</vt:lpstr>
      <vt:lpstr>PowerPoint 演示文稿</vt:lpstr>
      <vt:lpstr>PowerPoint 演示文稿</vt:lpstr>
      <vt:lpstr>PowerPoint 演示文稿</vt:lpstr>
      <vt:lpstr>PowerPoint 演示文稿</vt:lpstr>
      <vt:lpstr>PowerPoint 演示文稿</vt:lpstr>
      <vt:lpstr>线性分类与非线性分类</vt:lpstr>
      <vt:lpstr>感知机模型的缺陷</vt:lpstr>
      <vt:lpstr>异或门的等价形式</vt:lpstr>
      <vt:lpstr>多层感知机模型(MultiLayer perceptron,MLP)</vt:lpstr>
      <vt:lpstr>人工神经网络的四个要素</vt:lpstr>
      <vt:lpstr>网络结构</vt:lpstr>
      <vt:lpstr>PowerPoint 演示文稿</vt:lpstr>
      <vt:lpstr>PowerPoint 演示文稿</vt:lpstr>
      <vt:lpstr>PowerPoint 演示文稿</vt:lpstr>
      <vt:lpstr>PowerPoint 演示文稿</vt:lpstr>
      <vt:lpstr>PowerPoint 演示文稿</vt:lpstr>
      <vt:lpstr>神经网络网络结构例题</vt:lpstr>
      <vt:lpstr>PowerPoint 演示文稿</vt:lpstr>
      <vt:lpstr>激活函数的作用</vt:lpstr>
      <vt:lpstr>PowerPoint 演示文稿</vt:lpstr>
      <vt:lpstr>PowerPoint 演示文稿</vt:lpstr>
      <vt:lpstr>PowerPoint 演示文稿</vt:lpstr>
      <vt:lpstr>三种激活函数</vt:lpstr>
      <vt:lpstr>PowerPoint 演示文稿</vt:lpstr>
      <vt:lpstr> 神经网络中的激活函数和损失函数 </vt:lpstr>
      <vt:lpstr>神经网络的训练</vt:lpstr>
      <vt:lpstr>损失函数</vt:lpstr>
      <vt:lpstr>反向传播算法（Back Propagation）</vt:lpstr>
      <vt:lpstr>反向传播举例</vt:lpstr>
      <vt:lpstr>反向传播举例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人工神经网络的基本特点 </vt:lpstr>
      <vt:lpstr>PowerPoint 演示文稿</vt:lpstr>
      <vt:lpstr>神经网络的用途</vt:lpstr>
      <vt:lpstr>PowerPoint 演示文稿</vt:lpstr>
      <vt:lpstr>神经元的误差函数</vt:lpstr>
      <vt:lpstr>PowerPoint 演示文稿</vt:lpstr>
      <vt:lpstr>PowerPoint 演示文稿</vt:lpstr>
      <vt:lpstr>PowerPoint 演示文稿</vt:lpstr>
      <vt:lpstr>逻辑回归模型-最简单的神经网络</vt:lpstr>
      <vt:lpstr>PowerPoint 演示文稿</vt:lpstr>
      <vt:lpstr>PowerPoint 演示文稿</vt:lpstr>
      <vt:lpstr>PowerPoint 演示文稿</vt:lpstr>
      <vt:lpstr>PowerPoint 演示文稿</vt:lpstr>
      <vt:lpstr>PowerPoint 演示文稿</vt:lpstr>
      <vt:lpstr>PowerPoint 演示文稿</vt:lpstr>
      <vt:lpstr>损失函数</vt:lpstr>
      <vt:lpstr>损失函数</vt:lpstr>
      <vt:lpstr>PowerPoint 演示文稿</vt:lpstr>
      <vt:lpstr>神经网络算法的Python实现</vt:lpstr>
      <vt:lpstr>Python实现神经网络</vt:lpstr>
      <vt:lpstr>神经网络的训练-梯度下降法</vt:lpstr>
      <vt:lpstr>梯度下降法</vt:lpstr>
      <vt:lpstr>PowerPoint 演示文稿</vt:lpstr>
      <vt:lpstr>PowerPoint 演示文稿</vt:lpstr>
      <vt:lpstr>PowerPoint 演示文稿</vt:lpstr>
      <vt:lpstr>PowerPoint 演示文稿</vt:lpstr>
      <vt:lpstr>梯度下降法学习率的影响</vt:lpstr>
      <vt:lpstr>PowerPoint 演示文稿</vt:lpstr>
      <vt:lpstr>PowerPoint 演示文稿</vt:lpstr>
      <vt:lpstr>PowerPoint 演示文稿</vt:lpstr>
      <vt:lpstr>PowerPoint 演示文稿</vt:lpstr>
      <vt:lpstr>PowerPoint 演示文稿</vt:lpstr>
      <vt:lpstr>人工神经网络 （Artificial Neuron Nets=ANN）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1.3.2  BP网络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BP网络——应用实例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lq</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qm</dc:creator>
  <cp:lastModifiedBy>韩文</cp:lastModifiedBy>
  <cp:revision>81</cp:revision>
  <dcterms:created xsi:type="dcterms:W3CDTF">2009-04-22T20:32:27Z</dcterms:created>
  <dcterms:modified xsi:type="dcterms:W3CDTF">2021-11-15T08:01:38Z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