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2"/>
  </p:notesMasterIdLst>
  <p:sldIdLst>
    <p:sldId id="370" r:id="rId2"/>
    <p:sldId id="589" r:id="rId3"/>
    <p:sldId id="583" r:id="rId4"/>
    <p:sldId id="584" r:id="rId5"/>
    <p:sldId id="585" r:id="rId6"/>
    <p:sldId id="586" r:id="rId7"/>
    <p:sldId id="634" r:id="rId8"/>
    <p:sldId id="601" r:id="rId9"/>
    <p:sldId id="587" r:id="rId10"/>
    <p:sldId id="602" r:id="rId11"/>
    <p:sldId id="588" r:id="rId12"/>
    <p:sldId id="626" r:id="rId13"/>
    <p:sldId id="636" r:id="rId14"/>
    <p:sldId id="594" r:id="rId15"/>
    <p:sldId id="627" r:id="rId16"/>
    <p:sldId id="628" r:id="rId17"/>
    <p:sldId id="629" r:id="rId18"/>
    <p:sldId id="630" r:id="rId19"/>
    <p:sldId id="631" r:id="rId20"/>
    <p:sldId id="633" r:id="rId21"/>
    <p:sldId id="632" r:id="rId22"/>
    <p:sldId id="590" r:id="rId23"/>
    <p:sldId id="597" r:id="rId24"/>
    <p:sldId id="598" r:id="rId25"/>
    <p:sldId id="599" r:id="rId26"/>
    <p:sldId id="600" r:id="rId27"/>
    <p:sldId id="635" r:id="rId28"/>
    <p:sldId id="620" r:id="rId29"/>
    <p:sldId id="621" r:id="rId30"/>
    <p:sldId id="622" r:id="rId31"/>
    <p:sldId id="619" r:id="rId32"/>
    <p:sldId id="623" r:id="rId33"/>
    <p:sldId id="603" r:id="rId34"/>
    <p:sldId id="604" r:id="rId35"/>
    <p:sldId id="605" r:id="rId36"/>
    <p:sldId id="606" r:id="rId37"/>
    <p:sldId id="607" r:id="rId38"/>
    <p:sldId id="608" r:id="rId39"/>
    <p:sldId id="609" r:id="rId40"/>
    <p:sldId id="610" r:id="rId41"/>
    <p:sldId id="611" r:id="rId42"/>
    <p:sldId id="612" r:id="rId43"/>
    <p:sldId id="613" r:id="rId44"/>
    <p:sldId id="614" r:id="rId45"/>
    <p:sldId id="615" r:id="rId46"/>
    <p:sldId id="616" r:id="rId47"/>
    <p:sldId id="617" r:id="rId48"/>
    <p:sldId id="618" r:id="rId49"/>
    <p:sldId id="624" r:id="rId50"/>
    <p:sldId id="625" r:id="rId51"/>
  </p:sldIdLst>
  <p:sldSz cx="9144000" cy="5715000" type="screen16x10"/>
  <p:notesSz cx="6708775" cy="9774238"/>
  <p:defaultTextStyle>
    <a:defPPr>
      <a:defRPr lang="zh-CN"/>
    </a:defPPr>
    <a:lvl1pPr algn="l" rtl="0" fontAlgn="base">
      <a:spcBef>
        <a:spcPct val="0"/>
      </a:spcBef>
      <a:spcAft>
        <a:spcPct val="0"/>
      </a:spcAft>
      <a:defRPr kern="1200">
        <a:solidFill>
          <a:srgbClr val="000000"/>
        </a:solidFill>
        <a:latin typeface="Times New Roman" pitchFamily="18" charset="0"/>
        <a:ea typeface="宋体" pitchFamily="2" charset="-122"/>
        <a:cs typeface="+mn-cs"/>
      </a:defRPr>
    </a:lvl1pPr>
    <a:lvl2pPr marL="457200" algn="l" rtl="0" fontAlgn="base">
      <a:spcBef>
        <a:spcPct val="0"/>
      </a:spcBef>
      <a:spcAft>
        <a:spcPct val="0"/>
      </a:spcAft>
      <a:defRPr kern="1200">
        <a:solidFill>
          <a:srgbClr val="000000"/>
        </a:solidFill>
        <a:latin typeface="Times New Roman" pitchFamily="18" charset="0"/>
        <a:ea typeface="宋体" pitchFamily="2" charset="-122"/>
        <a:cs typeface="+mn-cs"/>
      </a:defRPr>
    </a:lvl2pPr>
    <a:lvl3pPr marL="914400" algn="l" rtl="0" fontAlgn="base">
      <a:spcBef>
        <a:spcPct val="0"/>
      </a:spcBef>
      <a:spcAft>
        <a:spcPct val="0"/>
      </a:spcAft>
      <a:defRPr kern="1200">
        <a:solidFill>
          <a:srgbClr val="000000"/>
        </a:solidFill>
        <a:latin typeface="Times New Roman" pitchFamily="18" charset="0"/>
        <a:ea typeface="宋体" pitchFamily="2" charset="-122"/>
        <a:cs typeface="+mn-cs"/>
      </a:defRPr>
    </a:lvl3pPr>
    <a:lvl4pPr marL="1371600" algn="l" rtl="0" fontAlgn="base">
      <a:spcBef>
        <a:spcPct val="0"/>
      </a:spcBef>
      <a:spcAft>
        <a:spcPct val="0"/>
      </a:spcAft>
      <a:defRPr kern="1200">
        <a:solidFill>
          <a:srgbClr val="000000"/>
        </a:solidFill>
        <a:latin typeface="Times New Roman" pitchFamily="18" charset="0"/>
        <a:ea typeface="宋体" pitchFamily="2" charset="-122"/>
        <a:cs typeface="+mn-cs"/>
      </a:defRPr>
    </a:lvl4pPr>
    <a:lvl5pPr marL="1828800" algn="l" rtl="0" fontAlgn="base">
      <a:spcBef>
        <a:spcPct val="0"/>
      </a:spcBef>
      <a:spcAft>
        <a:spcPct val="0"/>
      </a:spcAft>
      <a:defRPr kern="1200">
        <a:solidFill>
          <a:srgbClr val="000000"/>
        </a:solidFill>
        <a:latin typeface="Times New Roman" pitchFamily="18" charset="0"/>
        <a:ea typeface="宋体" pitchFamily="2" charset="-122"/>
        <a:cs typeface="+mn-cs"/>
      </a:defRPr>
    </a:lvl5pPr>
    <a:lvl6pPr marL="2286000" algn="l" defTabSz="914400" rtl="0" eaLnBrk="1" latinLnBrk="0" hangingPunct="1">
      <a:defRPr kern="1200">
        <a:solidFill>
          <a:srgbClr val="000000"/>
        </a:solidFill>
        <a:latin typeface="Times New Roman" pitchFamily="18" charset="0"/>
        <a:ea typeface="宋体" pitchFamily="2" charset="-122"/>
        <a:cs typeface="+mn-cs"/>
      </a:defRPr>
    </a:lvl6pPr>
    <a:lvl7pPr marL="2743200" algn="l" defTabSz="914400" rtl="0" eaLnBrk="1" latinLnBrk="0" hangingPunct="1">
      <a:defRPr kern="1200">
        <a:solidFill>
          <a:srgbClr val="000000"/>
        </a:solidFill>
        <a:latin typeface="Times New Roman" pitchFamily="18" charset="0"/>
        <a:ea typeface="宋体" pitchFamily="2" charset="-122"/>
        <a:cs typeface="+mn-cs"/>
      </a:defRPr>
    </a:lvl7pPr>
    <a:lvl8pPr marL="3200400" algn="l" defTabSz="914400" rtl="0" eaLnBrk="1" latinLnBrk="0" hangingPunct="1">
      <a:defRPr kern="1200">
        <a:solidFill>
          <a:srgbClr val="000000"/>
        </a:solidFill>
        <a:latin typeface="Times New Roman" pitchFamily="18" charset="0"/>
        <a:ea typeface="宋体" pitchFamily="2" charset="-122"/>
        <a:cs typeface="+mn-cs"/>
      </a:defRPr>
    </a:lvl8pPr>
    <a:lvl9pPr marL="3657600" algn="l" defTabSz="914400" rtl="0" eaLnBrk="1" latinLnBrk="0" hangingPunct="1">
      <a:defRPr kern="1200">
        <a:solidFill>
          <a:srgbClr val="000000"/>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63300"/>
    <a:srgbClr val="000066"/>
    <a:srgbClr val="0000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42" autoAdjust="0"/>
  </p:normalViewPr>
  <p:slideViewPr>
    <p:cSldViewPr snapToGrid="0">
      <p:cViewPr varScale="1">
        <p:scale>
          <a:sx n="75" d="100"/>
          <a:sy n="75" d="100"/>
        </p:scale>
        <p:origin x="-1152" y="-90"/>
      </p:cViewPr>
      <p:guideLst>
        <p:guide orient="horz" pos="1796"/>
        <p:guide pos="2838"/>
      </p:guideLst>
    </p:cSldViewPr>
  </p:slideViewPr>
  <p:notesTextViewPr>
    <p:cViewPr>
      <p:scale>
        <a:sx n="100" d="100"/>
        <a:sy n="100" d="100"/>
      </p:scale>
      <p:origin x="0" y="0"/>
    </p:cViewPr>
  </p:notesTextViewPr>
  <p:gridSpacing cx="45003" cy="4500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2.wmf"/><Relationship Id="rId7" Type="http://schemas.openxmlformats.org/officeDocument/2006/relationships/image" Target="../media/image56.wmf"/><Relationship Id="rId2" Type="http://schemas.openxmlformats.org/officeDocument/2006/relationships/image" Target="../media/image51.wmf"/><Relationship Id="rId1" Type="http://schemas.openxmlformats.org/officeDocument/2006/relationships/image" Target="NULL"/><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4.wmf"/><Relationship Id="rId7" Type="http://schemas.openxmlformats.org/officeDocument/2006/relationships/image" Target="../media/image68.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5" Type="http://schemas.openxmlformats.org/officeDocument/2006/relationships/image" Target="../media/image80.wmf"/><Relationship Id="rId4" Type="http://schemas.openxmlformats.org/officeDocument/2006/relationships/image" Target="../media/image7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4" Type="http://schemas.openxmlformats.org/officeDocument/2006/relationships/image" Target="../media/image8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1.emf"/><Relationship Id="rId2" Type="http://schemas.openxmlformats.org/officeDocument/2006/relationships/image" Target="../media/image14.emf"/><Relationship Id="rId1" Type="http://schemas.openxmlformats.org/officeDocument/2006/relationships/image" Target="../media/image13.emf"/><Relationship Id="rId6" Type="http://schemas.openxmlformats.org/officeDocument/2006/relationships/image" Target="../media/image10.emf"/><Relationship Id="rId5" Type="http://schemas.openxmlformats.org/officeDocument/2006/relationships/image" Target="../media/image17.emf"/><Relationship Id="rId4" Type="http://schemas.openxmlformats.org/officeDocument/2006/relationships/image" Target="../media/image1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6.wmf"/><Relationship Id="rId4"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5" Type="http://schemas.openxmlformats.org/officeDocument/2006/relationships/image" Target="../media/image38.wmf"/><Relationship Id="rId4"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067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pitchFamily="34" charset="0"/>
              </a:defRPr>
            </a:lvl1pPr>
          </a:lstStyle>
          <a:p>
            <a:pPr>
              <a:defRPr/>
            </a:pPr>
            <a:endParaRPr lang="zh-CN" altLang="en-US"/>
          </a:p>
        </p:txBody>
      </p:sp>
      <p:sp>
        <p:nvSpPr>
          <p:cNvPr id="116739" name="Rectangle 3"/>
          <p:cNvSpPr>
            <a:spLocks noGrp="1" noChangeArrowheads="1"/>
          </p:cNvSpPr>
          <p:nvPr>
            <p:ph type="dt" idx="1"/>
          </p:nvPr>
        </p:nvSpPr>
        <p:spPr bwMode="auto">
          <a:xfrm>
            <a:off x="3800475" y="0"/>
            <a:ext cx="29067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pitchFamily="34" charset="0"/>
              </a:defRPr>
            </a:lvl1pPr>
          </a:lstStyle>
          <a:p>
            <a:pPr>
              <a:defRPr/>
            </a:pPr>
            <a:endParaRPr lang="en-US" altLang="zh-CN"/>
          </a:p>
        </p:txBody>
      </p:sp>
      <p:sp>
        <p:nvSpPr>
          <p:cNvPr id="129028" name="Rectangle 4"/>
          <p:cNvSpPr>
            <a:spLocks noGrp="1" noRot="1" noChangeAspect="1" noChangeArrowheads="1" noTextEdit="1"/>
          </p:cNvSpPr>
          <p:nvPr>
            <p:ph type="sldImg" idx="2"/>
          </p:nvPr>
        </p:nvSpPr>
        <p:spPr bwMode="auto">
          <a:xfrm>
            <a:off x="422275" y="733425"/>
            <a:ext cx="5864225" cy="36655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6741" name="Rectangle 5"/>
          <p:cNvSpPr>
            <a:spLocks noGrp="1" noChangeArrowheads="1"/>
          </p:cNvSpPr>
          <p:nvPr>
            <p:ph type="body" sz="quarter" idx="3"/>
          </p:nvPr>
        </p:nvSpPr>
        <p:spPr bwMode="auto">
          <a:xfrm>
            <a:off x="671513" y="4643438"/>
            <a:ext cx="5365750" cy="439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6742" name="Rectangle 6"/>
          <p:cNvSpPr>
            <a:spLocks noGrp="1" noChangeArrowheads="1"/>
          </p:cNvSpPr>
          <p:nvPr>
            <p:ph type="ftr" sz="quarter" idx="4"/>
          </p:nvPr>
        </p:nvSpPr>
        <p:spPr bwMode="auto">
          <a:xfrm>
            <a:off x="0" y="9283700"/>
            <a:ext cx="29067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pitchFamily="34" charset="0"/>
              </a:defRPr>
            </a:lvl1pPr>
          </a:lstStyle>
          <a:p>
            <a:pPr>
              <a:defRPr/>
            </a:pPr>
            <a:endParaRPr lang="en-US" altLang="zh-CN"/>
          </a:p>
        </p:txBody>
      </p:sp>
      <p:sp>
        <p:nvSpPr>
          <p:cNvPr id="116743" name="Rectangle 7"/>
          <p:cNvSpPr>
            <a:spLocks noGrp="1" noChangeArrowheads="1"/>
          </p:cNvSpPr>
          <p:nvPr>
            <p:ph type="sldNum" sz="quarter" idx="5"/>
          </p:nvPr>
        </p:nvSpPr>
        <p:spPr bwMode="auto">
          <a:xfrm>
            <a:off x="3800475" y="9283700"/>
            <a:ext cx="29067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pitchFamily="34" charset="0"/>
              </a:defRPr>
            </a:lvl1pPr>
          </a:lstStyle>
          <a:p>
            <a:pPr>
              <a:defRPr/>
            </a:pPr>
            <a:fld id="{EF418332-8FEB-4CC9-8F81-42D7255856B2}" type="slidenum">
              <a:rPr lang="zh-CN" altLang="en-US"/>
              <a:pPr>
                <a:defRPr/>
              </a:pPr>
              <a:t>‹#›</a:t>
            </a:fld>
            <a:endParaRPr lang="en-US" altLang="zh-CN"/>
          </a:p>
        </p:txBody>
      </p:sp>
    </p:spTree>
    <p:extLst>
      <p:ext uri="{BB962C8B-B14F-4D97-AF65-F5344CB8AC3E}">
        <p14:creationId xmlns:p14="http://schemas.microsoft.com/office/powerpoint/2010/main" val="35590853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矩形 283649"/>
          <p:cNvSpPr>
            <a:spLocks noChangeArrowheads="1"/>
          </p:cNvSpPr>
          <p:nvPr/>
        </p:nvSpPr>
        <p:spPr bwMode="auto">
          <a:xfrm>
            <a:off x="3810117" y="9430"/>
            <a:ext cx="2917614" cy="42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08" tIns="45354" rIns="90708" bIns="45354"/>
          <a:lstStyle/>
          <a:p>
            <a:endParaRPr lang="zh-CN" altLang="en-US">
              <a:latin typeface="Times New Roman" pitchFamily="18" charset="0"/>
            </a:endParaRPr>
          </a:p>
        </p:txBody>
      </p:sp>
      <p:sp>
        <p:nvSpPr>
          <p:cNvPr id="10242" name="矩形 283650"/>
          <p:cNvSpPr>
            <a:spLocks noChangeArrowheads="1"/>
          </p:cNvSpPr>
          <p:nvPr/>
        </p:nvSpPr>
        <p:spPr bwMode="auto">
          <a:xfrm>
            <a:off x="3810117" y="8763652"/>
            <a:ext cx="2917614" cy="42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98" tIns="0" rIns="18898" bIns="0" anchor="b"/>
          <a:lstStyle>
            <a:lvl1pPr defTabSz="735013">
              <a:defRPr sz="2800" b="1">
                <a:solidFill>
                  <a:schemeClr val="tx1"/>
                </a:solidFill>
                <a:latin typeface="Times New Roman" pitchFamily="18" charset="0"/>
                <a:ea typeface="宋体" pitchFamily="2" charset="-122"/>
              </a:defRPr>
            </a:lvl1pPr>
            <a:lvl2pPr defTabSz="735013">
              <a:defRPr sz="2800" b="1">
                <a:solidFill>
                  <a:schemeClr val="tx1"/>
                </a:solidFill>
                <a:latin typeface="Times New Roman" pitchFamily="18" charset="0"/>
                <a:ea typeface="宋体" pitchFamily="2" charset="-122"/>
              </a:defRPr>
            </a:lvl2pPr>
            <a:lvl3pPr defTabSz="735013">
              <a:defRPr sz="2800" b="1">
                <a:solidFill>
                  <a:schemeClr val="tx1"/>
                </a:solidFill>
                <a:latin typeface="Times New Roman" pitchFamily="18" charset="0"/>
                <a:ea typeface="宋体" pitchFamily="2" charset="-122"/>
              </a:defRPr>
            </a:lvl3pPr>
            <a:lvl4pPr defTabSz="735013">
              <a:defRPr sz="2800" b="1">
                <a:solidFill>
                  <a:schemeClr val="tx1"/>
                </a:solidFill>
                <a:latin typeface="Times New Roman" pitchFamily="18" charset="0"/>
                <a:ea typeface="宋体" pitchFamily="2" charset="-122"/>
              </a:defRPr>
            </a:lvl4pPr>
            <a:lvl5pPr defTabSz="735013">
              <a:defRPr sz="2800" b="1">
                <a:solidFill>
                  <a:schemeClr val="tx1"/>
                </a:solidFill>
                <a:latin typeface="Times New Roman" pitchFamily="18" charset="0"/>
                <a:ea typeface="宋体" pitchFamily="2" charset="-122"/>
              </a:defRPr>
            </a:lvl5pPr>
            <a:lvl6pPr defTabSz="735013"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6pPr>
            <a:lvl7pPr defTabSz="735013"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7pPr>
            <a:lvl8pPr defTabSz="735013"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8pPr>
            <a:lvl9pPr defTabSz="735013"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9pPr>
          </a:lstStyle>
          <a:p>
            <a:pPr algn="r" eaLnBrk="0" hangingPunct="0"/>
            <a:r>
              <a:rPr lang="en-US" altLang="zh-CN" sz="1000" i="1"/>
              <a:t>8</a:t>
            </a:r>
          </a:p>
        </p:txBody>
      </p:sp>
      <p:sp>
        <p:nvSpPr>
          <p:cNvPr id="10243" name="矩形 283651"/>
          <p:cNvSpPr>
            <a:spLocks noChangeArrowheads="1"/>
          </p:cNvSpPr>
          <p:nvPr/>
        </p:nvSpPr>
        <p:spPr bwMode="auto">
          <a:xfrm>
            <a:off x="-1580" y="8763652"/>
            <a:ext cx="2916035" cy="42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08" tIns="45354" rIns="90708" bIns="45354"/>
          <a:lstStyle/>
          <a:p>
            <a:endParaRPr lang="zh-CN" altLang="en-US">
              <a:latin typeface="Times New Roman" pitchFamily="18" charset="0"/>
            </a:endParaRPr>
          </a:p>
        </p:txBody>
      </p:sp>
      <p:sp>
        <p:nvSpPr>
          <p:cNvPr id="10244" name="矩形 283652"/>
          <p:cNvSpPr>
            <a:spLocks noChangeArrowheads="1"/>
          </p:cNvSpPr>
          <p:nvPr/>
        </p:nvSpPr>
        <p:spPr bwMode="auto">
          <a:xfrm>
            <a:off x="-1580" y="9430"/>
            <a:ext cx="2916035" cy="42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08" tIns="45354" rIns="90708" bIns="45354"/>
          <a:lstStyle/>
          <a:p>
            <a:endParaRPr lang="zh-CN" altLang="en-US">
              <a:latin typeface="Times New Roman" pitchFamily="18" charset="0"/>
            </a:endParaRPr>
          </a:p>
        </p:txBody>
      </p:sp>
      <p:sp>
        <p:nvSpPr>
          <p:cNvPr id="10245" name="幻灯片图像占位符 283653"/>
          <p:cNvSpPr>
            <a:spLocks noGrp="1" noRot="1" noChangeAspect="1" noChangeArrowheads="1" noTextEdit="1"/>
          </p:cNvSpPr>
          <p:nvPr>
            <p:ph type="sldImg" idx="4294967295"/>
          </p:nvPr>
        </p:nvSpPr>
        <p:spPr>
          <a:xfrm>
            <a:off x="1639888" y="1298575"/>
            <a:ext cx="3446462" cy="2155825"/>
          </a:xfrm>
          <a:ln>
            <a:solidFill>
              <a:schemeClr val="tx1"/>
            </a:solidFill>
          </a:ln>
        </p:spPr>
      </p:sp>
      <p:sp>
        <p:nvSpPr>
          <p:cNvPr id="10246" name="文本占位符 283654"/>
          <p:cNvSpPr>
            <a:spLocks noGrp="1" noChangeArrowheads="1"/>
          </p:cNvSpPr>
          <p:nvPr>
            <p:ph type="body" idx="4294967295"/>
          </p:nvPr>
        </p:nvSpPr>
        <p:spPr>
          <a:xfrm>
            <a:off x="884604" y="4337819"/>
            <a:ext cx="4892177" cy="3630566"/>
          </a:xfrm>
          <a:ln/>
          <a:extLst>
            <a:ext uri="{91240B29-F687-4F45-9708-019B960494DF}">
              <a14:hiddenLine xmlns:a14="http://schemas.microsoft.com/office/drawing/2010/main" w="9525">
                <a:solidFill>
                  <a:srgbClr val="000000"/>
                </a:solidFill>
                <a:miter lim="800000"/>
                <a:headEnd/>
                <a:tailEnd/>
              </a14:hiddenLine>
            </a:ext>
          </a:extLst>
        </p:spPr>
        <p:txBody>
          <a:bodyPr lIns="80314" tIns="40945" rIns="80314" bIns="40945">
            <a:prstTxWarp prst="textNoShape">
              <a:avLst/>
            </a:prstTxWarp>
          </a:bodyPr>
          <a:lstStyle/>
          <a:p>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109">
              <a:defRPr sz="2800" b="1">
                <a:solidFill>
                  <a:schemeClr val="tx1"/>
                </a:solidFill>
                <a:latin typeface="Times New Roman" pitchFamily="18" charset="0"/>
                <a:ea typeface="宋体" pitchFamily="2" charset="-122"/>
              </a:defRPr>
            </a:lvl1pPr>
            <a:lvl2pPr defTabSz="918109">
              <a:defRPr sz="2800" b="1">
                <a:solidFill>
                  <a:schemeClr val="tx1"/>
                </a:solidFill>
                <a:latin typeface="Times New Roman" pitchFamily="18" charset="0"/>
                <a:ea typeface="宋体" pitchFamily="2" charset="-122"/>
              </a:defRPr>
            </a:lvl2pPr>
            <a:lvl3pPr defTabSz="918109">
              <a:defRPr sz="2800" b="1">
                <a:solidFill>
                  <a:schemeClr val="tx1"/>
                </a:solidFill>
                <a:latin typeface="Times New Roman" pitchFamily="18" charset="0"/>
                <a:ea typeface="宋体" pitchFamily="2" charset="-122"/>
              </a:defRPr>
            </a:lvl3pPr>
            <a:lvl4pPr defTabSz="918109">
              <a:defRPr sz="2800" b="1">
                <a:solidFill>
                  <a:schemeClr val="tx1"/>
                </a:solidFill>
                <a:latin typeface="Times New Roman" pitchFamily="18" charset="0"/>
                <a:ea typeface="宋体" pitchFamily="2" charset="-122"/>
              </a:defRPr>
            </a:lvl4pPr>
            <a:lvl5pPr defTabSz="918109">
              <a:defRPr sz="2800" b="1">
                <a:solidFill>
                  <a:schemeClr val="tx1"/>
                </a:solidFill>
                <a:latin typeface="Times New Roman" pitchFamily="18" charset="0"/>
                <a:ea typeface="宋体" pitchFamily="2" charset="-122"/>
              </a:defRPr>
            </a:lvl5pPr>
            <a:lvl6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6pPr>
            <a:lvl7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7pPr>
            <a:lvl8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8pPr>
            <a:lvl9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9pPr>
          </a:lstStyle>
          <a:p>
            <a:fld id="{91961B83-3CD1-47A6-B9F5-D29A8CB7A4F1}" type="slidenum">
              <a:rPr lang="zh-CN" altLang="en-US" sz="1200" b="0"/>
              <a:pPr/>
              <a:t>41</a:t>
            </a:fld>
            <a:endParaRPr lang="en-US" altLang="zh-CN" sz="1200" b="0"/>
          </a:p>
        </p:txBody>
      </p:sp>
      <p:sp>
        <p:nvSpPr>
          <p:cNvPr id="40962" name="Rectangle 2"/>
          <p:cNvSpPr>
            <a:spLocks noGrp="1" noRot="1" noChangeAspect="1" noChangeArrowheads="1" noTextEdit="1"/>
          </p:cNvSpPr>
          <p:nvPr>
            <p:ph type="sldImg" idx="4294967295"/>
          </p:nvPr>
        </p:nvSpPr>
        <p:spPr>
          <a:xfrm>
            <a:off x="897242" y="732400"/>
            <a:ext cx="4914292" cy="3666715"/>
          </a:xfrm>
          <a:ln/>
        </p:spPr>
      </p:sp>
      <p:sp>
        <p:nvSpPr>
          <p:cNvPr id="40963" name="Rectangle 3"/>
          <p:cNvSpPr>
            <a:spLocks noGrp="1" noChangeArrowheads="1"/>
          </p:cNvSpPr>
          <p:nvPr>
            <p:ph type="body" idx="4294967295"/>
          </p:nvPr>
        </p:nvSpPr>
        <p:spPr>
          <a:xfrm>
            <a:off x="894082" y="4642724"/>
            <a:ext cx="4920611" cy="4399115"/>
          </a:xfrm>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109">
              <a:defRPr sz="2800" b="1">
                <a:solidFill>
                  <a:schemeClr val="tx1"/>
                </a:solidFill>
                <a:latin typeface="Times New Roman" pitchFamily="18" charset="0"/>
                <a:ea typeface="宋体" pitchFamily="2" charset="-122"/>
              </a:defRPr>
            </a:lvl1pPr>
            <a:lvl2pPr defTabSz="918109">
              <a:defRPr sz="2800" b="1">
                <a:solidFill>
                  <a:schemeClr val="tx1"/>
                </a:solidFill>
                <a:latin typeface="Times New Roman" pitchFamily="18" charset="0"/>
                <a:ea typeface="宋体" pitchFamily="2" charset="-122"/>
              </a:defRPr>
            </a:lvl2pPr>
            <a:lvl3pPr defTabSz="918109">
              <a:defRPr sz="2800" b="1">
                <a:solidFill>
                  <a:schemeClr val="tx1"/>
                </a:solidFill>
                <a:latin typeface="Times New Roman" pitchFamily="18" charset="0"/>
                <a:ea typeface="宋体" pitchFamily="2" charset="-122"/>
              </a:defRPr>
            </a:lvl3pPr>
            <a:lvl4pPr defTabSz="918109">
              <a:defRPr sz="2800" b="1">
                <a:solidFill>
                  <a:schemeClr val="tx1"/>
                </a:solidFill>
                <a:latin typeface="Times New Roman" pitchFamily="18" charset="0"/>
                <a:ea typeface="宋体" pitchFamily="2" charset="-122"/>
              </a:defRPr>
            </a:lvl4pPr>
            <a:lvl5pPr defTabSz="918109">
              <a:defRPr sz="2800" b="1">
                <a:solidFill>
                  <a:schemeClr val="tx1"/>
                </a:solidFill>
                <a:latin typeface="Times New Roman" pitchFamily="18" charset="0"/>
                <a:ea typeface="宋体" pitchFamily="2" charset="-122"/>
              </a:defRPr>
            </a:lvl5pPr>
            <a:lvl6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6pPr>
            <a:lvl7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7pPr>
            <a:lvl8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8pPr>
            <a:lvl9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9pPr>
          </a:lstStyle>
          <a:p>
            <a:fld id="{79C67AF1-C892-4AAC-9613-CB768B191723}" type="slidenum">
              <a:rPr lang="zh-CN" altLang="en-US" sz="1200" b="0"/>
              <a:pPr/>
              <a:t>42</a:t>
            </a:fld>
            <a:endParaRPr lang="en-US" altLang="zh-CN" sz="1200" b="0"/>
          </a:p>
        </p:txBody>
      </p:sp>
      <p:sp>
        <p:nvSpPr>
          <p:cNvPr id="43010" name="Rectangle 2"/>
          <p:cNvSpPr>
            <a:spLocks noGrp="1" noRot="1" noChangeAspect="1" noChangeArrowheads="1" noTextEdit="1"/>
          </p:cNvSpPr>
          <p:nvPr>
            <p:ph type="sldImg" idx="4294967295"/>
          </p:nvPr>
        </p:nvSpPr>
        <p:spPr>
          <a:xfrm>
            <a:off x="897242" y="732400"/>
            <a:ext cx="4914292" cy="3666715"/>
          </a:xfrm>
          <a:ln/>
        </p:spPr>
      </p:sp>
      <p:sp>
        <p:nvSpPr>
          <p:cNvPr id="43011" name="Rectangle 3"/>
          <p:cNvSpPr>
            <a:spLocks noGrp="1" noChangeArrowheads="1"/>
          </p:cNvSpPr>
          <p:nvPr>
            <p:ph type="body" idx="4294967295"/>
          </p:nvPr>
        </p:nvSpPr>
        <p:spPr>
          <a:xfrm>
            <a:off x="894082" y="4642724"/>
            <a:ext cx="4920611" cy="4399115"/>
          </a:xfrm>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109">
              <a:defRPr sz="2800" b="1">
                <a:solidFill>
                  <a:schemeClr val="tx1"/>
                </a:solidFill>
                <a:latin typeface="Times New Roman" pitchFamily="18" charset="0"/>
                <a:ea typeface="宋体" pitchFamily="2" charset="-122"/>
              </a:defRPr>
            </a:lvl1pPr>
            <a:lvl2pPr defTabSz="918109">
              <a:defRPr sz="2800" b="1">
                <a:solidFill>
                  <a:schemeClr val="tx1"/>
                </a:solidFill>
                <a:latin typeface="Times New Roman" pitchFamily="18" charset="0"/>
                <a:ea typeface="宋体" pitchFamily="2" charset="-122"/>
              </a:defRPr>
            </a:lvl2pPr>
            <a:lvl3pPr defTabSz="918109">
              <a:defRPr sz="2800" b="1">
                <a:solidFill>
                  <a:schemeClr val="tx1"/>
                </a:solidFill>
                <a:latin typeface="Times New Roman" pitchFamily="18" charset="0"/>
                <a:ea typeface="宋体" pitchFamily="2" charset="-122"/>
              </a:defRPr>
            </a:lvl3pPr>
            <a:lvl4pPr defTabSz="918109">
              <a:defRPr sz="2800" b="1">
                <a:solidFill>
                  <a:schemeClr val="tx1"/>
                </a:solidFill>
                <a:latin typeface="Times New Roman" pitchFamily="18" charset="0"/>
                <a:ea typeface="宋体" pitchFamily="2" charset="-122"/>
              </a:defRPr>
            </a:lvl4pPr>
            <a:lvl5pPr defTabSz="918109">
              <a:defRPr sz="2800" b="1">
                <a:solidFill>
                  <a:schemeClr val="tx1"/>
                </a:solidFill>
                <a:latin typeface="Times New Roman" pitchFamily="18" charset="0"/>
                <a:ea typeface="宋体" pitchFamily="2" charset="-122"/>
              </a:defRPr>
            </a:lvl5pPr>
            <a:lvl6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6pPr>
            <a:lvl7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7pPr>
            <a:lvl8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8pPr>
            <a:lvl9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9pPr>
          </a:lstStyle>
          <a:p>
            <a:fld id="{80966C76-4CC6-4ADF-B94F-316DAF57D2A3}" type="slidenum">
              <a:rPr lang="zh-CN" altLang="en-US" sz="1200" b="0"/>
              <a:pPr/>
              <a:t>45</a:t>
            </a:fld>
            <a:endParaRPr lang="en-US" altLang="zh-CN" sz="1200" b="0"/>
          </a:p>
        </p:txBody>
      </p:sp>
      <p:sp>
        <p:nvSpPr>
          <p:cNvPr id="47106" name="Rectangle 2"/>
          <p:cNvSpPr>
            <a:spLocks noGrp="1" noRot="1" noChangeAspect="1" noChangeArrowheads="1" noTextEdit="1"/>
          </p:cNvSpPr>
          <p:nvPr>
            <p:ph type="sldImg" idx="4294967295"/>
          </p:nvPr>
        </p:nvSpPr>
        <p:spPr>
          <a:xfrm>
            <a:off x="897242" y="732400"/>
            <a:ext cx="4914292" cy="3666715"/>
          </a:xfrm>
          <a:ln/>
        </p:spPr>
      </p:sp>
      <p:sp>
        <p:nvSpPr>
          <p:cNvPr id="47107" name="Rectangle 3"/>
          <p:cNvSpPr>
            <a:spLocks noGrp="1" noChangeArrowheads="1"/>
          </p:cNvSpPr>
          <p:nvPr>
            <p:ph type="body" idx="4294967295"/>
          </p:nvPr>
        </p:nvSpPr>
        <p:spPr>
          <a:xfrm>
            <a:off x="894082" y="4642724"/>
            <a:ext cx="4920611" cy="4399115"/>
          </a:xfrm>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smtClean="0"/>
              <a:t>H =</a:t>
            </a:r>
          </a:p>
          <a:p>
            <a:r>
              <a:rPr lang="en-US" altLang="zh-CN" smtClean="0"/>
              <a:t>           4           9         -25         -36          49</a:t>
            </a:r>
          </a:p>
          <a:p>
            <a:r>
              <a:rPr lang="en-US" altLang="zh-CN" smtClean="0"/>
              <a:t>           9          25         -81        -121         169</a:t>
            </a:r>
          </a:p>
          <a:p>
            <a:r>
              <a:rPr lang="en-US" altLang="zh-CN" smtClean="0"/>
              <a:t>         -25         -81         289         441        -625</a:t>
            </a:r>
          </a:p>
          <a:p>
            <a:r>
              <a:rPr lang="en-US" altLang="zh-CN" smtClean="0"/>
              <a:t>         -36        -121         441         676        -961</a:t>
            </a:r>
          </a:p>
          <a:p>
            <a:r>
              <a:rPr lang="en-US" altLang="zh-CN" smtClean="0"/>
              <a:t>          49         169        -625        -961        1369</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109">
              <a:defRPr sz="2800" b="1">
                <a:solidFill>
                  <a:schemeClr val="tx1"/>
                </a:solidFill>
                <a:latin typeface="Times New Roman" pitchFamily="18" charset="0"/>
                <a:ea typeface="宋体" pitchFamily="2" charset="-122"/>
              </a:defRPr>
            </a:lvl1pPr>
            <a:lvl2pPr defTabSz="918109">
              <a:defRPr sz="2800" b="1">
                <a:solidFill>
                  <a:schemeClr val="tx1"/>
                </a:solidFill>
                <a:latin typeface="Times New Roman" pitchFamily="18" charset="0"/>
                <a:ea typeface="宋体" pitchFamily="2" charset="-122"/>
              </a:defRPr>
            </a:lvl2pPr>
            <a:lvl3pPr defTabSz="918109">
              <a:defRPr sz="2800" b="1">
                <a:solidFill>
                  <a:schemeClr val="tx1"/>
                </a:solidFill>
                <a:latin typeface="Times New Roman" pitchFamily="18" charset="0"/>
                <a:ea typeface="宋体" pitchFamily="2" charset="-122"/>
              </a:defRPr>
            </a:lvl3pPr>
            <a:lvl4pPr defTabSz="918109">
              <a:defRPr sz="2800" b="1">
                <a:solidFill>
                  <a:schemeClr val="tx1"/>
                </a:solidFill>
                <a:latin typeface="Times New Roman" pitchFamily="18" charset="0"/>
                <a:ea typeface="宋体" pitchFamily="2" charset="-122"/>
              </a:defRPr>
            </a:lvl4pPr>
            <a:lvl5pPr defTabSz="918109">
              <a:defRPr sz="2800" b="1">
                <a:solidFill>
                  <a:schemeClr val="tx1"/>
                </a:solidFill>
                <a:latin typeface="Times New Roman" pitchFamily="18" charset="0"/>
                <a:ea typeface="宋体" pitchFamily="2" charset="-122"/>
              </a:defRPr>
            </a:lvl5pPr>
            <a:lvl6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6pPr>
            <a:lvl7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7pPr>
            <a:lvl8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8pPr>
            <a:lvl9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9pPr>
          </a:lstStyle>
          <a:p>
            <a:fld id="{CD16FEA6-3941-4BF9-AA5A-16D8CDAD6537}" type="slidenum">
              <a:rPr lang="zh-CN" altLang="en-US" sz="1200" b="0"/>
              <a:pPr/>
              <a:t>46</a:t>
            </a:fld>
            <a:endParaRPr lang="en-US" altLang="zh-CN" sz="1200" b="0"/>
          </a:p>
        </p:txBody>
      </p:sp>
      <p:sp>
        <p:nvSpPr>
          <p:cNvPr id="49154" name="Rectangle 2"/>
          <p:cNvSpPr>
            <a:spLocks noGrp="1" noRot="1" noChangeAspect="1" noChangeArrowheads="1" noTextEdit="1"/>
          </p:cNvSpPr>
          <p:nvPr>
            <p:ph type="sldImg" idx="4294967295"/>
          </p:nvPr>
        </p:nvSpPr>
        <p:spPr>
          <a:xfrm>
            <a:off x="897242" y="732400"/>
            <a:ext cx="4914292" cy="3666715"/>
          </a:xfrm>
          <a:ln/>
        </p:spPr>
      </p:sp>
      <p:sp>
        <p:nvSpPr>
          <p:cNvPr id="49155" name="Rectangle 3"/>
          <p:cNvSpPr>
            <a:spLocks noGrp="1" noChangeArrowheads="1"/>
          </p:cNvSpPr>
          <p:nvPr>
            <p:ph type="body" idx="4294967295"/>
          </p:nvPr>
        </p:nvSpPr>
        <p:spPr>
          <a:xfrm>
            <a:off x="894082" y="4642724"/>
            <a:ext cx="4920611" cy="4399115"/>
          </a:xfrm>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smtClean="0"/>
              <a:t>The optimization toolbox of matlab contains a quadratic programming solver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0A3F8D-9141-4B14-B3D4-D26D51620EF9}" type="slidenum">
              <a:rPr lang="en-US" altLang="zh-CN"/>
              <a:pPr/>
              <a:t>50</a:t>
            </a:fld>
            <a:endParaRPr lang="en-US" altLang="zh-CN"/>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28001"/>
          <p:cNvSpPr>
            <a:spLocks noGrp="1" noRot="1" noChangeAspect="1" noChangeArrowheads="1" noTextEdit="1"/>
          </p:cNvSpPr>
          <p:nvPr>
            <p:ph type="sldImg" idx="4294967295"/>
          </p:nvPr>
        </p:nvSpPr>
        <p:spPr>
          <a:xfrm>
            <a:off x="612775" y="696913"/>
            <a:ext cx="5500688" cy="3438525"/>
          </a:xfrm>
          <a:ln>
            <a:solidFill>
              <a:schemeClr val="tx1"/>
            </a:solidFill>
          </a:ln>
        </p:spPr>
      </p:sp>
      <p:sp>
        <p:nvSpPr>
          <p:cNvPr id="20482" name="文本占位符 128002"/>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lIns="80314" tIns="40945" rIns="80314" bIns="40945">
            <a:prstTxWarp prst="textNoShape">
              <a:avLst/>
            </a:prstTxWarp>
          </a:bodyPr>
          <a:lstStyle/>
          <a:p>
            <a:pPr eaLnBrk="0" hangingPunct="0">
              <a:lnSpc>
                <a:spcPct val="90000"/>
              </a:lnSpc>
            </a:pPr>
            <a:r>
              <a:rPr lang="en-US" altLang="zh-CN" smtClean="0"/>
              <a:t>We have seen a thorough overview of the BusinessObjects technology and benefits. What are the key points of this technology?</a:t>
            </a:r>
          </a:p>
          <a:p>
            <a:pPr eaLnBrk="0" hangingPunct="0">
              <a:lnSpc>
                <a:spcPct val="90000"/>
              </a:lnSpc>
            </a:pPr>
            <a:r>
              <a:rPr lang="en-US" altLang="zh-CN" smtClean="0"/>
              <a:t>Firstly, BusinessObjects is the recognized industry leader ?the safe choice, with over 150,000 users in over 40 different countries worldwide.</a:t>
            </a:r>
          </a:p>
          <a:p>
            <a:pPr eaLnBrk="0" hangingPunct="0">
              <a:lnSpc>
                <a:spcPct val="90000"/>
              </a:lnSpc>
            </a:pPr>
            <a:r>
              <a:rPr lang="en-US" altLang="zh-CN" smtClean="0"/>
              <a:t>BusinessObjects is the only fully integrated query, reporting and analysis solution. This means that it</a:t>
            </a:r>
            <a:r>
              <a:rPr lang="zh-CN" altLang="en-US" smtClean="0"/>
              <a:t>抯 </a:t>
            </a:r>
            <a:r>
              <a:rPr lang="en-US" altLang="zh-CN" smtClean="0"/>
              <a:t>the easiest tool for end users, who can drill straight on reports and so don</a:t>
            </a:r>
            <a:r>
              <a:rPr lang="zh-CN" altLang="en-US" smtClean="0"/>
              <a:t>抰 </a:t>
            </a:r>
            <a:r>
              <a:rPr lang="en-US" altLang="zh-CN" smtClean="0"/>
              <a:t>have to waste time swapping between tools and interfaces, and IS don</a:t>
            </a:r>
            <a:r>
              <a:rPr lang="zh-CN" altLang="en-US" smtClean="0"/>
              <a:t>抰 </a:t>
            </a:r>
            <a:r>
              <a:rPr lang="en-US" altLang="zh-CN" smtClean="0"/>
              <a:t>have to spend time and money transforming data manually.</a:t>
            </a:r>
          </a:p>
          <a:p>
            <a:pPr eaLnBrk="0" hangingPunct="0">
              <a:lnSpc>
                <a:spcPct val="90000"/>
              </a:lnSpc>
            </a:pPr>
            <a:r>
              <a:rPr lang="en-US" altLang="zh-CN" smtClean="0"/>
              <a:t>BusinessObjects is the most enterprise deployable tool, because of its central repository, advanced security controls and openness.</a:t>
            </a:r>
          </a:p>
          <a:p>
            <a:pPr eaLnBrk="0" hangingPunct="0">
              <a:lnSpc>
                <a:spcPct val="90000"/>
              </a:lnSpc>
            </a:pPr>
            <a:r>
              <a:rPr lang="en-US" altLang="zh-CN" smtClean="0"/>
              <a:t>Finally, BusinessObjects is a decision support tool that anyone in your organization can use, from full analysis users to </a:t>
            </a:r>
            <a:r>
              <a:rPr lang="zh-CN" altLang="en-US" smtClean="0"/>
              <a:t>搑</a:t>
            </a:r>
            <a:r>
              <a:rPr lang="en-US" altLang="zh-CN" smtClean="0"/>
              <a:t>eport readers,?EIS-style interface users and even spreadsheet users using BusinessQuery for Excel.</a:t>
            </a:r>
          </a:p>
          <a:p>
            <a:pPr eaLnBrk="0" hangingPunct="0">
              <a:lnSpc>
                <a:spcPct val="90000"/>
              </a:lnSpc>
            </a:pPr>
            <a:r>
              <a:rPr lang="en-US" altLang="zh-CN" smtClean="0"/>
              <a:t>Thank you very much.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23905"/>
          <p:cNvSpPr>
            <a:spLocks noGrp="1" noRot="1" noChangeAspect="1" noChangeArrowheads="1" noTextEdit="1"/>
          </p:cNvSpPr>
          <p:nvPr>
            <p:ph type="sldImg" idx="4294967295"/>
          </p:nvPr>
        </p:nvSpPr>
        <p:spPr>
          <a:xfrm>
            <a:off x="612775" y="696913"/>
            <a:ext cx="5500688" cy="3438525"/>
          </a:xfrm>
          <a:ln>
            <a:solidFill>
              <a:schemeClr val="tx1"/>
            </a:solidFill>
          </a:ln>
        </p:spPr>
      </p:sp>
      <p:sp>
        <p:nvSpPr>
          <p:cNvPr id="22530" name="文本占位符 123906"/>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lIns="80314" tIns="40945" rIns="80314" bIns="40945">
            <a:prstTxWarp prst="textNoShape">
              <a:avLst/>
            </a:prstTxWarp>
          </a:bodyPr>
          <a:lstStyle/>
          <a:p>
            <a:pPr eaLnBrk="0" hangingPunct="0">
              <a:lnSpc>
                <a:spcPct val="90000"/>
              </a:lnSpc>
            </a:pPr>
            <a:r>
              <a:rPr lang="en-US" altLang="zh-CN" smtClean="0"/>
              <a:t>We have seen a thorough overview of the BusinessObjects technology and benefits. What are the key points of this technology?</a:t>
            </a:r>
          </a:p>
          <a:p>
            <a:pPr eaLnBrk="0" hangingPunct="0">
              <a:lnSpc>
                <a:spcPct val="90000"/>
              </a:lnSpc>
            </a:pPr>
            <a:r>
              <a:rPr lang="en-US" altLang="zh-CN" smtClean="0"/>
              <a:t>Firstly, BusinessObjects is the recognized industry leader ?the safe choice, with over 150,000 users in over 40 different countries worldwide.</a:t>
            </a:r>
          </a:p>
          <a:p>
            <a:pPr eaLnBrk="0" hangingPunct="0">
              <a:lnSpc>
                <a:spcPct val="90000"/>
              </a:lnSpc>
            </a:pPr>
            <a:r>
              <a:rPr lang="en-US" altLang="zh-CN" smtClean="0"/>
              <a:t>BusinessObjects is the only fully integrated query, reporting and analysis solution. This means that it</a:t>
            </a:r>
            <a:r>
              <a:rPr lang="zh-CN" altLang="en-US" smtClean="0"/>
              <a:t>抯 </a:t>
            </a:r>
            <a:r>
              <a:rPr lang="en-US" altLang="zh-CN" smtClean="0"/>
              <a:t>the easiest tool for end users, who can drill straight on reports and so don</a:t>
            </a:r>
            <a:r>
              <a:rPr lang="zh-CN" altLang="en-US" smtClean="0"/>
              <a:t>抰 </a:t>
            </a:r>
            <a:r>
              <a:rPr lang="en-US" altLang="zh-CN" smtClean="0"/>
              <a:t>have to waste time swapping between tools and interfaces, and IS don</a:t>
            </a:r>
            <a:r>
              <a:rPr lang="zh-CN" altLang="en-US" smtClean="0"/>
              <a:t>抰 </a:t>
            </a:r>
            <a:r>
              <a:rPr lang="en-US" altLang="zh-CN" smtClean="0"/>
              <a:t>have to spend time and money transforming data manually.</a:t>
            </a:r>
          </a:p>
          <a:p>
            <a:pPr eaLnBrk="0" hangingPunct="0">
              <a:lnSpc>
                <a:spcPct val="90000"/>
              </a:lnSpc>
            </a:pPr>
            <a:r>
              <a:rPr lang="en-US" altLang="zh-CN" smtClean="0"/>
              <a:t>BusinessObjects is the most enterprise deployable tool, because of its central repository, advanced security controls and openness.</a:t>
            </a:r>
          </a:p>
          <a:p>
            <a:pPr eaLnBrk="0" hangingPunct="0">
              <a:lnSpc>
                <a:spcPct val="90000"/>
              </a:lnSpc>
            </a:pPr>
            <a:r>
              <a:rPr lang="en-US" altLang="zh-CN" smtClean="0"/>
              <a:t>Finally, BusinessObjects is a decision support tool that anyone in your organization can use, from full analysis users to </a:t>
            </a:r>
            <a:r>
              <a:rPr lang="zh-CN" altLang="en-US" smtClean="0"/>
              <a:t>搑</a:t>
            </a:r>
            <a:r>
              <a:rPr lang="en-US" altLang="zh-CN" smtClean="0"/>
              <a:t>eport readers,?EIS-style interface users and even spreadsheet users using BusinessQuery for Excel.</a:t>
            </a:r>
          </a:p>
          <a:p>
            <a:pPr eaLnBrk="0" hangingPunct="0">
              <a:lnSpc>
                <a:spcPct val="90000"/>
              </a:lnSpc>
            </a:pPr>
            <a:r>
              <a:rPr lang="en-US" altLang="zh-CN" smtClean="0"/>
              <a:t>Thank you very much.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矩形 154625"/>
          <p:cNvSpPr>
            <a:spLocks noChangeArrowheads="1"/>
          </p:cNvSpPr>
          <p:nvPr/>
        </p:nvSpPr>
        <p:spPr bwMode="auto">
          <a:xfrm>
            <a:off x="3810117" y="9430"/>
            <a:ext cx="2917614" cy="42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08" tIns="45354" rIns="90708" bIns="45354"/>
          <a:lstStyle/>
          <a:p>
            <a:endParaRPr lang="zh-CN" altLang="en-US">
              <a:latin typeface="Times New Roman" pitchFamily="18" charset="0"/>
            </a:endParaRPr>
          </a:p>
        </p:txBody>
      </p:sp>
      <p:sp>
        <p:nvSpPr>
          <p:cNvPr id="24578" name="矩形 154626"/>
          <p:cNvSpPr>
            <a:spLocks noChangeArrowheads="1"/>
          </p:cNvSpPr>
          <p:nvPr/>
        </p:nvSpPr>
        <p:spPr bwMode="auto">
          <a:xfrm>
            <a:off x="3810117" y="8763652"/>
            <a:ext cx="2917614" cy="42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98" tIns="0" rIns="18898" bIns="0" anchor="b"/>
          <a:lstStyle>
            <a:lvl1pPr defTabSz="735013">
              <a:defRPr sz="2800" b="1">
                <a:solidFill>
                  <a:schemeClr val="tx1"/>
                </a:solidFill>
                <a:latin typeface="Times New Roman" pitchFamily="18" charset="0"/>
                <a:ea typeface="宋体" pitchFamily="2" charset="-122"/>
              </a:defRPr>
            </a:lvl1pPr>
            <a:lvl2pPr defTabSz="735013">
              <a:defRPr sz="2800" b="1">
                <a:solidFill>
                  <a:schemeClr val="tx1"/>
                </a:solidFill>
                <a:latin typeface="Times New Roman" pitchFamily="18" charset="0"/>
                <a:ea typeface="宋体" pitchFamily="2" charset="-122"/>
              </a:defRPr>
            </a:lvl2pPr>
            <a:lvl3pPr defTabSz="735013">
              <a:defRPr sz="2800" b="1">
                <a:solidFill>
                  <a:schemeClr val="tx1"/>
                </a:solidFill>
                <a:latin typeface="Times New Roman" pitchFamily="18" charset="0"/>
                <a:ea typeface="宋体" pitchFamily="2" charset="-122"/>
              </a:defRPr>
            </a:lvl3pPr>
            <a:lvl4pPr defTabSz="735013">
              <a:defRPr sz="2800" b="1">
                <a:solidFill>
                  <a:schemeClr val="tx1"/>
                </a:solidFill>
                <a:latin typeface="Times New Roman" pitchFamily="18" charset="0"/>
                <a:ea typeface="宋体" pitchFamily="2" charset="-122"/>
              </a:defRPr>
            </a:lvl4pPr>
            <a:lvl5pPr defTabSz="735013">
              <a:defRPr sz="2800" b="1">
                <a:solidFill>
                  <a:schemeClr val="tx1"/>
                </a:solidFill>
                <a:latin typeface="Times New Roman" pitchFamily="18" charset="0"/>
                <a:ea typeface="宋体" pitchFamily="2" charset="-122"/>
              </a:defRPr>
            </a:lvl5pPr>
            <a:lvl6pPr defTabSz="735013"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6pPr>
            <a:lvl7pPr defTabSz="735013"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7pPr>
            <a:lvl8pPr defTabSz="735013"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8pPr>
            <a:lvl9pPr defTabSz="735013"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9pPr>
          </a:lstStyle>
          <a:p>
            <a:pPr algn="r" eaLnBrk="0" hangingPunct="0"/>
            <a:r>
              <a:rPr lang="en-US" altLang="zh-CN" sz="1000" i="1"/>
              <a:t>8</a:t>
            </a:r>
          </a:p>
        </p:txBody>
      </p:sp>
      <p:sp>
        <p:nvSpPr>
          <p:cNvPr id="24579" name="矩形 154627"/>
          <p:cNvSpPr>
            <a:spLocks noChangeArrowheads="1"/>
          </p:cNvSpPr>
          <p:nvPr/>
        </p:nvSpPr>
        <p:spPr bwMode="auto">
          <a:xfrm>
            <a:off x="-1580" y="8763652"/>
            <a:ext cx="2916035" cy="42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08" tIns="45354" rIns="90708" bIns="45354"/>
          <a:lstStyle/>
          <a:p>
            <a:endParaRPr lang="zh-CN" altLang="en-US">
              <a:latin typeface="Times New Roman" pitchFamily="18" charset="0"/>
            </a:endParaRPr>
          </a:p>
        </p:txBody>
      </p:sp>
      <p:sp>
        <p:nvSpPr>
          <p:cNvPr id="24580" name="矩形 154628"/>
          <p:cNvSpPr>
            <a:spLocks noChangeArrowheads="1"/>
          </p:cNvSpPr>
          <p:nvPr/>
        </p:nvSpPr>
        <p:spPr bwMode="auto">
          <a:xfrm>
            <a:off x="-1580" y="9430"/>
            <a:ext cx="2916035" cy="42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08" tIns="45354" rIns="90708" bIns="45354"/>
          <a:lstStyle/>
          <a:p>
            <a:endParaRPr lang="zh-CN" altLang="en-US">
              <a:latin typeface="Times New Roman" pitchFamily="18" charset="0"/>
            </a:endParaRPr>
          </a:p>
        </p:txBody>
      </p:sp>
      <p:sp>
        <p:nvSpPr>
          <p:cNvPr id="24581" name="幻灯片图像占位符 154629"/>
          <p:cNvSpPr>
            <a:spLocks noGrp="1" noRot="1" noChangeAspect="1" noChangeArrowheads="1" noTextEdit="1"/>
          </p:cNvSpPr>
          <p:nvPr>
            <p:ph type="sldImg" idx="4294967295"/>
          </p:nvPr>
        </p:nvSpPr>
        <p:spPr>
          <a:xfrm>
            <a:off x="1639888" y="1298575"/>
            <a:ext cx="3446462" cy="2155825"/>
          </a:xfrm>
          <a:ln>
            <a:solidFill>
              <a:schemeClr val="tx1"/>
            </a:solidFill>
          </a:ln>
        </p:spPr>
      </p:sp>
      <p:sp>
        <p:nvSpPr>
          <p:cNvPr id="24582" name="文本占位符 154630"/>
          <p:cNvSpPr>
            <a:spLocks noGrp="1" noChangeArrowheads="1"/>
          </p:cNvSpPr>
          <p:nvPr>
            <p:ph type="body" idx="4294967295"/>
          </p:nvPr>
        </p:nvSpPr>
        <p:spPr>
          <a:xfrm>
            <a:off x="884604" y="4337819"/>
            <a:ext cx="4892177" cy="3630566"/>
          </a:xfrm>
          <a:ln/>
          <a:extLst>
            <a:ext uri="{91240B29-F687-4F45-9708-019B960494DF}">
              <a14:hiddenLine xmlns:a14="http://schemas.microsoft.com/office/drawing/2010/main" w="9525">
                <a:solidFill>
                  <a:srgbClr val="000000"/>
                </a:solidFill>
                <a:miter lim="800000"/>
                <a:headEnd/>
                <a:tailEnd/>
              </a14:hiddenLine>
            </a:ext>
          </a:extLst>
        </p:spPr>
        <p:txBody>
          <a:bodyPr lIns="80314" tIns="40945" rIns="80314" bIns="40945">
            <a:prstTxWarp prst="textNoShape">
              <a:avLst/>
            </a:prstTxWarp>
          </a:bodyPr>
          <a:lstStyle/>
          <a:p>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109">
              <a:defRPr sz="2800" b="1">
                <a:solidFill>
                  <a:schemeClr val="tx1"/>
                </a:solidFill>
                <a:latin typeface="Times New Roman" pitchFamily="18" charset="0"/>
                <a:ea typeface="宋体" pitchFamily="2" charset="-122"/>
              </a:defRPr>
            </a:lvl1pPr>
            <a:lvl2pPr defTabSz="918109">
              <a:defRPr sz="2800" b="1">
                <a:solidFill>
                  <a:schemeClr val="tx1"/>
                </a:solidFill>
                <a:latin typeface="Times New Roman" pitchFamily="18" charset="0"/>
                <a:ea typeface="宋体" pitchFamily="2" charset="-122"/>
              </a:defRPr>
            </a:lvl2pPr>
            <a:lvl3pPr defTabSz="918109">
              <a:defRPr sz="2800" b="1">
                <a:solidFill>
                  <a:schemeClr val="tx1"/>
                </a:solidFill>
                <a:latin typeface="Times New Roman" pitchFamily="18" charset="0"/>
                <a:ea typeface="宋体" pitchFamily="2" charset="-122"/>
              </a:defRPr>
            </a:lvl3pPr>
            <a:lvl4pPr defTabSz="918109">
              <a:defRPr sz="2800" b="1">
                <a:solidFill>
                  <a:schemeClr val="tx1"/>
                </a:solidFill>
                <a:latin typeface="Times New Roman" pitchFamily="18" charset="0"/>
                <a:ea typeface="宋体" pitchFamily="2" charset="-122"/>
              </a:defRPr>
            </a:lvl4pPr>
            <a:lvl5pPr defTabSz="918109">
              <a:defRPr sz="2800" b="1">
                <a:solidFill>
                  <a:schemeClr val="tx1"/>
                </a:solidFill>
                <a:latin typeface="Times New Roman" pitchFamily="18" charset="0"/>
                <a:ea typeface="宋体" pitchFamily="2" charset="-122"/>
              </a:defRPr>
            </a:lvl5pPr>
            <a:lvl6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6pPr>
            <a:lvl7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7pPr>
            <a:lvl8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8pPr>
            <a:lvl9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9pPr>
          </a:lstStyle>
          <a:p>
            <a:fld id="{08A34334-7F43-453B-88FC-4AC558B728AA}" type="slidenum">
              <a:rPr lang="zh-CN" altLang="en-US" sz="1200" b="0"/>
              <a:pPr/>
              <a:t>34</a:t>
            </a:fld>
            <a:endParaRPr lang="en-US" altLang="zh-CN" sz="1200" b="0"/>
          </a:p>
        </p:txBody>
      </p:sp>
      <p:sp>
        <p:nvSpPr>
          <p:cNvPr id="28674" name="Rectangle 2"/>
          <p:cNvSpPr>
            <a:spLocks noGrp="1" noRot="1" noChangeAspect="1" noChangeArrowheads="1" noTextEdit="1"/>
          </p:cNvSpPr>
          <p:nvPr>
            <p:ph type="sldImg" idx="4294967295"/>
          </p:nvPr>
        </p:nvSpPr>
        <p:spPr>
          <a:xfrm>
            <a:off x="897242" y="732400"/>
            <a:ext cx="4914292" cy="3666715"/>
          </a:xfrm>
          <a:ln/>
        </p:spPr>
      </p:sp>
      <p:sp>
        <p:nvSpPr>
          <p:cNvPr id="28675" name="Rectangle 3"/>
          <p:cNvSpPr>
            <a:spLocks noGrp="1" noChangeArrowheads="1"/>
          </p:cNvSpPr>
          <p:nvPr>
            <p:ph type="body" idx="4294967295"/>
          </p:nvPr>
        </p:nvSpPr>
        <p:spPr>
          <a:xfrm>
            <a:off x="894082" y="4642724"/>
            <a:ext cx="4920611" cy="4399115"/>
          </a:xfrm>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smtClean="0"/>
              <a:t>XOR: x_1, x_2, and we want to transform to x_1^2, x_2^2, x_1 x_2</a:t>
            </a:r>
          </a:p>
          <a:p>
            <a:endParaRPr lang="en-US" altLang="zh-CN" smtClean="0"/>
          </a:p>
          <a:p>
            <a:r>
              <a:rPr lang="en-US" altLang="zh-CN" smtClean="0"/>
              <a:t>It can also be viewed as feature extraction from the feature vector </a:t>
            </a:r>
            <a:r>
              <a:rPr lang="en-US" altLang="zh-CN" b="1" smtClean="0"/>
              <a:t>x</a:t>
            </a:r>
            <a:r>
              <a:rPr lang="en-US" altLang="zh-CN" smtClean="0"/>
              <a:t>, but now we extract </a:t>
            </a:r>
            <a:r>
              <a:rPr lang="en-US" altLang="zh-CN" i="1" smtClean="0"/>
              <a:t>more</a:t>
            </a:r>
            <a:r>
              <a:rPr lang="en-US" altLang="zh-CN" smtClean="0"/>
              <a:t> feature than the number of features in </a:t>
            </a:r>
            <a:r>
              <a:rPr lang="en-US" altLang="zh-CN" b="1" smtClean="0"/>
              <a:t>x</a:t>
            </a:r>
            <a:r>
              <a:rPr lang="en-US" altLang="zh-CN" smtClean="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109">
              <a:defRPr sz="2800" b="1">
                <a:solidFill>
                  <a:schemeClr val="tx1"/>
                </a:solidFill>
                <a:latin typeface="Times New Roman" pitchFamily="18" charset="0"/>
                <a:ea typeface="宋体" pitchFamily="2" charset="-122"/>
              </a:defRPr>
            </a:lvl1pPr>
            <a:lvl2pPr defTabSz="918109">
              <a:defRPr sz="2800" b="1">
                <a:solidFill>
                  <a:schemeClr val="tx1"/>
                </a:solidFill>
                <a:latin typeface="Times New Roman" pitchFamily="18" charset="0"/>
                <a:ea typeface="宋体" pitchFamily="2" charset="-122"/>
              </a:defRPr>
            </a:lvl2pPr>
            <a:lvl3pPr defTabSz="918109">
              <a:defRPr sz="2800" b="1">
                <a:solidFill>
                  <a:schemeClr val="tx1"/>
                </a:solidFill>
                <a:latin typeface="Times New Roman" pitchFamily="18" charset="0"/>
                <a:ea typeface="宋体" pitchFamily="2" charset="-122"/>
              </a:defRPr>
            </a:lvl3pPr>
            <a:lvl4pPr defTabSz="918109">
              <a:defRPr sz="2800" b="1">
                <a:solidFill>
                  <a:schemeClr val="tx1"/>
                </a:solidFill>
                <a:latin typeface="Times New Roman" pitchFamily="18" charset="0"/>
                <a:ea typeface="宋体" pitchFamily="2" charset="-122"/>
              </a:defRPr>
            </a:lvl4pPr>
            <a:lvl5pPr defTabSz="918109">
              <a:defRPr sz="2800" b="1">
                <a:solidFill>
                  <a:schemeClr val="tx1"/>
                </a:solidFill>
                <a:latin typeface="Times New Roman" pitchFamily="18" charset="0"/>
                <a:ea typeface="宋体" pitchFamily="2" charset="-122"/>
              </a:defRPr>
            </a:lvl5pPr>
            <a:lvl6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6pPr>
            <a:lvl7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7pPr>
            <a:lvl8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8pPr>
            <a:lvl9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9pPr>
          </a:lstStyle>
          <a:p>
            <a:fld id="{090E6BA8-0FA6-414C-BEE2-6E3DEFA4B18B}" type="slidenum">
              <a:rPr lang="zh-CN" altLang="en-US" sz="1200" b="0"/>
              <a:pPr/>
              <a:t>36</a:t>
            </a:fld>
            <a:endParaRPr lang="en-US" altLang="zh-CN" sz="1200" b="0"/>
          </a:p>
        </p:txBody>
      </p:sp>
      <p:sp>
        <p:nvSpPr>
          <p:cNvPr id="31746" name="Rectangle 2"/>
          <p:cNvSpPr>
            <a:spLocks noGrp="1" noRot="1" noChangeAspect="1" noChangeArrowheads="1" noTextEdit="1"/>
          </p:cNvSpPr>
          <p:nvPr>
            <p:ph type="sldImg" idx="4294967295"/>
          </p:nvPr>
        </p:nvSpPr>
        <p:spPr>
          <a:xfrm>
            <a:off x="897242" y="732400"/>
            <a:ext cx="4914292" cy="3666715"/>
          </a:xfrm>
          <a:ln/>
        </p:spPr>
      </p:sp>
      <p:sp>
        <p:nvSpPr>
          <p:cNvPr id="31747" name="Rectangle 3"/>
          <p:cNvSpPr>
            <a:spLocks noGrp="1" noChangeArrowheads="1"/>
          </p:cNvSpPr>
          <p:nvPr>
            <p:ph type="body" idx="4294967295"/>
          </p:nvPr>
        </p:nvSpPr>
        <p:spPr>
          <a:xfrm>
            <a:off x="894082" y="4642724"/>
            <a:ext cx="4920611" cy="4399115"/>
          </a:xfrm>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109">
              <a:defRPr sz="2800" b="1">
                <a:solidFill>
                  <a:schemeClr val="tx1"/>
                </a:solidFill>
                <a:latin typeface="Times New Roman" pitchFamily="18" charset="0"/>
                <a:ea typeface="宋体" pitchFamily="2" charset="-122"/>
              </a:defRPr>
            </a:lvl1pPr>
            <a:lvl2pPr defTabSz="918109">
              <a:defRPr sz="2800" b="1">
                <a:solidFill>
                  <a:schemeClr val="tx1"/>
                </a:solidFill>
                <a:latin typeface="Times New Roman" pitchFamily="18" charset="0"/>
                <a:ea typeface="宋体" pitchFamily="2" charset="-122"/>
              </a:defRPr>
            </a:lvl2pPr>
            <a:lvl3pPr defTabSz="918109">
              <a:defRPr sz="2800" b="1">
                <a:solidFill>
                  <a:schemeClr val="tx1"/>
                </a:solidFill>
                <a:latin typeface="Times New Roman" pitchFamily="18" charset="0"/>
                <a:ea typeface="宋体" pitchFamily="2" charset="-122"/>
              </a:defRPr>
            </a:lvl3pPr>
            <a:lvl4pPr defTabSz="918109">
              <a:defRPr sz="2800" b="1">
                <a:solidFill>
                  <a:schemeClr val="tx1"/>
                </a:solidFill>
                <a:latin typeface="Times New Roman" pitchFamily="18" charset="0"/>
                <a:ea typeface="宋体" pitchFamily="2" charset="-122"/>
              </a:defRPr>
            </a:lvl4pPr>
            <a:lvl5pPr defTabSz="918109">
              <a:defRPr sz="2800" b="1">
                <a:solidFill>
                  <a:schemeClr val="tx1"/>
                </a:solidFill>
                <a:latin typeface="Times New Roman" pitchFamily="18" charset="0"/>
                <a:ea typeface="宋体" pitchFamily="2" charset="-122"/>
              </a:defRPr>
            </a:lvl5pPr>
            <a:lvl6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6pPr>
            <a:lvl7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7pPr>
            <a:lvl8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8pPr>
            <a:lvl9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9pPr>
          </a:lstStyle>
          <a:p>
            <a:fld id="{7E7CD68A-2F12-4187-9EB1-B380E37E5A21}" type="slidenum">
              <a:rPr lang="zh-CN" altLang="en-US" sz="1200" b="0"/>
              <a:pPr/>
              <a:t>37</a:t>
            </a:fld>
            <a:endParaRPr lang="en-US" altLang="zh-CN" sz="1200" b="0"/>
          </a:p>
        </p:txBody>
      </p:sp>
      <p:sp>
        <p:nvSpPr>
          <p:cNvPr id="33794" name="Rectangle 2"/>
          <p:cNvSpPr>
            <a:spLocks noGrp="1" noRot="1" noChangeAspect="1" noChangeArrowheads="1" noTextEdit="1"/>
          </p:cNvSpPr>
          <p:nvPr>
            <p:ph type="sldImg" idx="4294967295"/>
          </p:nvPr>
        </p:nvSpPr>
        <p:spPr>
          <a:xfrm>
            <a:off x="897242" y="732400"/>
            <a:ext cx="4914292" cy="3666715"/>
          </a:xfrm>
          <a:ln/>
        </p:spPr>
      </p:sp>
      <p:sp>
        <p:nvSpPr>
          <p:cNvPr id="33795" name="Rectangle 3"/>
          <p:cNvSpPr>
            <a:spLocks noGrp="1" noChangeArrowheads="1"/>
          </p:cNvSpPr>
          <p:nvPr>
            <p:ph type="body" idx="4294967295"/>
          </p:nvPr>
        </p:nvSpPr>
        <p:spPr>
          <a:xfrm>
            <a:off x="894082" y="4642724"/>
            <a:ext cx="4920611" cy="4399115"/>
          </a:xfrm>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109">
              <a:defRPr sz="2800" b="1">
                <a:solidFill>
                  <a:schemeClr val="tx1"/>
                </a:solidFill>
                <a:latin typeface="Times New Roman" pitchFamily="18" charset="0"/>
                <a:ea typeface="宋体" pitchFamily="2" charset="-122"/>
              </a:defRPr>
            </a:lvl1pPr>
            <a:lvl2pPr defTabSz="918109">
              <a:defRPr sz="2800" b="1">
                <a:solidFill>
                  <a:schemeClr val="tx1"/>
                </a:solidFill>
                <a:latin typeface="Times New Roman" pitchFamily="18" charset="0"/>
                <a:ea typeface="宋体" pitchFamily="2" charset="-122"/>
              </a:defRPr>
            </a:lvl2pPr>
            <a:lvl3pPr defTabSz="918109">
              <a:defRPr sz="2800" b="1">
                <a:solidFill>
                  <a:schemeClr val="tx1"/>
                </a:solidFill>
                <a:latin typeface="Times New Roman" pitchFamily="18" charset="0"/>
                <a:ea typeface="宋体" pitchFamily="2" charset="-122"/>
              </a:defRPr>
            </a:lvl3pPr>
            <a:lvl4pPr defTabSz="918109">
              <a:defRPr sz="2800" b="1">
                <a:solidFill>
                  <a:schemeClr val="tx1"/>
                </a:solidFill>
                <a:latin typeface="Times New Roman" pitchFamily="18" charset="0"/>
                <a:ea typeface="宋体" pitchFamily="2" charset="-122"/>
              </a:defRPr>
            </a:lvl4pPr>
            <a:lvl5pPr defTabSz="918109">
              <a:defRPr sz="2800" b="1">
                <a:solidFill>
                  <a:schemeClr val="tx1"/>
                </a:solidFill>
                <a:latin typeface="Times New Roman" pitchFamily="18" charset="0"/>
                <a:ea typeface="宋体" pitchFamily="2" charset="-122"/>
              </a:defRPr>
            </a:lvl5pPr>
            <a:lvl6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6pPr>
            <a:lvl7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7pPr>
            <a:lvl8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8pPr>
            <a:lvl9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9pPr>
          </a:lstStyle>
          <a:p>
            <a:fld id="{EBC5F0F0-E871-4B15-9C1C-1396ACDE6BA3}" type="slidenum">
              <a:rPr lang="zh-CN" altLang="en-US" sz="1200" b="0"/>
              <a:pPr/>
              <a:t>39</a:t>
            </a:fld>
            <a:endParaRPr lang="en-US" altLang="zh-CN" sz="1200" b="0"/>
          </a:p>
        </p:txBody>
      </p:sp>
      <p:sp>
        <p:nvSpPr>
          <p:cNvPr id="36866" name="Rectangle 2"/>
          <p:cNvSpPr>
            <a:spLocks noGrp="1" noRot="1" noChangeAspect="1" noChangeArrowheads="1" noTextEdit="1"/>
          </p:cNvSpPr>
          <p:nvPr>
            <p:ph type="sldImg" idx="4294967295"/>
          </p:nvPr>
        </p:nvSpPr>
        <p:spPr>
          <a:xfrm>
            <a:off x="897242" y="732400"/>
            <a:ext cx="4914292" cy="3666715"/>
          </a:xfrm>
          <a:ln/>
        </p:spPr>
      </p:sp>
      <p:sp>
        <p:nvSpPr>
          <p:cNvPr id="36867" name="Rectangle 3"/>
          <p:cNvSpPr>
            <a:spLocks noGrp="1" noChangeArrowheads="1"/>
          </p:cNvSpPr>
          <p:nvPr>
            <p:ph type="body" idx="4294967295"/>
          </p:nvPr>
        </p:nvSpPr>
        <p:spPr>
          <a:xfrm>
            <a:off x="894082" y="4642724"/>
            <a:ext cx="4920611" cy="4399115"/>
          </a:xfrm>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109">
              <a:defRPr sz="2800" b="1">
                <a:solidFill>
                  <a:schemeClr val="tx1"/>
                </a:solidFill>
                <a:latin typeface="Times New Roman" pitchFamily="18" charset="0"/>
                <a:ea typeface="宋体" pitchFamily="2" charset="-122"/>
              </a:defRPr>
            </a:lvl1pPr>
            <a:lvl2pPr defTabSz="918109">
              <a:defRPr sz="2800" b="1">
                <a:solidFill>
                  <a:schemeClr val="tx1"/>
                </a:solidFill>
                <a:latin typeface="Times New Roman" pitchFamily="18" charset="0"/>
                <a:ea typeface="宋体" pitchFamily="2" charset="-122"/>
              </a:defRPr>
            </a:lvl2pPr>
            <a:lvl3pPr defTabSz="918109">
              <a:defRPr sz="2800" b="1">
                <a:solidFill>
                  <a:schemeClr val="tx1"/>
                </a:solidFill>
                <a:latin typeface="Times New Roman" pitchFamily="18" charset="0"/>
                <a:ea typeface="宋体" pitchFamily="2" charset="-122"/>
              </a:defRPr>
            </a:lvl3pPr>
            <a:lvl4pPr defTabSz="918109">
              <a:defRPr sz="2800" b="1">
                <a:solidFill>
                  <a:schemeClr val="tx1"/>
                </a:solidFill>
                <a:latin typeface="Times New Roman" pitchFamily="18" charset="0"/>
                <a:ea typeface="宋体" pitchFamily="2" charset="-122"/>
              </a:defRPr>
            </a:lvl4pPr>
            <a:lvl5pPr defTabSz="918109">
              <a:defRPr sz="2800" b="1">
                <a:solidFill>
                  <a:schemeClr val="tx1"/>
                </a:solidFill>
                <a:latin typeface="Times New Roman" pitchFamily="18" charset="0"/>
                <a:ea typeface="宋体" pitchFamily="2" charset="-122"/>
              </a:defRPr>
            </a:lvl5pPr>
            <a:lvl6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6pPr>
            <a:lvl7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7pPr>
            <a:lvl8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8pPr>
            <a:lvl9pPr defTabSz="918109"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9pPr>
          </a:lstStyle>
          <a:p>
            <a:fld id="{8858DE70-2A49-42FF-8522-0F963D43A2F0}" type="slidenum">
              <a:rPr lang="zh-CN" altLang="en-US" sz="1200" b="0"/>
              <a:pPr/>
              <a:t>40</a:t>
            </a:fld>
            <a:endParaRPr lang="en-US" altLang="zh-CN" sz="1200" b="0"/>
          </a:p>
        </p:txBody>
      </p:sp>
      <p:sp>
        <p:nvSpPr>
          <p:cNvPr id="38914" name="Rectangle 2"/>
          <p:cNvSpPr>
            <a:spLocks noGrp="1" noRot="1" noChangeAspect="1" noChangeArrowheads="1" noTextEdit="1"/>
          </p:cNvSpPr>
          <p:nvPr>
            <p:ph type="sldImg" idx="4294967295"/>
          </p:nvPr>
        </p:nvSpPr>
        <p:spPr>
          <a:xfrm>
            <a:off x="897242" y="732400"/>
            <a:ext cx="4914292" cy="3666715"/>
          </a:xfrm>
          <a:ln/>
        </p:spPr>
      </p:sp>
      <p:sp>
        <p:nvSpPr>
          <p:cNvPr id="38915" name="Rectangle 3"/>
          <p:cNvSpPr>
            <a:spLocks noGrp="1" noChangeArrowheads="1"/>
          </p:cNvSpPr>
          <p:nvPr>
            <p:ph type="body" idx="4294967295"/>
          </p:nvPr>
        </p:nvSpPr>
        <p:spPr>
          <a:xfrm>
            <a:off x="894082" y="4642724"/>
            <a:ext cx="4920611" cy="4399115"/>
          </a:xfrm>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395291" y="2739761"/>
            <a:ext cx="7088187" cy="579438"/>
          </a:xfrm>
          <a:extLst>
            <a:ext uri="{909E8E84-426E-40DD-AFC4-6F175D3DCCD1}">
              <a14:hiddenFill xmlns:a14="http://schemas.microsoft.com/office/drawing/2010/main">
                <a:solidFill>
                  <a:srgbClr val="FFFFFF"/>
                </a:solidFill>
              </a14:hiddenFill>
            </a:ext>
          </a:extLst>
        </p:spPr>
        <p:txBody>
          <a:bodyPr/>
          <a:lstStyle>
            <a:lvl1pPr marL="0" indent="0">
              <a:buFont typeface="Wingdings" pitchFamily="2" charset="2"/>
              <a:buNone/>
              <a:defRPr sz="2800">
                <a:solidFill>
                  <a:schemeClr val="accent2"/>
                </a:solidFill>
              </a:defRPr>
            </a:lvl1pPr>
          </a:lstStyle>
          <a:p>
            <a:pPr lvl="0"/>
            <a:r>
              <a:rPr lang="zh-CN" altLang="en-US" noProof="0" smtClean="0"/>
              <a:t>单击此处编辑母版副标题样式</a:t>
            </a:r>
          </a:p>
        </p:txBody>
      </p:sp>
      <p:sp>
        <p:nvSpPr>
          <p:cNvPr id="2052" name="Rectangle 4"/>
          <p:cNvSpPr>
            <a:spLocks noGrp="1" noChangeArrowheads="1"/>
          </p:cNvSpPr>
          <p:nvPr>
            <p:ph type="ctrTitle"/>
          </p:nvPr>
        </p:nvSpPr>
        <p:spPr>
          <a:xfrm>
            <a:off x="396875" y="1653646"/>
            <a:ext cx="7772400" cy="1023938"/>
          </a:xfrm>
          <a:extLst>
            <a:ext uri="{909E8E84-426E-40DD-AFC4-6F175D3DCCD1}">
              <a14:hiddenFill xmlns:a14="http://schemas.microsoft.com/office/drawing/2010/main">
                <a:solidFill>
                  <a:srgbClr val="FFFFFF"/>
                </a:solidFill>
              </a14:hiddenFill>
            </a:ext>
          </a:extLst>
        </p:spPr>
        <p:txBody>
          <a:bodyPr/>
          <a:lstStyle>
            <a:lvl1pPr>
              <a:defRPr sz="3600" b="1"/>
            </a:lvl1pPr>
          </a:lstStyle>
          <a:p>
            <a:pPr lvl="0"/>
            <a:r>
              <a:rPr lang="zh-CN" altLang="en-US" noProof="0" smtClean="0"/>
              <a:t>单击此处编辑母版标题样式</a:t>
            </a:r>
          </a:p>
        </p:txBody>
      </p:sp>
      <p:sp>
        <p:nvSpPr>
          <p:cNvPr id="4" name="Rectangle 3"/>
          <p:cNvSpPr>
            <a:spLocks noGrp="1" noChangeArrowheads="1"/>
          </p:cNvSpPr>
          <p:nvPr>
            <p:ph type="sldNum" sz="quarter" idx="10"/>
          </p:nvPr>
        </p:nvSpPr>
        <p:spPr>
          <a:xfrm>
            <a:off x="6553200" y="5204354"/>
            <a:ext cx="2133600" cy="396875"/>
          </a:xfrm>
        </p:spPr>
        <p:txBody>
          <a:bodyPr/>
          <a:lstStyle>
            <a:lvl1pPr algn="r">
              <a:defRPr sz="1400" b="0"/>
            </a:lvl1pPr>
          </a:lstStyle>
          <a:p>
            <a:pPr>
              <a:defRPr/>
            </a:pPr>
            <a:fld id="{97BB4464-FE20-4D2C-823F-3A19B713537A}" type="slidenum">
              <a:rPr lang="zh-CN" altLang="en-US"/>
              <a:pPr>
                <a:defRPr/>
              </a:pPr>
              <a:t>‹#›</a:t>
            </a:fld>
            <a:endParaRPr lang="en-US" altLang="zh-CN"/>
          </a:p>
        </p:txBody>
      </p:sp>
    </p:spTree>
    <p:extLst>
      <p:ext uri="{BB962C8B-B14F-4D97-AF65-F5344CB8AC3E}">
        <p14:creationId xmlns:p14="http://schemas.microsoft.com/office/powerpoint/2010/main" val="118886143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sldNum" sz="quarter" idx="10"/>
          </p:nvPr>
        </p:nvSpPr>
        <p:spPr>
          <a:ln/>
        </p:spPr>
        <p:txBody>
          <a:bodyPr/>
          <a:lstStyle>
            <a:lvl1pPr>
              <a:defRPr/>
            </a:lvl1pPr>
          </a:lstStyle>
          <a:p>
            <a:pPr>
              <a:defRPr/>
            </a:pPr>
            <a:r>
              <a:rPr lang="en-US" altLang="zh-CN"/>
              <a:t>Page </a:t>
            </a:r>
            <a:r>
              <a:rPr lang="en-US" altLang="zh-CN">
                <a:sym typeface="MS UI Gothic" pitchFamily="34" charset="-128"/>
              </a:rPr>
              <a:t></a:t>
            </a:r>
            <a:r>
              <a:rPr lang="en-US" altLang="zh-CN"/>
              <a:t> </a:t>
            </a:r>
            <a:fld id="{2C178043-F94F-460F-B194-0E45E60DDD3F}" type="slidenum">
              <a:rPr lang="en-US" altLang="zh-CN"/>
              <a:pPr>
                <a:defRPr/>
              </a:pPr>
              <a:t>‹#›</a:t>
            </a:fld>
            <a:endParaRPr lang="en-US" altLang="zh-CN"/>
          </a:p>
        </p:txBody>
      </p:sp>
    </p:spTree>
    <p:extLst>
      <p:ext uri="{BB962C8B-B14F-4D97-AF65-F5344CB8AC3E}">
        <p14:creationId xmlns:p14="http://schemas.microsoft.com/office/powerpoint/2010/main" val="72300133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6"/>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6"/>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sldNum" sz="quarter" idx="10"/>
          </p:nvPr>
        </p:nvSpPr>
        <p:spPr>
          <a:ln/>
        </p:spPr>
        <p:txBody>
          <a:bodyPr/>
          <a:lstStyle>
            <a:lvl1pPr>
              <a:defRPr/>
            </a:lvl1pPr>
          </a:lstStyle>
          <a:p>
            <a:pPr>
              <a:defRPr/>
            </a:pPr>
            <a:r>
              <a:rPr lang="en-US" altLang="zh-CN"/>
              <a:t>Page </a:t>
            </a:r>
            <a:r>
              <a:rPr lang="en-US" altLang="zh-CN">
                <a:sym typeface="MS UI Gothic" pitchFamily="34" charset="-128"/>
              </a:rPr>
              <a:t></a:t>
            </a:r>
            <a:r>
              <a:rPr lang="en-US" altLang="zh-CN"/>
              <a:t> </a:t>
            </a:r>
            <a:fld id="{A39B71FF-BAAC-4BE0-9B6A-B4E46AC7E292}" type="slidenum">
              <a:rPr lang="en-US" altLang="zh-CN"/>
              <a:pPr>
                <a:defRPr/>
              </a:pPr>
              <a:t>‹#›</a:t>
            </a:fld>
            <a:endParaRPr lang="en-US" altLang="zh-CN"/>
          </a:p>
        </p:txBody>
      </p:sp>
    </p:spTree>
    <p:extLst>
      <p:ext uri="{BB962C8B-B14F-4D97-AF65-F5344CB8AC3E}">
        <p14:creationId xmlns:p14="http://schemas.microsoft.com/office/powerpoint/2010/main" val="81975867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333500"/>
            <a:ext cx="4038600" cy="377163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sldNum" sz="quarter" idx="10"/>
          </p:nvPr>
        </p:nvSpPr>
        <p:spPr>
          <a:ln/>
        </p:spPr>
        <p:txBody>
          <a:bodyPr/>
          <a:lstStyle>
            <a:lvl1pPr>
              <a:defRPr/>
            </a:lvl1pPr>
          </a:lstStyle>
          <a:p>
            <a:pPr>
              <a:defRPr/>
            </a:pPr>
            <a:r>
              <a:rPr lang="en-US" altLang="zh-CN"/>
              <a:t>Page </a:t>
            </a:r>
            <a:r>
              <a:rPr lang="en-US" altLang="zh-CN">
                <a:sym typeface="MS UI Gothic" pitchFamily="34" charset="-128"/>
              </a:rPr>
              <a:t></a:t>
            </a:r>
            <a:r>
              <a:rPr lang="en-US" altLang="zh-CN"/>
              <a:t> </a:t>
            </a:r>
            <a:fld id="{DF672643-BDBD-4E58-B81B-29EA78323079}" type="slidenum">
              <a:rPr lang="en-US" altLang="zh-CN"/>
              <a:pPr>
                <a:defRPr/>
              </a:pPr>
              <a:t>‹#›</a:t>
            </a:fld>
            <a:endParaRPr lang="en-US" altLang="zh-CN"/>
          </a:p>
        </p:txBody>
      </p:sp>
    </p:spTree>
    <p:extLst>
      <p:ext uri="{BB962C8B-B14F-4D97-AF65-F5344CB8AC3E}">
        <p14:creationId xmlns:p14="http://schemas.microsoft.com/office/powerpoint/2010/main" val="411343194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bg>
      <p:bgPr>
        <a:solidFill>
          <a:schemeClr val="bg1"/>
        </a:solidFill>
        <a:effectLst>
          <a:outerShdw dist="107763" dir="2699999" algn="ctr" rotWithShape="0">
            <a:srgbClr val="000000"/>
          </a:outerShdw>
        </a:effectLst>
      </p:bgPr>
    </p:bg>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04800" y="206375"/>
            <a:ext cx="6445250" cy="428625"/>
          </a:xfrm>
        </p:spPr>
        <p:txBody>
          <a:bodyPr/>
          <a:lstStyle/>
          <a:p>
            <a:r>
              <a:rPr lang="zh-CN" altLang="en-US" noProof="1" smtClean="0"/>
              <a:t>单击此处编辑母版标题样式</a:t>
            </a:r>
            <a:endParaRPr lang="zh-CN" altLang="en-US" noProof="1"/>
          </a:p>
        </p:txBody>
      </p:sp>
      <p:sp>
        <p:nvSpPr>
          <p:cNvPr id="3" name="内容占位符 2"/>
          <p:cNvSpPr>
            <a:spLocks noGrp="1"/>
          </p:cNvSpPr>
          <p:nvPr>
            <p:ph sz="quarter" idx="1"/>
          </p:nvPr>
        </p:nvSpPr>
        <p:spPr>
          <a:xfrm>
            <a:off x="628650" y="1521355"/>
            <a:ext cx="3886200" cy="1748896"/>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quarter" idx="2"/>
          </p:nvPr>
        </p:nvSpPr>
        <p:spPr>
          <a:xfrm>
            <a:off x="4629150" y="1521355"/>
            <a:ext cx="3886200" cy="1748896"/>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内容占位符 4"/>
          <p:cNvSpPr>
            <a:spLocks noGrp="1"/>
          </p:cNvSpPr>
          <p:nvPr>
            <p:ph sz="quarter" idx="3"/>
          </p:nvPr>
        </p:nvSpPr>
        <p:spPr>
          <a:xfrm>
            <a:off x="628650" y="3397251"/>
            <a:ext cx="3886200" cy="175021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内容占位符 5"/>
          <p:cNvSpPr>
            <a:spLocks noGrp="1"/>
          </p:cNvSpPr>
          <p:nvPr>
            <p:ph sz="quarter" idx="4"/>
          </p:nvPr>
        </p:nvSpPr>
        <p:spPr>
          <a:xfrm>
            <a:off x="4629150" y="3397251"/>
            <a:ext cx="3886200" cy="175021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685800" y="5207000"/>
            <a:ext cx="1905000" cy="381000"/>
          </a:xfrm>
        </p:spPr>
        <p:txBody>
          <a:bodyPr/>
          <a:lstStyle>
            <a:lvl1pPr defTabSz="762000" eaLnBrk="0" hangingPunct="0">
              <a:defRPr noProof="1" dirty="0"/>
            </a:lvl1pPr>
          </a:lstStyle>
          <a:p>
            <a:endParaRPr lang="zh-CN" altLang="en-US"/>
          </a:p>
        </p:txBody>
      </p:sp>
      <p:sp>
        <p:nvSpPr>
          <p:cNvPr id="8" name="页脚占位符 7"/>
          <p:cNvSpPr>
            <a:spLocks noGrp="1"/>
          </p:cNvSpPr>
          <p:nvPr>
            <p:ph type="ftr" sz="quarter" idx="11"/>
          </p:nvPr>
        </p:nvSpPr>
        <p:spPr>
          <a:xfrm>
            <a:off x="3124200" y="5207000"/>
            <a:ext cx="2895600" cy="381000"/>
          </a:xfrm>
        </p:spPr>
        <p:txBody>
          <a:bodyPr/>
          <a:lstStyle>
            <a:lvl1pPr defTabSz="762000" eaLnBrk="0" hangingPunct="0">
              <a:defRPr noProof="1" dirty="0"/>
            </a:lvl1pPr>
          </a:lstStyle>
          <a:p>
            <a:endParaRPr lang="zh-CN"/>
          </a:p>
        </p:txBody>
      </p:sp>
      <p:sp>
        <p:nvSpPr>
          <p:cNvPr id="9" name="灯片编号占位符 8"/>
          <p:cNvSpPr>
            <a:spLocks noGrp="1"/>
          </p:cNvSpPr>
          <p:nvPr>
            <p:ph type="sldNum" sz="quarter" idx="12"/>
          </p:nvPr>
        </p:nvSpPr>
        <p:spPr>
          <a:xfrm>
            <a:off x="6553200" y="5207000"/>
            <a:ext cx="1905000" cy="381000"/>
          </a:xfrm>
        </p:spPr>
        <p:txBody>
          <a:bodyPr vert="horz" wrap="square" lIns="91440" tIns="45720" rIns="91440" bIns="45720" numCol="1" anchor="t" anchorCtr="0" compatLnSpc="1">
            <a:prstTxWarp prst="textNoShape">
              <a:avLst/>
            </a:prstTxWarp>
          </a:bodyPr>
          <a:lstStyle>
            <a:lvl1pPr defTabSz="762000" eaLnBrk="0" hangingPunct="0">
              <a:defRPr>
                <a:latin typeface="Times New Roman" pitchFamily="18" charset="0"/>
              </a:defRPr>
            </a:lvl1pPr>
          </a:lstStyle>
          <a:p>
            <a:fld id="{712C214A-93F8-4B88-A464-F995AAC1F8CA}" type="slidenum">
              <a:rPr lang="zh-CN" altLang="en-US"/>
              <a:pPr/>
              <a:t>‹#›</a:t>
            </a:fld>
            <a:endParaRPr lang="zh-CN" altLang="en-US"/>
          </a:p>
        </p:txBody>
      </p:sp>
    </p:spTree>
    <p:extLst>
      <p:ext uri="{BB962C8B-B14F-4D97-AF65-F5344CB8AC3E}">
        <p14:creationId xmlns:p14="http://schemas.microsoft.com/office/powerpoint/2010/main" val="4140574694"/>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a:prstGeom prst="rect">
            <a:avLst/>
          </a:prstGeo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457200" y="1333500"/>
            <a:ext cx="4038600" cy="3771636"/>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quarter" idx="2"/>
          </p:nvPr>
        </p:nvSpPr>
        <p:spPr>
          <a:xfrm>
            <a:off x="4648200" y="1333500"/>
            <a:ext cx="4038600" cy="1821657"/>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内容占位符 4"/>
          <p:cNvSpPr>
            <a:spLocks noGrp="1"/>
          </p:cNvSpPr>
          <p:nvPr>
            <p:ph sz="quarter" idx="3"/>
          </p:nvPr>
        </p:nvSpPr>
        <p:spPr>
          <a:xfrm>
            <a:off x="4648200" y="3282157"/>
            <a:ext cx="4038600" cy="1822979"/>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517238285"/>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sldNum" sz="quarter" idx="10"/>
          </p:nvPr>
        </p:nvSpPr>
        <p:spPr>
          <a:ln/>
        </p:spPr>
        <p:txBody>
          <a:bodyPr/>
          <a:lstStyle>
            <a:lvl1pPr>
              <a:defRPr/>
            </a:lvl1pPr>
          </a:lstStyle>
          <a:p>
            <a:pPr>
              <a:defRPr/>
            </a:pPr>
            <a:r>
              <a:rPr lang="en-US" altLang="zh-CN"/>
              <a:t>Page </a:t>
            </a:r>
            <a:r>
              <a:rPr lang="en-US" altLang="zh-CN">
                <a:sym typeface="MS UI Gothic" pitchFamily="34" charset="-128"/>
              </a:rPr>
              <a:t></a:t>
            </a:r>
            <a:r>
              <a:rPr lang="en-US" altLang="zh-CN"/>
              <a:t> </a:t>
            </a:r>
            <a:fld id="{1AEC5993-5B2E-4D40-9097-928D237F4D1B}" type="slidenum">
              <a:rPr lang="en-US" altLang="zh-CN"/>
              <a:pPr>
                <a:defRPr/>
              </a:pPr>
              <a:t>‹#›</a:t>
            </a:fld>
            <a:endParaRPr lang="en-US" altLang="zh-CN"/>
          </a:p>
        </p:txBody>
      </p:sp>
    </p:spTree>
    <p:extLst>
      <p:ext uri="{BB962C8B-B14F-4D97-AF65-F5344CB8AC3E}">
        <p14:creationId xmlns:p14="http://schemas.microsoft.com/office/powerpoint/2010/main" val="15171769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
          <p:cNvSpPr>
            <a:spLocks noGrp="1" noChangeArrowheads="1"/>
          </p:cNvSpPr>
          <p:nvPr>
            <p:ph type="sldNum" sz="quarter" idx="10"/>
          </p:nvPr>
        </p:nvSpPr>
        <p:spPr>
          <a:ln/>
        </p:spPr>
        <p:txBody>
          <a:bodyPr/>
          <a:lstStyle>
            <a:lvl1pPr>
              <a:defRPr/>
            </a:lvl1pPr>
          </a:lstStyle>
          <a:p>
            <a:pPr>
              <a:defRPr/>
            </a:pPr>
            <a:r>
              <a:rPr lang="en-US" altLang="zh-CN"/>
              <a:t>Page </a:t>
            </a:r>
            <a:r>
              <a:rPr lang="en-US" altLang="zh-CN">
                <a:sym typeface="MS UI Gothic" pitchFamily="34" charset="-128"/>
              </a:rPr>
              <a:t></a:t>
            </a:r>
            <a:r>
              <a:rPr lang="en-US" altLang="zh-CN"/>
              <a:t> </a:t>
            </a:r>
            <a:fld id="{D555C7DA-043C-41C6-B1DE-AF4BB0A12BCC}" type="slidenum">
              <a:rPr lang="en-US" altLang="zh-CN"/>
              <a:pPr>
                <a:defRPr/>
              </a:pPr>
              <a:t>‹#›</a:t>
            </a:fld>
            <a:endParaRPr lang="en-US" altLang="zh-CN"/>
          </a:p>
        </p:txBody>
      </p:sp>
    </p:spTree>
    <p:extLst>
      <p:ext uri="{BB962C8B-B14F-4D97-AF65-F5344CB8AC3E}">
        <p14:creationId xmlns:p14="http://schemas.microsoft.com/office/powerpoint/2010/main" val="310556387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sldNum" sz="quarter" idx="10"/>
          </p:nvPr>
        </p:nvSpPr>
        <p:spPr>
          <a:ln/>
        </p:spPr>
        <p:txBody>
          <a:bodyPr/>
          <a:lstStyle>
            <a:lvl1pPr>
              <a:defRPr/>
            </a:lvl1pPr>
          </a:lstStyle>
          <a:p>
            <a:pPr>
              <a:defRPr/>
            </a:pPr>
            <a:r>
              <a:rPr lang="en-US" altLang="zh-CN"/>
              <a:t>Page </a:t>
            </a:r>
            <a:r>
              <a:rPr lang="en-US" altLang="zh-CN">
                <a:sym typeface="MS UI Gothic" pitchFamily="34" charset="-128"/>
              </a:rPr>
              <a:t></a:t>
            </a:r>
            <a:r>
              <a:rPr lang="en-US" altLang="zh-CN"/>
              <a:t> </a:t>
            </a:r>
            <a:fld id="{E0192214-953E-4405-B4DF-8378A80D2A04}" type="slidenum">
              <a:rPr lang="en-US" altLang="zh-CN"/>
              <a:pPr>
                <a:defRPr/>
              </a:pPr>
              <a:t>‹#›</a:t>
            </a:fld>
            <a:endParaRPr lang="en-US" altLang="zh-CN"/>
          </a:p>
        </p:txBody>
      </p:sp>
    </p:spTree>
    <p:extLst>
      <p:ext uri="{BB962C8B-B14F-4D97-AF65-F5344CB8AC3E}">
        <p14:creationId xmlns:p14="http://schemas.microsoft.com/office/powerpoint/2010/main" val="188230621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2"/>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279262"/>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sldNum" sz="quarter" idx="10"/>
          </p:nvPr>
        </p:nvSpPr>
        <p:spPr>
          <a:ln/>
        </p:spPr>
        <p:txBody>
          <a:bodyPr/>
          <a:lstStyle>
            <a:lvl1pPr>
              <a:defRPr/>
            </a:lvl1pPr>
          </a:lstStyle>
          <a:p>
            <a:pPr>
              <a:defRPr/>
            </a:pPr>
            <a:r>
              <a:rPr lang="en-US" altLang="zh-CN"/>
              <a:t>Page </a:t>
            </a:r>
            <a:r>
              <a:rPr lang="en-US" altLang="zh-CN">
                <a:sym typeface="MS UI Gothic" pitchFamily="34" charset="-128"/>
              </a:rPr>
              <a:t></a:t>
            </a:r>
            <a:r>
              <a:rPr lang="en-US" altLang="zh-CN"/>
              <a:t> </a:t>
            </a:r>
            <a:fld id="{55B957A3-A4BF-46B5-A326-600B53F8D948}" type="slidenum">
              <a:rPr lang="en-US" altLang="zh-CN"/>
              <a:pPr>
                <a:defRPr/>
              </a:pPr>
              <a:t>‹#›</a:t>
            </a:fld>
            <a:endParaRPr lang="en-US" altLang="zh-CN"/>
          </a:p>
        </p:txBody>
      </p:sp>
    </p:spTree>
    <p:extLst>
      <p:ext uri="{BB962C8B-B14F-4D97-AF65-F5344CB8AC3E}">
        <p14:creationId xmlns:p14="http://schemas.microsoft.com/office/powerpoint/2010/main" val="51147976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a:ln/>
        </p:spPr>
        <p:txBody>
          <a:bodyPr/>
          <a:lstStyle>
            <a:lvl1pPr>
              <a:defRPr/>
            </a:lvl1pPr>
          </a:lstStyle>
          <a:p>
            <a:pPr>
              <a:defRPr/>
            </a:pPr>
            <a:r>
              <a:rPr lang="en-US" altLang="zh-CN"/>
              <a:t>Page </a:t>
            </a:r>
            <a:r>
              <a:rPr lang="en-US" altLang="zh-CN">
                <a:sym typeface="MS UI Gothic" pitchFamily="34" charset="-128"/>
              </a:rPr>
              <a:t></a:t>
            </a:r>
            <a:r>
              <a:rPr lang="en-US" altLang="zh-CN"/>
              <a:t> </a:t>
            </a:r>
            <a:fld id="{D3CC4798-00E7-462C-9073-D51942D03293}" type="slidenum">
              <a:rPr lang="en-US" altLang="zh-CN"/>
              <a:pPr>
                <a:defRPr/>
              </a:pPr>
              <a:t>‹#›</a:t>
            </a:fld>
            <a:endParaRPr lang="en-US" altLang="zh-CN"/>
          </a:p>
        </p:txBody>
      </p:sp>
    </p:spTree>
    <p:extLst>
      <p:ext uri="{BB962C8B-B14F-4D97-AF65-F5344CB8AC3E}">
        <p14:creationId xmlns:p14="http://schemas.microsoft.com/office/powerpoint/2010/main" val="393018467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r>
              <a:rPr lang="en-US" altLang="zh-CN"/>
              <a:t>Page </a:t>
            </a:r>
            <a:r>
              <a:rPr lang="en-US" altLang="zh-CN">
                <a:sym typeface="MS UI Gothic" pitchFamily="34" charset="-128"/>
              </a:rPr>
              <a:t></a:t>
            </a:r>
            <a:r>
              <a:rPr lang="en-US" altLang="zh-CN"/>
              <a:t> </a:t>
            </a:r>
            <a:fld id="{1AEE4C00-0D7E-4494-915D-36118D90A648}" type="slidenum">
              <a:rPr lang="en-US" altLang="zh-CN"/>
              <a:pPr>
                <a:defRPr/>
              </a:pPr>
              <a:t>‹#›</a:t>
            </a:fld>
            <a:endParaRPr lang="en-US" altLang="zh-CN"/>
          </a:p>
        </p:txBody>
      </p:sp>
    </p:spTree>
    <p:extLst>
      <p:ext uri="{BB962C8B-B14F-4D97-AF65-F5344CB8AC3E}">
        <p14:creationId xmlns:p14="http://schemas.microsoft.com/office/powerpoint/2010/main" val="149384325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r>
              <a:rPr lang="en-US" altLang="zh-CN"/>
              <a:t>Page </a:t>
            </a:r>
            <a:r>
              <a:rPr lang="en-US" altLang="zh-CN">
                <a:sym typeface="MS UI Gothic" pitchFamily="34" charset="-128"/>
              </a:rPr>
              <a:t></a:t>
            </a:r>
            <a:r>
              <a:rPr lang="en-US" altLang="zh-CN"/>
              <a:t> </a:t>
            </a:r>
            <a:fld id="{DA35E909-CCCF-4B31-AD88-CC394CDE6027}" type="slidenum">
              <a:rPr lang="en-US" altLang="zh-CN"/>
              <a:pPr>
                <a:defRPr/>
              </a:pPr>
              <a:t>‹#›</a:t>
            </a:fld>
            <a:endParaRPr lang="en-US" altLang="zh-CN"/>
          </a:p>
        </p:txBody>
      </p:sp>
    </p:spTree>
    <p:extLst>
      <p:ext uri="{BB962C8B-B14F-4D97-AF65-F5344CB8AC3E}">
        <p14:creationId xmlns:p14="http://schemas.microsoft.com/office/powerpoint/2010/main" val="10223448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r>
              <a:rPr lang="en-US" altLang="zh-CN"/>
              <a:t>Page </a:t>
            </a:r>
            <a:r>
              <a:rPr lang="en-US" altLang="zh-CN">
                <a:sym typeface="MS UI Gothic" pitchFamily="34" charset="-128"/>
              </a:rPr>
              <a:t></a:t>
            </a:r>
            <a:r>
              <a:rPr lang="en-US" altLang="zh-CN"/>
              <a:t> </a:t>
            </a:r>
            <a:fld id="{6E129CF8-85A4-4FF0-8BBC-32D195E93AA5}" type="slidenum">
              <a:rPr lang="en-US" altLang="zh-CN"/>
              <a:pPr>
                <a:defRPr/>
              </a:pPr>
              <a:t>‹#›</a:t>
            </a:fld>
            <a:endParaRPr lang="en-US" altLang="zh-CN"/>
          </a:p>
        </p:txBody>
      </p:sp>
    </p:spTree>
    <p:extLst>
      <p:ext uri="{BB962C8B-B14F-4D97-AF65-F5344CB8AC3E}">
        <p14:creationId xmlns:p14="http://schemas.microsoft.com/office/powerpoint/2010/main" val="409489224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sldNum" sz="quarter" idx="4"/>
          </p:nvPr>
        </p:nvSpPr>
        <p:spPr bwMode="auto">
          <a:xfrm>
            <a:off x="468313" y="5437187"/>
            <a:ext cx="1439862" cy="16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a:solidFill>
                  <a:schemeClr val="tx1"/>
                </a:solidFill>
                <a:latin typeface="+mn-lt"/>
              </a:defRPr>
            </a:lvl1pPr>
          </a:lstStyle>
          <a:p>
            <a:pPr>
              <a:defRPr/>
            </a:pPr>
            <a:r>
              <a:rPr lang="en-US" altLang="zh-CN"/>
              <a:t>Page </a:t>
            </a:r>
            <a:r>
              <a:rPr lang="en-US" altLang="zh-CN">
                <a:sym typeface="MS UI Gothic" pitchFamily="34" charset="-128"/>
              </a:rPr>
              <a:t></a:t>
            </a:r>
            <a:r>
              <a:rPr lang="en-US" altLang="zh-CN"/>
              <a:t> </a:t>
            </a:r>
            <a:fld id="{B8B98B7F-BEE2-4D58-9365-742F913EB502}" type="slidenum">
              <a:rPr lang="en-US" altLang="zh-CN"/>
              <a:pPr>
                <a:defRPr/>
              </a:pPr>
              <a:t>‹#›</a:t>
            </a:fld>
            <a:endParaRPr lang="en-US" altLang="zh-CN"/>
          </a:p>
        </p:txBody>
      </p:sp>
      <p:sp>
        <p:nvSpPr>
          <p:cNvPr id="1027" name="Rectangle 3"/>
          <p:cNvSpPr>
            <a:spLocks noGrp="1" noChangeArrowheads="1"/>
          </p:cNvSpPr>
          <p:nvPr>
            <p:ph type="title"/>
          </p:nvPr>
        </p:nvSpPr>
        <p:spPr bwMode="auto">
          <a:xfrm>
            <a:off x="457200" y="228865"/>
            <a:ext cx="82296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333500"/>
            <a:ext cx="8229600" cy="3771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770"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72" r:id="rId13"/>
    <p:sldLayoutId id="2147483773" r:id="rId14"/>
  </p:sldLayoutIdLst>
  <p:transition/>
  <p:txStyles>
    <p:titleStyle>
      <a:lvl1pPr algn="l" rtl="0" eaLnBrk="0" fontAlgn="base" hangingPunct="0">
        <a:spcBef>
          <a:spcPct val="0"/>
        </a:spcBef>
        <a:spcAft>
          <a:spcPct val="0"/>
        </a:spcAft>
        <a:defRPr sz="3200">
          <a:solidFill>
            <a:schemeClr val="accent2"/>
          </a:solidFill>
          <a:latin typeface="+mj-lt"/>
          <a:ea typeface="+mj-ea"/>
          <a:cs typeface="+mj-cs"/>
        </a:defRPr>
      </a:lvl1pPr>
      <a:lvl2pPr algn="l" rtl="0" eaLnBrk="0" fontAlgn="base" hangingPunct="0">
        <a:spcBef>
          <a:spcPct val="0"/>
        </a:spcBef>
        <a:spcAft>
          <a:spcPct val="0"/>
        </a:spcAft>
        <a:defRPr sz="3200">
          <a:solidFill>
            <a:schemeClr val="accent2"/>
          </a:solidFill>
          <a:latin typeface="Arial" pitchFamily="34" charset="0"/>
          <a:ea typeface="微软雅黑" pitchFamily="34" charset="-122"/>
        </a:defRPr>
      </a:lvl2pPr>
      <a:lvl3pPr algn="l" rtl="0" eaLnBrk="0" fontAlgn="base" hangingPunct="0">
        <a:spcBef>
          <a:spcPct val="0"/>
        </a:spcBef>
        <a:spcAft>
          <a:spcPct val="0"/>
        </a:spcAft>
        <a:defRPr sz="3200">
          <a:solidFill>
            <a:schemeClr val="accent2"/>
          </a:solidFill>
          <a:latin typeface="Arial" pitchFamily="34" charset="0"/>
          <a:ea typeface="微软雅黑" pitchFamily="34" charset="-122"/>
        </a:defRPr>
      </a:lvl3pPr>
      <a:lvl4pPr algn="l" rtl="0" eaLnBrk="0" fontAlgn="base" hangingPunct="0">
        <a:spcBef>
          <a:spcPct val="0"/>
        </a:spcBef>
        <a:spcAft>
          <a:spcPct val="0"/>
        </a:spcAft>
        <a:defRPr sz="3200">
          <a:solidFill>
            <a:schemeClr val="accent2"/>
          </a:solidFill>
          <a:latin typeface="Arial" pitchFamily="34" charset="0"/>
          <a:ea typeface="微软雅黑" pitchFamily="34" charset="-122"/>
        </a:defRPr>
      </a:lvl4pPr>
      <a:lvl5pPr algn="l" rtl="0" eaLnBrk="0" fontAlgn="base" hangingPunct="0">
        <a:spcBef>
          <a:spcPct val="0"/>
        </a:spcBef>
        <a:spcAft>
          <a:spcPct val="0"/>
        </a:spcAft>
        <a:defRPr sz="3200">
          <a:solidFill>
            <a:schemeClr val="accent2"/>
          </a:solidFill>
          <a:latin typeface="Arial" pitchFamily="34" charset="0"/>
          <a:ea typeface="微软雅黑" pitchFamily="34" charset="-122"/>
        </a:defRPr>
      </a:lvl5pPr>
      <a:lvl6pPr marL="457200" algn="l" rtl="0" eaLnBrk="0" fontAlgn="base" hangingPunct="0">
        <a:spcBef>
          <a:spcPct val="0"/>
        </a:spcBef>
        <a:spcAft>
          <a:spcPct val="0"/>
        </a:spcAft>
        <a:defRPr sz="3200">
          <a:solidFill>
            <a:schemeClr val="accent2"/>
          </a:solidFill>
          <a:latin typeface="Arial" pitchFamily="34" charset="0"/>
          <a:ea typeface="微软雅黑" pitchFamily="34" charset="-122"/>
        </a:defRPr>
      </a:lvl6pPr>
      <a:lvl7pPr marL="914400" algn="l" rtl="0" eaLnBrk="0" fontAlgn="base" hangingPunct="0">
        <a:spcBef>
          <a:spcPct val="0"/>
        </a:spcBef>
        <a:spcAft>
          <a:spcPct val="0"/>
        </a:spcAft>
        <a:defRPr sz="3200">
          <a:solidFill>
            <a:schemeClr val="accent2"/>
          </a:solidFill>
          <a:latin typeface="Arial" pitchFamily="34" charset="0"/>
          <a:ea typeface="微软雅黑" pitchFamily="34" charset="-122"/>
        </a:defRPr>
      </a:lvl7pPr>
      <a:lvl8pPr marL="1371600" algn="l" rtl="0" eaLnBrk="0" fontAlgn="base" hangingPunct="0">
        <a:spcBef>
          <a:spcPct val="0"/>
        </a:spcBef>
        <a:spcAft>
          <a:spcPct val="0"/>
        </a:spcAft>
        <a:defRPr sz="3200">
          <a:solidFill>
            <a:schemeClr val="accent2"/>
          </a:solidFill>
          <a:latin typeface="Arial" pitchFamily="34" charset="0"/>
          <a:ea typeface="微软雅黑" pitchFamily="34" charset="-122"/>
        </a:defRPr>
      </a:lvl8pPr>
      <a:lvl9pPr marL="1828800" algn="l" rtl="0" eaLnBrk="0" fontAlgn="base" hangingPunct="0">
        <a:spcBef>
          <a:spcPct val="0"/>
        </a:spcBef>
        <a:spcAft>
          <a:spcPct val="0"/>
        </a:spcAft>
        <a:defRPr sz="3200">
          <a:solidFill>
            <a:schemeClr val="accent2"/>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lr>
          <a:schemeClr val="accent1"/>
        </a:buClr>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n"/>
        <a:defRPr sz="20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n"/>
        <a:defRPr>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itchFamily="2" charset="2"/>
        <a:buChar char="n"/>
        <a:defRPr sz="16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slideLayout" Target="../slideLayouts/slideLayout2.xml"/><Relationship Id="rId7" Type="http://schemas.openxmlformats.org/officeDocument/2006/relationships/oleObject" Target="../embeddings/oleObject2.bin"/><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image" Target="../media/image10.emf"/><Relationship Id="rId5" Type="http://schemas.openxmlformats.org/officeDocument/2006/relationships/oleObject" Target="../embeddings/oleObject1.bin"/><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7.emf"/><Relationship Id="rId18" Type="http://schemas.openxmlformats.org/officeDocument/2006/relationships/image" Target="../media/image11.emf"/><Relationship Id="rId3" Type="http://schemas.openxmlformats.org/officeDocument/2006/relationships/slideLayout" Target="../slideLayouts/slideLayout2.xml"/><Relationship Id="rId7" Type="http://schemas.openxmlformats.org/officeDocument/2006/relationships/image" Target="../media/image14.emf"/><Relationship Id="rId12" Type="http://schemas.openxmlformats.org/officeDocument/2006/relationships/oleObject" Target="../embeddings/oleObject7.bin"/><Relationship Id="rId17" Type="http://schemas.openxmlformats.org/officeDocument/2006/relationships/oleObject" Target="../embeddings/oleObject9.bin"/><Relationship Id="rId2" Type="http://schemas.openxmlformats.org/officeDocument/2006/relationships/tags" Target="../tags/tag5.xml"/><Relationship Id="rId16" Type="http://schemas.openxmlformats.org/officeDocument/2006/relationships/image" Target="../media/image10.emf"/><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6.emf"/><Relationship Id="rId5" Type="http://schemas.openxmlformats.org/officeDocument/2006/relationships/image" Target="../media/image13.emf"/><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5.emf"/><Relationship Id="rId1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tags" Target="../tags/tag7.xml"/><Relationship Id="rId7" Type="http://schemas.openxmlformats.org/officeDocument/2006/relationships/oleObject" Target="../embeddings/oleObject11.bin"/><Relationship Id="rId12" Type="http://schemas.openxmlformats.org/officeDocument/2006/relationships/image" Target="../media/image24.png"/><Relationship Id="rId2" Type="http://schemas.openxmlformats.org/officeDocument/2006/relationships/tags" Target="../tags/tag6.xml"/><Relationship Id="rId1" Type="http://schemas.openxmlformats.org/officeDocument/2006/relationships/vmlDrawing" Target="../drawings/vmlDrawing4.vml"/><Relationship Id="rId6" Type="http://schemas.openxmlformats.org/officeDocument/2006/relationships/slideLayout" Target="../slideLayouts/slideLayout2.xml"/><Relationship Id="rId11" Type="http://schemas.openxmlformats.org/officeDocument/2006/relationships/image" Target="../media/image23.png"/><Relationship Id="rId5" Type="http://schemas.openxmlformats.org/officeDocument/2006/relationships/tags" Target="../tags/tag9.xml"/><Relationship Id="rId10" Type="http://schemas.openxmlformats.org/officeDocument/2006/relationships/image" Target="../media/image22.png"/><Relationship Id="rId4" Type="http://schemas.openxmlformats.org/officeDocument/2006/relationships/tags" Target="../tags/tag8.xml"/><Relationship Id="rId9" Type="http://schemas.openxmlformats.org/officeDocument/2006/relationships/image" Target="../media/image21.png"/></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28.jpeg"/><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3.bin"/><Relationship Id="rId5" Type="http://schemas.openxmlformats.org/officeDocument/2006/relationships/image" Target="../media/image25.wmf"/><Relationship Id="rId4" Type="http://schemas.openxmlformats.org/officeDocument/2006/relationships/oleObject" Target="../embeddings/oleObject12.bin"/><Relationship Id="rId9" Type="http://schemas.openxmlformats.org/officeDocument/2006/relationships/image" Target="../media/image27.wmf"/></Relationships>
</file>

<file path=ppt/slides/_rels/slide19.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9.wmf"/><Relationship Id="rId5" Type="http://schemas.openxmlformats.org/officeDocument/2006/relationships/oleObject" Target="../embeddings/oleObject16.bin"/><Relationship Id="rId10" Type="http://schemas.openxmlformats.org/officeDocument/2006/relationships/image" Target="../media/image27.wmf"/><Relationship Id="rId4" Type="http://schemas.openxmlformats.org/officeDocument/2006/relationships/image" Target="../media/image26.wmf"/><Relationship Id="rId9" Type="http://schemas.openxmlformats.org/officeDocument/2006/relationships/oleObject" Target="../embeddings/oleObject1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3.jpeg"/><Relationship Id="rId4" Type="http://schemas.openxmlformats.org/officeDocument/2006/relationships/image" Target="../media/image27.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38.wmf"/><Relationship Id="rId3" Type="http://schemas.openxmlformats.org/officeDocument/2006/relationships/notesSlide" Target="../notesSlides/notesSlide2.xml"/><Relationship Id="rId7" Type="http://schemas.openxmlformats.org/officeDocument/2006/relationships/image" Target="../media/image35.wmf"/><Relationship Id="rId12" Type="http://schemas.openxmlformats.org/officeDocument/2006/relationships/oleObject" Target="../embeddings/oleObject24.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oleObject" Target="../embeddings/oleObject21.bin"/><Relationship Id="rId11" Type="http://schemas.openxmlformats.org/officeDocument/2006/relationships/image" Target="../media/image37.wmf"/><Relationship Id="rId5" Type="http://schemas.openxmlformats.org/officeDocument/2006/relationships/image" Target="../media/image34.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36.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3.xml"/><Relationship Id="rId7" Type="http://schemas.openxmlformats.org/officeDocument/2006/relationships/image" Target="../media/image40.wmf"/><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oleObject" Target="../embeddings/oleObject26.bin"/><Relationship Id="rId11" Type="http://schemas.openxmlformats.org/officeDocument/2006/relationships/image" Target="../media/image42.wmf"/><Relationship Id="rId5" Type="http://schemas.openxmlformats.org/officeDocument/2006/relationships/image" Target="../media/image39.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41.w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44.wmf"/><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oleObject" Target="../embeddings/oleObject30.bin"/><Relationship Id="rId5" Type="http://schemas.openxmlformats.org/officeDocument/2006/relationships/image" Target="../media/image43.wmf"/><Relationship Id="rId4" Type="http://schemas.openxmlformats.org/officeDocument/2006/relationships/oleObject" Target="../embeddings/oleObject29.bin"/></Relationships>
</file>

<file path=ppt/slides/_rels/slide2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tags" Target="../tags/tag12.xml"/><Relationship Id="rId7" Type="http://schemas.openxmlformats.org/officeDocument/2006/relationships/image" Target="../media/image46.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5.png"/><Relationship Id="rId5" Type="http://schemas.openxmlformats.org/officeDocument/2006/relationships/slideLayout" Target="../slideLayouts/slideLayout2.xml"/><Relationship Id="rId4" Type="http://schemas.openxmlformats.org/officeDocument/2006/relationships/tags" Target="../tags/tag13.xml"/><Relationship Id="rId9" Type="http://schemas.openxmlformats.org/officeDocument/2006/relationships/image" Target="../media/image4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50.png"/><Relationship Id="rId4" Type="http://schemas.openxmlformats.org/officeDocument/2006/relationships/image" Target="../media/image49.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55.wmf"/><Relationship Id="rId3" Type="http://schemas.openxmlformats.org/officeDocument/2006/relationships/oleObject" Target="../embeddings/oleObject32.bin"/><Relationship Id="rId7" Type="http://schemas.openxmlformats.org/officeDocument/2006/relationships/image" Target="../media/image52.wmf"/><Relationship Id="rId12"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4.bin"/><Relationship Id="rId11" Type="http://schemas.openxmlformats.org/officeDocument/2006/relationships/image" Target="../media/image54.wmf"/><Relationship Id="rId5" Type="http://schemas.openxmlformats.org/officeDocument/2006/relationships/image" Target="../media/image51.wmf"/><Relationship Id="rId15" Type="http://schemas.openxmlformats.org/officeDocument/2006/relationships/image" Target="../media/image56.w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53.wmf"/><Relationship Id="rId14" Type="http://schemas.openxmlformats.org/officeDocument/2006/relationships/oleObject" Target="../embeddings/oleObject38.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0.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66.wmf"/><Relationship Id="rId3" Type="http://schemas.openxmlformats.org/officeDocument/2006/relationships/notesSlide" Target="../notesSlides/notesSlide6.xml"/><Relationship Id="rId7" Type="http://schemas.openxmlformats.org/officeDocument/2006/relationships/image" Target="../media/image63.wmf"/><Relationship Id="rId12" Type="http://schemas.openxmlformats.org/officeDocument/2006/relationships/oleObject" Target="../embeddings/oleObject43.bin"/><Relationship Id="rId17" Type="http://schemas.openxmlformats.org/officeDocument/2006/relationships/image" Target="../media/image68.wmf"/><Relationship Id="rId2" Type="http://schemas.openxmlformats.org/officeDocument/2006/relationships/slideLayout" Target="../slideLayouts/slideLayout2.xml"/><Relationship Id="rId16" Type="http://schemas.openxmlformats.org/officeDocument/2006/relationships/oleObject" Target="../embeddings/oleObject45.bin"/><Relationship Id="rId1" Type="http://schemas.openxmlformats.org/officeDocument/2006/relationships/vmlDrawing" Target="../drawings/vmlDrawing13.vml"/><Relationship Id="rId6" Type="http://schemas.openxmlformats.org/officeDocument/2006/relationships/oleObject" Target="../embeddings/oleObject40.bin"/><Relationship Id="rId11" Type="http://schemas.openxmlformats.org/officeDocument/2006/relationships/image" Target="../media/image65.wmf"/><Relationship Id="rId5" Type="http://schemas.openxmlformats.org/officeDocument/2006/relationships/image" Target="../media/image62.wmf"/><Relationship Id="rId15" Type="http://schemas.openxmlformats.org/officeDocument/2006/relationships/image" Target="../media/image67.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64.wmf"/><Relationship Id="rId14" Type="http://schemas.openxmlformats.org/officeDocument/2006/relationships/oleObject" Target="../embeddings/oleObject44.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47.bin"/><Relationship Id="rId5" Type="http://schemas.openxmlformats.org/officeDocument/2006/relationships/image" Target="../media/image69.wmf"/><Relationship Id="rId4" Type="http://schemas.openxmlformats.org/officeDocument/2006/relationships/oleObject" Target="../embeddings/oleObject46.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72.wmf"/><Relationship Id="rId5" Type="http://schemas.openxmlformats.org/officeDocument/2006/relationships/oleObject" Target="../embeddings/oleObject49.bin"/><Relationship Id="rId4" Type="http://schemas.openxmlformats.org/officeDocument/2006/relationships/image" Target="../media/image71.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notesSlide" Target="../notesSlides/notesSlide8.xml"/><Relationship Id="rId7" Type="http://schemas.openxmlformats.org/officeDocument/2006/relationships/image" Target="../media/image74.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51.bin"/><Relationship Id="rId5" Type="http://schemas.openxmlformats.org/officeDocument/2006/relationships/image" Target="../media/image73.wmf"/><Relationship Id="rId4" Type="http://schemas.openxmlformats.org/officeDocument/2006/relationships/oleObject" Target="../embeddings/oleObject50.bin"/><Relationship Id="rId9" Type="http://schemas.openxmlformats.org/officeDocument/2006/relationships/image" Target="../media/image7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58.bin"/><Relationship Id="rId3" Type="http://schemas.openxmlformats.org/officeDocument/2006/relationships/notesSlide" Target="../notesSlides/notesSlide9.xml"/><Relationship Id="rId7" Type="http://schemas.openxmlformats.org/officeDocument/2006/relationships/oleObject" Target="../embeddings/oleObject55.bin"/><Relationship Id="rId12" Type="http://schemas.openxmlformats.org/officeDocument/2006/relationships/image" Target="../media/image79.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54.bin"/><Relationship Id="rId11" Type="http://schemas.openxmlformats.org/officeDocument/2006/relationships/oleObject" Target="../embeddings/oleObject57.bin"/><Relationship Id="rId5" Type="http://schemas.openxmlformats.org/officeDocument/2006/relationships/image" Target="../media/image76.wmf"/><Relationship Id="rId10" Type="http://schemas.openxmlformats.org/officeDocument/2006/relationships/image" Target="../media/image78.wmf"/><Relationship Id="rId4" Type="http://schemas.openxmlformats.org/officeDocument/2006/relationships/oleObject" Target="../embeddings/oleObject53.bin"/><Relationship Id="rId9" Type="http://schemas.openxmlformats.org/officeDocument/2006/relationships/oleObject" Target="../embeddings/oleObject56.bin"/><Relationship Id="rId14" Type="http://schemas.openxmlformats.org/officeDocument/2006/relationships/image" Target="../media/image80.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notesSlide" Target="../notesSlides/notesSlide10.xml"/><Relationship Id="rId7" Type="http://schemas.openxmlformats.org/officeDocument/2006/relationships/image" Target="../media/image82.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60.bin"/><Relationship Id="rId11" Type="http://schemas.openxmlformats.org/officeDocument/2006/relationships/image" Target="../media/image84.wmf"/><Relationship Id="rId5" Type="http://schemas.openxmlformats.org/officeDocument/2006/relationships/image" Target="../media/image81.wmf"/><Relationship Id="rId10" Type="http://schemas.openxmlformats.org/officeDocument/2006/relationships/oleObject" Target="../embeddings/oleObject62.bin"/><Relationship Id="rId4" Type="http://schemas.openxmlformats.org/officeDocument/2006/relationships/oleObject" Target="../embeddings/oleObject59.bin"/><Relationship Id="rId9" Type="http://schemas.openxmlformats.org/officeDocument/2006/relationships/image" Target="../media/image83.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notesSlide" Target="../notesSlides/notesSlide11.xml"/><Relationship Id="rId7" Type="http://schemas.openxmlformats.org/officeDocument/2006/relationships/image" Target="../media/image86.wmf"/><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oleObject" Target="../embeddings/oleObject64.bin"/><Relationship Id="rId5" Type="http://schemas.openxmlformats.org/officeDocument/2006/relationships/image" Target="../media/image85.wmf"/><Relationship Id="rId4" Type="http://schemas.openxmlformats.org/officeDocument/2006/relationships/oleObject" Target="../embeddings/oleObject63.bin"/><Relationship Id="rId9" Type="http://schemas.openxmlformats.org/officeDocument/2006/relationships/image" Target="../media/image87.wmf"/></Relationships>
</file>

<file path=ppt/slides/_rels/slide43.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notesSlide" Target="../notesSlides/notesSlide1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tags" Target="../tags/tag17.xml"/><Relationship Id="rId7" Type="http://schemas.openxmlformats.org/officeDocument/2006/relationships/image" Target="../media/image94.png"/><Relationship Id="rId2" Type="http://schemas.openxmlformats.org/officeDocument/2006/relationships/tags" Target="../tags/tag16.xml"/><Relationship Id="rId1" Type="http://schemas.openxmlformats.org/officeDocument/2006/relationships/vmlDrawing" Target="../drawings/vmlDrawing20.vml"/><Relationship Id="rId6" Type="http://schemas.openxmlformats.org/officeDocument/2006/relationships/image" Target="../media/image93.png"/><Relationship Id="rId5" Type="http://schemas.openxmlformats.org/officeDocument/2006/relationships/notesSlide" Target="../notesSlides/notesSlide13.xml"/><Relationship Id="rId4" Type="http://schemas.openxmlformats.org/officeDocument/2006/relationships/slideLayout" Target="../slideLayouts/slideLayout2.xml"/><Relationship Id="rId9" Type="http://schemas.openxmlformats.org/officeDocument/2006/relationships/image" Target="../media/image92.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ctrTitle"/>
          </p:nvPr>
        </p:nvSpPr>
        <p:spPr>
          <a:xfrm>
            <a:off x="433389" y="2664354"/>
            <a:ext cx="8289925" cy="1143000"/>
          </a:xfrm>
        </p:spPr>
        <p:txBody>
          <a:bodyPr/>
          <a:lstStyle/>
          <a:p>
            <a:pPr>
              <a:lnSpc>
                <a:spcPct val="90000"/>
              </a:lnSpc>
            </a:pPr>
            <a:r>
              <a:rPr lang="en-US" altLang="zh-CN" sz="4000" b="0" dirty="0" smtClean="0"/>
              <a:t/>
            </a:r>
            <a:br>
              <a:rPr lang="en-US" altLang="zh-CN" sz="4000" b="0" dirty="0" smtClean="0"/>
            </a:br>
            <a:r>
              <a:rPr lang="zh-CN" altLang="en-US" sz="4000" b="0" dirty="0" smtClean="0"/>
              <a:t>第</a:t>
            </a:r>
            <a:r>
              <a:rPr lang="en-US" altLang="zh-CN" sz="4000" b="0" dirty="0" smtClean="0"/>
              <a:t>8</a:t>
            </a:r>
            <a:r>
              <a:rPr lang="zh-CN" altLang="en-US" sz="4000" b="0" dirty="0" smtClean="0"/>
              <a:t>章  支</a:t>
            </a:r>
            <a:r>
              <a:rPr lang="zh-CN" altLang="en-US" sz="4000" b="0" dirty="0"/>
              <a:t>持向量机</a:t>
            </a:r>
            <a:r>
              <a:rPr lang="zh-CN" altLang="en-US" sz="4000" dirty="0" smtClean="0"/>
              <a:t/>
            </a:r>
            <a:br>
              <a:rPr lang="zh-CN" altLang="en-US" sz="4000" dirty="0" smtClean="0"/>
            </a:br>
            <a:r>
              <a:rPr lang="zh-CN" altLang="en-US" sz="4000" dirty="0" smtClean="0"/>
              <a:t/>
            </a:r>
            <a:br>
              <a:rPr lang="zh-CN" altLang="en-US" sz="4000" dirty="0" smtClean="0"/>
            </a:br>
            <a:r>
              <a:rPr lang="en-US" altLang="zh-CN" sz="4000" dirty="0" smtClean="0"/>
              <a:t>(S</a:t>
            </a:r>
            <a:r>
              <a:rPr lang="en-US" altLang="zh-CN" sz="4000" b="0" dirty="0" smtClean="0"/>
              <a:t>upport </a:t>
            </a:r>
            <a:r>
              <a:rPr lang="en-US" altLang="zh-CN" sz="4000" b="0" dirty="0"/>
              <a:t>vector machines, SVM</a:t>
            </a:r>
            <a:r>
              <a:rPr lang="en-US" altLang="zh-CN" sz="4000" dirty="0" smtClean="0"/>
              <a:t>)</a:t>
            </a:r>
            <a:r>
              <a:rPr lang="en-US" altLang="zh-CN" sz="4000" b="0" dirty="0" smtClean="0"/>
              <a:t/>
            </a:r>
            <a:br>
              <a:rPr lang="en-US" altLang="zh-CN" sz="4000" b="0" dirty="0" smtClean="0"/>
            </a:br>
            <a:r>
              <a:rPr lang="en-US" altLang="zh-CN" sz="4000" b="0" dirty="0" smtClean="0"/>
              <a:t/>
            </a:r>
            <a:br>
              <a:rPr lang="en-US" altLang="zh-CN" sz="4000" b="0" dirty="0" smtClean="0"/>
            </a:br>
            <a:r>
              <a:rPr lang="en-US" altLang="zh-CN" sz="4000" b="0" dirty="0" smtClean="0"/>
              <a:t>                      </a:t>
            </a:r>
            <a:br>
              <a:rPr lang="en-US" altLang="zh-CN" sz="4000" b="0" dirty="0" smtClean="0"/>
            </a:br>
            <a:r>
              <a:rPr lang="en-US" altLang="zh-CN" sz="4000" b="0" dirty="0" smtClean="0"/>
              <a:t/>
            </a:r>
            <a:br>
              <a:rPr lang="en-US" altLang="zh-CN" sz="4000" b="0" dirty="0" smtClean="0"/>
            </a:br>
            <a:r>
              <a:rPr lang="en-US" altLang="zh-CN" sz="4000" b="0" dirty="0" smtClean="0"/>
              <a:t/>
            </a:r>
            <a:br>
              <a:rPr lang="en-US" altLang="zh-CN" sz="4000" b="0" dirty="0" smtClean="0"/>
            </a:br>
            <a:r>
              <a:rPr lang="en-US" altLang="zh-CN" sz="4000" b="0" dirty="0" smtClean="0"/>
              <a:t/>
            </a:r>
            <a:br>
              <a:rPr lang="en-US" altLang="zh-CN" sz="4000" b="0" dirty="0" smtClean="0"/>
            </a:br>
            <a:endParaRPr lang="en-US" altLang="zh-CN" sz="4000" b="0" dirty="0" smtClean="0"/>
          </a:p>
        </p:txBody>
      </p:sp>
      <p:sp>
        <p:nvSpPr>
          <p:cNvPr id="3" name="TextBox 2"/>
          <p:cNvSpPr txBox="1"/>
          <p:nvPr/>
        </p:nvSpPr>
        <p:spPr>
          <a:xfrm>
            <a:off x="4099505" y="172720"/>
            <a:ext cx="4839863" cy="646331"/>
          </a:xfrm>
          <a:prstGeom prst="rect">
            <a:avLst/>
          </a:prstGeom>
          <a:noFill/>
        </p:spPr>
        <p:txBody>
          <a:bodyPr wrap="square" rtlCol="0">
            <a:spAutoFit/>
          </a:bodyPr>
          <a:lstStyle/>
          <a:p>
            <a:pPr algn="r"/>
            <a:r>
              <a:rPr lang="zh-CN" altLang="en-US" dirty="0" smtClean="0">
                <a:solidFill>
                  <a:schemeClr val="accent1">
                    <a:lumMod val="75000"/>
                  </a:schemeClr>
                </a:solidFill>
              </a:rPr>
              <a:t>机器学习算法入门与编程实现</a:t>
            </a:r>
            <a:r>
              <a:rPr lang="en-US" altLang="zh-CN" dirty="0" smtClean="0">
                <a:solidFill>
                  <a:schemeClr val="accent1">
                    <a:lumMod val="75000"/>
                  </a:schemeClr>
                </a:solidFill>
              </a:rPr>
              <a:t>——</a:t>
            </a:r>
            <a:r>
              <a:rPr lang="zh-CN" altLang="en-US" dirty="0" smtClean="0">
                <a:solidFill>
                  <a:schemeClr val="accent1">
                    <a:lumMod val="75000"/>
                  </a:schemeClr>
                </a:solidFill>
              </a:rPr>
              <a:t>基于</a:t>
            </a:r>
            <a:r>
              <a:rPr lang="en-US" altLang="zh-CN" dirty="0" smtClean="0">
                <a:solidFill>
                  <a:schemeClr val="accent1">
                    <a:lumMod val="75000"/>
                  </a:schemeClr>
                </a:solidFill>
              </a:rPr>
              <a:t>Python</a:t>
            </a:r>
          </a:p>
          <a:p>
            <a:pPr algn="r"/>
            <a:r>
              <a:rPr lang="zh-CN" altLang="en-US" dirty="0" smtClean="0">
                <a:solidFill>
                  <a:schemeClr val="accent1">
                    <a:lumMod val="75000"/>
                  </a:schemeClr>
                </a:solidFill>
              </a:rPr>
              <a:t>唐四薪 编著</a:t>
            </a:r>
            <a:endParaRPr lang="zh-CN" altLang="en-US" dirty="0">
              <a:solidFill>
                <a:schemeClr val="accent1">
                  <a:lumMod val="75000"/>
                </a:schemeClr>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287179" y="179388"/>
            <a:ext cx="8480584" cy="5356225"/>
          </a:xfrm>
        </p:spPr>
        <p:txBody>
          <a:bodyPr>
            <a:normAutofit/>
          </a:bodyPr>
          <a:lstStyle/>
          <a:p>
            <a:pPr marL="0" indent="0" fontAlgn="auto">
              <a:lnSpc>
                <a:spcPct val="150000"/>
              </a:lnSpc>
              <a:buNone/>
            </a:pPr>
            <a:r>
              <a:rPr lang="zh-CN" altLang="en-US" sz="2800" dirty="0"/>
              <a:t>最大化分类间隔</a:t>
            </a:r>
          </a:p>
          <a:p>
            <a:pPr marL="0" indent="0" fontAlgn="auto">
              <a:lnSpc>
                <a:spcPct val="150000"/>
              </a:lnSpc>
              <a:buNone/>
            </a:pPr>
            <a:r>
              <a:rPr lang="zh-CN" altLang="en-US" sz="2800" dirty="0"/>
              <a:t>支持向量机的目标是确保所有样本都被正确分类，且分类超平面离两类样本都尽可能远</a:t>
            </a:r>
          </a:p>
          <a:p>
            <a:pPr marL="0" indent="0" fontAlgn="auto">
              <a:lnSpc>
                <a:spcPct val="150000"/>
              </a:lnSpc>
              <a:buNone/>
            </a:pPr>
            <a:r>
              <a:rPr lang="zh-CN" altLang="en-US" sz="2800" dirty="0"/>
              <a:t>将所有样本正确分类是约束条件，最大化分类间隔是优化目标</a:t>
            </a:r>
          </a:p>
          <a:p>
            <a:pPr marL="0" indent="0" fontAlgn="auto">
              <a:lnSpc>
                <a:spcPct val="150000"/>
              </a:lnSpc>
              <a:buNone/>
            </a:pPr>
            <a:r>
              <a:rPr lang="zh-CN" altLang="en-US" sz="2800" dirty="0"/>
              <a:t>首先考虑线性可分的问题，即可以用超平面将两类样本分开</a:t>
            </a:r>
          </a:p>
          <a:p>
            <a:pPr marL="0" indent="0" fontAlgn="auto">
              <a:lnSpc>
                <a:spcPct val="150000"/>
              </a:lnSpc>
              <a:buNone/>
            </a:pPr>
            <a:endParaRPr lang="zh-CN" altLang="en-US" sz="2800" dirty="0"/>
          </a:p>
          <a:p>
            <a:pPr marL="0" indent="0" fontAlgn="auto">
              <a:lnSpc>
                <a:spcPct val="150000"/>
              </a:lnSpc>
              <a:buNone/>
            </a:pPr>
            <a:endParaRPr lang="zh-CN" altLang="en-US" sz="2800" dirty="0"/>
          </a:p>
        </p:txBody>
      </p:sp>
    </p:spTree>
    <p:custDataLst>
      <p:tags r:id="rId1"/>
    </p:custDataLst>
    <p:extLst>
      <p:ext uri="{BB962C8B-B14F-4D97-AF65-F5344CB8AC3E}">
        <p14:creationId xmlns:p14="http://schemas.microsoft.com/office/powerpoint/2010/main" val="69658026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9411" y="864138"/>
            <a:ext cx="7032543" cy="329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5142" name="Rectangle 6"/>
          <p:cNvSpPr>
            <a:spLocks noGrp="1" noChangeArrowheads="1"/>
          </p:cNvSpPr>
          <p:nvPr>
            <p:ph type="title"/>
          </p:nvPr>
        </p:nvSpPr>
        <p:spPr bwMode="auto">
          <a:xfrm>
            <a:off x="2484438" y="157428"/>
            <a:ext cx="4608512" cy="707886"/>
          </a:xfrm>
          <a:ln cap="flat" algn="ctr">
            <a:miter lim="800000"/>
          </a:ln>
        </p:spPr>
        <p:txBody>
          <a:bodyPr vert="horz" wrap="square" lIns="91440" tIns="45720" rIns="91440" bIns="45720" numCol="1" anchor="t" anchorCtr="0" compatLnSpc="1">
            <a:prstTxWarp prst="textNoShape">
              <a:avLst/>
            </a:prstTxWarp>
            <a:spAutoFit/>
          </a:bodyPr>
          <a:lstStyle/>
          <a:p>
            <a:pPr algn="ctr"/>
            <a:r>
              <a:rPr lang="zh-CN" altLang="en-US" sz="4000" b="1" dirty="0" smtClean="0">
                <a:solidFill>
                  <a:srgbClr val="3333FF"/>
                </a:solidFill>
                <a:effectLst>
                  <a:outerShdw blurRad="38100" dist="38100" dir="2700000" algn="tl">
                    <a:srgbClr val="C0C0C0"/>
                  </a:outerShdw>
                </a:effectLst>
                <a:ea typeface="华文行楷" pitchFamily="2" charset="-122"/>
              </a:rPr>
              <a:t>最大分类间隔</a:t>
            </a:r>
          </a:p>
        </p:txBody>
      </p:sp>
      <p:sp>
        <p:nvSpPr>
          <p:cNvPr id="13315" name="文本框 2"/>
          <p:cNvSpPr txBox="1">
            <a:spLocks noChangeArrowheads="1"/>
          </p:cNvSpPr>
          <p:nvPr/>
        </p:nvSpPr>
        <p:spPr bwMode="auto">
          <a:xfrm>
            <a:off x="665666" y="4283326"/>
            <a:ext cx="7666288" cy="1200329"/>
          </a:xfrm>
          <a:prstGeom prst="rect">
            <a:avLst/>
          </a:prstGeom>
          <a:solidFill>
            <a:schemeClr val="accent1">
              <a:lumMod val="20000"/>
              <a:lumOff val="80000"/>
            </a:schemeClr>
          </a:solidFill>
          <a:ln>
            <a:noFill/>
          </a:ln>
        </p:spPr>
        <p:txBody>
          <a:bodyPr wrap="square">
            <a:spAutoFit/>
          </a:bodyPr>
          <a:lstStyle/>
          <a:p>
            <a:r>
              <a:rPr lang="zh-CN" altLang="en-US" sz="2400" dirty="0">
                <a:latin typeface="Times New Roman" pitchFamily="18" charset="0"/>
              </a:rPr>
              <a:t>最大边缘超平面</a:t>
            </a:r>
            <a:r>
              <a:rPr lang="en-US" altLang="zh-CN" sz="2400" dirty="0">
                <a:latin typeface="Times New Roman" pitchFamily="18" charset="0"/>
              </a:rPr>
              <a:t>(MMH)</a:t>
            </a:r>
          </a:p>
          <a:p>
            <a:r>
              <a:rPr lang="zh-CN" altLang="en-US" sz="2400" dirty="0">
                <a:latin typeface="Times New Roman" pitchFamily="18" charset="0"/>
              </a:rPr>
              <a:t>边缘：从超平面到其边缘的侧面的最短距离等于到其边缘的另一个侧面的最短距离，边缘侧面平行于超平面</a:t>
            </a:r>
            <a:endParaRPr lang="en-US" altLang="zh-CN" sz="2400" dirty="0">
              <a:latin typeface="Times New Roman" pitchFamily="18" charset="0"/>
            </a:endParaRPr>
          </a:p>
        </p:txBody>
      </p:sp>
    </p:spTree>
    <p:extLst>
      <p:ext uri="{BB962C8B-B14F-4D97-AF65-F5344CB8AC3E}">
        <p14:creationId xmlns:p14="http://schemas.microsoft.com/office/powerpoint/2010/main" val="97717423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支持向量的含义</a:t>
            </a:r>
            <a:endParaRPr lang="zh-CN" altLang="en-US" dirty="0"/>
          </a:p>
        </p:txBody>
      </p:sp>
      <p:sp>
        <p:nvSpPr>
          <p:cNvPr id="3" name="内容占位符 2"/>
          <p:cNvSpPr>
            <a:spLocks noGrp="1"/>
          </p:cNvSpPr>
          <p:nvPr>
            <p:ph idx="1"/>
          </p:nvPr>
        </p:nvSpPr>
        <p:spPr>
          <a:xfrm>
            <a:off x="451886" y="1208392"/>
            <a:ext cx="8229600" cy="3771636"/>
          </a:xfrm>
        </p:spPr>
        <p:txBody>
          <a:bodyPr/>
          <a:lstStyle/>
          <a:p>
            <a:r>
              <a:rPr lang="zh-CN" altLang="zh-CN" dirty="0">
                <a:solidFill>
                  <a:srgbClr val="C00000"/>
                </a:solidFill>
              </a:rPr>
              <a:t>支持向量</a:t>
            </a:r>
            <a:r>
              <a:rPr lang="zh-CN" altLang="zh-CN" dirty="0"/>
              <a:t>就是</a:t>
            </a:r>
            <a:r>
              <a:rPr lang="zh-CN" altLang="zh-CN" dirty="0" smtClean="0"/>
              <a:t>到</a:t>
            </a:r>
            <a:r>
              <a:rPr lang="zh-CN" altLang="en-US" dirty="0" smtClean="0"/>
              <a:t>分类</a:t>
            </a:r>
            <a:r>
              <a:rPr lang="zh-CN" altLang="zh-CN" dirty="0" smtClean="0"/>
              <a:t>超</a:t>
            </a:r>
            <a:r>
              <a:rPr lang="zh-CN" altLang="zh-CN" dirty="0"/>
              <a:t>平</a:t>
            </a:r>
            <a:r>
              <a:rPr lang="zh-CN" altLang="zh-CN" dirty="0" smtClean="0"/>
              <a:t>面距</a:t>
            </a:r>
            <a:r>
              <a:rPr lang="zh-CN" altLang="zh-CN" dirty="0"/>
              <a:t>离最近的样</a:t>
            </a:r>
            <a:r>
              <a:rPr lang="zh-CN" altLang="zh-CN" dirty="0" smtClean="0"/>
              <a:t>本点</a:t>
            </a:r>
            <a:endParaRPr lang="zh-CN" altLang="en-US" dirty="0"/>
          </a:p>
        </p:txBody>
      </p:sp>
      <p:sp>
        <p:nvSpPr>
          <p:cNvPr id="4" name="Rectangle 3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Group 1"/>
          <p:cNvGrpSpPr>
            <a:grpSpLocks noChangeAspect="1"/>
          </p:cNvGrpSpPr>
          <p:nvPr/>
        </p:nvGrpSpPr>
        <p:grpSpPr bwMode="auto">
          <a:xfrm>
            <a:off x="1440964" y="1969748"/>
            <a:ext cx="5224832" cy="3542573"/>
            <a:chOff x="1882" y="1369"/>
            <a:chExt cx="4896" cy="3321"/>
          </a:xfrm>
        </p:grpSpPr>
        <p:sp>
          <p:nvSpPr>
            <p:cNvPr id="6" name="AutoShape 38"/>
            <p:cNvSpPr>
              <a:spLocks noChangeAspect="1" noChangeArrowheads="1" noTextEdit="1"/>
            </p:cNvSpPr>
            <p:nvPr/>
          </p:nvSpPr>
          <p:spPr bwMode="auto">
            <a:xfrm>
              <a:off x="1882" y="1369"/>
              <a:ext cx="4332" cy="332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7" name="AutoShape 37"/>
            <p:cNvSpPr>
              <a:spLocks noChangeShapeType="1"/>
            </p:cNvSpPr>
            <p:nvPr/>
          </p:nvSpPr>
          <p:spPr bwMode="auto">
            <a:xfrm>
              <a:off x="2108" y="4330"/>
              <a:ext cx="3587"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8" name="AutoShape 36"/>
            <p:cNvSpPr>
              <a:spLocks noChangeShapeType="1"/>
            </p:cNvSpPr>
            <p:nvPr/>
          </p:nvSpPr>
          <p:spPr bwMode="auto">
            <a:xfrm flipV="1">
              <a:off x="2304" y="1610"/>
              <a:ext cx="0" cy="290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9" name="Oval 35"/>
            <p:cNvSpPr>
              <a:spLocks noChangeArrowheads="1"/>
            </p:cNvSpPr>
            <p:nvPr/>
          </p:nvSpPr>
          <p:spPr bwMode="auto">
            <a:xfrm>
              <a:off x="2566" y="3951"/>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10" name="Oval 34"/>
            <p:cNvSpPr>
              <a:spLocks noChangeArrowheads="1"/>
            </p:cNvSpPr>
            <p:nvPr/>
          </p:nvSpPr>
          <p:spPr bwMode="auto">
            <a:xfrm>
              <a:off x="2806" y="4191"/>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11" name="Oval 33"/>
            <p:cNvSpPr>
              <a:spLocks noChangeArrowheads="1"/>
            </p:cNvSpPr>
            <p:nvPr/>
          </p:nvSpPr>
          <p:spPr bwMode="auto">
            <a:xfrm>
              <a:off x="2566" y="3395"/>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12" name="Oval 32"/>
            <p:cNvSpPr>
              <a:spLocks noChangeArrowheads="1"/>
            </p:cNvSpPr>
            <p:nvPr/>
          </p:nvSpPr>
          <p:spPr bwMode="auto">
            <a:xfrm>
              <a:off x="2891" y="372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13" name="Oval 31"/>
            <p:cNvSpPr>
              <a:spLocks noChangeArrowheads="1"/>
            </p:cNvSpPr>
            <p:nvPr/>
          </p:nvSpPr>
          <p:spPr bwMode="auto">
            <a:xfrm>
              <a:off x="3611" y="4191"/>
              <a:ext cx="86"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14" name="Oval 30"/>
            <p:cNvSpPr>
              <a:spLocks noChangeArrowheads="1"/>
            </p:cNvSpPr>
            <p:nvPr/>
          </p:nvSpPr>
          <p:spPr bwMode="auto">
            <a:xfrm>
              <a:off x="3391" y="3865"/>
              <a:ext cx="85" cy="86"/>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15" name="Oval 29"/>
            <p:cNvSpPr>
              <a:spLocks noChangeArrowheads="1"/>
            </p:cNvSpPr>
            <p:nvPr/>
          </p:nvSpPr>
          <p:spPr bwMode="auto">
            <a:xfrm>
              <a:off x="2701" y="3153"/>
              <a:ext cx="85" cy="8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16" name="Oval 28"/>
            <p:cNvSpPr>
              <a:spLocks noChangeArrowheads="1"/>
            </p:cNvSpPr>
            <p:nvPr/>
          </p:nvSpPr>
          <p:spPr bwMode="auto">
            <a:xfrm>
              <a:off x="3116" y="3465"/>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17" name="Oval 27"/>
            <p:cNvSpPr>
              <a:spLocks noChangeArrowheads="1"/>
            </p:cNvSpPr>
            <p:nvPr/>
          </p:nvSpPr>
          <p:spPr bwMode="auto">
            <a:xfrm>
              <a:off x="3836" y="3865"/>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18" name="Rectangle 26"/>
            <p:cNvSpPr>
              <a:spLocks noChangeArrowheads="1"/>
            </p:cNvSpPr>
            <p:nvPr/>
          </p:nvSpPr>
          <p:spPr bwMode="auto">
            <a:xfrm>
              <a:off x="2976" y="2091"/>
              <a:ext cx="85" cy="8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19" name="Rectangle 25"/>
            <p:cNvSpPr>
              <a:spLocks noChangeArrowheads="1"/>
            </p:cNvSpPr>
            <p:nvPr/>
          </p:nvSpPr>
          <p:spPr bwMode="auto">
            <a:xfrm>
              <a:off x="3921" y="2765"/>
              <a:ext cx="85" cy="8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20" name="Rectangle 24"/>
            <p:cNvSpPr>
              <a:spLocks noChangeArrowheads="1"/>
            </p:cNvSpPr>
            <p:nvPr/>
          </p:nvSpPr>
          <p:spPr bwMode="auto">
            <a:xfrm>
              <a:off x="4726" y="2472"/>
              <a:ext cx="85" cy="8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21" name="Rectangle 23"/>
            <p:cNvSpPr>
              <a:spLocks noChangeArrowheads="1"/>
            </p:cNvSpPr>
            <p:nvPr/>
          </p:nvSpPr>
          <p:spPr bwMode="auto">
            <a:xfrm>
              <a:off x="4359" y="2392"/>
              <a:ext cx="85" cy="84"/>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22" name="Rectangle 22"/>
            <p:cNvSpPr>
              <a:spLocks noChangeArrowheads="1"/>
            </p:cNvSpPr>
            <p:nvPr/>
          </p:nvSpPr>
          <p:spPr bwMode="auto">
            <a:xfrm>
              <a:off x="4993" y="2854"/>
              <a:ext cx="86" cy="8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23" name="Rectangle 21"/>
            <p:cNvSpPr>
              <a:spLocks noChangeArrowheads="1"/>
            </p:cNvSpPr>
            <p:nvPr/>
          </p:nvSpPr>
          <p:spPr bwMode="auto">
            <a:xfrm>
              <a:off x="3836" y="2002"/>
              <a:ext cx="85" cy="84"/>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24" name="Rectangle 20"/>
            <p:cNvSpPr>
              <a:spLocks noChangeArrowheads="1"/>
            </p:cNvSpPr>
            <p:nvPr/>
          </p:nvSpPr>
          <p:spPr bwMode="auto">
            <a:xfrm>
              <a:off x="4444" y="2765"/>
              <a:ext cx="85" cy="83"/>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25" name="Rectangle 19"/>
            <p:cNvSpPr>
              <a:spLocks noChangeArrowheads="1"/>
            </p:cNvSpPr>
            <p:nvPr/>
          </p:nvSpPr>
          <p:spPr bwMode="auto">
            <a:xfrm>
              <a:off x="5079" y="2468"/>
              <a:ext cx="86" cy="8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26" name="Rectangle 18"/>
            <p:cNvSpPr>
              <a:spLocks noChangeArrowheads="1"/>
            </p:cNvSpPr>
            <p:nvPr/>
          </p:nvSpPr>
          <p:spPr bwMode="auto">
            <a:xfrm>
              <a:off x="3391" y="2296"/>
              <a:ext cx="86" cy="87"/>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27" name="Rectangle 17"/>
            <p:cNvSpPr>
              <a:spLocks noChangeArrowheads="1"/>
            </p:cNvSpPr>
            <p:nvPr/>
          </p:nvSpPr>
          <p:spPr bwMode="auto">
            <a:xfrm>
              <a:off x="3971" y="2216"/>
              <a:ext cx="85" cy="8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28" name="Rectangle 16"/>
            <p:cNvSpPr>
              <a:spLocks noChangeArrowheads="1"/>
            </p:cNvSpPr>
            <p:nvPr/>
          </p:nvSpPr>
          <p:spPr bwMode="auto">
            <a:xfrm>
              <a:off x="3476" y="2001"/>
              <a:ext cx="86" cy="8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400"/>
            </a:p>
          </p:txBody>
        </p:sp>
        <p:sp>
          <p:nvSpPr>
            <p:cNvPr id="29" name="AutoShape 15"/>
            <p:cNvSpPr>
              <a:spLocks noChangeShapeType="1"/>
            </p:cNvSpPr>
            <p:nvPr/>
          </p:nvSpPr>
          <p:spPr bwMode="auto">
            <a:xfrm flipH="1" flipV="1">
              <a:off x="2422" y="2850"/>
              <a:ext cx="2022" cy="1422"/>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30" name="AutoShape 14"/>
            <p:cNvSpPr>
              <a:spLocks noChangeShapeType="1"/>
            </p:cNvSpPr>
            <p:nvPr/>
          </p:nvSpPr>
          <p:spPr bwMode="auto">
            <a:xfrm flipH="1" flipV="1">
              <a:off x="2891" y="2090"/>
              <a:ext cx="2274" cy="160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31" name="AutoShape 13"/>
            <p:cNvSpPr>
              <a:spLocks noChangeShapeType="1"/>
            </p:cNvSpPr>
            <p:nvPr/>
          </p:nvSpPr>
          <p:spPr bwMode="auto">
            <a:xfrm>
              <a:off x="2566" y="2396"/>
              <a:ext cx="2673" cy="186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32" name="Text Box 12"/>
            <p:cNvSpPr txBox="1">
              <a:spLocks noChangeArrowheads="1"/>
            </p:cNvSpPr>
            <p:nvPr/>
          </p:nvSpPr>
          <p:spPr bwMode="auto">
            <a:xfrm>
              <a:off x="5239" y="4236"/>
              <a:ext cx="540"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ea typeface="宋体" pitchFamily="2" charset="-122"/>
                  <a:cs typeface="Times New Roman" pitchFamily="18" charset="0"/>
                </a:rPr>
                <a:t>x</a:t>
              </a:r>
              <a:r>
                <a:rPr kumimoji="0" lang="en-US" altLang="zh-CN" sz="2400" b="0" i="0" u="none" strike="noStrike" cap="none" normalizeH="0" baseline="-30000" smtClean="0">
                  <a:ln>
                    <a:noFill/>
                  </a:ln>
                  <a:solidFill>
                    <a:schemeClr val="tx1"/>
                  </a:solidFill>
                  <a:effectLst/>
                  <a:ea typeface="宋体" pitchFamily="2" charset="-122"/>
                  <a:cs typeface="Times New Roman" pitchFamily="18" charset="0"/>
                </a:rPr>
                <a:t>1</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3" name="Text Box 11"/>
            <p:cNvSpPr txBox="1">
              <a:spLocks noChangeArrowheads="1"/>
            </p:cNvSpPr>
            <p:nvPr/>
          </p:nvSpPr>
          <p:spPr bwMode="auto">
            <a:xfrm>
              <a:off x="1882" y="1610"/>
              <a:ext cx="540"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ea typeface="宋体" pitchFamily="2" charset="-122"/>
                  <a:cs typeface="Times New Roman" pitchFamily="18" charset="0"/>
                </a:rPr>
                <a:t>x</a:t>
              </a:r>
              <a:r>
                <a:rPr kumimoji="0" lang="en-US" altLang="zh-CN" sz="2400" b="0" i="0" u="none" strike="noStrike" cap="none" normalizeH="0" baseline="-30000" smtClean="0">
                  <a:ln>
                    <a:noFill/>
                  </a:ln>
                  <a:solidFill>
                    <a:schemeClr val="tx1"/>
                  </a:solidFill>
                  <a:effectLst/>
                  <a:ea typeface="宋体" pitchFamily="2" charset="-122"/>
                  <a:cs typeface="Times New Roman" pitchFamily="18" charset="0"/>
                </a:rPr>
                <a:t>2</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4" name="AutoShape 10"/>
            <p:cNvSpPr>
              <a:spLocks noChangeShapeType="1"/>
            </p:cNvSpPr>
            <p:nvPr/>
          </p:nvSpPr>
          <p:spPr bwMode="auto">
            <a:xfrm flipV="1">
              <a:off x="4150" y="3395"/>
              <a:ext cx="546" cy="641"/>
            </a:xfrm>
            <a:prstGeom prst="straightConnector1">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35" name="Text Box 9"/>
            <p:cNvSpPr txBox="1">
              <a:spLocks noChangeArrowheads="1"/>
            </p:cNvSpPr>
            <p:nvPr/>
          </p:nvSpPr>
          <p:spPr bwMode="auto">
            <a:xfrm>
              <a:off x="4669" y="3096"/>
              <a:ext cx="1624"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chemeClr val="tx1"/>
                  </a:solidFill>
                  <a:effectLst/>
                  <a:ea typeface="宋体" pitchFamily="2" charset="-122"/>
                  <a:cs typeface="Calibri" pitchFamily="34" charset="0"/>
                </a:rPr>
                <a:t>间隔</a:t>
              </a:r>
              <a:r>
                <a:rPr kumimoji="0" lang="en-US" altLang="zh-CN" sz="2400" b="0" i="0" u="none" strike="noStrike" cap="none" normalizeH="0" baseline="0" dirty="0" smtClean="0">
                  <a:ln>
                    <a:noFill/>
                  </a:ln>
                  <a:solidFill>
                    <a:schemeClr val="tx1"/>
                  </a:solidFill>
                  <a:effectLst/>
                  <a:ea typeface="宋体" pitchFamily="2" charset="-122"/>
                  <a:cs typeface="Calibri" pitchFamily="34" charset="0"/>
                </a:rPr>
                <a:t>d</a:t>
              </a:r>
              <a:endParaRPr kumimoji="0" lang="zh-CN"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6" name="Freeform 8"/>
            <p:cNvSpPr>
              <a:spLocks/>
            </p:cNvSpPr>
            <p:nvPr/>
          </p:nvSpPr>
          <p:spPr bwMode="auto">
            <a:xfrm>
              <a:off x="4581" y="3465"/>
              <a:ext cx="584" cy="239"/>
            </a:xfrm>
            <a:custGeom>
              <a:avLst/>
              <a:gdLst>
                <a:gd name="T0" fmla="*/ 584 w 584"/>
                <a:gd name="T1" fmla="*/ 0 h 239"/>
                <a:gd name="T2" fmla="*/ 309 w 584"/>
                <a:gd name="T3" fmla="*/ 225 h 239"/>
                <a:gd name="T4" fmla="*/ 0 w 584"/>
                <a:gd name="T5" fmla="*/ 85 h 239"/>
              </a:gdLst>
              <a:ahLst/>
              <a:cxnLst>
                <a:cxn ang="0">
                  <a:pos x="T0" y="T1"/>
                </a:cxn>
                <a:cxn ang="0">
                  <a:pos x="T2" y="T3"/>
                </a:cxn>
                <a:cxn ang="0">
                  <a:pos x="T4" y="T5"/>
                </a:cxn>
              </a:cxnLst>
              <a:rect l="0" t="0" r="r" b="b"/>
              <a:pathLst>
                <a:path w="584" h="239">
                  <a:moveTo>
                    <a:pt x="584" y="0"/>
                  </a:moveTo>
                  <a:cubicBezTo>
                    <a:pt x="495" y="105"/>
                    <a:pt x="406" y="211"/>
                    <a:pt x="309" y="225"/>
                  </a:cubicBezTo>
                  <a:cubicBezTo>
                    <a:pt x="212" y="239"/>
                    <a:pt x="50" y="108"/>
                    <a:pt x="0" y="85"/>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37" name="AutoShape 7"/>
            <p:cNvSpPr>
              <a:spLocks noChangeShapeType="1"/>
            </p:cNvSpPr>
            <p:nvPr/>
          </p:nvSpPr>
          <p:spPr bwMode="auto">
            <a:xfrm flipH="1">
              <a:off x="3019" y="1728"/>
              <a:ext cx="372" cy="36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38" name="AutoShape 6"/>
            <p:cNvSpPr>
              <a:spLocks noChangeShapeType="1"/>
            </p:cNvSpPr>
            <p:nvPr/>
          </p:nvSpPr>
          <p:spPr bwMode="auto">
            <a:xfrm>
              <a:off x="3391" y="1728"/>
              <a:ext cx="573" cy="103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39" name="AutoShape 5"/>
            <p:cNvSpPr>
              <a:spLocks noChangeShapeType="1"/>
            </p:cNvSpPr>
            <p:nvPr/>
          </p:nvSpPr>
          <p:spPr bwMode="auto">
            <a:xfrm>
              <a:off x="3391" y="1728"/>
              <a:ext cx="488" cy="213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40" name="Text Box 4"/>
            <p:cNvSpPr txBox="1">
              <a:spLocks noChangeArrowheads="1"/>
            </p:cNvSpPr>
            <p:nvPr/>
          </p:nvSpPr>
          <p:spPr bwMode="auto">
            <a:xfrm>
              <a:off x="2885" y="1369"/>
              <a:ext cx="1474"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chemeClr val="tx1"/>
                  </a:solidFill>
                  <a:effectLst/>
                  <a:ea typeface="宋体" pitchFamily="2" charset="-122"/>
                  <a:cs typeface="Calibri" pitchFamily="34" charset="0"/>
                </a:rPr>
                <a:t>支持向量</a:t>
              </a:r>
              <a:endParaRPr kumimoji="0" lang="zh-CN"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1" name="Text Box 3"/>
            <p:cNvSpPr txBox="1">
              <a:spLocks noChangeArrowheads="1"/>
            </p:cNvSpPr>
            <p:nvPr/>
          </p:nvSpPr>
          <p:spPr bwMode="auto">
            <a:xfrm>
              <a:off x="4989" y="2463"/>
              <a:ext cx="1789"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chemeClr val="tx1"/>
                  </a:solidFill>
                  <a:effectLst/>
                  <a:ea typeface="宋体" pitchFamily="2" charset="-122"/>
                  <a:cs typeface="Calibri" pitchFamily="34" charset="0"/>
                </a:rPr>
                <a:t>对其最大化</a:t>
              </a:r>
              <a:endParaRPr kumimoji="0" lang="zh-CN"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2" name="AutoShape 2"/>
            <p:cNvSpPr>
              <a:spLocks noChangeShapeType="1"/>
            </p:cNvSpPr>
            <p:nvPr/>
          </p:nvSpPr>
          <p:spPr bwMode="auto">
            <a:xfrm flipH="1">
              <a:off x="5182" y="2845"/>
              <a:ext cx="419" cy="361"/>
            </a:xfrm>
            <a:prstGeom prst="straightConnector1">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grpSp>
    </p:spTree>
    <p:extLst>
      <p:ext uri="{BB962C8B-B14F-4D97-AF65-F5344CB8AC3E}">
        <p14:creationId xmlns:p14="http://schemas.microsoft.com/office/powerpoint/2010/main" val="164400429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a:t>
            </a:r>
            <a:r>
              <a:rPr lang="en-US" altLang="zh-CN" dirty="0" smtClean="0"/>
              <a:t>SVM</a:t>
            </a:r>
            <a:r>
              <a:rPr lang="zh-CN" altLang="en-US" dirty="0" smtClean="0"/>
              <a:t>间隔</a:t>
            </a:r>
            <a:r>
              <a:rPr lang="en-US" altLang="zh-CN" dirty="0" smtClean="0"/>
              <a:t>d</a:t>
            </a:r>
            <a:r>
              <a:rPr lang="zh-CN" altLang="en-US" dirty="0" smtClean="0"/>
              <a:t>的步骤</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pPr>
            <a:r>
              <a:rPr lang="zh-CN" altLang="en-US" sz="2800" dirty="0" smtClean="0"/>
              <a:t>定义分类超平面的方程</a:t>
            </a:r>
            <a:endParaRPr lang="en-US" altLang="zh-CN" sz="2800" dirty="0" smtClean="0"/>
          </a:p>
          <a:p>
            <a:pPr marL="457200" indent="-457200">
              <a:buFont typeface="+mj-lt"/>
              <a:buAutoNum type="arabicPeriod"/>
            </a:pPr>
            <a:endParaRPr lang="en-US" altLang="zh-CN" sz="2800" dirty="0"/>
          </a:p>
          <a:p>
            <a:pPr marL="457200" indent="-457200">
              <a:buFont typeface="+mj-lt"/>
              <a:buAutoNum type="arabicPeriod"/>
            </a:pPr>
            <a:r>
              <a:rPr lang="zh-CN" altLang="en-US" sz="2800" dirty="0" smtClean="0"/>
              <a:t>求两条平行线的方程</a:t>
            </a:r>
            <a:endParaRPr lang="en-US" altLang="zh-CN" sz="2800" dirty="0" smtClean="0"/>
          </a:p>
          <a:p>
            <a:pPr marL="457200" indent="-457200">
              <a:buFont typeface="+mj-lt"/>
              <a:buAutoNum type="arabicPeriod"/>
            </a:pPr>
            <a:endParaRPr lang="en-US" altLang="zh-CN" sz="2800" dirty="0"/>
          </a:p>
          <a:p>
            <a:pPr marL="457200" indent="-457200">
              <a:buFont typeface="+mj-lt"/>
              <a:buAutoNum type="arabicPeriod"/>
            </a:pPr>
            <a:r>
              <a:rPr lang="zh-CN" altLang="en-US" sz="2800" dirty="0" smtClean="0"/>
              <a:t>求间隔</a:t>
            </a:r>
            <a:r>
              <a:rPr lang="en-US" altLang="zh-CN" sz="2800" dirty="0" smtClean="0"/>
              <a:t>d</a:t>
            </a:r>
          </a:p>
          <a:p>
            <a:endParaRPr lang="en-US" altLang="zh-CN" dirty="0"/>
          </a:p>
          <a:p>
            <a:endParaRPr lang="zh-CN" altLang="en-US" dirty="0"/>
          </a:p>
        </p:txBody>
      </p:sp>
      <p:grpSp>
        <p:nvGrpSpPr>
          <p:cNvPr id="4" name="Group 10"/>
          <p:cNvGrpSpPr>
            <a:grpSpLocks/>
          </p:cNvGrpSpPr>
          <p:nvPr/>
        </p:nvGrpSpPr>
        <p:grpSpPr bwMode="auto">
          <a:xfrm>
            <a:off x="4432013" y="1975555"/>
            <a:ext cx="4556073" cy="2804583"/>
            <a:chOff x="2285" y="1872"/>
            <a:chExt cx="3314" cy="2448"/>
          </a:xfrm>
        </p:grpSpPr>
        <p:sp>
          <p:nvSpPr>
            <p:cNvPr id="5" name="Rectangle 11"/>
            <p:cNvSpPr>
              <a:spLocks noChangeArrowheads="1"/>
            </p:cNvSpPr>
            <p:nvPr/>
          </p:nvSpPr>
          <p:spPr bwMode="auto">
            <a:xfrm>
              <a:off x="2285" y="1882"/>
              <a:ext cx="2501" cy="2241"/>
            </a:xfrm>
            <a:prstGeom prst="rect">
              <a:avLst/>
            </a:prstGeom>
            <a:solidFill>
              <a:schemeClr val="bg1"/>
            </a:solidFill>
            <a:ln w="9525">
              <a:solidFill>
                <a:schemeClr val="bg2"/>
              </a:solidFill>
              <a:miter lim="800000"/>
              <a:headEnd/>
              <a:tailEnd/>
            </a:ln>
          </p:spPr>
          <p:txBody>
            <a:bodyPr wrap="none" anchor="ctr"/>
            <a:lstStyle/>
            <a:p>
              <a:pPr algn="ctr"/>
              <a:endParaRPr lang="zh-CN" altLang="en-US">
                <a:latin typeface="Verdana" pitchFamily="34" charset="0"/>
              </a:endParaRPr>
            </a:p>
          </p:txBody>
        </p:sp>
        <p:sp>
          <p:nvSpPr>
            <p:cNvPr id="6" name="Line 12"/>
            <p:cNvSpPr>
              <a:spLocks noChangeShapeType="1"/>
            </p:cNvSpPr>
            <p:nvPr/>
          </p:nvSpPr>
          <p:spPr bwMode="auto">
            <a:xfrm flipV="1">
              <a:off x="2387" y="1992"/>
              <a:ext cx="0" cy="2016"/>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7" name="Line 13"/>
            <p:cNvSpPr>
              <a:spLocks noChangeShapeType="1"/>
            </p:cNvSpPr>
            <p:nvPr/>
          </p:nvSpPr>
          <p:spPr bwMode="auto">
            <a:xfrm flipV="1">
              <a:off x="2387" y="4008"/>
              <a:ext cx="1920" cy="0"/>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8" name="Oval 14"/>
            <p:cNvSpPr>
              <a:spLocks noChangeArrowheads="1"/>
            </p:cNvSpPr>
            <p:nvPr/>
          </p:nvSpPr>
          <p:spPr bwMode="auto">
            <a:xfrm>
              <a:off x="3683" y="2376"/>
              <a:ext cx="96" cy="96"/>
            </a:xfrm>
            <a:prstGeom prst="ellipse">
              <a:avLst/>
            </a:prstGeom>
            <a:solidFill>
              <a:srgbClr val="00FF00"/>
            </a:solidFill>
            <a:ln w="9525">
              <a:solidFill>
                <a:srgbClr val="FF3300"/>
              </a:solidFill>
              <a:miter lim="800000"/>
              <a:headEnd/>
              <a:tailEnd/>
            </a:ln>
          </p:spPr>
          <p:txBody>
            <a:bodyPr wrap="none" anchor="ctr"/>
            <a:lstStyle/>
            <a:p>
              <a:pPr algn="ctr"/>
              <a:endParaRPr lang="zh-CN" altLang="en-US" sz="1800" b="0"/>
            </a:p>
          </p:txBody>
        </p:sp>
        <p:sp>
          <p:nvSpPr>
            <p:cNvPr id="9" name="Oval 15"/>
            <p:cNvSpPr>
              <a:spLocks noChangeArrowheads="1"/>
            </p:cNvSpPr>
            <p:nvPr/>
          </p:nvSpPr>
          <p:spPr bwMode="auto">
            <a:xfrm>
              <a:off x="3827" y="2760"/>
              <a:ext cx="96" cy="96"/>
            </a:xfrm>
            <a:prstGeom prst="ellipse">
              <a:avLst/>
            </a:prstGeom>
            <a:solidFill>
              <a:srgbClr val="00FF00"/>
            </a:solidFill>
            <a:ln w="9525">
              <a:solidFill>
                <a:srgbClr val="FF3300"/>
              </a:solidFill>
              <a:miter lim="800000"/>
              <a:headEnd/>
              <a:tailEnd/>
            </a:ln>
          </p:spPr>
          <p:txBody>
            <a:bodyPr wrap="none" anchor="ctr"/>
            <a:lstStyle/>
            <a:p>
              <a:pPr algn="ctr"/>
              <a:endParaRPr lang="zh-CN" altLang="en-US" sz="1800" b="0"/>
            </a:p>
          </p:txBody>
        </p:sp>
        <p:sp>
          <p:nvSpPr>
            <p:cNvPr id="10" name="Oval 16"/>
            <p:cNvSpPr>
              <a:spLocks noChangeArrowheads="1"/>
            </p:cNvSpPr>
            <p:nvPr/>
          </p:nvSpPr>
          <p:spPr bwMode="auto">
            <a:xfrm>
              <a:off x="4355" y="2904"/>
              <a:ext cx="96" cy="96"/>
            </a:xfrm>
            <a:prstGeom prst="ellipse">
              <a:avLst/>
            </a:prstGeom>
            <a:solidFill>
              <a:srgbClr val="00FF00"/>
            </a:solidFill>
            <a:ln w="9525">
              <a:solidFill>
                <a:srgbClr val="FF3300"/>
              </a:solidFill>
              <a:miter lim="800000"/>
              <a:headEnd/>
              <a:tailEnd/>
            </a:ln>
          </p:spPr>
          <p:txBody>
            <a:bodyPr wrap="none" anchor="ctr"/>
            <a:lstStyle/>
            <a:p>
              <a:pPr algn="ctr"/>
              <a:endParaRPr lang="zh-CN" altLang="en-US" sz="1800" b="0"/>
            </a:p>
          </p:txBody>
        </p:sp>
        <p:sp>
          <p:nvSpPr>
            <p:cNvPr id="11" name="Oval 17"/>
            <p:cNvSpPr>
              <a:spLocks noChangeArrowheads="1"/>
            </p:cNvSpPr>
            <p:nvPr/>
          </p:nvSpPr>
          <p:spPr bwMode="auto">
            <a:xfrm>
              <a:off x="3395" y="2472"/>
              <a:ext cx="96" cy="96"/>
            </a:xfrm>
            <a:prstGeom prst="ellipse">
              <a:avLst/>
            </a:prstGeom>
            <a:solidFill>
              <a:srgbClr val="00FF00"/>
            </a:solidFill>
            <a:ln w="9525">
              <a:solidFill>
                <a:srgbClr val="FF3300"/>
              </a:solidFill>
              <a:miter lim="800000"/>
              <a:headEnd/>
              <a:tailEnd/>
            </a:ln>
          </p:spPr>
          <p:txBody>
            <a:bodyPr wrap="none" anchor="ctr"/>
            <a:lstStyle/>
            <a:p>
              <a:pPr algn="ctr"/>
              <a:endParaRPr lang="zh-CN" altLang="en-US" sz="1800" b="0"/>
            </a:p>
          </p:txBody>
        </p:sp>
        <p:sp>
          <p:nvSpPr>
            <p:cNvPr id="12" name="Oval 18"/>
            <p:cNvSpPr>
              <a:spLocks noChangeArrowheads="1"/>
            </p:cNvSpPr>
            <p:nvPr/>
          </p:nvSpPr>
          <p:spPr bwMode="auto">
            <a:xfrm>
              <a:off x="4019" y="3096"/>
              <a:ext cx="96" cy="96"/>
            </a:xfrm>
            <a:prstGeom prst="ellipse">
              <a:avLst/>
            </a:prstGeom>
            <a:solidFill>
              <a:srgbClr val="00FF00"/>
            </a:solidFill>
            <a:ln w="9525">
              <a:solidFill>
                <a:srgbClr val="FF3300"/>
              </a:solidFill>
              <a:miter lim="800000"/>
              <a:headEnd/>
              <a:tailEnd/>
            </a:ln>
          </p:spPr>
          <p:txBody>
            <a:bodyPr wrap="none" anchor="ctr"/>
            <a:lstStyle/>
            <a:p>
              <a:pPr algn="ctr"/>
              <a:endParaRPr lang="zh-CN" altLang="en-US" sz="1800" b="0"/>
            </a:p>
          </p:txBody>
        </p:sp>
        <p:sp>
          <p:nvSpPr>
            <p:cNvPr id="13" name="Rectangle 19"/>
            <p:cNvSpPr>
              <a:spLocks noChangeArrowheads="1"/>
            </p:cNvSpPr>
            <p:nvPr/>
          </p:nvSpPr>
          <p:spPr bwMode="auto">
            <a:xfrm>
              <a:off x="2579" y="3048"/>
              <a:ext cx="96" cy="96"/>
            </a:xfrm>
            <a:prstGeom prst="rect">
              <a:avLst/>
            </a:prstGeom>
            <a:solidFill>
              <a:srgbClr val="FF3300"/>
            </a:solidFill>
            <a:ln w="9525">
              <a:solidFill>
                <a:schemeClr val="tx1"/>
              </a:solidFill>
              <a:miter lim="800000"/>
              <a:headEnd/>
              <a:tailEnd/>
            </a:ln>
          </p:spPr>
          <p:txBody>
            <a:bodyPr wrap="none" anchor="ctr"/>
            <a:lstStyle/>
            <a:p>
              <a:pPr algn="ctr"/>
              <a:endParaRPr lang="zh-CN" altLang="en-US" sz="1800" b="0">
                <a:solidFill>
                  <a:srgbClr val="FFFF00"/>
                </a:solidFill>
              </a:endParaRPr>
            </a:p>
          </p:txBody>
        </p:sp>
        <p:sp>
          <p:nvSpPr>
            <p:cNvPr id="14" name="Rectangle 20"/>
            <p:cNvSpPr>
              <a:spLocks noChangeArrowheads="1"/>
            </p:cNvSpPr>
            <p:nvPr/>
          </p:nvSpPr>
          <p:spPr bwMode="auto">
            <a:xfrm>
              <a:off x="3347" y="3336"/>
              <a:ext cx="96" cy="96"/>
            </a:xfrm>
            <a:prstGeom prst="rect">
              <a:avLst/>
            </a:prstGeom>
            <a:solidFill>
              <a:srgbClr val="FF3300"/>
            </a:solidFill>
            <a:ln w="9525">
              <a:solidFill>
                <a:schemeClr val="tx1"/>
              </a:solidFill>
              <a:miter lim="800000"/>
              <a:headEnd/>
              <a:tailEnd/>
            </a:ln>
          </p:spPr>
          <p:txBody>
            <a:bodyPr wrap="none" anchor="ctr"/>
            <a:lstStyle/>
            <a:p>
              <a:pPr algn="ctr"/>
              <a:endParaRPr lang="zh-CN" altLang="en-US" sz="1800" b="0"/>
            </a:p>
          </p:txBody>
        </p:sp>
        <p:sp>
          <p:nvSpPr>
            <p:cNvPr id="15" name="Rectangle 21"/>
            <p:cNvSpPr>
              <a:spLocks noChangeArrowheads="1"/>
            </p:cNvSpPr>
            <p:nvPr/>
          </p:nvSpPr>
          <p:spPr bwMode="auto">
            <a:xfrm>
              <a:off x="3251" y="3624"/>
              <a:ext cx="96" cy="96"/>
            </a:xfrm>
            <a:prstGeom prst="rect">
              <a:avLst/>
            </a:prstGeom>
            <a:solidFill>
              <a:srgbClr val="FF3300"/>
            </a:solidFill>
            <a:ln w="9525">
              <a:solidFill>
                <a:schemeClr val="tx1"/>
              </a:solidFill>
              <a:miter lim="800000"/>
              <a:headEnd/>
              <a:tailEnd/>
            </a:ln>
          </p:spPr>
          <p:txBody>
            <a:bodyPr wrap="none" anchor="ctr"/>
            <a:lstStyle/>
            <a:p>
              <a:pPr algn="ctr"/>
              <a:endParaRPr lang="zh-CN" altLang="en-US" sz="1800" b="0"/>
            </a:p>
          </p:txBody>
        </p:sp>
        <p:sp>
          <p:nvSpPr>
            <p:cNvPr id="16" name="Rectangle 22"/>
            <p:cNvSpPr>
              <a:spLocks noChangeArrowheads="1"/>
            </p:cNvSpPr>
            <p:nvPr/>
          </p:nvSpPr>
          <p:spPr bwMode="auto">
            <a:xfrm>
              <a:off x="2867" y="3336"/>
              <a:ext cx="96" cy="96"/>
            </a:xfrm>
            <a:prstGeom prst="rect">
              <a:avLst/>
            </a:prstGeom>
            <a:solidFill>
              <a:srgbClr val="FF3300"/>
            </a:solidFill>
            <a:ln w="9525">
              <a:solidFill>
                <a:schemeClr val="tx1"/>
              </a:solidFill>
              <a:miter lim="800000"/>
              <a:headEnd/>
              <a:tailEnd/>
            </a:ln>
          </p:spPr>
          <p:txBody>
            <a:bodyPr wrap="none" anchor="ctr"/>
            <a:lstStyle/>
            <a:p>
              <a:pPr algn="ctr"/>
              <a:endParaRPr lang="zh-CN" altLang="en-US" sz="1800" b="0"/>
            </a:p>
          </p:txBody>
        </p:sp>
        <p:sp>
          <p:nvSpPr>
            <p:cNvPr id="17" name="Rectangle 23"/>
            <p:cNvSpPr>
              <a:spLocks noChangeArrowheads="1"/>
            </p:cNvSpPr>
            <p:nvPr/>
          </p:nvSpPr>
          <p:spPr bwMode="auto">
            <a:xfrm>
              <a:off x="2675" y="3576"/>
              <a:ext cx="96" cy="96"/>
            </a:xfrm>
            <a:prstGeom prst="rect">
              <a:avLst/>
            </a:prstGeom>
            <a:solidFill>
              <a:srgbClr val="FF3300"/>
            </a:solidFill>
            <a:ln w="9525">
              <a:solidFill>
                <a:schemeClr val="tx1"/>
              </a:solidFill>
              <a:miter lim="800000"/>
              <a:headEnd/>
              <a:tailEnd/>
            </a:ln>
          </p:spPr>
          <p:txBody>
            <a:bodyPr wrap="none" anchor="ctr"/>
            <a:lstStyle/>
            <a:p>
              <a:pPr algn="ctr"/>
              <a:endParaRPr lang="zh-CN" altLang="en-US" sz="1800" b="0"/>
            </a:p>
          </p:txBody>
        </p:sp>
        <p:sp>
          <p:nvSpPr>
            <p:cNvPr id="18" name="Rectangle 24"/>
            <p:cNvSpPr>
              <a:spLocks noChangeArrowheads="1"/>
            </p:cNvSpPr>
            <p:nvPr/>
          </p:nvSpPr>
          <p:spPr bwMode="auto">
            <a:xfrm>
              <a:off x="2771" y="2856"/>
              <a:ext cx="96" cy="96"/>
            </a:xfrm>
            <a:prstGeom prst="rect">
              <a:avLst/>
            </a:prstGeom>
            <a:solidFill>
              <a:srgbClr val="FF3300"/>
            </a:solidFill>
            <a:ln w="9525">
              <a:solidFill>
                <a:schemeClr val="tx1"/>
              </a:solidFill>
              <a:miter lim="800000"/>
              <a:headEnd/>
              <a:tailEnd/>
            </a:ln>
          </p:spPr>
          <p:txBody>
            <a:bodyPr wrap="none" anchor="ctr"/>
            <a:lstStyle/>
            <a:p>
              <a:pPr algn="ctr"/>
              <a:endParaRPr lang="zh-CN" altLang="en-US" sz="1800" b="0">
                <a:solidFill>
                  <a:srgbClr val="FFFF00"/>
                </a:solidFill>
              </a:endParaRPr>
            </a:p>
          </p:txBody>
        </p:sp>
        <p:sp>
          <p:nvSpPr>
            <p:cNvPr id="19" name="Text Box 25"/>
            <p:cNvSpPr txBox="1">
              <a:spLocks noChangeArrowheads="1"/>
            </p:cNvSpPr>
            <p:nvPr/>
          </p:nvSpPr>
          <p:spPr bwMode="auto">
            <a:xfrm>
              <a:off x="2579" y="3703"/>
              <a:ext cx="617"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0">
                  <a:latin typeface="Tahoma" pitchFamily="34" charset="0"/>
                </a:rPr>
                <a:t>Class 1</a:t>
              </a:r>
            </a:p>
          </p:txBody>
        </p:sp>
        <p:sp>
          <p:nvSpPr>
            <p:cNvPr id="20" name="Text Box 26"/>
            <p:cNvSpPr txBox="1">
              <a:spLocks noChangeArrowheads="1"/>
            </p:cNvSpPr>
            <p:nvPr/>
          </p:nvSpPr>
          <p:spPr bwMode="auto">
            <a:xfrm>
              <a:off x="4115" y="2952"/>
              <a:ext cx="617"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0">
                  <a:latin typeface="Tahoma" pitchFamily="34" charset="0"/>
                </a:rPr>
                <a:t>Class 2</a:t>
              </a:r>
            </a:p>
          </p:txBody>
        </p:sp>
        <p:sp>
          <p:nvSpPr>
            <p:cNvPr id="21" name="Line 27"/>
            <p:cNvSpPr>
              <a:spLocks noChangeShapeType="1"/>
            </p:cNvSpPr>
            <p:nvPr/>
          </p:nvSpPr>
          <p:spPr bwMode="auto">
            <a:xfrm>
              <a:off x="3106" y="2200"/>
              <a:ext cx="1584" cy="1584"/>
            </a:xfrm>
            <a:prstGeom prst="line">
              <a:avLst/>
            </a:prstGeom>
            <a:noFill/>
            <a:ln w="38100">
              <a:solidFill>
                <a:srgbClr val="9900CC"/>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22" name="Line 28"/>
            <p:cNvSpPr>
              <a:spLocks noChangeShapeType="1"/>
            </p:cNvSpPr>
            <p:nvPr/>
          </p:nvSpPr>
          <p:spPr bwMode="auto">
            <a:xfrm>
              <a:off x="2435" y="2376"/>
              <a:ext cx="1872" cy="1872"/>
            </a:xfrm>
            <a:prstGeom prst="line">
              <a:avLst/>
            </a:prstGeom>
            <a:noFill/>
            <a:ln w="38100">
              <a:solidFill>
                <a:srgbClr val="9900CC"/>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23" name="Line 29"/>
            <p:cNvSpPr>
              <a:spLocks noChangeShapeType="1"/>
            </p:cNvSpPr>
            <p:nvPr/>
          </p:nvSpPr>
          <p:spPr bwMode="auto">
            <a:xfrm>
              <a:off x="2370" y="1872"/>
              <a:ext cx="2448" cy="2448"/>
            </a:xfrm>
            <a:prstGeom prst="line">
              <a:avLst/>
            </a:prstGeom>
            <a:noFill/>
            <a:ln w="38100">
              <a:solidFill>
                <a:srgbClr val="9900CC"/>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24" name="Line 30"/>
            <p:cNvSpPr>
              <a:spLocks noChangeShapeType="1"/>
            </p:cNvSpPr>
            <p:nvPr/>
          </p:nvSpPr>
          <p:spPr bwMode="auto">
            <a:xfrm flipH="1">
              <a:off x="3971" y="3498"/>
              <a:ext cx="456" cy="462"/>
            </a:xfrm>
            <a:prstGeom prst="line">
              <a:avLst/>
            </a:prstGeom>
            <a:noFill/>
            <a:ln w="25400">
              <a:solidFill>
                <a:srgbClr val="FFFF00"/>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25" name="Text Box 31"/>
            <p:cNvSpPr txBox="1">
              <a:spLocks noChangeArrowheads="1"/>
            </p:cNvSpPr>
            <p:nvPr/>
          </p:nvSpPr>
          <p:spPr bwMode="auto">
            <a:xfrm>
              <a:off x="3852" y="3541"/>
              <a:ext cx="267"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FFFF00"/>
                  </a:solidFill>
                  <a:latin typeface="Times New Roman" pitchFamily="18" charset="0"/>
                </a:rPr>
                <a:t>m</a:t>
              </a:r>
            </a:p>
          </p:txBody>
        </p:sp>
        <p:sp>
          <p:nvSpPr>
            <p:cNvPr id="26" name="Line 32"/>
            <p:cNvSpPr>
              <a:spLocks noChangeShapeType="1"/>
            </p:cNvSpPr>
            <p:nvPr/>
          </p:nvSpPr>
          <p:spPr bwMode="auto">
            <a:xfrm flipV="1">
              <a:off x="3151" y="2381"/>
              <a:ext cx="1008" cy="1056"/>
            </a:xfrm>
            <a:prstGeom prst="line">
              <a:avLst/>
            </a:prstGeom>
            <a:noFill/>
            <a:ln w="25400">
              <a:solidFill>
                <a:srgbClr val="9933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pic>
          <p:nvPicPr>
            <p:cNvPr id="27" name="Picture 33" descr="txp_fig"/>
            <p:cNvPicPr>
              <a:picLocks noChangeAspect="1" noChangeArrowheads="1"/>
            </p:cNvPicPr>
            <p:nvPr>
              <p:custDataLst>
                <p:tags r:id="rId2"/>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4115" y="2280"/>
              <a:ext cx="179" cy="11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aphicFrame>
          <p:nvGraphicFramePr>
            <p:cNvPr id="28" name="Object 34"/>
            <p:cNvGraphicFramePr>
              <a:graphicFrameLocks/>
            </p:cNvGraphicFramePr>
            <p:nvPr/>
          </p:nvGraphicFramePr>
          <p:xfrm>
            <a:off x="2791" y="4011"/>
            <a:ext cx="1235" cy="309"/>
          </p:xfrm>
          <a:graphic>
            <a:graphicData uri="http://schemas.openxmlformats.org/presentationml/2006/ole">
              <mc:AlternateContent xmlns:mc="http://schemas.openxmlformats.org/markup-compatibility/2006">
                <mc:Choice xmlns:v="urn:schemas-microsoft-com:vml" Requires="v">
                  <p:oleObj spid="_x0000_s209938" r:id="rId5" imgW="814531" imgH="203870" progId="Equation.DSMT4">
                    <p:embed/>
                  </p:oleObj>
                </mc:Choice>
                <mc:Fallback>
                  <p:oleObj r:id="rId5" imgW="814531" imgH="203870" progId="Equation.DSMT4">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1" y="4011"/>
                          <a:ext cx="1235" cy="309"/>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 name="Object 35"/>
            <p:cNvGraphicFramePr>
              <a:graphicFrameLocks/>
            </p:cNvGraphicFramePr>
            <p:nvPr/>
          </p:nvGraphicFramePr>
          <p:xfrm>
            <a:off x="4499" y="3214"/>
            <a:ext cx="1100" cy="309"/>
          </p:xfrm>
          <a:graphic>
            <a:graphicData uri="http://schemas.openxmlformats.org/presentationml/2006/ole">
              <mc:AlternateContent xmlns:mc="http://schemas.openxmlformats.org/markup-compatibility/2006">
                <mc:Choice xmlns:v="urn:schemas-microsoft-com:vml" Requires="v">
                  <p:oleObj spid="_x0000_s209939" r:id="rId7" imgW="725476" imgH="203870" progId="Equation.DSMT4">
                    <p:embed/>
                  </p:oleObj>
                </mc:Choice>
                <mc:Fallback>
                  <p:oleObj r:id="rId7" imgW="725476" imgH="203870" progId="Equation.DSMT4">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9" y="3214"/>
                          <a:ext cx="1100" cy="309"/>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46863678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7" name="Object 3"/>
          <p:cNvGraphicFramePr>
            <a:graphicFrameLocks/>
          </p:cNvGraphicFramePr>
          <p:nvPr/>
        </p:nvGraphicFramePr>
        <p:xfrm>
          <a:off x="714375" y="1379803"/>
          <a:ext cx="3784600" cy="453760"/>
        </p:xfrm>
        <a:graphic>
          <a:graphicData uri="http://schemas.openxmlformats.org/presentationml/2006/ole">
            <mc:AlternateContent xmlns:mc="http://schemas.openxmlformats.org/markup-compatibility/2006">
              <mc:Choice xmlns:v="urn:schemas-microsoft-com:vml" Requires="v">
                <p:oleObj spid="_x0000_s184448" r:id="rId4" imgW="1587817" imgH="228917" progId="Equation.DSMT4">
                  <p:embed/>
                </p:oleObj>
              </mc:Choice>
              <mc:Fallback>
                <p:oleObj r:id="rId4" imgW="1587817" imgH="228917" progId="Equation.DSMT4">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 y="1379803"/>
                        <a:ext cx="3784600" cy="45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338" name="Object 4"/>
          <p:cNvGraphicFramePr>
            <a:graphicFrameLocks/>
          </p:cNvGraphicFramePr>
          <p:nvPr/>
        </p:nvGraphicFramePr>
        <p:xfrm>
          <a:off x="5018089" y="1410229"/>
          <a:ext cx="3025775" cy="465667"/>
        </p:xfrm>
        <a:graphic>
          <a:graphicData uri="http://schemas.openxmlformats.org/presentationml/2006/ole">
            <mc:AlternateContent xmlns:mc="http://schemas.openxmlformats.org/markup-compatibility/2006">
              <mc:Choice xmlns:v="urn:schemas-microsoft-com:vml" Requires="v">
                <p:oleObj spid="_x0000_s184449" r:id="rId6" imgW="1311262" imgH="242142" progId="Equation.DSMT4">
                  <p:embed/>
                </p:oleObj>
              </mc:Choice>
              <mc:Fallback>
                <p:oleObj r:id="rId6" imgW="1311262" imgH="242142" progId="Equation.DSMT4">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8089" y="1410229"/>
                        <a:ext cx="3025775" cy="465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339" name="Object 5"/>
          <p:cNvGraphicFramePr>
            <a:graphicFrameLocks/>
          </p:cNvGraphicFramePr>
          <p:nvPr/>
        </p:nvGraphicFramePr>
        <p:xfrm>
          <a:off x="919163" y="1987021"/>
          <a:ext cx="6167437" cy="440532"/>
        </p:xfrm>
        <a:graphic>
          <a:graphicData uri="http://schemas.openxmlformats.org/presentationml/2006/ole">
            <mc:AlternateContent xmlns:mc="http://schemas.openxmlformats.org/markup-compatibility/2006">
              <mc:Choice xmlns:v="urn:schemas-microsoft-com:vml" Requires="v">
                <p:oleObj spid="_x0000_s184450" r:id="rId8" imgW="2667317" imgH="228917" progId="Equation.DSMT4">
                  <p:embed/>
                </p:oleObj>
              </mc:Choice>
              <mc:Fallback>
                <p:oleObj r:id="rId8" imgW="2667317" imgH="228917" progId="Equation.DSMT4">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9163" y="1987021"/>
                        <a:ext cx="6167437" cy="44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340" name="Rectangle 6"/>
          <p:cNvSpPr>
            <a:spLocks noChangeArrowheads="1"/>
          </p:cNvSpPr>
          <p:nvPr/>
        </p:nvSpPr>
        <p:spPr bwMode="auto">
          <a:xfrm>
            <a:off x="388938" y="820335"/>
            <a:ext cx="7326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solidFill>
                  <a:schemeClr val="tx2"/>
                </a:solidFill>
                <a:latin typeface="Times New Roman" pitchFamily="18" charset="0"/>
                <a:ea typeface="华文行楷" pitchFamily="2" charset="-122"/>
              </a:rPr>
              <a:t>分类面与边界距离</a:t>
            </a:r>
            <a:r>
              <a:rPr lang="en-US" altLang="zh-CN" sz="2400" dirty="0">
                <a:solidFill>
                  <a:schemeClr val="tx2"/>
                </a:solidFill>
                <a:latin typeface="Times New Roman" pitchFamily="18" charset="0"/>
                <a:ea typeface="华文行楷" pitchFamily="2" charset="-122"/>
              </a:rPr>
              <a:t>(margin)</a:t>
            </a:r>
            <a:r>
              <a:rPr lang="zh-CN" altLang="en-US" sz="2400" dirty="0">
                <a:solidFill>
                  <a:schemeClr val="tx2"/>
                </a:solidFill>
                <a:latin typeface="Times New Roman" pitchFamily="18" charset="0"/>
                <a:ea typeface="华文行楷" pitchFamily="2" charset="-122"/>
              </a:rPr>
              <a:t>的数学表示</a:t>
            </a:r>
            <a:r>
              <a:rPr lang="en-US" altLang="zh-CN" sz="2400" dirty="0">
                <a:solidFill>
                  <a:schemeClr val="tx2"/>
                </a:solidFill>
                <a:latin typeface="Times New Roman" pitchFamily="18" charset="0"/>
                <a:ea typeface="华文行楷" pitchFamily="2" charset="-122"/>
              </a:rPr>
              <a:t>:</a:t>
            </a:r>
          </a:p>
        </p:txBody>
      </p:sp>
      <p:sp>
        <p:nvSpPr>
          <p:cNvPr id="14341" name="Rectangle 7"/>
          <p:cNvSpPr>
            <a:spLocks noChangeArrowheads="1"/>
          </p:cNvSpPr>
          <p:nvPr/>
        </p:nvSpPr>
        <p:spPr bwMode="auto">
          <a:xfrm>
            <a:off x="388938" y="2797969"/>
            <a:ext cx="2954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dirty="0">
                <a:solidFill>
                  <a:schemeClr val="tx2"/>
                </a:solidFill>
                <a:latin typeface="Verdana" pitchFamily="34" charset="0"/>
              </a:rPr>
              <a:t>分类超平面表示为：</a:t>
            </a:r>
          </a:p>
        </p:txBody>
      </p:sp>
      <p:graphicFrame>
        <p:nvGraphicFramePr>
          <p:cNvPr id="14342" name="Object 8"/>
          <p:cNvGraphicFramePr>
            <a:graphicFrameLocks/>
          </p:cNvGraphicFramePr>
          <p:nvPr>
            <p:extLst>
              <p:ext uri="{D42A27DB-BD31-4B8C-83A1-F6EECF244321}">
                <p14:modId xmlns:p14="http://schemas.microsoft.com/office/powerpoint/2010/main" val="3988504562"/>
              </p:ext>
            </p:extLst>
          </p:nvPr>
        </p:nvGraphicFramePr>
        <p:xfrm>
          <a:off x="711827" y="3468423"/>
          <a:ext cx="2475249" cy="559594"/>
        </p:xfrm>
        <a:graphic>
          <a:graphicData uri="http://schemas.openxmlformats.org/presentationml/2006/ole">
            <mc:AlternateContent xmlns:mc="http://schemas.openxmlformats.org/markup-compatibility/2006">
              <mc:Choice xmlns:v="urn:schemas-microsoft-com:vml" Requires="v">
                <p:oleObj spid="_x0000_s184451" r:id="rId10" imgW="750920" imgH="203870" progId="Equation.DSMT4">
                  <p:embed/>
                </p:oleObj>
              </mc:Choice>
              <mc:Fallback>
                <p:oleObj r:id="rId10" imgW="750920" imgH="203870" progId="Equation.DSMT4">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1827" y="3468423"/>
                        <a:ext cx="2475249" cy="559594"/>
                      </a:xfrm>
                      <a:prstGeom prst="rect">
                        <a:avLst/>
                      </a:prstGeom>
                      <a:solidFill>
                        <a:schemeClr val="bg1"/>
                      </a:solidFill>
                      <a:ln>
                        <a:noFill/>
                      </a:ln>
                    </p:spPr>
                  </p:pic>
                </p:oleObj>
              </mc:Fallback>
            </mc:AlternateContent>
          </a:graphicData>
        </a:graphic>
      </p:graphicFrame>
      <p:graphicFrame>
        <p:nvGraphicFramePr>
          <p:cNvPr id="14343" name="Object 9"/>
          <p:cNvGraphicFramePr>
            <a:graphicFrameLocks/>
          </p:cNvGraphicFramePr>
          <p:nvPr/>
        </p:nvGraphicFramePr>
        <p:xfrm>
          <a:off x="1181101" y="4245240"/>
          <a:ext cx="1319213" cy="894292"/>
        </p:xfrm>
        <a:graphic>
          <a:graphicData uri="http://schemas.openxmlformats.org/presentationml/2006/ole">
            <mc:AlternateContent xmlns:mc="http://schemas.openxmlformats.org/markup-compatibility/2006">
              <mc:Choice xmlns:v="urn:schemas-microsoft-com:vml" Requires="v">
                <p:oleObj spid="_x0000_s184452" r:id="rId12" imgW="547605" imgH="445784" progId="Equation.DSMT4">
                  <p:embed/>
                </p:oleObj>
              </mc:Choice>
              <mc:Fallback>
                <p:oleObj r:id="rId12" imgW="547605" imgH="445784" progId="Equation.DSMT4">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81101" y="4245240"/>
                        <a:ext cx="1319213" cy="89429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4344" name="Group 10"/>
          <p:cNvGrpSpPr>
            <a:grpSpLocks/>
          </p:cNvGrpSpPr>
          <p:nvPr/>
        </p:nvGrpSpPr>
        <p:grpSpPr bwMode="auto">
          <a:xfrm>
            <a:off x="3627439" y="2476500"/>
            <a:ext cx="5260975" cy="3238500"/>
            <a:chOff x="2285" y="1872"/>
            <a:chExt cx="3314" cy="2448"/>
          </a:xfrm>
        </p:grpSpPr>
        <p:sp>
          <p:nvSpPr>
            <p:cNvPr id="14345" name="Rectangle 11"/>
            <p:cNvSpPr>
              <a:spLocks noChangeArrowheads="1"/>
            </p:cNvSpPr>
            <p:nvPr/>
          </p:nvSpPr>
          <p:spPr bwMode="auto">
            <a:xfrm>
              <a:off x="2285" y="1882"/>
              <a:ext cx="2501" cy="2241"/>
            </a:xfrm>
            <a:prstGeom prst="rect">
              <a:avLst/>
            </a:prstGeom>
            <a:solidFill>
              <a:schemeClr val="bg1"/>
            </a:solidFill>
            <a:ln w="9525">
              <a:solidFill>
                <a:schemeClr val="bg2"/>
              </a:solidFill>
              <a:miter lim="800000"/>
              <a:headEnd/>
              <a:tailEnd/>
            </a:ln>
          </p:spPr>
          <p:txBody>
            <a:bodyPr wrap="none" anchor="ctr"/>
            <a:lstStyle/>
            <a:p>
              <a:pPr algn="ctr"/>
              <a:endParaRPr lang="zh-CN" altLang="en-US">
                <a:latin typeface="Verdana" pitchFamily="34" charset="0"/>
              </a:endParaRPr>
            </a:p>
          </p:txBody>
        </p:sp>
        <p:sp>
          <p:nvSpPr>
            <p:cNvPr id="14346" name="Line 12"/>
            <p:cNvSpPr>
              <a:spLocks noChangeShapeType="1"/>
            </p:cNvSpPr>
            <p:nvPr/>
          </p:nvSpPr>
          <p:spPr bwMode="auto">
            <a:xfrm flipV="1">
              <a:off x="2387" y="1992"/>
              <a:ext cx="0" cy="2016"/>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14347" name="Line 13"/>
            <p:cNvSpPr>
              <a:spLocks noChangeShapeType="1"/>
            </p:cNvSpPr>
            <p:nvPr/>
          </p:nvSpPr>
          <p:spPr bwMode="auto">
            <a:xfrm flipV="1">
              <a:off x="2387" y="4008"/>
              <a:ext cx="1920" cy="0"/>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14348" name="Oval 14"/>
            <p:cNvSpPr>
              <a:spLocks noChangeArrowheads="1"/>
            </p:cNvSpPr>
            <p:nvPr/>
          </p:nvSpPr>
          <p:spPr bwMode="auto">
            <a:xfrm>
              <a:off x="3683" y="2376"/>
              <a:ext cx="96" cy="96"/>
            </a:xfrm>
            <a:prstGeom prst="ellipse">
              <a:avLst/>
            </a:prstGeom>
            <a:solidFill>
              <a:srgbClr val="00FF00"/>
            </a:solidFill>
            <a:ln w="9525">
              <a:solidFill>
                <a:srgbClr val="FF3300"/>
              </a:solidFill>
              <a:miter lim="800000"/>
              <a:headEnd/>
              <a:tailEnd/>
            </a:ln>
          </p:spPr>
          <p:txBody>
            <a:bodyPr wrap="none" anchor="ctr"/>
            <a:lstStyle/>
            <a:p>
              <a:pPr algn="ctr"/>
              <a:endParaRPr lang="zh-CN" altLang="en-US" sz="1800" b="0"/>
            </a:p>
          </p:txBody>
        </p:sp>
        <p:sp>
          <p:nvSpPr>
            <p:cNvPr id="14349" name="Oval 15"/>
            <p:cNvSpPr>
              <a:spLocks noChangeArrowheads="1"/>
            </p:cNvSpPr>
            <p:nvPr/>
          </p:nvSpPr>
          <p:spPr bwMode="auto">
            <a:xfrm>
              <a:off x="3827" y="2760"/>
              <a:ext cx="96" cy="96"/>
            </a:xfrm>
            <a:prstGeom prst="ellipse">
              <a:avLst/>
            </a:prstGeom>
            <a:solidFill>
              <a:srgbClr val="00FF00"/>
            </a:solidFill>
            <a:ln w="9525">
              <a:solidFill>
                <a:srgbClr val="FF3300"/>
              </a:solidFill>
              <a:miter lim="800000"/>
              <a:headEnd/>
              <a:tailEnd/>
            </a:ln>
          </p:spPr>
          <p:txBody>
            <a:bodyPr wrap="none" anchor="ctr"/>
            <a:lstStyle/>
            <a:p>
              <a:pPr algn="ctr"/>
              <a:endParaRPr lang="zh-CN" altLang="en-US" sz="1800" b="0"/>
            </a:p>
          </p:txBody>
        </p:sp>
        <p:sp>
          <p:nvSpPr>
            <p:cNvPr id="14350" name="Oval 16"/>
            <p:cNvSpPr>
              <a:spLocks noChangeArrowheads="1"/>
            </p:cNvSpPr>
            <p:nvPr/>
          </p:nvSpPr>
          <p:spPr bwMode="auto">
            <a:xfrm>
              <a:off x="4355" y="2904"/>
              <a:ext cx="96" cy="96"/>
            </a:xfrm>
            <a:prstGeom prst="ellipse">
              <a:avLst/>
            </a:prstGeom>
            <a:solidFill>
              <a:srgbClr val="00FF00"/>
            </a:solidFill>
            <a:ln w="9525">
              <a:solidFill>
                <a:srgbClr val="FF3300"/>
              </a:solidFill>
              <a:miter lim="800000"/>
              <a:headEnd/>
              <a:tailEnd/>
            </a:ln>
          </p:spPr>
          <p:txBody>
            <a:bodyPr wrap="none" anchor="ctr"/>
            <a:lstStyle/>
            <a:p>
              <a:pPr algn="ctr"/>
              <a:endParaRPr lang="zh-CN" altLang="en-US" sz="1800" b="0"/>
            </a:p>
          </p:txBody>
        </p:sp>
        <p:sp>
          <p:nvSpPr>
            <p:cNvPr id="14351" name="Oval 17"/>
            <p:cNvSpPr>
              <a:spLocks noChangeArrowheads="1"/>
            </p:cNvSpPr>
            <p:nvPr/>
          </p:nvSpPr>
          <p:spPr bwMode="auto">
            <a:xfrm>
              <a:off x="3395" y="2472"/>
              <a:ext cx="96" cy="96"/>
            </a:xfrm>
            <a:prstGeom prst="ellipse">
              <a:avLst/>
            </a:prstGeom>
            <a:solidFill>
              <a:srgbClr val="00FF00"/>
            </a:solidFill>
            <a:ln w="9525">
              <a:solidFill>
                <a:srgbClr val="FF3300"/>
              </a:solidFill>
              <a:miter lim="800000"/>
              <a:headEnd/>
              <a:tailEnd/>
            </a:ln>
          </p:spPr>
          <p:txBody>
            <a:bodyPr wrap="none" anchor="ctr"/>
            <a:lstStyle/>
            <a:p>
              <a:pPr algn="ctr"/>
              <a:endParaRPr lang="zh-CN" altLang="en-US" sz="1800" b="0"/>
            </a:p>
          </p:txBody>
        </p:sp>
        <p:sp>
          <p:nvSpPr>
            <p:cNvPr id="14352" name="Oval 18"/>
            <p:cNvSpPr>
              <a:spLocks noChangeArrowheads="1"/>
            </p:cNvSpPr>
            <p:nvPr/>
          </p:nvSpPr>
          <p:spPr bwMode="auto">
            <a:xfrm>
              <a:off x="4019" y="3096"/>
              <a:ext cx="96" cy="96"/>
            </a:xfrm>
            <a:prstGeom prst="ellipse">
              <a:avLst/>
            </a:prstGeom>
            <a:solidFill>
              <a:srgbClr val="00FF00"/>
            </a:solidFill>
            <a:ln w="9525">
              <a:solidFill>
                <a:srgbClr val="FF3300"/>
              </a:solidFill>
              <a:miter lim="800000"/>
              <a:headEnd/>
              <a:tailEnd/>
            </a:ln>
          </p:spPr>
          <p:txBody>
            <a:bodyPr wrap="none" anchor="ctr"/>
            <a:lstStyle/>
            <a:p>
              <a:pPr algn="ctr"/>
              <a:endParaRPr lang="zh-CN" altLang="en-US" sz="1800" b="0"/>
            </a:p>
          </p:txBody>
        </p:sp>
        <p:sp>
          <p:nvSpPr>
            <p:cNvPr id="14353" name="Rectangle 19"/>
            <p:cNvSpPr>
              <a:spLocks noChangeArrowheads="1"/>
            </p:cNvSpPr>
            <p:nvPr/>
          </p:nvSpPr>
          <p:spPr bwMode="auto">
            <a:xfrm>
              <a:off x="2579" y="3048"/>
              <a:ext cx="96" cy="96"/>
            </a:xfrm>
            <a:prstGeom prst="rect">
              <a:avLst/>
            </a:prstGeom>
            <a:solidFill>
              <a:srgbClr val="FF3300"/>
            </a:solidFill>
            <a:ln w="9525">
              <a:solidFill>
                <a:schemeClr val="tx1"/>
              </a:solidFill>
              <a:miter lim="800000"/>
              <a:headEnd/>
              <a:tailEnd/>
            </a:ln>
          </p:spPr>
          <p:txBody>
            <a:bodyPr wrap="none" anchor="ctr"/>
            <a:lstStyle/>
            <a:p>
              <a:pPr algn="ctr"/>
              <a:endParaRPr lang="zh-CN" altLang="en-US" sz="1800" b="0">
                <a:solidFill>
                  <a:srgbClr val="FFFF00"/>
                </a:solidFill>
              </a:endParaRPr>
            </a:p>
          </p:txBody>
        </p:sp>
        <p:sp>
          <p:nvSpPr>
            <p:cNvPr id="14354" name="Rectangle 20"/>
            <p:cNvSpPr>
              <a:spLocks noChangeArrowheads="1"/>
            </p:cNvSpPr>
            <p:nvPr/>
          </p:nvSpPr>
          <p:spPr bwMode="auto">
            <a:xfrm>
              <a:off x="3347" y="3336"/>
              <a:ext cx="96" cy="96"/>
            </a:xfrm>
            <a:prstGeom prst="rect">
              <a:avLst/>
            </a:prstGeom>
            <a:solidFill>
              <a:srgbClr val="FF3300"/>
            </a:solidFill>
            <a:ln w="9525">
              <a:solidFill>
                <a:schemeClr val="tx1"/>
              </a:solidFill>
              <a:miter lim="800000"/>
              <a:headEnd/>
              <a:tailEnd/>
            </a:ln>
          </p:spPr>
          <p:txBody>
            <a:bodyPr wrap="none" anchor="ctr"/>
            <a:lstStyle/>
            <a:p>
              <a:pPr algn="ctr"/>
              <a:endParaRPr lang="zh-CN" altLang="en-US" sz="1800" b="0"/>
            </a:p>
          </p:txBody>
        </p:sp>
        <p:sp>
          <p:nvSpPr>
            <p:cNvPr id="14355" name="Rectangle 21"/>
            <p:cNvSpPr>
              <a:spLocks noChangeArrowheads="1"/>
            </p:cNvSpPr>
            <p:nvPr/>
          </p:nvSpPr>
          <p:spPr bwMode="auto">
            <a:xfrm>
              <a:off x="3251" y="3624"/>
              <a:ext cx="96" cy="96"/>
            </a:xfrm>
            <a:prstGeom prst="rect">
              <a:avLst/>
            </a:prstGeom>
            <a:solidFill>
              <a:srgbClr val="FF3300"/>
            </a:solidFill>
            <a:ln w="9525">
              <a:solidFill>
                <a:schemeClr val="tx1"/>
              </a:solidFill>
              <a:miter lim="800000"/>
              <a:headEnd/>
              <a:tailEnd/>
            </a:ln>
          </p:spPr>
          <p:txBody>
            <a:bodyPr wrap="none" anchor="ctr"/>
            <a:lstStyle/>
            <a:p>
              <a:pPr algn="ctr"/>
              <a:endParaRPr lang="zh-CN" altLang="en-US" sz="1800" b="0"/>
            </a:p>
          </p:txBody>
        </p:sp>
        <p:sp>
          <p:nvSpPr>
            <p:cNvPr id="14356" name="Rectangle 22"/>
            <p:cNvSpPr>
              <a:spLocks noChangeArrowheads="1"/>
            </p:cNvSpPr>
            <p:nvPr/>
          </p:nvSpPr>
          <p:spPr bwMode="auto">
            <a:xfrm>
              <a:off x="2867" y="3336"/>
              <a:ext cx="96" cy="96"/>
            </a:xfrm>
            <a:prstGeom prst="rect">
              <a:avLst/>
            </a:prstGeom>
            <a:solidFill>
              <a:srgbClr val="FF3300"/>
            </a:solidFill>
            <a:ln w="9525">
              <a:solidFill>
                <a:schemeClr val="tx1"/>
              </a:solidFill>
              <a:miter lim="800000"/>
              <a:headEnd/>
              <a:tailEnd/>
            </a:ln>
          </p:spPr>
          <p:txBody>
            <a:bodyPr wrap="none" anchor="ctr"/>
            <a:lstStyle/>
            <a:p>
              <a:pPr algn="ctr"/>
              <a:endParaRPr lang="zh-CN" altLang="en-US" sz="1800" b="0"/>
            </a:p>
          </p:txBody>
        </p:sp>
        <p:sp>
          <p:nvSpPr>
            <p:cNvPr id="14357" name="Rectangle 23"/>
            <p:cNvSpPr>
              <a:spLocks noChangeArrowheads="1"/>
            </p:cNvSpPr>
            <p:nvPr/>
          </p:nvSpPr>
          <p:spPr bwMode="auto">
            <a:xfrm>
              <a:off x="2675" y="3576"/>
              <a:ext cx="96" cy="96"/>
            </a:xfrm>
            <a:prstGeom prst="rect">
              <a:avLst/>
            </a:prstGeom>
            <a:solidFill>
              <a:srgbClr val="FF3300"/>
            </a:solidFill>
            <a:ln w="9525">
              <a:solidFill>
                <a:schemeClr val="tx1"/>
              </a:solidFill>
              <a:miter lim="800000"/>
              <a:headEnd/>
              <a:tailEnd/>
            </a:ln>
          </p:spPr>
          <p:txBody>
            <a:bodyPr wrap="none" anchor="ctr"/>
            <a:lstStyle/>
            <a:p>
              <a:pPr algn="ctr"/>
              <a:endParaRPr lang="zh-CN" altLang="en-US" sz="1800" b="0"/>
            </a:p>
          </p:txBody>
        </p:sp>
        <p:sp>
          <p:nvSpPr>
            <p:cNvPr id="14358" name="Rectangle 24"/>
            <p:cNvSpPr>
              <a:spLocks noChangeArrowheads="1"/>
            </p:cNvSpPr>
            <p:nvPr/>
          </p:nvSpPr>
          <p:spPr bwMode="auto">
            <a:xfrm>
              <a:off x="2771" y="2856"/>
              <a:ext cx="96" cy="96"/>
            </a:xfrm>
            <a:prstGeom prst="rect">
              <a:avLst/>
            </a:prstGeom>
            <a:solidFill>
              <a:srgbClr val="FF3300"/>
            </a:solidFill>
            <a:ln w="9525">
              <a:solidFill>
                <a:schemeClr val="tx1"/>
              </a:solidFill>
              <a:miter lim="800000"/>
              <a:headEnd/>
              <a:tailEnd/>
            </a:ln>
          </p:spPr>
          <p:txBody>
            <a:bodyPr wrap="none" anchor="ctr"/>
            <a:lstStyle/>
            <a:p>
              <a:pPr algn="ctr"/>
              <a:endParaRPr lang="zh-CN" altLang="en-US" sz="1800" b="0">
                <a:solidFill>
                  <a:srgbClr val="FFFF00"/>
                </a:solidFill>
              </a:endParaRPr>
            </a:p>
          </p:txBody>
        </p:sp>
        <p:sp>
          <p:nvSpPr>
            <p:cNvPr id="14359" name="Text Box 25"/>
            <p:cNvSpPr txBox="1">
              <a:spLocks noChangeArrowheads="1"/>
            </p:cNvSpPr>
            <p:nvPr/>
          </p:nvSpPr>
          <p:spPr bwMode="auto">
            <a:xfrm>
              <a:off x="2579" y="3703"/>
              <a:ext cx="617"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0">
                  <a:latin typeface="Tahoma" pitchFamily="34" charset="0"/>
                </a:rPr>
                <a:t>Class 1</a:t>
              </a:r>
            </a:p>
          </p:txBody>
        </p:sp>
        <p:sp>
          <p:nvSpPr>
            <p:cNvPr id="14360" name="Text Box 26"/>
            <p:cNvSpPr txBox="1">
              <a:spLocks noChangeArrowheads="1"/>
            </p:cNvSpPr>
            <p:nvPr/>
          </p:nvSpPr>
          <p:spPr bwMode="auto">
            <a:xfrm>
              <a:off x="4115" y="2952"/>
              <a:ext cx="617"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0">
                  <a:latin typeface="Tahoma" pitchFamily="34" charset="0"/>
                </a:rPr>
                <a:t>Class 2</a:t>
              </a:r>
            </a:p>
          </p:txBody>
        </p:sp>
        <p:sp>
          <p:nvSpPr>
            <p:cNvPr id="14361" name="Line 27"/>
            <p:cNvSpPr>
              <a:spLocks noChangeShapeType="1"/>
            </p:cNvSpPr>
            <p:nvPr/>
          </p:nvSpPr>
          <p:spPr bwMode="auto">
            <a:xfrm>
              <a:off x="3106" y="2200"/>
              <a:ext cx="1584" cy="1584"/>
            </a:xfrm>
            <a:prstGeom prst="line">
              <a:avLst/>
            </a:prstGeom>
            <a:noFill/>
            <a:ln w="38100">
              <a:solidFill>
                <a:srgbClr val="9900CC"/>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14362" name="Line 28"/>
            <p:cNvSpPr>
              <a:spLocks noChangeShapeType="1"/>
            </p:cNvSpPr>
            <p:nvPr/>
          </p:nvSpPr>
          <p:spPr bwMode="auto">
            <a:xfrm>
              <a:off x="2435" y="2376"/>
              <a:ext cx="1872" cy="1872"/>
            </a:xfrm>
            <a:prstGeom prst="line">
              <a:avLst/>
            </a:prstGeom>
            <a:noFill/>
            <a:ln w="38100">
              <a:solidFill>
                <a:srgbClr val="9900CC"/>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14363" name="Line 29"/>
            <p:cNvSpPr>
              <a:spLocks noChangeShapeType="1"/>
            </p:cNvSpPr>
            <p:nvPr/>
          </p:nvSpPr>
          <p:spPr bwMode="auto">
            <a:xfrm>
              <a:off x="2370" y="1872"/>
              <a:ext cx="2448" cy="2448"/>
            </a:xfrm>
            <a:prstGeom prst="line">
              <a:avLst/>
            </a:prstGeom>
            <a:noFill/>
            <a:ln w="38100">
              <a:solidFill>
                <a:srgbClr val="9900CC"/>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14364" name="Line 30"/>
            <p:cNvSpPr>
              <a:spLocks noChangeShapeType="1"/>
            </p:cNvSpPr>
            <p:nvPr/>
          </p:nvSpPr>
          <p:spPr bwMode="auto">
            <a:xfrm flipH="1">
              <a:off x="3971" y="3498"/>
              <a:ext cx="456" cy="462"/>
            </a:xfrm>
            <a:prstGeom prst="line">
              <a:avLst/>
            </a:prstGeom>
            <a:noFill/>
            <a:ln w="25400">
              <a:solidFill>
                <a:srgbClr val="FFFF00"/>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14365" name="Text Box 31"/>
            <p:cNvSpPr txBox="1">
              <a:spLocks noChangeArrowheads="1"/>
            </p:cNvSpPr>
            <p:nvPr/>
          </p:nvSpPr>
          <p:spPr bwMode="auto">
            <a:xfrm>
              <a:off x="3852" y="3541"/>
              <a:ext cx="267"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FFFF00"/>
                  </a:solidFill>
                  <a:latin typeface="Times New Roman" pitchFamily="18" charset="0"/>
                </a:rPr>
                <a:t>m</a:t>
              </a:r>
            </a:p>
          </p:txBody>
        </p:sp>
        <p:sp>
          <p:nvSpPr>
            <p:cNvPr id="14366" name="Line 32"/>
            <p:cNvSpPr>
              <a:spLocks noChangeShapeType="1"/>
            </p:cNvSpPr>
            <p:nvPr/>
          </p:nvSpPr>
          <p:spPr bwMode="auto">
            <a:xfrm flipV="1">
              <a:off x="3151" y="2381"/>
              <a:ext cx="1008" cy="1056"/>
            </a:xfrm>
            <a:prstGeom prst="line">
              <a:avLst/>
            </a:prstGeom>
            <a:noFill/>
            <a:ln w="25400">
              <a:solidFill>
                <a:srgbClr val="9933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pic>
          <p:nvPicPr>
            <p:cNvPr id="14367" name="Picture 33" descr="txp_fig"/>
            <p:cNvPicPr>
              <a:picLocks noChangeAspect="1" noChangeArrowheads="1"/>
            </p:cNvPicPr>
            <p:nvPr>
              <p:custDataLst>
                <p:tags r:id="rId2"/>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4115" y="2280"/>
              <a:ext cx="179" cy="11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aphicFrame>
          <p:nvGraphicFramePr>
            <p:cNvPr id="14368" name="Object 34"/>
            <p:cNvGraphicFramePr>
              <a:graphicFrameLocks/>
            </p:cNvGraphicFramePr>
            <p:nvPr/>
          </p:nvGraphicFramePr>
          <p:xfrm>
            <a:off x="2791" y="4011"/>
            <a:ext cx="1235" cy="309"/>
          </p:xfrm>
          <a:graphic>
            <a:graphicData uri="http://schemas.openxmlformats.org/presentationml/2006/ole">
              <mc:AlternateContent xmlns:mc="http://schemas.openxmlformats.org/markup-compatibility/2006">
                <mc:Choice xmlns:v="urn:schemas-microsoft-com:vml" Requires="v">
                  <p:oleObj spid="_x0000_s184453" r:id="rId15" imgW="814531" imgH="203870" progId="Equation.DSMT4">
                    <p:embed/>
                  </p:oleObj>
                </mc:Choice>
                <mc:Fallback>
                  <p:oleObj r:id="rId15" imgW="814531" imgH="203870" progId="Equation.DSMT4">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91" y="4011"/>
                          <a:ext cx="1235" cy="309"/>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369" name="Object 35"/>
            <p:cNvGraphicFramePr>
              <a:graphicFrameLocks/>
            </p:cNvGraphicFramePr>
            <p:nvPr/>
          </p:nvGraphicFramePr>
          <p:xfrm>
            <a:off x="4499" y="3214"/>
            <a:ext cx="1100" cy="309"/>
          </p:xfrm>
          <a:graphic>
            <a:graphicData uri="http://schemas.openxmlformats.org/presentationml/2006/ole">
              <mc:AlternateContent xmlns:mc="http://schemas.openxmlformats.org/markup-compatibility/2006">
                <mc:Choice xmlns:v="urn:schemas-microsoft-com:vml" Requires="v">
                  <p:oleObj spid="_x0000_s184454" r:id="rId17" imgW="725476" imgH="203870" progId="Equation.DSMT4">
                    <p:embed/>
                  </p:oleObj>
                </mc:Choice>
                <mc:Fallback>
                  <p:oleObj r:id="rId17" imgW="725476" imgH="203870" progId="Equation.DSMT4">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99" y="3214"/>
                          <a:ext cx="1100" cy="309"/>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476200" name="Rectangle 40"/>
          <p:cNvSpPr>
            <a:spLocks noChangeArrowheads="1"/>
          </p:cNvSpPr>
          <p:nvPr/>
        </p:nvSpPr>
        <p:spPr bwMode="auto">
          <a:xfrm>
            <a:off x="1949452" y="112449"/>
            <a:ext cx="5519737" cy="707886"/>
          </a:xfrm>
          <a:prstGeom prst="rect">
            <a:avLst/>
          </a:prstGeom>
          <a:noFill/>
          <a:ln w="9525" algn="ctr">
            <a:noFill/>
            <a:miter lim="800000"/>
          </a:ln>
          <a:effectLst/>
        </p:spPr>
        <p:txBody>
          <a:bodyPr wrap="square">
            <a:spAutoFit/>
          </a:bodyPr>
          <a:lstStyle/>
          <a:p>
            <a:pPr algn="ctr"/>
            <a:r>
              <a:rPr lang="zh-CN" altLang="en-US" sz="4000" dirty="0" smtClean="0">
                <a:solidFill>
                  <a:srgbClr val="3333FF"/>
                </a:solidFill>
                <a:effectLst>
                  <a:outerShdw blurRad="38100" dist="38100" dir="2700000" algn="tl">
                    <a:srgbClr val="C0C0C0"/>
                  </a:outerShdw>
                </a:effectLst>
                <a:latin typeface="Times New Roman" pitchFamily="18" charset="0"/>
                <a:ea typeface="华文行楷" pitchFamily="2" charset="-122"/>
              </a:rPr>
              <a:t>定义分类超平面的方程</a:t>
            </a:r>
            <a:endParaRPr lang="zh-CN" altLang="en-US" sz="4000" dirty="0">
              <a:solidFill>
                <a:srgbClr val="3333FF"/>
              </a:solidFill>
              <a:effectLst>
                <a:outerShdw blurRad="38100" dist="38100" dir="2700000" algn="tl">
                  <a:srgbClr val="C0C0C0"/>
                </a:outerShdw>
              </a:effectLst>
              <a:latin typeface="Times New Roman" pitchFamily="18" charset="0"/>
              <a:ea typeface="华文行楷" pitchFamily="2" charset="-122"/>
            </a:endParaRPr>
          </a:p>
        </p:txBody>
      </p:sp>
    </p:spTree>
    <p:extLst>
      <p:ext uri="{BB962C8B-B14F-4D97-AF65-F5344CB8AC3E}">
        <p14:creationId xmlns:p14="http://schemas.microsoft.com/office/powerpoint/2010/main" val="237400983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9231" y="120581"/>
            <a:ext cx="8229600" cy="952500"/>
          </a:xfrm>
        </p:spPr>
        <p:txBody>
          <a:bodyPr/>
          <a:lstStyle/>
          <a:p>
            <a:r>
              <a:rPr lang="zh-CN" altLang="zh-CN" dirty="0"/>
              <a:t>决策边界方程的推导过程</a:t>
            </a:r>
            <a:endParaRPr lang="zh-CN" altLang="en-US" dirty="0"/>
          </a:p>
        </p:txBody>
      </p:sp>
      <p:sp>
        <p:nvSpPr>
          <p:cNvPr id="3" name="内容占位符 2"/>
          <p:cNvSpPr>
            <a:spLocks noGrp="1"/>
          </p:cNvSpPr>
          <p:nvPr>
            <p:ph idx="1"/>
          </p:nvPr>
        </p:nvSpPr>
        <p:spPr>
          <a:xfrm>
            <a:off x="457200" y="1022684"/>
            <a:ext cx="8229600" cy="4584031"/>
          </a:xfrm>
        </p:spPr>
        <p:txBody>
          <a:bodyPr/>
          <a:lstStyle/>
          <a:p>
            <a:r>
              <a:rPr lang="zh-CN" altLang="zh-CN" dirty="0"/>
              <a:t>在二维平面上，决策边界（超平面）就是一条直线。二维平面上的任意一条线可以被表示为：</a:t>
            </a:r>
            <a:r>
              <a:rPr lang="en-US" altLang="zh-CN" i="1" dirty="0"/>
              <a:t>x</a:t>
            </a:r>
            <a:r>
              <a:rPr lang="en-US" altLang="zh-CN" baseline="-25000" dirty="0"/>
              <a:t>1</a:t>
            </a:r>
            <a:r>
              <a:rPr lang="en-US" altLang="zh-CN" dirty="0"/>
              <a:t>=</a:t>
            </a:r>
            <a:r>
              <a:rPr lang="en-US" altLang="zh-CN" i="1" dirty="0"/>
              <a:t>ax</a:t>
            </a:r>
            <a:r>
              <a:rPr lang="en-US" altLang="zh-CN" baseline="-25000" dirty="0"/>
              <a:t>2</a:t>
            </a:r>
            <a:r>
              <a:rPr lang="en-US" altLang="zh-CN" dirty="0"/>
              <a:t>+</a:t>
            </a:r>
            <a:r>
              <a:rPr lang="en-US" altLang="zh-CN" i="1" dirty="0"/>
              <a:t>b</a:t>
            </a:r>
            <a:r>
              <a:rPr lang="zh-CN" altLang="zh-CN" dirty="0"/>
              <a:t>。变换一下得：</a:t>
            </a:r>
            <a:r>
              <a:rPr lang="en-US" altLang="zh-CN" dirty="0"/>
              <a:t>0= </a:t>
            </a:r>
            <a:r>
              <a:rPr lang="en-US" altLang="zh-CN" i="1" dirty="0" smtClean="0"/>
              <a:t>ax</a:t>
            </a:r>
            <a:r>
              <a:rPr lang="en-US" altLang="zh-CN" baseline="-25000" dirty="0" smtClean="0"/>
              <a:t>2</a:t>
            </a:r>
            <a:r>
              <a:rPr lang="en-US" altLang="zh-CN" dirty="0" smtClean="0"/>
              <a:t>-</a:t>
            </a:r>
            <a:r>
              <a:rPr lang="en-US" altLang="zh-CN" i="1" dirty="0" smtClean="0"/>
              <a:t>x</a:t>
            </a:r>
            <a:r>
              <a:rPr lang="en-US" altLang="zh-CN" baseline="-25000" dirty="0" smtClean="0"/>
              <a:t>1</a:t>
            </a:r>
            <a:r>
              <a:rPr lang="en-US" altLang="zh-CN" dirty="0" smtClean="0"/>
              <a:t>+</a:t>
            </a:r>
            <a:r>
              <a:rPr lang="en-US" altLang="zh-CN" i="1" dirty="0" smtClean="0"/>
              <a:t>b</a:t>
            </a:r>
          </a:p>
          <a:p>
            <a:endParaRPr lang="en-US" altLang="zh-CN" i="1" dirty="0"/>
          </a:p>
          <a:p>
            <a:endParaRPr lang="en-US" altLang="zh-CN" i="1" dirty="0" smtClean="0"/>
          </a:p>
          <a:p>
            <a:endParaRPr lang="en-US" altLang="zh-CN" i="1" dirty="0"/>
          </a:p>
          <a:p>
            <a:r>
              <a:rPr lang="zh-CN" altLang="zh-CN" dirty="0"/>
              <a:t>令参数向量</a:t>
            </a:r>
            <a:r>
              <a:rPr lang="en-US" altLang="zh-CN" dirty="0"/>
              <a:t>w</a:t>
            </a:r>
            <a:r>
              <a:rPr lang="en-US" altLang="zh-CN" baseline="30000" dirty="0"/>
              <a:t>T</a:t>
            </a:r>
            <a:r>
              <a:rPr lang="en-US" altLang="zh-CN" dirty="0"/>
              <a:t>=[a,-1]</a:t>
            </a:r>
            <a:r>
              <a:rPr lang="zh-CN" altLang="zh-CN" dirty="0"/>
              <a:t>，则特征向量</a:t>
            </a:r>
            <a:r>
              <a:rPr lang="en-US" altLang="zh-CN" dirty="0"/>
              <a:t>x=[</a:t>
            </a:r>
            <a:r>
              <a:rPr lang="en-US" altLang="zh-CN" i="1" dirty="0"/>
              <a:t>x</a:t>
            </a:r>
            <a:r>
              <a:rPr lang="en-US" altLang="zh-CN" baseline="-25000" dirty="0"/>
              <a:t>2</a:t>
            </a:r>
            <a:r>
              <a:rPr lang="en-US" altLang="zh-CN" dirty="0"/>
              <a:t>,</a:t>
            </a:r>
            <a:r>
              <a:rPr lang="en-US" altLang="zh-CN" i="1" dirty="0"/>
              <a:t>x</a:t>
            </a:r>
            <a:r>
              <a:rPr lang="en-US" altLang="zh-CN" baseline="-25000" dirty="0"/>
              <a:t>1</a:t>
            </a:r>
            <a:r>
              <a:rPr lang="en-US" altLang="zh-CN" dirty="0"/>
              <a:t>]</a:t>
            </a:r>
            <a:r>
              <a:rPr lang="zh-CN" altLang="zh-CN" dirty="0"/>
              <a:t>，</a:t>
            </a:r>
            <a:r>
              <a:rPr lang="en-US" altLang="zh-CN" i="1" dirty="0"/>
              <a:t>b</a:t>
            </a:r>
            <a:r>
              <a:rPr lang="zh-CN" altLang="zh-CN" dirty="0"/>
              <a:t>是截</a:t>
            </a:r>
            <a:r>
              <a:rPr lang="zh-CN" altLang="zh-CN" dirty="0" smtClean="0"/>
              <a:t>距</a:t>
            </a:r>
            <a:endParaRPr lang="en-US" altLang="zh-CN" dirty="0" smtClean="0"/>
          </a:p>
          <a:p>
            <a:endParaRPr lang="en-US" altLang="zh-CN" b="1" i="1" dirty="0"/>
          </a:p>
          <a:p>
            <a:r>
              <a:rPr lang="zh-CN" altLang="en-US" dirty="0" smtClean="0"/>
              <a:t>得</a:t>
            </a:r>
            <a:r>
              <a:rPr lang="zh-CN" altLang="zh-CN" dirty="0" smtClean="0"/>
              <a:t>决</a:t>
            </a:r>
            <a:r>
              <a:rPr lang="zh-CN" altLang="zh-CN" dirty="0"/>
              <a:t>策边界的方</a:t>
            </a:r>
            <a:r>
              <a:rPr lang="zh-CN" altLang="zh-CN" dirty="0" smtClean="0"/>
              <a:t>程</a:t>
            </a:r>
            <a:r>
              <a:rPr lang="en-US" altLang="zh-CN" dirty="0" smtClean="0"/>
              <a:t>  </a:t>
            </a:r>
            <a:r>
              <a:rPr lang="en-US" altLang="zh-CN" sz="3200" b="1" i="1" dirty="0" smtClean="0">
                <a:latin typeface="Times New Roman" panose="02020603050405020304" pitchFamily="18" charset="0"/>
                <a:cs typeface="Times New Roman" panose="02020603050405020304" pitchFamily="18" charset="0"/>
              </a:rPr>
              <a:t>w</a:t>
            </a:r>
            <a:r>
              <a:rPr lang="en-US" altLang="zh-CN" sz="3200" baseline="30000" dirty="0" smtClean="0">
                <a:latin typeface="Times New Roman" panose="02020603050405020304" pitchFamily="18" charset="0"/>
                <a:cs typeface="Times New Roman" panose="02020603050405020304" pitchFamily="18" charset="0"/>
              </a:rPr>
              <a:t>T</a:t>
            </a:r>
            <a:r>
              <a:rPr lang="en-US" altLang="zh-CN" sz="3200" b="1" i="1" dirty="0" smtClean="0">
                <a:latin typeface="Times New Roman" panose="02020603050405020304" pitchFamily="18" charset="0"/>
                <a:cs typeface="Times New Roman" panose="02020603050405020304" pitchFamily="18" charset="0"/>
              </a:rPr>
              <a:t>X</a:t>
            </a:r>
            <a:r>
              <a:rPr lang="en-US" altLang="zh-CN" sz="3200" dirty="0" smtClean="0">
                <a:latin typeface="Times New Roman" panose="02020603050405020304" pitchFamily="18" charset="0"/>
                <a:cs typeface="Times New Roman" panose="02020603050405020304" pitchFamily="18" charset="0"/>
              </a:rPr>
              <a:t>+</a:t>
            </a:r>
            <a:r>
              <a:rPr lang="en-US" altLang="zh-CN" sz="3200" i="1" dirty="0" smtClean="0">
                <a:latin typeface="Times New Roman" panose="02020603050405020304" pitchFamily="18" charset="0"/>
                <a:cs typeface="Times New Roman" panose="02020603050405020304" pitchFamily="18" charset="0"/>
              </a:rPr>
              <a:t>b</a:t>
            </a:r>
            <a:r>
              <a:rPr lang="en-US" altLang="zh-CN" sz="3200" dirty="0" smtClean="0">
                <a:latin typeface="Times New Roman" panose="02020603050405020304" pitchFamily="18" charset="0"/>
                <a:cs typeface="Times New Roman" panose="02020603050405020304" pitchFamily="18" charset="0"/>
              </a:rPr>
              <a:t>=0</a:t>
            </a:r>
            <a:r>
              <a:rPr lang="en-US" altLang="zh-CN" dirty="0"/>
              <a:t>	</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963610077"/>
              </p:ext>
            </p:extLst>
          </p:nvPr>
        </p:nvGraphicFramePr>
        <p:xfrm>
          <a:off x="1130969" y="2334125"/>
          <a:ext cx="2750513" cy="1070811"/>
        </p:xfrm>
        <a:graphic>
          <a:graphicData uri="http://schemas.openxmlformats.org/presentationml/2006/ole">
            <mc:AlternateContent xmlns:mc="http://schemas.openxmlformats.org/markup-compatibility/2006">
              <mc:Choice xmlns:v="urn:schemas-microsoft-com:vml" Requires="v">
                <p:oleObj spid="_x0000_s201743" name="Equation" r:id="rId3" imgW="1244600" imgH="482600" progId="Equation.DSMT4">
                  <p:embed/>
                </p:oleObj>
              </mc:Choice>
              <mc:Fallback>
                <p:oleObj name="Equation" r:id="rId3" imgW="1244600" imgH="482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969" y="2334125"/>
                        <a:ext cx="2750513" cy="1070811"/>
                      </a:xfrm>
                      <a:prstGeom prst="rect">
                        <a:avLst/>
                      </a:prstGeom>
                      <a:noFill/>
                    </p:spPr>
                  </p:pic>
                </p:oleObj>
              </mc:Fallback>
            </mc:AlternateContent>
          </a:graphicData>
        </a:graphic>
      </p:graphicFrame>
    </p:spTree>
    <p:extLst>
      <p:ext uri="{BB962C8B-B14F-4D97-AF65-F5344CB8AC3E}">
        <p14:creationId xmlns:p14="http://schemas.microsoft.com/office/powerpoint/2010/main" val="214724062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SVM</a:t>
            </a:r>
            <a:r>
              <a:rPr lang="zh-CN" altLang="zh-CN" dirty="0"/>
              <a:t>间隔</a:t>
            </a:r>
            <a:r>
              <a:rPr lang="en-US" altLang="zh-CN" dirty="0"/>
              <a:t>d</a:t>
            </a:r>
            <a:r>
              <a:rPr lang="zh-CN" altLang="en-US" dirty="0"/>
              <a:t>的推导</a:t>
            </a:r>
          </a:p>
        </p:txBody>
      </p:sp>
      <p:sp>
        <p:nvSpPr>
          <p:cNvPr id="3" name="内容占位符 2"/>
          <p:cNvSpPr>
            <a:spLocks noGrp="1"/>
          </p:cNvSpPr>
          <p:nvPr>
            <p:ph idx="1"/>
          </p:nvPr>
        </p:nvSpPr>
        <p:spPr/>
        <p:txBody>
          <a:bodyPr/>
          <a:lstStyle/>
          <a:p>
            <a:r>
              <a:rPr lang="zh-CN" altLang="zh-CN" dirty="0"/>
              <a:t>在决策边界上任意取两个点</a:t>
            </a:r>
            <a:r>
              <a:rPr lang="en-US" altLang="zh-CN" i="1" dirty="0"/>
              <a:t>x</a:t>
            </a:r>
            <a:r>
              <a:rPr lang="en-US" altLang="zh-CN" i="1" baseline="-25000" dirty="0"/>
              <a:t>a</a:t>
            </a:r>
            <a:r>
              <a:rPr lang="zh-CN" altLang="zh-CN" dirty="0"/>
              <a:t>、</a:t>
            </a:r>
            <a:r>
              <a:rPr lang="en-US" altLang="zh-CN" i="1" dirty="0"/>
              <a:t>x</a:t>
            </a:r>
            <a:r>
              <a:rPr lang="en-US" altLang="zh-CN" i="1" baseline="-25000" dirty="0"/>
              <a:t>b</a:t>
            </a:r>
            <a:r>
              <a:rPr lang="en-US" altLang="zh-CN" dirty="0"/>
              <a:t> </a:t>
            </a:r>
            <a:r>
              <a:rPr lang="zh-CN" altLang="zh-CN" dirty="0"/>
              <a:t>，并带</a:t>
            </a:r>
            <a:r>
              <a:rPr lang="zh-CN" altLang="zh-CN" dirty="0" smtClean="0"/>
              <a:t>入</a:t>
            </a:r>
            <a:r>
              <a:rPr lang="zh-CN" altLang="en-US" dirty="0"/>
              <a:t>方</a:t>
            </a:r>
            <a:r>
              <a:rPr lang="zh-CN" altLang="en-US" dirty="0" smtClean="0"/>
              <a:t>程得</a:t>
            </a:r>
            <a:r>
              <a:rPr lang="zh-CN" altLang="zh-CN" dirty="0" smtClean="0"/>
              <a:t>：</a:t>
            </a:r>
            <a:endParaRPr lang="zh-CN" altLang="zh-CN" dirty="0"/>
          </a:p>
          <a:p>
            <a:pPr lvl="1"/>
            <a:r>
              <a:rPr lang="en-US" altLang="zh-CN" sz="2400" b="1" i="1" dirty="0"/>
              <a:t>w</a:t>
            </a:r>
            <a:r>
              <a:rPr lang="en-US" altLang="zh-CN" sz="2400" baseline="30000" dirty="0"/>
              <a:t>T</a:t>
            </a:r>
            <a:r>
              <a:rPr lang="en-US" altLang="zh-CN" sz="2400" b="1" i="1" dirty="0"/>
              <a:t>x</a:t>
            </a:r>
            <a:r>
              <a:rPr lang="en-US" altLang="zh-CN" sz="2400" b="1" i="1" baseline="-25000" dirty="0"/>
              <a:t>a</a:t>
            </a:r>
            <a:r>
              <a:rPr lang="en-US" altLang="zh-CN" sz="2400" dirty="0"/>
              <a:t>+</a:t>
            </a:r>
            <a:r>
              <a:rPr lang="en-US" altLang="zh-CN" sz="2400" i="1" dirty="0"/>
              <a:t>b</a:t>
            </a:r>
            <a:r>
              <a:rPr lang="en-US" altLang="zh-CN" sz="2400" dirty="0"/>
              <a:t>=0</a:t>
            </a:r>
            <a:endParaRPr lang="zh-CN" altLang="zh-CN" sz="2400" dirty="0"/>
          </a:p>
          <a:p>
            <a:pPr lvl="1"/>
            <a:r>
              <a:rPr lang="en-US" altLang="zh-CN" sz="2400" b="1" i="1" dirty="0"/>
              <a:t>w</a:t>
            </a:r>
            <a:r>
              <a:rPr lang="en-US" altLang="zh-CN" sz="2400" baseline="30000" dirty="0"/>
              <a:t>T</a:t>
            </a:r>
            <a:r>
              <a:rPr lang="en-US" altLang="zh-CN" sz="2400" b="1" i="1" dirty="0"/>
              <a:t>x</a:t>
            </a:r>
            <a:r>
              <a:rPr lang="en-US" altLang="zh-CN" sz="2400" b="1" i="1" baseline="-25000" dirty="0"/>
              <a:t>b</a:t>
            </a:r>
            <a:r>
              <a:rPr lang="en-US" altLang="zh-CN" sz="2400" dirty="0"/>
              <a:t>+</a:t>
            </a:r>
            <a:r>
              <a:rPr lang="en-US" altLang="zh-CN" sz="2400" i="1" dirty="0"/>
              <a:t>b</a:t>
            </a:r>
            <a:r>
              <a:rPr lang="en-US" altLang="zh-CN" sz="2400" dirty="0"/>
              <a:t>=0</a:t>
            </a:r>
            <a:endParaRPr lang="zh-CN" altLang="zh-CN" sz="2400" dirty="0"/>
          </a:p>
          <a:p>
            <a:r>
              <a:rPr lang="zh-CN" altLang="zh-CN" dirty="0"/>
              <a:t>将两式相减，可以得到：</a:t>
            </a:r>
          </a:p>
          <a:p>
            <a:pPr lvl="1"/>
            <a:r>
              <a:rPr lang="en-US" altLang="zh-CN" sz="2400" b="1" i="1" dirty="0"/>
              <a:t>w</a:t>
            </a:r>
            <a:r>
              <a:rPr lang="en-US" altLang="zh-CN" sz="2400" baseline="30000" dirty="0"/>
              <a:t>T</a:t>
            </a:r>
            <a:r>
              <a:rPr lang="en-US" altLang="zh-CN" sz="2400" dirty="0"/>
              <a:t>*(</a:t>
            </a:r>
            <a:r>
              <a:rPr lang="en-US" altLang="zh-CN" sz="2400" b="1" i="1" dirty="0"/>
              <a:t>x</a:t>
            </a:r>
            <a:r>
              <a:rPr lang="en-US" altLang="zh-CN" sz="2400" b="1" i="1" baseline="-25000" dirty="0"/>
              <a:t>a</a:t>
            </a:r>
            <a:r>
              <a:rPr lang="en-US" altLang="zh-CN" sz="2400" dirty="0"/>
              <a:t>-</a:t>
            </a:r>
            <a:r>
              <a:rPr lang="en-US" altLang="zh-CN" sz="2400" b="1" i="1" dirty="0"/>
              <a:t>x</a:t>
            </a:r>
            <a:r>
              <a:rPr lang="en-US" altLang="zh-CN" sz="2400" b="1" i="1" baseline="-25000" dirty="0"/>
              <a:t>b</a:t>
            </a:r>
            <a:r>
              <a:rPr lang="en-US" altLang="zh-CN" sz="2400" dirty="0"/>
              <a:t>)=0</a:t>
            </a:r>
            <a:r>
              <a:rPr lang="en-US" altLang="zh-CN" dirty="0"/>
              <a:t>	</a:t>
            </a:r>
            <a:endParaRPr lang="en-US" altLang="zh-CN" dirty="0" smtClean="0"/>
          </a:p>
          <a:p>
            <a:endParaRPr lang="en-US" altLang="zh-CN" dirty="0" smtClean="0"/>
          </a:p>
          <a:p>
            <a:r>
              <a:rPr lang="zh-CN" altLang="zh-CN" dirty="0" smtClean="0"/>
              <a:t>一个列向量的转置乘以另一个列向量，可以获得两个向量的点积（</a:t>
            </a:r>
            <a:r>
              <a:rPr lang="en-US" altLang="zh-CN" dirty="0" smtClean="0"/>
              <a:t>dot product</a:t>
            </a:r>
            <a:r>
              <a:rPr lang="zh-CN" altLang="zh-CN" dirty="0" smtClean="0"/>
              <a:t>），表示为</a:t>
            </a:r>
            <a:r>
              <a:rPr lang="en-US" altLang="zh-CN" dirty="0" smtClean="0"/>
              <a:t>&lt;w·(</a:t>
            </a:r>
            <a:r>
              <a:rPr lang="en-US" altLang="zh-CN" b="1" i="1" dirty="0" smtClean="0"/>
              <a:t>x</a:t>
            </a:r>
            <a:r>
              <a:rPr lang="en-US" altLang="zh-CN" b="1" i="1" baseline="-25000" dirty="0" smtClean="0"/>
              <a:t>a</a:t>
            </a:r>
            <a:r>
              <a:rPr lang="en-US" altLang="zh-CN" dirty="0" smtClean="0"/>
              <a:t>-</a:t>
            </a:r>
            <a:r>
              <a:rPr lang="en-US" altLang="zh-CN" b="1" i="1" dirty="0" smtClean="0"/>
              <a:t>x</a:t>
            </a:r>
            <a:r>
              <a:rPr lang="en-US" altLang="zh-CN" b="1" i="1" baseline="-25000" dirty="0" smtClean="0"/>
              <a:t>b</a:t>
            </a:r>
            <a:r>
              <a:rPr lang="en-US" altLang="zh-CN" dirty="0" smtClean="0"/>
              <a:t>)&gt;</a:t>
            </a:r>
            <a:r>
              <a:rPr lang="zh-CN" altLang="zh-CN" dirty="0" smtClean="0"/>
              <a:t>。而两个向量的点积为</a:t>
            </a:r>
            <a:r>
              <a:rPr lang="en-US" altLang="zh-CN" dirty="0" smtClean="0"/>
              <a:t>0</a:t>
            </a:r>
            <a:r>
              <a:rPr lang="zh-CN" altLang="zh-CN" dirty="0" smtClean="0"/>
              <a:t>表示两个向量的方向是互相</a:t>
            </a:r>
            <a:r>
              <a:rPr lang="zh-CN" altLang="zh-CN" dirty="0" smtClean="0">
                <a:solidFill>
                  <a:srgbClr val="FF0000"/>
                </a:solidFill>
              </a:rPr>
              <a:t>垂直</a:t>
            </a:r>
            <a:r>
              <a:rPr lang="zh-CN" altLang="zh-CN" dirty="0" smtClean="0"/>
              <a:t>的</a:t>
            </a:r>
            <a:endParaRPr lang="en-US" altLang="zh-CN" dirty="0" smtClean="0"/>
          </a:p>
        </p:txBody>
      </p:sp>
      <p:sp>
        <p:nvSpPr>
          <p:cNvPr id="4" name="Rectangle 3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Group 1"/>
          <p:cNvGrpSpPr>
            <a:grpSpLocks noChangeAspect="1"/>
          </p:cNvGrpSpPr>
          <p:nvPr/>
        </p:nvGrpSpPr>
        <p:grpSpPr bwMode="auto">
          <a:xfrm>
            <a:off x="4725498" y="1792889"/>
            <a:ext cx="3287853" cy="2251594"/>
            <a:chOff x="1882" y="1610"/>
            <a:chExt cx="4497" cy="3080"/>
          </a:xfrm>
        </p:grpSpPr>
        <p:sp>
          <p:nvSpPr>
            <p:cNvPr id="6" name="AutoShape 37"/>
            <p:cNvSpPr>
              <a:spLocks noChangeAspect="1" noChangeArrowheads="1" noTextEdit="1"/>
            </p:cNvSpPr>
            <p:nvPr/>
          </p:nvSpPr>
          <p:spPr bwMode="auto">
            <a:xfrm>
              <a:off x="1882" y="1610"/>
              <a:ext cx="4332" cy="30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7" name="AutoShape 36"/>
            <p:cNvSpPr>
              <a:spLocks noChangeShapeType="1"/>
            </p:cNvSpPr>
            <p:nvPr/>
          </p:nvSpPr>
          <p:spPr bwMode="auto">
            <a:xfrm>
              <a:off x="2566" y="2396"/>
              <a:ext cx="2673" cy="186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8" name="AutoShape 35"/>
            <p:cNvSpPr>
              <a:spLocks noChangeShapeType="1"/>
            </p:cNvSpPr>
            <p:nvPr/>
          </p:nvSpPr>
          <p:spPr bwMode="auto">
            <a:xfrm>
              <a:off x="2108" y="4330"/>
              <a:ext cx="3587"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9" name="AutoShape 34"/>
            <p:cNvSpPr>
              <a:spLocks noChangeShapeType="1"/>
            </p:cNvSpPr>
            <p:nvPr/>
          </p:nvSpPr>
          <p:spPr bwMode="auto">
            <a:xfrm flipV="1">
              <a:off x="2304" y="1610"/>
              <a:ext cx="0" cy="290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0" name="Oval 33"/>
            <p:cNvSpPr>
              <a:spLocks noChangeArrowheads="1"/>
            </p:cNvSpPr>
            <p:nvPr/>
          </p:nvSpPr>
          <p:spPr bwMode="auto">
            <a:xfrm>
              <a:off x="2566" y="3951"/>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1" name="Oval 32"/>
            <p:cNvSpPr>
              <a:spLocks noChangeArrowheads="1"/>
            </p:cNvSpPr>
            <p:nvPr/>
          </p:nvSpPr>
          <p:spPr bwMode="auto">
            <a:xfrm>
              <a:off x="2806" y="4191"/>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2" name="Oval 31"/>
            <p:cNvSpPr>
              <a:spLocks noChangeArrowheads="1"/>
            </p:cNvSpPr>
            <p:nvPr/>
          </p:nvSpPr>
          <p:spPr bwMode="auto">
            <a:xfrm>
              <a:off x="2566" y="3395"/>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3" name="Oval 30"/>
            <p:cNvSpPr>
              <a:spLocks noChangeArrowheads="1"/>
            </p:cNvSpPr>
            <p:nvPr/>
          </p:nvSpPr>
          <p:spPr bwMode="auto">
            <a:xfrm>
              <a:off x="2891" y="372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4" name="Oval 29"/>
            <p:cNvSpPr>
              <a:spLocks noChangeArrowheads="1"/>
            </p:cNvSpPr>
            <p:nvPr/>
          </p:nvSpPr>
          <p:spPr bwMode="auto">
            <a:xfrm>
              <a:off x="3611" y="4191"/>
              <a:ext cx="86"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5" name="Oval 28"/>
            <p:cNvSpPr>
              <a:spLocks noChangeArrowheads="1"/>
            </p:cNvSpPr>
            <p:nvPr/>
          </p:nvSpPr>
          <p:spPr bwMode="auto">
            <a:xfrm>
              <a:off x="3391" y="3865"/>
              <a:ext cx="85" cy="86"/>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6" name="Oval 27"/>
            <p:cNvSpPr>
              <a:spLocks noChangeArrowheads="1"/>
            </p:cNvSpPr>
            <p:nvPr/>
          </p:nvSpPr>
          <p:spPr bwMode="auto">
            <a:xfrm>
              <a:off x="3246" y="2855"/>
              <a:ext cx="85" cy="8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7" name="Oval 26"/>
            <p:cNvSpPr>
              <a:spLocks noChangeArrowheads="1"/>
            </p:cNvSpPr>
            <p:nvPr/>
          </p:nvSpPr>
          <p:spPr bwMode="auto">
            <a:xfrm>
              <a:off x="3116" y="3465"/>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8" name="Oval 25"/>
            <p:cNvSpPr>
              <a:spLocks noChangeArrowheads="1"/>
            </p:cNvSpPr>
            <p:nvPr/>
          </p:nvSpPr>
          <p:spPr bwMode="auto">
            <a:xfrm>
              <a:off x="3836" y="3865"/>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9" name="Rectangle 24"/>
            <p:cNvSpPr>
              <a:spLocks noChangeArrowheads="1"/>
            </p:cNvSpPr>
            <p:nvPr/>
          </p:nvSpPr>
          <p:spPr bwMode="auto">
            <a:xfrm>
              <a:off x="2976" y="2091"/>
              <a:ext cx="85" cy="8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0" name="Rectangle 23"/>
            <p:cNvSpPr>
              <a:spLocks noChangeArrowheads="1"/>
            </p:cNvSpPr>
            <p:nvPr/>
          </p:nvSpPr>
          <p:spPr bwMode="auto">
            <a:xfrm>
              <a:off x="3921" y="2765"/>
              <a:ext cx="85" cy="8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1" name="Rectangle 22"/>
            <p:cNvSpPr>
              <a:spLocks noChangeArrowheads="1"/>
            </p:cNvSpPr>
            <p:nvPr/>
          </p:nvSpPr>
          <p:spPr bwMode="auto">
            <a:xfrm>
              <a:off x="4726" y="2472"/>
              <a:ext cx="85" cy="8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2" name="Rectangle 21"/>
            <p:cNvSpPr>
              <a:spLocks noChangeArrowheads="1"/>
            </p:cNvSpPr>
            <p:nvPr/>
          </p:nvSpPr>
          <p:spPr bwMode="auto">
            <a:xfrm>
              <a:off x="4359" y="2392"/>
              <a:ext cx="85" cy="84"/>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3" name="Rectangle 20"/>
            <p:cNvSpPr>
              <a:spLocks noChangeArrowheads="1"/>
            </p:cNvSpPr>
            <p:nvPr/>
          </p:nvSpPr>
          <p:spPr bwMode="auto">
            <a:xfrm>
              <a:off x="4993" y="2854"/>
              <a:ext cx="86" cy="8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4" name="Rectangle 19"/>
            <p:cNvSpPr>
              <a:spLocks noChangeArrowheads="1"/>
            </p:cNvSpPr>
            <p:nvPr/>
          </p:nvSpPr>
          <p:spPr bwMode="auto">
            <a:xfrm>
              <a:off x="3836" y="2002"/>
              <a:ext cx="85" cy="84"/>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5" name="Rectangle 18"/>
            <p:cNvSpPr>
              <a:spLocks noChangeArrowheads="1"/>
            </p:cNvSpPr>
            <p:nvPr/>
          </p:nvSpPr>
          <p:spPr bwMode="auto">
            <a:xfrm>
              <a:off x="4444" y="2765"/>
              <a:ext cx="85" cy="83"/>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6" name="Rectangle 17"/>
            <p:cNvSpPr>
              <a:spLocks noChangeArrowheads="1"/>
            </p:cNvSpPr>
            <p:nvPr/>
          </p:nvSpPr>
          <p:spPr bwMode="auto">
            <a:xfrm>
              <a:off x="5079" y="2468"/>
              <a:ext cx="86" cy="8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7" name="Rectangle 16"/>
            <p:cNvSpPr>
              <a:spLocks noChangeArrowheads="1"/>
            </p:cNvSpPr>
            <p:nvPr/>
          </p:nvSpPr>
          <p:spPr bwMode="auto">
            <a:xfrm>
              <a:off x="3971" y="2216"/>
              <a:ext cx="85" cy="8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8" name="Rectangle 15"/>
            <p:cNvSpPr>
              <a:spLocks noChangeArrowheads="1"/>
            </p:cNvSpPr>
            <p:nvPr/>
          </p:nvSpPr>
          <p:spPr bwMode="auto">
            <a:xfrm>
              <a:off x="3562" y="2383"/>
              <a:ext cx="86" cy="8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9" name="Text Box 14"/>
            <p:cNvSpPr txBox="1">
              <a:spLocks noChangeArrowheads="1"/>
            </p:cNvSpPr>
            <p:nvPr/>
          </p:nvSpPr>
          <p:spPr bwMode="auto">
            <a:xfrm>
              <a:off x="5239" y="4236"/>
              <a:ext cx="540"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ea typeface="宋体" pitchFamily="2" charset="-122"/>
                  <a:cs typeface="Times New Roman" pitchFamily="18" charset="0"/>
                </a:rPr>
                <a:t>x</a:t>
              </a:r>
              <a:r>
                <a:rPr kumimoji="0" lang="en-US" altLang="zh-CN" sz="2000" b="0" i="0" u="none" strike="noStrike" cap="none" normalizeH="0" baseline="-30000" smtClean="0">
                  <a:ln>
                    <a:noFill/>
                  </a:ln>
                  <a:solidFill>
                    <a:schemeClr val="tx1"/>
                  </a:solidFill>
                  <a:effectLst/>
                  <a:ea typeface="宋体" pitchFamily="2" charset="-122"/>
                  <a:cs typeface="Times New Roman" pitchFamily="18" charset="0"/>
                </a:rPr>
                <a:t>1</a:t>
              </a:r>
              <a:endParaRPr kumimoji="0" lang="en-US"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0" name="Text Box 13"/>
            <p:cNvSpPr txBox="1">
              <a:spLocks noChangeArrowheads="1"/>
            </p:cNvSpPr>
            <p:nvPr/>
          </p:nvSpPr>
          <p:spPr bwMode="auto">
            <a:xfrm>
              <a:off x="1882" y="1610"/>
              <a:ext cx="540"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ea typeface="宋体" pitchFamily="2" charset="-122"/>
                  <a:cs typeface="Times New Roman" pitchFamily="18" charset="0"/>
                </a:rPr>
                <a:t>x</a:t>
              </a:r>
              <a:r>
                <a:rPr kumimoji="0" lang="en-US" altLang="zh-CN" sz="2000" b="0" i="0" u="none" strike="noStrike" cap="none" normalizeH="0" baseline="-30000" smtClean="0">
                  <a:ln>
                    <a:noFill/>
                  </a:ln>
                  <a:solidFill>
                    <a:schemeClr val="tx1"/>
                  </a:solidFill>
                  <a:effectLst/>
                  <a:ea typeface="宋体" pitchFamily="2" charset="-122"/>
                  <a:cs typeface="Times New Roman" pitchFamily="18" charset="0"/>
                </a:rPr>
                <a:t>2</a:t>
              </a:r>
              <a:endParaRPr kumimoji="0" lang="en-US"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 name="AutoShape 12"/>
            <p:cNvSpPr>
              <a:spLocks noChangeShapeType="1"/>
            </p:cNvSpPr>
            <p:nvPr/>
          </p:nvSpPr>
          <p:spPr bwMode="auto">
            <a:xfrm flipV="1">
              <a:off x="2976" y="2064"/>
              <a:ext cx="500" cy="623"/>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32" name="Text Box 11"/>
            <p:cNvSpPr txBox="1">
              <a:spLocks noChangeArrowheads="1"/>
            </p:cNvSpPr>
            <p:nvPr/>
          </p:nvSpPr>
          <p:spPr bwMode="auto">
            <a:xfrm>
              <a:off x="4669" y="3219"/>
              <a:ext cx="1710"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ea typeface="宋体" pitchFamily="2" charset="-122"/>
                  <a:cs typeface="Times New Roman" pitchFamily="18" charset="0"/>
                </a:rPr>
                <a:t>w</a:t>
              </a:r>
              <a:r>
                <a:rPr kumimoji="0" lang="en-US" altLang="zh-CN" sz="2000" b="0" i="0" u="none" strike="noStrike" cap="none" normalizeH="0" baseline="30000" dirty="0" smtClean="0">
                  <a:ln>
                    <a:noFill/>
                  </a:ln>
                  <a:solidFill>
                    <a:schemeClr val="tx1"/>
                  </a:solidFill>
                  <a:effectLst/>
                  <a:ea typeface="宋体" pitchFamily="2" charset="-122"/>
                  <a:cs typeface="Times New Roman" pitchFamily="18" charset="0"/>
                </a:rPr>
                <a:t>T</a:t>
              </a:r>
              <a:r>
                <a:rPr kumimoji="0" lang="en-US" altLang="zh-CN" sz="2000" b="1" i="1" u="none" strike="noStrike" cap="none" normalizeH="0" baseline="0" dirty="0" smtClean="0">
                  <a:ln>
                    <a:noFill/>
                  </a:ln>
                  <a:solidFill>
                    <a:schemeClr val="tx1"/>
                  </a:solidFill>
                  <a:effectLst/>
                  <a:ea typeface="宋体" pitchFamily="2" charset="-122"/>
                  <a:cs typeface="Times New Roman" pitchFamily="18" charset="0"/>
                </a:rPr>
                <a:t>X</a:t>
              </a:r>
              <a:r>
                <a:rPr kumimoji="0" lang="en-US" altLang="zh-CN" sz="2000" b="0" i="0" u="none" strike="noStrike" cap="none" normalizeH="0" baseline="0" dirty="0" smtClean="0">
                  <a:ln>
                    <a:noFill/>
                  </a:ln>
                  <a:solidFill>
                    <a:schemeClr val="tx1"/>
                  </a:solidFill>
                  <a:effectLst/>
                  <a:ea typeface="宋体" pitchFamily="2" charset="-122"/>
                  <a:cs typeface="Times New Roman" pitchFamily="18" charset="0"/>
                </a:rPr>
                <a:t>+b=0</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3" name="Text Box 10"/>
            <p:cNvSpPr txBox="1">
              <a:spLocks noChangeArrowheads="1"/>
            </p:cNvSpPr>
            <p:nvPr/>
          </p:nvSpPr>
          <p:spPr bwMode="auto">
            <a:xfrm>
              <a:off x="3075" y="1712"/>
              <a:ext cx="360"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ea typeface="宋体" pitchFamily="2" charset="-122"/>
                  <a:cs typeface="Times New Roman" pitchFamily="18" charset="0"/>
                </a:rPr>
                <a:t>w</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4" name="Text Box 9"/>
            <p:cNvSpPr txBox="1">
              <a:spLocks noChangeArrowheads="1"/>
            </p:cNvSpPr>
            <p:nvPr/>
          </p:nvSpPr>
          <p:spPr bwMode="auto">
            <a:xfrm>
              <a:off x="2926" y="2765"/>
              <a:ext cx="707"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ea typeface="宋体" pitchFamily="2" charset="-122"/>
                  <a:cs typeface="Times New Roman" pitchFamily="18" charset="0"/>
                </a:rPr>
                <a:t>x</a:t>
              </a:r>
              <a:r>
                <a:rPr kumimoji="0" lang="en-US" altLang="zh-CN" sz="2000" b="1" i="1" u="none" strike="noStrike" cap="none" normalizeH="0" baseline="-30000" smtClean="0">
                  <a:ln>
                    <a:noFill/>
                  </a:ln>
                  <a:solidFill>
                    <a:schemeClr val="tx1"/>
                  </a:solidFill>
                  <a:effectLst/>
                  <a:ea typeface="宋体" pitchFamily="2" charset="-122"/>
                  <a:cs typeface="Times New Roman" pitchFamily="18" charset="0"/>
                </a:rPr>
                <a:t>a</a:t>
              </a:r>
              <a:endParaRPr kumimoji="0" lang="en-US"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5" name="AutoShape 8"/>
            <p:cNvSpPr>
              <a:spLocks noChangeShapeType="1"/>
            </p:cNvSpPr>
            <p:nvPr/>
          </p:nvSpPr>
          <p:spPr bwMode="auto">
            <a:xfrm>
              <a:off x="3061" y="2603"/>
              <a:ext cx="84" cy="5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36" name="AutoShape 7"/>
            <p:cNvSpPr>
              <a:spLocks noChangeShapeType="1"/>
            </p:cNvSpPr>
            <p:nvPr/>
          </p:nvSpPr>
          <p:spPr bwMode="auto">
            <a:xfrm flipH="1">
              <a:off x="3061" y="2656"/>
              <a:ext cx="84" cy="10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37" name="Oval 6"/>
            <p:cNvSpPr>
              <a:spLocks noChangeArrowheads="1"/>
            </p:cNvSpPr>
            <p:nvPr/>
          </p:nvSpPr>
          <p:spPr bwMode="auto">
            <a:xfrm>
              <a:off x="4006" y="3395"/>
              <a:ext cx="85" cy="8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38" name="Text Box 5"/>
            <p:cNvSpPr txBox="1">
              <a:spLocks noChangeArrowheads="1"/>
            </p:cNvSpPr>
            <p:nvPr/>
          </p:nvSpPr>
          <p:spPr bwMode="auto">
            <a:xfrm>
              <a:off x="3652" y="3267"/>
              <a:ext cx="707"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ea typeface="宋体" pitchFamily="2" charset="-122"/>
                  <a:cs typeface="Times New Roman" pitchFamily="18" charset="0"/>
                </a:rPr>
                <a:t>x</a:t>
              </a:r>
              <a:r>
                <a:rPr kumimoji="0" lang="en-US" altLang="zh-CN" sz="2000" b="1" i="1" u="none" strike="noStrike" cap="none" normalizeH="0" baseline="-30000" smtClean="0">
                  <a:ln>
                    <a:noFill/>
                  </a:ln>
                  <a:solidFill>
                    <a:schemeClr val="tx1"/>
                  </a:solidFill>
                  <a:effectLst/>
                  <a:ea typeface="宋体" pitchFamily="2" charset="-122"/>
                  <a:cs typeface="Times New Roman" pitchFamily="18" charset="0"/>
                </a:rPr>
                <a:t>b</a:t>
              </a:r>
              <a:endParaRPr kumimoji="0" lang="en-US"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9" name="AutoShape 4"/>
            <p:cNvSpPr>
              <a:spLocks noChangeShapeType="1"/>
            </p:cNvSpPr>
            <p:nvPr/>
          </p:nvSpPr>
          <p:spPr bwMode="auto">
            <a:xfrm flipH="1">
              <a:off x="4811" y="3673"/>
              <a:ext cx="439" cy="27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40" name="Text Box 3"/>
            <p:cNvSpPr txBox="1">
              <a:spLocks noChangeArrowheads="1"/>
            </p:cNvSpPr>
            <p:nvPr/>
          </p:nvSpPr>
          <p:spPr bwMode="auto">
            <a:xfrm>
              <a:off x="5066" y="1972"/>
              <a:ext cx="707"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ea typeface="宋体" pitchFamily="2" charset="-122"/>
                  <a:cs typeface="Times New Roman" pitchFamily="18" charset="0"/>
                </a:rPr>
                <a:t>x</a:t>
              </a:r>
              <a:r>
                <a:rPr kumimoji="0" lang="en-US" altLang="zh-CN" sz="2000" b="1" i="1" u="none" strike="noStrike" cap="none" normalizeH="0" baseline="-30000" dirty="0" smtClean="0">
                  <a:ln>
                    <a:noFill/>
                  </a:ln>
                  <a:solidFill>
                    <a:schemeClr val="tx1"/>
                  </a:solidFill>
                  <a:effectLst/>
                  <a:ea typeface="宋体" pitchFamily="2" charset="-122"/>
                  <a:cs typeface="Times New Roman" pitchFamily="18" charset="0"/>
                </a:rPr>
                <a:t>p</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1" name="Text Box 2"/>
            <p:cNvSpPr txBox="1">
              <a:spLocks noChangeArrowheads="1"/>
            </p:cNvSpPr>
            <p:nvPr/>
          </p:nvSpPr>
          <p:spPr bwMode="auto">
            <a:xfrm>
              <a:off x="3648" y="3822"/>
              <a:ext cx="707"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ea typeface="宋体" pitchFamily="2" charset="-122"/>
                  <a:cs typeface="Times New Roman" pitchFamily="18" charset="0"/>
                </a:rPr>
                <a:t>x</a:t>
              </a:r>
              <a:r>
                <a:rPr kumimoji="0" lang="en-US" altLang="zh-CN" sz="2000" b="1" i="1" u="none" strike="noStrike" cap="none" normalizeH="0" baseline="-30000" smtClean="0">
                  <a:ln>
                    <a:noFill/>
                  </a:ln>
                  <a:solidFill>
                    <a:schemeClr val="tx1"/>
                  </a:solidFill>
                  <a:effectLst/>
                  <a:ea typeface="宋体" pitchFamily="2" charset="-122"/>
                  <a:cs typeface="Times New Roman" pitchFamily="18" charset="0"/>
                </a:rPr>
                <a:t>r</a:t>
              </a:r>
              <a:endParaRPr kumimoji="0" lang="en-US"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Tree>
    <p:extLst>
      <p:ext uri="{BB962C8B-B14F-4D97-AF65-F5344CB8AC3E}">
        <p14:creationId xmlns:p14="http://schemas.microsoft.com/office/powerpoint/2010/main" val="107984260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SVM</a:t>
            </a:r>
            <a:r>
              <a:rPr lang="zh-CN" altLang="zh-CN" dirty="0"/>
              <a:t>间</a:t>
            </a:r>
            <a:r>
              <a:rPr lang="zh-CN" altLang="zh-CN" dirty="0" smtClean="0"/>
              <a:t>隔</a:t>
            </a:r>
            <a:r>
              <a:rPr lang="en-US" altLang="zh-CN" dirty="0" smtClean="0"/>
              <a:t>d</a:t>
            </a:r>
            <a:r>
              <a:rPr lang="zh-CN" altLang="en-US" dirty="0" smtClean="0"/>
              <a:t>的推导</a:t>
            </a:r>
            <a:endParaRPr lang="zh-CN" altLang="en-US" dirty="0"/>
          </a:p>
        </p:txBody>
      </p:sp>
      <p:sp>
        <p:nvSpPr>
          <p:cNvPr id="3" name="内容占位符 2"/>
          <p:cNvSpPr>
            <a:spLocks noGrp="1"/>
          </p:cNvSpPr>
          <p:nvPr>
            <p:ph idx="1"/>
          </p:nvPr>
        </p:nvSpPr>
        <p:spPr/>
        <p:txBody>
          <a:bodyPr/>
          <a:lstStyle/>
          <a:p>
            <a:r>
              <a:rPr lang="en-US" altLang="zh-CN" b="1" i="1" kern="100" dirty="0" smtClean="0">
                <a:latin typeface="Times New Roman"/>
                <a:ea typeface="宋体"/>
              </a:rPr>
              <a:t>w</a:t>
            </a:r>
            <a:r>
              <a:rPr lang="en-US" altLang="zh-CN" i="1" baseline="30000" dirty="0">
                <a:latin typeface="Times New Roman" panose="02020603050405020304" pitchFamily="18" charset="0"/>
                <a:cs typeface="Times New Roman" panose="02020603050405020304" pitchFamily="18" charset="0"/>
              </a:rPr>
              <a:t>T</a:t>
            </a:r>
            <a:r>
              <a:rPr lang="en-US" altLang="zh-CN" kern="100" dirty="0" smtClean="0">
                <a:latin typeface="Times New Roman"/>
                <a:ea typeface="宋体"/>
              </a:rPr>
              <a:t>·</a:t>
            </a:r>
            <a:r>
              <a:rPr lang="en-US" altLang="zh-CN" b="1" i="1" kern="100" dirty="0" smtClean="0">
                <a:latin typeface="Times New Roman"/>
                <a:ea typeface="宋体"/>
              </a:rPr>
              <a:t>x</a:t>
            </a:r>
            <a:r>
              <a:rPr lang="en-US" altLang="zh-CN" b="1" i="1" kern="100" baseline="-25000" dirty="0" smtClean="0">
                <a:latin typeface="Times New Roman"/>
                <a:ea typeface="宋体"/>
              </a:rPr>
              <a:t>p</a:t>
            </a:r>
            <a:r>
              <a:rPr lang="en-US" altLang="zh-CN" kern="100" dirty="0" smtClean="0">
                <a:latin typeface="Times New Roman"/>
                <a:ea typeface="宋体"/>
              </a:rPr>
              <a:t>+</a:t>
            </a:r>
            <a:r>
              <a:rPr lang="en-US" altLang="zh-CN" i="1" kern="100" dirty="0" smtClean="0">
                <a:latin typeface="Times New Roman"/>
                <a:ea typeface="宋体"/>
              </a:rPr>
              <a:t>b</a:t>
            </a:r>
            <a:r>
              <a:rPr lang="en-US" altLang="zh-CN" kern="100" dirty="0" smtClean="0">
                <a:latin typeface="Times New Roman"/>
                <a:ea typeface="宋体"/>
              </a:rPr>
              <a:t>=</a:t>
            </a:r>
            <a:r>
              <a:rPr lang="en-US" altLang="zh-CN" i="1" kern="100" dirty="0" smtClean="0">
                <a:latin typeface="Times New Roman"/>
                <a:ea typeface="宋体"/>
              </a:rPr>
              <a:t>p</a:t>
            </a:r>
          </a:p>
          <a:p>
            <a:pPr>
              <a:spcAft>
                <a:spcPts val="0"/>
              </a:spcAft>
            </a:pPr>
            <a:r>
              <a:rPr lang="en-US" altLang="zh-CN" b="1" i="1" kern="100" dirty="0" smtClean="0">
                <a:latin typeface="Times New Roman"/>
                <a:ea typeface="宋体"/>
                <a:cs typeface="Times New Roman"/>
              </a:rPr>
              <a:t>w</a:t>
            </a:r>
            <a:r>
              <a:rPr lang="en-US" altLang="zh-CN" i="1" baseline="30000" dirty="0">
                <a:latin typeface="Times New Roman" panose="02020603050405020304" pitchFamily="18" charset="0"/>
                <a:cs typeface="Times New Roman" panose="02020603050405020304" pitchFamily="18" charset="0"/>
              </a:rPr>
              <a:t>T</a:t>
            </a:r>
            <a:r>
              <a:rPr lang="en-US" altLang="zh-CN" kern="100" dirty="0" smtClean="0">
                <a:latin typeface="Times New Roman"/>
                <a:ea typeface="宋体"/>
                <a:cs typeface="Times New Roman"/>
              </a:rPr>
              <a:t>·</a:t>
            </a:r>
            <a:r>
              <a:rPr lang="en-US" altLang="zh-CN" b="1" i="1" kern="100" dirty="0" smtClean="0">
                <a:latin typeface="Times New Roman"/>
                <a:ea typeface="宋体"/>
                <a:cs typeface="Times New Roman"/>
              </a:rPr>
              <a:t>x</a:t>
            </a:r>
            <a:r>
              <a:rPr lang="en-US" altLang="zh-CN" b="1" i="1" kern="100" baseline="-25000" dirty="0" smtClean="0">
                <a:latin typeface="Times New Roman"/>
                <a:ea typeface="宋体"/>
                <a:cs typeface="Times New Roman"/>
              </a:rPr>
              <a:t>r</a:t>
            </a:r>
            <a:r>
              <a:rPr lang="en-US" altLang="zh-CN" kern="100" dirty="0" smtClean="0">
                <a:latin typeface="Times New Roman"/>
                <a:ea typeface="宋体"/>
                <a:cs typeface="Times New Roman"/>
              </a:rPr>
              <a:t>+</a:t>
            </a:r>
            <a:r>
              <a:rPr lang="en-US" altLang="zh-CN" i="1" kern="100" dirty="0" smtClean="0">
                <a:latin typeface="Times New Roman"/>
                <a:ea typeface="宋体"/>
                <a:cs typeface="Times New Roman"/>
              </a:rPr>
              <a:t>b</a:t>
            </a:r>
            <a:r>
              <a:rPr lang="en-US" altLang="zh-CN" kern="100" dirty="0" smtClean="0">
                <a:latin typeface="Times New Roman"/>
                <a:ea typeface="宋体"/>
                <a:cs typeface="Times New Roman"/>
              </a:rPr>
              <a:t>=</a:t>
            </a:r>
            <a:r>
              <a:rPr lang="en-US" altLang="zh-CN" i="1" kern="100" dirty="0" smtClean="0">
                <a:latin typeface="Times New Roman"/>
                <a:ea typeface="宋体"/>
                <a:cs typeface="Times New Roman"/>
              </a:rPr>
              <a:t>r</a:t>
            </a:r>
            <a:endParaRPr lang="zh-CN" altLang="zh-CN" kern="100" dirty="0">
              <a:latin typeface="Calibri"/>
              <a:ea typeface="宋体"/>
              <a:cs typeface="Times New Roman"/>
            </a:endParaRPr>
          </a:p>
          <a:p>
            <a:endParaRPr lang="en-US" altLang="zh-CN" dirty="0" smtClean="0"/>
          </a:p>
          <a:p>
            <a:endParaRPr lang="en-US" altLang="zh-CN" dirty="0"/>
          </a:p>
          <a:p>
            <a:endParaRPr lang="en-US" altLang="zh-CN" dirty="0" smtClean="0"/>
          </a:p>
          <a:p>
            <a:pPr>
              <a:spcAft>
                <a:spcPts val="0"/>
              </a:spcAft>
            </a:pPr>
            <a:r>
              <a:rPr lang="zh-CN" altLang="zh-CN" kern="100" dirty="0">
                <a:latin typeface="Times New Roman"/>
                <a:ea typeface="宋体"/>
                <a:cs typeface="Times New Roman"/>
              </a:rPr>
              <a:t>令这两条平行线的表达式为：</a:t>
            </a:r>
            <a:endParaRPr lang="zh-CN" altLang="zh-CN" kern="100" dirty="0">
              <a:latin typeface="Calibri"/>
              <a:ea typeface="宋体"/>
              <a:cs typeface="Times New Roman"/>
            </a:endParaRPr>
          </a:p>
          <a:p>
            <a:pPr>
              <a:spcAft>
                <a:spcPts val="0"/>
              </a:spcAft>
            </a:pPr>
            <a:r>
              <a:rPr lang="en-US" altLang="zh-CN" b="1" i="1" kern="100" dirty="0" smtClean="0">
                <a:latin typeface="Times New Roman"/>
                <a:ea typeface="宋体"/>
                <a:cs typeface="Times New Roman"/>
              </a:rPr>
              <a:t>w</a:t>
            </a:r>
            <a:r>
              <a:rPr lang="en-US" altLang="zh-CN" i="1" baseline="30000" dirty="0">
                <a:latin typeface="Times New Roman" panose="02020603050405020304" pitchFamily="18" charset="0"/>
                <a:cs typeface="Times New Roman" panose="02020603050405020304" pitchFamily="18" charset="0"/>
              </a:rPr>
              <a:t>T</a:t>
            </a:r>
            <a:r>
              <a:rPr lang="en-US" altLang="zh-CN" kern="100" dirty="0" smtClean="0">
                <a:latin typeface="Times New Roman"/>
                <a:ea typeface="宋体"/>
                <a:cs typeface="Times New Roman"/>
              </a:rPr>
              <a:t>·</a:t>
            </a:r>
            <a:r>
              <a:rPr lang="en-US" altLang="zh-CN" b="1" i="1" kern="100" dirty="0" smtClean="0">
                <a:latin typeface="Times New Roman"/>
                <a:ea typeface="宋体"/>
                <a:cs typeface="Times New Roman"/>
              </a:rPr>
              <a:t>x</a:t>
            </a:r>
            <a:r>
              <a:rPr lang="en-US" altLang="zh-CN" kern="100" dirty="0" smtClean="0">
                <a:latin typeface="Times New Roman"/>
                <a:ea typeface="宋体"/>
                <a:cs typeface="Times New Roman"/>
              </a:rPr>
              <a:t>+</a:t>
            </a:r>
            <a:r>
              <a:rPr lang="en-US" altLang="zh-CN" i="1" kern="100" dirty="0" smtClean="0">
                <a:latin typeface="Times New Roman"/>
                <a:ea typeface="宋体"/>
                <a:cs typeface="Times New Roman"/>
              </a:rPr>
              <a:t>b</a:t>
            </a:r>
            <a:r>
              <a:rPr lang="en-US" altLang="zh-CN" kern="100" dirty="0" smtClean="0">
                <a:latin typeface="Times New Roman"/>
                <a:ea typeface="宋体"/>
                <a:cs typeface="Times New Roman"/>
              </a:rPr>
              <a:t>=</a:t>
            </a:r>
            <a:r>
              <a:rPr lang="en-US" altLang="zh-CN" i="1" kern="100" dirty="0" smtClean="0">
                <a:latin typeface="Times New Roman"/>
                <a:ea typeface="宋体"/>
                <a:cs typeface="Times New Roman"/>
              </a:rPr>
              <a:t>k</a:t>
            </a:r>
            <a:endParaRPr lang="zh-CN" altLang="zh-CN" kern="100" dirty="0">
              <a:latin typeface="Calibri"/>
              <a:ea typeface="宋体"/>
              <a:cs typeface="Times New Roman"/>
            </a:endParaRPr>
          </a:p>
          <a:p>
            <a:r>
              <a:rPr lang="en-US" altLang="zh-CN" b="1" i="1" kern="100" dirty="0" smtClean="0">
                <a:latin typeface="Times New Roman"/>
                <a:ea typeface="宋体"/>
              </a:rPr>
              <a:t>w</a:t>
            </a:r>
            <a:r>
              <a:rPr lang="en-US" altLang="zh-CN" i="1" baseline="30000" dirty="0">
                <a:latin typeface="Times New Roman" panose="02020603050405020304" pitchFamily="18" charset="0"/>
                <a:cs typeface="Times New Roman" panose="02020603050405020304" pitchFamily="18" charset="0"/>
              </a:rPr>
              <a:t>T</a:t>
            </a:r>
            <a:r>
              <a:rPr lang="en-US" altLang="zh-CN" kern="100" dirty="0" smtClean="0">
                <a:latin typeface="Times New Roman"/>
                <a:ea typeface="宋体"/>
              </a:rPr>
              <a:t>·</a:t>
            </a:r>
            <a:r>
              <a:rPr lang="en-US" altLang="zh-CN" b="1" i="1" kern="100" dirty="0" smtClean="0">
                <a:latin typeface="Times New Roman"/>
                <a:ea typeface="宋体"/>
              </a:rPr>
              <a:t>x</a:t>
            </a:r>
            <a:r>
              <a:rPr lang="en-US" altLang="zh-CN" kern="100" dirty="0" smtClean="0">
                <a:latin typeface="Times New Roman"/>
                <a:ea typeface="宋体"/>
              </a:rPr>
              <a:t>+</a:t>
            </a:r>
            <a:r>
              <a:rPr lang="en-US" altLang="zh-CN" i="1" kern="100" dirty="0" smtClean="0">
                <a:latin typeface="Times New Roman"/>
                <a:ea typeface="宋体"/>
              </a:rPr>
              <a:t>b</a:t>
            </a:r>
            <a:r>
              <a:rPr lang="en-US" altLang="zh-CN" kern="100" dirty="0">
                <a:latin typeface="Times New Roman"/>
                <a:ea typeface="宋体"/>
              </a:rPr>
              <a:t>=-</a:t>
            </a:r>
            <a:r>
              <a:rPr lang="en-US" altLang="zh-CN" i="1" kern="100" dirty="0" smtClean="0">
                <a:latin typeface="Times New Roman"/>
                <a:ea typeface="宋体"/>
              </a:rPr>
              <a:t>k</a:t>
            </a:r>
          </a:p>
          <a:p>
            <a:r>
              <a:rPr lang="zh-CN" altLang="zh-CN" b="1" kern="100" dirty="0">
                <a:solidFill>
                  <a:schemeClr val="accent5">
                    <a:lumMod val="50000"/>
                  </a:schemeClr>
                </a:solidFill>
                <a:latin typeface="Times New Roman"/>
                <a:ea typeface="宋体"/>
                <a:cs typeface="Times New Roman"/>
              </a:rPr>
              <a:t>令</a:t>
            </a:r>
            <a:r>
              <a:rPr lang="en-US" altLang="zh-CN" b="1" i="1" kern="100" dirty="0">
                <a:solidFill>
                  <a:schemeClr val="accent5">
                    <a:lumMod val="50000"/>
                  </a:schemeClr>
                </a:solidFill>
                <a:latin typeface="Times New Roman"/>
                <a:ea typeface="宋体"/>
              </a:rPr>
              <a:t>w</a:t>
            </a:r>
            <a:r>
              <a:rPr lang="en-US" altLang="zh-CN" b="1" kern="100" dirty="0">
                <a:solidFill>
                  <a:schemeClr val="accent5">
                    <a:lumMod val="50000"/>
                  </a:schemeClr>
                </a:solidFill>
                <a:latin typeface="Times New Roman"/>
                <a:ea typeface="宋体"/>
              </a:rPr>
              <a:t>=</a:t>
            </a:r>
            <a:r>
              <a:rPr lang="en-US" altLang="zh-CN" b="1" i="1" kern="100" dirty="0">
                <a:solidFill>
                  <a:schemeClr val="accent5">
                    <a:lumMod val="50000"/>
                  </a:schemeClr>
                </a:solidFill>
                <a:latin typeface="Times New Roman"/>
                <a:ea typeface="宋体"/>
              </a:rPr>
              <a:t>w</a:t>
            </a:r>
            <a:r>
              <a:rPr lang="en-US" altLang="zh-CN" b="1" kern="100" dirty="0">
                <a:solidFill>
                  <a:schemeClr val="accent5">
                    <a:lumMod val="50000"/>
                  </a:schemeClr>
                </a:solidFill>
                <a:latin typeface="Times New Roman"/>
                <a:ea typeface="宋体"/>
              </a:rPr>
              <a:t>/</a:t>
            </a:r>
            <a:r>
              <a:rPr lang="en-US" altLang="zh-CN" b="1" i="1" kern="100" dirty="0">
                <a:solidFill>
                  <a:schemeClr val="accent5">
                    <a:lumMod val="50000"/>
                  </a:schemeClr>
                </a:solidFill>
                <a:latin typeface="Times New Roman"/>
                <a:ea typeface="宋体"/>
              </a:rPr>
              <a:t>k</a:t>
            </a:r>
            <a:r>
              <a:rPr lang="zh-CN" altLang="zh-CN" b="1" kern="100" dirty="0">
                <a:solidFill>
                  <a:schemeClr val="accent5">
                    <a:lumMod val="50000"/>
                  </a:schemeClr>
                </a:solidFill>
                <a:latin typeface="Times New Roman"/>
                <a:ea typeface="宋体"/>
                <a:cs typeface="Times New Roman"/>
              </a:rPr>
              <a:t>、</a:t>
            </a:r>
            <a:r>
              <a:rPr lang="en-US" altLang="zh-CN" b="1" i="1" kern="100" dirty="0">
                <a:solidFill>
                  <a:schemeClr val="accent5">
                    <a:lumMod val="50000"/>
                  </a:schemeClr>
                </a:solidFill>
                <a:latin typeface="Times New Roman"/>
                <a:ea typeface="宋体"/>
              </a:rPr>
              <a:t>b</a:t>
            </a:r>
            <a:r>
              <a:rPr lang="en-US" altLang="zh-CN" b="1" kern="100" dirty="0">
                <a:solidFill>
                  <a:schemeClr val="accent5">
                    <a:lumMod val="50000"/>
                  </a:schemeClr>
                </a:solidFill>
                <a:latin typeface="Times New Roman"/>
                <a:ea typeface="宋体"/>
              </a:rPr>
              <a:t>=</a:t>
            </a:r>
            <a:r>
              <a:rPr lang="en-US" altLang="zh-CN" b="1" i="1" kern="100" dirty="0">
                <a:solidFill>
                  <a:schemeClr val="accent5">
                    <a:lumMod val="50000"/>
                  </a:schemeClr>
                </a:solidFill>
                <a:latin typeface="Times New Roman"/>
                <a:ea typeface="宋体"/>
              </a:rPr>
              <a:t>b</a:t>
            </a:r>
            <a:r>
              <a:rPr lang="en-US" altLang="zh-CN" b="1" kern="100" dirty="0">
                <a:solidFill>
                  <a:schemeClr val="accent5">
                    <a:lumMod val="50000"/>
                  </a:schemeClr>
                </a:solidFill>
                <a:latin typeface="Times New Roman"/>
                <a:ea typeface="宋体"/>
              </a:rPr>
              <a:t>/</a:t>
            </a:r>
            <a:r>
              <a:rPr lang="en-US" altLang="zh-CN" b="1" i="1" kern="100" dirty="0">
                <a:solidFill>
                  <a:schemeClr val="accent5">
                    <a:lumMod val="50000"/>
                  </a:schemeClr>
                </a:solidFill>
                <a:latin typeface="Times New Roman"/>
                <a:ea typeface="宋体"/>
              </a:rPr>
              <a:t>k</a:t>
            </a:r>
            <a:endParaRPr lang="en-US" altLang="zh-CN" b="1" dirty="0" smtClean="0">
              <a:solidFill>
                <a:schemeClr val="accent5">
                  <a:lumMod val="50000"/>
                </a:schemeClr>
              </a:solidFill>
            </a:endParaRPr>
          </a:p>
          <a:p>
            <a:endParaRPr lang="zh-CN" altLang="en-US" dirty="0"/>
          </a:p>
        </p:txBody>
      </p:sp>
      <p:grpSp>
        <p:nvGrpSpPr>
          <p:cNvPr id="4" name="Group 1"/>
          <p:cNvGrpSpPr>
            <a:grpSpLocks noChangeAspect="1"/>
          </p:cNvGrpSpPr>
          <p:nvPr/>
        </p:nvGrpSpPr>
        <p:grpSpPr bwMode="auto">
          <a:xfrm>
            <a:off x="5537836" y="157925"/>
            <a:ext cx="3287853" cy="2251594"/>
            <a:chOff x="1882" y="1610"/>
            <a:chExt cx="4497" cy="3080"/>
          </a:xfrm>
        </p:grpSpPr>
        <p:sp>
          <p:nvSpPr>
            <p:cNvPr id="5" name="AutoShape 37"/>
            <p:cNvSpPr>
              <a:spLocks noChangeAspect="1" noChangeArrowheads="1" noTextEdit="1"/>
            </p:cNvSpPr>
            <p:nvPr/>
          </p:nvSpPr>
          <p:spPr bwMode="auto">
            <a:xfrm>
              <a:off x="1882" y="1610"/>
              <a:ext cx="4332" cy="30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6" name="AutoShape 36"/>
            <p:cNvSpPr>
              <a:spLocks noChangeShapeType="1"/>
            </p:cNvSpPr>
            <p:nvPr/>
          </p:nvSpPr>
          <p:spPr bwMode="auto">
            <a:xfrm>
              <a:off x="2566" y="2396"/>
              <a:ext cx="2673" cy="186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7" name="AutoShape 35"/>
            <p:cNvSpPr>
              <a:spLocks noChangeShapeType="1"/>
            </p:cNvSpPr>
            <p:nvPr/>
          </p:nvSpPr>
          <p:spPr bwMode="auto">
            <a:xfrm>
              <a:off x="2108" y="4330"/>
              <a:ext cx="3587"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8" name="AutoShape 34"/>
            <p:cNvSpPr>
              <a:spLocks noChangeShapeType="1"/>
            </p:cNvSpPr>
            <p:nvPr/>
          </p:nvSpPr>
          <p:spPr bwMode="auto">
            <a:xfrm flipV="1">
              <a:off x="2304" y="1610"/>
              <a:ext cx="0" cy="290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9" name="Oval 33"/>
            <p:cNvSpPr>
              <a:spLocks noChangeArrowheads="1"/>
            </p:cNvSpPr>
            <p:nvPr/>
          </p:nvSpPr>
          <p:spPr bwMode="auto">
            <a:xfrm>
              <a:off x="2566" y="3951"/>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0" name="Oval 32"/>
            <p:cNvSpPr>
              <a:spLocks noChangeArrowheads="1"/>
            </p:cNvSpPr>
            <p:nvPr/>
          </p:nvSpPr>
          <p:spPr bwMode="auto">
            <a:xfrm>
              <a:off x="2806" y="4191"/>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1" name="Oval 31"/>
            <p:cNvSpPr>
              <a:spLocks noChangeArrowheads="1"/>
            </p:cNvSpPr>
            <p:nvPr/>
          </p:nvSpPr>
          <p:spPr bwMode="auto">
            <a:xfrm>
              <a:off x="2566" y="3395"/>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2" name="Oval 30"/>
            <p:cNvSpPr>
              <a:spLocks noChangeArrowheads="1"/>
            </p:cNvSpPr>
            <p:nvPr/>
          </p:nvSpPr>
          <p:spPr bwMode="auto">
            <a:xfrm>
              <a:off x="2891" y="3720"/>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3" name="Oval 29"/>
            <p:cNvSpPr>
              <a:spLocks noChangeArrowheads="1"/>
            </p:cNvSpPr>
            <p:nvPr/>
          </p:nvSpPr>
          <p:spPr bwMode="auto">
            <a:xfrm>
              <a:off x="3611" y="4191"/>
              <a:ext cx="86"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4" name="Oval 28"/>
            <p:cNvSpPr>
              <a:spLocks noChangeArrowheads="1"/>
            </p:cNvSpPr>
            <p:nvPr/>
          </p:nvSpPr>
          <p:spPr bwMode="auto">
            <a:xfrm>
              <a:off x="3391" y="3865"/>
              <a:ext cx="85" cy="86"/>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5" name="Oval 27"/>
            <p:cNvSpPr>
              <a:spLocks noChangeArrowheads="1"/>
            </p:cNvSpPr>
            <p:nvPr/>
          </p:nvSpPr>
          <p:spPr bwMode="auto">
            <a:xfrm>
              <a:off x="3246" y="2855"/>
              <a:ext cx="85" cy="8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6" name="Oval 26"/>
            <p:cNvSpPr>
              <a:spLocks noChangeArrowheads="1"/>
            </p:cNvSpPr>
            <p:nvPr/>
          </p:nvSpPr>
          <p:spPr bwMode="auto">
            <a:xfrm>
              <a:off x="3116" y="3465"/>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7" name="Oval 25"/>
            <p:cNvSpPr>
              <a:spLocks noChangeArrowheads="1"/>
            </p:cNvSpPr>
            <p:nvPr/>
          </p:nvSpPr>
          <p:spPr bwMode="auto">
            <a:xfrm>
              <a:off x="3836" y="3865"/>
              <a:ext cx="85"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8" name="Rectangle 24"/>
            <p:cNvSpPr>
              <a:spLocks noChangeArrowheads="1"/>
            </p:cNvSpPr>
            <p:nvPr/>
          </p:nvSpPr>
          <p:spPr bwMode="auto">
            <a:xfrm>
              <a:off x="2976" y="2091"/>
              <a:ext cx="85" cy="8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9" name="Rectangle 23"/>
            <p:cNvSpPr>
              <a:spLocks noChangeArrowheads="1"/>
            </p:cNvSpPr>
            <p:nvPr/>
          </p:nvSpPr>
          <p:spPr bwMode="auto">
            <a:xfrm>
              <a:off x="3921" y="2765"/>
              <a:ext cx="85" cy="8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0" name="Rectangle 22"/>
            <p:cNvSpPr>
              <a:spLocks noChangeArrowheads="1"/>
            </p:cNvSpPr>
            <p:nvPr/>
          </p:nvSpPr>
          <p:spPr bwMode="auto">
            <a:xfrm>
              <a:off x="4726" y="2472"/>
              <a:ext cx="85" cy="8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1" name="Rectangle 21"/>
            <p:cNvSpPr>
              <a:spLocks noChangeArrowheads="1"/>
            </p:cNvSpPr>
            <p:nvPr/>
          </p:nvSpPr>
          <p:spPr bwMode="auto">
            <a:xfrm>
              <a:off x="4359" y="2392"/>
              <a:ext cx="85" cy="84"/>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2" name="Rectangle 20"/>
            <p:cNvSpPr>
              <a:spLocks noChangeArrowheads="1"/>
            </p:cNvSpPr>
            <p:nvPr/>
          </p:nvSpPr>
          <p:spPr bwMode="auto">
            <a:xfrm>
              <a:off x="4993" y="2854"/>
              <a:ext cx="86" cy="8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3" name="Rectangle 19"/>
            <p:cNvSpPr>
              <a:spLocks noChangeArrowheads="1"/>
            </p:cNvSpPr>
            <p:nvPr/>
          </p:nvSpPr>
          <p:spPr bwMode="auto">
            <a:xfrm>
              <a:off x="3836" y="2002"/>
              <a:ext cx="85" cy="84"/>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4" name="Rectangle 18"/>
            <p:cNvSpPr>
              <a:spLocks noChangeArrowheads="1"/>
            </p:cNvSpPr>
            <p:nvPr/>
          </p:nvSpPr>
          <p:spPr bwMode="auto">
            <a:xfrm>
              <a:off x="4444" y="2765"/>
              <a:ext cx="85" cy="83"/>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5" name="Rectangle 17"/>
            <p:cNvSpPr>
              <a:spLocks noChangeArrowheads="1"/>
            </p:cNvSpPr>
            <p:nvPr/>
          </p:nvSpPr>
          <p:spPr bwMode="auto">
            <a:xfrm>
              <a:off x="5079" y="2468"/>
              <a:ext cx="86" cy="8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6" name="Rectangle 16"/>
            <p:cNvSpPr>
              <a:spLocks noChangeArrowheads="1"/>
            </p:cNvSpPr>
            <p:nvPr/>
          </p:nvSpPr>
          <p:spPr bwMode="auto">
            <a:xfrm>
              <a:off x="3971" y="2216"/>
              <a:ext cx="85" cy="8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7" name="Rectangle 15"/>
            <p:cNvSpPr>
              <a:spLocks noChangeArrowheads="1"/>
            </p:cNvSpPr>
            <p:nvPr/>
          </p:nvSpPr>
          <p:spPr bwMode="auto">
            <a:xfrm>
              <a:off x="3562" y="2383"/>
              <a:ext cx="86" cy="85"/>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28" name="Text Box 14"/>
            <p:cNvSpPr txBox="1">
              <a:spLocks noChangeArrowheads="1"/>
            </p:cNvSpPr>
            <p:nvPr/>
          </p:nvSpPr>
          <p:spPr bwMode="auto">
            <a:xfrm>
              <a:off x="5239" y="4236"/>
              <a:ext cx="540"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ea typeface="宋体" pitchFamily="2" charset="-122"/>
                  <a:cs typeface="Times New Roman" pitchFamily="18" charset="0"/>
                </a:rPr>
                <a:t>x</a:t>
              </a:r>
              <a:r>
                <a:rPr kumimoji="0" lang="en-US" altLang="zh-CN" sz="2000" b="0" i="0" u="none" strike="noStrike" cap="none" normalizeH="0" baseline="-30000" smtClean="0">
                  <a:ln>
                    <a:noFill/>
                  </a:ln>
                  <a:solidFill>
                    <a:schemeClr val="tx1"/>
                  </a:solidFill>
                  <a:effectLst/>
                  <a:ea typeface="宋体" pitchFamily="2" charset="-122"/>
                  <a:cs typeface="Times New Roman" pitchFamily="18" charset="0"/>
                </a:rPr>
                <a:t>1</a:t>
              </a:r>
              <a:endParaRPr kumimoji="0" lang="en-US"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 name="Text Box 13"/>
            <p:cNvSpPr txBox="1">
              <a:spLocks noChangeArrowheads="1"/>
            </p:cNvSpPr>
            <p:nvPr/>
          </p:nvSpPr>
          <p:spPr bwMode="auto">
            <a:xfrm>
              <a:off x="1882" y="1610"/>
              <a:ext cx="540"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chemeClr val="tx1"/>
                  </a:solidFill>
                  <a:effectLst/>
                  <a:ea typeface="宋体" pitchFamily="2" charset="-122"/>
                  <a:cs typeface="Times New Roman" pitchFamily="18" charset="0"/>
                </a:rPr>
                <a:t>x</a:t>
              </a:r>
              <a:r>
                <a:rPr kumimoji="0" lang="en-US" altLang="zh-CN" sz="2000" b="0" i="0" u="none" strike="noStrike" cap="none" normalizeH="0" baseline="-30000" smtClean="0">
                  <a:ln>
                    <a:noFill/>
                  </a:ln>
                  <a:solidFill>
                    <a:schemeClr val="tx1"/>
                  </a:solidFill>
                  <a:effectLst/>
                  <a:ea typeface="宋体" pitchFamily="2" charset="-122"/>
                  <a:cs typeface="Times New Roman" pitchFamily="18" charset="0"/>
                </a:rPr>
                <a:t>2</a:t>
              </a:r>
              <a:endParaRPr kumimoji="0" lang="en-US"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0" name="AutoShape 12"/>
            <p:cNvSpPr>
              <a:spLocks noChangeShapeType="1"/>
            </p:cNvSpPr>
            <p:nvPr/>
          </p:nvSpPr>
          <p:spPr bwMode="auto">
            <a:xfrm flipV="1">
              <a:off x="2976" y="2064"/>
              <a:ext cx="500" cy="623"/>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31" name="Text Box 11"/>
            <p:cNvSpPr txBox="1">
              <a:spLocks noChangeArrowheads="1"/>
            </p:cNvSpPr>
            <p:nvPr/>
          </p:nvSpPr>
          <p:spPr bwMode="auto">
            <a:xfrm>
              <a:off x="4669" y="3219"/>
              <a:ext cx="1710"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ea typeface="宋体" pitchFamily="2" charset="-122"/>
                  <a:cs typeface="Times New Roman" pitchFamily="18" charset="0"/>
                </a:rPr>
                <a:t>w</a:t>
              </a:r>
              <a:r>
                <a:rPr kumimoji="0" lang="en-US" altLang="zh-CN" sz="2000" b="0" i="0" u="none" strike="noStrike" cap="none" normalizeH="0" baseline="30000" dirty="0" smtClean="0">
                  <a:ln>
                    <a:noFill/>
                  </a:ln>
                  <a:solidFill>
                    <a:schemeClr val="tx1"/>
                  </a:solidFill>
                  <a:effectLst/>
                  <a:ea typeface="宋体" pitchFamily="2" charset="-122"/>
                  <a:cs typeface="Times New Roman" pitchFamily="18" charset="0"/>
                </a:rPr>
                <a:t>T</a:t>
              </a:r>
              <a:r>
                <a:rPr kumimoji="0" lang="en-US" altLang="zh-CN" sz="2000" b="1" i="1" u="none" strike="noStrike" cap="none" normalizeH="0" baseline="0" dirty="0" smtClean="0">
                  <a:ln>
                    <a:noFill/>
                  </a:ln>
                  <a:solidFill>
                    <a:schemeClr val="tx1"/>
                  </a:solidFill>
                  <a:effectLst/>
                  <a:ea typeface="宋体" pitchFamily="2" charset="-122"/>
                  <a:cs typeface="Times New Roman" pitchFamily="18" charset="0"/>
                </a:rPr>
                <a:t>X</a:t>
              </a:r>
              <a:r>
                <a:rPr kumimoji="0" lang="en-US" altLang="zh-CN" sz="2000" b="0" i="0" u="none" strike="noStrike" cap="none" normalizeH="0" baseline="0" dirty="0" smtClean="0">
                  <a:ln>
                    <a:noFill/>
                  </a:ln>
                  <a:solidFill>
                    <a:schemeClr val="tx1"/>
                  </a:solidFill>
                  <a:effectLst/>
                  <a:ea typeface="宋体" pitchFamily="2" charset="-122"/>
                  <a:cs typeface="Times New Roman" pitchFamily="18" charset="0"/>
                </a:rPr>
                <a:t>+b=0</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2" name="Text Box 10"/>
            <p:cNvSpPr txBox="1">
              <a:spLocks noChangeArrowheads="1"/>
            </p:cNvSpPr>
            <p:nvPr/>
          </p:nvSpPr>
          <p:spPr bwMode="auto">
            <a:xfrm>
              <a:off x="3075" y="1712"/>
              <a:ext cx="360"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ea typeface="宋体" pitchFamily="2" charset="-122"/>
                  <a:cs typeface="Times New Roman" pitchFamily="18" charset="0"/>
                </a:rPr>
                <a:t>w</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3" name="Text Box 9"/>
            <p:cNvSpPr txBox="1">
              <a:spLocks noChangeArrowheads="1"/>
            </p:cNvSpPr>
            <p:nvPr/>
          </p:nvSpPr>
          <p:spPr bwMode="auto">
            <a:xfrm>
              <a:off x="2926" y="2765"/>
              <a:ext cx="707"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ea typeface="宋体" pitchFamily="2" charset="-122"/>
                  <a:cs typeface="Times New Roman" pitchFamily="18" charset="0"/>
                </a:rPr>
                <a:t>x</a:t>
              </a:r>
              <a:r>
                <a:rPr kumimoji="0" lang="en-US" altLang="zh-CN" sz="2000" b="1" i="1" u="none" strike="noStrike" cap="none" normalizeH="0" baseline="-30000" smtClean="0">
                  <a:ln>
                    <a:noFill/>
                  </a:ln>
                  <a:solidFill>
                    <a:schemeClr val="tx1"/>
                  </a:solidFill>
                  <a:effectLst/>
                  <a:ea typeface="宋体" pitchFamily="2" charset="-122"/>
                  <a:cs typeface="Times New Roman" pitchFamily="18" charset="0"/>
                </a:rPr>
                <a:t>a</a:t>
              </a:r>
              <a:endParaRPr kumimoji="0" lang="en-US"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4" name="AutoShape 8"/>
            <p:cNvSpPr>
              <a:spLocks noChangeShapeType="1"/>
            </p:cNvSpPr>
            <p:nvPr/>
          </p:nvSpPr>
          <p:spPr bwMode="auto">
            <a:xfrm>
              <a:off x="3061" y="2603"/>
              <a:ext cx="84" cy="5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35" name="AutoShape 7"/>
            <p:cNvSpPr>
              <a:spLocks noChangeShapeType="1"/>
            </p:cNvSpPr>
            <p:nvPr/>
          </p:nvSpPr>
          <p:spPr bwMode="auto">
            <a:xfrm flipH="1">
              <a:off x="3061" y="2656"/>
              <a:ext cx="84" cy="10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36" name="Oval 6"/>
            <p:cNvSpPr>
              <a:spLocks noChangeArrowheads="1"/>
            </p:cNvSpPr>
            <p:nvPr/>
          </p:nvSpPr>
          <p:spPr bwMode="auto">
            <a:xfrm>
              <a:off x="4006" y="3395"/>
              <a:ext cx="85" cy="8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37" name="Text Box 5"/>
            <p:cNvSpPr txBox="1">
              <a:spLocks noChangeArrowheads="1"/>
            </p:cNvSpPr>
            <p:nvPr/>
          </p:nvSpPr>
          <p:spPr bwMode="auto">
            <a:xfrm>
              <a:off x="3652" y="3267"/>
              <a:ext cx="707"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ea typeface="宋体" pitchFamily="2" charset="-122"/>
                  <a:cs typeface="Times New Roman" pitchFamily="18" charset="0"/>
                </a:rPr>
                <a:t>x</a:t>
              </a:r>
              <a:r>
                <a:rPr kumimoji="0" lang="en-US" altLang="zh-CN" sz="2000" b="1" i="1" u="none" strike="noStrike" cap="none" normalizeH="0" baseline="-30000" smtClean="0">
                  <a:ln>
                    <a:noFill/>
                  </a:ln>
                  <a:solidFill>
                    <a:schemeClr val="tx1"/>
                  </a:solidFill>
                  <a:effectLst/>
                  <a:ea typeface="宋体" pitchFamily="2" charset="-122"/>
                  <a:cs typeface="Times New Roman" pitchFamily="18" charset="0"/>
                </a:rPr>
                <a:t>b</a:t>
              </a:r>
              <a:endParaRPr kumimoji="0" lang="en-US"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8" name="AutoShape 4"/>
            <p:cNvSpPr>
              <a:spLocks noChangeShapeType="1"/>
            </p:cNvSpPr>
            <p:nvPr/>
          </p:nvSpPr>
          <p:spPr bwMode="auto">
            <a:xfrm flipH="1">
              <a:off x="4811" y="3673"/>
              <a:ext cx="439" cy="27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39" name="Text Box 3"/>
            <p:cNvSpPr txBox="1">
              <a:spLocks noChangeArrowheads="1"/>
            </p:cNvSpPr>
            <p:nvPr/>
          </p:nvSpPr>
          <p:spPr bwMode="auto">
            <a:xfrm>
              <a:off x="5066" y="1972"/>
              <a:ext cx="707"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ea typeface="宋体" pitchFamily="2" charset="-122"/>
                  <a:cs typeface="Times New Roman" pitchFamily="18" charset="0"/>
                </a:rPr>
                <a:t>x</a:t>
              </a:r>
              <a:r>
                <a:rPr kumimoji="0" lang="en-US" altLang="zh-CN" sz="2000" b="1" i="1" u="none" strike="noStrike" cap="none" normalizeH="0" baseline="-30000" dirty="0" smtClean="0">
                  <a:ln>
                    <a:noFill/>
                  </a:ln>
                  <a:solidFill>
                    <a:schemeClr val="tx1"/>
                  </a:solidFill>
                  <a:effectLst/>
                  <a:ea typeface="宋体" pitchFamily="2" charset="-122"/>
                  <a:cs typeface="Times New Roman" pitchFamily="18" charset="0"/>
                </a:rPr>
                <a:t>p</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0" name="Text Box 2"/>
            <p:cNvSpPr txBox="1">
              <a:spLocks noChangeArrowheads="1"/>
            </p:cNvSpPr>
            <p:nvPr/>
          </p:nvSpPr>
          <p:spPr bwMode="auto">
            <a:xfrm>
              <a:off x="3648" y="3822"/>
              <a:ext cx="707"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ea typeface="宋体" pitchFamily="2" charset="-122"/>
                  <a:cs typeface="Times New Roman" pitchFamily="18" charset="0"/>
                </a:rPr>
                <a:t>x</a:t>
              </a:r>
              <a:r>
                <a:rPr kumimoji="0" lang="en-US" altLang="zh-CN" sz="2000" b="1" i="1" u="none" strike="noStrike" cap="none" normalizeH="0" baseline="-30000" smtClean="0">
                  <a:ln>
                    <a:noFill/>
                  </a:ln>
                  <a:solidFill>
                    <a:schemeClr val="tx1"/>
                  </a:solidFill>
                  <a:effectLst/>
                  <a:ea typeface="宋体" pitchFamily="2" charset="-122"/>
                  <a:cs typeface="Times New Roman" pitchFamily="18" charset="0"/>
                </a:rPr>
                <a:t>r</a:t>
              </a:r>
              <a:endParaRPr kumimoji="0" lang="en-US"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 name="对象 41"/>
          <p:cNvGraphicFramePr>
            <a:graphicFrameLocks noChangeAspect="1"/>
          </p:cNvGraphicFramePr>
          <p:nvPr>
            <p:extLst>
              <p:ext uri="{D42A27DB-BD31-4B8C-83A1-F6EECF244321}">
                <p14:modId xmlns:p14="http://schemas.microsoft.com/office/powerpoint/2010/main" val="2802464750"/>
              </p:ext>
            </p:extLst>
          </p:nvPr>
        </p:nvGraphicFramePr>
        <p:xfrm>
          <a:off x="577515" y="2459046"/>
          <a:ext cx="3195851" cy="947607"/>
        </p:xfrm>
        <a:graphic>
          <a:graphicData uri="http://schemas.openxmlformats.org/presentationml/2006/ole">
            <mc:AlternateContent xmlns:mc="http://schemas.openxmlformats.org/markup-compatibility/2006">
              <mc:Choice xmlns:v="urn:schemas-microsoft-com:vml" Requires="v">
                <p:oleObj spid="_x0000_s203792" name="Equation" r:id="rId7" imgW="1637589" imgH="482391" progId="Equation.DSMT4">
                  <p:embed/>
                </p:oleObj>
              </mc:Choice>
              <mc:Fallback>
                <p:oleObj name="Equation" r:id="rId7" imgW="1637589" imgH="482391" progId="Equation.DSMT4">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515" y="2459046"/>
                        <a:ext cx="3195851" cy="947607"/>
                      </a:xfrm>
                      <a:prstGeom prst="rect">
                        <a:avLst/>
                      </a:prstGeom>
                      <a:noFill/>
                    </p:spPr>
                  </p:pic>
                </p:oleObj>
              </mc:Fallback>
            </mc:AlternateContent>
          </a:graphicData>
        </a:graphic>
      </p:graphicFrame>
      <p:grpSp>
        <p:nvGrpSpPr>
          <p:cNvPr id="43" name="Group 4"/>
          <p:cNvGrpSpPr>
            <a:grpSpLocks/>
          </p:cNvGrpSpPr>
          <p:nvPr/>
        </p:nvGrpSpPr>
        <p:grpSpPr bwMode="auto">
          <a:xfrm>
            <a:off x="4576706" y="2608852"/>
            <a:ext cx="4375983" cy="2730521"/>
            <a:chOff x="1044" y="1133"/>
            <a:chExt cx="4080" cy="3055"/>
          </a:xfrm>
        </p:grpSpPr>
        <p:sp>
          <p:nvSpPr>
            <p:cNvPr id="45" name="Line 6"/>
            <p:cNvSpPr>
              <a:spLocks noChangeShapeType="1"/>
            </p:cNvSpPr>
            <p:nvPr/>
          </p:nvSpPr>
          <p:spPr bwMode="auto">
            <a:xfrm flipV="1">
              <a:off x="1044" y="1236"/>
              <a:ext cx="0" cy="2696"/>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46" name="Line 7"/>
            <p:cNvSpPr>
              <a:spLocks noChangeShapeType="1"/>
            </p:cNvSpPr>
            <p:nvPr/>
          </p:nvSpPr>
          <p:spPr bwMode="auto">
            <a:xfrm flipV="1">
              <a:off x="1044" y="3932"/>
              <a:ext cx="2568" cy="0"/>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47" name="Oval 8"/>
            <p:cNvSpPr>
              <a:spLocks noChangeArrowheads="1"/>
            </p:cNvSpPr>
            <p:nvPr/>
          </p:nvSpPr>
          <p:spPr bwMode="auto">
            <a:xfrm>
              <a:off x="2778" y="1750"/>
              <a:ext cx="128" cy="128"/>
            </a:xfrm>
            <a:prstGeom prst="ellipse">
              <a:avLst/>
            </a:prstGeom>
            <a:solidFill>
              <a:schemeClr val="accent2"/>
            </a:solidFill>
            <a:ln w="19050">
              <a:solidFill>
                <a:srgbClr val="FF3300"/>
              </a:solidFill>
              <a:miter lim="800000"/>
              <a:headEnd/>
              <a:tailEnd/>
            </a:ln>
          </p:spPr>
          <p:txBody>
            <a:bodyPr wrap="none" anchor="ctr"/>
            <a:lstStyle/>
            <a:p>
              <a:pPr algn="ctr"/>
              <a:endParaRPr lang="zh-CN" altLang="en-US" sz="1800" b="0"/>
            </a:p>
          </p:txBody>
        </p:sp>
        <p:sp>
          <p:nvSpPr>
            <p:cNvPr id="48" name="Oval 9"/>
            <p:cNvSpPr>
              <a:spLocks noChangeArrowheads="1"/>
            </p:cNvSpPr>
            <p:nvPr/>
          </p:nvSpPr>
          <p:spPr bwMode="auto">
            <a:xfrm>
              <a:off x="3204" y="2285"/>
              <a:ext cx="129" cy="129"/>
            </a:xfrm>
            <a:prstGeom prst="ellipse">
              <a:avLst/>
            </a:prstGeom>
            <a:solidFill>
              <a:schemeClr val="accent2"/>
            </a:solidFill>
            <a:ln w="19050">
              <a:solidFill>
                <a:srgbClr val="FF3300"/>
              </a:solidFill>
              <a:miter lim="800000"/>
              <a:headEnd/>
              <a:tailEnd/>
            </a:ln>
          </p:spPr>
          <p:txBody>
            <a:bodyPr wrap="none" anchor="ctr"/>
            <a:lstStyle/>
            <a:p>
              <a:pPr algn="ctr"/>
              <a:endParaRPr lang="zh-CN" altLang="en-US" sz="1800" b="0"/>
            </a:p>
          </p:txBody>
        </p:sp>
        <p:sp>
          <p:nvSpPr>
            <p:cNvPr id="49" name="Oval 10"/>
            <p:cNvSpPr>
              <a:spLocks noChangeArrowheads="1"/>
            </p:cNvSpPr>
            <p:nvPr/>
          </p:nvSpPr>
          <p:spPr bwMode="auto">
            <a:xfrm>
              <a:off x="3677" y="2456"/>
              <a:ext cx="128" cy="128"/>
            </a:xfrm>
            <a:prstGeom prst="ellipse">
              <a:avLst/>
            </a:prstGeom>
            <a:solidFill>
              <a:schemeClr val="accent2"/>
            </a:solidFill>
            <a:ln w="19050">
              <a:solidFill>
                <a:srgbClr val="FF3300"/>
              </a:solidFill>
              <a:miter lim="800000"/>
              <a:headEnd/>
              <a:tailEnd/>
            </a:ln>
          </p:spPr>
          <p:txBody>
            <a:bodyPr wrap="none" anchor="ctr"/>
            <a:lstStyle/>
            <a:p>
              <a:pPr algn="ctr"/>
              <a:endParaRPr lang="zh-CN" altLang="en-US" sz="1800" b="0"/>
            </a:p>
          </p:txBody>
        </p:sp>
        <p:sp>
          <p:nvSpPr>
            <p:cNvPr id="50" name="Oval 11"/>
            <p:cNvSpPr>
              <a:spLocks noChangeArrowheads="1"/>
            </p:cNvSpPr>
            <p:nvPr/>
          </p:nvSpPr>
          <p:spPr bwMode="auto">
            <a:xfrm>
              <a:off x="2392" y="1878"/>
              <a:ext cx="129" cy="129"/>
            </a:xfrm>
            <a:prstGeom prst="ellipse">
              <a:avLst/>
            </a:prstGeom>
            <a:solidFill>
              <a:schemeClr val="accent2"/>
            </a:solidFill>
            <a:ln w="19050">
              <a:solidFill>
                <a:srgbClr val="FF3300"/>
              </a:solidFill>
              <a:miter lim="800000"/>
              <a:headEnd/>
              <a:tailEnd/>
            </a:ln>
          </p:spPr>
          <p:txBody>
            <a:bodyPr wrap="none" anchor="ctr"/>
            <a:lstStyle/>
            <a:p>
              <a:pPr algn="ctr"/>
              <a:endParaRPr lang="zh-CN" altLang="en-US" sz="1800" b="0"/>
            </a:p>
          </p:txBody>
        </p:sp>
        <p:sp>
          <p:nvSpPr>
            <p:cNvPr id="51" name="Oval 12"/>
            <p:cNvSpPr>
              <a:spLocks noChangeArrowheads="1"/>
            </p:cNvSpPr>
            <p:nvPr/>
          </p:nvSpPr>
          <p:spPr bwMode="auto">
            <a:xfrm>
              <a:off x="3227" y="2713"/>
              <a:ext cx="128" cy="128"/>
            </a:xfrm>
            <a:prstGeom prst="ellipse">
              <a:avLst/>
            </a:prstGeom>
            <a:solidFill>
              <a:schemeClr val="accent2"/>
            </a:solidFill>
            <a:ln w="19050">
              <a:solidFill>
                <a:srgbClr val="FF3300"/>
              </a:solidFill>
              <a:miter lim="800000"/>
              <a:headEnd/>
              <a:tailEnd/>
            </a:ln>
          </p:spPr>
          <p:txBody>
            <a:bodyPr wrap="none" anchor="ctr"/>
            <a:lstStyle/>
            <a:p>
              <a:pPr algn="ctr"/>
              <a:endParaRPr lang="zh-CN" altLang="en-US" sz="1800" b="0"/>
            </a:p>
          </p:txBody>
        </p:sp>
        <p:sp>
          <p:nvSpPr>
            <p:cNvPr id="52" name="Rectangle 13"/>
            <p:cNvSpPr>
              <a:spLocks noChangeArrowheads="1"/>
            </p:cNvSpPr>
            <p:nvPr/>
          </p:nvSpPr>
          <p:spPr bwMode="auto">
            <a:xfrm>
              <a:off x="1332" y="2765"/>
              <a:ext cx="128" cy="128"/>
            </a:xfrm>
            <a:prstGeom prst="rect">
              <a:avLst/>
            </a:prstGeom>
            <a:solidFill>
              <a:schemeClr val="hlink"/>
            </a:solidFill>
            <a:ln w="9525">
              <a:solidFill>
                <a:srgbClr val="FF3300"/>
              </a:solidFill>
              <a:miter lim="800000"/>
              <a:headEnd/>
              <a:tailEnd/>
            </a:ln>
          </p:spPr>
          <p:txBody>
            <a:bodyPr wrap="none" anchor="ctr"/>
            <a:lstStyle/>
            <a:p>
              <a:pPr algn="ctr"/>
              <a:endParaRPr lang="zh-CN" altLang="en-US" sz="1800" b="0"/>
            </a:p>
          </p:txBody>
        </p:sp>
        <p:sp>
          <p:nvSpPr>
            <p:cNvPr id="53" name="Rectangle 14"/>
            <p:cNvSpPr>
              <a:spLocks noChangeArrowheads="1"/>
            </p:cNvSpPr>
            <p:nvPr/>
          </p:nvSpPr>
          <p:spPr bwMode="auto">
            <a:xfrm>
              <a:off x="2388" y="3005"/>
              <a:ext cx="129" cy="128"/>
            </a:xfrm>
            <a:prstGeom prst="rect">
              <a:avLst/>
            </a:prstGeom>
            <a:solidFill>
              <a:schemeClr val="hlink"/>
            </a:solidFill>
            <a:ln w="9525">
              <a:solidFill>
                <a:srgbClr val="FF3300"/>
              </a:solidFill>
              <a:miter lim="800000"/>
              <a:headEnd/>
              <a:tailEnd/>
            </a:ln>
          </p:spPr>
          <p:txBody>
            <a:bodyPr wrap="none" anchor="ctr"/>
            <a:lstStyle/>
            <a:p>
              <a:pPr algn="ctr"/>
              <a:endParaRPr lang="zh-CN" altLang="en-US" sz="1800" b="0"/>
            </a:p>
          </p:txBody>
        </p:sp>
        <p:sp>
          <p:nvSpPr>
            <p:cNvPr id="54" name="Rectangle 15"/>
            <p:cNvSpPr>
              <a:spLocks noChangeArrowheads="1"/>
            </p:cNvSpPr>
            <p:nvPr/>
          </p:nvSpPr>
          <p:spPr bwMode="auto">
            <a:xfrm>
              <a:off x="2200" y="3419"/>
              <a:ext cx="128" cy="128"/>
            </a:xfrm>
            <a:prstGeom prst="rect">
              <a:avLst/>
            </a:prstGeom>
            <a:solidFill>
              <a:schemeClr val="hlink"/>
            </a:solidFill>
            <a:ln w="9525">
              <a:solidFill>
                <a:srgbClr val="FF3300"/>
              </a:solidFill>
              <a:miter lim="800000"/>
              <a:headEnd/>
              <a:tailEnd/>
            </a:ln>
          </p:spPr>
          <p:txBody>
            <a:bodyPr wrap="none" anchor="ctr"/>
            <a:lstStyle/>
            <a:p>
              <a:pPr algn="ctr"/>
              <a:endParaRPr lang="zh-CN" altLang="en-US" sz="1800" b="0"/>
            </a:p>
          </p:txBody>
        </p:sp>
        <p:sp>
          <p:nvSpPr>
            <p:cNvPr id="55" name="Rectangle 16"/>
            <p:cNvSpPr>
              <a:spLocks noChangeArrowheads="1"/>
            </p:cNvSpPr>
            <p:nvPr/>
          </p:nvSpPr>
          <p:spPr bwMode="auto">
            <a:xfrm>
              <a:off x="1429" y="3355"/>
              <a:ext cx="129" cy="128"/>
            </a:xfrm>
            <a:prstGeom prst="rect">
              <a:avLst/>
            </a:prstGeom>
            <a:solidFill>
              <a:schemeClr val="hlink"/>
            </a:solidFill>
            <a:ln w="9525">
              <a:solidFill>
                <a:srgbClr val="FF3300"/>
              </a:solidFill>
              <a:miter lim="800000"/>
              <a:headEnd/>
              <a:tailEnd/>
            </a:ln>
          </p:spPr>
          <p:txBody>
            <a:bodyPr wrap="none" anchor="ctr"/>
            <a:lstStyle/>
            <a:p>
              <a:pPr algn="ctr"/>
              <a:endParaRPr lang="zh-CN" altLang="en-US" sz="1800" b="0"/>
            </a:p>
          </p:txBody>
        </p:sp>
        <p:sp>
          <p:nvSpPr>
            <p:cNvPr id="56" name="Rectangle 17"/>
            <p:cNvSpPr>
              <a:spLocks noChangeArrowheads="1"/>
            </p:cNvSpPr>
            <p:nvPr/>
          </p:nvSpPr>
          <p:spPr bwMode="auto">
            <a:xfrm>
              <a:off x="1558" y="2392"/>
              <a:ext cx="128" cy="128"/>
            </a:xfrm>
            <a:prstGeom prst="rect">
              <a:avLst/>
            </a:prstGeom>
            <a:solidFill>
              <a:schemeClr val="hlink"/>
            </a:solidFill>
            <a:ln w="9525">
              <a:solidFill>
                <a:srgbClr val="FF3300"/>
              </a:solidFill>
              <a:miter lim="800000"/>
              <a:headEnd/>
              <a:tailEnd/>
            </a:ln>
          </p:spPr>
          <p:txBody>
            <a:bodyPr wrap="none" anchor="ctr"/>
            <a:lstStyle/>
            <a:p>
              <a:pPr algn="ctr"/>
              <a:endParaRPr lang="zh-CN" altLang="en-US" sz="1800" b="0"/>
            </a:p>
          </p:txBody>
        </p:sp>
        <p:sp>
          <p:nvSpPr>
            <p:cNvPr id="57" name="Text Box 18"/>
            <p:cNvSpPr txBox="1">
              <a:spLocks noChangeArrowheads="1"/>
            </p:cNvSpPr>
            <p:nvPr/>
          </p:nvSpPr>
          <p:spPr bwMode="auto">
            <a:xfrm>
              <a:off x="1672" y="3685"/>
              <a:ext cx="617" cy="302"/>
            </a:xfrm>
            <a:prstGeom prst="rect">
              <a:avLst/>
            </a:prstGeom>
            <a:solidFill>
              <a:srgbClr val="F8BAE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9900FF"/>
                  </a:solidFill>
                  <a:latin typeface="Tahoma" pitchFamily="34" charset="0"/>
                </a:rPr>
                <a:t>Class 1</a:t>
              </a:r>
            </a:p>
          </p:txBody>
        </p:sp>
        <p:sp>
          <p:nvSpPr>
            <p:cNvPr id="58" name="Text Box 19"/>
            <p:cNvSpPr txBox="1">
              <a:spLocks noChangeArrowheads="1"/>
            </p:cNvSpPr>
            <p:nvPr/>
          </p:nvSpPr>
          <p:spPr bwMode="auto">
            <a:xfrm>
              <a:off x="2196" y="1133"/>
              <a:ext cx="617" cy="302"/>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009900"/>
                  </a:solidFill>
                  <a:latin typeface="Tahoma" pitchFamily="34" charset="0"/>
                </a:rPr>
                <a:t>Class 2</a:t>
              </a:r>
            </a:p>
          </p:txBody>
        </p:sp>
        <p:sp>
          <p:nvSpPr>
            <p:cNvPr id="59" name="Line 20"/>
            <p:cNvSpPr>
              <a:spLocks noChangeShapeType="1"/>
            </p:cNvSpPr>
            <p:nvPr/>
          </p:nvSpPr>
          <p:spPr bwMode="auto">
            <a:xfrm>
              <a:off x="1943" y="1429"/>
              <a:ext cx="2119" cy="2118"/>
            </a:xfrm>
            <a:prstGeom prst="line">
              <a:avLst/>
            </a:prstGeom>
            <a:noFill/>
            <a:ln w="38100">
              <a:solidFill>
                <a:schemeClr val="tx2"/>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60" name="Line 21"/>
            <p:cNvSpPr>
              <a:spLocks noChangeShapeType="1"/>
            </p:cNvSpPr>
            <p:nvPr/>
          </p:nvSpPr>
          <p:spPr bwMode="auto">
            <a:xfrm>
              <a:off x="1108" y="1750"/>
              <a:ext cx="2288" cy="2262"/>
            </a:xfrm>
            <a:prstGeom prst="line">
              <a:avLst/>
            </a:prstGeom>
            <a:noFill/>
            <a:ln w="38100">
              <a:solidFill>
                <a:schemeClr val="tx2"/>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61" name="Line 22"/>
            <p:cNvSpPr>
              <a:spLocks noChangeShapeType="1"/>
            </p:cNvSpPr>
            <p:nvPr/>
          </p:nvSpPr>
          <p:spPr bwMode="auto">
            <a:xfrm>
              <a:off x="1108" y="1172"/>
              <a:ext cx="2624" cy="2601"/>
            </a:xfrm>
            <a:prstGeom prst="line">
              <a:avLst/>
            </a:prstGeom>
            <a:noFill/>
            <a:ln w="38100">
              <a:solidFill>
                <a:schemeClr val="tx2"/>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pic>
          <p:nvPicPr>
            <p:cNvPr id="62" name="Picture 23" descr="txp_fig"/>
            <p:cNvPicPr>
              <a:picLocks noChangeAspect="1" noChangeArrowheads="1"/>
            </p:cNvPicPr>
            <p:nvPr>
              <p:custDataLst>
                <p:tags r:id="rId2"/>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3636" y="3629"/>
              <a:ext cx="120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24" descr="txp_fig"/>
            <p:cNvPicPr>
              <a:picLocks noChangeAspect="1" noChangeArrowheads="1"/>
            </p:cNvPicPr>
            <p:nvPr>
              <p:custDataLst>
                <p:tags r:id="rId3"/>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3972" y="3245"/>
              <a:ext cx="115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25" descr="txp_fig"/>
            <p:cNvPicPr>
              <a:picLocks noChangeAspect="1" noChangeArrowheads="1"/>
            </p:cNvPicPr>
            <p:nvPr>
              <p:custDataLst>
                <p:tags r:id="rId4"/>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2916" y="3965"/>
              <a:ext cx="134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Line 26"/>
            <p:cNvSpPr>
              <a:spLocks noChangeShapeType="1"/>
            </p:cNvSpPr>
            <p:nvPr/>
          </p:nvSpPr>
          <p:spPr bwMode="auto">
            <a:xfrm flipV="1">
              <a:off x="2201" y="1705"/>
              <a:ext cx="1224" cy="1495"/>
            </a:xfrm>
            <a:prstGeom prst="line">
              <a:avLst/>
            </a:prstGeom>
            <a:noFill/>
            <a:ln w="25400">
              <a:solidFill>
                <a:srgbClr val="9933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pic>
          <p:nvPicPr>
            <p:cNvPr id="66" name="Picture 27" descr="txp_fig"/>
            <p:cNvPicPr>
              <a:picLocks noChangeAspect="1" noChangeArrowheads="1"/>
            </p:cNvPicPr>
            <p:nvPr>
              <p:custDataLst>
                <p:tags r:id="rId5"/>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2772" y="2029"/>
              <a:ext cx="240" cy="15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69881912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SVM</a:t>
            </a:r>
            <a:r>
              <a:rPr lang="zh-CN" altLang="zh-CN" dirty="0"/>
              <a:t>间隔</a:t>
            </a:r>
            <a:r>
              <a:rPr lang="en-US" altLang="zh-CN" dirty="0"/>
              <a:t>d</a:t>
            </a:r>
            <a:r>
              <a:rPr lang="zh-CN" altLang="en-US" dirty="0"/>
              <a:t>的推导</a:t>
            </a:r>
          </a:p>
        </p:txBody>
      </p:sp>
      <p:pic>
        <p:nvPicPr>
          <p:cNvPr id="4" name="Picture 2" descr="t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3112" y="1186294"/>
            <a:ext cx="5490388" cy="2418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对象 4"/>
          <p:cNvGraphicFramePr>
            <a:graphicFrameLocks noChangeAspect="1"/>
          </p:cNvGraphicFramePr>
          <p:nvPr>
            <p:extLst>
              <p:ext uri="{D42A27DB-BD31-4B8C-83A1-F6EECF244321}">
                <p14:modId xmlns:p14="http://schemas.microsoft.com/office/powerpoint/2010/main" val="3124178606"/>
              </p:ext>
            </p:extLst>
          </p:nvPr>
        </p:nvGraphicFramePr>
        <p:xfrm>
          <a:off x="546099" y="4311650"/>
          <a:ext cx="6197601" cy="1232856"/>
        </p:xfrm>
        <a:graphic>
          <a:graphicData uri="http://schemas.openxmlformats.org/presentationml/2006/ole">
            <mc:AlternateContent xmlns:mc="http://schemas.openxmlformats.org/markup-compatibility/2006">
              <mc:Choice xmlns:v="urn:schemas-microsoft-com:vml" Requires="v">
                <p:oleObj spid="_x0000_s204837" name="Equation" r:id="rId4" imgW="2361960" imgH="469800" progId="Equation.DSMT4">
                  <p:embed/>
                </p:oleObj>
              </mc:Choice>
              <mc:Fallback>
                <p:oleObj name="Equation" r:id="rId4" imgW="2361960" imgH="469800" progId="Equation.DSMT4">
                  <p:embed/>
                  <p:pic>
                    <p:nvPicPr>
                      <p:cNvPr id="0" name=""/>
                      <p:cNvPicPr/>
                      <p:nvPr/>
                    </p:nvPicPr>
                    <p:blipFill>
                      <a:blip r:embed="rId5"/>
                      <a:stretch>
                        <a:fillRect/>
                      </a:stretch>
                    </p:blipFill>
                    <p:spPr>
                      <a:xfrm>
                        <a:off x="546099" y="4311650"/>
                        <a:ext cx="6197601" cy="1232856"/>
                      </a:xfrm>
                      <a:prstGeom prst="rect">
                        <a:avLst/>
                      </a:prstGeom>
                    </p:spPr>
                  </p:pic>
                </p:oleObj>
              </mc:Fallback>
            </mc:AlternateContent>
          </a:graphicData>
        </a:graphic>
      </p:graphicFrame>
      <p:sp>
        <p:nvSpPr>
          <p:cNvPr id="3" name="内容占位符 2"/>
          <p:cNvSpPr>
            <a:spLocks noGrp="1"/>
          </p:cNvSpPr>
          <p:nvPr>
            <p:ph idx="1"/>
          </p:nvPr>
        </p:nvSpPr>
        <p:spPr>
          <a:xfrm>
            <a:off x="406400" y="1186294"/>
            <a:ext cx="4076700" cy="3771636"/>
          </a:xfrm>
        </p:spPr>
        <p:txBody>
          <a:bodyPr/>
          <a:lstStyle/>
          <a:p>
            <a:pPr>
              <a:spcAft>
                <a:spcPts val="0"/>
              </a:spcAft>
            </a:pPr>
            <a:r>
              <a:rPr lang="en-US" altLang="zh-CN" b="1" i="1" kern="100" dirty="0">
                <a:latin typeface="Times New Roman"/>
                <a:ea typeface="宋体"/>
                <a:cs typeface="Times New Roman"/>
              </a:rPr>
              <a:t>w</a:t>
            </a:r>
            <a:r>
              <a:rPr lang="en-US" altLang="zh-CN" kern="100" dirty="0">
                <a:latin typeface="Times New Roman"/>
                <a:ea typeface="宋体"/>
                <a:cs typeface="Times New Roman"/>
              </a:rPr>
              <a:t>·</a:t>
            </a:r>
            <a:r>
              <a:rPr lang="en-US" altLang="zh-CN" b="1" i="1" kern="100" dirty="0">
                <a:latin typeface="Times New Roman"/>
                <a:ea typeface="宋体"/>
                <a:cs typeface="Times New Roman"/>
              </a:rPr>
              <a:t>x</a:t>
            </a:r>
            <a:r>
              <a:rPr lang="en-US" altLang="zh-CN" b="1" i="1" kern="100" baseline="-25000" dirty="0">
                <a:latin typeface="Times New Roman"/>
                <a:ea typeface="宋体"/>
                <a:cs typeface="Times New Roman"/>
              </a:rPr>
              <a:t>p</a:t>
            </a:r>
            <a:r>
              <a:rPr lang="en-US" altLang="zh-CN" kern="100" dirty="0">
                <a:latin typeface="Times New Roman"/>
                <a:ea typeface="宋体"/>
                <a:cs typeface="Times New Roman"/>
              </a:rPr>
              <a:t>+</a:t>
            </a:r>
            <a:r>
              <a:rPr lang="en-US" altLang="zh-CN" i="1" kern="100" dirty="0">
                <a:latin typeface="Times New Roman"/>
                <a:ea typeface="宋体"/>
                <a:cs typeface="Times New Roman"/>
              </a:rPr>
              <a:t>b</a:t>
            </a:r>
            <a:r>
              <a:rPr lang="en-US" altLang="zh-CN" kern="100" dirty="0">
                <a:latin typeface="Times New Roman"/>
                <a:ea typeface="宋体"/>
                <a:cs typeface="Times New Roman"/>
              </a:rPr>
              <a:t>=1</a:t>
            </a:r>
            <a:endParaRPr lang="zh-CN" altLang="zh-CN" kern="100" dirty="0">
              <a:latin typeface="Calibri"/>
              <a:ea typeface="宋体"/>
              <a:cs typeface="Times New Roman"/>
            </a:endParaRPr>
          </a:p>
          <a:p>
            <a:pPr>
              <a:spcAft>
                <a:spcPts val="0"/>
              </a:spcAft>
            </a:pPr>
            <a:r>
              <a:rPr lang="en-US" altLang="zh-CN" b="1" i="1" kern="100" dirty="0">
                <a:latin typeface="Times New Roman"/>
                <a:ea typeface="宋体"/>
                <a:cs typeface="Times New Roman"/>
              </a:rPr>
              <a:t>w</a:t>
            </a:r>
            <a:r>
              <a:rPr lang="en-US" altLang="zh-CN" kern="100" dirty="0">
                <a:latin typeface="Times New Roman"/>
                <a:ea typeface="宋体"/>
                <a:cs typeface="Times New Roman"/>
              </a:rPr>
              <a:t>·</a:t>
            </a:r>
            <a:r>
              <a:rPr lang="en-US" altLang="zh-CN" b="1" i="1" kern="100" dirty="0">
                <a:latin typeface="Times New Roman"/>
                <a:ea typeface="宋体"/>
                <a:cs typeface="Times New Roman"/>
              </a:rPr>
              <a:t>x</a:t>
            </a:r>
            <a:r>
              <a:rPr lang="en-US" altLang="zh-CN" b="1" i="1" kern="100" baseline="-25000" dirty="0">
                <a:latin typeface="Times New Roman"/>
                <a:ea typeface="宋体"/>
                <a:cs typeface="Times New Roman"/>
              </a:rPr>
              <a:t>r</a:t>
            </a:r>
            <a:r>
              <a:rPr lang="en-US" altLang="zh-CN" kern="100" dirty="0">
                <a:latin typeface="Times New Roman"/>
                <a:ea typeface="宋体"/>
                <a:cs typeface="Times New Roman"/>
              </a:rPr>
              <a:t>+</a:t>
            </a:r>
            <a:r>
              <a:rPr lang="en-US" altLang="zh-CN" i="1" kern="100" dirty="0">
                <a:latin typeface="Times New Roman"/>
                <a:ea typeface="宋体"/>
                <a:cs typeface="Times New Roman"/>
              </a:rPr>
              <a:t>b</a:t>
            </a:r>
            <a:r>
              <a:rPr lang="en-US" altLang="zh-CN" kern="100" dirty="0">
                <a:latin typeface="Times New Roman"/>
                <a:ea typeface="宋体"/>
                <a:cs typeface="Times New Roman"/>
              </a:rPr>
              <a:t>=-1</a:t>
            </a:r>
            <a:endParaRPr lang="zh-CN" altLang="zh-CN" kern="100" dirty="0">
              <a:latin typeface="Calibri"/>
              <a:ea typeface="宋体"/>
              <a:cs typeface="Times New Roman"/>
            </a:endParaRPr>
          </a:p>
          <a:p>
            <a:pPr>
              <a:spcAft>
                <a:spcPts val="0"/>
              </a:spcAft>
            </a:pPr>
            <a:r>
              <a:rPr lang="zh-CN" altLang="zh-CN" kern="100" dirty="0">
                <a:latin typeface="Times New Roman"/>
                <a:ea typeface="宋体"/>
                <a:cs typeface="Times New Roman"/>
              </a:rPr>
              <a:t>将两个式子相</a:t>
            </a:r>
            <a:r>
              <a:rPr lang="zh-CN" altLang="zh-CN" kern="100" dirty="0" smtClean="0">
                <a:latin typeface="Times New Roman"/>
                <a:ea typeface="宋体"/>
                <a:cs typeface="Times New Roman"/>
              </a:rPr>
              <a:t>减得：</a:t>
            </a:r>
            <a:endParaRPr lang="zh-CN" altLang="zh-CN" kern="100" dirty="0">
              <a:latin typeface="Calibri"/>
              <a:ea typeface="宋体"/>
              <a:cs typeface="Times New Roman"/>
            </a:endParaRPr>
          </a:p>
          <a:p>
            <a:r>
              <a:rPr lang="en-US" altLang="zh-CN" b="1" i="1" kern="100" dirty="0">
                <a:latin typeface="Times New Roman"/>
                <a:ea typeface="宋体"/>
              </a:rPr>
              <a:t>w</a:t>
            </a:r>
            <a:r>
              <a:rPr lang="en-US" altLang="zh-CN" kern="100" dirty="0">
                <a:latin typeface="Times New Roman"/>
                <a:ea typeface="宋体"/>
              </a:rPr>
              <a:t>·(</a:t>
            </a:r>
            <a:r>
              <a:rPr lang="en-US" altLang="zh-CN" b="1" i="1" kern="100" dirty="0">
                <a:latin typeface="Times New Roman"/>
                <a:ea typeface="宋体"/>
              </a:rPr>
              <a:t>x</a:t>
            </a:r>
            <a:r>
              <a:rPr lang="en-US" altLang="zh-CN" b="1" i="1" kern="100" baseline="-25000" dirty="0">
                <a:latin typeface="Times New Roman"/>
                <a:ea typeface="宋体"/>
              </a:rPr>
              <a:t>p</a:t>
            </a:r>
            <a:r>
              <a:rPr lang="en-US" altLang="zh-CN" kern="100" dirty="0">
                <a:latin typeface="Times New Roman"/>
                <a:ea typeface="宋体"/>
              </a:rPr>
              <a:t>-</a:t>
            </a:r>
            <a:r>
              <a:rPr lang="en-US" altLang="zh-CN" b="1" i="1" kern="100" dirty="0">
                <a:latin typeface="Times New Roman"/>
                <a:ea typeface="宋体"/>
              </a:rPr>
              <a:t> x</a:t>
            </a:r>
            <a:r>
              <a:rPr lang="en-US" altLang="zh-CN" b="1" i="1" kern="100" baseline="-25000" dirty="0">
                <a:latin typeface="Times New Roman"/>
                <a:ea typeface="宋体"/>
              </a:rPr>
              <a:t>r</a:t>
            </a:r>
            <a:r>
              <a:rPr lang="en-US" altLang="zh-CN" kern="100" dirty="0">
                <a:latin typeface="Times New Roman"/>
                <a:ea typeface="宋体"/>
              </a:rPr>
              <a:t>)=</a:t>
            </a:r>
            <a:r>
              <a:rPr lang="en-US" altLang="zh-CN" kern="100" dirty="0" smtClean="0">
                <a:latin typeface="Times New Roman"/>
                <a:ea typeface="宋体"/>
              </a:rPr>
              <a:t>2</a:t>
            </a:r>
          </a:p>
          <a:p>
            <a:r>
              <a:rPr lang="zh-CN" altLang="zh-CN" dirty="0"/>
              <a:t>向量</a:t>
            </a:r>
            <a:r>
              <a:rPr lang="en-US" altLang="zh-CN" i="1" dirty="0"/>
              <a:t>a</a:t>
            </a:r>
            <a:r>
              <a:rPr lang="zh-CN" altLang="zh-CN" dirty="0"/>
              <a:t>除以向量</a:t>
            </a:r>
            <a:r>
              <a:rPr lang="en-US" altLang="zh-CN" i="1" dirty="0"/>
              <a:t>b</a:t>
            </a:r>
            <a:r>
              <a:rPr lang="zh-CN" altLang="zh-CN" dirty="0"/>
              <a:t>的模长</a:t>
            </a:r>
            <a:r>
              <a:rPr lang="en-US" altLang="zh-CN" dirty="0"/>
              <a:t>||</a:t>
            </a:r>
            <a:r>
              <a:rPr lang="en-US" altLang="zh-CN" i="1" dirty="0"/>
              <a:t>b</a:t>
            </a:r>
            <a:r>
              <a:rPr lang="en-US" altLang="zh-CN" dirty="0"/>
              <a:t>||</a:t>
            </a:r>
            <a:r>
              <a:rPr lang="zh-CN" altLang="zh-CN" dirty="0"/>
              <a:t>，可以得到向量</a:t>
            </a:r>
            <a:r>
              <a:rPr lang="en-US" altLang="zh-CN" i="1" dirty="0"/>
              <a:t>a</a:t>
            </a:r>
            <a:r>
              <a:rPr lang="zh-CN" altLang="zh-CN" dirty="0"/>
              <a:t>在向量</a:t>
            </a:r>
            <a:r>
              <a:rPr lang="en-US" altLang="zh-CN" i="1" dirty="0"/>
              <a:t>b</a:t>
            </a:r>
            <a:r>
              <a:rPr lang="zh-CN" altLang="zh-CN" dirty="0"/>
              <a:t>的方向上的投影的长度</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2142762607"/>
              </p:ext>
            </p:extLst>
          </p:nvPr>
        </p:nvGraphicFramePr>
        <p:xfrm>
          <a:off x="7315200" y="3659186"/>
          <a:ext cx="1282700" cy="1122363"/>
        </p:xfrm>
        <a:graphic>
          <a:graphicData uri="http://schemas.openxmlformats.org/presentationml/2006/ole">
            <mc:AlternateContent xmlns:mc="http://schemas.openxmlformats.org/markup-compatibility/2006">
              <mc:Choice xmlns:v="urn:schemas-microsoft-com:vml" Requires="v">
                <p:oleObj spid="_x0000_s204838" name="Equation" r:id="rId6" imgW="507960" imgH="444240" progId="Equation.DSMT4">
                  <p:embed/>
                </p:oleObj>
              </mc:Choice>
              <mc:Fallback>
                <p:oleObj name="Equation" r:id="rId6" imgW="507960" imgH="444240" progId="Equation.DSMT4">
                  <p:embed/>
                  <p:pic>
                    <p:nvPicPr>
                      <p:cNvPr id="0" name=""/>
                      <p:cNvPicPr/>
                      <p:nvPr/>
                    </p:nvPicPr>
                    <p:blipFill>
                      <a:blip r:embed="rId7"/>
                      <a:stretch>
                        <a:fillRect/>
                      </a:stretch>
                    </p:blipFill>
                    <p:spPr>
                      <a:xfrm>
                        <a:off x="7315200" y="3659186"/>
                        <a:ext cx="1282700" cy="112236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795232571"/>
              </p:ext>
            </p:extLst>
          </p:nvPr>
        </p:nvGraphicFramePr>
        <p:xfrm>
          <a:off x="7051675" y="150813"/>
          <a:ext cx="1901825" cy="571500"/>
        </p:xfrm>
        <a:graphic>
          <a:graphicData uri="http://schemas.openxmlformats.org/presentationml/2006/ole">
            <mc:AlternateContent xmlns:mc="http://schemas.openxmlformats.org/markup-compatibility/2006">
              <mc:Choice xmlns:v="urn:schemas-microsoft-com:vml" Requires="v">
                <p:oleObj spid="_x0000_s204839" name="Equation" r:id="rId8" imgW="977476" imgH="291973" progId="Equation.DSMT4">
                  <p:embed/>
                </p:oleObj>
              </mc:Choice>
              <mc:Fallback>
                <p:oleObj name="Equation" r:id="rId8" imgW="977476" imgH="291973" progId="Equation.DSMT4">
                  <p:embed/>
                  <p:pic>
                    <p:nvPicPr>
                      <p:cNvPr id="0" name="对象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51675" y="150813"/>
                        <a:ext cx="19018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22991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SVM</a:t>
            </a:r>
            <a:r>
              <a:rPr lang="zh-CN" altLang="zh-CN" dirty="0"/>
              <a:t>的损失函数</a:t>
            </a:r>
            <a:endParaRPr lang="zh-CN" altLang="en-US" dirty="0"/>
          </a:p>
        </p:txBody>
      </p:sp>
      <p:sp>
        <p:nvSpPr>
          <p:cNvPr id="3" name="内容占位符 2"/>
          <p:cNvSpPr>
            <a:spLocks noGrp="1"/>
          </p:cNvSpPr>
          <p:nvPr>
            <p:ph idx="1"/>
          </p:nvPr>
        </p:nvSpPr>
        <p:spPr/>
        <p:txBody>
          <a:bodyPr/>
          <a:lstStyle/>
          <a:p>
            <a:r>
              <a:rPr lang="zh-CN" altLang="en-US" dirty="0"/>
              <a:t>间隔</a:t>
            </a:r>
            <a:endParaRPr lang="en-US" altLang="zh-CN" dirty="0" smtClean="0"/>
          </a:p>
          <a:p>
            <a:endParaRPr lang="en-US" altLang="zh-CN" dirty="0" smtClean="0"/>
          </a:p>
          <a:p>
            <a:r>
              <a:rPr lang="zh-CN" altLang="en-US" dirty="0" smtClean="0"/>
              <a:t>要</a:t>
            </a:r>
            <a:r>
              <a:rPr lang="zh-CN" altLang="en-US" dirty="0"/>
              <a:t>最大化 </a:t>
            </a:r>
            <a:r>
              <a:rPr lang="en-US" altLang="zh-CN" dirty="0" smtClean="0"/>
              <a:t>d</a:t>
            </a:r>
            <a:r>
              <a:rPr lang="zh-CN" altLang="en-US" dirty="0" smtClean="0"/>
              <a:t>，就是要求</a:t>
            </a:r>
            <a:r>
              <a:rPr lang="zh-CN" altLang="en-US" dirty="0"/>
              <a:t>解 </a:t>
            </a:r>
            <a:r>
              <a:rPr lang="en-US" altLang="zh-CN" dirty="0" smtClean="0"/>
              <a:t>w</a:t>
            </a:r>
            <a:r>
              <a:rPr lang="zh-CN" altLang="en-US" dirty="0" smtClean="0"/>
              <a:t>的</a:t>
            </a:r>
            <a:r>
              <a:rPr lang="zh-CN" altLang="en-US" dirty="0"/>
              <a:t>最小</a:t>
            </a:r>
            <a:r>
              <a:rPr lang="zh-CN" altLang="en-US" dirty="0" smtClean="0"/>
              <a:t>值</a:t>
            </a:r>
            <a:endParaRPr lang="en-US" altLang="zh-CN" dirty="0" smtClean="0"/>
          </a:p>
          <a:p>
            <a:endParaRPr lang="en-US" altLang="zh-CN" dirty="0"/>
          </a:p>
          <a:p>
            <a:r>
              <a:rPr lang="zh-CN" altLang="en-US" dirty="0" smtClean="0"/>
              <a:t>故损失函数：</a:t>
            </a:r>
            <a:endParaRPr lang="en-US" altLang="zh-CN" dirty="0" smtClean="0"/>
          </a:p>
          <a:p>
            <a:endParaRPr lang="en-US" altLang="zh-CN" dirty="0"/>
          </a:p>
          <a:p>
            <a:r>
              <a:rPr lang="en-US" altLang="zh-CN" i="1" kern="100" dirty="0">
                <a:latin typeface="Times New Roman"/>
                <a:ea typeface="宋体"/>
              </a:rPr>
              <a:t>subject to </a:t>
            </a:r>
            <a:endParaRPr lang="zh-CN" altLang="en-US" i="1" dirty="0"/>
          </a:p>
        </p:txBody>
      </p:sp>
      <p:graphicFrame>
        <p:nvGraphicFramePr>
          <p:cNvPr id="4" name="对象 3"/>
          <p:cNvGraphicFramePr>
            <a:graphicFrameLocks noChangeAspect="1"/>
          </p:cNvGraphicFramePr>
          <p:nvPr>
            <p:extLst>
              <p:ext uri="{D42A27DB-BD31-4B8C-83A1-F6EECF244321}">
                <p14:modId xmlns:p14="http://schemas.microsoft.com/office/powerpoint/2010/main" val="3050606068"/>
              </p:ext>
            </p:extLst>
          </p:nvPr>
        </p:nvGraphicFramePr>
        <p:xfrm>
          <a:off x="1676400" y="1085849"/>
          <a:ext cx="1181100" cy="1033463"/>
        </p:xfrm>
        <a:graphic>
          <a:graphicData uri="http://schemas.openxmlformats.org/presentationml/2006/ole">
            <mc:AlternateContent xmlns:mc="http://schemas.openxmlformats.org/markup-compatibility/2006">
              <mc:Choice xmlns:v="urn:schemas-microsoft-com:vml" Requires="v">
                <p:oleObj spid="_x0000_s205879" name="Equation" r:id="rId3" imgW="507960" imgH="444240" progId="Equation.DSMT4">
                  <p:embed/>
                </p:oleObj>
              </mc:Choice>
              <mc:Fallback>
                <p:oleObj name="Equation" r:id="rId3" imgW="507960" imgH="444240" progId="Equation.DSMT4">
                  <p:embed/>
                  <p:pic>
                    <p:nvPicPr>
                      <p:cNvPr id="0" name=""/>
                      <p:cNvPicPr/>
                      <p:nvPr/>
                    </p:nvPicPr>
                    <p:blipFill>
                      <a:blip r:embed="rId4"/>
                      <a:stretch>
                        <a:fillRect/>
                      </a:stretch>
                    </p:blipFill>
                    <p:spPr>
                      <a:xfrm>
                        <a:off x="1676400" y="1085849"/>
                        <a:ext cx="1181100" cy="1033463"/>
                      </a:xfrm>
                      <a:prstGeom prst="rect">
                        <a:avLst/>
                      </a:prstGeom>
                    </p:spPr>
                  </p:pic>
                </p:oleObj>
              </mc:Fallback>
            </mc:AlternateContent>
          </a:graphicData>
        </a:graphic>
      </p:graphicFrame>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034019688"/>
              </p:ext>
            </p:extLst>
          </p:nvPr>
        </p:nvGraphicFramePr>
        <p:xfrm>
          <a:off x="2746375" y="2679699"/>
          <a:ext cx="1965325" cy="1123043"/>
        </p:xfrm>
        <a:graphic>
          <a:graphicData uri="http://schemas.openxmlformats.org/presentationml/2006/ole">
            <mc:AlternateContent xmlns:mc="http://schemas.openxmlformats.org/markup-compatibility/2006">
              <mc:Choice xmlns:v="urn:schemas-microsoft-com:vml" Requires="v">
                <p:oleObj spid="_x0000_s205880" name="Equation" r:id="rId5" imgW="800100" imgH="457200" progId="Equation.DSMT4">
                  <p:embed/>
                </p:oleObj>
              </mc:Choice>
              <mc:Fallback>
                <p:oleObj name="Equation" r:id="rId5" imgW="800100" imgH="4572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6375" y="2679699"/>
                        <a:ext cx="1965325" cy="1123043"/>
                      </a:xfrm>
                      <a:prstGeom prst="rect">
                        <a:avLst/>
                      </a:prstGeom>
                      <a:noFill/>
                    </p:spPr>
                  </p:pic>
                </p:oleObj>
              </mc:Fallback>
            </mc:AlternateContent>
          </a:graphicData>
        </a:graphic>
      </p:graphicFrame>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388082655"/>
              </p:ext>
            </p:extLst>
          </p:nvPr>
        </p:nvGraphicFramePr>
        <p:xfrm>
          <a:off x="2209800" y="3975100"/>
          <a:ext cx="4274079" cy="520700"/>
        </p:xfrm>
        <a:graphic>
          <a:graphicData uri="http://schemas.openxmlformats.org/presentationml/2006/ole">
            <mc:AlternateContent xmlns:mc="http://schemas.openxmlformats.org/markup-compatibility/2006">
              <mc:Choice xmlns:v="urn:schemas-microsoft-com:vml" Requires="v">
                <p:oleObj spid="_x0000_s205881" name="Equation" r:id="rId7" imgW="1879600" imgH="228600" progId="Equation.DSMT4">
                  <p:embed/>
                </p:oleObj>
              </mc:Choice>
              <mc:Fallback>
                <p:oleObj name="Equation" r:id="rId7" imgW="1879600" imgH="2286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3975100"/>
                        <a:ext cx="4274079" cy="520700"/>
                      </a:xfrm>
                      <a:prstGeom prst="rect">
                        <a:avLst/>
                      </a:prstGeom>
                      <a:noFill/>
                    </p:spPr>
                  </p:pic>
                </p:oleObj>
              </mc:Fallback>
            </mc:AlternateContent>
          </a:graphicData>
        </a:graphic>
      </p:graphicFrame>
      <p:sp>
        <p:nvSpPr>
          <p:cNvPr id="13" name="矩形 12"/>
          <p:cNvSpPr/>
          <p:nvPr/>
        </p:nvSpPr>
        <p:spPr>
          <a:xfrm>
            <a:off x="508000" y="4667935"/>
            <a:ext cx="6896100" cy="461665"/>
          </a:xfrm>
          <a:prstGeom prst="rect">
            <a:avLst/>
          </a:prstGeom>
        </p:spPr>
        <p:txBody>
          <a:bodyPr wrap="square">
            <a:spAutoFit/>
          </a:bodyPr>
          <a:lstStyle/>
          <a:p>
            <a:r>
              <a:rPr lang="en-US" altLang="zh-CN" sz="2400" dirty="0" smtClean="0"/>
              <a:t>||</a:t>
            </a:r>
            <a:r>
              <a:rPr lang="en-US" altLang="zh-CN" sz="2400" dirty="0"/>
              <a:t>w||</a:t>
            </a:r>
            <a:r>
              <a:rPr lang="zh-CN" altLang="zh-CN" sz="2400" dirty="0"/>
              <a:t>是向量</a:t>
            </a:r>
            <a:r>
              <a:rPr lang="en-US" altLang="zh-CN" sz="2400" b="1" i="1" dirty="0"/>
              <a:t>w</a:t>
            </a:r>
            <a:r>
              <a:rPr lang="zh-CN" altLang="zh-CN" sz="2400" dirty="0"/>
              <a:t>的模长，</a:t>
            </a:r>
            <a:r>
              <a:rPr lang="zh-CN" altLang="zh-CN" sz="2400" dirty="0" smtClean="0"/>
              <a:t>假</a:t>
            </a:r>
            <a:r>
              <a:rPr lang="zh-CN" altLang="en-US" sz="2400" dirty="0" smtClean="0"/>
              <a:t>设</a:t>
            </a:r>
            <a:r>
              <a:rPr lang="en-US" altLang="zh-CN" sz="2400" b="1" i="1" dirty="0" smtClean="0"/>
              <a:t>w</a:t>
            </a:r>
            <a:r>
              <a:rPr lang="en-US" altLang="zh-CN" sz="2400" dirty="0"/>
              <a:t>=[</a:t>
            </a:r>
            <a:r>
              <a:rPr lang="en-US" altLang="zh-CN" sz="2400" i="1" dirty="0"/>
              <a:t>w</a:t>
            </a:r>
            <a:r>
              <a:rPr lang="en-US" altLang="zh-CN" sz="2400" baseline="-25000" dirty="0"/>
              <a:t>1</a:t>
            </a:r>
            <a:r>
              <a:rPr lang="en-US" altLang="zh-CN" sz="2400" dirty="0"/>
              <a:t>,</a:t>
            </a:r>
            <a:r>
              <a:rPr lang="en-US" altLang="zh-CN" sz="2400" i="1" dirty="0"/>
              <a:t>w</a:t>
            </a:r>
            <a:r>
              <a:rPr lang="en-US" altLang="zh-CN" sz="2400" baseline="-25000" dirty="0"/>
              <a:t>2</a:t>
            </a:r>
            <a:r>
              <a:rPr lang="en-US" altLang="zh-CN" sz="2400" dirty="0"/>
              <a:t>]</a:t>
            </a:r>
            <a:r>
              <a:rPr lang="en-US" altLang="zh-CN" sz="2400" i="1" baseline="30000" dirty="0"/>
              <a:t>T</a:t>
            </a:r>
            <a:r>
              <a:rPr lang="zh-CN" altLang="zh-CN" sz="2400" dirty="0"/>
              <a:t>，则</a:t>
            </a:r>
            <a:r>
              <a:rPr lang="en-US" altLang="zh-CN" sz="2400" dirty="0"/>
              <a:t> </a:t>
            </a:r>
            <a:endParaRPr lang="zh-CN" altLang="en-US" sz="2400" dirty="0"/>
          </a:p>
        </p:txBody>
      </p:sp>
      <p:graphicFrame>
        <p:nvGraphicFramePr>
          <p:cNvPr id="14" name="对象 13"/>
          <p:cNvGraphicFramePr>
            <a:graphicFrameLocks noChangeAspect="1"/>
          </p:cNvGraphicFramePr>
          <p:nvPr>
            <p:extLst>
              <p:ext uri="{D42A27DB-BD31-4B8C-83A1-F6EECF244321}">
                <p14:modId xmlns:p14="http://schemas.microsoft.com/office/powerpoint/2010/main" val="3017526924"/>
              </p:ext>
            </p:extLst>
          </p:nvPr>
        </p:nvGraphicFramePr>
        <p:xfrm>
          <a:off x="6053137" y="4558488"/>
          <a:ext cx="1901127" cy="571112"/>
        </p:xfrm>
        <a:graphic>
          <a:graphicData uri="http://schemas.openxmlformats.org/presentationml/2006/ole">
            <mc:AlternateContent xmlns:mc="http://schemas.openxmlformats.org/markup-compatibility/2006">
              <mc:Choice xmlns:v="urn:schemas-microsoft-com:vml" Requires="v">
                <p:oleObj spid="_x0000_s205882" name="Equation" r:id="rId9" imgW="977476" imgH="291973" progId="Equation.DSMT4">
                  <p:embed/>
                </p:oleObj>
              </mc:Choice>
              <mc:Fallback>
                <p:oleObj name="Equation" r:id="rId9" imgW="977476" imgH="291973" progId="Equation.DSMT4">
                  <p:embed/>
                  <p:pic>
                    <p:nvPicPr>
                      <p:cNvPr id="0" name="对象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53137" y="4558488"/>
                        <a:ext cx="1901127" cy="57111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0293233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solidFill>
                  <a:srgbClr val="C00000"/>
                </a:solidFill>
              </a:rPr>
              <a:t>支持向量机概述</a:t>
            </a:r>
            <a:endParaRPr lang="en-US" altLang="zh-CN" dirty="0" smtClean="0">
              <a:solidFill>
                <a:srgbClr val="C00000"/>
              </a:solidFill>
            </a:endParaRPr>
          </a:p>
          <a:p>
            <a:endParaRPr lang="en-US" altLang="zh-CN" dirty="0"/>
          </a:p>
          <a:p>
            <a:r>
              <a:rPr lang="zh-CN" altLang="en-US" dirty="0" smtClean="0"/>
              <a:t>线性可分支持向量机</a:t>
            </a:r>
            <a:endParaRPr lang="en-US" altLang="zh-CN" dirty="0" smtClean="0"/>
          </a:p>
          <a:p>
            <a:endParaRPr lang="en-US" altLang="zh-CN" dirty="0"/>
          </a:p>
          <a:p>
            <a:r>
              <a:rPr lang="zh-CN" altLang="en-US" dirty="0" smtClean="0"/>
              <a:t>线性支持向量机</a:t>
            </a:r>
            <a:r>
              <a:rPr lang="en-US" altLang="zh-CN" dirty="0" smtClean="0"/>
              <a:t>(</a:t>
            </a:r>
            <a:r>
              <a:rPr lang="zh-CN" altLang="en-US" dirty="0" smtClean="0"/>
              <a:t>软间隔</a:t>
            </a:r>
            <a:r>
              <a:rPr lang="en-US" altLang="zh-CN" dirty="0" smtClean="0"/>
              <a:t>)</a:t>
            </a:r>
          </a:p>
          <a:p>
            <a:endParaRPr lang="en-US" altLang="zh-CN" dirty="0"/>
          </a:p>
          <a:p>
            <a:r>
              <a:rPr lang="zh-CN" altLang="en-US" dirty="0" smtClean="0"/>
              <a:t>非线性支持向量机</a:t>
            </a:r>
            <a:r>
              <a:rPr lang="en-US" altLang="zh-CN" dirty="0" smtClean="0"/>
              <a:t>(</a:t>
            </a:r>
            <a:r>
              <a:rPr lang="zh-CN" altLang="en-US" dirty="0" smtClean="0"/>
              <a:t>核函数</a:t>
            </a:r>
            <a:r>
              <a:rPr lang="en-US" altLang="zh-CN" dirty="0" smtClean="0"/>
              <a:t>)</a:t>
            </a:r>
            <a:endParaRPr lang="zh-CN" altLang="en-US" dirty="0"/>
          </a:p>
        </p:txBody>
      </p:sp>
    </p:spTree>
    <p:extLst>
      <p:ext uri="{BB962C8B-B14F-4D97-AF65-F5344CB8AC3E}">
        <p14:creationId xmlns:p14="http://schemas.microsoft.com/office/powerpoint/2010/main" val="403561040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774435"/>
          </a:xfrm>
        </p:spPr>
        <p:txBody>
          <a:bodyPr/>
          <a:lstStyle/>
          <a:p>
            <a:r>
              <a:rPr lang="en-US" altLang="zh-CN" dirty="0"/>
              <a:t>SVM</a:t>
            </a:r>
            <a:r>
              <a:rPr lang="zh-CN" altLang="zh-CN" dirty="0"/>
              <a:t>间隔</a:t>
            </a:r>
            <a:r>
              <a:rPr lang="en-US" altLang="zh-CN" dirty="0"/>
              <a:t>d</a:t>
            </a:r>
            <a:r>
              <a:rPr lang="zh-CN" altLang="en-US" dirty="0"/>
              <a:t>的推</a:t>
            </a:r>
            <a:r>
              <a:rPr lang="zh-CN" altLang="en-US" dirty="0" smtClean="0"/>
              <a:t>导（方法</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06850" name="Picture 2" descr="C:\Users\Shinelon\Desktop\QQ截图2020122821191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974" y="965200"/>
            <a:ext cx="6651626" cy="4579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88524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7874" name="Picture 2" descr="C:\Users\Shinelon\Desktop\QQ截图202012282120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520700"/>
            <a:ext cx="8289925" cy="502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39197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189121"/>
            <a:ext cx="8229600" cy="3771636"/>
          </a:xfrm>
        </p:spPr>
        <p:txBody>
          <a:bodyPr/>
          <a:lstStyle/>
          <a:p>
            <a:r>
              <a:rPr lang="zh-CN" altLang="zh-CN" dirty="0"/>
              <a:t>这里</a:t>
            </a:r>
            <a:r>
              <a:rPr lang="en-US" altLang="zh-CN" dirty="0"/>
              <a:t>||w||</a:t>
            </a:r>
            <a:r>
              <a:rPr lang="zh-CN" altLang="zh-CN" dirty="0"/>
              <a:t>是向量</a:t>
            </a:r>
            <a:r>
              <a:rPr lang="en-US" altLang="zh-CN" b="1" i="1" dirty="0"/>
              <a:t>w</a:t>
            </a:r>
            <a:r>
              <a:rPr lang="zh-CN" altLang="zh-CN" dirty="0"/>
              <a:t>的模长，假如</a:t>
            </a:r>
            <a:r>
              <a:rPr lang="en-US" altLang="zh-CN" b="1" i="1" dirty="0"/>
              <a:t>w</a:t>
            </a:r>
            <a:r>
              <a:rPr lang="en-US" altLang="zh-CN" dirty="0"/>
              <a:t>=[</a:t>
            </a:r>
            <a:r>
              <a:rPr lang="en-US" altLang="zh-CN" i="1" dirty="0"/>
              <a:t>w</a:t>
            </a:r>
            <a:r>
              <a:rPr lang="en-US" altLang="zh-CN" baseline="-25000" dirty="0"/>
              <a:t>1</a:t>
            </a:r>
            <a:r>
              <a:rPr lang="en-US" altLang="zh-CN" dirty="0"/>
              <a:t>,</a:t>
            </a:r>
            <a:r>
              <a:rPr lang="en-US" altLang="zh-CN" i="1" dirty="0"/>
              <a:t>w</a:t>
            </a:r>
            <a:r>
              <a:rPr lang="en-US" altLang="zh-CN" baseline="-25000" dirty="0"/>
              <a:t>2</a:t>
            </a:r>
            <a:r>
              <a:rPr lang="en-US" altLang="zh-CN" dirty="0"/>
              <a:t>]</a:t>
            </a:r>
            <a:r>
              <a:rPr lang="en-US" altLang="zh-CN" i="1" baseline="30000" dirty="0"/>
              <a:t>T</a:t>
            </a:r>
            <a:r>
              <a:rPr lang="zh-CN" altLang="zh-CN" dirty="0"/>
              <a:t>，则</a:t>
            </a:r>
            <a:r>
              <a:rPr lang="en-US" altLang="zh-CN" dirty="0"/>
              <a:t> </a:t>
            </a:r>
            <a:r>
              <a:rPr lang="zh-CN" altLang="zh-CN" dirty="0"/>
              <a:t>，可见模长表示向量在空间中的长度，之所以要在模长上加上平方，是因为模长是一个带根号的式子，对它取平方，是为了消除根号从而方便求导，除以</a:t>
            </a:r>
            <a:r>
              <a:rPr lang="en-US" altLang="zh-CN" dirty="0"/>
              <a:t>2</a:t>
            </a:r>
            <a:r>
              <a:rPr lang="zh-CN" altLang="zh-CN" dirty="0"/>
              <a:t>也是方便导数前没有常数项。</a:t>
            </a:r>
            <a:endParaRPr lang="zh-CN" altLang="en-US" dirty="0"/>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06222706"/>
              </p:ext>
            </p:extLst>
          </p:nvPr>
        </p:nvGraphicFramePr>
        <p:xfrm>
          <a:off x="6689558" y="950495"/>
          <a:ext cx="1559058" cy="469231"/>
        </p:xfrm>
        <a:graphic>
          <a:graphicData uri="http://schemas.openxmlformats.org/presentationml/2006/ole">
            <mc:AlternateContent xmlns:mc="http://schemas.openxmlformats.org/markup-compatibility/2006">
              <mc:Choice xmlns:v="urn:schemas-microsoft-com:vml" Requires="v">
                <p:oleObj spid="_x0000_s198680" name="Equation" r:id="rId3" imgW="977476" imgH="291973" progId="Equation.DSMT4">
                  <p:embed/>
                </p:oleObj>
              </mc:Choice>
              <mc:Fallback>
                <p:oleObj name="Equation" r:id="rId3" imgW="977476" imgH="291973"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9558" y="950495"/>
                        <a:ext cx="1559058" cy="469231"/>
                      </a:xfrm>
                      <a:prstGeom prst="rect">
                        <a:avLst/>
                      </a:prstGeom>
                      <a:noFill/>
                    </p:spPr>
                  </p:pic>
                </p:oleObj>
              </mc:Fallback>
            </mc:AlternateContent>
          </a:graphicData>
        </a:graphic>
      </p:graphicFrame>
      <p:pic>
        <p:nvPicPr>
          <p:cNvPr id="198669" name="Picture 13" descr="C:\Users\Shinelon\Desktop\QQ截图2020122821205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566" y="259397"/>
            <a:ext cx="8358868" cy="5331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59188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26977"/>
          <p:cNvSpPr>
            <a:spLocks noGrp="1" noChangeArrowheads="1"/>
          </p:cNvSpPr>
          <p:nvPr>
            <p:ph type="title" sz="quarter"/>
          </p:nvPr>
        </p:nvSpPr>
        <p:spPr bwMode="auto">
          <a:xfrm>
            <a:off x="539750" y="216959"/>
            <a:ext cx="6445250" cy="580928"/>
          </a:xfrm>
          <a:prstGeom prst="rect">
            <a:avLst/>
          </a:prstGeom>
          <a:solidFill>
            <a:srgbClr val="FFFFFF"/>
          </a:solidFill>
          <a:effectLst>
            <a:outerShdw dist="35921" dir="2700000" algn="ctr" rotWithShape="0">
              <a:srgbClr val="D6D6BA"/>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71438" tIns="28575" rIns="71438" bIns="28575" numCol="1" anchor="t" anchorCtr="0" compatLnSpc="1">
            <a:prstTxWarp prst="textNoShape">
              <a:avLst/>
            </a:prstTxWarp>
            <a:spAutoFit/>
          </a:bodyPr>
          <a:lstStyle/>
          <a:p>
            <a:pPr eaLnBrk="0" hangingPunct="0"/>
            <a:r>
              <a:rPr lang="zh-CN" altLang="en-US" sz="3400" dirty="0" smtClean="0">
                <a:latin typeface="黑体" pitchFamily="49" charset="-122"/>
                <a:ea typeface="黑体" pitchFamily="49" charset="-122"/>
              </a:rPr>
              <a:t>求解支持向量机的损失函数</a:t>
            </a:r>
          </a:p>
        </p:txBody>
      </p:sp>
      <p:graphicFrame>
        <p:nvGraphicFramePr>
          <p:cNvPr id="19458" name="内容占位符 126979"/>
          <p:cNvGraphicFramePr>
            <a:graphicFrameLocks noGrp="1"/>
          </p:cNvGraphicFramePr>
          <p:nvPr>
            <p:ph sz="quarter" idx="1"/>
            <p:extLst>
              <p:ext uri="{D42A27DB-BD31-4B8C-83A1-F6EECF244321}">
                <p14:modId xmlns:p14="http://schemas.microsoft.com/office/powerpoint/2010/main" val="3752771997"/>
              </p:ext>
            </p:extLst>
          </p:nvPr>
        </p:nvGraphicFramePr>
        <p:xfrm>
          <a:off x="1027544" y="1695721"/>
          <a:ext cx="5428402" cy="710964"/>
        </p:xfrm>
        <a:graphic>
          <a:graphicData uri="http://schemas.openxmlformats.org/presentationml/2006/ole">
            <mc:AlternateContent xmlns:mc="http://schemas.openxmlformats.org/markup-compatibility/2006">
              <mc:Choice xmlns:v="urn:schemas-microsoft-com:vml" Requires="v">
                <p:oleObj spid="_x0000_s187479" r:id="rId4" imgW="2742327" imgH="431930" progId="Equation.3">
                  <p:embed/>
                </p:oleObj>
              </mc:Choice>
              <mc:Fallback>
                <p:oleObj r:id="rId4" imgW="2742327" imgH="43193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7544" y="1695721"/>
                        <a:ext cx="5428402" cy="710964"/>
                      </a:xfrm>
                      <a:prstGeom prst="rect">
                        <a:avLst/>
                      </a:prstGeom>
                      <a:solidFill>
                        <a:srgbClr val="FFFFFF"/>
                      </a:solidFill>
                      <a:ln>
                        <a:noFill/>
                      </a:ln>
                    </p:spPr>
                  </p:pic>
                </p:oleObj>
              </mc:Fallback>
            </mc:AlternateContent>
          </a:graphicData>
        </a:graphic>
      </p:graphicFrame>
      <p:graphicFrame>
        <p:nvGraphicFramePr>
          <p:cNvPr id="19459" name="内容占位符 126982"/>
          <p:cNvGraphicFramePr>
            <a:graphicFrameLocks noGrp="1"/>
          </p:cNvGraphicFramePr>
          <p:nvPr>
            <p:ph sz="quarter" idx="2"/>
            <p:extLst>
              <p:ext uri="{D42A27DB-BD31-4B8C-83A1-F6EECF244321}">
                <p14:modId xmlns:p14="http://schemas.microsoft.com/office/powerpoint/2010/main" val="2778899233"/>
              </p:ext>
            </p:extLst>
          </p:nvPr>
        </p:nvGraphicFramePr>
        <p:xfrm>
          <a:off x="1547813" y="2400161"/>
          <a:ext cx="3268002" cy="417358"/>
        </p:xfrm>
        <a:graphic>
          <a:graphicData uri="http://schemas.openxmlformats.org/presentationml/2006/ole">
            <mc:AlternateContent xmlns:mc="http://schemas.openxmlformats.org/markup-compatibility/2006">
              <mc:Choice xmlns:v="urn:schemas-microsoft-com:vml" Requires="v">
                <p:oleObj spid="_x0000_s187480" r:id="rId6" imgW="1574434" imgH="241512" progId="Equation.3">
                  <p:embed/>
                </p:oleObj>
              </mc:Choice>
              <mc:Fallback>
                <p:oleObj r:id="rId6" imgW="1574434" imgH="241512"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813" y="2400161"/>
                        <a:ext cx="3268002" cy="417358"/>
                      </a:xfrm>
                      <a:prstGeom prst="rect">
                        <a:avLst/>
                      </a:prstGeom>
                      <a:solidFill>
                        <a:srgbClr val="FFFFFF"/>
                      </a:solidFill>
                      <a:ln>
                        <a:noFill/>
                      </a:ln>
                    </p:spPr>
                  </p:pic>
                </p:oleObj>
              </mc:Fallback>
            </mc:AlternateContent>
          </a:graphicData>
        </a:graphic>
      </p:graphicFrame>
      <p:graphicFrame>
        <p:nvGraphicFramePr>
          <p:cNvPr id="19460" name="内容占位符 126985"/>
          <p:cNvGraphicFramePr>
            <a:graphicFrameLocks noGrp="1"/>
          </p:cNvGraphicFramePr>
          <p:nvPr>
            <p:ph sz="quarter" idx="3"/>
            <p:extLst>
              <p:ext uri="{D42A27DB-BD31-4B8C-83A1-F6EECF244321}">
                <p14:modId xmlns:p14="http://schemas.microsoft.com/office/powerpoint/2010/main" val="513346920"/>
              </p:ext>
            </p:extLst>
          </p:nvPr>
        </p:nvGraphicFramePr>
        <p:xfrm>
          <a:off x="1680244" y="3397320"/>
          <a:ext cx="5045086" cy="440754"/>
        </p:xfrm>
        <a:graphic>
          <a:graphicData uri="http://schemas.openxmlformats.org/presentationml/2006/ole">
            <mc:AlternateContent xmlns:mc="http://schemas.openxmlformats.org/markup-compatibility/2006">
              <mc:Choice xmlns:v="urn:schemas-microsoft-com:vml" Requires="v">
                <p:oleObj spid="_x0000_s187481" r:id="rId8" imgW="2184717" imgH="228917" progId="Equation.3">
                  <p:embed/>
                </p:oleObj>
              </mc:Choice>
              <mc:Fallback>
                <p:oleObj r:id="rId8" imgW="2184717" imgH="228917"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0244" y="3397320"/>
                        <a:ext cx="5045086" cy="440754"/>
                      </a:xfrm>
                      <a:prstGeom prst="rect">
                        <a:avLst/>
                      </a:prstGeom>
                      <a:solidFill>
                        <a:srgbClr val="FFFFFF"/>
                      </a:solidFill>
                      <a:ln>
                        <a:noFill/>
                      </a:ln>
                    </p:spPr>
                  </p:pic>
                </p:oleObj>
              </mc:Fallback>
            </mc:AlternateContent>
          </a:graphicData>
        </a:graphic>
      </p:graphicFrame>
      <p:sp>
        <p:nvSpPr>
          <p:cNvPr id="19461" name="矩形 126978"/>
          <p:cNvSpPr>
            <a:spLocks noChangeArrowheads="1"/>
          </p:cNvSpPr>
          <p:nvPr/>
        </p:nvSpPr>
        <p:spPr bwMode="auto">
          <a:xfrm>
            <a:off x="323851" y="937948"/>
            <a:ext cx="8569325" cy="75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b="1">
                <a:solidFill>
                  <a:schemeClr val="tx1"/>
                </a:solidFill>
                <a:latin typeface="Times New Roman" pitchFamily="18" charset="0"/>
                <a:ea typeface="宋体" pitchFamily="2" charset="-122"/>
              </a:defRPr>
            </a:lvl1pPr>
            <a:lvl2pPr defTabSz="762000">
              <a:defRPr sz="2800" b="1">
                <a:solidFill>
                  <a:schemeClr val="tx1"/>
                </a:solidFill>
                <a:latin typeface="Times New Roman" pitchFamily="18" charset="0"/>
                <a:ea typeface="宋体" pitchFamily="2" charset="-122"/>
              </a:defRPr>
            </a:lvl2pPr>
            <a:lvl3pPr defTabSz="762000">
              <a:defRPr sz="2800" b="1">
                <a:solidFill>
                  <a:schemeClr val="tx1"/>
                </a:solidFill>
                <a:latin typeface="Times New Roman" pitchFamily="18" charset="0"/>
                <a:ea typeface="宋体" pitchFamily="2" charset="-122"/>
              </a:defRPr>
            </a:lvl3pPr>
            <a:lvl4pPr defTabSz="762000">
              <a:defRPr sz="2800" b="1">
                <a:solidFill>
                  <a:schemeClr val="tx1"/>
                </a:solidFill>
                <a:latin typeface="Times New Roman" pitchFamily="18" charset="0"/>
                <a:ea typeface="宋体" pitchFamily="2" charset="-122"/>
              </a:defRPr>
            </a:lvl4pPr>
            <a:lvl5pPr defTabSz="762000">
              <a:defRPr sz="2800" b="1">
                <a:solidFill>
                  <a:schemeClr val="tx1"/>
                </a:solidFill>
                <a:latin typeface="Times New Roman" pitchFamily="18" charset="0"/>
                <a:ea typeface="宋体" pitchFamily="2" charset="-122"/>
              </a:defRPr>
            </a:lvl5pPr>
            <a:lvl6pPr defTabSz="762000"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6pPr>
            <a:lvl7pPr defTabSz="762000"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7pPr>
            <a:lvl8pPr defTabSz="762000"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8pPr>
            <a:lvl9pPr defTabSz="762000"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9pPr>
          </a:lstStyle>
          <a:p>
            <a:pPr eaLnBrk="0" hangingPunct="0">
              <a:lnSpc>
                <a:spcPct val="90000"/>
              </a:lnSpc>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为求</a:t>
            </a:r>
            <a:r>
              <a:rPr lang="zh-CN" altLang="en-US" sz="2400" dirty="0" smtClean="0">
                <a:latin typeface="楷体_GB2312" pitchFamily="49" charset="-122"/>
                <a:ea typeface="楷体_GB2312" pitchFamily="49" charset="-122"/>
              </a:rPr>
              <a:t>解</a:t>
            </a:r>
            <a:r>
              <a:rPr lang="zh-CN" altLang="en-US" sz="2400" dirty="0">
                <a:latin typeface="楷体_GB2312" pitchFamily="49" charset="-122"/>
                <a:ea typeface="楷体_GB2312" pitchFamily="49" charset="-122"/>
              </a:rPr>
              <a:t>损</a:t>
            </a:r>
            <a:r>
              <a:rPr lang="zh-CN" altLang="en-US" sz="2400" dirty="0" smtClean="0">
                <a:latin typeface="楷体_GB2312" pitchFamily="49" charset="-122"/>
                <a:ea typeface="楷体_GB2312" pitchFamily="49" charset="-122"/>
              </a:rPr>
              <a:t>失函数</a:t>
            </a:r>
            <a:r>
              <a:rPr lang="en-US" altLang="zh-CN" sz="2400" dirty="0" smtClean="0">
                <a:latin typeface="楷体_GB2312" pitchFamily="49" charset="-122"/>
                <a:ea typeface="楷体_GB2312" pitchFamily="49" charset="-122"/>
              </a:rPr>
              <a:t>,</a:t>
            </a:r>
            <a:r>
              <a:rPr lang="zh-CN" altLang="en-US" sz="2400" dirty="0">
                <a:latin typeface="楷体_GB2312" pitchFamily="49" charset="-122"/>
                <a:ea typeface="楷体_GB2312" pitchFamily="49" charset="-122"/>
              </a:rPr>
              <a:t>使用</a:t>
            </a:r>
            <a:r>
              <a:rPr lang="en-US" altLang="zh-CN" sz="2400" dirty="0">
                <a:solidFill>
                  <a:schemeClr val="tx2"/>
                </a:solidFill>
                <a:ea typeface="楷体_GB2312" pitchFamily="49" charset="-122"/>
              </a:rPr>
              <a:t>Lagrange</a:t>
            </a:r>
            <a:r>
              <a:rPr lang="zh-CN" altLang="en-US" sz="2400" dirty="0">
                <a:solidFill>
                  <a:schemeClr val="tx2"/>
                </a:solidFill>
                <a:latin typeface="楷体_GB2312" pitchFamily="49" charset="-122"/>
                <a:ea typeface="楷体_GB2312" pitchFamily="49" charset="-122"/>
              </a:rPr>
              <a:t>乘子法</a:t>
            </a:r>
            <a:r>
              <a:rPr lang="zh-CN" altLang="en-US" sz="2400" dirty="0">
                <a:latin typeface="楷体_GB2312" pitchFamily="49" charset="-122"/>
                <a:ea typeface="楷体_GB2312" pitchFamily="49" charset="-122"/>
              </a:rPr>
              <a:t>将其转化为对偶问题。于是引入</a:t>
            </a:r>
            <a:r>
              <a:rPr lang="en-US" altLang="zh-CN" sz="2400" dirty="0">
                <a:solidFill>
                  <a:schemeClr val="tx2"/>
                </a:solidFill>
                <a:ea typeface="楷体_GB2312" pitchFamily="49" charset="-122"/>
              </a:rPr>
              <a:t>Lagrange</a:t>
            </a:r>
            <a:r>
              <a:rPr lang="zh-CN" altLang="en-US" sz="2400" dirty="0">
                <a:solidFill>
                  <a:schemeClr val="tx2"/>
                </a:solidFill>
                <a:latin typeface="楷体_GB2312" pitchFamily="49" charset="-122"/>
                <a:ea typeface="楷体_GB2312" pitchFamily="49" charset="-122"/>
              </a:rPr>
              <a:t>函数</a:t>
            </a:r>
            <a:r>
              <a:rPr lang="zh-CN" altLang="en-US" sz="2400" dirty="0">
                <a:latin typeface="楷体_GB2312" pitchFamily="49" charset="-122"/>
                <a:ea typeface="楷体_GB2312" pitchFamily="49" charset="-122"/>
              </a:rPr>
              <a:t>：</a:t>
            </a:r>
          </a:p>
        </p:txBody>
      </p:sp>
      <p:sp>
        <p:nvSpPr>
          <p:cNvPr id="19462" name="矩形 126981"/>
          <p:cNvSpPr>
            <a:spLocks noChangeArrowheads="1"/>
          </p:cNvSpPr>
          <p:nvPr/>
        </p:nvSpPr>
        <p:spPr bwMode="auto">
          <a:xfrm>
            <a:off x="793420" y="2381975"/>
            <a:ext cx="6731330" cy="41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nSpc>
                <a:spcPct val="88000"/>
              </a:lnSpc>
            </a:pPr>
            <a:r>
              <a:rPr lang="zh-CN" altLang="en-US" sz="2400" dirty="0">
                <a:latin typeface="楷体_GB2312" pitchFamily="49" charset="-122"/>
                <a:ea typeface="楷体_GB2312" pitchFamily="49" charset="-122"/>
              </a:rPr>
              <a:t>其中，                   称为</a:t>
            </a:r>
            <a:r>
              <a:rPr lang="en-US" altLang="zh-CN" sz="2400" dirty="0">
                <a:ea typeface="楷体_GB2312" pitchFamily="49" charset="-122"/>
              </a:rPr>
              <a:t>Lagrange</a:t>
            </a:r>
            <a:r>
              <a:rPr lang="zh-CN" altLang="en-US" sz="2400" dirty="0">
                <a:latin typeface="楷体_GB2312" pitchFamily="49" charset="-122"/>
                <a:ea typeface="楷体_GB2312" pitchFamily="49" charset="-122"/>
              </a:rPr>
              <a:t>乘子。</a:t>
            </a:r>
          </a:p>
        </p:txBody>
      </p:sp>
      <p:sp>
        <p:nvSpPr>
          <p:cNvPr id="19463" name="矩形 126984"/>
          <p:cNvSpPr>
            <a:spLocks noChangeArrowheads="1"/>
          </p:cNvSpPr>
          <p:nvPr/>
        </p:nvSpPr>
        <p:spPr bwMode="auto">
          <a:xfrm>
            <a:off x="539751" y="2846229"/>
            <a:ext cx="7654660" cy="41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nSpc>
                <a:spcPct val="88000"/>
              </a:lnSpc>
            </a:pPr>
            <a:r>
              <a:rPr lang="zh-CN" altLang="en-US" sz="2400">
                <a:latin typeface="楷体_GB2312" pitchFamily="49" charset="-122"/>
                <a:ea typeface="楷体_GB2312" pitchFamily="49" charset="-122"/>
              </a:rPr>
              <a:t>首先求</a:t>
            </a:r>
            <a:r>
              <a:rPr lang="en-US" altLang="zh-CN" sz="2400">
                <a:ea typeface="楷体_GB2312" pitchFamily="49" charset="-122"/>
              </a:rPr>
              <a:t>Lagrange</a:t>
            </a:r>
            <a:r>
              <a:rPr lang="zh-CN" altLang="en-US" sz="2400">
                <a:latin typeface="楷体_GB2312" pitchFamily="49" charset="-122"/>
                <a:ea typeface="楷体_GB2312" pitchFamily="49" charset="-122"/>
              </a:rPr>
              <a:t>函数关于</a:t>
            </a:r>
            <a:r>
              <a:rPr lang="en-US" altLang="zh-CN" sz="2400">
                <a:latin typeface="楷体_GB2312" pitchFamily="49" charset="-122"/>
                <a:ea typeface="楷体_GB2312" pitchFamily="49" charset="-122"/>
              </a:rPr>
              <a:t>w,b</a:t>
            </a:r>
            <a:r>
              <a:rPr lang="zh-CN" altLang="en-US" sz="2400">
                <a:latin typeface="楷体_GB2312" pitchFamily="49" charset="-122"/>
                <a:ea typeface="楷体_GB2312" pitchFamily="49" charset="-122"/>
              </a:rPr>
              <a:t>的极小值。由</a:t>
            </a:r>
            <a:r>
              <a:rPr lang="zh-CN" altLang="en-US" sz="2400">
                <a:latin typeface="隶书_GB2312" pitchFamily="2" charset="-122"/>
                <a:ea typeface="楷体_GB2312" pitchFamily="49" charset="-122"/>
              </a:rPr>
              <a:t>极值条件有：</a:t>
            </a:r>
          </a:p>
        </p:txBody>
      </p:sp>
      <p:graphicFrame>
        <p:nvGraphicFramePr>
          <p:cNvPr id="19464" name="内容占位符 126987"/>
          <p:cNvGraphicFramePr>
            <a:graphicFrameLocks noGrp="1"/>
          </p:cNvGraphicFramePr>
          <p:nvPr>
            <p:ph sz="quarter" idx="4"/>
            <p:extLst>
              <p:ext uri="{D42A27DB-BD31-4B8C-83A1-F6EECF244321}">
                <p14:modId xmlns:p14="http://schemas.microsoft.com/office/powerpoint/2010/main" val="113209159"/>
              </p:ext>
            </p:extLst>
          </p:nvPr>
        </p:nvGraphicFramePr>
        <p:xfrm>
          <a:off x="1836653" y="3984332"/>
          <a:ext cx="1487701" cy="739901"/>
        </p:xfrm>
        <a:graphic>
          <a:graphicData uri="http://schemas.openxmlformats.org/presentationml/2006/ole">
            <mc:AlternateContent xmlns:mc="http://schemas.openxmlformats.org/markup-compatibility/2006">
              <mc:Choice xmlns:v="urn:schemas-microsoft-com:vml" Requires="v">
                <p:oleObj spid="_x0000_s187482" r:id="rId10" imgW="724531" imgH="432304" progId="Equation.3">
                  <p:embed/>
                </p:oleObj>
              </mc:Choice>
              <mc:Fallback>
                <p:oleObj r:id="rId10" imgW="724531" imgH="432304"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6653" y="3984332"/>
                        <a:ext cx="1487701" cy="739901"/>
                      </a:xfrm>
                      <a:prstGeom prst="rect">
                        <a:avLst/>
                      </a:prstGeom>
                      <a:solidFill>
                        <a:srgbClr val="FFFFFF"/>
                      </a:solidFill>
                      <a:ln>
                        <a:noFill/>
                      </a:ln>
                    </p:spPr>
                  </p:pic>
                </p:oleObj>
              </mc:Fallback>
            </mc:AlternateContent>
          </a:graphicData>
        </a:graphic>
      </p:graphicFrame>
      <p:graphicFrame>
        <p:nvGraphicFramePr>
          <p:cNvPr id="19465" name="对象 126989"/>
          <p:cNvGraphicFramePr>
            <a:graphicFrameLocks/>
          </p:cNvGraphicFramePr>
          <p:nvPr>
            <p:extLst>
              <p:ext uri="{D42A27DB-BD31-4B8C-83A1-F6EECF244321}">
                <p14:modId xmlns:p14="http://schemas.microsoft.com/office/powerpoint/2010/main" val="3484933355"/>
              </p:ext>
            </p:extLst>
          </p:nvPr>
        </p:nvGraphicFramePr>
        <p:xfrm>
          <a:off x="1824621" y="4714972"/>
          <a:ext cx="1853053" cy="783459"/>
        </p:xfrm>
        <a:graphic>
          <a:graphicData uri="http://schemas.openxmlformats.org/presentationml/2006/ole">
            <mc:AlternateContent xmlns:mc="http://schemas.openxmlformats.org/markup-compatibility/2006">
              <mc:Choice xmlns:v="urn:schemas-microsoft-com:vml" Requires="v">
                <p:oleObj spid="_x0000_s187483" r:id="rId12" imgW="851586" imgH="432304" progId="Equation.3">
                  <p:embed/>
                </p:oleObj>
              </mc:Choice>
              <mc:Fallback>
                <p:oleObj r:id="rId12" imgW="851586" imgH="432304"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4621" y="4714972"/>
                        <a:ext cx="1853053" cy="783459"/>
                      </a:xfrm>
                      <a:prstGeom prst="rect">
                        <a:avLst/>
                      </a:prstGeom>
                      <a:noFill/>
                      <a:ln>
                        <a:noFill/>
                      </a:ln>
                    </p:spPr>
                  </p:pic>
                </p:oleObj>
              </mc:Fallback>
            </mc:AlternateContent>
          </a:graphicData>
        </a:graphic>
      </p:graphicFrame>
      <p:sp>
        <p:nvSpPr>
          <p:cNvPr id="19466" name="矩形 126990"/>
          <p:cNvSpPr>
            <a:spLocks noChangeArrowheads="1"/>
          </p:cNvSpPr>
          <p:nvPr/>
        </p:nvSpPr>
        <p:spPr bwMode="auto">
          <a:xfrm>
            <a:off x="588963" y="3950181"/>
            <a:ext cx="1107996" cy="41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nSpc>
                <a:spcPct val="88000"/>
              </a:lnSpc>
            </a:pPr>
            <a:r>
              <a:rPr lang="zh-CN" altLang="en-US" sz="2400">
                <a:latin typeface="楷体_GB2312" pitchFamily="49" charset="-122"/>
                <a:ea typeface="楷体_GB2312" pitchFamily="49" charset="-122"/>
              </a:rPr>
              <a:t>得到：</a:t>
            </a:r>
          </a:p>
        </p:txBody>
      </p:sp>
      <p:sp>
        <p:nvSpPr>
          <p:cNvPr id="19467" name="文本框 126991"/>
          <p:cNvSpPr txBox="1">
            <a:spLocks noChangeArrowheads="1"/>
          </p:cNvSpPr>
          <p:nvPr/>
        </p:nvSpPr>
        <p:spPr bwMode="auto">
          <a:xfrm>
            <a:off x="7524750" y="1837532"/>
            <a:ext cx="863600" cy="336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nSpc>
                <a:spcPct val="88000"/>
              </a:lnSpc>
              <a:spcBef>
                <a:spcPct val="50000"/>
              </a:spcBef>
            </a:pPr>
            <a:r>
              <a:rPr lang="en-US" altLang="zh-CN">
                <a:latin typeface="楷体_GB2312" pitchFamily="49" charset="-122"/>
                <a:ea typeface="楷体_GB2312" pitchFamily="49" charset="-122"/>
              </a:rPr>
              <a:t>(2)</a:t>
            </a:r>
          </a:p>
        </p:txBody>
      </p:sp>
      <p:sp>
        <p:nvSpPr>
          <p:cNvPr id="19468" name="文本框 126992"/>
          <p:cNvSpPr txBox="1">
            <a:spLocks noChangeArrowheads="1"/>
          </p:cNvSpPr>
          <p:nvPr/>
        </p:nvSpPr>
        <p:spPr bwMode="auto">
          <a:xfrm>
            <a:off x="4079577" y="4232163"/>
            <a:ext cx="863600" cy="336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nSpc>
                <a:spcPct val="88000"/>
              </a:lnSpc>
              <a:spcBef>
                <a:spcPct val="50000"/>
              </a:spcBef>
            </a:pPr>
            <a:r>
              <a:rPr lang="en-US" altLang="zh-CN" dirty="0">
                <a:latin typeface="楷体_GB2312" pitchFamily="49" charset="-122"/>
                <a:ea typeface="楷体_GB2312" pitchFamily="49" charset="-122"/>
              </a:rPr>
              <a:t>(3)</a:t>
            </a:r>
          </a:p>
        </p:txBody>
      </p:sp>
      <p:sp>
        <p:nvSpPr>
          <p:cNvPr id="19469" name="文本框 126993"/>
          <p:cNvSpPr txBox="1">
            <a:spLocks noChangeArrowheads="1"/>
          </p:cNvSpPr>
          <p:nvPr/>
        </p:nvSpPr>
        <p:spPr bwMode="auto">
          <a:xfrm>
            <a:off x="4179307" y="5017823"/>
            <a:ext cx="863600" cy="336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nSpc>
                <a:spcPct val="88000"/>
              </a:lnSpc>
              <a:spcBef>
                <a:spcPct val="50000"/>
              </a:spcBef>
            </a:pPr>
            <a:r>
              <a:rPr lang="en-US" altLang="zh-CN" dirty="0">
                <a:latin typeface="楷体_GB2312" pitchFamily="49" charset="-122"/>
                <a:ea typeface="楷体_GB2312" pitchFamily="49" charset="-122"/>
              </a:rPr>
              <a:t>(4)</a:t>
            </a:r>
          </a:p>
        </p:txBody>
      </p:sp>
    </p:spTree>
    <p:extLst>
      <p:ext uri="{BB962C8B-B14F-4D97-AF65-F5344CB8AC3E}">
        <p14:creationId xmlns:p14="http://schemas.microsoft.com/office/powerpoint/2010/main" val="259572967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22881"/>
          <p:cNvSpPr>
            <a:spLocks noGrp="1" noChangeArrowheads="1"/>
          </p:cNvSpPr>
          <p:nvPr>
            <p:ph type="title" sz="quarter"/>
          </p:nvPr>
        </p:nvSpPr>
        <p:spPr bwMode="auto">
          <a:xfrm>
            <a:off x="539750" y="157428"/>
            <a:ext cx="6445250" cy="580928"/>
          </a:xfrm>
          <a:prstGeom prst="rect">
            <a:avLst/>
          </a:prstGeom>
          <a:solidFill>
            <a:srgbClr val="FFFFFF"/>
          </a:solidFill>
          <a:effectLst>
            <a:outerShdw dist="35921" dir="2700000" algn="ctr" rotWithShape="0">
              <a:srgbClr val="D6D6BA"/>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71438" tIns="28575" rIns="71438" bIns="28575" numCol="1" anchor="t" anchorCtr="0" compatLnSpc="1">
            <a:prstTxWarp prst="textNoShape">
              <a:avLst/>
            </a:prstTxWarp>
            <a:spAutoFit/>
          </a:bodyPr>
          <a:lstStyle/>
          <a:p>
            <a:r>
              <a:rPr lang="zh-CN" altLang="en-US" sz="3400" dirty="0">
                <a:latin typeface="黑体" pitchFamily="49" charset="-122"/>
                <a:ea typeface="黑体" pitchFamily="49" charset="-122"/>
              </a:rPr>
              <a:t>求解支持向量机的损失函数</a:t>
            </a:r>
            <a:endParaRPr lang="zh-CN" altLang="en-US" sz="3400" dirty="0" smtClean="0">
              <a:latin typeface="黑体" pitchFamily="49" charset="-122"/>
              <a:ea typeface="黑体" pitchFamily="49" charset="-122"/>
            </a:endParaRPr>
          </a:p>
        </p:txBody>
      </p:sp>
      <p:graphicFrame>
        <p:nvGraphicFramePr>
          <p:cNvPr id="21506" name="内容占位符 122886"/>
          <p:cNvGraphicFramePr>
            <a:graphicFrameLocks noGrp="1"/>
          </p:cNvGraphicFramePr>
          <p:nvPr>
            <p:ph sz="quarter" idx="1"/>
          </p:nvPr>
        </p:nvGraphicFramePr>
        <p:xfrm>
          <a:off x="1036639" y="1684073"/>
          <a:ext cx="4759325" cy="1887802"/>
        </p:xfrm>
        <a:graphic>
          <a:graphicData uri="http://schemas.openxmlformats.org/presentationml/2006/ole">
            <mc:AlternateContent xmlns:mc="http://schemas.openxmlformats.org/markup-compatibility/2006">
              <mc:Choice xmlns:v="urn:schemas-microsoft-com:vml" Requires="v">
                <p:oleObj spid="_x0000_s188486" r:id="rId4" imgW="2374187" imgH="1130127" progId="Equation.3">
                  <p:embed/>
                </p:oleObj>
              </mc:Choice>
              <mc:Fallback>
                <p:oleObj r:id="rId4" imgW="2374187" imgH="1130127"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6639" y="1684073"/>
                        <a:ext cx="4759325" cy="1887802"/>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07" name="内容占位符 122891"/>
          <p:cNvGraphicFramePr>
            <a:graphicFrameLocks noGrp="1"/>
          </p:cNvGraphicFramePr>
          <p:nvPr>
            <p:ph sz="quarter" idx="2"/>
          </p:nvPr>
        </p:nvGraphicFramePr>
        <p:xfrm>
          <a:off x="6232525" y="2189428"/>
          <a:ext cx="850900" cy="359833"/>
        </p:xfrm>
        <a:graphic>
          <a:graphicData uri="http://schemas.openxmlformats.org/presentationml/2006/ole">
            <mc:AlternateContent xmlns:mc="http://schemas.openxmlformats.org/markup-compatibility/2006">
              <mc:Choice xmlns:v="urn:schemas-microsoft-com:vml" Requires="v">
                <p:oleObj spid="_x0000_s188487" r:id="rId6" imgW="851586" imgH="432304" progId="Equation.3">
                  <p:embed/>
                </p:oleObj>
              </mc:Choice>
              <mc:Fallback>
                <p:oleObj r:id="rId6" imgW="851586" imgH="432304"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32525" y="2189428"/>
                        <a:ext cx="850900" cy="359833"/>
                      </a:xfrm>
                      <a:prstGeom prst="rect">
                        <a:avLst/>
                      </a:prstGeom>
                      <a:solidFill>
                        <a:schemeClr val="tx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08" name="内容占位符 122895"/>
          <p:cNvGraphicFramePr>
            <a:graphicFrameLocks noGrp="1"/>
          </p:cNvGraphicFramePr>
          <p:nvPr>
            <p:ph sz="quarter" idx="3"/>
            <p:extLst>
              <p:ext uri="{D42A27DB-BD31-4B8C-83A1-F6EECF244321}">
                <p14:modId xmlns:p14="http://schemas.microsoft.com/office/powerpoint/2010/main" val="1237716167"/>
              </p:ext>
            </p:extLst>
          </p:nvPr>
        </p:nvGraphicFramePr>
        <p:xfrm>
          <a:off x="1177008" y="4370277"/>
          <a:ext cx="2014537" cy="781844"/>
        </p:xfrm>
        <a:graphic>
          <a:graphicData uri="http://schemas.openxmlformats.org/presentationml/2006/ole">
            <mc:AlternateContent xmlns:mc="http://schemas.openxmlformats.org/markup-compatibility/2006">
              <mc:Choice xmlns:v="urn:schemas-microsoft-com:vml" Requires="v">
                <p:oleObj spid="_x0000_s188488" r:id="rId8" imgW="927820" imgH="432304" progId="Equation.3">
                  <p:embed/>
                </p:oleObj>
              </mc:Choice>
              <mc:Fallback>
                <p:oleObj r:id="rId8" imgW="927820" imgH="432304"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7008" y="4370277"/>
                        <a:ext cx="2014537" cy="781844"/>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509" name="文本框 122885"/>
          <p:cNvSpPr txBox="1">
            <a:spLocks noChangeArrowheads="1"/>
          </p:cNvSpPr>
          <p:nvPr/>
        </p:nvSpPr>
        <p:spPr bwMode="auto">
          <a:xfrm>
            <a:off x="395288" y="877094"/>
            <a:ext cx="7263527" cy="742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nSpc>
                <a:spcPct val="88000"/>
              </a:lnSpc>
            </a:pPr>
            <a:r>
              <a:rPr lang="zh-CN" altLang="en-US" sz="2400" dirty="0">
                <a:latin typeface="楷体_GB2312" pitchFamily="49" charset="-122"/>
                <a:ea typeface="楷体_GB2312" pitchFamily="49" charset="-122"/>
              </a:rPr>
              <a:t>将</a:t>
            </a:r>
            <a:r>
              <a:rPr lang="en-US" altLang="zh-CN" sz="2400" dirty="0">
                <a:latin typeface="楷体_GB2312" pitchFamily="49" charset="-122"/>
                <a:ea typeface="楷体_GB2312" pitchFamily="49" charset="-122"/>
              </a:rPr>
              <a:t>(3)</a:t>
            </a:r>
            <a:r>
              <a:rPr lang="zh-CN" altLang="en-US" sz="2400" dirty="0">
                <a:latin typeface="楷体_GB2312" pitchFamily="49" charset="-122"/>
                <a:ea typeface="楷体_GB2312" pitchFamily="49" charset="-122"/>
              </a:rPr>
              <a:t>式代入</a:t>
            </a:r>
            <a:r>
              <a:rPr lang="en-US" altLang="zh-CN" sz="2400" dirty="0">
                <a:ea typeface="楷体_GB2312" pitchFamily="49" charset="-122"/>
              </a:rPr>
              <a:t>Lagrange</a:t>
            </a:r>
            <a:r>
              <a:rPr lang="zh-CN" altLang="en-US" sz="2400" dirty="0">
                <a:latin typeface="楷体_GB2312" pitchFamily="49" charset="-122"/>
                <a:ea typeface="楷体_GB2312" pitchFamily="49" charset="-122"/>
              </a:rPr>
              <a:t>函数，并利用</a:t>
            </a:r>
            <a:r>
              <a:rPr lang="en-US" altLang="zh-CN" sz="2400" dirty="0">
                <a:latin typeface="楷体_GB2312" pitchFamily="49" charset="-122"/>
                <a:ea typeface="楷体_GB2312" pitchFamily="49" charset="-122"/>
              </a:rPr>
              <a:t>(4)</a:t>
            </a:r>
            <a:r>
              <a:rPr lang="zh-CN" altLang="en-US" sz="2400" dirty="0">
                <a:latin typeface="楷体_GB2312" pitchFamily="49" charset="-122"/>
                <a:ea typeface="楷体_GB2312" pitchFamily="49" charset="-122"/>
              </a:rPr>
              <a:t>式，则原始</a:t>
            </a:r>
          </a:p>
          <a:p>
            <a:pPr>
              <a:lnSpc>
                <a:spcPct val="88000"/>
              </a:lnSpc>
            </a:pPr>
            <a:r>
              <a:rPr lang="zh-CN" altLang="en-US" sz="2400" dirty="0">
                <a:latin typeface="楷体_GB2312" pitchFamily="49" charset="-122"/>
                <a:ea typeface="楷体_GB2312" pitchFamily="49" charset="-122"/>
              </a:rPr>
              <a:t>的优化问题转化为如下的</a:t>
            </a:r>
            <a:r>
              <a:rPr lang="zh-CN" altLang="en-US" sz="2400" dirty="0">
                <a:solidFill>
                  <a:schemeClr val="tx2"/>
                </a:solidFill>
                <a:latin typeface="楷体_GB2312" pitchFamily="49" charset="-122"/>
                <a:ea typeface="楷体_GB2312" pitchFamily="49" charset="-122"/>
              </a:rPr>
              <a:t>对偶问题</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使用极小形式</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a:t>
            </a:r>
          </a:p>
        </p:txBody>
      </p:sp>
      <p:sp>
        <p:nvSpPr>
          <p:cNvPr id="21510" name="椭圆形标注 122888"/>
          <p:cNvSpPr>
            <a:spLocks noChangeArrowheads="1"/>
          </p:cNvSpPr>
          <p:nvPr/>
        </p:nvSpPr>
        <p:spPr bwMode="auto">
          <a:xfrm>
            <a:off x="6163041" y="1944632"/>
            <a:ext cx="2843296" cy="1019969"/>
          </a:xfrm>
          <a:prstGeom prst="wedgeEllipseCallout">
            <a:avLst>
              <a:gd name="adj1" fmla="val -62644"/>
              <a:gd name="adj2" fmla="val -43773"/>
            </a:avLst>
          </a:prstGeom>
          <a:solidFill>
            <a:schemeClr val="accent1">
              <a:lumMod val="20000"/>
              <a:lumOff val="80000"/>
            </a:schemeClr>
          </a:solidFill>
          <a:ln w="12700">
            <a:solidFill>
              <a:schemeClr val="accent1">
                <a:lumMod val="20000"/>
                <a:lumOff val="80000"/>
              </a:schemeClr>
            </a:solidFill>
            <a:miter lim="800000"/>
            <a:headEnd type="none" w="sm" len="sm"/>
            <a:tailEnd type="none" w="sm" len="sm"/>
          </a:ln>
        </p:spPr>
        <p:txBody>
          <a:bodyPr/>
          <a:lstStyle/>
          <a:p>
            <a:pPr>
              <a:lnSpc>
                <a:spcPct val="88000"/>
              </a:lnSpc>
            </a:pPr>
            <a:r>
              <a:rPr lang="zh-CN" altLang="en-US" sz="2000" dirty="0">
                <a:solidFill>
                  <a:srgbClr val="FF0000"/>
                </a:solidFill>
                <a:latin typeface="楷体_GB2312" pitchFamily="49" charset="-122"/>
                <a:ea typeface="楷体_GB2312" pitchFamily="49" charset="-122"/>
              </a:rPr>
              <a:t>这是一个凸二次规划问</a:t>
            </a:r>
            <a:r>
              <a:rPr lang="zh-CN" altLang="en-US" sz="2000" dirty="0" smtClean="0">
                <a:solidFill>
                  <a:srgbClr val="FF0000"/>
                </a:solidFill>
                <a:latin typeface="楷体_GB2312" pitchFamily="49" charset="-122"/>
                <a:ea typeface="楷体_GB2312" pitchFamily="49" charset="-122"/>
              </a:rPr>
              <a:t>题，有</a:t>
            </a:r>
            <a:r>
              <a:rPr lang="zh-CN" altLang="en-US" sz="2000" dirty="0">
                <a:solidFill>
                  <a:srgbClr val="FF0000"/>
                </a:solidFill>
                <a:latin typeface="楷体_GB2312" pitchFamily="49" charset="-122"/>
                <a:ea typeface="楷体_GB2312" pitchFamily="49" charset="-122"/>
              </a:rPr>
              <a:t>唯一的最优解</a:t>
            </a:r>
          </a:p>
        </p:txBody>
      </p:sp>
      <p:sp>
        <p:nvSpPr>
          <p:cNvPr id="21511" name="文本框 122889"/>
          <p:cNvSpPr txBox="1">
            <a:spLocks noChangeArrowheads="1"/>
          </p:cNvSpPr>
          <p:nvPr/>
        </p:nvSpPr>
        <p:spPr bwMode="auto">
          <a:xfrm>
            <a:off x="5868988" y="3067844"/>
            <a:ext cx="863600" cy="336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nSpc>
                <a:spcPct val="88000"/>
              </a:lnSpc>
              <a:spcBef>
                <a:spcPct val="50000"/>
              </a:spcBef>
            </a:pPr>
            <a:r>
              <a:rPr lang="en-US" altLang="zh-CN">
                <a:latin typeface="楷体_GB2312" pitchFamily="49" charset="-122"/>
                <a:ea typeface="楷体_GB2312" pitchFamily="49" charset="-122"/>
              </a:rPr>
              <a:t>(5)</a:t>
            </a:r>
          </a:p>
        </p:txBody>
      </p:sp>
      <p:sp>
        <p:nvSpPr>
          <p:cNvPr id="21512" name="文本框 122890"/>
          <p:cNvSpPr txBox="1">
            <a:spLocks noChangeArrowheads="1"/>
          </p:cNvSpPr>
          <p:nvPr/>
        </p:nvSpPr>
        <p:spPr bwMode="auto">
          <a:xfrm>
            <a:off x="434975" y="3742532"/>
            <a:ext cx="7149714" cy="41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nSpc>
                <a:spcPct val="88000"/>
              </a:lnSpc>
            </a:pPr>
            <a:r>
              <a:rPr lang="zh-CN" altLang="en-US" sz="2400" dirty="0">
                <a:latin typeface="楷体_GB2312" pitchFamily="49" charset="-122"/>
                <a:ea typeface="楷体_GB2312" pitchFamily="49" charset="-122"/>
              </a:rPr>
              <a:t>求解问题</a:t>
            </a:r>
            <a:r>
              <a:rPr lang="en-US" altLang="zh-CN" sz="2400" dirty="0">
                <a:latin typeface="楷体_GB2312" pitchFamily="49" charset="-122"/>
                <a:ea typeface="楷体_GB2312" pitchFamily="49" charset="-122"/>
              </a:rPr>
              <a:t>(5)</a:t>
            </a:r>
            <a:r>
              <a:rPr lang="zh-CN" altLang="en-US" sz="2400" dirty="0">
                <a:latin typeface="楷体_GB2312" pitchFamily="49" charset="-122"/>
                <a:ea typeface="楷体_GB2312" pitchFamily="49" charset="-122"/>
              </a:rPr>
              <a:t>，得</a:t>
            </a:r>
            <a:r>
              <a:rPr lang="en-US" altLang="zh-CN" sz="2400" dirty="0">
                <a:latin typeface="楷体_GB2312" pitchFamily="49" charset="-122"/>
                <a:ea typeface="楷体_GB2312" pitchFamily="49" charset="-122"/>
                <a:sym typeface="Symbol" pitchFamily="18" charset="2"/>
              </a:rPr>
              <a:t></a:t>
            </a:r>
            <a:r>
              <a:rPr lang="zh-CN" altLang="en-US" sz="2400" dirty="0">
                <a:latin typeface="楷体_GB2312" pitchFamily="49" charset="-122"/>
                <a:ea typeface="楷体_GB2312" pitchFamily="49" charset="-122"/>
                <a:sym typeface="Symbol" pitchFamily="18" charset="2"/>
              </a:rPr>
              <a:t>。则参数对</a:t>
            </a:r>
            <a:r>
              <a:rPr lang="en-US" altLang="zh-CN" sz="2400" dirty="0">
                <a:latin typeface="楷体_GB2312" pitchFamily="49" charset="-122"/>
                <a:ea typeface="楷体_GB2312" pitchFamily="49" charset="-122"/>
                <a:sym typeface="Symbol" pitchFamily="18" charset="2"/>
              </a:rPr>
              <a:t>(w,b)</a:t>
            </a:r>
            <a:r>
              <a:rPr lang="zh-CN" altLang="en-US" sz="2400" dirty="0">
                <a:latin typeface="楷体_GB2312" pitchFamily="49" charset="-122"/>
                <a:ea typeface="楷体_GB2312" pitchFamily="49" charset="-122"/>
                <a:sym typeface="Symbol" pitchFamily="18" charset="2"/>
              </a:rPr>
              <a:t>可由下式计算：</a:t>
            </a:r>
            <a:endParaRPr lang="zh-CN" altLang="en-US" sz="2400" dirty="0">
              <a:latin typeface="楷体_GB2312" pitchFamily="49" charset="-122"/>
              <a:ea typeface="楷体_GB2312" pitchFamily="49" charset="-122"/>
            </a:endParaRPr>
          </a:p>
        </p:txBody>
      </p:sp>
      <p:graphicFrame>
        <p:nvGraphicFramePr>
          <p:cNvPr id="21513" name="内容占位符 122897"/>
          <p:cNvGraphicFramePr>
            <a:graphicFrameLocks noGrp="1"/>
          </p:cNvGraphicFramePr>
          <p:nvPr>
            <p:ph sz="quarter" idx="4"/>
            <p:extLst>
              <p:ext uri="{D42A27DB-BD31-4B8C-83A1-F6EECF244321}">
                <p14:modId xmlns:p14="http://schemas.microsoft.com/office/powerpoint/2010/main" val="3627392396"/>
              </p:ext>
            </p:extLst>
          </p:nvPr>
        </p:nvGraphicFramePr>
        <p:xfrm>
          <a:off x="3431506" y="4438372"/>
          <a:ext cx="3600450" cy="772583"/>
        </p:xfrm>
        <a:graphic>
          <a:graphicData uri="http://schemas.openxmlformats.org/presentationml/2006/ole">
            <mc:AlternateContent xmlns:mc="http://schemas.openxmlformats.org/markup-compatibility/2006">
              <mc:Choice xmlns:v="urn:schemas-microsoft-com:vml" Requires="v">
                <p:oleObj spid="_x0000_s188489" r:id="rId10" imgW="1968817" imgH="508317" progId="Equation.3">
                  <p:embed/>
                </p:oleObj>
              </mc:Choice>
              <mc:Fallback>
                <p:oleObj r:id="rId10" imgW="1968817" imgH="508317"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31506" y="4438372"/>
                        <a:ext cx="3600450" cy="772583"/>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335872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53603"/>
          <p:cNvSpPr>
            <a:spLocks noGrp="1" noChangeArrowheads="1"/>
          </p:cNvSpPr>
          <p:nvPr>
            <p:ph type="title"/>
          </p:nvPr>
        </p:nvSpPr>
        <p:spPr bwMode="auto">
          <a:xfrm>
            <a:off x="539750" y="216959"/>
            <a:ext cx="6445250" cy="609781"/>
          </a:xfrm>
          <a:solidFill>
            <a:srgbClr val="FFFFFF"/>
          </a:solidFill>
          <a:effectLst>
            <a:outerShdw dist="35921" dir="2700000" algn="ctr" rotWithShape="0">
              <a:srgbClr val="D6D6BA"/>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107950" tIns="42862" rIns="107950" bIns="42862" numCol="1" anchor="t" anchorCtr="0" compatLnSpc="1">
            <a:prstTxWarp prst="textNoShape">
              <a:avLst/>
            </a:prstTxWarp>
            <a:spAutoFit/>
          </a:bodyPr>
          <a:lstStyle/>
          <a:p>
            <a:pPr defTabSz="1722438"/>
            <a:r>
              <a:rPr lang="zh-CN" altLang="en-US" sz="3400" dirty="0">
                <a:latin typeface="黑体" pitchFamily="49" charset="-122"/>
                <a:ea typeface="黑体" pitchFamily="49" charset="-122"/>
              </a:rPr>
              <a:t>求解支持向量机的损失函数</a:t>
            </a:r>
            <a:endParaRPr lang="zh-CN" altLang="en-US" sz="3400" dirty="0" smtClean="0">
              <a:latin typeface="黑体" pitchFamily="49" charset="-122"/>
              <a:ea typeface="黑体" pitchFamily="49" charset="-122"/>
            </a:endParaRPr>
          </a:p>
        </p:txBody>
      </p:sp>
      <p:graphicFrame>
        <p:nvGraphicFramePr>
          <p:cNvPr id="23554" name="内容占位符 153612"/>
          <p:cNvGraphicFramePr>
            <a:graphicFrameLocks noGrp="1"/>
          </p:cNvGraphicFramePr>
          <p:nvPr>
            <p:ph sz="half" idx="1"/>
            <p:extLst>
              <p:ext uri="{D42A27DB-BD31-4B8C-83A1-F6EECF244321}">
                <p14:modId xmlns:p14="http://schemas.microsoft.com/office/powerpoint/2010/main" val="4177459715"/>
              </p:ext>
            </p:extLst>
          </p:nvPr>
        </p:nvGraphicFramePr>
        <p:xfrm>
          <a:off x="815808" y="3857624"/>
          <a:ext cx="3671888" cy="440532"/>
        </p:xfrm>
        <a:graphic>
          <a:graphicData uri="http://schemas.openxmlformats.org/presentationml/2006/ole">
            <mc:AlternateContent xmlns:mc="http://schemas.openxmlformats.org/markup-compatibility/2006">
              <mc:Choice xmlns:v="urn:schemas-microsoft-com:vml" Requires="v">
                <p:oleObj spid="_x0000_s189476" r:id="rId4" imgW="1675990" imgH="241512" progId="Equation.3">
                  <p:embed/>
                </p:oleObj>
              </mc:Choice>
              <mc:Fallback>
                <p:oleObj r:id="rId4" imgW="1675990" imgH="241512"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808" y="3857624"/>
                        <a:ext cx="3671888" cy="440532"/>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55" name="矩形 153607"/>
          <p:cNvSpPr>
            <a:spLocks noChangeArrowheads="1"/>
          </p:cNvSpPr>
          <p:nvPr/>
        </p:nvSpPr>
        <p:spPr bwMode="auto">
          <a:xfrm>
            <a:off x="183356" y="2213602"/>
            <a:ext cx="8097838" cy="75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b="1">
                <a:solidFill>
                  <a:schemeClr val="tx1"/>
                </a:solidFill>
                <a:latin typeface="Times New Roman" pitchFamily="18" charset="0"/>
                <a:ea typeface="宋体" pitchFamily="2" charset="-122"/>
              </a:defRPr>
            </a:lvl1pPr>
            <a:lvl2pPr defTabSz="762000">
              <a:defRPr sz="2800" b="1">
                <a:solidFill>
                  <a:schemeClr val="tx1"/>
                </a:solidFill>
                <a:latin typeface="Times New Roman" pitchFamily="18" charset="0"/>
                <a:ea typeface="宋体" pitchFamily="2" charset="-122"/>
              </a:defRPr>
            </a:lvl2pPr>
            <a:lvl3pPr defTabSz="762000">
              <a:defRPr sz="2800" b="1">
                <a:solidFill>
                  <a:schemeClr val="tx1"/>
                </a:solidFill>
                <a:latin typeface="Times New Roman" pitchFamily="18" charset="0"/>
                <a:ea typeface="宋体" pitchFamily="2" charset="-122"/>
              </a:defRPr>
            </a:lvl3pPr>
            <a:lvl4pPr defTabSz="762000">
              <a:defRPr sz="2800" b="1">
                <a:solidFill>
                  <a:schemeClr val="tx1"/>
                </a:solidFill>
                <a:latin typeface="Times New Roman" pitchFamily="18" charset="0"/>
                <a:ea typeface="宋体" pitchFamily="2" charset="-122"/>
              </a:defRPr>
            </a:lvl4pPr>
            <a:lvl5pPr defTabSz="762000">
              <a:defRPr sz="2800" b="1">
                <a:solidFill>
                  <a:schemeClr val="tx1"/>
                </a:solidFill>
                <a:latin typeface="Times New Roman" pitchFamily="18" charset="0"/>
                <a:ea typeface="宋体" pitchFamily="2" charset="-122"/>
              </a:defRPr>
            </a:lvl5pPr>
            <a:lvl6pPr defTabSz="762000"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6pPr>
            <a:lvl7pPr defTabSz="762000"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7pPr>
            <a:lvl8pPr defTabSz="762000"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8pPr>
            <a:lvl9pPr defTabSz="762000"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9pPr>
          </a:lstStyle>
          <a:p>
            <a:pPr eaLnBrk="0" hangingPunct="0">
              <a:lnSpc>
                <a:spcPct val="90000"/>
              </a:lnSpc>
            </a:pPr>
            <a:r>
              <a:rPr lang="en-US" altLang="zh-CN" sz="2400" dirty="0">
                <a:solidFill>
                  <a:schemeClr val="tx2"/>
                </a:solidFill>
                <a:latin typeface="楷体_GB2312" pitchFamily="49" charset="-122"/>
                <a:ea typeface="楷体_GB2312" pitchFamily="49" charset="-122"/>
              </a:rPr>
              <a:t> </a:t>
            </a:r>
            <a:r>
              <a:rPr lang="zh-CN" altLang="en-US" sz="2400" dirty="0">
                <a:solidFill>
                  <a:schemeClr val="tx2"/>
                </a:solidFill>
                <a:latin typeface="楷体_GB2312" pitchFamily="49" charset="-122"/>
                <a:ea typeface="楷体_GB2312" pitchFamily="49" charset="-122"/>
              </a:rPr>
              <a:t>支持向量：</a:t>
            </a:r>
            <a:r>
              <a:rPr lang="zh-CN" altLang="en-US" sz="2400" dirty="0">
                <a:latin typeface="楷体_GB2312" pitchFamily="49" charset="-122"/>
                <a:ea typeface="楷体_GB2312" pitchFamily="49" charset="-122"/>
              </a:rPr>
              <a:t>称训练集</a:t>
            </a:r>
            <a:r>
              <a:rPr lang="en-US" altLang="zh-CN" sz="2400" dirty="0">
                <a:ea typeface="楷体_GB2312" pitchFamily="49" charset="-122"/>
              </a:rPr>
              <a:t>D</a:t>
            </a:r>
            <a:r>
              <a:rPr lang="zh-CN" altLang="en-US" sz="2400" dirty="0">
                <a:latin typeface="楷体_GB2312" pitchFamily="49" charset="-122"/>
                <a:ea typeface="楷体_GB2312" pitchFamily="49" charset="-122"/>
              </a:rPr>
              <a:t>中的样本</a:t>
            </a:r>
            <a:r>
              <a:rPr lang="en-US" altLang="zh-CN" sz="2400" dirty="0">
                <a:ea typeface="楷体_GB2312" pitchFamily="49" charset="-122"/>
              </a:rPr>
              <a:t>x</a:t>
            </a:r>
            <a:r>
              <a:rPr lang="en-US" altLang="zh-CN" sz="2400" baseline="-25000" dirty="0">
                <a:ea typeface="楷体_GB2312" pitchFamily="49" charset="-122"/>
              </a:rPr>
              <a:t>i</a:t>
            </a:r>
            <a:r>
              <a:rPr lang="zh-CN" altLang="en-US" sz="2400" dirty="0">
                <a:latin typeface="楷体_GB2312" pitchFamily="49" charset="-122"/>
                <a:ea typeface="楷体_GB2312" pitchFamily="49" charset="-122"/>
              </a:rPr>
              <a:t>为支持向量，</a:t>
            </a:r>
            <a:r>
              <a:rPr lang="zh-CN" altLang="en-US" sz="2400" dirty="0" smtClean="0">
                <a:latin typeface="楷体_GB2312" pitchFamily="49" charset="-122"/>
                <a:ea typeface="楷体_GB2312" pitchFamily="49" charset="-122"/>
              </a:rPr>
              <a:t>如果</a:t>
            </a:r>
            <a:r>
              <a:rPr lang="zh-CN" altLang="en-US" sz="2400" dirty="0">
                <a:latin typeface="楷体_GB2312" pitchFamily="49" charset="-122"/>
                <a:ea typeface="楷体_GB2312" pitchFamily="49" charset="-122"/>
              </a:rPr>
              <a:t>它对应的</a:t>
            </a:r>
            <a:r>
              <a:rPr lang="en-US" altLang="zh-CN" sz="2400" dirty="0">
                <a:ea typeface="楷体_GB2312" pitchFamily="49" charset="-122"/>
                <a:sym typeface="Symbol" pitchFamily="18" charset="2"/>
              </a:rPr>
              <a:t></a:t>
            </a:r>
            <a:r>
              <a:rPr lang="en-US" altLang="zh-CN" sz="2400" baseline="-25000" dirty="0">
                <a:ea typeface="楷体_GB2312" pitchFamily="49" charset="-122"/>
                <a:sym typeface="Symbol" pitchFamily="18" charset="2"/>
              </a:rPr>
              <a:t>i</a:t>
            </a:r>
            <a:r>
              <a:rPr lang="en-US" altLang="zh-CN" sz="2400" dirty="0">
                <a:ea typeface="楷体_GB2312" pitchFamily="49" charset="-122"/>
                <a:sym typeface="Symbol" pitchFamily="18" charset="2"/>
              </a:rPr>
              <a:t>*&gt;0</a:t>
            </a:r>
            <a:r>
              <a:rPr lang="zh-CN" altLang="en-US" sz="2400" dirty="0">
                <a:latin typeface="楷体_GB2312" pitchFamily="49" charset="-122"/>
                <a:ea typeface="楷体_GB2312" pitchFamily="49" charset="-122"/>
                <a:sym typeface="Symbol" pitchFamily="18" charset="2"/>
              </a:rPr>
              <a:t>。</a:t>
            </a:r>
            <a:endParaRPr lang="zh-CN" altLang="en-US" sz="2400" dirty="0">
              <a:latin typeface="楷体_GB2312" pitchFamily="49" charset="-122"/>
              <a:ea typeface="楷体_GB2312" pitchFamily="49" charset="-122"/>
            </a:endParaRPr>
          </a:p>
        </p:txBody>
      </p:sp>
      <p:sp>
        <p:nvSpPr>
          <p:cNvPr id="23556" name="矩形 153611"/>
          <p:cNvSpPr>
            <a:spLocks noChangeArrowheads="1"/>
          </p:cNvSpPr>
          <p:nvPr/>
        </p:nvSpPr>
        <p:spPr bwMode="auto">
          <a:xfrm>
            <a:off x="250826" y="3096948"/>
            <a:ext cx="5262979" cy="41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nSpc>
                <a:spcPct val="88000"/>
              </a:lnSpc>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根据原始最优化问题的</a:t>
            </a:r>
            <a:r>
              <a:rPr lang="en-US" altLang="zh-CN" sz="2400" dirty="0">
                <a:latin typeface="楷体_GB2312" pitchFamily="49" charset="-122"/>
                <a:ea typeface="楷体_GB2312" pitchFamily="49" charset="-122"/>
              </a:rPr>
              <a:t>KKT</a:t>
            </a:r>
            <a:r>
              <a:rPr lang="zh-CN" altLang="en-US" sz="2400" dirty="0">
                <a:latin typeface="楷体_GB2312" pitchFamily="49" charset="-122"/>
                <a:ea typeface="楷体_GB2312" pitchFamily="49" charset="-122"/>
              </a:rPr>
              <a:t>条件，有</a:t>
            </a:r>
          </a:p>
        </p:txBody>
      </p:sp>
      <p:sp>
        <p:nvSpPr>
          <p:cNvPr id="23557" name="矩形 153618"/>
          <p:cNvSpPr>
            <a:spLocks noChangeArrowheads="1"/>
          </p:cNvSpPr>
          <p:nvPr/>
        </p:nvSpPr>
        <p:spPr bwMode="auto">
          <a:xfrm>
            <a:off x="250826" y="4980782"/>
            <a:ext cx="6010275"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b="1">
                <a:solidFill>
                  <a:schemeClr val="tx1"/>
                </a:solidFill>
                <a:latin typeface="Times New Roman" pitchFamily="18" charset="0"/>
                <a:ea typeface="宋体" pitchFamily="2" charset="-122"/>
              </a:defRPr>
            </a:lvl1pPr>
            <a:lvl2pPr defTabSz="762000">
              <a:defRPr sz="2800" b="1">
                <a:solidFill>
                  <a:schemeClr val="tx1"/>
                </a:solidFill>
                <a:latin typeface="Times New Roman" pitchFamily="18" charset="0"/>
                <a:ea typeface="宋体" pitchFamily="2" charset="-122"/>
              </a:defRPr>
            </a:lvl2pPr>
            <a:lvl3pPr defTabSz="762000">
              <a:defRPr sz="2800" b="1">
                <a:solidFill>
                  <a:schemeClr val="tx1"/>
                </a:solidFill>
                <a:latin typeface="Times New Roman" pitchFamily="18" charset="0"/>
                <a:ea typeface="宋体" pitchFamily="2" charset="-122"/>
              </a:defRPr>
            </a:lvl3pPr>
            <a:lvl4pPr defTabSz="762000">
              <a:defRPr sz="2800" b="1">
                <a:solidFill>
                  <a:schemeClr val="tx1"/>
                </a:solidFill>
                <a:latin typeface="Times New Roman" pitchFamily="18" charset="0"/>
                <a:ea typeface="宋体" pitchFamily="2" charset="-122"/>
              </a:defRPr>
            </a:lvl4pPr>
            <a:lvl5pPr defTabSz="762000">
              <a:defRPr sz="2800" b="1">
                <a:solidFill>
                  <a:schemeClr val="tx1"/>
                </a:solidFill>
                <a:latin typeface="Times New Roman" pitchFamily="18" charset="0"/>
                <a:ea typeface="宋体" pitchFamily="2" charset="-122"/>
              </a:defRPr>
            </a:lvl5pPr>
            <a:lvl6pPr defTabSz="762000"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6pPr>
            <a:lvl7pPr defTabSz="762000"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7pPr>
            <a:lvl8pPr defTabSz="762000"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8pPr>
            <a:lvl9pPr defTabSz="762000"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9pPr>
          </a:lstStyle>
          <a:p>
            <a:pPr eaLnBrk="0" hangingPunct="0">
              <a:lnSpc>
                <a:spcPct val="90000"/>
              </a:lnSpc>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于是，支持向量正好在间隔边界上</a:t>
            </a:r>
          </a:p>
        </p:txBody>
      </p:sp>
      <p:grpSp>
        <p:nvGrpSpPr>
          <p:cNvPr id="23558" name="组合 153652"/>
          <p:cNvGrpSpPr>
            <a:grpSpLocks/>
          </p:cNvGrpSpPr>
          <p:nvPr/>
        </p:nvGrpSpPr>
        <p:grpSpPr bwMode="auto">
          <a:xfrm>
            <a:off x="5795963" y="2927315"/>
            <a:ext cx="2736850" cy="2160323"/>
            <a:chOff x="3878" y="2341"/>
            <a:chExt cx="1724" cy="1633"/>
          </a:xfrm>
        </p:grpSpPr>
        <p:grpSp>
          <p:nvGrpSpPr>
            <p:cNvPr id="23559" name="组合 153619"/>
            <p:cNvGrpSpPr>
              <a:grpSpLocks/>
            </p:cNvGrpSpPr>
            <p:nvPr/>
          </p:nvGrpSpPr>
          <p:grpSpPr bwMode="auto">
            <a:xfrm>
              <a:off x="3878" y="2341"/>
              <a:ext cx="1724" cy="1633"/>
              <a:chOff x="3878" y="2341"/>
              <a:chExt cx="1724" cy="1633"/>
            </a:xfrm>
          </p:grpSpPr>
          <p:sp>
            <p:nvSpPr>
              <p:cNvPr id="23560" name="直接连接符 153620"/>
              <p:cNvSpPr>
                <a:spLocks noChangeShapeType="1"/>
              </p:cNvSpPr>
              <p:nvPr/>
            </p:nvSpPr>
            <p:spPr bwMode="auto">
              <a:xfrm flipV="1">
                <a:off x="3878" y="2341"/>
                <a:ext cx="1633" cy="998"/>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23561" name="直接连接符 153621"/>
              <p:cNvSpPr>
                <a:spLocks noChangeShapeType="1"/>
              </p:cNvSpPr>
              <p:nvPr/>
            </p:nvSpPr>
            <p:spPr bwMode="auto">
              <a:xfrm flipV="1">
                <a:off x="3923" y="2658"/>
                <a:ext cx="1633" cy="99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23562" name="直接连接符 153622"/>
              <p:cNvSpPr>
                <a:spLocks noChangeShapeType="1"/>
              </p:cNvSpPr>
              <p:nvPr/>
            </p:nvSpPr>
            <p:spPr bwMode="auto">
              <a:xfrm flipV="1">
                <a:off x="3969" y="2976"/>
                <a:ext cx="1633" cy="998"/>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23563" name="椭圆 153623"/>
              <p:cNvSpPr>
                <a:spLocks noChangeArrowheads="1"/>
              </p:cNvSpPr>
              <p:nvPr/>
            </p:nvSpPr>
            <p:spPr bwMode="auto">
              <a:xfrm>
                <a:off x="5239" y="3792"/>
                <a:ext cx="45" cy="45"/>
              </a:xfrm>
              <a:prstGeom prst="ellipse">
                <a:avLst/>
              </a:prstGeom>
              <a:solidFill>
                <a:srgbClr val="F06A93"/>
              </a:solidFill>
              <a:ln w="12700">
                <a:solidFill>
                  <a:schemeClr val="tx1"/>
                </a:solidFill>
                <a:round/>
                <a:headEnd type="none" w="sm" len="sm"/>
                <a:tailEnd type="none" w="sm" len="sm"/>
              </a:ln>
            </p:spPr>
            <p:txBody>
              <a:bodyPr/>
              <a:lstStyle/>
              <a:p>
                <a:endParaRPr lang="zh-CN" altLang="en-US">
                  <a:latin typeface="Times New Roman" pitchFamily="18" charset="0"/>
                </a:endParaRPr>
              </a:p>
            </p:txBody>
          </p:sp>
          <p:sp>
            <p:nvSpPr>
              <p:cNvPr id="23564" name="椭圆 153624"/>
              <p:cNvSpPr>
                <a:spLocks noChangeArrowheads="1"/>
              </p:cNvSpPr>
              <p:nvPr/>
            </p:nvSpPr>
            <p:spPr bwMode="auto">
              <a:xfrm>
                <a:off x="4604" y="3928"/>
                <a:ext cx="45" cy="45"/>
              </a:xfrm>
              <a:prstGeom prst="ellipse">
                <a:avLst/>
              </a:prstGeom>
              <a:solidFill>
                <a:srgbClr val="F06A93"/>
              </a:solidFill>
              <a:ln w="12700">
                <a:solidFill>
                  <a:schemeClr val="tx1"/>
                </a:solidFill>
                <a:round/>
                <a:headEnd type="none" w="sm" len="sm"/>
                <a:tailEnd type="none" w="sm" len="sm"/>
              </a:ln>
            </p:spPr>
            <p:txBody>
              <a:bodyPr/>
              <a:lstStyle/>
              <a:p>
                <a:endParaRPr lang="zh-CN" altLang="en-US">
                  <a:latin typeface="Times New Roman" pitchFamily="18" charset="0"/>
                </a:endParaRPr>
              </a:p>
            </p:txBody>
          </p:sp>
          <p:sp>
            <p:nvSpPr>
              <p:cNvPr id="23565" name="椭圆 153625"/>
              <p:cNvSpPr>
                <a:spLocks noChangeArrowheads="1"/>
              </p:cNvSpPr>
              <p:nvPr/>
            </p:nvSpPr>
            <p:spPr bwMode="auto">
              <a:xfrm>
                <a:off x="4967" y="3566"/>
                <a:ext cx="45" cy="45"/>
              </a:xfrm>
              <a:prstGeom prst="ellipse">
                <a:avLst/>
              </a:prstGeom>
              <a:solidFill>
                <a:srgbClr val="F06A93"/>
              </a:solidFill>
              <a:ln w="12700">
                <a:solidFill>
                  <a:schemeClr val="tx1"/>
                </a:solidFill>
                <a:round/>
                <a:headEnd type="none" w="sm" len="sm"/>
                <a:tailEnd type="none" w="sm" len="sm"/>
              </a:ln>
            </p:spPr>
            <p:txBody>
              <a:bodyPr/>
              <a:lstStyle/>
              <a:p>
                <a:endParaRPr lang="zh-CN" altLang="en-US">
                  <a:latin typeface="Times New Roman" pitchFamily="18" charset="0"/>
                </a:endParaRPr>
              </a:p>
            </p:txBody>
          </p:sp>
          <p:sp>
            <p:nvSpPr>
              <p:cNvPr id="23566" name="椭圆 153626"/>
              <p:cNvSpPr>
                <a:spLocks noChangeArrowheads="1"/>
              </p:cNvSpPr>
              <p:nvPr/>
            </p:nvSpPr>
            <p:spPr bwMode="auto">
              <a:xfrm>
                <a:off x="5194" y="3194"/>
                <a:ext cx="45" cy="45"/>
              </a:xfrm>
              <a:prstGeom prst="ellipse">
                <a:avLst/>
              </a:prstGeom>
              <a:solidFill>
                <a:srgbClr val="F06A93"/>
              </a:solidFill>
              <a:ln w="12700">
                <a:solidFill>
                  <a:schemeClr val="tx1"/>
                </a:solidFill>
                <a:round/>
                <a:headEnd type="none" w="sm" len="sm"/>
                <a:tailEnd type="none" w="sm" len="sm"/>
              </a:ln>
            </p:spPr>
            <p:txBody>
              <a:bodyPr/>
              <a:lstStyle/>
              <a:p>
                <a:endParaRPr lang="zh-CN" altLang="en-US">
                  <a:latin typeface="Times New Roman" pitchFamily="18" charset="0"/>
                </a:endParaRPr>
              </a:p>
            </p:txBody>
          </p:sp>
          <p:sp>
            <p:nvSpPr>
              <p:cNvPr id="23567" name="椭圆 153627"/>
              <p:cNvSpPr>
                <a:spLocks noChangeArrowheads="1"/>
              </p:cNvSpPr>
              <p:nvPr/>
            </p:nvSpPr>
            <p:spPr bwMode="auto">
              <a:xfrm>
                <a:off x="4423" y="3665"/>
                <a:ext cx="45" cy="45"/>
              </a:xfrm>
              <a:prstGeom prst="ellipse">
                <a:avLst/>
              </a:prstGeom>
              <a:solidFill>
                <a:srgbClr val="F06A93"/>
              </a:solidFill>
              <a:ln w="12700">
                <a:solidFill>
                  <a:schemeClr val="tx1"/>
                </a:solidFill>
                <a:round/>
                <a:headEnd type="none" w="sm" len="sm"/>
                <a:tailEnd type="none" w="sm" len="sm"/>
              </a:ln>
            </p:spPr>
            <p:txBody>
              <a:bodyPr/>
              <a:lstStyle/>
              <a:p>
                <a:endParaRPr lang="zh-CN" altLang="en-US">
                  <a:latin typeface="Times New Roman" pitchFamily="18" charset="0"/>
                </a:endParaRPr>
              </a:p>
            </p:txBody>
          </p:sp>
          <p:grpSp>
            <p:nvGrpSpPr>
              <p:cNvPr id="23568" name="组合 153628"/>
              <p:cNvGrpSpPr>
                <a:grpSpLocks/>
              </p:cNvGrpSpPr>
              <p:nvPr/>
            </p:nvGrpSpPr>
            <p:grpSpPr bwMode="auto">
              <a:xfrm>
                <a:off x="4241" y="2522"/>
                <a:ext cx="91" cy="91"/>
                <a:chOff x="1791" y="2795"/>
                <a:chExt cx="91" cy="91"/>
              </a:xfrm>
            </p:grpSpPr>
            <p:sp>
              <p:nvSpPr>
                <p:cNvPr id="23569" name="直接连接符 153629"/>
                <p:cNvSpPr>
                  <a:spLocks noChangeShapeType="1"/>
                </p:cNvSpPr>
                <p:nvPr/>
              </p:nvSpPr>
              <p:spPr bwMode="auto">
                <a:xfrm>
                  <a:off x="1791" y="2840"/>
                  <a:ext cx="91" cy="0"/>
                </a:xfrm>
                <a:prstGeom prst="line">
                  <a:avLst/>
                </a:prstGeom>
                <a:noFill/>
                <a:ln w="12700">
                  <a:solidFill>
                    <a:srgbClr val="FFFF00"/>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23570" name="直接连接符 153630"/>
                <p:cNvSpPr>
                  <a:spLocks noChangeShapeType="1"/>
                </p:cNvSpPr>
                <p:nvPr/>
              </p:nvSpPr>
              <p:spPr bwMode="auto">
                <a:xfrm>
                  <a:off x="1837" y="2795"/>
                  <a:ext cx="0" cy="91"/>
                </a:xfrm>
                <a:prstGeom prst="line">
                  <a:avLst/>
                </a:prstGeom>
                <a:noFill/>
                <a:ln w="127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grpSp>
          <p:grpSp>
            <p:nvGrpSpPr>
              <p:cNvPr id="23571" name="组合 153631"/>
              <p:cNvGrpSpPr>
                <a:grpSpLocks/>
              </p:cNvGrpSpPr>
              <p:nvPr/>
            </p:nvGrpSpPr>
            <p:grpSpPr bwMode="auto">
              <a:xfrm>
                <a:off x="4740" y="2432"/>
                <a:ext cx="91" cy="91"/>
                <a:chOff x="1791" y="2795"/>
                <a:chExt cx="91" cy="91"/>
              </a:xfrm>
            </p:grpSpPr>
            <p:sp>
              <p:nvSpPr>
                <p:cNvPr id="23572" name="直接连接符 153632"/>
                <p:cNvSpPr>
                  <a:spLocks noChangeShapeType="1"/>
                </p:cNvSpPr>
                <p:nvPr/>
              </p:nvSpPr>
              <p:spPr bwMode="auto">
                <a:xfrm>
                  <a:off x="1791" y="2840"/>
                  <a:ext cx="91" cy="0"/>
                </a:xfrm>
                <a:prstGeom prst="line">
                  <a:avLst/>
                </a:prstGeom>
                <a:noFill/>
                <a:ln w="12700">
                  <a:solidFill>
                    <a:srgbClr val="FFFF00"/>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23573" name="直接连接符 153633"/>
                <p:cNvSpPr>
                  <a:spLocks noChangeShapeType="1"/>
                </p:cNvSpPr>
                <p:nvPr/>
              </p:nvSpPr>
              <p:spPr bwMode="auto">
                <a:xfrm>
                  <a:off x="1837" y="2795"/>
                  <a:ext cx="0" cy="91"/>
                </a:xfrm>
                <a:prstGeom prst="line">
                  <a:avLst/>
                </a:prstGeom>
                <a:noFill/>
                <a:ln w="127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grpSp>
          <p:grpSp>
            <p:nvGrpSpPr>
              <p:cNvPr id="23574" name="组合 153634"/>
              <p:cNvGrpSpPr>
                <a:grpSpLocks/>
              </p:cNvGrpSpPr>
              <p:nvPr/>
            </p:nvGrpSpPr>
            <p:grpSpPr bwMode="auto">
              <a:xfrm>
                <a:off x="3924" y="2931"/>
                <a:ext cx="91" cy="91"/>
                <a:chOff x="1791" y="2795"/>
                <a:chExt cx="91" cy="91"/>
              </a:xfrm>
            </p:grpSpPr>
            <p:sp>
              <p:nvSpPr>
                <p:cNvPr id="23575" name="直接连接符 153635"/>
                <p:cNvSpPr>
                  <a:spLocks noChangeShapeType="1"/>
                </p:cNvSpPr>
                <p:nvPr/>
              </p:nvSpPr>
              <p:spPr bwMode="auto">
                <a:xfrm>
                  <a:off x="1791" y="2840"/>
                  <a:ext cx="91" cy="0"/>
                </a:xfrm>
                <a:prstGeom prst="line">
                  <a:avLst/>
                </a:prstGeom>
                <a:noFill/>
                <a:ln w="12700">
                  <a:solidFill>
                    <a:srgbClr val="FFFF00"/>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23576" name="直接连接符 153636"/>
                <p:cNvSpPr>
                  <a:spLocks noChangeShapeType="1"/>
                </p:cNvSpPr>
                <p:nvPr/>
              </p:nvSpPr>
              <p:spPr bwMode="auto">
                <a:xfrm>
                  <a:off x="1837" y="2795"/>
                  <a:ext cx="0" cy="91"/>
                </a:xfrm>
                <a:prstGeom prst="line">
                  <a:avLst/>
                </a:prstGeom>
                <a:noFill/>
                <a:ln w="127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grpSp>
          <p:grpSp>
            <p:nvGrpSpPr>
              <p:cNvPr id="23577" name="组合 153637"/>
              <p:cNvGrpSpPr>
                <a:grpSpLocks/>
              </p:cNvGrpSpPr>
              <p:nvPr/>
            </p:nvGrpSpPr>
            <p:grpSpPr bwMode="auto">
              <a:xfrm>
                <a:off x="4513" y="2749"/>
                <a:ext cx="91" cy="91"/>
                <a:chOff x="1791" y="2795"/>
                <a:chExt cx="91" cy="91"/>
              </a:xfrm>
            </p:grpSpPr>
            <p:sp>
              <p:nvSpPr>
                <p:cNvPr id="23578" name="直接连接符 153638"/>
                <p:cNvSpPr>
                  <a:spLocks noChangeShapeType="1"/>
                </p:cNvSpPr>
                <p:nvPr/>
              </p:nvSpPr>
              <p:spPr bwMode="auto">
                <a:xfrm>
                  <a:off x="1791" y="2840"/>
                  <a:ext cx="91" cy="0"/>
                </a:xfrm>
                <a:prstGeom prst="line">
                  <a:avLst/>
                </a:prstGeom>
                <a:noFill/>
                <a:ln w="12700">
                  <a:solidFill>
                    <a:srgbClr val="FFFF00"/>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23579" name="直接连接符 153639"/>
                <p:cNvSpPr>
                  <a:spLocks noChangeShapeType="1"/>
                </p:cNvSpPr>
                <p:nvPr/>
              </p:nvSpPr>
              <p:spPr bwMode="auto">
                <a:xfrm>
                  <a:off x="1837" y="2795"/>
                  <a:ext cx="0" cy="91"/>
                </a:xfrm>
                <a:prstGeom prst="line">
                  <a:avLst/>
                </a:prstGeom>
                <a:noFill/>
                <a:ln w="127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grpSp>
          <p:grpSp>
            <p:nvGrpSpPr>
              <p:cNvPr id="23580" name="组合 153640"/>
              <p:cNvGrpSpPr>
                <a:grpSpLocks/>
              </p:cNvGrpSpPr>
              <p:nvPr/>
            </p:nvGrpSpPr>
            <p:grpSpPr bwMode="auto">
              <a:xfrm>
                <a:off x="4196" y="3067"/>
                <a:ext cx="91" cy="91"/>
                <a:chOff x="1791" y="2795"/>
                <a:chExt cx="91" cy="91"/>
              </a:xfrm>
            </p:grpSpPr>
            <p:sp>
              <p:nvSpPr>
                <p:cNvPr id="23581" name="直接连接符 153641"/>
                <p:cNvSpPr>
                  <a:spLocks noChangeShapeType="1"/>
                </p:cNvSpPr>
                <p:nvPr/>
              </p:nvSpPr>
              <p:spPr bwMode="auto">
                <a:xfrm>
                  <a:off x="1791" y="2840"/>
                  <a:ext cx="91" cy="0"/>
                </a:xfrm>
                <a:prstGeom prst="line">
                  <a:avLst/>
                </a:prstGeom>
                <a:noFill/>
                <a:ln w="12700">
                  <a:solidFill>
                    <a:srgbClr val="FFFF00"/>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23582" name="直接连接符 153642"/>
                <p:cNvSpPr>
                  <a:spLocks noChangeShapeType="1"/>
                </p:cNvSpPr>
                <p:nvPr/>
              </p:nvSpPr>
              <p:spPr bwMode="auto">
                <a:xfrm>
                  <a:off x="1837" y="2795"/>
                  <a:ext cx="0" cy="91"/>
                </a:xfrm>
                <a:prstGeom prst="line">
                  <a:avLst/>
                </a:prstGeom>
                <a:noFill/>
                <a:ln w="127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grpSp>
          <p:grpSp>
            <p:nvGrpSpPr>
              <p:cNvPr id="23583" name="组合 153643"/>
              <p:cNvGrpSpPr>
                <a:grpSpLocks/>
              </p:cNvGrpSpPr>
              <p:nvPr/>
            </p:nvGrpSpPr>
            <p:grpSpPr bwMode="auto">
              <a:xfrm>
                <a:off x="5103" y="2522"/>
                <a:ext cx="91" cy="91"/>
                <a:chOff x="1791" y="2795"/>
                <a:chExt cx="91" cy="91"/>
              </a:xfrm>
            </p:grpSpPr>
            <p:sp>
              <p:nvSpPr>
                <p:cNvPr id="23584" name="直接连接符 153644"/>
                <p:cNvSpPr>
                  <a:spLocks noChangeShapeType="1"/>
                </p:cNvSpPr>
                <p:nvPr/>
              </p:nvSpPr>
              <p:spPr bwMode="auto">
                <a:xfrm>
                  <a:off x="1791" y="2840"/>
                  <a:ext cx="91" cy="0"/>
                </a:xfrm>
                <a:prstGeom prst="line">
                  <a:avLst/>
                </a:prstGeom>
                <a:noFill/>
                <a:ln w="12700">
                  <a:solidFill>
                    <a:srgbClr val="FFFF00"/>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23585" name="直接连接符 153645"/>
                <p:cNvSpPr>
                  <a:spLocks noChangeShapeType="1"/>
                </p:cNvSpPr>
                <p:nvPr/>
              </p:nvSpPr>
              <p:spPr bwMode="auto">
                <a:xfrm>
                  <a:off x="1837" y="2795"/>
                  <a:ext cx="0" cy="91"/>
                </a:xfrm>
                <a:prstGeom prst="line">
                  <a:avLst/>
                </a:prstGeom>
                <a:noFill/>
                <a:ln w="127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grpSp>
          <p:sp>
            <p:nvSpPr>
              <p:cNvPr id="23586" name="直接连接符 153646"/>
              <p:cNvSpPr>
                <a:spLocks noChangeShapeType="1"/>
              </p:cNvSpPr>
              <p:nvPr/>
            </p:nvSpPr>
            <p:spPr bwMode="auto">
              <a:xfrm>
                <a:off x="4558" y="3249"/>
                <a:ext cx="182" cy="272"/>
              </a:xfrm>
              <a:prstGeom prst="line">
                <a:avLst/>
              </a:prstGeom>
              <a:noFill/>
              <a:ln w="12700">
                <a:solidFill>
                  <a:schemeClr val="tx1"/>
                </a:solidFill>
                <a:prstDash val="lgDash"/>
                <a:round/>
                <a:headEnd type="arrow" w="lg" len="sm"/>
                <a:tailEnd type="arrow" w="lg" len="sm"/>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23587" name="文本框 153647"/>
              <p:cNvSpPr txBox="1">
                <a:spLocks noChangeArrowheads="1"/>
              </p:cNvSpPr>
              <p:nvPr/>
            </p:nvSpPr>
            <p:spPr bwMode="auto">
              <a:xfrm>
                <a:off x="4468" y="3294"/>
                <a:ext cx="1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nSpc>
                    <a:spcPct val="88000"/>
                  </a:lnSpc>
                  <a:spcBef>
                    <a:spcPct val="50000"/>
                  </a:spcBef>
                </a:pPr>
                <a:r>
                  <a:rPr lang="en-US" altLang="zh-CN" sz="1600">
                    <a:latin typeface="隶书_GB2312" pitchFamily="2" charset="-122"/>
                    <a:ea typeface="隶书_GB2312" pitchFamily="2" charset="-122"/>
                    <a:sym typeface="Symbol" pitchFamily="18" charset="2"/>
                  </a:rPr>
                  <a:t></a:t>
                </a:r>
              </a:p>
            </p:txBody>
          </p:sp>
        </p:grpSp>
        <p:sp>
          <p:nvSpPr>
            <p:cNvPr id="23588" name="椭圆 153648"/>
            <p:cNvSpPr>
              <a:spLocks noChangeArrowheads="1"/>
            </p:cNvSpPr>
            <p:nvPr/>
          </p:nvSpPr>
          <p:spPr bwMode="auto">
            <a:xfrm>
              <a:off x="5121" y="3131"/>
              <a:ext cx="182" cy="182"/>
            </a:xfrm>
            <a:prstGeom prst="ellipse">
              <a:avLst/>
            </a:prstGeom>
            <a:noFill/>
            <a:ln w="12700">
              <a:solidFill>
                <a:srgbClr val="FF0000"/>
              </a:solidFill>
              <a:prstDash val="dashDot"/>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23589" name="椭圆 153649"/>
            <p:cNvSpPr>
              <a:spLocks noChangeArrowheads="1"/>
            </p:cNvSpPr>
            <p:nvPr/>
          </p:nvSpPr>
          <p:spPr bwMode="auto">
            <a:xfrm>
              <a:off x="4350" y="3603"/>
              <a:ext cx="182" cy="182"/>
            </a:xfrm>
            <a:prstGeom prst="ellipse">
              <a:avLst/>
            </a:prstGeom>
            <a:noFill/>
            <a:ln w="12700">
              <a:solidFill>
                <a:srgbClr val="FF0000"/>
              </a:solidFill>
              <a:prstDash val="dashDot"/>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23590" name="椭圆 153650"/>
            <p:cNvSpPr>
              <a:spLocks noChangeArrowheads="1"/>
            </p:cNvSpPr>
            <p:nvPr/>
          </p:nvSpPr>
          <p:spPr bwMode="auto">
            <a:xfrm>
              <a:off x="5057" y="2478"/>
              <a:ext cx="182" cy="182"/>
            </a:xfrm>
            <a:prstGeom prst="ellipse">
              <a:avLst/>
            </a:prstGeom>
            <a:noFill/>
            <a:ln w="12700">
              <a:solidFill>
                <a:srgbClr val="FF0000"/>
              </a:solidFill>
              <a:prstDash val="dashDot"/>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23591" name="椭圆 153651"/>
            <p:cNvSpPr>
              <a:spLocks noChangeArrowheads="1"/>
            </p:cNvSpPr>
            <p:nvPr/>
          </p:nvSpPr>
          <p:spPr bwMode="auto">
            <a:xfrm>
              <a:off x="4150" y="3022"/>
              <a:ext cx="182" cy="182"/>
            </a:xfrm>
            <a:prstGeom prst="ellipse">
              <a:avLst/>
            </a:prstGeom>
            <a:noFill/>
            <a:ln w="12700">
              <a:solidFill>
                <a:srgbClr val="FF0000"/>
              </a:solidFill>
              <a:prstDash val="dashDot"/>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grpSp>
      <p:sp>
        <p:nvSpPr>
          <p:cNvPr id="23592" name="矩形 153653"/>
          <p:cNvSpPr>
            <a:spLocks noChangeArrowheads="1"/>
          </p:cNvSpPr>
          <p:nvPr/>
        </p:nvSpPr>
        <p:spPr bwMode="auto">
          <a:xfrm>
            <a:off x="250825" y="899584"/>
            <a:ext cx="4339650" cy="41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nSpc>
                <a:spcPct val="88000"/>
              </a:lnSpc>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于是，得到如下的决策函数：</a:t>
            </a:r>
          </a:p>
        </p:txBody>
      </p:sp>
      <p:graphicFrame>
        <p:nvGraphicFramePr>
          <p:cNvPr id="23593" name="内容占位符 153654"/>
          <p:cNvGraphicFramePr>
            <a:graphicFrameLocks noGrp="1"/>
          </p:cNvGraphicFramePr>
          <p:nvPr>
            <p:ph sz="half" idx="2"/>
          </p:nvPr>
        </p:nvGraphicFramePr>
        <p:xfrm>
          <a:off x="1403350" y="1334823"/>
          <a:ext cx="4105275" cy="803010"/>
        </p:xfrm>
        <a:graphic>
          <a:graphicData uri="http://schemas.openxmlformats.org/presentationml/2006/ole">
            <mc:AlternateContent xmlns:mc="http://schemas.openxmlformats.org/markup-compatibility/2006">
              <mc:Choice xmlns:v="urn:schemas-microsoft-com:vml" Requires="v">
                <p:oleObj spid="_x0000_s189477" r:id="rId6" imgW="1956117" imgH="457517" progId="Equation.3">
                  <p:embed/>
                </p:oleObj>
              </mc:Choice>
              <mc:Fallback>
                <p:oleObj r:id="rId6" imgW="1956117" imgH="457517"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350" y="1334823"/>
                        <a:ext cx="4105275" cy="803010"/>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8779217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3"/>
          <p:cNvSpPr>
            <a:spLocks noChangeArrowheads="1"/>
          </p:cNvSpPr>
          <p:nvPr/>
        </p:nvSpPr>
        <p:spPr bwMode="auto">
          <a:xfrm>
            <a:off x="344489" y="803011"/>
            <a:ext cx="84042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latin typeface="Verdana" pitchFamily="34" charset="0"/>
              </a:rPr>
              <a:t>几何意义：超平面法向量是支持向量的线性组合。</a:t>
            </a:r>
          </a:p>
        </p:txBody>
      </p:sp>
      <p:sp>
        <p:nvSpPr>
          <p:cNvPr id="483366" name="Rectangle 38"/>
          <p:cNvSpPr>
            <a:spLocks noChangeArrowheads="1"/>
          </p:cNvSpPr>
          <p:nvPr/>
        </p:nvSpPr>
        <p:spPr bwMode="auto">
          <a:xfrm>
            <a:off x="3203576" y="157428"/>
            <a:ext cx="3097213" cy="707886"/>
          </a:xfrm>
          <a:prstGeom prst="rect">
            <a:avLst/>
          </a:prstGeom>
          <a:noFill/>
          <a:ln w="9525" algn="ctr">
            <a:noFill/>
            <a:miter lim="800000"/>
          </a:ln>
          <a:effectLst/>
        </p:spPr>
        <p:txBody>
          <a:bodyPr>
            <a:spAutoFit/>
          </a:bodyPr>
          <a:lstStyle/>
          <a:p>
            <a:pPr algn="ctr"/>
            <a:r>
              <a:rPr lang="zh-CN" altLang="en-US" sz="4000">
                <a:solidFill>
                  <a:srgbClr val="3333FF"/>
                </a:solidFill>
                <a:effectLst>
                  <a:outerShdw blurRad="38100" dist="38100" dir="2700000" algn="tl">
                    <a:srgbClr val="C0C0C0"/>
                  </a:outerShdw>
                </a:effectLst>
                <a:latin typeface="Times New Roman" pitchFamily="18" charset="0"/>
                <a:ea typeface="华文行楷" pitchFamily="2" charset="-122"/>
              </a:rPr>
              <a:t>几何意义</a:t>
            </a:r>
          </a:p>
        </p:txBody>
      </p:sp>
      <p:grpSp>
        <p:nvGrpSpPr>
          <p:cNvPr id="25603" name="Group 4"/>
          <p:cNvGrpSpPr>
            <a:grpSpLocks/>
          </p:cNvGrpSpPr>
          <p:nvPr/>
        </p:nvGrpSpPr>
        <p:grpSpPr bwMode="auto">
          <a:xfrm>
            <a:off x="1617663" y="1498865"/>
            <a:ext cx="6516687" cy="4041510"/>
            <a:chOff x="1019" y="1133"/>
            <a:chExt cx="4105" cy="3055"/>
          </a:xfrm>
        </p:grpSpPr>
        <p:sp>
          <p:nvSpPr>
            <p:cNvPr id="25604" name="Text Box 5"/>
            <p:cNvSpPr txBox="1">
              <a:spLocks noChangeArrowheads="1"/>
            </p:cNvSpPr>
            <p:nvPr/>
          </p:nvSpPr>
          <p:spPr bwMode="auto">
            <a:xfrm>
              <a:off x="2388" y="3053"/>
              <a:ext cx="721" cy="3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dirty="0">
                  <a:solidFill>
                    <a:srgbClr val="9900FF"/>
                  </a:solidFill>
                  <a:latin typeface="Symbol" pitchFamily="18" charset="2"/>
                </a:rPr>
                <a:t>a</a:t>
              </a:r>
              <a:r>
                <a:rPr lang="en-US" altLang="zh-CN" sz="2400" baseline="-25000" dirty="0">
                  <a:solidFill>
                    <a:srgbClr val="9900FF"/>
                  </a:solidFill>
                  <a:latin typeface="Tahoma" pitchFamily="34" charset="0"/>
                </a:rPr>
                <a:t>6</a:t>
              </a:r>
              <a:r>
                <a:rPr lang="en-US" altLang="zh-CN" sz="2400" dirty="0">
                  <a:solidFill>
                    <a:srgbClr val="9900FF"/>
                  </a:solidFill>
                  <a:latin typeface="Tahoma" pitchFamily="34" charset="0"/>
                </a:rPr>
                <a:t>=1.4</a:t>
              </a:r>
            </a:p>
          </p:txBody>
        </p:sp>
        <p:sp>
          <p:nvSpPr>
            <p:cNvPr id="25605" name="Line 6"/>
            <p:cNvSpPr>
              <a:spLocks noChangeShapeType="1"/>
            </p:cNvSpPr>
            <p:nvPr/>
          </p:nvSpPr>
          <p:spPr bwMode="auto">
            <a:xfrm flipV="1">
              <a:off x="1044" y="1236"/>
              <a:ext cx="0" cy="2696"/>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25606" name="Line 7"/>
            <p:cNvSpPr>
              <a:spLocks noChangeShapeType="1"/>
            </p:cNvSpPr>
            <p:nvPr/>
          </p:nvSpPr>
          <p:spPr bwMode="auto">
            <a:xfrm flipV="1">
              <a:off x="1044" y="3932"/>
              <a:ext cx="2568" cy="0"/>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25607" name="Oval 8"/>
            <p:cNvSpPr>
              <a:spLocks noChangeArrowheads="1"/>
            </p:cNvSpPr>
            <p:nvPr/>
          </p:nvSpPr>
          <p:spPr bwMode="auto">
            <a:xfrm>
              <a:off x="2778" y="1750"/>
              <a:ext cx="128" cy="128"/>
            </a:xfrm>
            <a:prstGeom prst="ellipse">
              <a:avLst/>
            </a:prstGeom>
            <a:solidFill>
              <a:schemeClr val="accent2"/>
            </a:solidFill>
            <a:ln w="19050">
              <a:solidFill>
                <a:srgbClr val="FF3300"/>
              </a:solidFill>
              <a:miter lim="800000"/>
              <a:headEnd/>
              <a:tailEnd/>
            </a:ln>
          </p:spPr>
          <p:txBody>
            <a:bodyPr wrap="none" anchor="ctr"/>
            <a:lstStyle/>
            <a:p>
              <a:pPr algn="ctr"/>
              <a:endParaRPr lang="zh-CN" altLang="en-US" sz="1800" b="0"/>
            </a:p>
          </p:txBody>
        </p:sp>
        <p:sp>
          <p:nvSpPr>
            <p:cNvPr id="25608" name="Oval 9"/>
            <p:cNvSpPr>
              <a:spLocks noChangeArrowheads="1"/>
            </p:cNvSpPr>
            <p:nvPr/>
          </p:nvSpPr>
          <p:spPr bwMode="auto">
            <a:xfrm>
              <a:off x="3204" y="2285"/>
              <a:ext cx="129" cy="129"/>
            </a:xfrm>
            <a:prstGeom prst="ellipse">
              <a:avLst/>
            </a:prstGeom>
            <a:solidFill>
              <a:schemeClr val="accent2"/>
            </a:solidFill>
            <a:ln w="19050">
              <a:solidFill>
                <a:srgbClr val="FF3300"/>
              </a:solidFill>
              <a:miter lim="800000"/>
              <a:headEnd/>
              <a:tailEnd/>
            </a:ln>
          </p:spPr>
          <p:txBody>
            <a:bodyPr wrap="none" anchor="ctr"/>
            <a:lstStyle/>
            <a:p>
              <a:pPr algn="ctr"/>
              <a:endParaRPr lang="zh-CN" altLang="en-US" sz="1800" b="0"/>
            </a:p>
          </p:txBody>
        </p:sp>
        <p:sp>
          <p:nvSpPr>
            <p:cNvPr id="25609" name="Oval 10"/>
            <p:cNvSpPr>
              <a:spLocks noChangeArrowheads="1"/>
            </p:cNvSpPr>
            <p:nvPr/>
          </p:nvSpPr>
          <p:spPr bwMode="auto">
            <a:xfrm>
              <a:off x="3677" y="2456"/>
              <a:ext cx="128" cy="128"/>
            </a:xfrm>
            <a:prstGeom prst="ellipse">
              <a:avLst/>
            </a:prstGeom>
            <a:solidFill>
              <a:schemeClr val="accent2"/>
            </a:solidFill>
            <a:ln w="19050">
              <a:solidFill>
                <a:srgbClr val="FF3300"/>
              </a:solidFill>
              <a:miter lim="800000"/>
              <a:headEnd/>
              <a:tailEnd/>
            </a:ln>
          </p:spPr>
          <p:txBody>
            <a:bodyPr wrap="none" anchor="ctr"/>
            <a:lstStyle/>
            <a:p>
              <a:pPr algn="ctr"/>
              <a:endParaRPr lang="zh-CN" altLang="en-US" sz="1800" b="0"/>
            </a:p>
          </p:txBody>
        </p:sp>
        <p:sp>
          <p:nvSpPr>
            <p:cNvPr id="25610" name="Oval 11"/>
            <p:cNvSpPr>
              <a:spLocks noChangeArrowheads="1"/>
            </p:cNvSpPr>
            <p:nvPr/>
          </p:nvSpPr>
          <p:spPr bwMode="auto">
            <a:xfrm>
              <a:off x="2392" y="1878"/>
              <a:ext cx="129" cy="129"/>
            </a:xfrm>
            <a:prstGeom prst="ellipse">
              <a:avLst/>
            </a:prstGeom>
            <a:solidFill>
              <a:schemeClr val="accent2"/>
            </a:solidFill>
            <a:ln w="19050">
              <a:solidFill>
                <a:srgbClr val="FF3300"/>
              </a:solidFill>
              <a:miter lim="800000"/>
              <a:headEnd/>
              <a:tailEnd/>
            </a:ln>
          </p:spPr>
          <p:txBody>
            <a:bodyPr wrap="none" anchor="ctr"/>
            <a:lstStyle/>
            <a:p>
              <a:pPr algn="ctr"/>
              <a:endParaRPr lang="zh-CN" altLang="en-US" sz="1800" b="0"/>
            </a:p>
          </p:txBody>
        </p:sp>
        <p:sp>
          <p:nvSpPr>
            <p:cNvPr id="25611" name="Oval 12"/>
            <p:cNvSpPr>
              <a:spLocks noChangeArrowheads="1"/>
            </p:cNvSpPr>
            <p:nvPr/>
          </p:nvSpPr>
          <p:spPr bwMode="auto">
            <a:xfrm>
              <a:off x="3227" y="2713"/>
              <a:ext cx="128" cy="128"/>
            </a:xfrm>
            <a:prstGeom prst="ellipse">
              <a:avLst/>
            </a:prstGeom>
            <a:solidFill>
              <a:schemeClr val="accent2"/>
            </a:solidFill>
            <a:ln w="19050">
              <a:solidFill>
                <a:srgbClr val="FF3300"/>
              </a:solidFill>
              <a:miter lim="800000"/>
              <a:headEnd/>
              <a:tailEnd/>
            </a:ln>
          </p:spPr>
          <p:txBody>
            <a:bodyPr wrap="none" anchor="ctr"/>
            <a:lstStyle/>
            <a:p>
              <a:pPr algn="ctr"/>
              <a:endParaRPr lang="zh-CN" altLang="en-US" sz="1800" b="0"/>
            </a:p>
          </p:txBody>
        </p:sp>
        <p:sp>
          <p:nvSpPr>
            <p:cNvPr id="25612" name="Rectangle 13"/>
            <p:cNvSpPr>
              <a:spLocks noChangeArrowheads="1"/>
            </p:cNvSpPr>
            <p:nvPr/>
          </p:nvSpPr>
          <p:spPr bwMode="auto">
            <a:xfrm>
              <a:off x="1332" y="2765"/>
              <a:ext cx="128" cy="128"/>
            </a:xfrm>
            <a:prstGeom prst="rect">
              <a:avLst/>
            </a:prstGeom>
            <a:solidFill>
              <a:schemeClr val="hlink"/>
            </a:solidFill>
            <a:ln w="9525">
              <a:solidFill>
                <a:srgbClr val="FF3300"/>
              </a:solidFill>
              <a:miter lim="800000"/>
              <a:headEnd/>
              <a:tailEnd/>
            </a:ln>
          </p:spPr>
          <p:txBody>
            <a:bodyPr wrap="none" anchor="ctr"/>
            <a:lstStyle/>
            <a:p>
              <a:pPr algn="ctr"/>
              <a:endParaRPr lang="zh-CN" altLang="en-US" sz="1800" b="0"/>
            </a:p>
          </p:txBody>
        </p:sp>
        <p:sp>
          <p:nvSpPr>
            <p:cNvPr id="25613" name="Rectangle 14"/>
            <p:cNvSpPr>
              <a:spLocks noChangeArrowheads="1"/>
            </p:cNvSpPr>
            <p:nvPr/>
          </p:nvSpPr>
          <p:spPr bwMode="auto">
            <a:xfrm>
              <a:off x="2388" y="3005"/>
              <a:ext cx="129" cy="128"/>
            </a:xfrm>
            <a:prstGeom prst="rect">
              <a:avLst/>
            </a:prstGeom>
            <a:solidFill>
              <a:schemeClr val="hlink"/>
            </a:solidFill>
            <a:ln w="9525">
              <a:solidFill>
                <a:srgbClr val="FF3300"/>
              </a:solidFill>
              <a:miter lim="800000"/>
              <a:headEnd/>
              <a:tailEnd/>
            </a:ln>
          </p:spPr>
          <p:txBody>
            <a:bodyPr wrap="none" anchor="ctr"/>
            <a:lstStyle/>
            <a:p>
              <a:pPr algn="ctr"/>
              <a:endParaRPr lang="zh-CN" altLang="en-US" sz="1800" b="0"/>
            </a:p>
          </p:txBody>
        </p:sp>
        <p:sp>
          <p:nvSpPr>
            <p:cNvPr id="25614" name="Rectangle 15"/>
            <p:cNvSpPr>
              <a:spLocks noChangeArrowheads="1"/>
            </p:cNvSpPr>
            <p:nvPr/>
          </p:nvSpPr>
          <p:spPr bwMode="auto">
            <a:xfrm>
              <a:off x="2200" y="3419"/>
              <a:ext cx="128" cy="128"/>
            </a:xfrm>
            <a:prstGeom prst="rect">
              <a:avLst/>
            </a:prstGeom>
            <a:solidFill>
              <a:schemeClr val="hlink"/>
            </a:solidFill>
            <a:ln w="9525">
              <a:solidFill>
                <a:srgbClr val="FF3300"/>
              </a:solidFill>
              <a:miter lim="800000"/>
              <a:headEnd/>
              <a:tailEnd/>
            </a:ln>
          </p:spPr>
          <p:txBody>
            <a:bodyPr wrap="none" anchor="ctr"/>
            <a:lstStyle/>
            <a:p>
              <a:pPr algn="ctr"/>
              <a:endParaRPr lang="zh-CN" altLang="en-US" sz="1800" b="0"/>
            </a:p>
          </p:txBody>
        </p:sp>
        <p:sp>
          <p:nvSpPr>
            <p:cNvPr id="25615" name="Rectangle 16"/>
            <p:cNvSpPr>
              <a:spLocks noChangeArrowheads="1"/>
            </p:cNvSpPr>
            <p:nvPr/>
          </p:nvSpPr>
          <p:spPr bwMode="auto">
            <a:xfrm>
              <a:off x="1429" y="3355"/>
              <a:ext cx="129" cy="128"/>
            </a:xfrm>
            <a:prstGeom prst="rect">
              <a:avLst/>
            </a:prstGeom>
            <a:solidFill>
              <a:schemeClr val="hlink"/>
            </a:solidFill>
            <a:ln w="9525">
              <a:solidFill>
                <a:srgbClr val="FF3300"/>
              </a:solidFill>
              <a:miter lim="800000"/>
              <a:headEnd/>
              <a:tailEnd/>
            </a:ln>
          </p:spPr>
          <p:txBody>
            <a:bodyPr wrap="none" anchor="ctr"/>
            <a:lstStyle/>
            <a:p>
              <a:pPr algn="ctr"/>
              <a:endParaRPr lang="zh-CN" altLang="en-US" sz="1800" b="0"/>
            </a:p>
          </p:txBody>
        </p:sp>
        <p:sp>
          <p:nvSpPr>
            <p:cNvPr id="25616" name="Rectangle 17"/>
            <p:cNvSpPr>
              <a:spLocks noChangeArrowheads="1"/>
            </p:cNvSpPr>
            <p:nvPr/>
          </p:nvSpPr>
          <p:spPr bwMode="auto">
            <a:xfrm>
              <a:off x="1558" y="2392"/>
              <a:ext cx="128" cy="128"/>
            </a:xfrm>
            <a:prstGeom prst="rect">
              <a:avLst/>
            </a:prstGeom>
            <a:solidFill>
              <a:schemeClr val="hlink"/>
            </a:solidFill>
            <a:ln w="9525">
              <a:solidFill>
                <a:srgbClr val="FF3300"/>
              </a:solidFill>
              <a:miter lim="800000"/>
              <a:headEnd/>
              <a:tailEnd/>
            </a:ln>
          </p:spPr>
          <p:txBody>
            <a:bodyPr wrap="none" anchor="ctr"/>
            <a:lstStyle/>
            <a:p>
              <a:pPr algn="ctr"/>
              <a:endParaRPr lang="zh-CN" altLang="en-US" sz="1800" b="0"/>
            </a:p>
          </p:txBody>
        </p:sp>
        <p:sp>
          <p:nvSpPr>
            <p:cNvPr id="25617" name="Text Box 18"/>
            <p:cNvSpPr txBox="1">
              <a:spLocks noChangeArrowheads="1"/>
            </p:cNvSpPr>
            <p:nvPr/>
          </p:nvSpPr>
          <p:spPr bwMode="auto">
            <a:xfrm>
              <a:off x="1672" y="3685"/>
              <a:ext cx="617" cy="302"/>
            </a:xfrm>
            <a:prstGeom prst="rect">
              <a:avLst/>
            </a:prstGeom>
            <a:solidFill>
              <a:srgbClr val="F8BAE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9900FF"/>
                  </a:solidFill>
                  <a:latin typeface="Tahoma" pitchFamily="34" charset="0"/>
                </a:rPr>
                <a:t>Class 1</a:t>
              </a:r>
            </a:p>
          </p:txBody>
        </p:sp>
        <p:sp>
          <p:nvSpPr>
            <p:cNvPr id="25618" name="Text Box 19"/>
            <p:cNvSpPr txBox="1">
              <a:spLocks noChangeArrowheads="1"/>
            </p:cNvSpPr>
            <p:nvPr/>
          </p:nvSpPr>
          <p:spPr bwMode="auto">
            <a:xfrm>
              <a:off x="2196" y="1133"/>
              <a:ext cx="617" cy="302"/>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009900"/>
                  </a:solidFill>
                  <a:latin typeface="Tahoma" pitchFamily="34" charset="0"/>
                </a:rPr>
                <a:t>Class 2</a:t>
              </a:r>
            </a:p>
          </p:txBody>
        </p:sp>
        <p:sp>
          <p:nvSpPr>
            <p:cNvPr id="25619" name="Line 20"/>
            <p:cNvSpPr>
              <a:spLocks noChangeShapeType="1"/>
            </p:cNvSpPr>
            <p:nvPr/>
          </p:nvSpPr>
          <p:spPr bwMode="auto">
            <a:xfrm>
              <a:off x="1943" y="1429"/>
              <a:ext cx="2119" cy="2118"/>
            </a:xfrm>
            <a:prstGeom prst="line">
              <a:avLst/>
            </a:prstGeom>
            <a:noFill/>
            <a:ln w="38100">
              <a:solidFill>
                <a:schemeClr val="tx2"/>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25620" name="Line 21"/>
            <p:cNvSpPr>
              <a:spLocks noChangeShapeType="1"/>
            </p:cNvSpPr>
            <p:nvPr/>
          </p:nvSpPr>
          <p:spPr bwMode="auto">
            <a:xfrm>
              <a:off x="1108" y="1750"/>
              <a:ext cx="2288" cy="2262"/>
            </a:xfrm>
            <a:prstGeom prst="line">
              <a:avLst/>
            </a:prstGeom>
            <a:noFill/>
            <a:ln w="38100">
              <a:solidFill>
                <a:schemeClr val="tx2"/>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25621" name="Line 22"/>
            <p:cNvSpPr>
              <a:spLocks noChangeShapeType="1"/>
            </p:cNvSpPr>
            <p:nvPr/>
          </p:nvSpPr>
          <p:spPr bwMode="auto">
            <a:xfrm>
              <a:off x="1108" y="1172"/>
              <a:ext cx="2624" cy="2601"/>
            </a:xfrm>
            <a:prstGeom prst="line">
              <a:avLst/>
            </a:prstGeom>
            <a:noFill/>
            <a:ln w="38100">
              <a:solidFill>
                <a:schemeClr val="tx2"/>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pic>
          <p:nvPicPr>
            <p:cNvPr id="25622" name="Picture 23" descr="txp_fi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3636" y="3629"/>
              <a:ext cx="120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3" name="Picture 24" descr="txp_fig"/>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3972" y="3245"/>
              <a:ext cx="115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4" name="Picture 25" descr="txp_fig"/>
            <p:cNvPicPr>
              <a:picLocks noChangeAspect="1" noChangeArrowheads="1"/>
            </p:cNvPicPr>
            <p:nvPr>
              <p:custDataLst>
                <p:tags r:id="rId3"/>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2916" y="3965"/>
              <a:ext cx="134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5" name="Line 26"/>
            <p:cNvSpPr>
              <a:spLocks noChangeShapeType="1"/>
            </p:cNvSpPr>
            <p:nvPr/>
          </p:nvSpPr>
          <p:spPr bwMode="auto">
            <a:xfrm flipV="1">
              <a:off x="2071" y="1750"/>
              <a:ext cx="1349" cy="1412"/>
            </a:xfrm>
            <a:prstGeom prst="line">
              <a:avLst/>
            </a:prstGeom>
            <a:noFill/>
            <a:ln w="25400">
              <a:solidFill>
                <a:srgbClr val="9933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pic>
          <p:nvPicPr>
            <p:cNvPr id="25626" name="Picture 27" descr="txp_fig"/>
            <p:cNvPicPr>
              <a:picLocks noChangeAspect="1" noChangeArrowheads="1"/>
            </p:cNvPicPr>
            <p:nvPr>
              <p:custDataLst>
                <p:tags r:id="rId4"/>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2772" y="2093"/>
              <a:ext cx="24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7" name="Text Box 28"/>
            <p:cNvSpPr txBox="1">
              <a:spLocks noChangeArrowheads="1"/>
            </p:cNvSpPr>
            <p:nvPr/>
          </p:nvSpPr>
          <p:spPr bwMode="auto">
            <a:xfrm>
              <a:off x="3348" y="2669"/>
              <a:ext cx="721"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FF00"/>
                  </a:solidFill>
                  <a:latin typeface="Symbol" pitchFamily="18" charset="2"/>
                </a:rPr>
                <a:t>a</a:t>
              </a:r>
              <a:r>
                <a:rPr lang="en-US" altLang="zh-CN" sz="2400" baseline="-25000">
                  <a:solidFill>
                    <a:srgbClr val="00FF00"/>
                  </a:solidFill>
                  <a:latin typeface="Tahoma" pitchFamily="34" charset="0"/>
                </a:rPr>
                <a:t>1</a:t>
              </a:r>
              <a:r>
                <a:rPr lang="en-US" altLang="zh-CN" sz="2400">
                  <a:solidFill>
                    <a:srgbClr val="00FF00"/>
                  </a:solidFill>
                  <a:latin typeface="Tahoma" pitchFamily="34" charset="0"/>
                </a:rPr>
                <a:t>=0.8</a:t>
              </a:r>
            </a:p>
          </p:txBody>
        </p:sp>
        <p:sp>
          <p:nvSpPr>
            <p:cNvPr id="25628" name="Text Box 29"/>
            <p:cNvSpPr txBox="1">
              <a:spLocks noChangeArrowheads="1"/>
            </p:cNvSpPr>
            <p:nvPr/>
          </p:nvSpPr>
          <p:spPr bwMode="auto">
            <a:xfrm>
              <a:off x="3684" y="2189"/>
              <a:ext cx="557"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FF00"/>
                  </a:solidFill>
                  <a:latin typeface="Symbol" pitchFamily="18" charset="2"/>
                </a:rPr>
                <a:t>a</a:t>
              </a:r>
              <a:r>
                <a:rPr lang="en-US" altLang="zh-CN" sz="2400" baseline="-25000">
                  <a:solidFill>
                    <a:srgbClr val="00FF00"/>
                  </a:solidFill>
                  <a:latin typeface="Tahoma" pitchFamily="34" charset="0"/>
                </a:rPr>
                <a:t>2</a:t>
              </a:r>
              <a:r>
                <a:rPr lang="en-US" altLang="zh-CN" sz="2400">
                  <a:solidFill>
                    <a:srgbClr val="00FF00"/>
                  </a:solidFill>
                  <a:latin typeface="Tahoma" pitchFamily="34" charset="0"/>
                </a:rPr>
                <a:t>=0</a:t>
              </a:r>
            </a:p>
          </p:txBody>
        </p:sp>
        <p:sp>
          <p:nvSpPr>
            <p:cNvPr id="25629" name="Text Box 30"/>
            <p:cNvSpPr txBox="1">
              <a:spLocks noChangeArrowheads="1"/>
            </p:cNvSpPr>
            <p:nvPr/>
          </p:nvSpPr>
          <p:spPr bwMode="auto">
            <a:xfrm>
              <a:off x="2156" y="3470"/>
              <a:ext cx="557"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dirty="0">
                  <a:solidFill>
                    <a:srgbClr val="9900FF"/>
                  </a:solidFill>
                  <a:latin typeface="Symbol" pitchFamily="18" charset="2"/>
                </a:rPr>
                <a:t>a</a:t>
              </a:r>
              <a:r>
                <a:rPr lang="en-US" altLang="zh-CN" sz="2400" baseline="-25000" dirty="0">
                  <a:solidFill>
                    <a:srgbClr val="9900FF"/>
                  </a:solidFill>
                  <a:latin typeface="Tahoma" pitchFamily="34" charset="0"/>
                </a:rPr>
                <a:t>3</a:t>
              </a:r>
              <a:r>
                <a:rPr lang="en-US" altLang="zh-CN" sz="2400" dirty="0">
                  <a:solidFill>
                    <a:srgbClr val="9900FF"/>
                  </a:solidFill>
                  <a:latin typeface="Tahoma" pitchFamily="34" charset="0"/>
                </a:rPr>
                <a:t>=0</a:t>
              </a:r>
            </a:p>
          </p:txBody>
        </p:sp>
        <p:sp>
          <p:nvSpPr>
            <p:cNvPr id="25630" name="Text Box 31"/>
            <p:cNvSpPr txBox="1">
              <a:spLocks noChangeArrowheads="1"/>
            </p:cNvSpPr>
            <p:nvPr/>
          </p:nvSpPr>
          <p:spPr bwMode="auto">
            <a:xfrm>
              <a:off x="1084" y="2829"/>
              <a:ext cx="557"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dirty="0">
                  <a:solidFill>
                    <a:srgbClr val="9900FF"/>
                  </a:solidFill>
                  <a:latin typeface="Symbol" pitchFamily="18" charset="2"/>
                </a:rPr>
                <a:t>a</a:t>
              </a:r>
              <a:r>
                <a:rPr lang="en-US" altLang="zh-CN" sz="2400" baseline="-25000" dirty="0">
                  <a:solidFill>
                    <a:srgbClr val="9900FF"/>
                  </a:solidFill>
                  <a:latin typeface="Tahoma" pitchFamily="34" charset="0"/>
                </a:rPr>
                <a:t>4</a:t>
              </a:r>
              <a:r>
                <a:rPr lang="en-US" altLang="zh-CN" sz="2400" dirty="0">
                  <a:solidFill>
                    <a:srgbClr val="9900FF"/>
                  </a:solidFill>
                  <a:latin typeface="Tahoma" pitchFamily="34" charset="0"/>
                </a:rPr>
                <a:t>=0</a:t>
              </a:r>
            </a:p>
          </p:txBody>
        </p:sp>
        <p:sp>
          <p:nvSpPr>
            <p:cNvPr id="25631" name="Text Box 32"/>
            <p:cNvSpPr txBox="1">
              <a:spLocks noChangeArrowheads="1"/>
            </p:cNvSpPr>
            <p:nvPr/>
          </p:nvSpPr>
          <p:spPr bwMode="auto">
            <a:xfrm>
              <a:off x="1019" y="2309"/>
              <a:ext cx="557"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dirty="0">
                  <a:solidFill>
                    <a:srgbClr val="9900FF"/>
                  </a:solidFill>
                  <a:latin typeface="Symbol" pitchFamily="18" charset="2"/>
                </a:rPr>
                <a:t>a</a:t>
              </a:r>
              <a:r>
                <a:rPr lang="en-US" altLang="zh-CN" sz="2400" baseline="-25000" dirty="0">
                  <a:solidFill>
                    <a:srgbClr val="9900FF"/>
                  </a:solidFill>
                  <a:latin typeface="Tahoma" pitchFamily="34" charset="0"/>
                </a:rPr>
                <a:t>5</a:t>
              </a:r>
              <a:r>
                <a:rPr lang="en-US" altLang="zh-CN" sz="2400" dirty="0">
                  <a:solidFill>
                    <a:srgbClr val="9900FF"/>
                  </a:solidFill>
                  <a:latin typeface="Tahoma" pitchFamily="34" charset="0"/>
                </a:rPr>
                <a:t>=0</a:t>
              </a:r>
            </a:p>
          </p:txBody>
        </p:sp>
        <p:sp>
          <p:nvSpPr>
            <p:cNvPr id="25632" name="Text Box 33"/>
            <p:cNvSpPr txBox="1">
              <a:spLocks noChangeArrowheads="1"/>
            </p:cNvSpPr>
            <p:nvPr/>
          </p:nvSpPr>
          <p:spPr bwMode="auto">
            <a:xfrm>
              <a:off x="3204" y="2045"/>
              <a:ext cx="557"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FF00"/>
                  </a:solidFill>
                  <a:latin typeface="Symbol" pitchFamily="18" charset="2"/>
                </a:rPr>
                <a:t>a</a:t>
              </a:r>
              <a:r>
                <a:rPr lang="en-US" altLang="zh-CN" sz="2400" baseline="-25000">
                  <a:solidFill>
                    <a:srgbClr val="00FF00"/>
                  </a:solidFill>
                  <a:latin typeface="Tahoma" pitchFamily="34" charset="0"/>
                </a:rPr>
                <a:t>7</a:t>
              </a:r>
              <a:r>
                <a:rPr lang="en-US" altLang="zh-CN" sz="2400">
                  <a:solidFill>
                    <a:srgbClr val="00FF00"/>
                  </a:solidFill>
                  <a:latin typeface="Tahoma" pitchFamily="34" charset="0"/>
                </a:rPr>
                <a:t>=0</a:t>
              </a:r>
            </a:p>
          </p:txBody>
        </p:sp>
        <p:sp>
          <p:nvSpPr>
            <p:cNvPr id="25633" name="Text Box 34"/>
            <p:cNvSpPr txBox="1">
              <a:spLocks noChangeArrowheads="1"/>
            </p:cNvSpPr>
            <p:nvPr/>
          </p:nvSpPr>
          <p:spPr bwMode="auto">
            <a:xfrm>
              <a:off x="1933" y="1613"/>
              <a:ext cx="791"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a:solidFill>
                    <a:srgbClr val="00FF00"/>
                  </a:solidFill>
                  <a:latin typeface="Symbol" pitchFamily="18" charset="2"/>
                </a:rPr>
                <a:t>a</a:t>
              </a:r>
              <a:r>
                <a:rPr lang="en-US" altLang="zh-CN" sz="2400" baseline="-25000">
                  <a:solidFill>
                    <a:srgbClr val="00FF00"/>
                  </a:solidFill>
                  <a:latin typeface="Tahoma" pitchFamily="34" charset="0"/>
                </a:rPr>
                <a:t>8</a:t>
              </a:r>
              <a:r>
                <a:rPr lang="en-US" altLang="zh-CN" sz="2400">
                  <a:solidFill>
                    <a:srgbClr val="00FF00"/>
                  </a:solidFill>
                  <a:latin typeface="Tahoma" pitchFamily="34" charset="0"/>
                </a:rPr>
                <a:t>=0.6</a:t>
              </a:r>
            </a:p>
          </p:txBody>
        </p:sp>
        <p:sp>
          <p:nvSpPr>
            <p:cNvPr id="25634" name="Text Box 35"/>
            <p:cNvSpPr txBox="1">
              <a:spLocks noChangeArrowheads="1"/>
            </p:cNvSpPr>
            <p:nvPr/>
          </p:nvSpPr>
          <p:spPr bwMode="auto">
            <a:xfrm>
              <a:off x="1173" y="3389"/>
              <a:ext cx="557"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dirty="0">
                  <a:solidFill>
                    <a:srgbClr val="9900FF"/>
                  </a:solidFill>
                  <a:latin typeface="Symbol" pitchFamily="18" charset="2"/>
                </a:rPr>
                <a:t>a</a:t>
              </a:r>
              <a:r>
                <a:rPr lang="en-US" altLang="zh-CN" sz="2400" baseline="-25000" dirty="0">
                  <a:solidFill>
                    <a:srgbClr val="9900FF"/>
                  </a:solidFill>
                  <a:latin typeface="Tahoma" pitchFamily="34" charset="0"/>
                </a:rPr>
                <a:t>9</a:t>
              </a:r>
              <a:r>
                <a:rPr lang="en-US" altLang="zh-CN" sz="2400" dirty="0">
                  <a:solidFill>
                    <a:srgbClr val="9900FF"/>
                  </a:solidFill>
                  <a:latin typeface="Tahoma" pitchFamily="34" charset="0"/>
                </a:rPr>
                <a:t>=0</a:t>
              </a:r>
            </a:p>
          </p:txBody>
        </p:sp>
        <p:sp>
          <p:nvSpPr>
            <p:cNvPr id="25635" name="Text Box 36"/>
            <p:cNvSpPr txBox="1">
              <a:spLocks noChangeArrowheads="1"/>
            </p:cNvSpPr>
            <p:nvPr/>
          </p:nvSpPr>
          <p:spPr bwMode="auto">
            <a:xfrm>
              <a:off x="2772" y="1517"/>
              <a:ext cx="627"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FF00"/>
                  </a:solidFill>
                  <a:latin typeface="Symbol" pitchFamily="18" charset="2"/>
                </a:rPr>
                <a:t>a</a:t>
              </a:r>
              <a:r>
                <a:rPr lang="en-US" altLang="zh-CN" sz="2400" baseline="-25000">
                  <a:solidFill>
                    <a:srgbClr val="00FF00"/>
                  </a:solidFill>
                  <a:latin typeface="Tahoma" pitchFamily="34" charset="0"/>
                </a:rPr>
                <a:t>10</a:t>
              </a:r>
              <a:r>
                <a:rPr lang="en-US" altLang="zh-CN" sz="2400">
                  <a:solidFill>
                    <a:srgbClr val="00FF00"/>
                  </a:solidFill>
                  <a:latin typeface="Tahoma" pitchFamily="34" charset="0"/>
                </a:rPr>
                <a:t>=0</a:t>
              </a:r>
            </a:p>
          </p:txBody>
        </p:sp>
      </p:grpSp>
    </p:spTree>
    <p:extLst>
      <p:ext uri="{BB962C8B-B14F-4D97-AF65-F5344CB8AC3E}">
        <p14:creationId xmlns:p14="http://schemas.microsoft.com/office/powerpoint/2010/main" val="81956035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t>支持向量机概述</a:t>
            </a:r>
            <a:endParaRPr lang="en-US" altLang="zh-CN" dirty="0" smtClean="0"/>
          </a:p>
          <a:p>
            <a:endParaRPr lang="en-US" altLang="zh-CN" dirty="0"/>
          </a:p>
          <a:p>
            <a:r>
              <a:rPr lang="zh-CN" altLang="en-US" dirty="0" smtClean="0"/>
              <a:t>线性可分支持向量机</a:t>
            </a:r>
            <a:endParaRPr lang="en-US" altLang="zh-CN" dirty="0" smtClean="0"/>
          </a:p>
          <a:p>
            <a:endParaRPr lang="en-US" altLang="zh-CN" dirty="0"/>
          </a:p>
          <a:p>
            <a:r>
              <a:rPr lang="zh-CN" altLang="en-US" sz="3200" dirty="0" smtClean="0">
                <a:solidFill>
                  <a:srgbClr val="C00000"/>
                </a:solidFill>
              </a:rPr>
              <a:t>线性支持向量机</a:t>
            </a:r>
            <a:r>
              <a:rPr lang="en-US" altLang="zh-CN" sz="3200" dirty="0" smtClean="0">
                <a:solidFill>
                  <a:srgbClr val="C00000"/>
                </a:solidFill>
              </a:rPr>
              <a:t>(</a:t>
            </a:r>
            <a:r>
              <a:rPr lang="zh-CN" altLang="en-US" sz="3200" dirty="0" smtClean="0">
                <a:solidFill>
                  <a:srgbClr val="C00000"/>
                </a:solidFill>
              </a:rPr>
              <a:t>软间隔</a:t>
            </a:r>
            <a:r>
              <a:rPr lang="en-US" altLang="zh-CN" sz="3200" dirty="0" smtClean="0">
                <a:solidFill>
                  <a:srgbClr val="C00000"/>
                </a:solidFill>
              </a:rPr>
              <a:t>)</a:t>
            </a:r>
          </a:p>
          <a:p>
            <a:endParaRPr lang="en-US" altLang="zh-CN" dirty="0"/>
          </a:p>
          <a:p>
            <a:r>
              <a:rPr lang="zh-CN" altLang="en-US" dirty="0" smtClean="0"/>
              <a:t>非线性支持向量机</a:t>
            </a:r>
            <a:r>
              <a:rPr lang="en-US" altLang="zh-CN" dirty="0" smtClean="0"/>
              <a:t>(</a:t>
            </a:r>
            <a:r>
              <a:rPr lang="zh-CN" altLang="en-US" dirty="0" smtClean="0"/>
              <a:t>核函数</a:t>
            </a:r>
            <a:r>
              <a:rPr lang="en-US" altLang="zh-CN" dirty="0" smtClean="0"/>
              <a:t>)</a:t>
            </a:r>
            <a:endParaRPr lang="zh-CN" altLang="en-US" dirty="0"/>
          </a:p>
        </p:txBody>
      </p:sp>
    </p:spTree>
    <p:extLst>
      <p:ext uri="{BB962C8B-B14F-4D97-AF65-F5344CB8AC3E}">
        <p14:creationId xmlns:p14="http://schemas.microsoft.com/office/powerpoint/2010/main" val="111885208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4" name="Rectangle 24"/>
          <p:cNvSpPr>
            <a:spLocks noGrp="1" noChangeArrowheads="1"/>
          </p:cNvSpPr>
          <p:nvPr>
            <p:ph type="body" idx="1"/>
          </p:nvPr>
        </p:nvSpPr>
        <p:spPr>
          <a:xfrm>
            <a:off x="228600" y="1088879"/>
            <a:ext cx="8915400" cy="3660511"/>
          </a:xfrm>
          <a:noFill/>
          <a:ln/>
        </p:spPr>
        <p:txBody>
          <a:bodyPr/>
          <a:lstStyle/>
          <a:p>
            <a:pPr marL="360363" indent="-360363">
              <a:lnSpc>
                <a:spcPct val="90000"/>
              </a:lnSpc>
            </a:pPr>
            <a:r>
              <a:rPr lang="zh-CN" altLang="en-US" dirty="0" smtClean="0"/>
              <a:t>以上所得</a:t>
            </a:r>
            <a:r>
              <a:rPr lang="zh-CN" altLang="en-US" dirty="0"/>
              <a:t>到的最优分类函数为：</a:t>
            </a:r>
          </a:p>
          <a:p>
            <a:pPr marL="360363" indent="-360363">
              <a:lnSpc>
                <a:spcPct val="90000"/>
              </a:lnSpc>
            </a:pPr>
            <a:endParaRPr lang="zh-CN" altLang="en-US" dirty="0"/>
          </a:p>
          <a:p>
            <a:pPr marL="360363" indent="-360363">
              <a:lnSpc>
                <a:spcPct val="90000"/>
              </a:lnSpc>
            </a:pPr>
            <a:endParaRPr lang="zh-CN" altLang="en-US" dirty="0"/>
          </a:p>
          <a:p>
            <a:pPr marL="360363" indent="-360363">
              <a:lnSpc>
                <a:spcPct val="90000"/>
              </a:lnSpc>
            </a:pPr>
            <a:r>
              <a:rPr lang="zh-CN" altLang="en-US" dirty="0"/>
              <a:t>该式只包含待分类样本与训练样本中的支持向量的内积 运算</a:t>
            </a:r>
            <a:r>
              <a:rPr lang="zh-CN" altLang="en-US" dirty="0" smtClean="0"/>
              <a:t>，要</a:t>
            </a:r>
            <a:r>
              <a:rPr lang="zh-CN" altLang="en-US" dirty="0"/>
              <a:t>解决一个特征空间中的最优线性分类问题</a:t>
            </a:r>
            <a:r>
              <a:rPr lang="en-US" altLang="zh-CN" dirty="0"/>
              <a:t>,</a:t>
            </a:r>
            <a:r>
              <a:rPr lang="zh-CN" altLang="en-US" dirty="0"/>
              <a:t>我们只需要知道这个空间中的内积运算即可。</a:t>
            </a:r>
          </a:p>
          <a:p>
            <a:pPr marL="360363" indent="-360363">
              <a:lnSpc>
                <a:spcPct val="90000"/>
              </a:lnSpc>
            </a:pPr>
            <a:endParaRPr lang="en-US" altLang="zh-CN" sz="2000" dirty="0" smtClean="0"/>
          </a:p>
          <a:p>
            <a:pPr marL="360363" indent="-360363">
              <a:lnSpc>
                <a:spcPct val="90000"/>
              </a:lnSpc>
            </a:pPr>
            <a:r>
              <a:rPr lang="zh-CN" altLang="en-US" dirty="0" smtClean="0"/>
              <a:t>若存在离群点，则问题变成</a:t>
            </a:r>
            <a:r>
              <a:rPr lang="en-US" altLang="zh-CN" dirty="0" smtClean="0"/>
              <a:t/>
            </a:r>
            <a:br>
              <a:rPr lang="en-US" altLang="zh-CN" dirty="0" smtClean="0"/>
            </a:br>
            <a:r>
              <a:rPr lang="zh-CN" altLang="en-US" dirty="0" smtClean="0"/>
              <a:t>了线性不可分？</a:t>
            </a:r>
            <a:endParaRPr lang="en-US" altLang="zh-CN" dirty="0"/>
          </a:p>
        </p:txBody>
      </p:sp>
      <p:sp>
        <p:nvSpPr>
          <p:cNvPr id="102425" name="Rectangle 25"/>
          <p:cNvSpPr>
            <a:spLocks noChangeArrowheads="1"/>
          </p:cNvSpPr>
          <p:nvPr/>
        </p:nvSpPr>
        <p:spPr bwMode="auto">
          <a:xfrm>
            <a:off x="3009900" y="2734469"/>
            <a:ext cx="9144000" cy="369332"/>
          </a:xfrm>
          <a:prstGeom prst="rect">
            <a:avLst/>
          </a:prstGeom>
          <a:noFill/>
          <a:ln w="9525">
            <a:noFill/>
            <a:miter lim="800000"/>
            <a:headEnd/>
            <a:tailEnd/>
          </a:ln>
          <a:effectLst/>
        </p:spPr>
        <p:txBody>
          <a:bodyPr>
            <a:spAutoFit/>
          </a:bodyPr>
          <a:lstStyle/>
          <a:p>
            <a:endParaRPr lang="zh-CN" altLang="en-US"/>
          </a:p>
        </p:txBody>
      </p:sp>
      <p:graphicFrame>
        <p:nvGraphicFramePr>
          <p:cNvPr id="102426" name="Object 26"/>
          <p:cNvGraphicFramePr>
            <a:graphicFrameLocks noChangeAspect="1"/>
          </p:cNvGraphicFramePr>
          <p:nvPr>
            <p:extLst>
              <p:ext uri="{D42A27DB-BD31-4B8C-83A1-F6EECF244321}">
                <p14:modId xmlns:p14="http://schemas.microsoft.com/office/powerpoint/2010/main" val="48699289"/>
              </p:ext>
            </p:extLst>
          </p:nvPr>
        </p:nvGraphicFramePr>
        <p:xfrm>
          <a:off x="704422" y="1569647"/>
          <a:ext cx="7679802" cy="605141"/>
        </p:xfrm>
        <a:graphic>
          <a:graphicData uri="http://schemas.openxmlformats.org/presentationml/2006/ole">
            <mc:AlternateContent xmlns:mc="http://schemas.openxmlformats.org/markup-compatibility/2006">
              <mc:Choice xmlns:v="urn:schemas-microsoft-com:vml" Requires="v">
                <p:oleObj spid="_x0000_s199695" name="Equation" r:id="rId3" imgW="3124200" imgH="292100" progId="Equation.DSMT4">
                  <p:embed/>
                </p:oleObj>
              </mc:Choice>
              <mc:Fallback>
                <p:oleObj name="Equation" r:id="rId3" imgW="3124200" imgH="292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422" y="1569647"/>
                        <a:ext cx="7679802" cy="605141"/>
                      </a:xfrm>
                      <a:prstGeom prst="rect">
                        <a:avLst/>
                      </a:prstGeom>
                      <a:noFill/>
                      <a:extLst/>
                    </p:spPr>
                  </p:pic>
                </p:oleObj>
              </mc:Fallback>
            </mc:AlternateContent>
          </a:graphicData>
        </a:graphic>
      </p:graphicFrame>
      <p:sp>
        <p:nvSpPr>
          <p:cNvPr id="6" name="标题 5"/>
          <p:cNvSpPr>
            <a:spLocks noGrp="1"/>
          </p:cNvSpPr>
          <p:nvPr>
            <p:ph type="title"/>
          </p:nvPr>
        </p:nvSpPr>
        <p:spPr/>
        <p:txBody>
          <a:bodyPr/>
          <a:lstStyle/>
          <a:p>
            <a:r>
              <a:rPr lang="zh-CN" altLang="en-US" dirty="0" smtClean="0"/>
              <a:t>近似线性可分的支持向量机</a:t>
            </a:r>
            <a:endParaRPr lang="zh-CN" altLang="en-US" dirty="0"/>
          </a:p>
        </p:txBody>
      </p:sp>
      <p:pic>
        <p:nvPicPr>
          <p:cNvPr id="7" name="图片 6" descr="image_4.png"/>
          <p:cNvPicPr>
            <a:picLocks noChangeAspect="1"/>
          </p:cNvPicPr>
          <p:nvPr/>
        </p:nvPicPr>
        <p:blipFill>
          <a:blip r:embed="rId5"/>
          <a:stretch>
            <a:fillRect/>
          </a:stretch>
        </p:blipFill>
        <p:spPr>
          <a:xfrm>
            <a:off x="4361935" y="3103801"/>
            <a:ext cx="4651596" cy="2449905"/>
          </a:xfrm>
          <a:prstGeom prst="rect">
            <a:avLst/>
          </a:prstGeom>
        </p:spPr>
      </p:pic>
    </p:spTree>
    <p:extLst>
      <p:ext uri="{BB962C8B-B14F-4D97-AF65-F5344CB8AC3E}">
        <p14:creationId xmlns:p14="http://schemas.microsoft.com/office/powerpoint/2010/main" val="1304868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96" name="Rectangle 36"/>
          <p:cNvGraphicFramePr>
            <a:graphicFrameLocks noGrp="1"/>
          </p:cNvGraphicFramePr>
          <p:nvPr>
            <p:ph idx="1"/>
          </p:nvPr>
        </p:nvGraphicFramePr>
        <p:xfrm>
          <a:off x="4543425" y="3173677"/>
          <a:ext cx="0" cy="0"/>
        </p:xfrm>
        <a:graphic>
          <a:graphicData uri="http://schemas.openxmlformats.org/presentationml/2006/ole">
            <mc:AlternateContent xmlns:mc="http://schemas.openxmlformats.org/markup-compatibility/2006">
              <mc:Choice xmlns:v="urn:schemas-microsoft-com:vml" Requires="v">
                <p:oleObj spid="_x0000_s200797" name="Equation" r:id="rId3" imgW="0" imgH="0" progId="Equation.DSMT4">
                  <p:embed/>
                </p:oleObj>
              </mc:Choice>
              <mc:Fallback>
                <p:oleObj name="Equation" r:id="rId3" imgW="0" imgH="0" progId="Equation.DSMT4">
                  <p:embed/>
                  <p:pic>
                    <p:nvPicPr>
                      <p:cNvPr id="0" name=""/>
                      <p:cNvPicPr>
                        <a:picLocks noGrp="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543425" y="3173677"/>
                        <a:ext cx="0" cy="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标题 12"/>
          <p:cNvSpPr>
            <a:spLocks noGrp="1"/>
          </p:cNvSpPr>
          <p:nvPr>
            <p:ph type="title"/>
          </p:nvPr>
        </p:nvSpPr>
        <p:spPr/>
        <p:txBody>
          <a:bodyPr>
            <a:normAutofit/>
          </a:bodyPr>
          <a:lstStyle/>
          <a:p>
            <a:r>
              <a:rPr lang="zh-CN" altLang="en-US" dirty="0" smtClean="0"/>
              <a:t>松弛变量、核函数与特征映射</a:t>
            </a:r>
            <a:endParaRPr lang="zh-CN" altLang="en-US" dirty="0"/>
          </a:p>
        </p:txBody>
      </p:sp>
      <p:sp>
        <p:nvSpPr>
          <p:cNvPr id="92168" name="Rectangle 8"/>
          <p:cNvSpPr>
            <a:spLocks noGrp="1" noChangeArrowheads="1"/>
          </p:cNvSpPr>
          <p:nvPr>
            <p:ph type="body" sz="half" idx="4294967295"/>
          </p:nvPr>
        </p:nvSpPr>
        <p:spPr>
          <a:xfrm>
            <a:off x="428596" y="1190613"/>
            <a:ext cx="8083550" cy="3937000"/>
          </a:xfrm>
          <a:noFill/>
          <a:ln/>
        </p:spPr>
        <p:txBody>
          <a:bodyPr/>
          <a:lstStyle/>
          <a:p>
            <a:pPr>
              <a:buFontTx/>
              <a:buNone/>
            </a:pPr>
            <a:r>
              <a:rPr lang="zh-CN" altLang="en-US" sz="2800" dirty="0"/>
              <a:t>线性不可分的情况下，可</a:t>
            </a:r>
            <a:r>
              <a:rPr lang="zh-CN" altLang="en-US" sz="2800" dirty="0" smtClean="0"/>
              <a:t>以在条</a:t>
            </a:r>
            <a:r>
              <a:rPr lang="zh-CN" altLang="en-US" sz="2800" dirty="0"/>
              <a:t>件</a:t>
            </a:r>
          </a:p>
          <a:p>
            <a:pPr>
              <a:buFontTx/>
              <a:buNone/>
            </a:pPr>
            <a:r>
              <a:rPr lang="zh-CN" altLang="en-US" sz="2800" dirty="0"/>
              <a:t>中增加一个松弛项　　　　　成为　</a:t>
            </a:r>
          </a:p>
        </p:txBody>
      </p:sp>
      <p:sp>
        <p:nvSpPr>
          <p:cNvPr id="92190" name="Rectangle 30"/>
          <p:cNvSpPr>
            <a:spLocks noChangeArrowheads="1"/>
          </p:cNvSpPr>
          <p:nvPr/>
        </p:nvSpPr>
        <p:spPr bwMode="auto">
          <a:xfrm>
            <a:off x="1042988" y="2047875"/>
            <a:ext cx="7129462" cy="2308324"/>
          </a:xfrm>
          <a:prstGeom prst="rect">
            <a:avLst/>
          </a:prstGeom>
          <a:noFill/>
          <a:ln w="9525">
            <a:noFill/>
            <a:miter lim="800000"/>
            <a:headEnd/>
            <a:tailEnd/>
          </a:ln>
          <a:effectLst/>
        </p:spPr>
        <p:txBody>
          <a:bodyPr>
            <a:spAutoFit/>
          </a:bodyPr>
          <a:lstStyle/>
          <a:p>
            <a:r>
              <a:rPr kumimoji="1" lang="zh-CN" altLang="en-US" b="0" dirty="0"/>
              <a:t>已知：</a:t>
            </a:r>
          </a:p>
          <a:p>
            <a:r>
              <a:rPr kumimoji="1" lang="zh-CN" altLang="en-US" b="0" dirty="0"/>
              <a:t>求解：</a:t>
            </a:r>
          </a:p>
          <a:p>
            <a:endParaRPr kumimoji="1" lang="zh-CN" altLang="en-US" b="0" i="1" dirty="0"/>
          </a:p>
          <a:p>
            <a:endParaRPr kumimoji="1" lang="zh-CN" altLang="en-US" b="0" dirty="0"/>
          </a:p>
          <a:p>
            <a:endParaRPr kumimoji="1" lang="zh-CN" altLang="en-US" b="0" dirty="0"/>
          </a:p>
          <a:p>
            <a:endParaRPr kumimoji="1" lang="zh-CN" altLang="en-US" b="0" dirty="0"/>
          </a:p>
          <a:p>
            <a:endParaRPr kumimoji="1" lang="en-US" altLang="zh-CN" b="0" dirty="0" smtClean="0"/>
          </a:p>
          <a:p>
            <a:r>
              <a:rPr kumimoji="1" lang="zh-CN" altLang="en-US" b="0" dirty="0" smtClean="0"/>
              <a:t>目标</a:t>
            </a:r>
            <a:r>
              <a:rPr kumimoji="1" lang="zh-CN" altLang="en-US" b="0" dirty="0"/>
              <a:t>：最优分类面　　　　　　　　　</a:t>
            </a:r>
          </a:p>
        </p:txBody>
      </p:sp>
      <p:graphicFrame>
        <p:nvGraphicFramePr>
          <p:cNvPr id="92187" name="Object 27"/>
          <p:cNvGraphicFramePr>
            <a:graphicFrameLocks noChangeAspect="1"/>
          </p:cNvGraphicFramePr>
          <p:nvPr>
            <p:extLst>
              <p:ext uri="{D42A27DB-BD31-4B8C-83A1-F6EECF244321}">
                <p14:modId xmlns:p14="http://schemas.microsoft.com/office/powerpoint/2010/main" val="2984106010"/>
              </p:ext>
            </p:extLst>
          </p:nvPr>
        </p:nvGraphicFramePr>
        <p:xfrm>
          <a:off x="1908175" y="2083589"/>
          <a:ext cx="5372470" cy="479137"/>
        </p:xfrm>
        <a:graphic>
          <a:graphicData uri="http://schemas.openxmlformats.org/presentationml/2006/ole">
            <mc:AlternateContent xmlns:mc="http://schemas.openxmlformats.org/markup-compatibility/2006">
              <mc:Choice xmlns:v="urn:schemas-microsoft-com:vml" Requires="v">
                <p:oleObj spid="_x0000_s200798" name="Equation" r:id="rId4" imgW="2133600" imgH="228600" progId="Equation.DSMT4">
                  <p:embed/>
                </p:oleObj>
              </mc:Choice>
              <mc:Fallback>
                <p:oleObj name="Equation" r:id="rId4" imgW="21336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2083589"/>
                        <a:ext cx="5372470" cy="479137"/>
                      </a:xfrm>
                      <a:prstGeom prst="rect">
                        <a:avLst/>
                      </a:prstGeom>
                      <a:noFill/>
                      <a:extLst/>
                    </p:spPr>
                  </p:pic>
                </p:oleObj>
              </mc:Fallback>
            </mc:AlternateContent>
          </a:graphicData>
        </a:graphic>
      </p:graphicFrame>
      <p:graphicFrame>
        <p:nvGraphicFramePr>
          <p:cNvPr id="92189" name="Object 29"/>
          <p:cNvGraphicFramePr>
            <a:graphicFrameLocks noChangeAspect="1"/>
          </p:cNvGraphicFramePr>
          <p:nvPr/>
        </p:nvGraphicFramePr>
        <p:xfrm>
          <a:off x="3632201" y="4046813"/>
          <a:ext cx="1484313" cy="298979"/>
        </p:xfrm>
        <a:graphic>
          <a:graphicData uri="http://schemas.openxmlformats.org/presentationml/2006/ole">
            <mc:AlternateContent xmlns:mc="http://schemas.openxmlformats.org/markup-compatibility/2006">
              <mc:Choice xmlns:v="urn:schemas-microsoft-com:vml" Requires="v">
                <p:oleObj spid="_x0000_s200799" name="Equation" r:id="rId6" imgW="736280" imgH="177723" progId="Equation.DSMT4">
                  <p:embed/>
                </p:oleObj>
              </mc:Choice>
              <mc:Fallback>
                <p:oleObj name="Equation" r:id="rId6" imgW="736280" imgH="177723"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2201" y="4046813"/>
                        <a:ext cx="1484313" cy="298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8" name="Object 38"/>
          <p:cNvGraphicFramePr>
            <a:graphicFrameLocks noChangeAspect="1"/>
          </p:cNvGraphicFramePr>
          <p:nvPr>
            <p:extLst>
              <p:ext uri="{D42A27DB-BD31-4B8C-83A1-F6EECF244321}">
                <p14:modId xmlns:p14="http://schemas.microsoft.com/office/powerpoint/2010/main" val="762466734"/>
              </p:ext>
            </p:extLst>
          </p:nvPr>
        </p:nvGraphicFramePr>
        <p:xfrm>
          <a:off x="2357423" y="2559842"/>
          <a:ext cx="4055409" cy="1537692"/>
        </p:xfrm>
        <a:graphic>
          <a:graphicData uri="http://schemas.openxmlformats.org/presentationml/2006/ole">
            <mc:AlternateContent xmlns:mc="http://schemas.openxmlformats.org/markup-compatibility/2006">
              <mc:Choice xmlns:v="urn:schemas-microsoft-com:vml" Requires="v">
                <p:oleObj spid="_x0000_s200800" name="Equation" r:id="rId8" imgW="1981200" imgH="901700" progId="Equation.DSMT4">
                  <p:embed/>
                </p:oleObj>
              </mc:Choice>
              <mc:Fallback>
                <p:oleObj name="Equation" r:id="rId8" imgW="1981200" imgH="9017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57423" y="2559842"/>
                        <a:ext cx="4055409" cy="1537692"/>
                      </a:xfrm>
                      <a:prstGeom prst="rect">
                        <a:avLst/>
                      </a:prstGeom>
                      <a:noFill/>
                      <a:extLst/>
                    </p:spPr>
                  </p:pic>
                </p:oleObj>
              </mc:Fallback>
            </mc:AlternateContent>
          </a:graphicData>
        </a:graphic>
      </p:graphicFrame>
      <p:graphicFrame>
        <p:nvGraphicFramePr>
          <p:cNvPr id="92199" name="Object 39"/>
          <p:cNvGraphicFramePr>
            <a:graphicFrameLocks noChangeAspect="1"/>
          </p:cNvGraphicFramePr>
          <p:nvPr>
            <p:extLst>
              <p:ext uri="{D42A27DB-BD31-4B8C-83A1-F6EECF244321}">
                <p14:modId xmlns:p14="http://schemas.microsoft.com/office/powerpoint/2010/main" val="2732516231"/>
              </p:ext>
            </p:extLst>
          </p:nvPr>
        </p:nvGraphicFramePr>
        <p:xfrm>
          <a:off x="3395710" y="1700807"/>
          <a:ext cx="1717711" cy="452846"/>
        </p:xfrm>
        <a:graphic>
          <a:graphicData uri="http://schemas.openxmlformats.org/presentationml/2006/ole">
            <mc:AlternateContent xmlns:mc="http://schemas.openxmlformats.org/markup-compatibility/2006">
              <mc:Choice xmlns:v="urn:schemas-microsoft-com:vml" Requires="v">
                <p:oleObj spid="_x0000_s200801" name="Equation" r:id="rId10" imgW="761669" imgH="241195" progId="Equation.DSMT4">
                  <p:embed/>
                </p:oleObj>
              </mc:Choice>
              <mc:Fallback>
                <p:oleObj name="Equation" r:id="rId10" imgW="761669" imgH="241195"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95710" y="1700807"/>
                        <a:ext cx="1717711" cy="452846"/>
                      </a:xfrm>
                      <a:prstGeom prst="rect">
                        <a:avLst/>
                      </a:prstGeom>
                      <a:noFill/>
                      <a:extLst/>
                    </p:spPr>
                  </p:pic>
                </p:oleObj>
              </mc:Fallback>
            </mc:AlternateContent>
          </a:graphicData>
        </a:graphic>
      </p:graphicFrame>
      <p:graphicFrame>
        <p:nvGraphicFramePr>
          <p:cNvPr id="92200" name="Object 40"/>
          <p:cNvGraphicFramePr>
            <a:graphicFrameLocks noChangeAspect="1"/>
          </p:cNvGraphicFramePr>
          <p:nvPr>
            <p:extLst>
              <p:ext uri="{D42A27DB-BD31-4B8C-83A1-F6EECF244321}">
                <p14:modId xmlns:p14="http://schemas.microsoft.com/office/powerpoint/2010/main" val="2473897599"/>
              </p:ext>
            </p:extLst>
          </p:nvPr>
        </p:nvGraphicFramePr>
        <p:xfrm>
          <a:off x="5881196" y="1701515"/>
          <a:ext cx="3094864" cy="488231"/>
        </p:xfrm>
        <a:graphic>
          <a:graphicData uri="http://schemas.openxmlformats.org/presentationml/2006/ole">
            <mc:AlternateContent xmlns:mc="http://schemas.openxmlformats.org/markup-compatibility/2006">
              <mc:Choice xmlns:v="urn:schemas-microsoft-com:vml" Requires="v">
                <p:oleObj spid="_x0000_s200802" name="Equation" r:id="rId12" imgW="1206500" imgH="228600" progId="Equation.DSMT4">
                  <p:embed/>
                </p:oleObj>
              </mc:Choice>
              <mc:Fallback>
                <p:oleObj name="Equation" r:id="rId12" imgW="1206500" imgH="228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81196" y="1701515"/>
                        <a:ext cx="3094864" cy="488231"/>
                      </a:xfrm>
                      <a:prstGeom prst="rect">
                        <a:avLst/>
                      </a:prstGeom>
                      <a:noFill/>
                      <a:extLst/>
                    </p:spPr>
                  </p:pic>
                </p:oleObj>
              </mc:Fallback>
            </mc:AlternateContent>
          </a:graphicData>
        </a:graphic>
      </p:graphicFrame>
      <p:sp>
        <p:nvSpPr>
          <p:cNvPr id="92201" name="Text Box 41"/>
          <p:cNvSpPr txBox="1">
            <a:spLocks noChangeArrowheads="1"/>
          </p:cNvSpPr>
          <p:nvPr/>
        </p:nvSpPr>
        <p:spPr bwMode="auto">
          <a:xfrm>
            <a:off x="642910" y="4417220"/>
            <a:ext cx="7416800" cy="1200329"/>
          </a:xfrm>
          <a:prstGeom prst="rect">
            <a:avLst/>
          </a:prstGeom>
          <a:noFill/>
          <a:ln w="9525">
            <a:noFill/>
            <a:miter lim="800000"/>
            <a:headEnd/>
            <a:tailEnd/>
          </a:ln>
          <a:effectLst/>
        </p:spPr>
        <p:txBody>
          <a:bodyPr>
            <a:spAutoFit/>
          </a:bodyPr>
          <a:lstStyle/>
          <a:p>
            <a:pPr>
              <a:spcBef>
                <a:spcPct val="50000"/>
              </a:spcBef>
            </a:pPr>
            <a:r>
              <a:rPr lang="zh-CN" altLang="en-US" sz="2400" dirty="0"/>
              <a:t>折衷考虑最少错分样本和最大分类间隔，就得到广义最优分类面，其中，</a:t>
            </a:r>
            <a:r>
              <a:rPr lang="en-US" altLang="zh-CN" sz="2400" dirty="0"/>
              <a:t>C&gt;0</a:t>
            </a:r>
            <a:r>
              <a:rPr lang="zh-CN" altLang="en-US" sz="2400" dirty="0"/>
              <a:t>是一个常数，它控制对错分样本惩罚的程度。</a:t>
            </a:r>
          </a:p>
        </p:txBody>
      </p:sp>
      <p:graphicFrame>
        <p:nvGraphicFramePr>
          <p:cNvPr id="161801" name="Object 9"/>
          <p:cNvGraphicFramePr>
            <a:graphicFrameLocks noChangeAspect="1"/>
          </p:cNvGraphicFramePr>
          <p:nvPr>
            <p:extLst>
              <p:ext uri="{D42A27DB-BD31-4B8C-83A1-F6EECF244321}">
                <p14:modId xmlns:p14="http://schemas.microsoft.com/office/powerpoint/2010/main" val="1075508885"/>
              </p:ext>
            </p:extLst>
          </p:nvPr>
        </p:nvGraphicFramePr>
        <p:xfrm>
          <a:off x="6032630" y="1203159"/>
          <a:ext cx="2300752" cy="448832"/>
        </p:xfrm>
        <a:graphic>
          <a:graphicData uri="http://schemas.openxmlformats.org/presentationml/2006/ole">
            <mc:AlternateContent xmlns:mc="http://schemas.openxmlformats.org/markup-compatibility/2006">
              <mc:Choice xmlns:v="urn:schemas-microsoft-com:vml" Requires="v">
                <p:oleObj spid="_x0000_s200803" name="Equation" r:id="rId14" imgW="977900" imgH="228600" progId="Equation.DSMT4">
                  <p:embed/>
                </p:oleObj>
              </mc:Choice>
              <mc:Fallback>
                <p:oleObj name="Equation" r:id="rId14" imgW="977900" imgH="2286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32630" y="1203159"/>
                        <a:ext cx="2300752" cy="448832"/>
                      </a:xfrm>
                      <a:prstGeom prst="rect">
                        <a:avLst/>
                      </a:prstGeom>
                      <a:noFill/>
                      <a:extLst/>
                    </p:spPr>
                  </p:pic>
                </p:oleObj>
              </mc:Fallback>
            </mc:AlternateContent>
          </a:graphicData>
        </a:graphic>
      </p:graphicFrame>
    </p:spTree>
    <p:extLst>
      <p:ext uri="{BB962C8B-B14F-4D97-AF65-F5344CB8AC3E}">
        <p14:creationId xmlns:p14="http://schemas.microsoft.com/office/powerpoint/2010/main" val="2049299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463" y="837272"/>
            <a:ext cx="8480584" cy="4553963"/>
          </a:xfrm>
        </p:spPr>
        <p:txBody>
          <a:bodyPr>
            <a:noAutofit/>
          </a:bodyPr>
          <a:lstStyle/>
          <a:p>
            <a:pPr marL="0" indent="0" fontAlgn="auto">
              <a:lnSpc>
                <a:spcPct val="130000"/>
              </a:lnSpc>
              <a:buNone/>
            </a:pPr>
            <a:r>
              <a:rPr lang="zh-CN" altLang="en-US" dirty="0" smtClean="0"/>
              <a:t>支</a:t>
            </a:r>
            <a:r>
              <a:rPr lang="zh-CN" altLang="en-US" dirty="0"/>
              <a:t>持向量机（</a:t>
            </a:r>
            <a:r>
              <a:rPr lang="en-US" altLang="zh-CN" dirty="0"/>
              <a:t>SVM</a:t>
            </a:r>
            <a:r>
              <a:rPr lang="zh-CN" altLang="en-US" dirty="0"/>
              <a:t>）</a:t>
            </a:r>
            <a:r>
              <a:rPr lang="zh-CN" altLang="en-US" dirty="0">
                <a:sym typeface="+mn-ea"/>
              </a:rPr>
              <a:t>由Vapnik等人提出，在出现后的20多年里它是最有影响力的机器学习算法之一。在深度学习技术出现之前，使用高斯核（RBF）的支持向量机在很多分类问题上一度取得了最好的结果</a:t>
            </a:r>
          </a:p>
          <a:p>
            <a:pPr marL="0" indent="0" fontAlgn="auto">
              <a:lnSpc>
                <a:spcPct val="130000"/>
              </a:lnSpc>
              <a:buNone/>
            </a:pPr>
            <a:r>
              <a:rPr lang="zh-CN" altLang="en-US" dirty="0">
                <a:sym typeface="+mn-ea"/>
              </a:rPr>
              <a:t>支持向量机的核心思想是</a:t>
            </a:r>
            <a:r>
              <a:rPr lang="zh-CN" altLang="en-US" dirty="0">
                <a:solidFill>
                  <a:srgbClr val="FF0000"/>
                </a:solidFill>
                <a:sym typeface="+mn-ea"/>
              </a:rPr>
              <a:t>最大化分类间隔</a:t>
            </a:r>
            <a:r>
              <a:rPr lang="zh-CN" altLang="en-US" dirty="0">
                <a:sym typeface="+mn-ea"/>
              </a:rPr>
              <a:t>，以提升分类器的泛化性能</a:t>
            </a:r>
          </a:p>
          <a:p>
            <a:pPr marL="0" indent="0" fontAlgn="auto">
              <a:lnSpc>
                <a:spcPct val="130000"/>
              </a:lnSpc>
              <a:buNone/>
            </a:pPr>
            <a:r>
              <a:rPr lang="zh-CN" altLang="en-US" dirty="0"/>
              <a:t>通过使用</a:t>
            </a:r>
            <a:r>
              <a:rPr lang="zh-CN" altLang="en-US" dirty="0">
                <a:solidFill>
                  <a:srgbClr val="FF0000"/>
                </a:solidFill>
              </a:rPr>
              <a:t>核函数</a:t>
            </a:r>
            <a:r>
              <a:rPr lang="zh-CN" altLang="en-US" dirty="0"/>
              <a:t>，支持向量机可以解决非线性分类问题</a:t>
            </a:r>
          </a:p>
          <a:p>
            <a:pPr marL="0" indent="0" fontAlgn="auto">
              <a:lnSpc>
                <a:spcPct val="130000"/>
              </a:lnSpc>
              <a:buNone/>
            </a:pPr>
            <a:r>
              <a:rPr lang="zh-CN" altLang="en-US" dirty="0">
                <a:sym typeface="+mn-ea"/>
              </a:rPr>
              <a:t>支持向量</a:t>
            </a:r>
            <a:r>
              <a:rPr lang="zh-CN" altLang="en-US" dirty="0" smtClean="0">
                <a:sym typeface="+mn-ea"/>
              </a:rPr>
              <a:t>机可</a:t>
            </a:r>
            <a:r>
              <a:rPr lang="zh-CN" altLang="en-US" dirty="0">
                <a:sym typeface="+mn-ea"/>
              </a:rPr>
              <a:t>以用于分</a:t>
            </a:r>
            <a:r>
              <a:rPr lang="zh-CN" altLang="en-US" dirty="0" smtClean="0">
                <a:sym typeface="+mn-ea"/>
              </a:rPr>
              <a:t>类或回归问题，具</a:t>
            </a:r>
            <a:r>
              <a:rPr lang="zh-CN" altLang="en-US" dirty="0">
                <a:sym typeface="+mn-ea"/>
              </a:rPr>
              <a:t>有泛化性能好，适合小样本和高维特征等优点</a:t>
            </a:r>
            <a:endParaRPr lang="zh-CN" altLang="en-US" dirty="0"/>
          </a:p>
        </p:txBody>
      </p:sp>
      <p:sp>
        <p:nvSpPr>
          <p:cNvPr id="4" name="Rectangle 2"/>
          <p:cNvSpPr>
            <a:spLocks noChangeArrowheads="1"/>
          </p:cNvSpPr>
          <p:nvPr/>
        </p:nvSpPr>
        <p:spPr bwMode="auto">
          <a:xfrm>
            <a:off x="2352674" y="168276"/>
            <a:ext cx="3672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n"/>
              <a:defRPr sz="2400">
                <a:solidFill>
                  <a:schemeClr val="tx1"/>
                </a:solidFill>
                <a:latin typeface="Arial" pitchFamily="34" charset="0"/>
                <a:ea typeface="微软雅黑" pitchFamily="34" charset="-122"/>
              </a:defRPr>
            </a:lvl1pPr>
            <a:lvl2pPr marL="742950" indent="-285750" eaLnBrk="0" hangingPunct="0">
              <a:spcBef>
                <a:spcPct val="20000"/>
              </a:spcBef>
              <a:buClr>
                <a:schemeClr val="accent1"/>
              </a:buClr>
              <a:buFont typeface="Wingdings" pitchFamily="2" charset="2"/>
              <a:buChar char="n"/>
              <a:defRPr sz="2000">
                <a:solidFill>
                  <a:schemeClr val="tx1"/>
                </a:solidFill>
                <a:latin typeface="Arial" pitchFamily="34" charset="0"/>
                <a:ea typeface="微软雅黑" pitchFamily="34" charset="-122"/>
              </a:defRPr>
            </a:lvl2pPr>
            <a:lvl3pPr marL="1143000" indent="-228600" eaLnBrk="0" hangingPunct="0">
              <a:spcBef>
                <a:spcPct val="20000"/>
              </a:spcBef>
              <a:buClr>
                <a:schemeClr val="accent1"/>
              </a:buClr>
              <a:buFont typeface="Wingdings" pitchFamily="2" charset="2"/>
              <a:buChar char="n"/>
              <a:defRPr>
                <a:solidFill>
                  <a:schemeClr val="tx1"/>
                </a:solidFill>
                <a:latin typeface="Arial" pitchFamily="34" charset="0"/>
                <a:ea typeface="微软雅黑" pitchFamily="34" charset="-122"/>
              </a:defRPr>
            </a:lvl3pPr>
            <a:lvl4pPr marL="1600200" indent="-228600" eaLnBrk="0" hangingPunct="0">
              <a:spcBef>
                <a:spcPct val="20000"/>
              </a:spcBef>
              <a:buClr>
                <a:schemeClr val="accent1"/>
              </a:buClr>
              <a:buFont typeface="Wingdings" pitchFamily="2" charset="2"/>
              <a:buChar char="n"/>
              <a:defRPr sz="1600">
                <a:solidFill>
                  <a:schemeClr val="tx1"/>
                </a:solidFill>
                <a:latin typeface="Arial" pitchFamily="34" charset="0"/>
                <a:ea typeface="微软雅黑" pitchFamily="34" charset="-122"/>
              </a:defRPr>
            </a:lvl4pPr>
            <a:lvl5pPr marL="2057400" indent="-228600" eaLnBrk="0" hangingPunct="0">
              <a:spcBef>
                <a:spcPct val="20000"/>
              </a:spcBef>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FontTx/>
              <a:buNone/>
            </a:pPr>
            <a:r>
              <a:rPr lang="en-US" altLang="zh-CN" sz="3200" b="1" dirty="0" smtClean="0">
                <a:solidFill>
                  <a:srgbClr val="000000"/>
                </a:solidFill>
                <a:latin typeface="Times New Roman" pitchFamily="18" charset="0"/>
                <a:ea typeface="宋体" pitchFamily="2" charset="-122"/>
              </a:rPr>
              <a:t>8</a:t>
            </a:r>
            <a:r>
              <a:rPr lang="zh-CN" altLang="en-US" sz="3200" b="1" dirty="0" smtClean="0">
                <a:solidFill>
                  <a:srgbClr val="000000"/>
                </a:solidFill>
                <a:latin typeface="Times New Roman" pitchFamily="18" charset="0"/>
                <a:ea typeface="宋体" pitchFamily="2" charset="-122"/>
              </a:rPr>
              <a:t>.1 </a:t>
            </a:r>
            <a:r>
              <a:rPr lang="zh-CN" altLang="en-US" sz="3200" dirty="0" smtClean="0"/>
              <a:t>支</a:t>
            </a:r>
            <a:r>
              <a:rPr lang="zh-CN" altLang="en-US" sz="3200" dirty="0"/>
              <a:t>持向量</a:t>
            </a:r>
            <a:r>
              <a:rPr lang="zh-CN" altLang="en-US" sz="3200" dirty="0" smtClean="0"/>
              <a:t>机简介</a:t>
            </a:r>
            <a:endParaRPr lang="zh-CN" altLang="en-US" sz="3200" b="1" dirty="0">
              <a:solidFill>
                <a:srgbClr val="000000"/>
              </a:solidFill>
              <a:latin typeface="Times New Roman" pitchFamily="18" charset="0"/>
              <a:ea typeface="宋体" pitchFamily="2" charset="-122"/>
            </a:endParaRPr>
          </a:p>
        </p:txBody>
      </p:sp>
    </p:spTree>
    <p:custDataLst>
      <p:tags r:id="rId1"/>
    </p:custDataLst>
    <p:extLst>
      <p:ext uri="{BB962C8B-B14F-4D97-AF65-F5344CB8AC3E}">
        <p14:creationId xmlns:p14="http://schemas.microsoft.com/office/powerpoint/2010/main" val="90152765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17357" y="888332"/>
            <a:ext cx="8365385" cy="3771636"/>
          </a:xfrm>
        </p:spPr>
        <p:txBody>
          <a:bodyPr>
            <a:noAutofit/>
          </a:bodyPr>
          <a:lstStyle/>
          <a:p>
            <a:pPr>
              <a:lnSpc>
                <a:spcPct val="145000"/>
              </a:lnSpc>
            </a:pPr>
            <a:r>
              <a:rPr lang="en-US" altLang="zh-CN" sz="2000" dirty="0" smtClean="0"/>
              <a:t>1</a:t>
            </a:r>
            <a:r>
              <a:rPr lang="zh-CN" altLang="en-US" sz="2000" dirty="0" smtClean="0"/>
              <a:t>）并非所有的样本点都有一个松弛变量与其对应。实际上只有“离群点”才有，或者也可以这么看，所有没离群的点松弛变量都等于</a:t>
            </a:r>
            <a:r>
              <a:rPr lang="en-US" altLang="zh-CN" sz="2000" dirty="0" smtClean="0"/>
              <a:t>0</a:t>
            </a:r>
            <a:r>
              <a:rPr lang="zh-CN" altLang="en-US" sz="2000" dirty="0" smtClean="0"/>
              <a:t>。</a:t>
            </a:r>
          </a:p>
          <a:p>
            <a:pPr>
              <a:lnSpc>
                <a:spcPct val="145000"/>
              </a:lnSpc>
            </a:pPr>
            <a:r>
              <a:rPr lang="en-US" altLang="zh-CN" sz="2000" dirty="0" smtClean="0"/>
              <a:t>2</a:t>
            </a:r>
            <a:r>
              <a:rPr lang="zh-CN" altLang="en-US" sz="2000" dirty="0" smtClean="0"/>
              <a:t>）松弛变量的值实际上标示出了对应的点到底离群有多远，值越大，点就越远。</a:t>
            </a:r>
          </a:p>
          <a:p>
            <a:pPr>
              <a:lnSpc>
                <a:spcPct val="145000"/>
              </a:lnSpc>
            </a:pPr>
            <a:r>
              <a:rPr lang="en-US" altLang="zh-CN" sz="2000" dirty="0" smtClean="0"/>
              <a:t>3</a:t>
            </a:r>
            <a:r>
              <a:rPr lang="zh-CN" altLang="en-US" sz="2000" dirty="0" smtClean="0"/>
              <a:t>）惩罚因子</a:t>
            </a:r>
            <a:r>
              <a:rPr lang="en-US" altLang="zh-CN" sz="2000" dirty="0" smtClean="0"/>
              <a:t>C</a:t>
            </a:r>
            <a:r>
              <a:rPr lang="zh-CN" altLang="en-US" sz="2000" dirty="0" smtClean="0"/>
              <a:t>决定了对离群点带来的损失的重视程度，显然当所有离群点的松弛变量的和一定时，</a:t>
            </a:r>
            <a:r>
              <a:rPr lang="en-US" altLang="zh-CN" sz="2000" dirty="0" smtClean="0"/>
              <a:t>C</a:t>
            </a:r>
            <a:r>
              <a:rPr lang="zh-CN" altLang="en-US" sz="2000" dirty="0" smtClean="0"/>
              <a:t>越大，对目标函数的损失也越大，此时就暗示着你非常不愿意放弃这些离群点，最极端的情况是你把</a:t>
            </a:r>
            <a:r>
              <a:rPr lang="en-US" altLang="zh-CN" sz="2000" dirty="0" smtClean="0"/>
              <a:t>C</a:t>
            </a:r>
            <a:r>
              <a:rPr lang="zh-CN" altLang="en-US" sz="2000" dirty="0" smtClean="0"/>
              <a:t>定为无限大，这样只要稍有一个点离群，目标函数的值马上变成无限大，马上让问题变成无解，这就退化成了硬间隔问题。</a:t>
            </a:r>
          </a:p>
          <a:p>
            <a:pPr>
              <a:lnSpc>
                <a:spcPct val="145000"/>
              </a:lnSpc>
            </a:pPr>
            <a:r>
              <a:rPr lang="en-US" altLang="zh-CN" sz="2000" dirty="0" smtClean="0"/>
              <a:t>4</a:t>
            </a:r>
            <a:r>
              <a:rPr lang="zh-CN" altLang="en-US" sz="2000" dirty="0" smtClean="0"/>
              <a:t>）惩罚因子</a:t>
            </a:r>
            <a:r>
              <a:rPr lang="en-US" altLang="zh-CN" sz="2000" dirty="0" smtClean="0"/>
              <a:t>C</a:t>
            </a:r>
            <a:r>
              <a:rPr lang="zh-CN" altLang="en-US" sz="2000" dirty="0" smtClean="0"/>
              <a:t>不是一个变量</a:t>
            </a:r>
            <a:endParaRPr lang="zh-CN" altLang="en-US" sz="2000" dirty="0"/>
          </a:p>
        </p:txBody>
      </p:sp>
      <p:sp>
        <p:nvSpPr>
          <p:cNvPr id="3" name="标题 2"/>
          <p:cNvSpPr>
            <a:spLocks noGrp="1"/>
          </p:cNvSpPr>
          <p:nvPr>
            <p:ph type="title"/>
          </p:nvPr>
        </p:nvSpPr>
        <p:spPr>
          <a:xfrm>
            <a:off x="469232" y="108549"/>
            <a:ext cx="8229600" cy="952500"/>
          </a:xfrm>
        </p:spPr>
        <p:txBody>
          <a:bodyPr/>
          <a:lstStyle/>
          <a:p>
            <a:r>
              <a:rPr lang="zh-CN" altLang="en-US" dirty="0" smtClean="0"/>
              <a:t>松弛变量</a:t>
            </a:r>
            <a:r>
              <a:rPr lang="en-US" altLang="zh-CN" dirty="0" smtClean="0"/>
              <a:t>-</a:t>
            </a:r>
            <a:r>
              <a:rPr lang="zh-CN" altLang="en-US" dirty="0" smtClean="0"/>
              <a:t>说明</a:t>
            </a:r>
            <a:endParaRPr lang="zh-CN" altLang="en-US" dirty="0"/>
          </a:p>
        </p:txBody>
      </p:sp>
    </p:spTree>
    <p:extLst>
      <p:ext uri="{BB962C8B-B14F-4D97-AF65-F5344CB8AC3E}">
        <p14:creationId xmlns:p14="http://schemas.microsoft.com/office/powerpoint/2010/main" val="1790394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t>支持向量机概述</a:t>
            </a:r>
            <a:endParaRPr lang="en-US" altLang="zh-CN" dirty="0" smtClean="0"/>
          </a:p>
          <a:p>
            <a:endParaRPr lang="en-US" altLang="zh-CN" dirty="0"/>
          </a:p>
          <a:p>
            <a:r>
              <a:rPr lang="zh-CN" altLang="en-US" dirty="0" smtClean="0"/>
              <a:t>线性可分支持向量机</a:t>
            </a:r>
            <a:endParaRPr lang="en-US" altLang="zh-CN" dirty="0" smtClean="0"/>
          </a:p>
          <a:p>
            <a:endParaRPr lang="en-US" altLang="zh-CN" dirty="0"/>
          </a:p>
          <a:p>
            <a:r>
              <a:rPr lang="zh-CN" altLang="en-US" dirty="0" smtClean="0"/>
              <a:t>线性支持向量机</a:t>
            </a:r>
            <a:r>
              <a:rPr lang="en-US" altLang="zh-CN" dirty="0" smtClean="0"/>
              <a:t>(</a:t>
            </a:r>
            <a:r>
              <a:rPr lang="zh-CN" altLang="en-US" dirty="0" smtClean="0"/>
              <a:t>软间隔</a:t>
            </a:r>
            <a:r>
              <a:rPr lang="en-US" altLang="zh-CN" dirty="0" smtClean="0"/>
              <a:t>)</a:t>
            </a:r>
          </a:p>
          <a:p>
            <a:endParaRPr lang="en-US" altLang="zh-CN" dirty="0"/>
          </a:p>
          <a:p>
            <a:r>
              <a:rPr lang="zh-CN" altLang="en-US" dirty="0" smtClean="0">
                <a:solidFill>
                  <a:srgbClr val="FF0000"/>
                </a:solidFill>
              </a:rPr>
              <a:t>非线性支持向量机</a:t>
            </a:r>
            <a:r>
              <a:rPr lang="en-US" altLang="zh-CN" dirty="0" smtClean="0">
                <a:solidFill>
                  <a:srgbClr val="FF0000"/>
                </a:solidFill>
              </a:rPr>
              <a:t>(</a:t>
            </a:r>
            <a:r>
              <a:rPr lang="zh-CN" altLang="en-US" dirty="0" smtClean="0">
                <a:solidFill>
                  <a:srgbClr val="FF0000"/>
                </a:solidFill>
              </a:rPr>
              <a:t>核函数</a:t>
            </a:r>
            <a:r>
              <a:rPr lang="en-US" altLang="zh-CN"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383763609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核函数与特征映射</a:t>
            </a:r>
            <a:endParaRPr lang="zh-CN" altLang="en-US" dirty="0"/>
          </a:p>
        </p:txBody>
      </p:sp>
      <p:sp>
        <p:nvSpPr>
          <p:cNvPr id="8" name="内容占位符 7"/>
          <p:cNvSpPr>
            <a:spLocks noGrp="1"/>
          </p:cNvSpPr>
          <p:nvPr>
            <p:ph idx="1"/>
          </p:nvPr>
        </p:nvSpPr>
        <p:spPr/>
        <p:txBody>
          <a:bodyPr/>
          <a:lstStyle/>
          <a:p>
            <a:r>
              <a:rPr lang="zh-CN" altLang="en-US" dirty="0" smtClean="0"/>
              <a:t>以上介绍了线性情况下的支持向量机，它通过寻找一个线性的超平面来达到对数据进行分类的目的。不过，由于是线性方法，所以对非线性的数据就没有办法处理了。</a:t>
            </a:r>
            <a:endParaRPr lang="en-US" altLang="zh-CN" dirty="0" smtClean="0"/>
          </a:p>
          <a:p>
            <a:r>
              <a:rPr lang="zh-CN" altLang="en-US" dirty="0" smtClean="0"/>
              <a:t>如下图所示的两类数据，分别分布为两个圆圈的形状，这样的数据本身就是线性不可分的。</a:t>
            </a:r>
            <a:endParaRPr lang="zh-CN" altLang="en-US" dirty="0"/>
          </a:p>
        </p:txBody>
      </p:sp>
      <p:pic>
        <p:nvPicPr>
          <p:cNvPr id="9" name="图片 8" descr="2.png"/>
          <p:cNvPicPr>
            <a:picLocks noChangeAspect="1"/>
          </p:cNvPicPr>
          <p:nvPr/>
        </p:nvPicPr>
        <p:blipFill>
          <a:blip r:embed="rId2"/>
          <a:stretch>
            <a:fillRect/>
          </a:stretch>
        </p:blipFill>
        <p:spPr>
          <a:xfrm>
            <a:off x="3214679" y="3512349"/>
            <a:ext cx="2666667" cy="1777778"/>
          </a:xfrm>
          <a:prstGeom prst="rect">
            <a:avLst/>
          </a:prstGeom>
        </p:spPr>
      </p:pic>
    </p:spTree>
    <p:extLst>
      <p:ext uri="{BB962C8B-B14F-4D97-AF65-F5344CB8AC3E}">
        <p14:creationId xmlns:p14="http://schemas.microsoft.com/office/powerpoint/2010/main" val="653007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bwMode="auto">
          <a:xfrm>
            <a:off x="468313" y="1029230"/>
            <a:ext cx="4824412" cy="36933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spAutoFit/>
          </a:bodyPr>
          <a:lstStyle/>
          <a:p>
            <a:pPr>
              <a:buClr>
                <a:srgbClr val="3333FF"/>
              </a:buClr>
              <a:buSzPct val="80000"/>
              <a:buFont typeface="Wingdings" pitchFamily="2" charset="2"/>
              <a:buChar char="n"/>
            </a:pPr>
            <a:r>
              <a:rPr lang="zh-CN" altLang="en-US" sz="2400" b="1" smtClean="0"/>
              <a:t>  对于线性不可分的样本怎么办？</a:t>
            </a:r>
            <a:endParaRPr lang="en-US" altLang="zh-CN" sz="2400" b="1" smtClean="0"/>
          </a:p>
        </p:txBody>
      </p:sp>
      <p:sp>
        <p:nvSpPr>
          <p:cNvPr id="489479" name="Rectangle 7"/>
          <p:cNvSpPr>
            <a:spLocks noChangeArrowheads="1"/>
          </p:cNvSpPr>
          <p:nvPr/>
        </p:nvSpPr>
        <p:spPr bwMode="auto">
          <a:xfrm>
            <a:off x="2484439" y="178595"/>
            <a:ext cx="4770437" cy="707886"/>
          </a:xfrm>
          <a:prstGeom prst="rect">
            <a:avLst/>
          </a:prstGeom>
          <a:noFill/>
          <a:ln w="9525" cap="flat" cmpd="sng" algn="ctr">
            <a:noFill/>
            <a:prstDash val="solid"/>
            <a:miter lim="800000"/>
          </a:ln>
          <a:effectLst/>
        </p:spPr>
        <p:txBody>
          <a:bodyPr>
            <a:spAutoFit/>
          </a:bodyPr>
          <a:lstStyle/>
          <a:p>
            <a:pPr algn="ctr"/>
            <a:r>
              <a:rPr lang="zh-CN" altLang="en-US" sz="4000">
                <a:solidFill>
                  <a:srgbClr val="3333FF"/>
                </a:solidFill>
                <a:effectLst>
                  <a:outerShdw blurRad="38100" dist="38100" dir="2700000" algn="tl">
                    <a:srgbClr val="C0C0C0"/>
                  </a:outerShdw>
                </a:effectLst>
                <a:latin typeface="Times New Roman" pitchFamily="18" charset="0"/>
                <a:ea typeface="华文行楷" pitchFamily="2" charset="-122"/>
              </a:rPr>
              <a:t>非线性可分情形</a:t>
            </a:r>
          </a:p>
        </p:txBody>
      </p:sp>
      <p:sp>
        <p:nvSpPr>
          <p:cNvPr id="26628" name="Rectangle 8"/>
          <p:cNvSpPr>
            <a:spLocks noChangeArrowheads="1"/>
          </p:cNvSpPr>
          <p:nvPr/>
        </p:nvSpPr>
        <p:spPr bwMode="auto">
          <a:xfrm>
            <a:off x="468314" y="1537230"/>
            <a:ext cx="8531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a:buClr>
                <a:srgbClr val="3333FF"/>
              </a:buClr>
              <a:buSzPct val="80000"/>
              <a:buFont typeface="Wingdings" pitchFamily="2" charset="2"/>
              <a:buChar char="n"/>
            </a:pPr>
            <a:r>
              <a:rPr lang="zh-CN" altLang="en-US" sz="2400">
                <a:solidFill>
                  <a:schemeClr val="tx2"/>
                </a:solidFill>
                <a:latin typeface="Times New Roman" pitchFamily="18" charset="0"/>
              </a:rPr>
              <a:t> 如何找到正确的分类曲线和正确的超平面对此类情况分类</a:t>
            </a:r>
            <a:r>
              <a:rPr lang="en-US" altLang="zh-CN" sz="2400">
                <a:solidFill>
                  <a:schemeClr val="tx2"/>
                </a:solidFill>
                <a:latin typeface="Times New Roman" pitchFamily="18" charset="0"/>
              </a:rPr>
              <a:t>?</a:t>
            </a:r>
          </a:p>
        </p:txBody>
      </p:sp>
      <p:pic>
        <p:nvPicPr>
          <p:cNvPr id="208898" name="Picture 2" descr="C:\Users\Shinelon\Desktop\合函数5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809" y="2098771"/>
            <a:ext cx="8527099" cy="3061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45999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bwMode="auto">
          <a:xfrm>
            <a:off x="2484439" y="119063"/>
            <a:ext cx="4770437" cy="707886"/>
          </a:xfrm>
          <a:ln cap="flat" algn="ctr">
            <a:miter lim="800000"/>
          </a:ln>
        </p:spPr>
        <p:txBody>
          <a:bodyPr vert="horz" wrap="square" lIns="91440" tIns="45720" rIns="91440" bIns="45720" numCol="1" anchor="t" anchorCtr="0" compatLnSpc="1">
            <a:prstTxWarp prst="textNoShape">
              <a:avLst/>
            </a:prstTxWarp>
            <a:spAutoFit/>
          </a:bodyPr>
          <a:lstStyle/>
          <a:p>
            <a:pPr algn="ctr"/>
            <a:r>
              <a:rPr lang="zh-CN" altLang="en-US" sz="4000" b="1" smtClean="0">
                <a:solidFill>
                  <a:srgbClr val="3333FF"/>
                </a:solidFill>
                <a:effectLst>
                  <a:outerShdw blurRad="38100" dist="38100" dir="2700000" algn="tl">
                    <a:srgbClr val="C0C0C0"/>
                  </a:outerShdw>
                </a:effectLst>
                <a:ea typeface="华文行楷" pitchFamily="2" charset="-122"/>
              </a:rPr>
              <a:t>非线性可分情形</a:t>
            </a:r>
          </a:p>
        </p:txBody>
      </p:sp>
      <p:sp>
        <p:nvSpPr>
          <p:cNvPr id="27650" name="Rectangle 3"/>
          <p:cNvSpPr>
            <a:spLocks noGrp="1" noChangeArrowheads="1"/>
          </p:cNvSpPr>
          <p:nvPr>
            <p:ph idx="1"/>
          </p:nvPr>
        </p:nvSpPr>
        <p:spPr bwMode="auto">
          <a:xfrm>
            <a:off x="457200" y="877095"/>
            <a:ext cx="8229600" cy="186002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400" b="1" smtClean="0">
                <a:solidFill>
                  <a:schemeClr val="tx2"/>
                </a:solidFill>
              </a:rPr>
              <a:t>关键点</a:t>
            </a:r>
            <a:r>
              <a:rPr lang="en-US" altLang="zh-CN" sz="2400" b="1" smtClean="0">
                <a:solidFill>
                  <a:schemeClr val="tx2"/>
                </a:solidFill>
              </a:rPr>
              <a:t>: </a:t>
            </a:r>
            <a:r>
              <a:rPr lang="zh-CN" altLang="en-US" sz="2400" b="1" smtClean="0">
                <a:solidFill>
                  <a:schemeClr val="tx2"/>
                </a:solidFill>
              </a:rPr>
              <a:t>把 </a:t>
            </a:r>
            <a:r>
              <a:rPr lang="en-US" altLang="zh-CN" sz="2400" b="1" smtClean="0">
                <a:solidFill>
                  <a:schemeClr val="tx2"/>
                </a:solidFill>
              </a:rPr>
              <a:t>x</a:t>
            </a:r>
            <a:r>
              <a:rPr lang="en-US" altLang="zh-CN" sz="2400" b="1" baseline="-25000" smtClean="0">
                <a:solidFill>
                  <a:schemeClr val="tx2"/>
                </a:solidFill>
              </a:rPr>
              <a:t>i</a:t>
            </a:r>
            <a:r>
              <a:rPr lang="en-US" altLang="zh-CN" sz="2400" b="1" smtClean="0">
                <a:solidFill>
                  <a:schemeClr val="tx2"/>
                </a:solidFill>
              </a:rPr>
              <a:t> </a:t>
            </a:r>
            <a:r>
              <a:rPr lang="zh-CN" altLang="en-US" sz="2400" b="1" smtClean="0">
                <a:solidFill>
                  <a:schemeClr val="tx2"/>
                </a:solidFill>
              </a:rPr>
              <a:t>变换到高维的特征空间</a:t>
            </a:r>
          </a:p>
          <a:p>
            <a:r>
              <a:rPr lang="zh-CN" altLang="en-US" sz="2400" b="1" smtClean="0">
                <a:solidFill>
                  <a:schemeClr val="tx2"/>
                </a:solidFill>
              </a:rPr>
              <a:t>为什么要变换？</a:t>
            </a:r>
          </a:p>
          <a:p>
            <a:pPr lvl="1"/>
            <a:r>
              <a:rPr lang="zh-CN" altLang="en-US" sz="2400" b="1" smtClean="0">
                <a:solidFill>
                  <a:schemeClr val="tx2"/>
                </a:solidFill>
              </a:rPr>
              <a:t>通过加入一个新的特征</a:t>
            </a:r>
            <a:r>
              <a:rPr lang="en-US" altLang="zh-CN" sz="2400" b="1" smtClean="0">
                <a:solidFill>
                  <a:schemeClr val="tx2"/>
                </a:solidFill>
              </a:rPr>
              <a:t>x</a:t>
            </a:r>
            <a:r>
              <a:rPr lang="en-US" altLang="zh-CN" sz="2400" b="1" baseline="-25000" smtClean="0">
                <a:solidFill>
                  <a:schemeClr val="tx2"/>
                </a:solidFill>
              </a:rPr>
              <a:t>i</a:t>
            </a:r>
            <a:r>
              <a:rPr lang="zh-CN" altLang="en-US" sz="2400" b="1" smtClean="0">
                <a:solidFill>
                  <a:schemeClr val="tx2"/>
                </a:solidFill>
              </a:rPr>
              <a:t>，使得样本变成线性可分的，此时特征空间维数变高</a:t>
            </a:r>
            <a:endParaRPr lang="en-US" altLang="zh-CN" sz="2400" b="1" smtClean="0">
              <a:solidFill>
                <a:schemeClr val="tx2"/>
              </a:solidFill>
            </a:endParaRPr>
          </a:p>
          <a:p>
            <a:r>
              <a:rPr lang="en-GB" altLang="zh-CN" sz="2400" b="1" smtClean="0">
                <a:solidFill>
                  <a:schemeClr val="tx2"/>
                </a:solidFill>
                <a:latin typeface="Times New Roman" pitchFamily="18" charset="0"/>
              </a:rPr>
              <a:t>Transform </a:t>
            </a:r>
            <a:r>
              <a:rPr lang="en-GB" altLang="zh-CN" sz="2400" b="1" smtClean="0">
                <a:solidFill>
                  <a:srgbClr val="3333FF"/>
                </a:solidFill>
                <a:latin typeface="Times New Roman" pitchFamily="18" charset="0"/>
              </a:rPr>
              <a:t>x </a:t>
            </a:r>
            <a:r>
              <a:rPr lang="en-GB" altLang="zh-CN" sz="2400" b="1" smtClean="0">
                <a:solidFill>
                  <a:srgbClr val="3333FF"/>
                </a:solidFill>
                <a:latin typeface="Times New Roman" pitchFamily="18" charset="0"/>
                <a:sym typeface="Wingdings" pitchFamily="2" charset="2"/>
              </a:rPr>
              <a:t> </a:t>
            </a:r>
            <a:r>
              <a:rPr lang="en-GB" altLang="zh-CN" sz="2400" b="1" smtClean="0">
                <a:solidFill>
                  <a:srgbClr val="3333FF"/>
                </a:solidFill>
                <a:latin typeface="Times New Roman" pitchFamily="18" charset="0"/>
                <a:sym typeface="Symbol" pitchFamily="18" charset="2"/>
              </a:rPr>
              <a:t>(x) </a:t>
            </a:r>
            <a:endParaRPr lang="zh-CN" altLang="en-US" sz="2800" b="1" smtClean="0">
              <a:solidFill>
                <a:srgbClr val="3333FF"/>
              </a:solidFill>
              <a:latin typeface="Times New Roman" pitchFamily="18" charset="0"/>
            </a:endParaRPr>
          </a:p>
        </p:txBody>
      </p:sp>
      <p:pic>
        <p:nvPicPr>
          <p:cNvPr id="2765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651" y="3020219"/>
            <a:ext cx="7153275" cy="212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954563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bwMode="auto">
          <a:xfrm>
            <a:off x="3851276" y="171980"/>
            <a:ext cx="1450975" cy="707886"/>
          </a:xfrm>
          <a:ln cap="flat" algn="ctr">
            <a:miter lim="800000"/>
          </a:ln>
        </p:spPr>
        <p:txBody>
          <a:bodyPr vert="horz" wrap="square" lIns="91440" tIns="45720" rIns="91440" bIns="45720" numCol="1" anchor="t" anchorCtr="0" compatLnSpc="1">
            <a:prstTxWarp prst="textNoShape">
              <a:avLst/>
            </a:prstTxWarp>
            <a:spAutoFit/>
          </a:bodyPr>
          <a:lstStyle/>
          <a:p>
            <a:pPr algn="ctr"/>
            <a:r>
              <a:rPr lang="zh-CN" altLang="en-US" sz="4000" b="1" smtClean="0">
                <a:solidFill>
                  <a:srgbClr val="3333FF"/>
                </a:solidFill>
                <a:effectLst>
                  <a:outerShdw blurRad="38100" dist="38100" dir="2700000" algn="tl">
                    <a:srgbClr val="C0C0C0"/>
                  </a:outerShdw>
                </a:effectLst>
                <a:ea typeface="华文行楷" pitchFamily="2" charset="-122"/>
              </a:rPr>
              <a:t>例子</a:t>
            </a:r>
          </a:p>
        </p:txBody>
      </p:sp>
      <p:sp>
        <p:nvSpPr>
          <p:cNvPr id="29698" name="Rectangle 3"/>
          <p:cNvSpPr>
            <a:spLocks noGrp="1" noChangeArrowheads="1"/>
          </p:cNvSpPr>
          <p:nvPr>
            <p:ph type="body" sz="half" idx="1"/>
          </p:nvPr>
        </p:nvSpPr>
        <p:spPr bwMode="auto">
          <a:xfrm>
            <a:off x="457201" y="937949"/>
            <a:ext cx="8151813" cy="113903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2800" i="1" smtClean="0">
                <a:latin typeface="Times New Roman" pitchFamily="18" charset="0"/>
              </a:rPr>
              <a:t>a</a:t>
            </a:r>
            <a:r>
              <a:rPr lang="en-US" altLang="zh-CN" sz="2800" smtClean="0"/>
              <a:t> x</a:t>
            </a:r>
            <a:r>
              <a:rPr lang="en-US" altLang="zh-CN" sz="2800" baseline="-25000" smtClean="0"/>
              <a:t>1</a:t>
            </a:r>
            <a:r>
              <a:rPr lang="en-US" altLang="zh-CN" sz="2800" baseline="30000" smtClean="0"/>
              <a:t>2</a:t>
            </a:r>
            <a:r>
              <a:rPr lang="en-US" altLang="zh-CN" sz="2800" smtClean="0"/>
              <a:t>+</a:t>
            </a:r>
            <a:r>
              <a:rPr lang="en-US" altLang="zh-CN" sz="2800" i="1" smtClean="0">
                <a:latin typeface="Times New Roman" pitchFamily="18" charset="0"/>
              </a:rPr>
              <a:t>b</a:t>
            </a:r>
            <a:r>
              <a:rPr lang="en-US" altLang="zh-CN" sz="2800" smtClean="0"/>
              <a:t> x</a:t>
            </a:r>
            <a:r>
              <a:rPr lang="en-US" altLang="zh-CN" sz="2800" baseline="-25000" smtClean="0"/>
              <a:t>2</a:t>
            </a:r>
            <a:r>
              <a:rPr lang="en-US" altLang="zh-CN" sz="2800" baseline="30000" smtClean="0"/>
              <a:t>2</a:t>
            </a:r>
            <a:r>
              <a:rPr lang="en-US" altLang="zh-CN" sz="2800" smtClean="0"/>
              <a:t>=1      </a:t>
            </a:r>
          </a:p>
          <a:p>
            <a:pPr>
              <a:lnSpc>
                <a:spcPct val="130000"/>
              </a:lnSpc>
              <a:buFont typeface="Wingdings" pitchFamily="2" charset="2"/>
              <a:buNone/>
            </a:pPr>
            <a:r>
              <a:rPr lang="en-US" altLang="zh-CN" sz="2800" smtClean="0"/>
              <a:t>          [w]</a:t>
            </a:r>
            <a:r>
              <a:rPr lang="en-US" altLang="zh-CN" sz="2800" baseline="-25000" smtClean="0"/>
              <a:t>1</a:t>
            </a:r>
            <a:r>
              <a:rPr lang="en-US" altLang="zh-CN" sz="2800" smtClean="0"/>
              <a:t> z</a:t>
            </a:r>
            <a:r>
              <a:rPr lang="en-US" altLang="zh-CN" sz="2800" baseline="-25000" smtClean="0"/>
              <a:t>1</a:t>
            </a:r>
            <a:r>
              <a:rPr lang="en-US" altLang="zh-CN" sz="2800" smtClean="0"/>
              <a:t>+ [w]</a:t>
            </a:r>
            <a:r>
              <a:rPr lang="en-US" altLang="zh-CN" sz="2800" baseline="-25000" smtClean="0"/>
              <a:t>2</a:t>
            </a:r>
            <a:r>
              <a:rPr lang="en-US" altLang="zh-CN" sz="2800" smtClean="0"/>
              <a:t>z</a:t>
            </a:r>
            <a:r>
              <a:rPr lang="en-US" altLang="zh-CN" sz="2800" baseline="-25000" smtClean="0"/>
              <a:t>2</a:t>
            </a:r>
            <a:r>
              <a:rPr lang="en-US" altLang="zh-CN" sz="2800" baseline="30000" smtClean="0"/>
              <a:t>  </a:t>
            </a:r>
            <a:r>
              <a:rPr lang="en-US" altLang="zh-CN" sz="2800" smtClean="0"/>
              <a:t>+ [w]</a:t>
            </a:r>
            <a:r>
              <a:rPr lang="en-US" altLang="zh-CN" sz="2800" baseline="-25000" smtClean="0"/>
              <a:t>3</a:t>
            </a:r>
            <a:r>
              <a:rPr lang="en-US" altLang="zh-CN" sz="2800" smtClean="0"/>
              <a:t> z</a:t>
            </a:r>
            <a:r>
              <a:rPr lang="en-US" altLang="zh-CN" sz="2800" baseline="-25000" smtClean="0"/>
              <a:t>3</a:t>
            </a:r>
            <a:r>
              <a:rPr lang="en-US" altLang="zh-CN" sz="2800" smtClean="0"/>
              <a:t>+ </a:t>
            </a:r>
            <a:r>
              <a:rPr lang="en-US" altLang="zh-CN" sz="2800" i="1" smtClean="0">
                <a:latin typeface="Times New Roman" pitchFamily="18" charset="0"/>
              </a:rPr>
              <a:t>b </a:t>
            </a:r>
            <a:r>
              <a:rPr lang="en-US" altLang="zh-CN" sz="2800" smtClean="0"/>
              <a:t>=0</a:t>
            </a:r>
            <a:endParaRPr lang="zh-CN" altLang="en-US" smtClean="0"/>
          </a:p>
        </p:txBody>
      </p:sp>
      <p:pic>
        <p:nvPicPr>
          <p:cNvPr id="29699" name="Picture 4"/>
          <p:cNvPicPr>
            <a:picLocks noGrp="1" noChangeAspect="1" noChangeArrowheads="1"/>
          </p:cNvPicPr>
          <p:nvPr>
            <p:ph sz="quarter" idx="3"/>
          </p:nvPr>
        </p:nvPicPr>
        <p:blipFill>
          <a:blip r:embed="rId2">
            <a:extLst>
              <a:ext uri="{28A0092B-C50C-407E-A947-70E740481C1C}">
                <a14:useLocalDpi xmlns:a14="http://schemas.microsoft.com/office/drawing/2010/main" val="0"/>
              </a:ext>
            </a:extLst>
          </a:blip>
          <a:srcRect/>
          <a:stretch>
            <a:fillRect/>
          </a:stretch>
        </p:blipFill>
        <p:spPr bwMode="auto">
          <a:xfrm>
            <a:off x="755651" y="2197365"/>
            <a:ext cx="4695825" cy="31895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AutoShape 6"/>
          <p:cNvSpPr>
            <a:spLocks noChangeArrowheads="1"/>
          </p:cNvSpPr>
          <p:nvPr/>
        </p:nvSpPr>
        <p:spPr bwMode="auto">
          <a:xfrm rot="-5400000">
            <a:off x="997215" y="1508655"/>
            <a:ext cx="304271" cy="358775"/>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pPr algn="ctr"/>
            <a:endParaRPr lang="zh-CN" altLang="en-US">
              <a:latin typeface="Verdana" pitchFamily="34" charset="0"/>
            </a:endParaRPr>
          </a:p>
        </p:txBody>
      </p:sp>
      <p:pic>
        <p:nvPicPr>
          <p:cNvPr id="29701" name="Picture 7" descr="svm-1-colo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264" y="2197365"/>
            <a:ext cx="3951287" cy="320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847806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1" name="Group 15"/>
          <p:cNvGrpSpPr>
            <a:grpSpLocks/>
          </p:cNvGrpSpPr>
          <p:nvPr/>
        </p:nvGrpSpPr>
        <p:grpSpPr bwMode="auto">
          <a:xfrm>
            <a:off x="468314" y="937949"/>
            <a:ext cx="8135937" cy="1125803"/>
            <a:chOff x="295" y="1026"/>
            <a:chExt cx="5125" cy="851"/>
          </a:xfrm>
        </p:grpSpPr>
        <p:sp>
          <p:nvSpPr>
            <p:cNvPr id="30722" name="Text Box 2"/>
            <p:cNvSpPr txBox="1">
              <a:spLocks noChangeArrowheads="1"/>
            </p:cNvSpPr>
            <p:nvPr/>
          </p:nvSpPr>
          <p:spPr bwMode="auto">
            <a:xfrm>
              <a:off x="295" y="1026"/>
              <a:ext cx="5125" cy="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zh-CN" altLang="en-US" sz="2400">
                  <a:solidFill>
                    <a:schemeClr val="tx2"/>
                  </a:solidFill>
                </a:rPr>
                <a:t>设训练集                               ，其中</a:t>
              </a:r>
            </a:p>
            <a:p>
              <a:pPr>
                <a:lnSpc>
                  <a:spcPct val="140000"/>
                </a:lnSpc>
              </a:pPr>
              <a:r>
                <a:rPr lang="zh-CN" altLang="en-US" sz="2400">
                  <a:solidFill>
                    <a:schemeClr val="tx2"/>
                  </a:solidFill>
                </a:rPr>
                <a:t>假定可以用               平面上的二次曲线来划分：                      </a:t>
              </a:r>
            </a:p>
          </p:txBody>
        </p:sp>
        <p:graphicFrame>
          <p:nvGraphicFramePr>
            <p:cNvPr id="30723" name="Object 3"/>
            <p:cNvGraphicFramePr>
              <a:graphicFrameLocks/>
            </p:cNvGraphicFramePr>
            <p:nvPr/>
          </p:nvGraphicFramePr>
          <p:xfrm>
            <a:off x="1157" y="1123"/>
            <a:ext cx="1632" cy="275"/>
          </p:xfrm>
          <a:graphic>
            <a:graphicData uri="http://schemas.openxmlformats.org/presentationml/2006/ole">
              <mc:AlternateContent xmlns:mc="http://schemas.openxmlformats.org/markup-compatibility/2006">
                <mc:Choice xmlns:v="urn:schemas-microsoft-com:vml" Requires="v">
                  <p:oleObj spid="_x0000_s190578" r:id="rId4" imgW="1362765" imgH="229514" progId="Equation.DSMT4">
                    <p:embed/>
                  </p:oleObj>
                </mc:Choice>
                <mc:Fallback>
                  <p:oleObj r:id="rId4" imgW="1362765" imgH="229514" progId="Equation.DSMT4">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7" y="1123"/>
                          <a:ext cx="1632"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0724" name="Object 4"/>
            <p:cNvGraphicFramePr>
              <a:graphicFrameLocks/>
            </p:cNvGraphicFramePr>
            <p:nvPr/>
          </p:nvGraphicFramePr>
          <p:xfrm>
            <a:off x="3379" y="1126"/>
            <a:ext cx="1860" cy="254"/>
          </p:xfrm>
          <a:graphic>
            <a:graphicData uri="http://schemas.openxmlformats.org/presentationml/2006/ole">
              <mc:AlternateContent xmlns:mc="http://schemas.openxmlformats.org/markup-compatibility/2006">
                <mc:Choice xmlns:v="urn:schemas-microsoft-com:vml" Requires="v">
                  <p:oleObj spid="_x0000_s190579" r:id="rId6" imgW="1764851" imgH="241512" progId="Equation.DSMT4">
                    <p:embed/>
                  </p:oleObj>
                </mc:Choice>
                <mc:Fallback>
                  <p:oleObj r:id="rId6" imgW="1764851" imgH="241512" progId="Equation.DSMT4">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9" y="1126"/>
                          <a:ext cx="1860"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0725" name="Object 5"/>
            <p:cNvGraphicFramePr>
              <a:graphicFrameLocks/>
            </p:cNvGraphicFramePr>
            <p:nvPr/>
          </p:nvGraphicFramePr>
          <p:xfrm>
            <a:off x="1383" y="1434"/>
            <a:ext cx="726" cy="252"/>
          </p:xfrm>
          <a:graphic>
            <a:graphicData uri="http://schemas.openxmlformats.org/presentationml/2006/ole">
              <mc:AlternateContent xmlns:mc="http://schemas.openxmlformats.org/markup-compatibility/2006">
                <mc:Choice xmlns:v="urn:schemas-microsoft-com:vml" Requires="v">
                  <p:oleObj spid="_x0000_s190580" r:id="rId8" imgW="662153" imgH="229414" progId="Equation.DSMT4">
                    <p:embed/>
                  </p:oleObj>
                </mc:Choice>
                <mc:Fallback>
                  <p:oleObj r:id="rId8" imgW="662153" imgH="229414" progId="Equation.DSMT4">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83" y="1434"/>
                          <a:ext cx="72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30726" name="Object 6"/>
          <p:cNvGraphicFramePr>
            <a:graphicFrameLocks/>
          </p:cNvGraphicFramePr>
          <p:nvPr/>
        </p:nvGraphicFramePr>
        <p:xfrm>
          <a:off x="611188" y="2076979"/>
          <a:ext cx="8243887" cy="408782"/>
        </p:xfrm>
        <a:graphic>
          <a:graphicData uri="http://schemas.openxmlformats.org/presentationml/2006/ole">
            <mc:AlternateContent xmlns:mc="http://schemas.openxmlformats.org/markup-compatibility/2006">
              <mc:Choice xmlns:v="urn:schemas-microsoft-com:vml" Requires="v">
                <p:oleObj spid="_x0000_s190581" r:id="rId10" imgW="4276505" imgH="254097" progId="Equation.DSMT4">
                  <p:embed/>
                </p:oleObj>
              </mc:Choice>
              <mc:Fallback>
                <p:oleObj r:id="rId10" imgW="4276505" imgH="254097" progId="Equation.DSMT4">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1188" y="2076979"/>
                        <a:ext cx="8243887" cy="40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0727" name="Group 16"/>
          <p:cNvGrpSpPr>
            <a:grpSpLocks/>
          </p:cNvGrpSpPr>
          <p:nvPr/>
        </p:nvGrpSpPr>
        <p:grpSpPr bwMode="auto">
          <a:xfrm>
            <a:off x="396876" y="2737119"/>
            <a:ext cx="7991475" cy="464344"/>
            <a:chOff x="340" y="2069"/>
            <a:chExt cx="5034" cy="351"/>
          </a:xfrm>
        </p:grpSpPr>
        <p:sp>
          <p:nvSpPr>
            <p:cNvPr id="30728" name="Text Box 7"/>
            <p:cNvSpPr txBox="1">
              <a:spLocks noChangeArrowheads="1"/>
            </p:cNvSpPr>
            <p:nvPr/>
          </p:nvSpPr>
          <p:spPr bwMode="auto">
            <a:xfrm>
              <a:off x="340" y="2069"/>
              <a:ext cx="5034"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400">
                  <a:solidFill>
                    <a:schemeClr val="tx2"/>
                  </a:solidFill>
                </a:rPr>
                <a:t>现考虑把</a:t>
              </a:r>
              <a:r>
                <a:rPr lang="en-US" altLang="zh-CN" sz="2400">
                  <a:solidFill>
                    <a:schemeClr val="tx2"/>
                  </a:solidFill>
                </a:rPr>
                <a:t>2</a:t>
              </a:r>
              <a:r>
                <a:rPr lang="zh-CN" altLang="en-US" sz="2400">
                  <a:solidFill>
                    <a:schemeClr val="tx2"/>
                  </a:solidFill>
                </a:rPr>
                <a:t>维空间                         映射到</a:t>
              </a:r>
              <a:r>
                <a:rPr lang="en-US" altLang="zh-CN" sz="2400">
                  <a:solidFill>
                    <a:schemeClr val="tx2"/>
                  </a:solidFill>
                </a:rPr>
                <a:t>6</a:t>
              </a:r>
              <a:r>
                <a:rPr lang="zh-CN" altLang="en-US" sz="2400">
                  <a:solidFill>
                    <a:schemeClr val="tx2"/>
                  </a:solidFill>
                </a:rPr>
                <a:t>维空间的变换</a:t>
              </a:r>
            </a:p>
          </p:txBody>
        </p:sp>
        <p:graphicFrame>
          <p:nvGraphicFramePr>
            <p:cNvPr id="30729" name="Object 8"/>
            <p:cNvGraphicFramePr>
              <a:graphicFrameLocks/>
            </p:cNvGraphicFramePr>
            <p:nvPr/>
          </p:nvGraphicFramePr>
          <p:xfrm>
            <a:off x="1948" y="2069"/>
            <a:ext cx="1159" cy="298"/>
          </p:xfrm>
          <a:graphic>
            <a:graphicData uri="http://schemas.openxmlformats.org/presentationml/2006/ole">
              <mc:AlternateContent xmlns:mc="http://schemas.openxmlformats.org/markup-compatibility/2006">
                <mc:Choice xmlns:v="urn:schemas-microsoft-com:vml" Requires="v">
                  <p:oleObj spid="_x0000_s190582" r:id="rId12" imgW="940657" imgH="241707" progId="Equation.DSMT4">
                    <p:embed/>
                  </p:oleObj>
                </mc:Choice>
                <mc:Fallback>
                  <p:oleObj r:id="rId12" imgW="940657" imgH="241707" progId="Equation.DSMT4">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48" y="2069"/>
                          <a:ext cx="1159"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30730" name="Object 9"/>
          <p:cNvGraphicFramePr>
            <a:graphicFrameLocks/>
          </p:cNvGraphicFramePr>
          <p:nvPr/>
        </p:nvGraphicFramePr>
        <p:xfrm>
          <a:off x="1403350" y="3337720"/>
          <a:ext cx="5832475" cy="425979"/>
        </p:xfrm>
        <a:graphic>
          <a:graphicData uri="http://schemas.openxmlformats.org/presentationml/2006/ole">
            <mc:AlternateContent xmlns:mc="http://schemas.openxmlformats.org/markup-compatibility/2006">
              <mc:Choice xmlns:v="urn:schemas-microsoft-com:vml" Requires="v">
                <p:oleObj spid="_x0000_s190583" r:id="rId14" imgW="2893406" imgH="254097" progId="Equation.DSMT4">
                  <p:embed/>
                </p:oleObj>
              </mc:Choice>
              <mc:Fallback>
                <p:oleObj r:id="rId14" imgW="2893406" imgH="254097" progId="Equation.DSMT4">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03350" y="3337720"/>
                        <a:ext cx="5832475" cy="42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0731" name="Group 18"/>
          <p:cNvGrpSpPr>
            <a:grpSpLocks/>
          </p:cNvGrpSpPr>
          <p:nvPr/>
        </p:nvGrpSpPr>
        <p:grpSpPr bwMode="auto">
          <a:xfrm>
            <a:off x="395288" y="4057386"/>
            <a:ext cx="8748712" cy="930010"/>
            <a:chOff x="249" y="3067"/>
            <a:chExt cx="5511" cy="703"/>
          </a:xfrm>
        </p:grpSpPr>
        <p:sp>
          <p:nvSpPr>
            <p:cNvPr id="30732" name="Text Box 10"/>
            <p:cNvSpPr txBox="1">
              <a:spLocks noChangeArrowheads="1"/>
            </p:cNvSpPr>
            <p:nvPr/>
          </p:nvSpPr>
          <p:spPr bwMode="auto">
            <a:xfrm>
              <a:off x="249" y="3067"/>
              <a:ext cx="5353"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400">
                  <a:solidFill>
                    <a:schemeClr val="tx2"/>
                  </a:solidFill>
                </a:rPr>
                <a:t>上式可将</a:t>
              </a:r>
              <a:r>
                <a:rPr lang="en-US" altLang="zh-CN" sz="2400">
                  <a:solidFill>
                    <a:schemeClr val="tx2"/>
                  </a:solidFill>
                </a:rPr>
                <a:t>2</a:t>
              </a:r>
              <a:r>
                <a:rPr lang="zh-CN" altLang="en-US" sz="2400">
                  <a:solidFill>
                    <a:schemeClr val="tx2"/>
                  </a:solidFill>
                </a:rPr>
                <a:t>维空间上二次曲线映射为</a:t>
              </a:r>
              <a:r>
                <a:rPr lang="en-US" altLang="zh-CN" sz="2400">
                  <a:solidFill>
                    <a:schemeClr val="tx2"/>
                  </a:solidFill>
                </a:rPr>
                <a:t>6</a:t>
              </a:r>
              <a:r>
                <a:rPr lang="zh-CN" altLang="en-US" sz="2400">
                  <a:solidFill>
                    <a:schemeClr val="tx2"/>
                  </a:solidFill>
                </a:rPr>
                <a:t>维空间上的一个超平面：</a:t>
              </a:r>
            </a:p>
          </p:txBody>
        </p:sp>
        <p:graphicFrame>
          <p:nvGraphicFramePr>
            <p:cNvPr id="30733" name="Object 12"/>
            <p:cNvGraphicFramePr>
              <a:graphicFrameLocks/>
            </p:cNvGraphicFramePr>
            <p:nvPr/>
          </p:nvGraphicFramePr>
          <p:xfrm>
            <a:off x="269" y="3475"/>
            <a:ext cx="5491" cy="295"/>
          </p:xfrm>
          <a:graphic>
            <a:graphicData uri="http://schemas.openxmlformats.org/presentationml/2006/ole">
              <mc:AlternateContent xmlns:mc="http://schemas.openxmlformats.org/markup-compatibility/2006">
                <mc:Choice xmlns:v="urn:schemas-microsoft-com:vml" Requires="v">
                  <p:oleObj spid="_x0000_s190584" r:id="rId16" imgW="4936332" imgH="254097" progId="Equation.DSMT4">
                    <p:embed/>
                  </p:oleObj>
                </mc:Choice>
                <mc:Fallback>
                  <p:oleObj r:id="rId16" imgW="4936332" imgH="254097" progId="Equation.DSMT4">
                    <p:embed/>
                    <p:pic>
                      <p:nvPicPr>
                        <p:cNvPr id="0" name=""/>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9" y="3475"/>
                          <a:ext cx="549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493581" name="Rectangle 13"/>
          <p:cNvSpPr>
            <a:spLocks noGrp="1" noChangeArrowheads="1"/>
          </p:cNvSpPr>
          <p:nvPr>
            <p:ph type="title"/>
          </p:nvPr>
        </p:nvSpPr>
        <p:spPr bwMode="auto">
          <a:xfrm>
            <a:off x="2700338" y="112449"/>
            <a:ext cx="3960812" cy="707886"/>
          </a:xfrm>
          <a:ln algn="ctr">
            <a:miter lim="800000"/>
          </a:ln>
        </p:spPr>
        <p:txBody>
          <a:bodyPr vert="horz" wrap="square" lIns="91440" tIns="45720" rIns="91440" bIns="45720" numCol="1" anchor="t" anchorCtr="0" compatLnSpc="1">
            <a:prstTxWarp prst="textNoShape">
              <a:avLst/>
            </a:prstTxWarp>
            <a:spAutoFit/>
          </a:bodyPr>
          <a:lstStyle/>
          <a:p>
            <a:pPr algn="ctr"/>
            <a:r>
              <a:rPr lang="zh-CN" altLang="en-US" sz="4000" b="1" smtClean="0">
                <a:solidFill>
                  <a:srgbClr val="3333FF"/>
                </a:solidFill>
                <a:effectLst>
                  <a:outerShdw blurRad="38100" dist="38100" dir="2700000" algn="tl">
                    <a:srgbClr val="C0C0C0"/>
                  </a:outerShdw>
                </a:effectLst>
                <a:ea typeface="华文行楷" pitchFamily="2" charset="-122"/>
              </a:rPr>
              <a:t>非线性分类</a:t>
            </a:r>
          </a:p>
        </p:txBody>
      </p:sp>
    </p:spTree>
    <p:extLst>
      <p:ext uri="{BB962C8B-B14F-4D97-AF65-F5344CB8AC3E}">
        <p14:creationId xmlns:p14="http://schemas.microsoft.com/office/powerpoint/2010/main" val="344964785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2"/>
          <p:cNvSpPr txBox="1">
            <a:spLocks noChangeArrowheads="1"/>
          </p:cNvSpPr>
          <p:nvPr/>
        </p:nvSpPr>
        <p:spPr bwMode="auto">
          <a:xfrm>
            <a:off x="468313" y="937949"/>
            <a:ext cx="8496300"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400">
                <a:solidFill>
                  <a:schemeClr val="tx2"/>
                </a:solidFill>
              </a:rPr>
              <a:t>可见，只要利用变换，把 </a:t>
            </a:r>
            <a:r>
              <a:rPr lang="en-US" altLang="zh-CN" sz="2400">
                <a:solidFill>
                  <a:schemeClr val="tx2"/>
                </a:solidFill>
                <a:latin typeface="Times New Roman" pitchFamily="18" charset="0"/>
              </a:rPr>
              <a:t>x</a:t>
            </a:r>
            <a:r>
              <a:rPr lang="en-US" altLang="zh-CN" sz="2400">
                <a:solidFill>
                  <a:schemeClr val="tx2"/>
                </a:solidFill>
              </a:rPr>
              <a:t> </a:t>
            </a:r>
            <a:r>
              <a:rPr lang="zh-CN" altLang="en-US" sz="2400">
                <a:solidFill>
                  <a:schemeClr val="tx2"/>
                </a:solidFill>
              </a:rPr>
              <a:t>所在的</a:t>
            </a:r>
            <a:r>
              <a:rPr lang="en-US" altLang="zh-CN" sz="2400">
                <a:solidFill>
                  <a:schemeClr val="tx2"/>
                </a:solidFill>
              </a:rPr>
              <a:t>2</a:t>
            </a:r>
            <a:r>
              <a:rPr lang="zh-CN" altLang="en-US" sz="2400">
                <a:solidFill>
                  <a:schemeClr val="tx2"/>
                </a:solidFill>
              </a:rPr>
              <a:t>维空间的两类输入点映射</a:t>
            </a:r>
            <a:r>
              <a:rPr lang="en-US" altLang="zh-CN" sz="2400">
                <a:solidFill>
                  <a:schemeClr val="tx2"/>
                </a:solidFill>
                <a:latin typeface="Times New Roman" pitchFamily="18" charset="0"/>
              </a:rPr>
              <a:t>x </a:t>
            </a:r>
            <a:r>
              <a:rPr lang="zh-CN" altLang="en-US" sz="2400">
                <a:solidFill>
                  <a:schemeClr val="tx2"/>
                </a:solidFill>
              </a:rPr>
              <a:t>所在的</a:t>
            </a:r>
            <a:r>
              <a:rPr lang="en-US" altLang="zh-CN" sz="2400">
                <a:solidFill>
                  <a:schemeClr val="tx2"/>
                </a:solidFill>
              </a:rPr>
              <a:t>6</a:t>
            </a:r>
            <a:r>
              <a:rPr lang="zh-CN" altLang="en-US" sz="2400">
                <a:solidFill>
                  <a:schemeClr val="tx2"/>
                </a:solidFill>
              </a:rPr>
              <a:t>维空间，然后在这个</a:t>
            </a:r>
            <a:r>
              <a:rPr lang="en-US" altLang="zh-CN" sz="2400">
                <a:solidFill>
                  <a:schemeClr val="tx2"/>
                </a:solidFill>
              </a:rPr>
              <a:t>6</a:t>
            </a:r>
            <a:r>
              <a:rPr lang="zh-CN" altLang="en-US" sz="2400">
                <a:solidFill>
                  <a:schemeClr val="tx2"/>
                </a:solidFill>
              </a:rPr>
              <a:t>维空间中，使用</a:t>
            </a:r>
            <a:r>
              <a:rPr lang="zh-CN" altLang="en-US" sz="2400">
                <a:solidFill>
                  <a:srgbClr val="9900FF"/>
                </a:solidFill>
              </a:rPr>
              <a:t>线性学习机求出分划超平面：</a:t>
            </a:r>
          </a:p>
        </p:txBody>
      </p:sp>
      <p:graphicFrame>
        <p:nvGraphicFramePr>
          <p:cNvPr id="32770" name="Object 3"/>
          <p:cNvGraphicFramePr>
            <a:graphicFrameLocks/>
          </p:cNvGraphicFramePr>
          <p:nvPr/>
        </p:nvGraphicFramePr>
        <p:xfrm>
          <a:off x="611188" y="3757084"/>
          <a:ext cx="8442325" cy="374386"/>
        </p:xfrm>
        <a:graphic>
          <a:graphicData uri="http://schemas.openxmlformats.org/presentationml/2006/ole">
            <mc:AlternateContent xmlns:mc="http://schemas.openxmlformats.org/markup-compatibility/2006">
              <mc:Choice xmlns:v="urn:schemas-microsoft-com:vml" Requires="v">
                <p:oleObj spid="_x0000_s191522" r:id="rId4" imgW="4606419" imgH="254097" progId="Equation.DSMT4">
                  <p:embed/>
                </p:oleObj>
              </mc:Choice>
              <mc:Fallback>
                <p:oleObj r:id="rId4" imgW="4606419" imgH="254097" progId="Equation.DSMT4">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3757084"/>
                        <a:ext cx="8442325" cy="374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771" name="Object 6"/>
          <p:cNvGraphicFramePr>
            <a:graphicFrameLocks/>
          </p:cNvGraphicFramePr>
          <p:nvPr/>
        </p:nvGraphicFramePr>
        <p:xfrm>
          <a:off x="1770063" y="2377282"/>
          <a:ext cx="5754687" cy="461698"/>
        </p:xfrm>
        <a:graphic>
          <a:graphicData uri="http://schemas.openxmlformats.org/presentationml/2006/ole">
            <mc:AlternateContent xmlns:mc="http://schemas.openxmlformats.org/markup-compatibility/2006">
              <mc:Choice xmlns:v="urn:schemas-microsoft-com:vml" Requires="v">
                <p:oleObj spid="_x0000_s191523" r:id="rId6" imgW="2856577" imgH="241512" progId="Equation.DSMT4">
                  <p:embed/>
                </p:oleObj>
              </mc:Choice>
              <mc:Fallback>
                <p:oleObj r:id="rId6" imgW="2856577" imgH="241512" progId="Equation.DSMT4">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0063" y="2377282"/>
                        <a:ext cx="5754687" cy="46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2772" name="Text Box 7"/>
          <p:cNvSpPr txBox="1">
            <a:spLocks noChangeArrowheads="1"/>
          </p:cNvSpPr>
          <p:nvPr/>
        </p:nvSpPr>
        <p:spPr bwMode="auto">
          <a:xfrm>
            <a:off x="539750" y="3157802"/>
            <a:ext cx="521811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400">
                <a:solidFill>
                  <a:schemeClr val="tx2"/>
                </a:solidFill>
              </a:rPr>
              <a:t>最后得出原空间中的二次曲线：</a:t>
            </a:r>
          </a:p>
        </p:txBody>
      </p:sp>
      <p:sp>
        <p:nvSpPr>
          <p:cNvPr id="495625" name="Rectangle 9"/>
          <p:cNvSpPr>
            <a:spLocks noGrp="1" noChangeArrowheads="1"/>
          </p:cNvSpPr>
          <p:nvPr>
            <p:ph type="title"/>
          </p:nvPr>
        </p:nvSpPr>
        <p:spPr bwMode="auto">
          <a:xfrm>
            <a:off x="2555876" y="157428"/>
            <a:ext cx="4105275" cy="707886"/>
          </a:xfrm>
          <a:ln algn="ctr">
            <a:miter lim="800000"/>
          </a:ln>
        </p:spPr>
        <p:txBody>
          <a:bodyPr vert="horz" wrap="square" lIns="91440" tIns="45720" rIns="91440" bIns="45720" numCol="1" anchor="t" anchorCtr="0" compatLnSpc="1">
            <a:prstTxWarp prst="textNoShape">
              <a:avLst/>
            </a:prstTxWarp>
            <a:spAutoFit/>
          </a:bodyPr>
          <a:lstStyle/>
          <a:p>
            <a:pPr algn="ctr"/>
            <a:r>
              <a:rPr lang="zh-CN" altLang="en-US" sz="4000" b="1" smtClean="0">
                <a:solidFill>
                  <a:srgbClr val="3333FF"/>
                </a:solidFill>
                <a:effectLst>
                  <a:outerShdw blurRad="38100" dist="38100" dir="2700000" algn="tl">
                    <a:srgbClr val="C0C0C0"/>
                  </a:outerShdw>
                </a:effectLst>
                <a:ea typeface="华文行楷" pitchFamily="2" charset="-122"/>
              </a:rPr>
              <a:t>非线性分类</a:t>
            </a:r>
          </a:p>
        </p:txBody>
      </p:sp>
    </p:spTree>
    <p:extLst>
      <p:ext uri="{BB962C8B-B14F-4D97-AF65-F5344CB8AC3E}">
        <p14:creationId xmlns:p14="http://schemas.microsoft.com/office/powerpoint/2010/main" val="184444404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内容占位符 2"/>
          <p:cNvSpPr>
            <a:spLocks noGrp="1" noChangeArrowheads="1"/>
          </p:cNvSpPr>
          <p:nvPr>
            <p:ph idx="1"/>
          </p:nvPr>
        </p:nvSpPr>
        <p:spPr bwMode="auto">
          <a:xfrm>
            <a:off x="539750" y="877094"/>
            <a:ext cx="8229600" cy="377163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z="2800" smtClean="0"/>
              <a:t>如何选择到较高维空间的非线性映射？给定的检验元组，必须计算与每个支持向量的点积，出现形如            可以引入</a:t>
            </a:r>
            <a:r>
              <a:rPr lang="zh-CN" altLang="en-US" sz="2800" smtClean="0">
                <a:solidFill>
                  <a:srgbClr val="FF0000"/>
                </a:solidFill>
              </a:rPr>
              <a:t>核函数（</a:t>
            </a:r>
            <a:r>
              <a:rPr lang="zh-CN" altLang="en-US" sz="2800" smtClean="0"/>
              <a:t>内积的回旋）来替代</a:t>
            </a:r>
          </a:p>
        </p:txBody>
      </p:sp>
      <p:graphicFrame>
        <p:nvGraphicFramePr>
          <p:cNvPr id="34818" name="对象 3">
            <a:hlinkClick r:id="" action="ppaction://ole?verb=1"/>
          </p:cNvPr>
          <p:cNvGraphicFramePr>
            <a:graphicFrameLocks noChangeAspect="1"/>
          </p:cNvGraphicFramePr>
          <p:nvPr>
            <p:extLst>
              <p:ext uri="{D42A27DB-BD31-4B8C-83A1-F6EECF244321}">
                <p14:modId xmlns:p14="http://schemas.microsoft.com/office/powerpoint/2010/main" val="2232386359"/>
              </p:ext>
            </p:extLst>
          </p:nvPr>
        </p:nvGraphicFramePr>
        <p:xfrm>
          <a:off x="1677625" y="1815737"/>
          <a:ext cx="1243012" cy="379790"/>
        </p:xfrm>
        <a:graphic>
          <a:graphicData uri="http://schemas.openxmlformats.org/presentationml/2006/ole">
            <mc:AlternateContent xmlns:mc="http://schemas.openxmlformats.org/markup-compatibility/2006">
              <mc:Choice xmlns:v="urn:schemas-microsoft-com:vml" Requires="v">
                <p:oleObj spid="_x0000_s192546" r:id="rId3" imgW="864277" imgH="241707" progId="Equation.KSEE3">
                  <p:embed/>
                </p:oleObj>
              </mc:Choice>
              <mc:Fallback>
                <p:oleObj r:id="rId3" imgW="864277" imgH="241707" progId="Equation.KSEE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7625" y="1815737"/>
                        <a:ext cx="1243012" cy="379790"/>
                      </a:xfrm>
                      <a:prstGeom prst="rect">
                        <a:avLst/>
                      </a:prstGeom>
                      <a:noFill/>
                      <a:ln>
                        <a:noFill/>
                      </a:ln>
                      <a:extLst/>
                    </p:spPr>
                  </p:pic>
                </p:oleObj>
              </mc:Fallback>
            </mc:AlternateContent>
          </a:graphicData>
        </a:graphic>
      </p:graphicFrame>
      <p:graphicFrame>
        <p:nvGraphicFramePr>
          <p:cNvPr id="34819" name="对象 4">
            <a:hlinkClick r:id="" action="ppaction://ole?verb=1"/>
          </p:cNvPr>
          <p:cNvGraphicFramePr>
            <a:graphicFrameLocks noChangeAspect="1"/>
          </p:cNvGraphicFramePr>
          <p:nvPr>
            <p:extLst>
              <p:ext uri="{D42A27DB-BD31-4B8C-83A1-F6EECF244321}">
                <p14:modId xmlns:p14="http://schemas.microsoft.com/office/powerpoint/2010/main" val="1664914997"/>
              </p:ext>
            </p:extLst>
          </p:nvPr>
        </p:nvGraphicFramePr>
        <p:xfrm>
          <a:off x="2249260" y="2732799"/>
          <a:ext cx="4877781" cy="585167"/>
        </p:xfrm>
        <a:graphic>
          <a:graphicData uri="http://schemas.openxmlformats.org/presentationml/2006/ole">
            <mc:AlternateContent xmlns:mc="http://schemas.openxmlformats.org/markup-compatibility/2006">
              <mc:Choice xmlns:v="urn:schemas-microsoft-com:vml" Requires="v">
                <p:oleObj spid="_x0000_s192547" r:id="rId5" imgW="1676477" imgH="241517" progId="Equation.KSEE3">
                  <p:embed/>
                </p:oleObj>
              </mc:Choice>
              <mc:Fallback>
                <p:oleObj r:id="rId5" imgW="1676477" imgH="241517" progId="Equation.KSEE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9260" y="2732799"/>
                        <a:ext cx="4877781" cy="585167"/>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81180117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1" name="Object 2"/>
          <p:cNvGraphicFramePr>
            <a:graphicFrameLocks noGrp="1"/>
          </p:cNvGraphicFramePr>
          <p:nvPr>
            <p:ph idx="1"/>
          </p:nvPr>
        </p:nvGraphicFramePr>
        <p:xfrm>
          <a:off x="1546225" y="1355990"/>
          <a:ext cx="6103938" cy="1996281"/>
        </p:xfrm>
        <a:graphic>
          <a:graphicData uri="http://schemas.openxmlformats.org/presentationml/2006/ole">
            <mc:AlternateContent xmlns:mc="http://schemas.openxmlformats.org/markup-compatibility/2006">
              <mc:Choice xmlns:v="urn:schemas-microsoft-com:vml" Requires="v">
                <p:oleObj spid="_x0000_s193586" r:id="rId4" imgW="2743517" imgH="1130357" progId="Equation.DSMT4">
                  <p:embed/>
                </p:oleObj>
              </mc:Choice>
              <mc:Fallback>
                <p:oleObj r:id="rId4" imgW="2743517" imgH="1130357" progId="Equation.DSMT4">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6225" y="1355990"/>
                        <a:ext cx="6103938" cy="1996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5842" name="Text Box 3"/>
          <p:cNvSpPr txBox="1">
            <a:spLocks noChangeArrowheads="1"/>
          </p:cNvSpPr>
          <p:nvPr/>
        </p:nvSpPr>
        <p:spPr bwMode="auto">
          <a:xfrm>
            <a:off x="468313" y="877094"/>
            <a:ext cx="4522787"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457200" indent="-457200">
              <a:defRPr sz="2800" b="1">
                <a:solidFill>
                  <a:schemeClr val="tx1"/>
                </a:solidFill>
                <a:latin typeface="Times New Roman" pitchFamily="18" charset="0"/>
                <a:ea typeface="宋体" pitchFamily="2" charset="-122"/>
              </a:defRPr>
            </a:lvl1pPr>
            <a:lvl2pPr>
              <a:defRPr sz="2800" b="1">
                <a:solidFill>
                  <a:schemeClr val="tx1"/>
                </a:solidFill>
                <a:latin typeface="Times New Roman" pitchFamily="18" charset="0"/>
                <a:ea typeface="宋体" pitchFamily="2" charset="-122"/>
              </a:defRPr>
            </a:lvl2pPr>
            <a:lvl3pPr>
              <a:defRPr sz="2800" b="1">
                <a:solidFill>
                  <a:schemeClr val="tx1"/>
                </a:solidFill>
                <a:latin typeface="Times New Roman" pitchFamily="18" charset="0"/>
                <a:ea typeface="宋体" pitchFamily="2" charset="-122"/>
              </a:defRPr>
            </a:lvl3pPr>
            <a:lvl4pPr>
              <a:defRPr sz="2800" b="1">
                <a:solidFill>
                  <a:schemeClr val="tx1"/>
                </a:solidFill>
                <a:latin typeface="Times New Roman" pitchFamily="18" charset="0"/>
                <a:ea typeface="宋体" pitchFamily="2" charset="-122"/>
              </a:defRPr>
            </a:lvl4pPr>
            <a:lvl5pPr>
              <a:defRPr sz="2800" b="1">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9pPr>
          </a:lstStyle>
          <a:p>
            <a:pPr>
              <a:spcBef>
                <a:spcPct val="50000"/>
              </a:spcBef>
              <a:buClr>
                <a:srgbClr val="4B4BFF"/>
              </a:buClr>
              <a:buSzPct val="85000"/>
              <a:buFont typeface="Wingdings" pitchFamily="2" charset="2"/>
              <a:buChar char="n"/>
            </a:pPr>
            <a:r>
              <a:rPr lang="zh-CN" altLang="en-US">
                <a:solidFill>
                  <a:schemeClr val="tx2"/>
                </a:solidFill>
                <a:latin typeface="Arial" pitchFamily="34" charset="0"/>
                <a:ea typeface="华文行楷" pitchFamily="2" charset="-122"/>
              </a:rPr>
              <a:t>需要求解的最优化问题</a:t>
            </a:r>
          </a:p>
        </p:txBody>
      </p:sp>
      <p:sp>
        <p:nvSpPr>
          <p:cNvPr id="497673" name="Rectangle 9"/>
          <p:cNvSpPr>
            <a:spLocks noGrp="1" noChangeArrowheads="1"/>
          </p:cNvSpPr>
          <p:nvPr>
            <p:ph type="title"/>
          </p:nvPr>
        </p:nvSpPr>
        <p:spPr bwMode="auto">
          <a:xfrm>
            <a:off x="2339976" y="171980"/>
            <a:ext cx="4537075" cy="707886"/>
          </a:xfrm>
          <a:ln algn="ctr">
            <a:miter lim="800000"/>
          </a:ln>
        </p:spPr>
        <p:txBody>
          <a:bodyPr vert="horz" wrap="square" lIns="91440" tIns="45720" rIns="91440" bIns="45720" numCol="1" anchor="t" anchorCtr="0" compatLnSpc="1">
            <a:prstTxWarp prst="textNoShape">
              <a:avLst/>
            </a:prstTxWarp>
            <a:spAutoFit/>
          </a:bodyPr>
          <a:lstStyle/>
          <a:p>
            <a:pPr algn="ctr"/>
            <a:r>
              <a:rPr lang="zh-CN" altLang="en-US" sz="4000" b="1" smtClean="0">
                <a:solidFill>
                  <a:srgbClr val="3333FF"/>
                </a:solidFill>
                <a:effectLst>
                  <a:outerShdw blurRad="38100" dist="38100" dir="2700000" algn="tl">
                    <a:srgbClr val="C0C0C0"/>
                  </a:outerShdw>
                </a:effectLst>
                <a:ea typeface="华文行楷" pitchFamily="2" charset="-122"/>
              </a:rPr>
              <a:t>非线性分类</a:t>
            </a:r>
          </a:p>
        </p:txBody>
      </p:sp>
      <p:sp>
        <p:nvSpPr>
          <p:cNvPr id="35844" name="Text Box 10"/>
          <p:cNvSpPr txBox="1">
            <a:spLocks noChangeArrowheads="1"/>
          </p:cNvSpPr>
          <p:nvPr/>
        </p:nvSpPr>
        <p:spPr bwMode="auto">
          <a:xfrm>
            <a:off x="468314" y="3397251"/>
            <a:ext cx="4175125"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457200" indent="-457200">
              <a:defRPr sz="2800" b="1">
                <a:solidFill>
                  <a:schemeClr val="tx1"/>
                </a:solidFill>
                <a:latin typeface="Times New Roman" pitchFamily="18" charset="0"/>
                <a:ea typeface="宋体" pitchFamily="2" charset="-122"/>
              </a:defRPr>
            </a:lvl1pPr>
            <a:lvl2pPr>
              <a:defRPr sz="2800" b="1">
                <a:solidFill>
                  <a:schemeClr val="tx1"/>
                </a:solidFill>
                <a:latin typeface="Times New Roman" pitchFamily="18" charset="0"/>
                <a:ea typeface="宋体" pitchFamily="2" charset="-122"/>
              </a:defRPr>
            </a:lvl2pPr>
            <a:lvl3pPr>
              <a:defRPr sz="2800" b="1">
                <a:solidFill>
                  <a:schemeClr val="tx1"/>
                </a:solidFill>
                <a:latin typeface="Times New Roman" pitchFamily="18" charset="0"/>
                <a:ea typeface="宋体" pitchFamily="2" charset="-122"/>
              </a:defRPr>
            </a:lvl3pPr>
            <a:lvl4pPr>
              <a:defRPr sz="2800" b="1">
                <a:solidFill>
                  <a:schemeClr val="tx1"/>
                </a:solidFill>
                <a:latin typeface="Times New Roman" pitchFamily="18" charset="0"/>
                <a:ea typeface="宋体" pitchFamily="2" charset="-122"/>
              </a:defRPr>
            </a:lvl4pPr>
            <a:lvl5pPr>
              <a:defRPr sz="2800" b="1">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9pPr>
          </a:lstStyle>
          <a:p>
            <a:pPr>
              <a:spcBef>
                <a:spcPct val="50000"/>
              </a:spcBef>
              <a:buClr>
                <a:srgbClr val="4B4BFF"/>
              </a:buClr>
              <a:buSzPct val="85000"/>
              <a:buFont typeface="Wingdings" pitchFamily="2" charset="2"/>
              <a:buChar char="n"/>
            </a:pPr>
            <a:r>
              <a:rPr lang="zh-CN" altLang="en-US">
                <a:solidFill>
                  <a:srgbClr val="3333FF"/>
                </a:solidFill>
                <a:latin typeface="Arial" pitchFamily="34" charset="0"/>
              </a:rPr>
              <a:t>最后得到决策函数</a:t>
            </a:r>
          </a:p>
        </p:txBody>
      </p:sp>
      <p:grpSp>
        <p:nvGrpSpPr>
          <p:cNvPr id="35845" name="Group 13"/>
          <p:cNvGrpSpPr>
            <a:grpSpLocks/>
          </p:cNvGrpSpPr>
          <p:nvPr/>
        </p:nvGrpSpPr>
        <p:grpSpPr bwMode="auto">
          <a:xfrm>
            <a:off x="3995739" y="3458104"/>
            <a:ext cx="4897437" cy="1238250"/>
            <a:chOff x="1383" y="3113"/>
            <a:chExt cx="3085" cy="936"/>
          </a:xfrm>
        </p:grpSpPr>
        <p:graphicFrame>
          <p:nvGraphicFramePr>
            <p:cNvPr id="35846" name="Object 11"/>
            <p:cNvGraphicFramePr>
              <a:graphicFrameLocks/>
            </p:cNvGraphicFramePr>
            <p:nvPr/>
          </p:nvGraphicFramePr>
          <p:xfrm>
            <a:off x="1383" y="3113"/>
            <a:ext cx="3085" cy="936"/>
          </p:xfrm>
          <a:graphic>
            <a:graphicData uri="http://schemas.openxmlformats.org/presentationml/2006/ole">
              <mc:AlternateContent xmlns:mc="http://schemas.openxmlformats.org/markup-compatibility/2006">
                <mc:Choice xmlns:v="urn:schemas-microsoft-com:vml" Requires="v">
                  <p:oleObj spid="_x0000_s193587" r:id="rId6" imgW="2260917" imgH="686117" progId="Equation.DSMT4">
                    <p:embed/>
                  </p:oleObj>
                </mc:Choice>
                <mc:Fallback>
                  <p:oleObj r:id="rId6" imgW="2260917" imgH="686117" progId="Equation.DSMT4">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83" y="3113"/>
                          <a:ext cx="3085" cy="936"/>
                        </a:xfrm>
                        <a:prstGeom prst="rect">
                          <a:avLst/>
                        </a:prstGeom>
                        <a:solidFill>
                          <a:srgbClr val="F8BAEC"/>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5847" name="Text Box 12"/>
            <p:cNvSpPr txBox="1">
              <a:spLocks noChangeArrowheads="1"/>
            </p:cNvSpPr>
            <p:nvPr/>
          </p:nvSpPr>
          <p:spPr bwMode="auto">
            <a:xfrm>
              <a:off x="3696" y="3113"/>
              <a:ext cx="317" cy="351"/>
            </a:xfrm>
            <a:prstGeom prst="rect">
              <a:avLst/>
            </a:prstGeom>
            <a:solidFill>
              <a:srgbClr val="F8BAE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400">
                  <a:solidFill>
                    <a:srgbClr val="4B4BFF"/>
                  </a:solidFill>
                </a:rPr>
                <a:t>或</a:t>
              </a:r>
            </a:p>
          </p:txBody>
        </p:sp>
      </p:grpSp>
      <p:grpSp>
        <p:nvGrpSpPr>
          <p:cNvPr id="35848" name="Group 16"/>
          <p:cNvGrpSpPr>
            <a:grpSpLocks/>
          </p:cNvGrpSpPr>
          <p:nvPr/>
        </p:nvGrpSpPr>
        <p:grpSpPr bwMode="auto">
          <a:xfrm>
            <a:off x="611188" y="4837907"/>
            <a:ext cx="7777162" cy="439208"/>
            <a:chOff x="385" y="3657"/>
            <a:chExt cx="4899" cy="332"/>
          </a:xfrm>
        </p:grpSpPr>
        <p:sp>
          <p:nvSpPr>
            <p:cNvPr id="35849" name="Text Box 14"/>
            <p:cNvSpPr txBox="1">
              <a:spLocks noChangeArrowheads="1"/>
            </p:cNvSpPr>
            <p:nvPr/>
          </p:nvSpPr>
          <p:spPr bwMode="auto">
            <a:xfrm>
              <a:off x="385" y="3657"/>
              <a:ext cx="1769" cy="281"/>
            </a:xfrm>
            <a:prstGeom prst="rect">
              <a:avLst/>
            </a:prstGeom>
            <a:solidFill>
              <a:srgbClr val="F8BAE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a:solidFill>
                    <a:schemeClr val="tx2"/>
                  </a:solidFill>
                </a:rPr>
                <a:t>为此，引进函数</a:t>
              </a:r>
            </a:p>
          </p:txBody>
        </p:sp>
        <p:graphicFrame>
          <p:nvGraphicFramePr>
            <p:cNvPr id="35850" name="Object 15"/>
            <p:cNvGraphicFramePr>
              <a:graphicFrameLocks/>
            </p:cNvGraphicFramePr>
            <p:nvPr/>
          </p:nvGraphicFramePr>
          <p:xfrm>
            <a:off x="2063" y="3657"/>
            <a:ext cx="3221" cy="332"/>
          </p:xfrm>
          <a:graphic>
            <a:graphicData uri="http://schemas.openxmlformats.org/presentationml/2006/ole">
              <mc:AlternateContent xmlns:mc="http://schemas.openxmlformats.org/markup-compatibility/2006">
                <mc:Choice xmlns:v="urn:schemas-microsoft-com:vml" Requires="v">
                  <p:oleObj spid="_x0000_s193588" r:id="rId8" imgW="2461980" imgH="254097" progId="Equation.DSMT4">
                    <p:embed/>
                  </p:oleObj>
                </mc:Choice>
                <mc:Fallback>
                  <p:oleObj r:id="rId8" imgW="2461980" imgH="254097" progId="Equation.DSMT4">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63" y="3657"/>
                          <a:ext cx="3221" cy="332"/>
                        </a:xfrm>
                        <a:prstGeom prst="rect">
                          <a:avLst/>
                        </a:prstGeom>
                        <a:solidFill>
                          <a:srgbClr val="F8BAEC"/>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71562452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0241"/>
          <p:cNvSpPr>
            <a:spLocks noGrp="1" noChangeArrowheads="1"/>
          </p:cNvSpPr>
          <p:nvPr>
            <p:ph type="title"/>
          </p:nvPr>
        </p:nvSpPr>
        <p:spPr bwMode="auto">
          <a:xfrm>
            <a:off x="466725" y="-22490"/>
            <a:ext cx="8229600" cy="952501"/>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r>
              <a:rPr lang="zh-CN" altLang="en-US" smtClean="0"/>
              <a:t>支持向量机定义</a:t>
            </a:r>
          </a:p>
        </p:txBody>
      </p:sp>
      <p:sp>
        <p:nvSpPr>
          <p:cNvPr id="8194" name="文本占位符 10242"/>
          <p:cNvSpPr>
            <a:spLocks noGrp="1" noChangeArrowheads="1"/>
          </p:cNvSpPr>
          <p:nvPr>
            <p:ph idx="1"/>
          </p:nvPr>
        </p:nvSpPr>
        <p:spPr bwMode="auto">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600" dirty="0" smtClean="0"/>
              <a:t>所谓支持向量机，顾名思义，分为两个部分了解：</a:t>
            </a:r>
            <a:endParaRPr lang="en-US" altLang="zh-CN" sz="2600" dirty="0" smtClean="0"/>
          </a:p>
          <a:p>
            <a:endParaRPr lang="zh-CN" altLang="en-US" sz="2600" dirty="0" smtClean="0"/>
          </a:p>
          <a:p>
            <a:r>
              <a:rPr lang="zh-CN" altLang="en-US" sz="2600" dirty="0" smtClean="0"/>
              <a:t>一，支持向量：就是支持或支撑平面上把两类类别划分开来的超平面的向量点</a:t>
            </a:r>
            <a:endParaRPr lang="en-US" altLang="zh-CN" sz="2600" dirty="0" smtClean="0"/>
          </a:p>
          <a:p>
            <a:endParaRPr lang="zh-CN" altLang="en-US" sz="2600" dirty="0" smtClean="0"/>
          </a:p>
          <a:p>
            <a:r>
              <a:rPr lang="zh-CN" altLang="en-US" sz="2600" dirty="0" smtClean="0"/>
              <a:t>二，这里的“机（</a:t>
            </a:r>
            <a:r>
              <a:rPr lang="en-US" altLang="zh-CN" sz="2600" dirty="0" smtClean="0"/>
              <a:t>machine</a:t>
            </a:r>
            <a:r>
              <a:rPr lang="zh-CN" altLang="en-US" sz="2600" dirty="0" smtClean="0"/>
              <a:t>，机器）”便是一个算法。在机器学习领域，常把一些算法看做是一个机器，如分类机，而支持向量机本身便是一种监督式学习的方法，它广泛的应用于统计分类以及回归分析中。</a:t>
            </a:r>
          </a:p>
        </p:txBody>
      </p:sp>
    </p:spTree>
    <p:extLst>
      <p:ext uri="{BB962C8B-B14F-4D97-AF65-F5344CB8AC3E}">
        <p14:creationId xmlns:p14="http://schemas.microsoft.com/office/powerpoint/2010/main" val="297101062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bwMode="auto">
          <a:xfrm>
            <a:off x="539750" y="171980"/>
            <a:ext cx="8229600" cy="707886"/>
          </a:xfrm>
          <a:ln cap="flat" algn="ctr">
            <a:miter lim="800000"/>
          </a:ln>
        </p:spPr>
        <p:txBody>
          <a:bodyPr vert="horz" wrap="square" lIns="91440" tIns="45720" rIns="91440" bIns="45720" numCol="1" anchor="t" anchorCtr="0" compatLnSpc="1">
            <a:prstTxWarp prst="textNoShape">
              <a:avLst/>
            </a:prstTxWarp>
            <a:spAutoFit/>
          </a:bodyPr>
          <a:lstStyle/>
          <a:p>
            <a:pPr algn="ctr"/>
            <a:r>
              <a:rPr lang="zh-CN" altLang="en-US" sz="4000" b="1" smtClean="0">
                <a:solidFill>
                  <a:srgbClr val="3333FF"/>
                </a:solidFill>
                <a:effectLst>
                  <a:outerShdw blurRad="38100" dist="38100" dir="2700000" algn="tl">
                    <a:srgbClr val="C0C0C0"/>
                  </a:outerShdw>
                </a:effectLst>
                <a:ea typeface="华文行楷" pitchFamily="2" charset="-122"/>
              </a:rPr>
              <a:t>实现非线性分类的思想</a:t>
            </a:r>
          </a:p>
        </p:txBody>
      </p:sp>
      <p:graphicFrame>
        <p:nvGraphicFramePr>
          <p:cNvPr id="37890" name="Object 4"/>
          <p:cNvGraphicFramePr>
            <a:graphicFrameLocks/>
          </p:cNvGraphicFramePr>
          <p:nvPr/>
        </p:nvGraphicFramePr>
        <p:xfrm>
          <a:off x="3779838" y="2897188"/>
          <a:ext cx="914400" cy="165365"/>
        </p:xfrm>
        <a:graphic>
          <a:graphicData uri="http://schemas.openxmlformats.org/presentationml/2006/ole">
            <mc:AlternateContent xmlns:mc="http://schemas.openxmlformats.org/markup-compatibility/2006">
              <mc:Choice xmlns:v="urn:schemas-microsoft-com:vml" Requires="v">
                <p:oleObj spid="_x0000_s194658" r:id="rId4" imgW="914400" imgH="198720" progId="Equation.DSMT4">
                  <p:embed/>
                </p:oleObj>
              </mc:Choice>
              <mc:Fallback>
                <p:oleObj r:id="rId4" imgW="914400" imgH="198720" progId="Equation.DSMT4">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838" y="2897188"/>
                        <a:ext cx="914400" cy="16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891" name="Object 7"/>
          <p:cNvGraphicFramePr>
            <a:graphicFrameLocks/>
          </p:cNvGraphicFramePr>
          <p:nvPr/>
        </p:nvGraphicFramePr>
        <p:xfrm>
          <a:off x="3779838" y="2897188"/>
          <a:ext cx="914400" cy="165365"/>
        </p:xfrm>
        <a:graphic>
          <a:graphicData uri="http://schemas.openxmlformats.org/presentationml/2006/ole">
            <mc:AlternateContent xmlns:mc="http://schemas.openxmlformats.org/markup-compatibility/2006">
              <mc:Choice xmlns:v="urn:schemas-microsoft-com:vml" Requires="v">
                <p:oleObj spid="_x0000_s194659" r:id="rId6" imgW="914400" imgH="198720" progId="Equation.DSMT4">
                  <p:embed/>
                </p:oleObj>
              </mc:Choice>
              <mc:Fallback>
                <p:oleObj r:id="rId6" imgW="914400" imgH="198720" progId="Equation.DSMT4">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838" y="2897188"/>
                        <a:ext cx="914400" cy="16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7892" name="Group 16"/>
          <p:cNvGrpSpPr>
            <a:grpSpLocks/>
          </p:cNvGrpSpPr>
          <p:nvPr/>
        </p:nvGrpSpPr>
        <p:grpSpPr bwMode="auto">
          <a:xfrm>
            <a:off x="468313" y="1057011"/>
            <a:ext cx="8424862" cy="1017323"/>
            <a:chOff x="295" y="799"/>
            <a:chExt cx="5307" cy="769"/>
          </a:xfrm>
        </p:grpSpPr>
        <p:sp>
          <p:nvSpPr>
            <p:cNvPr id="37893" name="Text Box 3"/>
            <p:cNvSpPr txBox="1">
              <a:spLocks noChangeArrowheads="1"/>
            </p:cNvSpPr>
            <p:nvPr/>
          </p:nvSpPr>
          <p:spPr bwMode="auto">
            <a:xfrm>
              <a:off x="295" y="799"/>
              <a:ext cx="5261" cy="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buClr>
                  <a:srgbClr val="3333FF"/>
                </a:buClr>
                <a:buFont typeface="Wingdings" pitchFamily="2" charset="2"/>
                <a:buChar char="n"/>
              </a:pPr>
              <a:r>
                <a:rPr lang="zh-CN" altLang="en-US" sz="2400">
                  <a:solidFill>
                    <a:schemeClr val="tx2"/>
                  </a:solidFill>
                </a:rPr>
                <a:t> 给定训练集后，决策函数仅依赖于</a:t>
              </a:r>
            </a:p>
            <a:p>
              <a:pPr>
                <a:spcBef>
                  <a:spcPct val="50000"/>
                </a:spcBef>
                <a:buClr>
                  <a:srgbClr val="3333FF"/>
                </a:buClr>
              </a:pPr>
              <a:r>
                <a:rPr lang="zh-CN" altLang="en-US" sz="2400">
                  <a:solidFill>
                    <a:schemeClr val="tx2"/>
                  </a:solidFill>
                </a:rPr>
                <a:t>而不需要再考虑非线性变换</a:t>
              </a:r>
            </a:p>
          </p:txBody>
        </p:sp>
        <p:graphicFrame>
          <p:nvGraphicFramePr>
            <p:cNvPr id="37894" name="Object 5"/>
            <p:cNvGraphicFramePr>
              <a:graphicFrameLocks/>
            </p:cNvGraphicFramePr>
            <p:nvPr/>
          </p:nvGraphicFramePr>
          <p:xfrm>
            <a:off x="3482" y="799"/>
            <a:ext cx="2120" cy="355"/>
          </p:xfrm>
          <a:graphic>
            <a:graphicData uri="http://schemas.openxmlformats.org/presentationml/2006/ole">
              <mc:AlternateContent xmlns:mc="http://schemas.openxmlformats.org/markup-compatibility/2006">
                <mc:Choice xmlns:v="urn:schemas-microsoft-com:vml" Requires="v">
                  <p:oleObj spid="_x0000_s194660" r:id="rId7" imgW="1510306" imgH="254097" progId="Equation.DSMT4">
                    <p:embed/>
                  </p:oleObj>
                </mc:Choice>
                <mc:Fallback>
                  <p:oleObj r:id="rId7" imgW="1510306" imgH="254097" progId="Equation.DSMT4">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82" y="799"/>
                          <a:ext cx="2120"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895" name="Object 8"/>
            <p:cNvGraphicFramePr>
              <a:graphicFrameLocks/>
            </p:cNvGraphicFramePr>
            <p:nvPr/>
          </p:nvGraphicFramePr>
          <p:xfrm>
            <a:off x="2699" y="1162"/>
            <a:ext cx="408" cy="260"/>
          </p:xfrm>
          <a:graphic>
            <a:graphicData uri="http://schemas.openxmlformats.org/presentationml/2006/ole">
              <mc:AlternateContent xmlns:mc="http://schemas.openxmlformats.org/markup-compatibility/2006">
                <mc:Choice xmlns:v="urn:schemas-microsoft-com:vml" Requires="v">
                  <p:oleObj spid="_x0000_s194661" r:id="rId9" imgW="317160" imgH="203040" progId="Equation.DSMT4">
                    <p:embed/>
                  </p:oleObj>
                </mc:Choice>
                <mc:Fallback>
                  <p:oleObj r:id="rId9" imgW="317160" imgH="203040" progId="Equation.DSMT4">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99" y="1162"/>
                          <a:ext cx="40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37896" name="Object 9"/>
          <p:cNvGraphicFramePr>
            <a:graphicFrameLocks noGrp="1"/>
          </p:cNvGraphicFramePr>
          <p:nvPr>
            <p:ph idx="1"/>
          </p:nvPr>
        </p:nvGraphicFramePr>
        <p:xfrm>
          <a:off x="2195513" y="3037417"/>
          <a:ext cx="5256212" cy="2009511"/>
        </p:xfrm>
        <a:graphic>
          <a:graphicData uri="http://schemas.openxmlformats.org/presentationml/2006/ole">
            <mc:AlternateContent xmlns:mc="http://schemas.openxmlformats.org/markup-compatibility/2006">
              <mc:Choice xmlns:v="urn:schemas-microsoft-com:vml" Requires="v">
                <p:oleObj spid="_x0000_s194662" r:id="rId11" imgW="2463048" imgH="1130127" progId="Equation.DSMT4">
                  <p:embed/>
                </p:oleObj>
              </mc:Choice>
              <mc:Fallback>
                <p:oleObj r:id="rId11" imgW="2463048" imgH="1130127" progId="Equation.DSMT4">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95513" y="3037417"/>
                        <a:ext cx="5256212" cy="200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7897" name="Group 17"/>
          <p:cNvGrpSpPr>
            <a:grpSpLocks/>
          </p:cNvGrpSpPr>
          <p:nvPr/>
        </p:nvGrpSpPr>
        <p:grpSpPr bwMode="auto">
          <a:xfrm>
            <a:off x="468313" y="2017447"/>
            <a:ext cx="8532812" cy="1017323"/>
            <a:chOff x="295" y="1480"/>
            <a:chExt cx="5375" cy="769"/>
          </a:xfrm>
        </p:grpSpPr>
        <p:graphicFrame>
          <p:nvGraphicFramePr>
            <p:cNvPr id="37898" name="Object 6"/>
            <p:cNvGraphicFramePr>
              <a:graphicFrameLocks/>
            </p:cNvGraphicFramePr>
            <p:nvPr/>
          </p:nvGraphicFramePr>
          <p:xfrm>
            <a:off x="938" y="1843"/>
            <a:ext cx="763" cy="315"/>
          </p:xfrm>
          <a:graphic>
            <a:graphicData uri="http://schemas.openxmlformats.org/presentationml/2006/ole">
              <mc:AlternateContent xmlns:mc="http://schemas.openxmlformats.org/markup-compatibility/2006">
                <mc:Choice xmlns:v="urn:schemas-microsoft-com:vml" Requires="v">
                  <p:oleObj spid="_x0000_s194663" r:id="rId13" imgW="583920" imgH="241200" progId="Equation.DSMT4">
                    <p:embed/>
                  </p:oleObj>
                </mc:Choice>
                <mc:Fallback>
                  <p:oleObj r:id="rId13" imgW="583920" imgH="241200" progId="Equation.DSMT4">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8" y="1843"/>
                          <a:ext cx="76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899" name="Text Box 15"/>
            <p:cNvSpPr txBox="1">
              <a:spLocks noChangeArrowheads="1"/>
            </p:cNvSpPr>
            <p:nvPr/>
          </p:nvSpPr>
          <p:spPr bwMode="auto">
            <a:xfrm>
              <a:off x="295" y="1480"/>
              <a:ext cx="5375" cy="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buClr>
                  <a:srgbClr val="3333FF"/>
                </a:buClr>
                <a:buFont typeface="Wingdings" pitchFamily="2" charset="2"/>
                <a:buChar char="n"/>
              </a:pPr>
              <a:r>
                <a:rPr lang="zh-CN" altLang="en-US" sz="2400">
                  <a:solidFill>
                    <a:schemeClr val="tx2"/>
                  </a:solidFill>
                </a:rPr>
                <a:t> 如果想用其它的非线性分划办法，则可以考虑选择其它形式</a:t>
              </a:r>
            </a:p>
            <a:p>
              <a:pPr>
                <a:spcBef>
                  <a:spcPct val="50000"/>
                </a:spcBef>
                <a:buClr>
                  <a:srgbClr val="3333FF"/>
                </a:buClr>
              </a:pPr>
              <a:r>
                <a:rPr lang="zh-CN" altLang="en-US" sz="2400">
                  <a:solidFill>
                    <a:schemeClr val="tx2"/>
                  </a:solidFill>
                </a:rPr>
                <a:t>的函数              ，一旦选定了函数，就可以求解最优化问题</a:t>
              </a:r>
            </a:p>
          </p:txBody>
        </p:sp>
      </p:grpSp>
    </p:spTree>
    <p:extLst>
      <p:ext uri="{BB962C8B-B14F-4D97-AF65-F5344CB8AC3E}">
        <p14:creationId xmlns:p14="http://schemas.microsoft.com/office/powerpoint/2010/main" val="988291045"/>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bwMode="auto">
          <a:xfrm>
            <a:off x="971550" y="157428"/>
            <a:ext cx="7416800" cy="707886"/>
          </a:xfrm>
          <a:ln cap="flat" algn="ctr">
            <a:miter lim="800000"/>
          </a:ln>
        </p:spPr>
        <p:txBody>
          <a:bodyPr vert="horz" wrap="square" lIns="91440" tIns="45720" rIns="91440" bIns="45720" numCol="1" anchor="t" anchorCtr="0" compatLnSpc="1">
            <a:prstTxWarp prst="textNoShape">
              <a:avLst/>
            </a:prstTxWarp>
            <a:spAutoFit/>
          </a:bodyPr>
          <a:lstStyle/>
          <a:p>
            <a:pPr algn="ctr"/>
            <a:r>
              <a:rPr lang="zh-CN" altLang="en-US" sz="4000" b="1" smtClean="0">
                <a:solidFill>
                  <a:srgbClr val="3333FF"/>
                </a:solidFill>
                <a:effectLst>
                  <a:outerShdw blurRad="38100" dist="38100" dir="2700000" algn="tl">
                    <a:srgbClr val="C0C0C0"/>
                  </a:outerShdw>
                </a:effectLst>
                <a:ea typeface="华文行楷" pitchFamily="2" charset="-122"/>
              </a:rPr>
              <a:t>实现非线性分类的思想</a:t>
            </a:r>
          </a:p>
        </p:txBody>
      </p:sp>
      <p:graphicFrame>
        <p:nvGraphicFramePr>
          <p:cNvPr id="39938" name="Object 17"/>
          <p:cNvGraphicFramePr>
            <a:graphicFrameLocks/>
          </p:cNvGraphicFramePr>
          <p:nvPr/>
        </p:nvGraphicFramePr>
        <p:xfrm>
          <a:off x="2195513" y="1657616"/>
          <a:ext cx="4545012" cy="784489"/>
        </p:xfrm>
        <a:graphic>
          <a:graphicData uri="http://schemas.openxmlformats.org/presentationml/2006/ole">
            <mc:AlternateContent xmlns:mc="http://schemas.openxmlformats.org/markup-compatibility/2006">
              <mc:Choice xmlns:v="urn:schemas-microsoft-com:vml" Requires="v">
                <p:oleObj spid="_x0000_s195650" r:id="rId4" imgW="2082213" imgH="431930" progId="Equation.DSMT4">
                  <p:embed/>
                </p:oleObj>
              </mc:Choice>
              <mc:Fallback>
                <p:oleObj r:id="rId4" imgW="2082213" imgH="431930" progId="Equation.DSMT4">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1657616"/>
                        <a:ext cx="4545012" cy="78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9939" name="Group 26"/>
          <p:cNvGrpSpPr>
            <a:grpSpLocks/>
          </p:cNvGrpSpPr>
          <p:nvPr/>
        </p:nvGrpSpPr>
        <p:grpSpPr bwMode="auto">
          <a:xfrm>
            <a:off x="828675" y="2618052"/>
            <a:ext cx="7575550" cy="1481667"/>
            <a:chOff x="522" y="1979"/>
            <a:chExt cx="4772" cy="1120"/>
          </a:xfrm>
        </p:grpSpPr>
        <p:sp>
          <p:nvSpPr>
            <p:cNvPr id="39940" name="Text Box 19"/>
            <p:cNvSpPr txBox="1">
              <a:spLocks noChangeArrowheads="1"/>
            </p:cNvSpPr>
            <p:nvPr/>
          </p:nvSpPr>
          <p:spPr bwMode="auto">
            <a:xfrm>
              <a:off x="522" y="2124"/>
              <a:ext cx="59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400">
                  <a:solidFill>
                    <a:schemeClr val="tx2"/>
                  </a:solidFill>
                </a:rPr>
                <a:t>其中</a:t>
              </a:r>
            </a:p>
          </p:txBody>
        </p:sp>
        <p:graphicFrame>
          <p:nvGraphicFramePr>
            <p:cNvPr id="39941" name="Object 20"/>
            <p:cNvGraphicFramePr>
              <a:graphicFrameLocks/>
            </p:cNvGraphicFramePr>
            <p:nvPr/>
          </p:nvGraphicFramePr>
          <p:xfrm>
            <a:off x="1111" y="1979"/>
            <a:ext cx="4183" cy="646"/>
          </p:xfrm>
          <a:graphic>
            <a:graphicData uri="http://schemas.openxmlformats.org/presentationml/2006/ole">
              <mc:AlternateContent xmlns:mc="http://schemas.openxmlformats.org/markup-compatibility/2006">
                <mc:Choice xmlns:v="urn:schemas-microsoft-com:vml" Requires="v">
                  <p:oleObj spid="_x0000_s195651" r:id="rId6" imgW="2793960" imgH="431640" progId="Equation.DSMT4">
                    <p:embed/>
                  </p:oleObj>
                </mc:Choice>
                <mc:Fallback>
                  <p:oleObj r:id="rId6" imgW="2793960" imgH="431640" progId="Equation.DSMT4">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1" y="1979"/>
                          <a:ext cx="4183" cy="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42" name="Object 21"/>
            <p:cNvGraphicFramePr>
              <a:graphicFrameLocks/>
            </p:cNvGraphicFramePr>
            <p:nvPr/>
          </p:nvGraphicFramePr>
          <p:xfrm>
            <a:off x="2472" y="2750"/>
            <a:ext cx="2079" cy="349"/>
          </p:xfrm>
          <a:graphic>
            <a:graphicData uri="http://schemas.openxmlformats.org/presentationml/2006/ole">
              <mc:AlternateContent xmlns:mc="http://schemas.openxmlformats.org/markup-compatibility/2006">
                <mc:Choice xmlns:v="urn:schemas-microsoft-com:vml" Requires="v">
                  <p:oleObj spid="_x0000_s195652" r:id="rId8" imgW="1438538" imgH="242142" progId="Equation.DSMT4">
                    <p:embed/>
                  </p:oleObj>
                </mc:Choice>
                <mc:Fallback>
                  <p:oleObj r:id="rId8" imgW="1438538" imgH="242142" progId="Equation.DSMT4">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72" y="2750"/>
                          <a:ext cx="2079"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39943" name="Group 27"/>
          <p:cNvGrpSpPr>
            <a:grpSpLocks/>
          </p:cNvGrpSpPr>
          <p:nvPr/>
        </p:nvGrpSpPr>
        <p:grpSpPr bwMode="auto">
          <a:xfrm>
            <a:off x="684213" y="1057011"/>
            <a:ext cx="6119812" cy="464343"/>
            <a:chOff x="431" y="799"/>
            <a:chExt cx="3855" cy="351"/>
          </a:xfrm>
        </p:grpSpPr>
        <p:graphicFrame>
          <p:nvGraphicFramePr>
            <p:cNvPr id="39944" name="Object 23"/>
            <p:cNvGraphicFramePr>
              <a:graphicFrameLocks/>
            </p:cNvGraphicFramePr>
            <p:nvPr/>
          </p:nvGraphicFramePr>
          <p:xfrm>
            <a:off x="930" y="799"/>
            <a:ext cx="1361" cy="315"/>
          </p:xfrm>
          <a:graphic>
            <a:graphicData uri="http://schemas.openxmlformats.org/presentationml/2006/ole">
              <mc:AlternateContent xmlns:mc="http://schemas.openxmlformats.org/markup-compatibility/2006">
                <mc:Choice xmlns:v="urn:schemas-microsoft-com:vml" Requires="v">
                  <p:oleObj spid="_x0000_s195653" r:id="rId10" imgW="1043982" imgH="242142" progId="Equation.DSMT4">
                    <p:embed/>
                  </p:oleObj>
                </mc:Choice>
                <mc:Fallback>
                  <p:oleObj r:id="rId10" imgW="1043982" imgH="242142" progId="Equation.DSMT4">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0" y="799"/>
                          <a:ext cx="1361"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9945" name="Text Box 24"/>
            <p:cNvSpPr txBox="1">
              <a:spLocks noChangeArrowheads="1"/>
            </p:cNvSpPr>
            <p:nvPr/>
          </p:nvSpPr>
          <p:spPr bwMode="auto">
            <a:xfrm>
              <a:off x="431" y="799"/>
              <a:ext cx="3855"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400">
                  <a:solidFill>
                    <a:schemeClr val="tx2"/>
                  </a:solidFill>
                </a:rPr>
                <a:t>解得                         ，而决策函数</a:t>
              </a:r>
            </a:p>
          </p:txBody>
        </p:sp>
      </p:grpSp>
    </p:spTree>
    <p:extLst>
      <p:ext uri="{BB962C8B-B14F-4D97-AF65-F5344CB8AC3E}">
        <p14:creationId xmlns:p14="http://schemas.microsoft.com/office/powerpoint/2010/main" val="119006438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7"/>
          <p:cNvSpPr txBox="1">
            <a:spLocks noChangeArrowheads="1"/>
          </p:cNvSpPr>
          <p:nvPr/>
        </p:nvSpPr>
        <p:spPr bwMode="auto">
          <a:xfrm>
            <a:off x="684213" y="997479"/>
            <a:ext cx="802798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400">
                <a:solidFill>
                  <a:schemeClr val="tx2"/>
                </a:solidFill>
              </a:rPr>
              <a:t>目前研究最多的核函数主要有三类：</a:t>
            </a:r>
          </a:p>
        </p:txBody>
      </p:sp>
      <p:sp>
        <p:nvSpPr>
          <p:cNvPr id="536588" name="Rectangle 12"/>
          <p:cNvSpPr>
            <a:spLocks noGrp="1" noChangeArrowheads="1"/>
          </p:cNvSpPr>
          <p:nvPr>
            <p:ph type="title"/>
          </p:nvPr>
        </p:nvSpPr>
        <p:spPr bwMode="auto">
          <a:xfrm>
            <a:off x="2627313" y="171980"/>
            <a:ext cx="4248150" cy="707886"/>
          </a:xfrm>
          <a:ln algn="ctr">
            <a:miter lim="800000"/>
          </a:ln>
        </p:spPr>
        <p:txBody>
          <a:bodyPr vert="horz" wrap="square" lIns="91440" tIns="45720" rIns="91440" bIns="45720" numCol="1" anchor="t" anchorCtr="0" compatLnSpc="1">
            <a:prstTxWarp prst="textNoShape">
              <a:avLst/>
            </a:prstTxWarp>
            <a:spAutoFit/>
          </a:bodyPr>
          <a:lstStyle/>
          <a:p>
            <a:pPr algn="ctr"/>
            <a:r>
              <a:rPr lang="zh-CN" altLang="en-US" sz="4000" b="1" smtClean="0">
                <a:solidFill>
                  <a:srgbClr val="3333FF"/>
                </a:solidFill>
                <a:effectLst>
                  <a:outerShdw blurRad="38100" dist="38100" dir="2700000" algn="tl">
                    <a:srgbClr val="C0C0C0"/>
                  </a:outerShdw>
                </a:effectLst>
                <a:ea typeface="华文行楷" pitchFamily="2" charset="-122"/>
              </a:rPr>
              <a:t>核函数的选择</a:t>
            </a:r>
          </a:p>
        </p:txBody>
      </p:sp>
      <p:grpSp>
        <p:nvGrpSpPr>
          <p:cNvPr id="41987" name="Group 17"/>
          <p:cNvGrpSpPr>
            <a:grpSpLocks/>
          </p:cNvGrpSpPr>
          <p:nvPr/>
        </p:nvGrpSpPr>
        <p:grpSpPr bwMode="auto">
          <a:xfrm>
            <a:off x="684213" y="1537228"/>
            <a:ext cx="8135937" cy="732896"/>
            <a:chOff x="431" y="1162"/>
            <a:chExt cx="5125" cy="554"/>
          </a:xfrm>
        </p:grpSpPr>
        <p:sp>
          <p:nvSpPr>
            <p:cNvPr id="41988" name="Rectangle 3"/>
            <p:cNvSpPr>
              <a:spLocks noChangeArrowheads="1"/>
            </p:cNvSpPr>
            <p:nvPr/>
          </p:nvSpPr>
          <p:spPr bwMode="auto">
            <a:xfrm>
              <a:off x="431" y="1162"/>
              <a:ext cx="1542"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itchFamily="18" charset="0"/>
                  <a:ea typeface="宋体" pitchFamily="2" charset="-122"/>
                </a:defRPr>
              </a:lvl1pPr>
              <a:lvl2pPr>
                <a:defRPr sz="2800" b="1">
                  <a:solidFill>
                    <a:schemeClr val="tx1"/>
                  </a:solidFill>
                  <a:latin typeface="Times New Roman" pitchFamily="18" charset="0"/>
                  <a:ea typeface="宋体" pitchFamily="2" charset="-122"/>
                </a:defRPr>
              </a:lvl2pPr>
              <a:lvl3pPr>
                <a:defRPr sz="2800" b="1">
                  <a:solidFill>
                    <a:schemeClr val="tx1"/>
                  </a:solidFill>
                  <a:latin typeface="Times New Roman" pitchFamily="18" charset="0"/>
                  <a:ea typeface="宋体" pitchFamily="2" charset="-122"/>
                </a:defRPr>
              </a:lvl3pPr>
              <a:lvl4pPr>
                <a:defRPr sz="2800" b="1">
                  <a:solidFill>
                    <a:schemeClr val="tx1"/>
                  </a:solidFill>
                  <a:latin typeface="Times New Roman" pitchFamily="18" charset="0"/>
                  <a:ea typeface="宋体" pitchFamily="2" charset="-122"/>
                </a:defRPr>
              </a:lvl4pPr>
              <a:lvl5pPr>
                <a:defRPr sz="2800" b="1">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9pPr>
            </a:lstStyle>
            <a:p>
              <a:pPr>
                <a:spcBef>
                  <a:spcPct val="20000"/>
                </a:spcBef>
                <a:buClr>
                  <a:schemeClr val="accent1"/>
                </a:buClr>
                <a:buSzPct val="80000"/>
                <a:buFont typeface="Wingdings" pitchFamily="2" charset="2"/>
                <a:buChar char="n"/>
              </a:pPr>
              <a:r>
                <a:rPr lang="zh-CN" altLang="en-US" sz="2400">
                  <a:solidFill>
                    <a:schemeClr val="tx2"/>
                  </a:solidFill>
                  <a:latin typeface="Arial" pitchFamily="34" charset="0"/>
                </a:rPr>
                <a:t>多项式内核</a:t>
              </a:r>
            </a:p>
          </p:txBody>
        </p:sp>
        <p:graphicFrame>
          <p:nvGraphicFramePr>
            <p:cNvPr id="41989" name="Object 4"/>
            <p:cNvGraphicFramePr>
              <a:graphicFrameLocks/>
            </p:cNvGraphicFramePr>
            <p:nvPr/>
          </p:nvGraphicFramePr>
          <p:xfrm>
            <a:off x="1678" y="1389"/>
            <a:ext cx="1790" cy="307"/>
          </p:xfrm>
          <a:graphic>
            <a:graphicData uri="http://schemas.openxmlformats.org/presentationml/2006/ole">
              <mc:AlternateContent xmlns:mc="http://schemas.openxmlformats.org/markup-compatibility/2006">
                <mc:Choice xmlns:v="urn:schemas-microsoft-com:vml" Requires="v">
                  <p:oleObj spid="_x0000_s196658" r:id="rId4" imgW="1396800" imgH="241200" progId="Equation.DSMT4">
                    <p:embed/>
                  </p:oleObj>
                </mc:Choice>
                <mc:Fallback>
                  <p:oleObj r:id="rId4" imgW="1396800" imgH="241200" progId="Equation.DSMT4">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8" y="1389"/>
                          <a:ext cx="1790"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990" name="Text Box 13"/>
            <p:cNvSpPr txBox="1">
              <a:spLocks noChangeArrowheads="1"/>
            </p:cNvSpPr>
            <p:nvPr/>
          </p:nvSpPr>
          <p:spPr bwMode="auto">
            <a:xfrm>
              <a:off x="3560" y="1389"/>
              <a:ext cx="19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200">
                  <a:solidFill>
                    <a:schemeClr val="tx2"/>
                  </a:solidFill>
                </a:rPr>
                <a:t>得到</a:t>
              </a:r>
              <a:r>
                <a:rPr lang="en-US" altLang="zh-CN" sz="2200">
                  <a:solidFill>
                    <a:schemeClr val="tx2"/>
                  </a:solidFill>
                </a:rPr>
                <a:t>q </a:t>
              </a:r>
              <a:r>
                <a:rPr lang="zh-CN" altLang="en-US" sz="2200">
                  <a:solidFill>
                    <a:schemeClr val="tx2"/>
                  </a:solidFill>
                </a:rPr>
                <a:t>阶多项式分类器</a:t>
              </a:r>
            </a:p>
          </p:txBody>
        </p:sp>
      </p:grpSp>
      <p:grpSp>
        <p:nvGrpSpPr>
          <p:cNvPr id="41991" name="Group 20"/>
          <p:cNvGrpSpPr>
            <a:grpSpLocks/>
          </p:cNvGrpSpPr>
          <p:nvPr/>
        </p:nvGrpSpPr>
        <p:grpSpPr bwMode="auto">
          <a:xfrm>
            <a:off x="684213" y="4118241"/>
            <a:ext cx="7848600" cy="1391708"/>
            <a:chOff x="431" y="3113"/>
            <a:chExt cx="4944" cy="1052"/>
          </a:xfrm>
        </p:grpSpPr>
        <p:grpSp>
          <p:nvGrpSpPr>
            <p:cNvPr id="41992" name="Group 19"/>
            <p:cNvGrpSpPr>
              <a:grpSpLocks/>
            </p:cNvGrpSpPr>
            <p:nvPr/>
          </p:nvGrpSpPr>
          <p:grpSpPr bwMode="auto">
            <a:xfrm>
              <a:off x="657" y="3430"/>
              <a:ext cx="4718" cy="735"/>
              <a:chOff x="657" y="3430"/>
              <a:chExt cx="4718" cy="735"/>
            </a:xfrm>
          </p:grpSpPr>
          <p:graphicFrame>
            <p:nvGraphicFramePr>
              <p:cNvPr id="41993" name="Object 6"/>
              <p:cNvGraphicFramePr>
                <a:graphicFrameLocks/>
              </p:cNvGraphicFramePr>
              <p:nvPr/>
            </p:nvGraphicFramePr>
            <p:xfrm>
              <a:off x="1791" y="3430"/>
              <a:ext cx="2268" cy="302"/>
            </p:xfrm>
            <a:graphic>
              <a:graphicData uri="http://schemas.openxmlformats.org/presentationml/2006/ole">
                <mc:AlternateContent xmlns:mc="http://schemas.openxmlformats.org/markup-compatibility/2006">
                  <mc:Choice xmlns:v="urn:schemas-microsoft-com:vml" Requires="v">
                    <p:oleObj spid="_x0000_s196659" r:id="rId6" imgW="1714320" imgH="228600" progId="Equation.DSMT4">
                      <p:embed/>
                    </p:oleObj>
                  </mc:Choice>
                  <mc:Fallback>
                    <p:oleObj r:id="rId6" imgW="1714320" imgH="228600" progId="Equation.DSMT4">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1" y="3430"/>
                            <a:ext cx="2268"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994" name="Text Box 11"/>
              <p:cNvSpPr txBox="1">
                <a:spLocks noChangeArrowheads="1"/>
              </p:cNvSpPr>
              <p:nvPr/>
            </p:nvSpPr>
            <p:spPr bwMode="auto">
              <a:xfrm>
                <a:off x="657" y="3838"/>
                <a:ext cx="471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200">
                    <a:solidFill>
                      <a:schemeClr val="tx2"/>
                    </a:solidFill>
                  </a:rPr>
                  <a:t>包含一个隐层的多层感知器，隐层节点数是由算法自动确定</a:t>
                </a:r>
              </a:p>
            </p:txBody>
          </p:sp>
        </p:grpSp>
        <p:sp>
          <p:nvSpPr>
            <p:cNvPr id="41995" name="Rectangle 15"/>
            <p:cNvSpPr>
              <a:spLocks noChangeArrowheads="1"/>
            </p:cNvSpPr>
            <p:nvPr/>
          </p:nvSpPr>
          <p:spPr bwMode="auto">
            <a:xfrm>
              <a:off x="431" y="3113"/>
              <a:ext cx="1633"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itchFamily="18" charset="0"/>
                  <a:ea typeface="宋体" pitchFamily="2" charset="-122"/>
                </a:defRPr>
              </a:lvl1pPr>
              <a:lvl2pPr>
                <a:defRPr sz="2800" b="1">
                  <a:solidFill>
                    <a:schemeClr val="tx1"/>
                  </a:solidFill>
                  <a:latin typeface="Times New Roman" pitchFamily="18" charset="0"/>
                  <a:ea typeface="宋体" pitchFamily="2" charset="-122"/>
                </a:defRPr>
              </a:lvl2pPr>
              <a:lvl3pPr>
                <a:defRPr sz="2800" b="1">
                  <a:solidFill>
                    <a:schemeClr val="tx1"/>
                  </a:solidFill>
                  <a:latin typeface="Times New Roman" pitchFamily="18" charset="0"/>
                  <a:ea typeface="宋体" pitchFamily="2" charset="-122"/>
                </a:defRPr>
              </a:lvl3pPr>
              <a:lvl4pPr>
                <a:defRPr sz="2800" b="1">
                  <a:solidFill>
                    <a:schemeClr val="tx1"/>
                  </a:solidFill>
                  <a:latin typeface="Times New Roman" pitchFamily="18" charset="0"/>
                  <a:ea typeface="宋体" pitchFamily="2" charset="-122"/>
                </a:defRPr>
              </a:lvl4pPr>
              <a:lvl5pPr>
                <a:defRPr sz="2800" b="1">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9pPr>
            </a:lstStyle>
            <a:p>
              <a:pPr>
                <a:spcBef>
                  <a:spcPct val="20000"/>
                </a:spcBef>
                <a:buClr>
                  <a:schemeClr val="accent1"/>
                </a:buClr>
                <a:buSzPct val="80000"/>
                <a:buFont typeface="Wingdings" pitchFamily="2" charset="2"/>
                <a:buChar char="n"/>
              </a:pPr>
              <a:r>
                <a:rPr lang="en-US" altLang="zh-CN" sz="2400">
                  <a:solidFill>
                    <a:schemeClr val="tx2"/>
                  </a:solidFill>
                  <a:latin typeface="Arial" pitchFamily="34" charset="0"/>
                </a:rPr>
                <a:t>Sigmoid</a:t>
              </a:r>
              <a:r>
                <a:rPr lang="zh-CN" altLang="en-US" sz="2400">
                  <a:solidFill>
                    <a:schemeClr val="tx2"/>
                  </a:solidFill>
                  <a:latin typeface="Arial" pitchFamily="34" charset="0"/>
                </a:rPr>
                <a:t>内核</a:t>
              </a:r>
            </a:p>
          </p:txBody>
        </p:sp>
      </p:grpSp>
      <p:grpSp>
        <p:nvGrpSpPr>
          <p:cNvPr id="41996" name="Group 18"/>
          <p:cNvGrpSpPr>
            <a:grpSpLocks/>
          </p:cNvGrpSpPr>
          <p:nvPr/>
        </p:nvGrpSpPr>
        <p:grpSpPr bwMode="auto">
          <a:xfrm>
            <a:off x="684213" y="2557199"/>
            <a:ext cx="8172450" cy="1420813"/>
            <a:chOff x="431" y="1933"/>
            <a:chExt cx="5148" cy="1074"/>
          </a:xfrm>
        </p:grpSpPr>
        <p:graphicFrame>
          <p:nvGraphicFramePr>
            <p:cNvPr id="41997" name="Object 5"/>
            <p:cNvGraphicFramePr>
              <a:graphicFrameLocks/>
            </p:cNvGraphicFramePr>
            <p:nvPr/>
          </p:nvGraphicFramePr>
          <p:xfrm>
            <a:off x="1797" y="2160"/>
            <a:ext cx="2036" cy="520"/>
          </p:xfrm>
          <a:graphic>
            <a:graphicData uri="http://schemas.openxmlformats.org/presentationml/2006/ole">
              <mc:AlternateContent xmlns:mc="http://schemas.openxmlformats.org/markup-compatibility/2006">
                <mc:Choice xmlns:v="urn:schemas-microsoft-com:vml" Requires="v">
                  <p:oleObj spid="_x0000_s196660" r:id="rId8" imgW="1638000" imgH="419040" progId="Equation.DSMT4">
                    <p:embed/>
                  </p:oleObj>
                </mc:Choice>
                <mc:Fallback>
                  <p:oleObj r:id="rId8" imgW="1638000" imgH="419040" progId="Equation.DSMT4">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97" y="2160"/>
                          <a:ext cx="2036"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998" name="Text Box 10"/>
            <p:cNvSpPr txBox="1">
              <a:spLocks noChangeArrowheads="1"/>
            </p:cNvSpPr>
            <p:nvPr/>
          </p:nvSpPr>
          <p:spPr bwMode="auto">
            <a:xfrm>
              <a:off x="567" y="2703"/>
              <a:ext cx="501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000">
                  <a:solidFill>
                    <a:schemeClr val="tx2"/>
                  </a:solidFill>
                </a:rPr>
                <a:t>每个基函数中心对应一个支持向量，它们及输出权值由算法自动确定</a:t>
              </a:r>
            </a:p>
          </p:txBody>
        </p:sp>
        <p:sp>
          <p:nvSpPr>
            <p:cNvPr id="41999" name="Rectangle 16"/>
            <p:cNvSpPr>
              <a:spLocks noChangeArrowheads="1"/>
            </p:cNvSpPr>
            <p:nvPr/>
          </p:nvSpPr>
          <p:spPr bwMode="auto">
            <a:xfrm>
              <a:off x="431" y="1933"/>
              <a:ext cx="2471"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itchFamily="18" charset="0"/>
                  <a:ea typeface="宋体" pitchFamily="2" charset="-122"/>
                </a:defRPr>
              </a:lvl1pPr>
              <a:lvl2pPr>
                <a:defRPr sz="2800" b="1">
                  <a:solidFill>
                    <a:schemeClr val="tx1"/>
                  </a:solidFill>
                  <a:latin typeface="Times New Roman" pitchFamily="18" charset="0"/>
                  <a:ea typeface="宋体" pitchFamily="2" charset="-122"/>
                </a:defRPr>
              </a:lvl2pPr>
              <a:lvl3pPr>
                <a:defRPr sz="2800" b="1">
                  <a:solidFill>
                    <a:schemeClr val="tx1"/>
                  </a:solidFill>
                  <a:latin typeface="Times New Roman" pitchFamily="18" charset="0"/>
                  <a:ea typeface="宋体" pitchFamily="2" charset="-122"/>
                </a:defRPr>
              </a:lvl3pPr>
              <a:lvl4pPr>
                <a:defRPr sz="2800" b="1">
                  <a:solidFill>
                    <a:schemeClr val="tx1"/>
                  </a:solidFill>
                  <a:latin typeface="Times New Roman" pitchFamily="18" charset="0"/>
                  <a:ea typeface="宋体" pitchFamily="2" charset="-122"/>
                </a:defRPr>
              </a:lvl4pPr>
              <a:lvl5pPr>
                <a:defRPr sz="2800" b="1">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800" b="1">
                  <a:solidFill>
                    <a:schemeClr val="tx1"/>
                  </a:solidFill>
                  <a:latin typeface="Times New Roman" pitchFamily="18" charset="0"/>
                  <a:ea typeface="宋体" pitchFamily="2" charset="-122"/>
                </a:defRPr>
              </a:lvl9pPr>
            </a:lstStyle>
            <a:p>
              <a:pPr>
                <a:lnSpc>
                  <a:spcPct val="80000"/>
                </a:lnSpc>
                <a:spcBef>
                  <a:spcPct val="20000"/>
                </a:spcBef>
                <a:buClr>
                  <a:schemeClr val="accent1"/>
                </a:buClr>
                <a:buSzPct val="80000"/>
                <a:buFont typeface="Wingdings" pitchFamily="2" charset="2"/>
                <a:buChar char="n"/>
              </a:pPr>
              <a:r>
                <a:rPr lang="zh-CN" altLang="en-US" sz="2400">
                  <a:solidFill>
                    <a:schemeClr val="tx2"/>
                  </a:solidFill>
                  <a:latin typeface="Arial" pitchFamily="34" charset="0"/>
                </a:rPr>
                <a:t>高斯径向基函数内核</a:t>
              </a:r>
              <a:r>
                <a:rPr lang="en-US" altLang="zh-CN" sz="2400">
                  <a:solidFill>
                    <a:schemeClr val="tx2"/>
                  </a:solidFill>
                  <a:latin typeface="Arial" pitchFamily="34" charset="0"/>
                </a:rPr>
                <a:t>RBF</a:t>
              </a:r>
            </a:p>
          </p:txBody>
        </p:sp>
      </p:grpSp>
    </p:spTree>
    <p:extLst>
      <p:ext uri="{BB962C8B-B14F-4D97-AF65-F5344CB8AC3E}">
        <p14:creationId xmlns:p14="http://schemas.microsoft.com/office/powerpoint/2010/main" val="183039343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86017"/>
          <p:cNvSpPr>
            <a:spLocks noGrp="1" noChangeArrowheads="1"/>
          </p:cNvSpPr>
          <p:nvPr>
            <p:ph type="title"/>
          </p:nvPr>
        </p:nvSpPr>
        <p:spPr bwMode="auto">
          <a:xfrm>
            <a:off x="609600" y="254001"/>
            <a:ext cx="8001000" cy="1013354"/>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r>
              <a:rPr lang="zh-CN" altLang="en-US" smtClean="0"/>
              <a:t>几个典型的核函数</a:t>
            </a:r>
          </a:p>
        </p:txBody>
      </p:sp>
      <p:pic>
        <p:nvPicPr>
          <p:cNvPr id="44034" name="图片 86020"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1" y="1598084"/>
            <a:ext cx="7197725" cy="319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551520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bwMode="auto">
          <a:xfrm>
            <a:off x="3132139" y="171980"/>
            <a:ext cx="2962275" cy="707886"/>
          </a:xfrm>
          <a:ln cap="flat" algn="ctr">
            <a:miter lim="800000"/>
          </a:ln>
        </p:spPr>
        <p:txBody>
          <a:bodyPr vert="horz" wrap="square" lIns="91440" tIns="45720" rIns="91440" bIns="45720" numCol="1" anchor="t" anchorCtr="0" compatLnSpc="1">
            <a:prstTxWarp prst="textNoShape">
              <a:avLst/>
            </a:prstTxWarp>
            <a:spAutoFit/>
          </a:bodyPr>
          <a:lstStyle/>
          <a:p>
            <a:pPr algn="ctr"/>
            <a:r>
              <a:rPr lang="zh-CN" altLang="en-US" sz="4000" b="1" smtClean="0">
                <a:solidFill>
                  <a:srgbClr val="3333FF"/>
                </a:solidFill>
                <a:effectLst>
                  <a:outerShdw blurRad="38100" dist="38100" dir="2700000" algn="tl">
                    <a:srgbClr val="C0C0C0"/>
                  </a:outerShdw>
                </a:effectLst>
                <a:ea typeface="华文行楷" pitchFamily="2" charset="-122"/>
              </a:rPr>
              <a:t>核的比较</a:t>
            </a:r>
          </a:p>
        </p:txBody>
      </p:sp>
      <p:pic>
        <p:nvPicPr>
          <p:cNvPr id="45058"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97782"/>
            <a:ext cx="8229600" cy="352028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973410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3"/>
          <p:cNvSpPr>
            <a:spLocks noGrp="1" noChangeArrowheads="1"/>
          </p:cNvSpPr>
          <p:nvPr>
            <p:ph idx="1"/>
          </p:nvPr>
        </p:nvSpPr>
        <p:spPr bwMode="auto">
          <a:xfrm>
            <a:off x="457200" y="937949"/>
            <a:ext cx="8229600" cy="4441031"/>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10000"/>
              </a:lnSpc>
            </a:pPr>
            <a:r>
              <a:rPr lang="zh-CN" altLang="en-US" sz="2400" b="1" smtClean="0"/>
              <a:t>现有</a:t>
            </a:r>
            <a:r>
              <a:rPr lang="en-US" altLang="zh-CN" sz="2400" b="1" smtClean="0"/>
              <a:t>5</a:t>
            </a:r>
            <a:r>
              <a:rPr lang="zh-CN" altLang="en-US" sz="2400" b="1" smtClean="0"/>
              <a:t>个一维数据</a:t>
            </a:r>
          </a:p>
          <a:p>
            <a:pPr lvl="1">
              <a:lnSpc>
                <a:spcPct val="110000"/>
              </a:lnSpc>
            </a:pPr>
            <a:r>
              <a:rPr lang="en-US" altLang="zh-CN" sz="2400" b="1" smtClean="0"/>
              <a:t>x</a:t>
            </a:r>
            <a:r>
              <a:rPr lang="en-US" altLang="zh-CN" sz="2400" b="1" baseline="-25000" smtClean="0"/>
              <a:t>1</a:t>
            </a:r>
            <a:r>
              <a:rPr lang="en-US" altLang="zh-CN" sz="2400" b="1" smtClean="0"/>
              <a:t>=1, x</a:t>
            </a:r>
            <a:r>
              <a:rPr lang="en-US" altLang="zh-CN" sz="2400" b="1" baseline="-25000" smtClean="0"/>
              <a:t>2</a:t>
            </a:r>
            <a:r>
              <a:rPr lang="en-US" altLang="zh-CN" sz="2400" b="1" smtClean="0"/>
              <a:t>=2, x</a:t>
            </a:r>
            <a:r>
              <a:rPr lang="en-US" altLang="zh-CN" sz="2400" b="1" baseline="-25000" smtClean="0"/>
              <a:t>3</a:t>
            </a:r>
            <a:r>
              <a:rPr lang="en-US" altLang="zh-CN" sz="2400" b="1" smtClean="0"/>
              <a:t>=4, x</a:t>
            </a:r>
            <a:r>
              <a:rPr lang="en-US" altLang="zh-CN" sz="2400" b="1" baseline="-25000" smtClean="0"/>
              <a:t>4</a:t>
            </a:r>
            <a:r>
              <a:rPr lang="en-US" altLang="zh-CN" sz="2400" b="1" smtClean="0"/>
              <a:t>=5, x</a:t>
            </a:r>
            <a:r>
              <a:rPr lang="en-US" altLang="zh-CN" sz="2400" b="1" baseline="-25000" smtClean="0"/>
              <a:t>5</a:t>
            </a:r>
            <a:r>
              <a:rPr lang="en-US" altLang="zh-CN" sz="2400" b="1" smtClean="0"/>
              <a:t>=6, </a:t>
            </a:r>
            <a:r>
              <a:rPr lang="zh-CN" altLang="en-US" sz="2400" b="1" smtClean="0">
                <a:solidFill>
                  <a:srgbClr val="3333FF"/>
                </a:solidFill>
              </a:rPr>
              <a:t>其中 </a:t>
            </a:r>
            <a:r>
              <a:rPr lang="en-US" altLang="zh-CN" sz="2400" b="1" smtClean="0">
                <a:solidFill>
                  <a:srgbClr val="3333FF"/>
                </a:solidFill>
              </a:rPr>
              <a:t>1, 2, 6 </a:t>
            </a:r>
            <a:r>
              <a:rPr lang="zh-CN" altLang="en-US" sz="2400" b="1" smtClean="0">
                <a:solidFill>
                  <a:srgbClr val="3333FF"/>
                </a:solidFill>
              </a:rPr>
              <a:t>为 </a:t>
            </a:r>
            <a:r>
              <a:rPr lang="en-US" altLang="zh-CN" sz="2400" b="1" smtClean="0">
                <a:solidFill>
                  <a:srgbClr val="3333FF"/>
                </a:solidFill>
              </a:rPr>
              <a:t>class 1</a:t>
            </a:r>
            <a:r>
              <a:rPr lang="zh-CN" altLang="en-US" sz="2400" b="1" smtClean="0"/>
              <a:t>，</a:t>
            </a:r>
            <a:r>
              <a:rPr lang="en-US" altLang="zh-CN" sz="2400" b="1" smtClean="0">
                <a:solidFill>
                  <a:srgbClr val="3333FF"/>
                </a:solidFill>
              </a:rPr>
              <a:t>4, 5 </a:t>
            </a:r>
            <a:r>
              <a:rPr lang="zh-CN" altLang="en-US" sz="2400" b="1" smtClean="0">
                <a:solidFill>
                  <a:srgbClr val="3333FF"/>
                </a:solidFill>
              </a:rPr>
              <a:t>为</a:t>
            </a:r>
            <a:r>
              <a:rPr lang="en-US" altLang="zh-CN" sz="2400" b="1" smtClean="0">
                <a:solidFill>
                  <a:srgbClr val="3333FF"/>
                </a:solidFill>
              </a:rPr>
              <a:t>class 2</a:t>
            </a:r>
            <a:r>
              <a:rPr lang="en-US" altLang="zh-CN" sz="2400" b="1" smtClean="0"/>
              <a:t> </a:t>
            </a:r>
            <a:r>
              <a:rPr lang="en-US" altLang="zh-CN" sz="2400" b="1" smtClean="0">
                <a:sym typeface="Symbol" pitchFamily="18" charset="2"/>
              </a:rPr>
              <a:t></a:t>
            </a:r>
            <a:r>
              <a:rPr lang="en-US" altLang="zh-CN" sz="2400" b="1" smtClean="0"/>
              <a:t> y</a:t>
            </a:r>
            <a:r>
              <a:rPr lang="en-US" altLang="zh-CN" sz="2400" b="1" baseline="-25000" smtClean="0"/>
              <a:t>1</a:t>
            </a:r>
            <a:r>
              <a:rPr lang="en-US" altLang="zh-CN" sz="2400" b="1" smtClean="0"/>
              <a:t>=1, y</a:t>
            </a:r>
            <a:r>
              <a:rPr lang="en-US" altLang="zh-CN" sz="2400" b="1" baseline="-25000" smtClean="0"/>
              <a:t>2</a:t>
            </a:r>
            <a:r>
              <a:rPr lang="en-US" altLang="zh-CN" sz="2400" b="1" smtClean="0"/>
              <a:t>=1, y</a:t>
            </a:r>
            <a:r>
              <a:rPr lang="en-US" altLang="zh-CN" sz="2400" b="1" baseline="-25000" smtClean="0"/>
              <a:t>3</a:t>
            </a:r>
            <a:r>
              <a:rPr lang="en-US" altLang="zh-CN" sz="2400" b="1" smtClean="0"/>
              <a:t>=-1, y</a:t>
            </a:r>
            <a:r>
              <a:rPr lang="en-US" altLang="zh-CN" sz="2400" b="1" baseline="-25000" smtClean="0"/>
              <a:t>4</a:t>
            </a:r>
            <a:r>
              <a:rPr lang="en-US" altLang="zh-CN" sz="2400" b="1" smtClean="0"/>
              <a:t>=-1, y</a:t>
            </a:r>
            <a:r>
              <a:rPr lang="en-US" altLang="zh-CN" sz="2400" b="1" baseline="-25000" smtClean="0"/>
              <a:t>5</a:t>
            </a:r>
            <a:r>
              <a:rPr lang="en-US" altLang="zh-CN" sz="2400" b="1" smtClean="0"/>
              <a:t>=1</a:t>
            </a:r>
          </a:p>
          <a:p>
            <a:pPr>
              <a:lnSpc>
                <a:spcPct val="110000"/>
              </a:lnSpc>
            </a:pPr>
            <a:r>
              <a:rPr lang="zh-CN" altLang="en-US" sz="2400" b="1" smtClean="0"/>
              <a:t>选择 </a:t>
            </a:r>
            <a:r>
              <a:rPr lang="en-US" altLang="zh-CN" sz="2400" b="1" smtClean="0"/>
              <a:t>polynomial kernel of degree 2</a:t>
            </a:r>
          </a:p>
          <a:p>
            <a:pPr lvl="1">
              <a:lnSpc>
                <a:spcPct val="110000"/>
              </a:lnSpc>
            </a:pPr>
            <a:r>
              <a:rPr lang="en-US" altLang="zh-CN" sz="2400" b="1" smtClean="0"/>
              <a:t>K(x,y) = (xy+1)</a:t>
            </a:r>
            <a:r>
              <a:rPr lang="en-US" altLang="zh-CN" sz="2400" b="1" baseline="30000" smtClean="0"/>
              <a:t>2</a:t>
            </a:r>
            <a:endParaRPr lang="en-US" altLang="zh-CN" sz="2400" b="1" smtClean="0"/>
          </a:p>
          <a:p>
            <a:pPr lvl="1">
              <a:lnSpc>
                <a:spcPct val="110000"/>
              </a:lnSpc>
            </a:pPr>
            <a:r>
              <a:rPr lang="en-US" altLang="zh-CN" sz="2400" b="1" smtClean="0"/>
              <a:t>C = 100</a:t>
            </a:r>
          </a:p>
          <a:p>
            <a:pPr>
              <a:lnSpc>
                <a:spcPct val="110000"/>
              </a:lnSpc>
            </a:pPr>
            <a:r>
              <a:rPr lang="zh-CN" altLang="en-US" sz="2400" b="1" smtClean="0"/>
              <a:t>求解 </a:t>
            </a:r>
            <a:r>
              <a:rPr lang="en-US" altLang="zh-CN" sz="2400" b="1" smtClean="0">
                <a:latin typeface="Symbol" pitchFamily="18" charset="2"/>
              </a:rPr>
              <a:t>a</a:t>
            </a:r>
            <a:r>
              <a:rPr lang="en-US" altLang="zh-CN" sz="2400" b="1" baseline="-25000" smtClean="0"/>
              <a:t>i</a:t>
            </a:r>
            <a:r>
              <a:rPr lang="en-US" altLang="zh-CN" sz="2400" b="1" smtClean="0"/>
              <a:t> (</a:t>
            </a:r>
            <a:r>
              <a:rPr lang="en-US" altLang="zh-CN" sz="2400" b="1" i="1" smtClean="0">
                <a:latin typeface="Times New Roman" pitchFamily="18" charset="0"/>
              </a:rPr>
              <a:t>i</a:t>
            </a:r>
            <a:r>
              <a:rPr lang="en-US" altLang="zh-CN" sz="2400" b="1" smtClean="0">
                <a:latin typeface="Times New Roman" pitchFamily="18" charset="0"/>
              </a:rPr>
              <a:t>=1, …, 5)</a:t>
            </a:r>
          </a:p>
        </p:txBody>
      </p:sp>
      <p:pic>
        <p:nvPicPr>
          <p:cNvPr id="46082" name="Picture 4" descr="txp_fig"/>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476375" y="3794126"/>
            <a:ext cx="6288088" cy="743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3" name="Picture 5" descr="txp_fig"/>
          <p:cNvPicPr>
            <a:picLocks noChangeAspect="1" noChangeArrowheads="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1476376" y="4537604"/>
            <a:ext cx="5616575" cy="74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084" name="Group 7"/>
          <p:cNvGrpSpPr>
            <a:grpSpLocks/>
          </p:cNvGrpSpPr>
          <p:nvPr/>
        </p:nvGrpSpPr>
        <p:grpSpPr bwMode="auto">
          <a:xfrm>
            <a:off x="3924300" y="2618054"/>
            <a:ext cx="4883150" cy="547687"/>
            <a:chOff x="1412" y="2863"/>
            <a:chExt cx="3076" cy="414"/>
          </a:xfrm>
        </p:grpSpPr>
        <p:sp>
          <p:nvSpPr>
            <p:cNvPr id="46085" name="Line 8"/>
            <p:cNvSpPr>
              <a:spLocks noChangeShapeType="1"/>
            </p:cNvSpPr>
            <p:nvPr/>
          </p:nvSpPr>
          <p:spPr bwMode="auto">
            <a:xfrm>
              <a:off x="1816" y="2885"/>
              <a:ext cx="71" cy="71"/>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46086" name="Line 9"/>
            <p:cNvSpPr>
              <a:spLocks noChangeShapeType="1"/>
            </p:cNvSpPr>
            <p:nvPr/>
          </p:nvSpPr>
          <p:spPr bwMode="auto">
            <a:xfrm flipH="1">
              <a:off x="1816" y="2885"/>
              <a:ext cx="71" cy="71"/>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46087" name="Line 10"/>
            <p:cNvSpPr>
              <a:spLocks noChangeShapeType="1"/>
            </p:cNvSpPr>
            <p:nvPr/>
          </p:nvSpPr>
          <p:spPr bwMode="auto">
            <a:xfrm>
              <a:off x="2256" y="2885"/>
              <a:ext cx="71" cy="71"/>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46088" name="Line 11"/>
            <p:cNvSpPr>
              <a:spLocks noChangeShapeType="1"/>
            </p:cNvSpPr>
            <p:nvPr/>
          </p:nvSpPr>
          <p:spPr bwMode="auto">
            <a:xfrm flipH="1">
              <a:off x="2256" y="2885"/>
              <a:ext cx="71" cy="71"/>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46089" name="Line 12"/>
            <p:cNvSpPr>
              <a:spLocks noChangeShapeType="1"/>
            </p:cNvSpPr>
            <p:nvPr/>
          </p:nvSpPr>
          <p:spPr bwMode="auto">
            <a:xfrm>
              <a:off x="4014" y="2885"/>
              <a:ext cx="70" cy="71"/>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46090" name="Line 13"/>
            <p:cNvSpPr>
              <a:spLocks noChangeShapeType="1"/>
            </p:cNvSpPr>
            <p:nvPr/>
          </p:nvSpPr>
          <p:spPr bwMode="auto">
            <a:xfrm flipH="1">
              <a:off x="4014" y="2885"/>
              <a:ext cx="70" cy="71"/>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46091" name="Oval 14"/>
            <p:cNvSpPr>
              <a:spLocks noChangeArrowheads="1"/>
            </p:cNvSpPr>
            <p:nvPr/>
          </p:nvSpPr>
          <p:spPr bwMode="auto">
            <a:xfrm>
              <a:off x="3113" y="2863"/>
              <a:ext cx="121" cy="121"/>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46092" name="Oval 15"/>
            <p:cNvSpPr>
              <a:spLocks noChangeArrowheads="1"/>
            </p:cNvSpPr>
            <p:nvPr/>
          </p:nvSpPr>
          <p:spPr bwMode="auto">
            <a:xfrm>
              <a:off x="3553" y="2863"/>
              <a:ext cx="120" cy="121"/>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46093" name="Line 16"/>
            <p:cNvSpPr>
              <a:spLocks noChangeShapeType="1"/>
            </p:cNvSpPr>
            <p:nvPr/>
          </p:nvSpPr>
          <p:spPr bwMode="auto">
            <a:xfrm>
              <a:off x="1412" y="2920"/>
              <a:ext cx="307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46094" name="Text Box 17"/>
            <p:cNvSpPr txBox="1">
              <a:spLocks noChangeArrowheads="1"/>
            </p:cNvSpPr>
            <p:nvPr/>
          </p:nvSpPr>
          <p:spPr bwMode="auto">
            <a:xfrm>
              <a:off x="1728" y="2928"/>
              <a:ext cx="222"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0">
                  <a:solidFill>
                    <a:srgbClr val="FF0000"/>
                  </a:solidFill>
                  <a:latin typeface="Tahoma" pitchFamily="34" charset="0"/>
                </a:rPr>
                <a:t>1</a:t>
              </a:r>
            </a:p>
          </p:txBody>
        </p:sp>
        <p:sp>
          <p:nvSpPr>
            <p:cNvPr id="46095" name="Text Box 18"/>
            <p:cNvSpPr txBox="1">
              <a:spLocks noChangeArrowheads="1"/>
            </p:cNvSpPr>
            <p:nvPr/>
          </p:nvSpPr>
          <p:spPr bwMode="auto">
            <a:xfrm>
              <a:off x="2208" y="2928"/>
              <a:ext cx="222"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0">
                  <a:solidFill>
                    <a:srgbClr val="FF0000"/>
                  </a:solidFill>
                  <a:latin typeface="Tahoma" pitchFamily="34" charset="0"/>
                </a:rPr>
                <a:t>2</a:t>
              </a:r>
            </a:p>
          </p:txBody>
        </p:sp>
        <p:sp>
          <p:nvSpPr>
            <p:cNvPr id="46096" name="Text Box 19"/>
            <p:cNvSpPr txBox="1">
              <a:spLocks noChangeArrowheads="1"/>
            </p:cNvSpPr>
            <p:nvPr/>
          </p:nvSpPr>
          <p:spPr bwMode="auto">
            <a:xfrm>
              <a:off x="3072" y="2928"/>
              <a:ext cx="222"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0">
                  <a:solidFill>
                    <a:schemeClr val="tx2"/>
                  </a:solidFill>
                  <a:latin typeface="Tahoma" pitchFamily="34" charset="0"/>
                </a:rPr>
                <a:t>4</a:t>
              </a:r>
            </a:p>
          </p:txBody>
        </p:sp>
        <p:sp>
          <p:nvSpPr>
            <p:cNvPr id="46097" name="Text Box 20"/>
            <p:cNvSpPr txBox="1">
              <a:spLocks noChangeArrowheads="1"/>
            </p:cNvSpPr>
            <p:nvPr/>
          </p:nvSpPr>
          <p:spPr bwMode="auto">
            <a:xfrm>
              <a:off x="3504" y="2928"/>
              <a:ext cx="222"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0">
                  <a:solidFill>
                    <a:schemeClr val="tx2"/>
                  </a:solidFill>
                  <a:latin typeface="Tahoma" pitchFamily="34" charset="0"/>
                </a:rPr>
                <a:t>5</a:t>
              </a:r>
            </a:p>
          </p:txBody>
        </p:sp>
        <p:sp>
          <p:nvSpPr>
            <p:cNvPr id="46098" name="Text Box 21"/>
            <p:cNvSpPr txBox="1">
              <a:spLocks noChangeArrowheads="1"/>
            </p:cNvSpPr>
            <p:nvPr/>
          </p:nvSpPr>
          <p:spPr bwMode="auto">
            <a:xfrm>
              <a:off x="3955" y="2928"/>
              <a:ext cx="222"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0">
                  <a:solidFill>
                    <a:srgbClr val="FF0000"/>
                  </a:solidFill>
                  <a:latin typeface="Tahoma" pitchFamily="34" charset="0"/>
                </a:rPr>
                <a:t>6</a:t>
              </a:r>
            </a:p>
          </p:txBody>
        </p:sp>
      </p:grpSp>
      <p:sp>
        <p:nvSpPr>
          <p:cNvPr id="512023" name="Rectangle 23"/>
          <p:cNvSpPr>
            <a:spLocks noGrp="1" noChangeArrowheads="1"/>
          </p:cNvSpPr>
          <p:nvPr>
            <p:ph type="title"/>
          </p:nvPr>
        </p:nvSpPr>
        <p:spPr bwMode="auto">
          <a:xfrm>
            <a:off x="3995738" y="157428"/>
            <a:ext cx="1377950" cy="584775"/>
          </a:xfrm>
          <a:ln cap="flat" algn="ctr">
            <a:miter lim="800000"/>
          </a:ln>
        </p:spPr>
        <p:txBody>
          <a:bodyPr vert="horz" wrap="square" lIns="91440" tIns="45720" rIns="91440" bIns="45720" numCol="1" anchor="t" anchorCtr="0" compatLnSpc="1">
            <a:prstTxWarp prst="textNoShape">
              <a:avLst/>
            </a:prstTxWarp>
            <a:spAutoFit/>
          </a:bodyPr>
          <a:lstStyle/>
          <a:p>
            <a:pPr algn="ctr"/>
            <a:r>
              <a:rPr lang="zh-CN" altLang="en-US" b="1" smtClean="0">
                <a:solidFill>
                  <a:srgbClr val="3333FF"/>
                </a:solidFill>
                <a:effectLst>
                  <a:outerShdw blurRad="38100" dist="38100" dir="2700000" algn="tl">
                    <a:srgbClr val="C0C0C0"/>
                  </a:outerShdw>
                </a:effectLst>
                <a:ea typeface="华文行楷" pitchFamily="2" charset="-122"/>
              </a:rPr>
              <a:t>例子</a:t>
            </a:r>
          </a:p>
        </p:txBody>
      </p:sp>
    </p:spTree>
    <p:extLst>
      <p:ext uri="{BB962C8B-B14F-4D97-AF65-F5344CB8AC3E}">
        <p14:creationId xmlns:p14="http://schemas.microsoft.com/office/powerpoint/2010/main" val="1041987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6" name="Rectangle 4"/>
          <p:cNvSpPr>
            <a:spLocks noGrp="1" noChangeArrowheads="1"/>
          </p:cNvSpPr>
          <p:nvPr>
            <p:ph type="title"/>
          </p:nvPr>
        </p:nvSpPr>
        <p:spPr bwMode="auto">
          <a:xfrm>
            <a:off x="3995738" y="96573"/>
            <a:ext cx="1377950" cy="584775"/>
          </a:xfrm>
          <a:ln cap="flat" algn="ctr">
            <a:miter lim="800000"/>
          </a:ln>
        </p:spPr>
        <p:txBody>
          <a:bodyPr vert="horz" wrap="square" lIns="91440" tIns="45720" rIns="91440" bIns="45720" numCol="1" anchor="t" anchorCtr="0" compatLnSpc="1">
            <a:prstTxWarp prst="textNoShape">
              <a:avLst/>
            </a:prstTxWarp>
            <a:spAutoFit/>
          </a:bodyPr>
          <a:lstStyle/>
          <a:p>
            <a:pPr algn="ctr"/>
            <a:r>
              <a:rPr lang="zh-CN" altLang="en-US" b="1" smtClean="0">
                <a:solidFill>
                  <a:srgbClr val="3333FF"/>
                </a:solidFill>
                <a:effectLst>
                  <a:outerShdw blurRad="38100" dist="38100" dir="2700000" algn="tl">
                    <a:srgbClr val="C0C0C0"/>
                  </a:outerShdw>
                </a:effectLst>
                <a:ea typeface="华文行楷" pitchFamily="2" charset="-122"/>
              </a:rPr>
              <a:t>例子</a:t>
            </a:r>
          </a:p>
        </p:txBody>
      </p:sp>
      <p:sp>
        <p:nvSpPr>
          <p:cNvPr id="48130" name="Rectangle 10"/>
          <p:cNvSpPr>
            <a:spLocks noGrp="1" noChangeArrowheads="1"/>
          </p:cNvSpPr>
          <p:nvPr>
            <p:ph idx="1"/>
          </p:nvPr>
        </p:nvSpPr>
        <p:spPr bwMode="auto">
          <a:xfrm>
            <a:off x="482601" y="997479"/>
            <a:ext cx="8482013" cy="4380178"/>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400" b="1" smtClean="0"/>
              <a:t>通过二次规划求解，得到</a:t>
            </a:r>
            <a:endParaRPr lang="en-US" altLang="zh-CN" sz="2400" b="1" smtClean="0"/>
          </a:p>
          <a:p>
            <a:pPr lvl="1">
              <a:buFontTx/>
              <a:buNone/>
            </a:pPr>
            <a:endParaRPr lang="en-US" altLang="zh-CN" sz="2400" b="1" smtClean="0"/>
          </a:p>
          <a:p>
            <a:pPr lvl="1">
              <a:lnSpc>
                <a:spcPct val="160000"/>
              </a:lnSpc>
            </a:pPr>
            <a:r>
              <a:rPr lang="zh-CN" altLang="en-US" sz="2400" b="1" smtClean="0"/>
              <a:t>支持向量为 </a:t>
            </a:r>
            <a:r>
              <a:rPr lang="en-US" altLang="zh-CN" sz="2400" b="1" smtClean="0">
                <a:latin typeface="Times New Roman" pitchFamily="18" charset="0"/>
              </a:rPr>
              <a:t>{x2=2, x4=5, x5=6}</a:t>
            </a:r>
          </a:p>
          <a:p>
            <a:pPr>
              <a:lnSpc>
                <a:spcPct val="130000"/>
              </a:lnSpc>
            </a:pPr>
            <a:r>
              <a:rPr lang="zh-CN" altLang="en-US" sz="2400" b="1" smtClean="0"/>
              <a:t>判别函数为</a:t>
            </a:r>
          </a:p>
          <a:p>
            <a:pPr lvl="1"/>
            <a:endParaRPr lang="en-US" altLang="zh-CN" sz="2400" b="1" smtClean="0"/>
          </a:p>
          <a:p>
            <a:endParaRPr lang="en-US" altLang="zh-CN" sz="2400" b="1" i="1" smtClean="0"/>
          </a:p>
          <a:p>
            <a:endParaRPr lang="en-US" altLang="zh-CN" sz="2400" b="1" i="1" smtClean="0"/>
          </a:p>
          <a:p>
            <a:pPr>
              <a:lnSpc>
                <a:spcPct val="180000"/>
              </a:lnSpc>
            </a:pPr>
            <a:r>
              <a:rPr lang="en-US" altLang="zh-CN" sz="2400" b="1" i="1" smtClean="0">
                <a:latin typeface="Times New Roman" pitchFamily="18" charset="0"/>
              </a:rPr>
              <a:t>b</a:t>
            </a:r>
            <a:r>
              <a:rPr lang="en-US" altLang="zh-CN" sz="2400" b="1" smtClean="0">
                <a:latin typeface="Times New Roman" pitchFamily="18" charset="0"/>
              </a:rPr>
              <a:t> </a:t>
            </a:r>
            <a:r>
              <a:rPr lang="zh-CN" altLang="en-US" sz="2400" b="1" smtClean="0">
                <a:latin typeface="Times New Roman" pitchFamily="18" charset="0"/>
              </a:rPr>
              <a:t>满足 </a:t>
            </a:r>
            <a:r>
              <a:rPr lang="en-US" altLang="zh-CN" sz="2400" b="1" i="1" smtClean="0">
                <a:latin typeface="Times New Roman" pitchFamily="18" charset="0"/>
              </a:rPr>
              <a:t>f </a:t>
            </a:r>
            <a:r>
              <a:rPr lang="en-US" altLang="zh-CN" sz="2400" b="1" smtClean="0">
                <a:latin typeface="Times New Roman" pitchFamily="18" charset="0"/>
              </a:rPr>
              <a:t>(2)=1, </a:t>
            </a:r>
            <a:r>
              <a:rPr lang="en-US" altLang="zh-CN" sz="2400" b="1" i="1" smtClean="0">
                <a:latin typeface="Times New Roman" pitchFamily="18" charset="0"/>
              </a:rPr>
              <a:t>f </a:t>
            </a:r>
            <a:r>
              <a:rPr lang="en-US" altLang="zh-CN" sz="2400" b="1" smtClean="0">
                <a:latin typeface="Times New Roman" pitchFamily="18" charset="0"/>
              </a:rPr>
              <a:t>(5) = </a:t>
            </a:r>
            <a:r>
              <a:rPr lang="en-US" altLang="zh-CN" sz="2400" b="1" smtClean="0">
                <a:latin typeface="华文行楷" pitchFamily="2" charset="-122"/>
                <a:ea typeface="华文行楷" pitchFamily="2" charset="-122"/>
              </a:rPr>
              <a:t>-</a:t>
            </a:r>
            <a:r>
              <a:rPr lang="en-US" altLang="zh-CN" sz="2400" b="1" smtClean="0">
                <a:latin typeface="Times New Roman" pitchFamily="18" charset="0"/>
              </a:rPr>
              <a:t>1, </a:t>
            </a:r>
            <a:r>
              <a:rPr lang="en-US" altLang="zh-CN" sz="2400" b="1" i="1" smtClean="0">
                <a:latin typeface="Times New Roman" pitchFamily="18" charset="0"/>
              </a:rPr>
              <a:t>f </a:t>
            </a:r>
            <a:r>
              <a:rPr lang="en-US" altLang="zh-CN" sz="2400" b="1" smtClean="0">
                <a:latin typeface="Times New Roman" pitchFamily="18" charset="0"/>
              </a:rPr>
              <a:t>(6)=1,  </a:t>
            </a:r>
            <a:r>
              <a:rPr lang="zh-CN" altLang="en-US" sz="2400" b="1" smtClean="0">
                <a:latin typeface="Times New Roman" pitchFamily="18" charset="0"/>
              </a:rPr>
              <a:t>得到</a:t>
            </a:r>
            <a:r>
              <a:rPr lang="en-US" altLang="zh-CN" sz="2400" b="1" smtClean="0">
                <a:latin typeface="Times New Roman" pitchFamily="18" charset="0"/>
              </a:rPr>
              <a:t> b=9</a:t>
            </a:r>
          </a:p>
        </p:txBody>
      </p:sp>
      <p:pic>
        <p:nvPicPr>
          <p:cNvPr id="48131" name="Picture 11" descr="txp_fig"/>
          <p:cNvPicPr>
            <a:picLocks noChangeAspect="1" noChangeArrowheads="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792163" y="2899834"/>
            <a:ext cx="8316912" cy="977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8132" name="Group 17"/>
          <p:cNvGrpSpPr>
            <a:grpSpLocks/>
          </p:cNvGrpSpPr>
          <p:nvPr/>
        </p:nvGrpSpPr>
        <p:grpSpPr bwMode="auto">
          <a:xfrm>
            <a:off x="1763714" y="4597136"/>
            <a:ext cx="5329237" cy="308239"/>
            <a:chOff x="1202" y="3249"/>
            <a:chExt cx="3357" cy="233"/>
          </a:xfrm>
        </p:grpSpPr>
        <p:sp>
          <p:nvSpPr>
            <p:cNvPr id="48133" name="AutoShape 12"/>
            <p:cNvSpPr>
              <a:spLocks noChangeArrowheads="1"/>
            </p:cNvSpPr>
            <p:nvPr/>
          </p:nvSpPr>
          <p:spPr bwMode="auto">
            <a:xfrm>
              <a:off x="1202" y="3339"/>
              <a:ext cx="472" cy="136"/>
            </a:xfrm>
            <a:prstGeom prst="rightArrow">
              <a:avLst>
                <a:gd name="adj1" fmla="val 34722"/>
                <a:gd name="adj2" fmla="val 80145"/>
              </a:avLst>
            </a:prstGeom>
            <a:solidFill>
              <a:srgbClr val="F8BAEC"/>
            </a:solidFill>
            <a:ln w="9525">
              <a:solidFill>
                <a:srgbClr val="3333FF"/>
              </a:solidFill>
              <a:miter lim="800000"/>
              <a:headEnd/>
              <a:tailEnd/>
            </a:ln>
          </p:spPr>
          <p:txBody>
            <a:bodyPr wrap="none" anchor="ctr"/>
            <a:lstStyle/>
            <a:p>
              <a:pPr algn="ctr"/>
              <a:endParaRPr lang="zh-CN" altLang="en-US">
                <a:solidFill>
                  <a:srgbClr val="3333FF"/>
                </a:solidFill>
                <a:latin typeface="Times New Roman" pitchFamily="18" charset="0"/>
              </a:endParaRPr>
            </a:p>
          </p:txBody>
        </p:sp>
        <p:pic>
          <p:nvPicPr>
            <p:cNvPr id="48134" name="Picture 13" descr="txp_fig"/>
            <p:cNvPicPr>
              <a:picLocks noChangeAspect="1" noChangeArrowheads="1"/>
            </p:cNvPicPr>
            <p:nvPr>
              <p:custDataLst>
                <p:tags r:id="rId3"/>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701" y="3249"/>
              <a:ext cx="285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48135" name="Object 19"/>
          <p:cNvGraphicFramePr>
            <a:graphicFrameLocks/>
          </p:cNvGraphicFramePr>
          <p:nvPr/>
        </p:nvGraphicFramePr>
        <p:xfrm>
          <a:off x="1403350" y="1416844"/>
          <a:ext cx="6192838" cy="422010"/>
        </p:xfrm>
        <a:graphic>
          <a:graphicData uri="http://schemas.openxmlformats.org/presentationml/2006/ole">
            <mc:AlternateContent xmlns:mc="http://schemas.openxmlformats.org/markup-compatibility/2006">
              <mc:Choice xmlns:v="urn:schemas-microsoft-com:vml" Requires="v">
                <p:oleObj spid="_x0000_s197650" r:id="rId8" imgW="2794317" imgH="228917" progId="Equation.DSMT4">
                  <p:embed/>
                </p:oleObj>
              </mc:Choice>
              <mc:Fallback>
                <p:oleObj r:id="rId8" imgW="2794317" imgH="228917" progId="Equation.DSMT4">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350" y="1416844"/>
                        <a:ext cx="6192838" cy="422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5626897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bwMode="auto">
          <a:xfrm>
            <a:off x="3924301" y="96574"/>
            <a:ext cx="1584325" cy="707886"/>
          </a:xfrm>
          <a:ln cap="flat" algn="ctr">
            <a:miter lim="800000"/>
          </a:ln>
        </p:spPr>
        <p:txBody>
          <a:bodyPr vert="horz" wrap="square" lIns="91440" tIns="45720" rIns="91440" bIns="45720" numCol="1" anchor="t" anchorCtr="0" compatLnSpc="1">
            <a:prstTxWarp prst="textNoShape">
              <a:avLst/>
            </a:prstTxWarp>
            <a:spAutoFit/>
          </a:bodyPr>
          <a:lstStyle/>
          <a:p>
            <a:pPr algn="ctr"/>
            <a:r>
              <a:rPr lang="zh-CN" altLang="en-US" sz="4000" b="1" smtClean="0">
                <a:solidFill>
                  <a:srgbClr val="3333FF"/>
                </a:solidFill>
                <a:effectLst>
                  <a:outerShdw blurRad="38100" dist="38100" dir="2700000" algn="tl">
                    <a:srgbClr val="C0C0C0"/>
                  </a:outerShdw>
                </a:effectLst>
                <a:ea typeface="华文行楷" pitchFamily="2" charset="-122"/>
              </a:rPr>
              <a:t>结果</a:t>
            </a:r>
          </a:p>
        </p:txBody>
      </p:sp>
      <p:sp>
        <p:nvSpPr>
          <p:cNvPr id="50178" name="Line 3"/>
          <p:cNvSpPr>
            <a:spLocks noChangeShapeType="1"/>
          </p:cNvSpPr>
          <p:nvPr/>
        </p:nvSpPr>
        <p:spPr bwMode="auto">
          <a:xfrm>
            <a:off x="2882901" y="3816615"/>
            <a:ext cx="112713" cy="9392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50179" name="Line 4"/>
          <p:cNvSpPr>
            <a:spLocks noChangeShapeType="1"/>
          </p:cNvSpPr>
          <p:nvPr/>
        </p:nvSpPr>
        <p:spPr bwMode="auto">
          <a:xfrm flipH="1">
            <a:off x="2882901" y="3816615"/>
            <a:ext cx="112713" cy="9392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50180" name="Line 5"/>
          <p:cNvSpPr>
            <a:spLocks noChangeShapeType="1"/>
          </p:cNvSpPr>
          <p:nvPr/>
        </p:nvSpPr>
        <p:spPr bwMode="auto">
          <a:xfrm>
            <a:off x="3581401" y="3816615"/>
            <a:ext cx="112713" cy="9392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50181" name="Line 6"/>
          <p:cNvSpPr>
            <a:spLocks noChangeShapeType="1"/>
          </p:cNvSpPr>
          <p:nvPr/>
        </p:nvSpPr>
        <p:spPr bwMode="auto">
          <a:xfrm flipH="1">
            <a:off x="3581401" y="3816615"/>
            <a:ext cx="112713" cy="9392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50182" name="Line 7"/>
          <p:cNvSpPr>
            <a:spLocks noChangeShapeType="1"/>
          </p:cNvSpPr>
          <p:nvPr/>
        </p:nvSpPr>
        <p:spPr bwMode="auto">
          <a:xfrm>
            <a:off x="6372226" y="3816615"/>
            <a:ext cx="111125" cy="9392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50183" name="Line 8"/>
          <p:cNvSpPr>
            <a:spLocks noChangeShapeType="1"/>
          </p:cNvSpPr>
          <p:nvPr/>
        </p:nvSpPr>
        <p:spPr bwMode="auto">
          <a:xfrm flipH="1">
            <a:off x="6372226" y="3816615"/>
            <a:ext cx="111125" cy="9392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50184" name="Oval 9"/>
          <p:cNvSpPr>
            <a:spLocks noChangeArrowheads="1"/>
          </p:cNvSpPr>
          <p:nvPr/>
        </p:nvSpPr>
        <p:spPr bwMode="auto">
          <a:xfrm>
            <a:off x="4941889" y="3787511"/>
            <a:ext cx="192087" cy="160073"/>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50185" name="Oval 10"/>
          <p:cNvSpPr>
            <a:spLocks noChangeArrowheads="1"/>
          </p:cNvSpPr>
          <p:nvPr/>
        </p:nvSpPr>
        <p:spPr bwMode="auto">
          <a:xfrm>
            <a:off x="5640388" y="3787511"/>
            <a:ext cx="190500" cy="160073"/>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50186" name="Freeform 11"/>
          <p:cNvSpPr>
            <a:spLocks noChangeArrowheads="1"/>
          </p:cNvSpPr>
          <p:nvPr/>
        </p:nvSpPr>
        <p:spPr bwMode="auto">
          <a:xfrm>
            <a:off x="2241550" y="1453886"/>
            <a:ext cx="4883150" cy="2849563"/>
          </a:xfrm>
          <a:custGeom>
            <a:avLst/>
            <a:gdLst>
              <a:gd name="T0" fmla="*/ 43 w 3076"/>
              <a:gd name="T1" fmla="*/ 106 h 2154"/>
              <a:gd name="T2" fmla="*/ 128 w 3076"/>
              <a:gd name="T3" fmla="*/ 312 h 2154"/>
              <a:gd name="T4" fmla="*/ 220 w 3076"/>
              <a:gd name="T5" fmla="*/ 503 h 2154"/>
              <a:gd name="T6" fmla="*/ 305 w 3076"/>
              <a:gd name="T7" fmla="*/ 687 h 2154"/>
              <a:gd name="T8" fmla="*/ 390 w 3076"/>
              <a:gd name="T9" fmla="*/ 858 h 2154"/>
              <a:gd name="T10" fmla="*/ 482 w 3076"/>
              <a:gd name="T11" fmla="*/ 1020 h 2154"/>
              <a:gd name="T12" fmla="*/ 567 w 3076"/>
              <a:gd name="T13" fmla="*/ 1169 h 2154"/>
              <a:gd name="T14" fmla="*/ 660 w 3076"/>
              <a:gd name="T15" fmla="*/ 1311 h 2154"/>
              <a:gd name="T16" fmla="*/ 745 w 3076"/>
              <a:gd name="T17" fmla="*/ 1439 h 2154"/>
              <a:gd name="T18" fmla="*/ 830 w 3076"/>
              <a:gd name="T19" fmla="*/ 1559 h 2154"/>
              <a:gd name="T20" fmla="*/ 922 w 3076"/>
              <a:gd name="T21" fmla="*/ 1665 h 2154"/>
              <a:gd name="T22" fmla="*/ 1007 w 3076"/>
              <a:gd name="T23" fmla="*/ 1764 h 2154"/>
              <a:gd name="T24" fmla="*/ 1099 w 3076"/>
              <a:gd name="T25" fmla="*/ 1850 h 2154"/>
              <a:gd name="T26" fmla="*/ 1184 w 3076"/>
              <a:gd name="T27" fmla="*/ 1927 h 2154"/>
              <a:gd name="T28" fmla="*/ 1269 w 3076"/>
              <a:gd name="T29" fmla="*/ 1991 h 2154"/>
              <a:gd name="T30" fmla="*/ 1361 w 3076"/>
              <a:gd name="T31" fmla="*/ 2048 h 2154"/>
              <a:gd name="T32" fmla="*/ 1446 w 3076"/>
              <a:gd name="T33" fmla="*/ 2090 h 2154"/>
              <a:gd name="T34" fmla="*/ 1538 w 3076"/>
              <a:gd name="T35" fmla="*/ 2119 h 2154"/>
              <a:gd name="T36" fmla="*/ 1623 w 3076"/>
              <a:gd name="T37" fmla="*/ 2140 h 2154"/>
              <a:gd name="T38" fmla="*/ 1708 w 3076"/>
              <a:gd name="T39" fmla="*/ 2154 h 2154"/>
              <a:gd name="T40" fmla="*/ 1801 w 3076"/>
              <a:gd name="T41" fmla="*/ 2154 h 2154"/>
              <a:gd name="T42" fmla="*/ 1886 w 3076"/>
              <a:gd name="T43" fmla="*/ 2140 h 2154"/>
              <a:gd name="T44" fmla="*/ 1978 w 3076"/>
              <a:gd name="T45" fmla="*/ 2119 h 2154"/>
              <a:gd name="T46" fmla="*/ 2063 w 3076"/>
              <a:gd name="T47" fmla="*/ 2090 h 2154"/>
              <a:gd name="T48" fmla="*/ 2148 w 3076"/>
              <a:gd name="T49" fmla="*/ 2048 h 2154"/>
              <a:gd name="T50" fmla="*/ 2240 w 3076"/>
              <a:gd name="T51" fmla="*/ 1991 h 2154"/>
              <a:gd name="T52" fmla="*/ 2325 w 3076"/>
              <a:gd name="T53" fmla="*/ 1927 h 2154"/>
              <a:gd name="T54" fmla="*/ 2417 w 3076"/>
              <a:gd name="T55" fmla="*/ 1850 h 2154"/>
              <a:gd name="T56" fmla="*/ 2502 w 3076"/>
              <a:gd name="T57" fmla="*/ 1764 h 2154"/>
              <a:gd name="T58" fmla="*/ 2587 w 3076"/>
              <a:gd name="T59" fmla="*/ 1665 h 2154"/>
              <a:gd name="T60" fmla="*/ 2679 w 3076"/>
              <a:gd name="T61" fmla="*/ 1559 h 2154"/>
              <a:gd name="T62" fmla="*/ 2765 w 3076"/>
              <a:gd name="T63" fmla="*/ 1439 h 2154"/>
              <a:gd name="T64" fmla="*/ 2857 w 3076"/>
              <a:gd name="T65" fmla="*/ 1311 h 2154"/>
              <a:gd name="T66" fmla="*/ 2942 w 3076"/>
              <a:gd name="T67" fmla="*/ 1169 h 2154"/>
              <a:gd name="T68" fmla="*/ 3027 w 3076"/>
              <a:gd name="T69" fmla="*/ 1020 h 2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76" h="2154">
                <a:moveTo>
                  <a:pt x="0" y="0"/>
                </a:moveTo>
                <a:lnTo>
                  <a:pt x="43" y="106"/>
                </a:lnTo>
                <a:lnTo>
                  <a:pt x="85" y="213"/>
                </a:lnTo>
                <a:lnTo>
                  <a:pt x="128" y="312"/>
                </a:lnTo>
                <a:lnTo>
                  <a:pt x="170" y="411"/>
                </a:lnTo>
                <a:lnTo>
                  <a:pt x="220" y="503"/>
                </a:lnTo>
                <a:lnTo>
                  <a:pt x="263" y="595"/>
                </a:lnTo>
                <a:lnTo>
                  <a:pt x="305" y="687"/>
                </a:lnTo>
                <a:lnTo>
                  <a:pt x="348" y="772"/>
                </a:lnTo>
                <a:lnTo>
                  <a:pt x="390" y="858"/>
                </a:lnTo>
                <a:lnTo>
                  <a:pt x="440" y="943"/>
                </a:lnTo>
                <a:lnTo>
                  <a:pt x="482" y="1020"/>
                </a:lnTo>
                <a:lnTo>
                  <a:pt x="525" y="1098"/>
                </a:lnTo>
                <a:lnTo>
                  <a:pt x="567" y="1169"/>
                </a:lnTo>
                <a:lnTo>
                  <a:pt x="610" y="1247"/>
                </a:lnTo>
                <a:lnTo>
                  <a:pt x="660" y="1311"/>
                </a:lnTo>
                <a:lnTo>
                  <a:pt x="702" y="1382"/>
                </a:lnTo>
                <a:lnTo>
                  <a:pt x="745" y="1439"/>
                </a:lnTo>
                <a:lnTo>
                  <a:pt x="787" y="1502"/>
                </a:lnTo>
                <a:lnTo>
                  <a:pt x="830" y="1559"/>
                </a:lnTo>
                <a:lnTo>
                  <a:pt x="879" y="1616"/>
                </a:lnTo>
                <a:lnTo>
                  <a:pt x="922" y="1665"/>
                </a:lnTo>
                <a:lnTo>
                  <a:pt x="964" y="1715"/>
                </a:lnTo>
                <a:lnTo>
                  <a:pt x="1007" y="1764"/>
                </a:lnTo>
                <a:lnTo>
                  <a:pt x="1049" y="1807"/>
                </a:lnTo>
                <a:lnTo>
                  <a:pt x="1099" y="1850"/>
                </a:lnTo>
                <a:lnTo>
                  <a:pt x="1141" y="1892"/>
                </a:lnTo>
                <a:lnTo>
                  <a:pt x="1184" y="1927"/>
                </a:lnTo>
                <a:lnTo>
                  <a:pt x="1227" y="1963"/>
                </a:lnTo>
                <a:lnTo>
                  <a:pt x="1269" y="1991"/>
                </a:lnTo>
                <a:lnTo>
                  <a:pt x="1319" y="2020"/>
                </a:lnTo>
                <a:lnTo>
                  <a:pt x="1361" y="2048"/>
                </a:lnTo>
                <a:lnTo>
                  <a:pt x="1404" y="2069"/>
                </a:lnTo>
                <a:lnTo>
                  <a:pt x="1446" y="2090"/>
                </a:lnTo>
                <a:lnTo>
                  <a:pt x="1489" y="2105"/>
                </a:lnTo>
                <a:lnTo>
                  <a:pt x="1538" y="2119"/>
                </a:lnTo>
                <a:lnTo>
                  <a:pt x="1581" y="2133"/>
                </a:lnTo>
                <a:lnTo>
                  <a:pt x="1623" y="2140"/>
                </a:lnTo>
                <a:lnTo>
                  <a:pt x="1666" y="2147"/>
                </a:lnTo>
                <a:lnTo>
                  <a:pt x="1708" y="2154"/>
                </a:lnTo>
                <a:lnTo>
                  <a:pt x="1758" y="2154"/>
                </a:lnTo>
                <a:lnTo>
                  <a:pt x="1801" y="2154"/>
                </a:lnTo>
                <a:lnTo>
                  <a:pt x="1843" y="2147"/>
                </a:lnTo>
                <a:lnTo>
                  <a:pt x="1886" y="2140"/>
                </a:lnTo>
                <a:lnTo>
                  <a:pt x="1928" y="2133"/>
                </a:lnTo>
                <a:lnTo>
                  <a:pt x="1978" y="2119"/>
                </a:lnTo>
                <a:lnTo>
                  <a:pt x="2020" y="2105"/>
                </a:lnTo>
                <a:lnTo>
                  <a:pt x="2063" y="2090"/>
                </a:lnTo>
                <a:lnTo>
                  <a:pt x="2105" y="2069"/>
                </a:lnTo>
                <a:lnTo>
                  <a:pt x="2148" y="2048"/>
                </a:lnTo>
                <a:lnTo>
                  <a:pt x="2198" y="2020"/>
                </a:lnTo>
                <a:lnTo>
                  <a:pt x="2240" y="1991"/>
                </a:lnTo>
                <a:lnTo>
                  <a:pt x="2283" y="1963"/>
                </a:lnTo>
                <a:lnTo>
                  <a:pt x="2325" y="1927"/>
                </a:lnTo>
                <a:lnTo>
                  <a:pt x="2368" y="1892"/>
                </a:lnTo>
                <a:lnTo>
                  <a:pt x="2417" y="1850"/>
                </a:lnTo>
                <a:lnTo>
                  <a:pt x="2460" y="1807"/>
                </a:lnTo>
                <a:lnTo>
                  <a:pt x="2502" y="1764"/>
                </a:lnTo>
                <a:lnTo>
                  <a:pt x="2545" y="1715"/>
                </a:lnTo>
                <a:lnTo>
                  <a:pt x="2587" y="1665"/>
                </a:lnTo>
                <a:lnTo>
                  <a:pt x="2637" y="1616"/>
                </a:lnTo>
                <a:lnTo>
                  <a:pt x="2679" y="1559"/>
                </a:lnTo>
                <a:lnTo>
                  <a:pt x="2722" y="1502"/>
                </a:lnTo>
                <a:lnTo>
                  <a:pt x="2765" y="1439"/>
                </a:lnTo>
                <a:lnTo>
                  <a:pt x="2807" y="1382"/>
                </a:lnTo>
                <a:lnTo>
                  <a:pt x="2857" y="1311"/>
                </a:lnTo>
                <a:lnTo>
                  <a:pt x="2899" y="1247"/>
                </a:lnTo>
                <a:lnTo>
                  <a:pt x="2942" y="1169"/>
                </a:lnTo>
                <a:lnTo>
                  <a:pt x="2984" y="1098"/>
                </a:lnTo>
                <a:lnTo>
                  <a:pt x="3027" y="1020"/>
                </a:lnTo>
                <a:lnTo>
                  <a:pt x="3076" y="943"/>
                </a:ln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endParaRPr>
          </a:p>
        </p:txBody>
      </p:sp>
      <p:sp>
        <p:nvSpPr>
          <p:cNvPr id="50187" name="Line 12"/>
          <p:cNvSpPr>
            <a:spLocks noChangeShapeType="1"/>
          </p:cNvSpPr>
          <p:nvPr/>
        </p:nvSpPr>
        <p:spPr bwMode="auto">
          <a:xfrm>
            <a:off x="2241550" y="3862917"/>
            <a:ext cx="4883150" cy="13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50188" name="Text Box 13"/>
          <p:cNvSpPr txBox="1">
            <a:spLocks noChangeArrowheads="1"/>
          </p:cNvSpPr>
          <p:nvPr/>
        </p:nvSpPr>
        <p:spPr bwMode="auto">
          <a:xfrm>
            <a:off x="4284663" y="1297782"/>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0">
                <a:latin typeface="Tahoma" pitchFamily="34" charset="0"/>
              </a:rPr>
              <a:t>判别函数</a:t>
            </a:r>
          </a:p>
        </p:txBody>
      </p:sp>
      <p:sp>
        <p:nvSpPr>
          <p:cNvPr id="50189" name="Text Box 14"/>
          <p:cNvSpPr txBox="1">
            <a:spLocks noChangeArrowheads="1"/>
          </p:cNvSpPr>
          <p:nvPr/>
        </p:nvSpPr>
        <p:spPr bwMode="auto">
          <a:xfrm>
            <a:off x="2743200" y="38735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0">
                <a:latin typeface="Tahoma" pitchFamily="34" charset="0"/>
              </a:rPr>
              <a:t>1</a:t>
            </a:r>
          </a:p>
        </p:txBody>
      </p:sp>
      <p:sp>
        <p:nvSpPr>
          <p:cNvPr id="50190" name="Text Box 15"/>
          <p:cNvSpPr txBox="1">
            <a:spLocks noChangeArrowheads="1"/>
          </p:cNvSpPr>
          <p:nvPr/>
        </p:nvSpPr>
        <p:spPr bwMode="auto">
          <a:xfrm>
            <a:off x="3505200" y="38735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0">
                <a:latin typeface="Tahoma" pitchFamily="34" charset="0"/>
              </a:rPr>
              <a:t>2</a:t>
            </a:r>
          </a:p>
        </p:txBody>
      </p:sp>
      <p:sp>
        <p:nvSpPr>
          <p:cNvPr id="50191" name="Text Box 16"/>
          <p:cNvSpPr txBox="1">
            <a:spLocks noChangeArrowheads="1"/>
          </p:cNvSpPr>
          <p:nvPr/>
        </p:nvSpPr>
        <p:spPr bwMode="auto">
          <a:xfrm>
            <a:off x="4876800" y="38735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0">
                <a:latin typeface="Tahoma" pitchFamily="34" charset="0"/>
              </a:rPr>
              <a:t>4</a:t>
            </a:r>
          </a:p>
        </p:txBody>
      </p:sp>
      <p:sp>
        <p:nvSpPr>
          <p:cNvPr id="50192" name="Text Box 17"/>
          <p:cNvSpPr txBox="1">
            <a:spLocks noChangeArrowheads="1"/>
          </p:cNvSpPr>
          <p:nvPr/>
        </p:nvSpPr>
        <p:spPr bwMode="auto">
          <a:xfrm>
            <a:off x="5562600" y="38735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0">
                <a:latin typeface="Tahoma" pitchFamily="34" charset="0"/>
              </a:rPr>
              <a:t>5</a:t>
            </a:r>
          </a:p>
        </p:txBody>
      </p:sp>
      <p:sp>
        <p:nvSpPr>
          <p:cNvPr id="50193" name="Text Box 18"/>
          <p:cNvSpPr txBox="1">
            <a:spLocks noChangeArrowheads="1"/>
          </p:cNvSpPr>
          <p:nvPr/>
        </p:nvSpPr>
        <p:spPr bwMode="auto">
          <a:xfrm>
            <a:off x="6278564" y="38735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0">
                <a:latin typeface="Tahoma" pitchFamily="34" charset="0"/>
              </a:rPr>
              <a:t>6</a:t>
            </a:r>
          </a:p>
        </p:txBody>
      </p:sp>
      <p:sp>
        <p:nvSpPr>
          <p:cNvPr id="50194" name="Line 19"/>
          <p:cNvSpPr>
            <a:spLocks noChangeShapeType="1"/>
          </p:cNvSpPr>
          <p:nvPr/>
        </p:nvSpPr>
        <p:spPr bwMode="auto">
          <a:xfrm>
            <a:off x="3962400" y="2889250"/>
            <a:ext cx="0" cy="1936750"/>
          </a:xfrm>
          <a:prstGeom prst="line">
            <a:avLst/>
          </a:prstGeom>
          <a:noFill/>
          <a:ln w="25400">
            <a:solidFill>
              <a:schemeClr val="accent2"/>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50195" name="Line 20"/>
          <p:cNvSpPr>
            <a:spLocks noChangeShapeType="1"/>
          </p:cNvSpPr>
          <p:nvPr/>
        </p:nvSpPr>
        <p:spPr bwMode="auto">
          <a:xfrm>
            <a:off x="6121400" y="2878667"/>
            <a:ext cx="0" cy="1936750"/>
          </a:xfrm>
          <a:prstGeom prst="line">
            <a:avLst/>
          </a:prstGeom>
          <a:noFill/>
          <a:ln w="25400">
            <a:solidFill>
              <a:schemeClr val="accent2"/>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50196" name="Text Box 21"/>
          <p:cNvSpPr txBox="1">
            <a:spLocks noChangeArrowheads="1"/>
          </p:cNvSpPr>
          <p:nvPr/>
        </p:nvSpPr>
        <p:spPr bwMode="auto">
          <a:xfrm>
            <a:off x="4479926" y="2948782"/>
            <a:ext cx="10999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0">
                <a:latin typeface="Tahoma" pitchFamily="34" charset="0"/>
              </a:rPr>
              <a:t>class 2</a:t>
            </a:r>
          </a:p>
        </p:txBody>
      </p:sp>
      <p:sp>
        <p:nvSpPr>
          <p:cNvPr id="50197" name="Text Box 22"/>
          <p:cNvSpPr txBox="1">
            <a:spLocks noChangeArrowheads="1"/>
          </p:cNvSpPr>
          <p:nvPr/>
        </p:nvSpPr>
        <p:spPr bwMode="auto">
          <a:xfrm>
            <a:off x="6834188" y="2921000"/>
            <a:ext cx="10999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0">
                <a:latin typeface="Tahoma" pitchFamily="34" charset="0"/>
              </a:rPr>
              <a:t>class 1</a:t>
            </a:r>
          </a:p>
        </p:txBody>
      </p:sp>
      <p:sp>
        <p:nvSpPr>
          <p:cNvPr id="50198" name="Text Box 23"/>
          <p:cNvSpPr txBox="1">
            <a:spLocks noChangeArrowheads="1"/>
          </p:cNvSpPr>
          <p:nvPr/>
        </p:nvSpPr>
        <p:spPr bwMode="auto">
          <a:xfrm>
            <a:off x="1828801" y="2921000"/>
            <a:ext cx="10999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0">
                <a:latin typeface="Tahoma" pitchFamily="34" charset="0"/>
              </a:rPr>
              <a:t>class 1</a:t>
            </a:r>
          </a:p>
        </p:txBody>
      </p:sp>
      <p:sp>
        <p:nvSpPr>
          <p:cNvPr id="50199" name="Line 24"/>
          <p:cNvSpPr>
            <a:spLocks noChangeShapeType="1"/>
          </p:cNvSpPr>
          <p:nvPr/>
        </p:nvSpPr>
        <p:spPr bwMode="auto">
          <a:xfrm flipH="1">
            <a:off x="2895600" y="3175000"/>
            <a:ext cx="1066800" cy="0"/>
          </a:xfrm>
          <a:prstGeom prst="line">
            <a:avLst/>
          </a:prstGeom>
          <a:noFill/>
          <a:ln w="25400">
            <a:solidFill>
              <a:schemeClr val="accent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50200" name="Line 25"/>
          <p:cNvSpPr>
            <a:spLocks noChangeShapeType="1"/>
          </p:cNvSpPr>
          <p:nvPr/>
        </p:nvSpPr>
        <p:spPr bwMode="auto">
          <a:xfrm>
            <a:off x="6096000" y="3175000"/>
            <a:ext cx="838200" cy="0"/>
          </a:xfrm>
          <a:prstGeom prst="line">
            <a:avLst/>
          </a:prstGeom>
          <a:noFill/>
          <a:ln w="25400">
            <a:solidFill>
              <a:schemeClr val="accent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
        <p:nvSpPr>
          <p:cNvPr id="50201" name="Line 26"/>
          <p:cNvSpPr>
            <a:spLocks noChangeShapeType="1"/>
          </p:cNvSpPr>
          <p:nvPr/>
        </p:nvSpPr>
        <p:spPr bwMode="auto">
          <a:xfrm>
            <a:off x="3962400" y="3365500"/>
            <a:ext cx="2133600" cy="0"/>
          </a:xfrm>
          <a:prstGeom prst="line">
            <a:avLst/>
          </a:prstGeom>
          <a:noFill/>
          <a:ln w="25400">
            <a:solidFill>
              <a:schemeClr val="hlink"/>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endParaRPr>
          </a:p>
        </p:txBody>
      </p:sp>
    </p:spTree>
    <p:extLst>
      <p:ext uri="{BB962C8B-B14F-4D97-AF65-F5344CB8AC3E}">
        <p14:creationId xmlns:p14="http://schemas.microsoft.com/office/powerpoint/2010/main" val="335302461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bwMode="auto">
          <a:xfrm>
            <a:off x="3059114" y="157428"/>
            <a:ext cx="3106737" cy="584775"/>
          </a:xfrm>
          <a:ln cap="flat" algn="ctr">
            <a:miter lim="800000"/>
          </a:ln>
        </p:spPr>
        <p:txBody>
          <a:bodyPr vert="horz" wrap="square" lIns="91440" tIns="45720" rIns="91440" bIns="45720" numCol="1" anchor="t" anchorCtr="0" compatLnSpc="1">
            <a:prstTxWarp prst="textNoShape">
              <a:avLst/>
            </a:prstTxWarp>
            <a:spAutoFit/>
          </a:bodyPr>
          <a:lstStyle/>
          <a:p>
            <a:pPr algn="ctr"/>
            <a:r>
              <a:rPr lang="en-US" altLang="zh-CN" b="1" smtClean="0">
                <a:solidFill>
                  <a:srgbClr val="3333FF"/>
                </a:solidFill>
                <a:effectLst>
                  <a:outerShdw blurRad="38100" dist="38100" dir="2700000" algn="tl">
                    <a:srgbClr val="C0C0C0"/>
                  </a:outerShdw>
                </a:effectLst>
                <a:ea typeface="华文行楷" pitchFamily="2" charset="-122"/>
              </a:rPr>
              <a:t>SVM </a:t>
            </a:r>
            <a:r>
              <a:rPr lang="zh-CN" altLang="en-US" b="1" smtClean="0">
                <a:solidFill>
                  <a:srgbClr val="3333FF"/>
                </a:solidFill>
                <a:effectLst>
                  <a:outerShdw blurRad="38100" dist="38100" dir="2700000" algn="tl">
                    <a:srgbClr val="C0C0C0"/>
                  </a:outerShdw>
                </a:effectLst>
                <a:ea typeface="华文行楷" pitchFamily="2" charset="-122"/>
              </a:rPr>
              <a:t>应用</a:t>
            </a:r>
          </a:p>
        </p:txBody>
      </p:sp>
      <p:sp>
        <p:nvSpPr>
          <p:cNvPr id="51202" name="Rectangle 3"/>
          <p:cNvSpPr>
            <a:spLocks noGrp="1" noChangeArrowheads="1"/>
          </p:cNvSpPr>
          <p:nvPr>
            <p:ph idx="1"/>
          </p:nvPr>
        </p:nvSpPr>
        <p:spPr bwMode="auto">
          <a:xfrm>
            <a:off x="1547813" y="1117865"/>
            <a:ext cx="5688012" cy="3360208"/>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b="1" dirty="0" smtClean="0">
                <a:solidFill>
                  <a:schemeClr val="tx2"/>
                </a:solidFill>
              </a:rPr>
              <a:t>分类、回归、密度估计</a:t>
            </a:r>
            <a:endParaRPr lang="en-US" altLang="zh-CN" sz="2800" b="1" dirty="0" smtClean="0">
              <a:solidFill>
                <a:schemeClr val="tx2"/>
              </a:solidFill>
            </a:endParaRPr>
          </a:p>
          <a:p>
            <a:pPr lvl="1">
              <a:buFont typeface="Wingdings" pitchFamily="2" charset="2"/>
              <a:buChar char="•"/>
            </a:pPr>
            <a:r>
              <a:rPr lang="zh-CN" altLang="en-US" sz="2400" b="1" dirty="0" smtClean="0">
                <a:solidFill>
                  <a:schemeClr val="tx2"/>
                </a:solidFill>
              </a:rPr>
              <a:t>手写字符识别</a:t>
            </a:r>
          </a:p>
          <a:p>
            <a:pPr lvl="1">
              <a:buFont typeface="Wingdings" pitchFamily="2" charset="2"/>
              <a:buChar char="•"/>
            </a:pPr>
            <a:r>
              <a:rPr lang="zh-CN" altLang="en-US" sz="2400" b="1" dirty="0" smtClean="0">
                <a:solidFill>
                  <a:schemeClr val="tx2"/>
                </a:solidFill>
              </a:rPr>
              <a:t>文本自动分类</a:t>
            </a:r>
          </a:p>
          <a:p>
            <a:pPr lvl="1">
              <a:buFont typeface="Wingdings" pitchFamily="2" charset="2"/>
              <a:buChar char="•"/>
            </a:pPr>
            <a:r>
              <a:rPr lang="zh-CN" altLang="en-US" sz="2400" b="1" dirty="0" smtClean="0">
                <a:solidFill>
                  <a:schemeClr val="tx2"/>
                </a:solidFill>
              </a:rPr>
              <a:t>人脸识别</a:t>
            </a:r>
          </a:p>
          <a:p>
            <a:pPr lvl="1">
              <a:buFont typeface="Wingdings" pitchFamily="2" charset="2"/>
              <a:buChar char="•"/>
            </a:pPr>
            <a:r>
              <a:rPr lang="zh-CN" altLang="en-US" sz="2400" b="1" dirty="0" smtClean="0">
                <a:solidFill>
                  <a:schemeClr val="tx2"/>
                </a:solidFill>
              </a:rPr>
              <a:t>时间序列预测</a:t>
            </a:r>
          </a:p>
          <a:p>
            <a:pPr lvl="1">
              <a:buFont typeface="Wingdings" pitchFamily="2" charset="2"/>
              <a:buChar char="•"/>
            </a:pPr>
            <a:r>
              <a:rPr lang="zh-CN" altLang="en-US" sz="2400" b="1" dirty="0" smtClean="0">
                <a:solidFill>
                  <a:schemeClr val="tx2"/>
                </a:solidFill>
              </a:rPr>
              <a:t>蛋白质识别</a:t>
            </a:r>
          </a:p>
          <a:p>
            <a:pPr lvl="1">
              <a:buFont typeface="Wingdings" pitchFamily="2" charset="2"/>
              <a:buChar char="•"/>
            </a:pPr>
            <a:r>
              <a:rPr lang="en-US" altLang="zh-CN" sz="2400" b="1" dirty="0" smtClean="0">
                <a:solidFill>
                  <a:schemeClr val="tx2"/>
                </a:solidFill>
              </a:rPr>
              <a:t>DNA </a:t>
            </a:r>
            <a:r>
              <a:rPr lang="zh-CN" altLang="en-US" sz="2400" b="1" dirty="0" smtClean="0">
                <a:solidFill>
                  <a:schemeClr val="tx2"/>
                </a:solidFill>
              </a:rPr>
              <a:t>排列分析</a:t>
            </a:r>
          </a:p>
        </p:txBody>
      </p:sp>
    </p:spTree>
    <p:extLst>
      <p:ext uri="{BB962C8B-B14F-4D97-AF65-F5344CB8AC3E}">
        <p14:creationId xmlns:p14="http://schemas.microsoft.com/office/powerpoint/2010/main" val="178435873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79095"/>
            <a:ext cx="8229600" cy="3926041"/>
          </a:xfrm>
        </p:spPr>
        <p:txBody>
          <a:bodyPr/>
          <a:lstStyle/>
          <a:p>
            <a:r>
              <a:rPr lang="en-US" altLang="zh-CN" dirty="0" smtClean="0"/>
              <a:t>SVM</a:t>
            </a:r>
            <a:r>
              <a:rPr lang="zh-CN" altLang="en-US" dirty="0" smtClean="0"/>
              <a:t>的理论基础比</a:t>
            </a:r>
            <a:r>
              <a:rPr lang="en-US" altLang="zh-CN" dirty="0" smtClean="0"/>
              <a:t>NN</a:t>
            </a:r>
            <a:r>
              <a:rPr lang="zh-CN" altLang="en-US" dirty="0" smtClean="0"/>
              <a:t>更坚实，更像一门严谨的“科学”（三要素：问题的表示、问题的解决、证明）</a:t>
            </a:r>
          </a:p>
          <a:p>
            <a:r>
              <a:rPr lang="en-US" altLang="zh-CN" dirty="0" smtClean="0"/>
              <a:t>SVM —— </a:t>
            </a:r>
            <a:r>
              <a:rPr lang="zh-CN" altLang="en-US" dirty="0" smtClean="0"/>
              <a:t>严格的数学推理</a:t>
            </a:r>
          </a:p>
          <a:p>
            <a:r>
              <a:rPr lang="en-US" altLang="zh-CN" dirty="0" smtClean="0"/>
              <a:t>NN —— </a:t>
            </a:r>
            <a:r>
              <a:rPr lang="zh-CN" altLang="en-US" dirty="0" smtClean="0"/>
              <a:t>强烈依赖于工程技巧</a:t>
            </a:r>
          </a:p>
          <a:p>
            <a:r>
              <a:rPr lang="zh-CN" altLang="en-US" dirty="0" smtClean="0"/>
              <a:t>推广能力取决于“经验风险值”和“置信范围值”，</a:t>
            </a:r>
            <a:r>
              <a:rPr lang="en-US" altLang="zh-CN" dirty="0" smtClean="0"/>
              <a:t>NN</a:t>
            </a:r>
            <a:r>
              <a:rPr lang="zh-CN" altLang="en-US" dirty="0" smtClean="0"/>
              <a:t>不能控制两者中的任何一个。</a:t>
            </a:r>
          </a:p>
          <a:p>
            <a:r>
              <a:rPr lang="en-US" altLang="zh-CN" dirty="0" smtClean="0"/>
              <a:t>NN</a:t>
            </a:r>
            <a:r>
              <a:rPr lang="zh-CN" altLang="en-US" dirty="0" smtClean="0"/>
              <a:t>设计者用高超的工程技巧弥补了数学上的缺陷</a:t>
            </a:r>
            <a:r>
              <a:rPr lang="en-US" altLang="zh-CN" dirty="0" smtClean="0"/>
              <a:t>——</a:t>
            </a:r>
            <a:r>
              <a:rPr lang="zh-CN" altLang="en-US" dirty="0" smtClean="0"/>
              <a:t>设计特殊的结构，利用启发式算法，有时能得到出人意料的好结果。</a:t>
            </a:r>
          </a:p>
          <a:p>
            <a:endParaRPr lang="zh-CN" altLang="en-US" dirty="0"/>
          </a:p>
        </p:txBody>
      </p:sp>
      <p:sp>
        <p:nvSpPr>
          <p:cNvPr id="3" name="标题 2"/>
          <p:cNvSpPr>
            <a:spLocks noGrp="1"/>
          </p:cNvSpPr>
          <p:nvPr>
            <p:ph type="title"/>
          </p:nvPr>
        </p:nvSpPr>
        <p:spPr>
          <a:xfrm>
            <a:off x="457200" y="228865"/>
            <a:ext cx="8229600" cy="829914"/>
          </a:xfrm>
        </p:spPr>
        <p:txBody>
          <a:bodyPr>
            <a:normAutofit/>
          </a:bodyPr>
          <a:lstStyle/>
          <a:p>
            <a:pPr algn="ctr"/>
            <a:r>
              <a:rPr kumimoji="1" lang="en-US" altLang="zh-CN" dirty="0" smtClean="0">
                <a:latin typeface="+mn-ea"/>
                <a:ea typeface="+mn-ea"/>
              </a:rPr>
              <a:t>SVM</a:t>
            </a:r>
            <a:r>
              <a:rPr kumimoji="1" lang="zh-CN" altLang="en-US" dirty="0" smtClean="0">
                <a:latin typeface="+mn-ea"/>
                <a:ea typeface="+mn-ea"/>
              </a:rPr>
              <a:t>与神经网络（</a:t>
            </a:r>
            <a:r>
              <a:rPr kumimoji="1" lang="en-US" altLang="zh-CN" dirty="0" smtClean="0">
                <a:latin typeface="+mn-ea"/>
                <a:ea typeface="+mn-ea"/>
              </a:rPr>
              <a:t>NN）</a:t>
            </a:r>
            <a:r>
              <a:rPr kumimoji="1" lang="zh-CN" altLang="en-US" dirty="0" smtClean="0">
                <a:latin typeface="+mn-ea"/>
                <a:ea typeface="+mn-ea"/>
              </a:rPr>
              <a:t>的对比</a:t>
            </a:r>
            <a:endParaRPr lang="zh-CN" altLang="en-US" sz="2000" dirty="0">
              <a:latin typeface="+mn-ea"/>
              <a:ea typeface="+mn-ea"/>
            </a:endParaRPr>
          </a:p>
        </p:txBody>
      </p:sp>
    </p:spTree>
    <p:extLst>
      <p:ext uri="{BB962C8B-B14F-4D97-AF65-F5344CB8AC3E}">
        <p14:creationId xmlns:p14="http://schemas.microsoft.com/office/powerpoint/2010/main" val="3251911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矩形 282625"/>
          <p:cNvSpPr>
            <a:spLocks noChangeArrowheads="1"/>
          </p:cNvSpPr>
          <p:nvPr/>
        </p:nvSpPr>
        <p:spPr bwMode="auto">
          <a:xfrm>
            <a:off x="685800" y="520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itchFamily="18" charset="0"/>
            </a:endParaRPr>
          </a:p>
        </p:txBody>
      </p:sp>
      <p:sp>
        <p:nvSpPr>
          <p:cNvPr id="9218" name="矩形 282626"/>
          <p:cNvSpPr>
            <a:spLocks noChangeArrowheads="1"/>
          </p:cNvSpPr>
          <p:nvPr/>
        </p:nvSpPr>
        <p:spPr bwMode="auto">
          <a:xfrm>
            <a:off x="3124200" y="5207000"/>
            <a:ext cx="289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itchFamily="18" charset="0"/>
            </a:endParaRPr>
          </a:p>
        </p:txBody>
      </p:sp>
      <p:sp>
        <p:nvSpPr>
          <p:cNvPr id="9219" name="标题 282627"/>
          <p:cNvSpPr>
            <a:spLocks noGrp="1" noChangeArrowheads="1"/>
          </p:cNvSpPr>
          <p:nvPr>
            <p:ph type="title"/>
          </p:nvPr>
        </p:nvSpPr>
        <p:spPr bwMode="auto">
          <a:xfrm>
            <a:off x="755650" y="206375"/>
            <a:ext cx="5994400" cy="550151"/>
          </a:xfrm>
          <a:solidFill>
            <a:srgbClr val="FFFFFF"/>
          </a:solidFill>
          <a:effectLst>
            <a:outerShdw dist="35921" dir="2700000" algn="ctr" rotWithShape="0">
              <a:srgbClr val="D6D6BA"/>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71438" tIns="28575" rIns="71438" bIns="28575" numCol="1" anchor="t" anchorCtr="0" compatLnSpc="1">
            <a:prstTxWarp prst="textNoShape">
              <a:avLst/>
            </a:prstTxWarp>
            <a:spAutoFit/>
          </a:bodyPr>
          <a:lstStyle/>
          <a:p>
            <a:pPr eaLnBrk="0" hangingPunct="0"/>
            <a:r>
              <a:rPr lang="zh-CN" altLang="en-US" dirty="0" smtClean="0"/>
              <a:t>支持向量机</a:t>
            </a:r>
            <a:r>
              <a:rPr lang="en-US" altLang="zh-CN" dirty="0" smtClean="0"/>
              <a:t>SVM</a:t>
            </a:r>
            <a:r>
              <a:rPr lang="zh-CN" altLang="en-US" dirty="0" smtClean="0"/>
              <a:t>的描述</a:t>
            </a:r>
          </a:p>
        </p:txBody>
      </p:sp>
      <p:sp>
        <p:nvSpPr>
          <p:cNvPr id="9220" name="文本占位符 282630"/>
          <p:cNvSpPr>
            <a:spLocks noGrp="1" noChangeArrowheads="1"/>
          </p:cNvSpPr>
          <p:nvPr>
            <p:ph idx="1"/>
          </p:nvPr>
        </p:nvSpPr>
        <p:spPr bwMode="auto">
          <a:xfrm>
            <a:off x="611189" y="1117865"/>
            <a:ext cx="7921625" cy="4279635"/>
          </a:xfrm>
          <a:noFill/>
        </p:spPr>
        <p:txBody>
          <a:bodyPr vert="horz" wrap="square" lIns="93662" tIns="46038" rIns="93662" bIns="46038" numCol="1" anchor="t" anchorCtr="0" compatLnSpc="1">
            <a:prstTxWarp prst="textNoShape">
              <a:avLst/>
            </a:prstTxWarp>
          </a:bodyPr>
          <a:lstStyle/>
          <a:p>
            <a:r>
              <a:rPr lang="zh-CN" altLang="en-US" sz="2800" b="1" dirty="0" smtClean="0">
                <a:solidFill>
                  <a:schemeClr val="accent2"/>
                </a:solidFill>
                <a:latin typeface="楷体_GB2312" pitchFamily="49" charset="-122"/>
                <a:ea typeface="楷体_GB2312" pitchFamily="49" charset="-122"/>
              </a:rPr>
              <a:t>目标</a:t>
            </a:r>
            <a:r>
              <a:rPr lang="zh-CN" altLang="en-US" sz="2800" dirty="0" smtClean="0">
                <a:solidFill>
                  <a:schemeClr val="accent2"/>
                </a:solidFill>
                <a:latin typeface="楷体_GB2312" pitchFamily="49" charset="-122"/>
                <a:ea typeface="楷体_GB2312" pitchFamily="49" charset="-122"/>
              </a:rPr>
              <a:t>：</a:t>
            </a:r>
            <a:r>
              <a:rPr lang="zh-CN" altLang="en-US" sz="2800" dirty="0" smtClean="0">
                <a:latin typeface="楷体_GB2312" pitchFamily="49" charset="-122"/>
                <a:ea typeface="楷体_GB2312" pitchFamily="49" charset="-122"/>
              </a:rPr>
              <a:t>找到一个超平面，使得它能够尽可能多的将两类数据点正确的分开，同时使分开的两类数据点距离分类面最远。</a:t>
            </a:r>
          </a:p>
          <a:p>
            <a:pPr>
              <a:buFont typeface="Wingdings" pitchFamily="2" charset="2"/>
              <a:buNone/>
            </a:pPr>
            <a:endParaRPr lang="zh-CN" altLang="en-US" sz="2800" dirty="0" smtClean="0">
              <a:latin typeface="楷体_GB2312" pitchFamily="49" charset="-122"/>
              <a:ea typeface="楷体_GB2312" pitchFamily="49" charset="-122"/>
            </a:endParaRPr>
          </a:p>
          <a:p>
            <a:endParaRPr lang="en-US" altLang="zh-CN" sz="2800" b="1" dirty="0" smtClean="0">
              <a:solidFill>
                <a:schemeClr val="accent2"/>
              </a:solidFill>
              <a:latin typeface="楷体_GB2312" pitchFamily="49" charset="-122"/>
              <a:ea typeface="楷体_GB2312" pitchFamily="49" charset="-122"/>
            </a:endParaRPr>
          </a:p>
          <a:p>
            <a:r>
              <a:rPr lang="zh-CN" altLang="en-US" sz="2800" b="1" dirty="0" smtClean="0">
                <a:solidFill>
                  <a:schemeClr val="accent2"/>
                </a:solidFill>
                <a:latin typeface="楷体_GB2312" pitchFamily="49" charset="-122"/>
                <a:ea typeface="楷体_GB2312" pitchFamily="49" charset="-122"/>
              </a:rPr>
              <a:t>解决方法</a:t>
            </a:r>
            <a:r>
              <a:rPr lang="zh-CN" altLang="en-US" sz="2800" dirty="0" smtClean="0">
                <a:solidFill>
                  <a:schemeClr val="accent2"/>
                </a:solidFill>
                <a:latin typeface="楷体_GB2312" pitchFamily="49" charset="-122"/>
                <a:ea typeface="楷体_GB2312" pitchFamily="49" charset="-122"/>
              </a:rPr>
              <a:t>：</a:t>
            </a:r>
            <a:r>
              <a:rPr lang="zh-CN" altLang="en-US" sz="2800" dirty="0" smtClean="0">
                <a:latin typeface="楷体_GB2312" pitchFamily="49" charset="-122"/>
                <a:ea typeface="楷体_GB2312" pitchFamily="49" charset="-122"/>
              </a:rPr>
              <a:t>构造一个在约束条件下的优化问题，具体的说是一个约束二次规划问题</a:t>
            </a:r>
            <a:r>
              <a:rPr lang="en-US" altLang="zh-CN" sz="2800" dirty="0" smtClean="0">
                <a:latin typeface="Times New Roman" pitchFamily="18" charset="0"/>
                <a:ea typeface="楷体_GB2312" pitchFamily="49" charset="-122"/>
              </a:rPr>
              <a:t>(constrained quadratic programing)</a:t>
            </a:r>
            <a:r>
              <a:rPr lang="en-US" altLang="zh-CN" sz="2800" dirty="0" smtClean="0">
                <a:latin typeface="楷体_GB2312" pitchFamily="49" charset="-122"/>
                <a:ea typeface="楷体_GB2312" pitchFamily="49" charset="-122"/>
              </a:rPr>
              <a:t>,</a:t>
            </a:r>
            <a:r>
              <a:rPr lang="zh-CN" altLang="en-US" sz="2800" dirty="0" smtClean="0">
                <a:latin typeface="楷体_GB2312" pitchFamily="49" charset="-122"/>
                <a:ea typeface="楷体_GB2312" pitchFamily="49" charset="-122"/>
              </a:rPr>
              <a:t>求解该问题，得到分类器。</a:t>
            </a:r>
          </a:p>
        </p:txBody>
      </p:sp>
      <p:pic>
        <p:nvPicPr>
          <p:cNvPr id="6" name="图片 511" descr="svm1"/>
          <p:cNvPicPr>
            <a:picLocks noChangeAspect="1"/>
          </p:cNvPicPr>
          <p:nvPr/>
        </p:nvPicPr>
        <p:blipFill>
          <a:blip r:embed="rId3"/>
          <a:stretch>
            <a:fillRect/>
          </a:stretch>
        </p:blipFill>
        <p:spPr>
          <a:xfrm>
            <a:off x="5570621" y="1649506"/>
            <a:ext cx="2646446" cy="1989815"/>
          </a:xfrm>
          <a:prstGeom prst="rect">
            <a:avLst/>
          </a:prstGeom>
          <a:noFill/>
          <a:ln w="9525">
            <a:noFill/>
          </a:ln>
        </p:spPr>
      </p:pic>
    </p:spTree>
    <p:extLst>
      <p:ext uri="{BB962C8B-B14F-4D97-AF65-F5344CB8AC3E}">
        <p14:creationId xmlns:p14="http://schemas.microsoft.com/office/powerpoint/2010/main" val="338115197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a:solidFill>
                  <a:srgbClr val="000000"/>
                </a:solidFill>
                <a:latin typeface="宋体" charset="-122"/>
              </a:rPr>
              <a:t>SVM</a:t>
            </a:r>
            <a:r>
              <a:rPr lang="zh-CN" altLang="en-US">
                <a:solidFill>
                  <a:srgbClr val="000000"/>
                </a:solidFill>
                <a:latin typeface="宋体" charset="-122"/>
              </a:rPr>
              <a:t>方法的特点</a:t>
            </a:r>
            <a:endParaRPr lang="zh-CN" altLang="en-US">
              <a:latin typeface="Times New Roman" pitchFamily="18" charset="0"/>
              <a:cs typeface="Times New Roman" pitchFamily="18" charset="0"/>
            </a:endParaRPr>
          </a:p>
        </p:txBody>
      </p:sp>
      <p:sp>
        <p:nvSpPr>
          <p:cNvPr id="51203" name="Rectangle 3"/>
          <p:cNvSpPr>
            <a:spLocks noGrp="1" noChangeArrowheads="1"/>
          </p:cNvSpPr>
          <p:nvPr>
            <p:ph type="body" idx="1"/>
          </p:nvPr>
        </p:nvSpPr>
        <p:spPr>
          <a:xfrm>
            <a:off x="264695" y="1104650"/>
            <a:ext cx="8534400" cy="4357688"/>
          </a:xfrm>
        </p:spPr>
        <p:txBody>
          <a:bodyPr/>
          <a:lstStyle/>
          <a:p>
            <a:pPr>
              <a:lnSpc>
                <a:spcPct val="90000"/>
              </a:lnSpc>
            </a:pPr>
            <a:r>
              <a:rPr lang="en-US" altLang="zh-CN" dirty="0">
                <a:solidFill>
                  <a:srgbClr val="000000"/>
                </a:solidFill>
                <a:latin typeface="宋体" charset="-122"/>
              </a:rPr>
              <a:t>①</a:t>
            </a:r>
            <a:r>
              <a:rPr lang="en-US" altLang="zh-CN" dirty="0">
                <a:solidFill>
                  <a:srgbClr val="000000"/>
                </a:solidFill>
                <a:latin typeface="Arial"/>
                <a:cs typeface="Times New Roman" pitchFamily="18" charset="0"/>
              </a:rPr>
              <a:t> </a:t>
            </a:r>
            <a:r>
              <a:rPr lang="zh-CN" altLang="en-US" dirty="0">
                <a:solidFill>
                  <a:srgbClr val="000000"/>
                </a:solidFill>
                <a:latin typeface="宋体" charset="-122"/>
              </a:rPr>
              <a:t>非线性映射是</a:t>
            </a:r>
            <a:r>
              <a:rPr lang="en-US" altLang="zh-CN" dirty="0">
                <a:solidFill>
                  <a:srgbClr val="000000"/>
                </a:solidFill>
                <a:latin typeface="宋体" charset="-122"/>
              </a:rPr>
              <a:t>SVM</a:t>
            </a:r>
            <a:r>
              <a:rPr lang="zh-CN" altLang="en-US" dirty="0">
                <a:solidFill>
                  <a:srgbClr val="000000"/>
                </a:solidFill>
                <a:latin typeface="宋体" charset="-122"/>
              </a:rPr>
              <a:t>方法的理论基础</a:t>
            </a:r>
            <a:r>
              <a:rPr lang="en-US" altLang="zh-CN" dirty="0">
                <a:solidFill>
                  <a:srgbClr val="000000"/>
                </a:solidFill>
                <a:latin typeface="宋体" charset="-122"/>
              </a:rPr>
              <a:t>,SVM</a:t>
            </a:r>
            <a:r>
              <a:rPr lang="zh-CN" altLang="en-US" dirty="0">
                <a:solidFill>
                  <a:srgbClr val="000000"/>
                </a:solidFill>
                <a:latin typeface="宋体" charset="-122"/>
              </a:rPr>
              <a:t>利用内积核函数代替向高维空间的非线性映射</a:t>
            </a:r>
            <a:r>
              <a:rPr lang="en-US" altLang="zh-CN" dirty="0">
                <a:solidFill>
                  <a:srgbClr val="000000"/>
                </a:solidFill>
                <a:latin typeface="宋体" charset="-122"/>
              </a:rPr>
              <a:t>;</a:t>
            </a:r>
            <a:endParaRPr lang="en-US" altLang="zh-CN" dirty="0">
              <a:latin typeface="Times New Roman" pitchFamily="18" charset="0"/>
              <a:cs typeface="Times New Roman" pitchFamily="18" charset="0"/>
            </a:endParaRPr>
          </a:p>
          <a:p>
            <a:pPr>
              <a:lnSpc>
                <a:spcPct val="90000"/>
              </a:lnSpc>
            </a:pPr>
            <a:r>
              <a:rPr lang="en-US" altLang="zh-CN" dirty="0">
                <a:solidFill>
                  <a:srgbClr val="000000"/>
                </a:solidFill>
                <a:latin typeface="宋体" charset="-122"/>
              </a:rPr>
              <a:t>②</a:t>
            </a:r>
            <a:r>
              <a:rPr lang="en-US" altLang="zh-CN" dirty="0">
                <a:solidFill>
                  <a:srgbClr val="000000"/>
                </a:solidFill>
                <a:latin typeface="Arial"/>
                <a:cs typeface="Times New Roman" pitchFamily="18" charset="0"/>
              </a:rPr>
              <a:t> </a:t>
            </a:r>
            <a:r>
              <a:rPr lang="zh-CN" altLang="en-US" dirty="0">
                <a:solidFill>
                  <a:srgbClr val="000000"/>
                </a:solidFill>
                <a:latin typeface="宋体" charset="-122"/>
              </a:rPr>
              <a:t>对特征空间划分的最优超平面是</a:t>
            </a:r>
            <a:r>
              <a:rPr lang="en-US" altLang="zh-CN" dirty="0">
                <a:solidFill>
                  <a:srgbClr val="000000"/>
                </a:solidFill>
                <a:latin typeface="宋体" charset="-122"/>
              </a:rPr>
              <a:t>SVM</a:t>
            </a:r>
            <a:r>
              <a:rPr lang="zh-CN" altLang="en-US" dirty="0">
                <a:solidFill>
                  <a:srgbClr val="000000"/>
                </a:solidFill>
                <a:latin typeface="宋体" charset="-122"/>
              </a:rPr>
              <a:t>的目标</a:t>
            </a:r>
            <a:r>
              <a:rPr lang="en-US" altLang="zh-CN" dirty="0">
                <a:solidFill>
                  <a:srgbClr val="000000"/>
                </a:solidFill>
                <a:latin typeface="宋体" charset="-122"/>
              </a:rPr>
              <a:t>,</a:t>
            </a:r>
            <a:r>
              <a:rPr lang="zh-CN" altLang="en-US" dirty="0">
                <a:solidFill>
                  <a:srgbClr val="000000"/>
                </a:solidFill>
                <a:latin typeface="宋体" charset="-122"/>
              </a:rPr>
              <a:t>最大化分类边际的思想是</a:t>
            </a:r>
            <a:r>
              <a:rPr lang="en-US" altLang="zh-CN" dirty="0">
                <a:solidFill>
                  <a:srgbClr val="000000"/>
                </a:solidFill>
                <a:latin typeface="宋体" charset="-122"/>
              </a:rPr>
              <a:t>SVM</a:t>
            </a:r>
            <a:r>
              <a:rPr lang="zh-CN" altLang="en-US" dirty="0">
                <a:solidFill>
                  <a:srgbClr val="000000"/>
                </a:solidFill>
                <a:latin typeface="宋体" charset="-122"/>
              </a:rPr>
              <a:t>方法的核心</a:t>
            </a:r>
            <a:r>
              <a:rPr lang="en-US" altLang="zh-CN" dirty="0">
                <a:solidFill>
                  <a:srgbClr val="000000"/>
                </a:solidFill>
                <a:latin typeface="宋体" charset="-122"/>
              </a:rPr>
              <a:t>;</a:t>
            </a:r>
            <a:endParaRPr lang="en-US" altLang="zh-CN" dirty="0">
              <a:latin typeface="Times New Roman" pitchFamily="18" charset="0"/>
              <a:cs typeface="Times New Roman" pitchFamily="18" charset="0"/>
            </a:endParaRPr>
          </a:p>
          <a:p>
            <a:pPr>
              <a:lnSpc>
                <a:spcPct val="90000"/>
              </a:lnSpc>
            </a:pPr>
            <a:r>
              <a:rPr lang="en-US" altLang="zh-CN" dirty="0">
                <a:solidFill>
                  <a:srgbClr val="000000"/>
                </a:solidFill>
                <a:latin typeface="宋体" charset="-122"/>
              </a:rPr>
              <a:t>③</a:t>
            </a:r>
            <a:r>
              <a:rPr lang="en-US" altLang="zh-CN" dirty="0">
                <a:solidFill>
                  <a:srgbClr val="000000"/>
                </a:solidFill>
                <a:latin typeface="Arial"/>
                <a:cs typeface="Times New Roman" pitchFamily="18" charset="0"/>
              </a:rPr>
              <a:t> </a:t>
            </a:r>
            <a:r>
              <a:rPr lang="zh-CN" altLang="en-US" dirty="0">
                <a:solidFill>
                  <a:srgbClr val="000000"/>
                </a:solidFill>
                <a:latin typeface="宋体" charset="-122"/>
              </a:rPr>
              <a:t>支持向量是</a:t>
            </a:r>
            <a:r>
              <a:rPr lang="en-US" altLang="zh-CN" dirty="0">
                <a:solidFill>
                  <a:srgbClr val="000000"/>
                </a:solidFill>
                <a:latin typeface="宋体" charset="-122"/>
              </a:rPr>
              <a:t>SVM</a:t>
            </a:r>
            <a:r>
              <a:rPr lang="zh-CN" altLang="en-US" dirty="0">
                <a:solidFill>
                  <a:srgbClr val="000000"/>
                </a:solidFill>
                <a:latin typeface="宋体" charset="-122"/>
              </a:rPr>
              <a:t>的训练结果</a:t>
            </a:r>
            <a:r>
              <a:rPr lang="en-US" altLang="zh-CN" dirty="0">
                <a:solidFill>
                  <a:srgbClr val="000000"/>
                </a:solidFill>
                <a:latin typeface="宋体" charset="-122"/>
              </a:rPr>
              <a:t>,</a:t>
            </a:r>
            <a:r>
              <a:rPr lang="zh-CN" altLang="en-US" dirty="0">
                <a:solidFill>
                  <a:srgbClr val="000000"/>
                </a:solidFill>
                <a:latin typeface="宋体" charset="-122"/>
              </a:rPr>
              <a:t>在</a:t>
            </a:r>
            <a:r>
              <a:rPr lang="en-US" altLang="zh-CN" dirty="0">
                <a:solidFill>
                  <a:srgbClr val="000000"/>
                </a:solidFill>
                <a:latin typeface="宋体" charset="-122"/>
              </a:rPr>
              <a:t>SVM</a:t>
            </a:r>
            <a:r>
              <a:rPr lang="zh-CN" altLang="en-US" dirty="0">
                <a:solidFill>
                  <a:srgbClr val="000000"/>
                </a:solidFill>
                <a:latin typeface="宋体" charset="-122"/>
              </a:rPr>
              <a:t>分类决策中起决定作用的是支持向量</a:t>
            </a:r>
            <a:r>
              <a:rPr lang="zh-CN" altLang="en-US" dirty="0" smtClean="0">
                <a:solidFill>
                  <a:srgbClr val="000000"/>
                </a:solidFill>
                <a:latin typeface="宋体" charset="-122"/>
              </a:rPr>
              <a:t>。</a:t>
            </a:r>
            <a:endParaRPr lang="en-US" altLang="zh-CN" dirty="0" smtClean="0">
              <a:solidFill>
                <a:srgbClr val="000000"/>
              </a:solidFill>
              <a:latin typeface="宋体" charset="-122"/>
            </a:endParaRPr>
          </a:p>
          <a:p>
            <a:pPr>
              <a:lnSpc>
                <a:spcPct val="90000"/>
              </a:lnSpc>
            </a:pPr>
            <a:endParaRPr lang="zh-CN" altLang="en-US" dirty="0">
              <a:latin typeface="Times New Roman" pitchFamily="18" charset="0"/>
              <a:cs typeface="Times New Roman" pitchFamily="18" charset="0"/>
            </a:endParaRPr>
          </a:p>
          <a:p>
            <a:pPr>
              <a:lnSpc>
                <a:spcPct val="90000"/>
              </a:lnSpc>
            </a:pPr>
            <a:r>
              <a:rPr lang="zh-CN" altLang="en-US" sz="2000" dirty="0">
                <a:latin typeface="Arial"/>
              </a:rPr>
              <a:t> </a:t>
            </a:r>
            <a:r>
              <a:rPr lang="en-US" altLang="zh-CN" sz="2000" dirty="0">
                <a:latin typeface="宋体" charset="-122"/>
              </a:rPr>
              <a:t>SVM </a:t>
            </a:r>
            <a:r>
              <a:rPr lang="zh-CN" altLang="en-US" sz="2000" dirty="0">
                <a:latin typeface="宋体" charset="-122"/>
              </a:rPr>
              <a:t>是一种有坚实理论基础的新颖的小样本学习方法。它基本上不涉及概率测度及大数定律等</a:t>
            </a:r>
            <a:r>
              <a:rPr lang="en-US" altLang="zh-CN" sz="2000" dirty="0">
                <a:latin typeface="宋体" charset="-122"/>
              </a:rPr>
              <a:t>,</a:t>
            </a:r>
            <a:r>
              <a:rPr lang="zh-CN" altLang="en-US" sz="2000" dirty="0">
                <a:latin typeface="宋体" charset="-122"/>
              </a:rPr>
              <a:t>因此不同于现有的统计方法。从本质上看</a:t>
            </a:r>
            <a:r>
              <a:rPr lang="en-US" altLang="zh-CN" sz="2000" dirty="0">
                <a:latin typeface="宋体" charset="-122"/>
              </a:rPr>
              <a:t>,</a:t>
            </a:r>
            <a:r>
              <a:rPr lang="zh-CN" altLang="en-US" sz="2000" dirty="0">
                <a:latin typeface="宋体" charset="-122"/>
              </a:rPr>
              <a:t>它避开了从归纳到演绎的传统过程</a:t>
            </a:r>
            <a:r>
              <a:rPr lang="en-US" altLang="zh-CN" sz="2000" dirty="0">
                <a:latin typeface="宋体" charset="-122"/>
              </a:rPr>
              <a:t>,</a:t>
            </a:r>
            <a:r>
              <a:rPr lang="zh-CN" altLang="en-US" sz="2000" dirty="0">
                <a:latin typeface="宋体" charset="-122"/>
              </a:rPr>
              <a:t>实现了高效的从训练样本到预报样本的</a:t>
            </a:r>
            <a:r>
              <a:rPr lang="zh-CN" altLang="en-US" sz="2000" dirty="0">
                <a:latin typeface="Arial"/>
              </a:rPr>
              <a:t>“</a:t>
            </a:r>
            <a:r>
              <a:rPr lang="zh-CN" altLang="en-US" sz="2000" dirty="0">
                <a:latin typeface="宋体" charset="-122"/>
              </a:rPr>
              <a:t>转导推理</a:t>
            </a:r>
            <a:r>
              <a:rPr lang="zh-CN" altLang="en-US" sz="2000" dirty="0">
                <a:latin typeface="Arial"/>
              </a:rPr>
              <a:t>”</a:t>
            </a:r>
            <a:r>
              <a:rPr lang="en-US" altLang="zh-CN" sz="2000" dirty="0">
                <a:latin typeface="宋体" charset="-122"/>
              </a:rPr>
              <a:t>(</a:t>
            </a:r>
            <a:r>
              <a:rPr lang="en-US" altLang="zh-CN" sz="2000" dirty="0" err="1">
                <a:latin typeface="宋体" charset="-122"/>
              </a:rPr>
              <a:t>transductive</a:t>
            </a:r>
            <a:r>
              <a:rPr lang="en-US" altLang="zh-CN" sz="2000" dirty="0">
                <a:latin typeface="宋体" charset="-122"/>
              </a:rPr>
              <a:t> inference) ,</a:t>
            </a:r>
            <a:r>
              <a:rPr lang="zh-CN" altLang="en-US" sz="2000" dirty="0">
                <a:latin typeface="宋体" charset="-122"/>
              </a:rPr>
              <a:t>大大简化了通常的分类和回归等问题。</a:t>
            </a:r>
            <a:endParaRPr lang="zh-CN" altLang="en-US" sz="2000" dirty="0"/>
          </a:p>
        </p:txBody>
      </p:sp>
    </p:spTree>
    <p:extLst>
      <p:ext uri="{BB962C8B-B14F-4D97-AF65-F5344CB8AC3E}">
        <p14:creationId xmlns:p14="http://schemas.microsoft.com/office/powerpoint/2010/main" val="3018322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6589" y="3628761"/>
            <a:ext cx="4700587" cy="172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057011"/>
            <a:ext cx="3681413" cy="2596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1236928"/>
            <a:ext cx="3246438" cy="2549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3093" name="Rectangle 5"/>
          <p:cNvSpPr>
            <a:spLocks noGrp="1" noChangeArrowheads="1"/>
          </p:cNvSpPr>
          <p:nvPr>
            <p:ph type="title"/>
          </p:nvPr>
        </p:nvSpPr>
        <p:spPr bwMode="auto">
          <a:xfrm>
            <a:off x="1906589" y="157428"/>
            <a:ext cx="5717465" cy="707886"/>
          </a:xfrm>
          <a:ln cap="flat" algn="ctr">
            <a:miter lim="800000"/>
          </a:ln>
        </p:spPr>
        <p:txBody>
          <a:bodyPr vert="horz" wrap="square" lIns="91440" tIns="45720" rIns="91440" bIns="45720" numCol="1" anchor="t" anchorCtr="0" compatLnSpc="1">
            <a:prstTxWarp prst="textNoShape">
              <a:avLst/>
            </a:prstTxWarp>
            <a:spAutoFit/>
          </a:bodyPr>
          <a:lstStyle/>
          <a:p>
            <a:pPr algn="ctr"/>
            <a:r>
              <a:rPr lang="zh-CN" altLang="en-US" sz="4000" b="1" dirty="0" smtClean="0">
                <a:solidFill>
                  <a:srgbClr val="3333FF"/>
                </a:solidFill>
                <a:effectLst>
                  <a:outerShdw blurRad="38100" dist="38100" dir="2700000" algn="tl">
                    <a:srgbClr val="C0C0C0"/>
                  </a:outerShdw>
                </a:effectLst>
                <a:ea typeface="华文行楷" pitchFamily="2" charset="-122"/>
              </a:rPr>
              <a:t>分类问题的三种情况</a:t>
            </a:r>
          </a:p>
        </p:txBody>
      </p:sp>
      <p:sp>
        <p:nvSpPr>
          <p:cNvPr id="2" name="TextBox 1"/>
          <p:cNvSpPr txBox="1"/>
          <p:nvPr/>
        </p:nvSpPr>
        <p:spPr>
          <a:xfrm>
            <a:off x="1022683" y="1006095"/>
            <a:ext cx="1455821" cy="461665"/>
          </a:xfrm>
          <a:prstGeom prst="rect">
            <a:avLst/>
          </a:prstGeom>
          <a:noFill/>
        </p:spPr>
        <p:txBody>
          <a:bodyPr wrap="square" rtlCol="0">
            <a:spAutoFit/>
          </a:bodyPr>
          <a:lstStyle/>
          <a:p>
            <a:r>
              <a:rPr lang="zh-CN" altLang="en-US" sz="2400" dirty="0" smtClean="0"/>
              <a:t>线性可分</a:t>
            </a:r>
            <a:endParaRPr lang="zh-CN" altLang="en-US" sz="2400" dirty="0"/>
          </a:p>
        </p:txBody>
      </p:sp>
      <p:sp>
        <p:nvSpPr>
          <p:cNvPr id="7" name="TextBox 6"/>
          <p:cNvSpPr txBox="1"/>
          <p:nvPr/>
        </p:nvSpPr>
        <p:spPr>
          <a:xfrm>
            <a:off x="4787900" y="1006002"/>
            <a:ext cx="2190416" cy="461665"/>
          </a:xfrm>
          <a:prstGeom prst="rect">
            <a:avLst/>
          </a:prstGeom>
          <a:noFill/>
        </p:spPr>
        <p:txBody>
          <a:bodyPr wrap="square" rtlCol="0">
            <a:spAutoFit/>
          </a:bodyPr>
          <a:lstStyle/>
          <a:p>
            <a:r>
              <a:rPr lang="zh-CN" altLang="en-US" sz="2400" dirty="0" smtClean="0"/>
              <a:t>近似线性可分</a:t>
            </a:r>
            <a:endParaRPr lang="zh-CN" altLang="en-US" sz="2400" dirty="0"/>
          </a:p>
        </p:txBody>
      </p:sp>
      <p:sp>
        <p:nvSpPr>
          <p:cNvPr id="8" name="TextBox 7"/>
          <p:cNvSpPr txBox="1"/>
          <p:nvPr/>
        </p:nvSpPr>
        <p:spPr>
          <a:xfrm>
            <a:off x="6314239" y="3786188"/>
            <a:ext cx="2190416" cy="461665"/>
          </a:xfrm>
          <a:prstGeom prst="rect">
            <a:avLst/>
          </a:prstGeom>
          <a:noFill/>
        </p:spPr>
        <p:txBody>
          <a:bodyPr wrap="square" rtlCol="0">
            <a:spAutoFit/>
          </a:bodyPr>
          <a:lstStyle/>
          <a:p>
            <a:r>
              <a:rPr lang="zh-CN" altLang="en-US" sz="2400" dirty="0" smtClean="0"/>
              <a:t>非线性可分</a:t>
            </a:r>
            <a:endParaRPr lang="zh-CN" altLang="en-US" sz="2400" dirty="0"/>
          </a:p>
        </p:txBody>
      </p:sp>
    </p:spTree>
    <p:extLst>
      <p:ext uri="{BB962C8B-B14F-4D97-AF65-F5344CB8AC3E}">
        <p14:creationId xmlns:p14="http://schemas.microsoft.com/office/powerpoint/2010/main" val="302879999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t>支持向量机概述</a:t>
            </a:r>
            <a:endParaRPr lang="en-US" altLang="zh-CN" dirty="0" smtClean="0"/>
          </a:p>
          <a:p>
            <a:endParaRPr lang="en-US" altLang="zh-CN" dirty="0"/>
          </a:p>
          <a:p>
            <a:r>
              <a:rPr lang="zh-CN" altLang="en-US" dirty="0" smtClean="0">
                <a:solidFill>
                  <a:srgbClr val="C00000"/>
                </a:solidFill>
              </a:rPr>
              <a:t>线性可分支持向量机</a:t>
            </a:r>
            <a:endParaRPr lang="en-US" altLang="zh-CN" dirty="0" smtClean="0">
              <a:solidFill>
                <a:srgbClr val="C00000"/>
              </a:solidFill>
            </a:endParaRPr>
          </a:p>
          <a:p>
            <a:endParaRPr lang="en-US" altLang="zh-CN" dirty="0"/>
          </a:p>
          <a:p>
            <a:r>
              <a:rPr lang="zh-CN" altLang="en-US" dirty="0" smtClean="0"/>
              <a:t>线性支持向量机</a:t>
            </a:r>
            <a:r>
              <a:rPr lang="en-US" altLang="zh-CN" dirty="0" smtClean="0"/>
              <a:t>(</a:t>
            </a:r>
            <a:r>
              <a:rPr lang="zh-CN" altLang="en-US" dirty="0" smtClean="0"/>
              <a:t>软间隔</a:t>
            </a:r>
            <a:r>
              <a:rPr lang="en-US" altLang="zh-CN" dirty="0" smtClean="0"/>
              <a:t>)</a:t>
            </a:r>
          </a:p>
          <a:p>
            <a:endParaRPr lang="en-US" altLang="zh-CN" dirty="0"/>
          </a:p>
          <a:p>
            <a:r>
              <a:rPr lang="zh-CN" altLang="en-US" dirty="0" smtClean="0"/>
              <a:t>非线性支持向量机</a:t>
            </a:r>
            <a:r>
              <a:rPr lang="en-US" altLang="zh-CN" dirty="0" smtClean="0"/>
              <a:t>(</a:t>
            </a:r>
            <a:r>
              <a:rPr lang="zh-CN" altLang="en-US" dirty="0" smtClean="0"/>
              <a:t>核函数</a:t>
            </a:r>
            <a:r>
              <a:rPr lang="en-US" altLang="zh-CN" dirty="0" smtClean="0"/>
              <a:t>)</a:t>
            </a:r>
            <a:endParaRPr lang="zh-CN" altLang="en-US" dirty="0"/>
          </a:p>
        </p:txBody>
      </p:sp>
    </p:spTree>
    <p:extLst>
      <p:ext uri="{BB962C8B-B14F-4D97-AF65-F5344CB8AC3E}">
        <p14:creationId xmlns:p14="http://schemas.microsoft.com/office/powerpoint/2010/main" val="247878643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287179" y="179388"/>
            <a:ext cx="8480584" cy="5356225"/>
          </a:xfrm>
        </p:spPr>
        <p:txBody>
          <a:bodyPr>
            <a:normAutofit/>
          </a:bodyPr>
          <a:lstStyle/>
          <a:p>
            <a:pPr marL="0" indent="0" fontAlgn="auto">
              <a:lnSpc>
                <a:spcPct val="150000"/>
              </a:lnSpc>
              <a:buNone/>
            </a:pPr>
            <a:r>
              <a:rPr lang="zh-CN" altLang="en-US" dirty="0">
                <a:sym typeface="+mn-ea"/>
              </a:rPr>
              <a:t>对于一个线性可分的问题，可行的线性分类器不止一个，如何选择一个好的分类器？</a:t>
            </a:r>
          </a:p>
          <a:p>
            <a:pPr marL="0" indent="0" fontAlgn="auto">
              <a:lnSpc>
                <a:spcPct val="150000"/>
              </a:lnSpc>
              <a:buNone/>
            </a:pPr>
            <a:r>
              <a:rPr lang="zh-CN" altLang="en-US" dirty="0">
                <a:sym typeface="+mn-ea"/>
              </a:rPr>
              <a:t>分类超平面应该不偏向于任何一类，并且离两个类的样本都尽可能的远</a:t>
            </a:r>
            <a:endParaRPr lang="zh-CN" altLang="en-US" dirty="0"/>
          </a:p>
          <a:p>
            <a:pPr marL="0" indent="0" fontAlgn="auto">
              <a:lnSpc>
                <a:spcPct val="150000"/>
              </a:lnSpc>
              <a:buNone/>
            </a:pPr>
            <a:endParaRPr lang="zh-CN" altLang="en-US" dirty="0"/>
          </a:p>
        </p:txBody>
      </p:sp>
      <p:pic>
        <p:nvPicPr>
          <p:cNvPr id="2" name="图片 512" descr="svm2"/>
          <p:cNvPicPr>
            <a:picLocks noChangeAspect="1"/>
          </p:cNvPicPr>
          <p:nvPr/>
        </p:nvPicPr>
        <p:blipFill>
          <a:blip r:embed="rId3"/>
          <a:stretch>
            <a:fillRect/>
          </a:stretch>
        </p:blipFill>
        <p:spPr>
          <a:xfrm>
            <a:off x="1735656" y="2722561"/>
            <a:ext cx="5227796" cy="2516717"/>
          </a:xfrm>
          <a:prstGeom prst="rect">
            <a:avLst/>
          </a:prstGeom>
          <a:noFill/>
          <a:ln w="9525">
            <a:noFill/>
          </a:ln>
        </p:spPr>
      </p:pic>
    </p:spTree>
    <p:custDataLst>
      <p:tags r:id="rId1"/>
    </p:custDataLst>
    <p:extLst>
      <p:ext uri="{BB962C8B-B14F-4D97-AF65-F5344CB8AC3E}">
        <p14:creationId xmlns:p14="http://schemas.microsoft.com/office/powerpoint/2010/main" val="42826207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bwMode="auto">
          <a:xfrm>
            <a:off x="2916238" y="216959"/>
            <a:ext cx="3910012" cy="707886"/>
          </a:xfrm>
          <a:ln cap="flat" algn="ctr">
            <a:miter lim="800000"/>
          </a:ln>
        </p:spPr>
        <p:txBody>
          <a:bodyPr vert="horz" wrap="square" lIns="91440" tIns="45720" rIns="91440" bIns="45720" numCol="1" anchor="t" anchorCtr="0" compatLnSpc="1">
            <a:prstTxWarp prst="textNoShape">
              <a:avLst/>
            </a:prstTxWarp>
            <a:spAutoFit/>
          </a:bodyPr>
          <a:lstStyle/>
          <a:p>
            <a:pPr algn="ctr"/>
            <a:r>
              <a:rPr lang="en-US" altLang="zh-CN" sz="4000" b="1" smtClean="0">
                <a:solidFill>
                  <a:srgbClr val="3333FF"/>
                </a:solidFill>
                <a:effectLst>
                  <a:outerShdw blurRad="38100" dist="38100" dir="2700000" algn="tl">
                    <a:srgbClr val="C0C0C0"/>
                  </a:outerShdw>
                </a:effectLst>
                <a:ea typeface="华文行楷" pitchFamily="2" charset="-122"/>
              </a:rPr>
              <a:t>1. </a:t>
            </a:r>
            <a:r>
              <a:rPr lang="zh-CN" altLang="en-US" sz="4000" b="1" smtClean="0">
                <a:solidFill>
                  <a:srgbClr val="3333FF"/>
                </a:solidFill>
                <a:effectLst>
                  <a:outerShdw blurRad="38100" dist="38100" dir="2700000" algn="tl">
                    <a:srgbClr val="C0C0C0"/>
                  </a:outerShdw>
                </a:effectLst>
                <a:ea typeface="华文行楷" pitchFamily="2" charset="-122"/>
              </a:rPr>
              <a:t>线性可分情形</a:t>
            </a:r>
          </a:p>
        </p:txBody>
      </p:sp>
      <p:pic>
        <p:nvPicPr>
          <p:cNvPr id="1229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1" y="920750"/>
            <a:ext cx="5603875" cy="3972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5272368"/>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83"/>
</p:tagLst>
</file>

<file path=ppt/tags/tag1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T \mathbf{x} + b = 0&#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23"/>
  <p:tag name="PICTUREFILESIZE" val="4893"/>
</p:tagLst>
</file>

<file path=ppt/tags/tag1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T \mathbf{x} + b = 1&#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22"/>
  <p:tag name="PICTUREFILESIZE" val="4295"/>
</p:tagLst>
</file>

<file path=ppt/tags/tag1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T \mathbf{x} + b = -1&#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38"/>
  <p:tag name="PICTUREFILESIZE" val="4634"/>
</p:tagLst>
</file>

<file path=ppt/tags/tag1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7"/>
  <p:tag name="PICTUREFILESIZE" val="895"/>
</p:tagLst>
</file>

<file path=ppt/tags/tag14.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math}&#10;&#10;\begin{document}&#10;\[&#10;\mbox{max. } \sum_{i=1}^5 \alpha_i - \frac 12 \sum_{i=1}^5 \sum_{j=1}^5 \alpha_i \alpha_j y_i y_j &#10;(x_i x_j + 1)^2&#10;\]&#10;\end{document}&#10;"/>
  <p:tag name="EXTERNALNAME" val="txp_fig"/>
  <p:tag name="BLEND" val="False"/>
  <p:tag name="TRANSPARENT" val="False"/>
  <p:tag name="KEEPFILES" val="False"/>
  <p:tag name="DEBUGPAUSE" val="False"/>
  <p:tag name="RESOLUTION" val="1200"/>
  <p:tag name="TIMEOUT" val="(none)"/>
  <p:tag name="BOXWIDTH" val="348"/>
  <p:tag name="BOXHEIGHT" val="351"/>
  <p:tag name="BOXFONT" val="10"/>
  <p:tag name="BOXWRAP" val="False"/>
  <p:tag name="WORKAROUNDTRANSPARENCYBUG" val="False"/>
  <p:tag name="BITMAPFORMAT" val="pngmono"/>
  <p:tag name="DEBUGINTERACTIVE" val="True"/>
  <p:tag name="ORIGWIDTH" val="423"/>
  <p:tag name="PICTUREFILESIZE" val="28895"/>
</p:tagLst>
</file>

<file path=ppt/tags/tag1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box{subject to } 100 \geq \alpha_i \geq 0, \sum_{i=1}^5 \alpha_i y_i = 0&#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360"/>
  <p:tag name="PICTUREFILESIZE" val="20582"/>
</p:tagLst>
</file>

<file path=ppt/tags/tag16.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math}&#10;\begin{document}&#10;\begin{align*}&#10;&amp; \quad f(z) \\&amp;= 2.5(1) (2z+1)^2 +&#10;7.333(-1) (5z+1)^2 +&#10;4.833(1) (6z+1)^2 + b \\&#10;&amp;= 0.6667 z^2 - 5.333 z + b&#10;\end{align*}&#10;\end{document}&#10;"/>
  <p:tag name="EXTERNALNAME" val="txp_fig"/>
  <p:tag name="BLEND" val="False"/>
  <p:tag name="TRANSPARENT" val="False"/>
  <p:tag name="KEEPFILES" val="False"/>
  <p:tag name="DEBUGPAUSE" val="False"/>
  <p:tag name="RESOLUTION" val="1200"/>
  <p:tag name="TIMEOUT" val="(none)"/>
  <p:tag name="BOXWIDTH" val="348"/>
  <p:tag name="BOXHEIGHT" val="411"/>
  <p:tag name="BOXFONT" val="10"/>
  <p:tag name="BOXWRAP" val="False"/>
  <p:tag name="WORKAROUNDTRANSPARENCYBUG" val="False"/>
  <p:tag name="ALLOWFONTSUBSTITUTION" val="False"/>
  <p:tag name="BITMAPFORMAT" val="pngmono"/>
  <p:tag name="ORIGWIDTH" val="655"/>
  <p:tag name="PICTUREFILESIZE" val="47264"/>
</p:tagLst>
</file>

<file path=ppt/tags/tag1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f(z) =&#10;0.6667 z^2 - 5.333 z + 9&#10;\]&#10;\end{document}&#10;"/>
  <p:tag name="EXTERNALNAME" val="txp_fig"/>
  <p:tag name="BLEND" val="False"/>
  <p:tag name="TRANSPARENT" val="False"/>
  <p:tag name="KEEPFILES" val="False"/>
  <p:tag name="DEBUGPAUSE" val="False"/>
  <p:tag name="RESOLUTION" val="1200"/>
  <p:tag name="TIMEOUT" val="(none)"/>
  <p:tag name="BOXWIDTH" val="348"/>
  <p:tag name="BOXHEIGHT" val="411"/>
  <p:tag name="BOXFONT" val="10"/>
  <p:tag name="BOXWRAP" val="False"/>
  <p:tag name="WORKAROUNDTRANSPARENCYBUG" val="False"/>
  <p:tag name="ALLOWFONTSUBSTITUTION" val="False"/>
  <p:tag name="BITMAPFORMAT" val="pngmono"/>
  <p:tag name="ORIGWIDTH" val="294"/>
  <p:tag name="PICTUREFILESIZE" val="14837"/>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83"/>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83"/>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7"/>
  <p:tag name="PICTUREFILESIZE" val="895"/>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7"/>
  <p:tag name="PICTUREFILESIZE" val="895"/>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T \mathbf{x} + b = 0&#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23"/>
  <p:tag name="PICTUREFILESIZE" val="4893"/>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T \mathbf{x} + b = 1&#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22"/>
  <p:tag name="PICTUREFILESIZE" val="4295"/>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T \mathbf{x} + b = -1&#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38"/>
  <p:tag name="PICTUREFILESIZE" val="4634"/>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7"/>
  <p:tag name="PICTUREFILESIZE" val="895"/>
</p:tagLst>
</file>

<file path=ppt/theme/theme1.xml><?xml version="1.0" encoding="utf-8"?>
<a:theme xmlns:a="http://schemas.openxmlformats.org/drawingml/2006/main" name="灯泡里的小生命">
  <a:themeElements>
    <a:clrScheme name="灯泡里的小生命 21">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灯泡里的小生命">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zh-CN" sz="1800" b="0" i="0" u="none" strike="noStrike" cap="none" normalizeH="0" baseline="0" smtClean="0">
            <a:ln>
              <a:noFill/>
            </a:ln>
            <a:solidFill>
              <a:srgbClr val="000000"/>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zh-CN" sz="1800" b="0" i="0" u="none" strike="noStrike" cap="none" normalizeH="0" baseline="0" smtClean="0">
            <a:ln>
              <a:noFill/>
            </a:ln>
            <a:solidFill>
              <a:srgbClr val="000000"/>
            </a:solidFill>
            <a:effectLst/>
            <a:latin typeface="Times New Roman" pitchFamily="18" charset="0"/>
            <a:ea typeface="宋体" pitchFamily="2" charset="-122"/>
          </a:defRPr>
        </a:defPPr>
      </a:lstStyle>
    </a:lnDef>
  </a:objectDefaults>
  <a:extraClrSchemeLst>
    <a:extraClrScheme>
      <a:clrScheme name="灯泡里的小生命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灯泡里的小生命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灯泡里的小生命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灯泡里的小生命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灯泡里的小生命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灯泡里的小生命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灯泡里的小生命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灯泡里的小生命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灯泡里的小生命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灯泡里的小生命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灯泡里的小生命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灯泡里的小生命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灯泡里的小生命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灯泡里的小生命 14">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灯泡里的小生命 15">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灯泡里的小生命 16">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灯泡里的小生命 17">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灯泡里的小生命 18">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灯泡里的小生命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灯泡里的小生命 20">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灯泡里的小生命 21">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Maple</Template>
  <TotalTime>1662</TotalTime>
  <Pages>0</Pages>
  <Words>3784</Words>
  <Characters>0</Characters>
  <Application>Microsoft Office PowerPoint</Application>
  <DocSecurity>0</DocSecurity>
  <PresentationFormat>全屏显示(16:10)</PresentationFormat>
  <Lines>0</Lines>
  <Paragraphs>337</Paragraphs>
  <Slides>50</Slides>
  <Notes>14</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50</vt:i4>
      </vt:variant>
    </vt:vector>
  </HeadingPairs>
  <TitlesOfParts>
    <vt:vector size="55" baseType="lpstr">
      <vt:lpstr>灯泡里的小生命</vt:lpstr>
      <vt:lpstr>MathType 6.0 Equation</vt:lpstr>
      <vt:lpstr>Equation</vt:lpstr>
      <vt:lpstr>Microsoft Equation 3.0</vt:lpstr>
      <vt:lpstr>Equation.KSEE3</vt:lpstr>
      <vt:lpstr> 第8章  支持向量机  (Support vector machines, SVM)                            </vt:lpstr>
      <vt:lpstr>目录</vt:lpstr>
      <vt:lpstr>PowerPoint 演示文稿</vt:lpstr>
      <vt:lpstr>支持向量机定义</vt:lpstr>
      <vt:lpstr>支持向量机SVM的描述</vt:lpstr>
      <vt:lpstr>分类问题的三种情况</vt:lpstr>
      <vt:lpstr>目录</vt:lpstr>
      <vt:lpstr>PowerPoint 演示文稿</vt:lpstr>
      <vt:lpstr>1. 线性可分情形</vt:lpstr>
      <vt:lpstr>PowerPoint 演示文稿</vt:lpstr>
      <vt:lpstr>最大分类间隔</vt:lpstr>
      <vt:lpstr>支持向量的含义</vt:lpstr>
      <vt:lpstr>求SVM间隔d的步骤</vt:lpstr>
      <vt:lpstr>PowerPoint 演示文稿</vt:lpstr>
      <vt:lpstr>决策边界方程的推导过程</vt:lpstr>
      <vt:lpstr>SVM间隔d的推导</vt:lpstr>
      <vt:lpstr>SVM间隔d的推导</vt:lpstr>
      <vt:lpstr>SVM间隔d的推导</vt:lpstr>
      <vt:lpstr>SVM的损失函数</vt:lpstr>
      <vt:lpstr>SVM间隔d的推导（方法2）</vt:lpstr>
      <vt:lpstr>PowerPoint 演示文稿</vt:lpstr>
      <vt:lpstr>PowerPoint 演示文稿</vt:lpstr>
      <vt:lpstr>求解支持向量机的损失函数</vt:lpstr>
      <vt:lpstr>求解支持向量机的损失函数</vt:lpstr>
      <vt:lpstr>求解支持向量机的损失函数</vt:lpstr>
      <vt:lpstr>PowerPoint 演示文稿</vt:lpstr>
      <vt:lpstr>目录</vt:lpstr>
      <vt:lpstr>近似线性可分的支持向量机</vt:lpstr>
      <vt:lpstr>松弛变量、核函数与特征映射</vt:lpstr>
      <vt:lpstr>松弛变量-说明</vt:lpstr>
      <vt:lpstr>目录</vt:lpstr>
      <vt:lpstr>核函数与特征映射</vt:lpstr>
      <vt:lpstr>  对于线性不可分的样本怎么办？</vt:lpstr>
      <vt:lpstr>非线性可分情形</vt:lpstr>
      <vt:lpstr>例子</vt:lpstr>
      <vt:lpstr>非线性分类</vt:lpstr>
      <vt:lpstr>非线性分类</vt:lpstr>
      <vt:lpstr>PowerPoint 演示文稿</vt:lpstr>
      <vt:lpstr>非线性分类</vt:lpstr>
      <vt:lpstr>实现非线性分类的思想</vt:lpstr>
      <vt:lpstr>实现非线性分类的思想</vt:lpstr>
      <vt:lpstr>核函数的选择</vt:lpstr>
      <vt:lpstr>几个典型的核函数</vt:lpstr>
      <vt:lpstr>核的比较</vt:lpstr>
      <vt:lpstr>例子</vt:lpstr>
      <vt:lpstr>例子</vt:lpstr>
      <vt:lpstr>结果</vt:lpstr>
      <vt:lpstr>SVM 应用</vt:lpstr>
      <vt:lpstr>SVM与神经网络（NN）的对比</vt:lpstr>
      <vt:lpstr>SVM方法的特点</vt:lpstr>
    </vt:vector>
  </TitlesOfParts>
  <Company>lq</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qm</dc:creator>
  <cp:lastModifiedBy>韩文</cp:lastModifiedBy>
  <cp:revision>99</cp:revision>
  <dcterms:created xsi:type="dcterms:W3CDTF">2009-04-22T20:32:27Z</dcterms:created>
  <dcterms:modified xsi:type="dcterms:W3CDTF">2021-11-15T08:02:55Z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