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77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E2A4-6949-4CF5-A06D-CC74B428EE77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7C867-EB34-4331-9E70-D8A5711D8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8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4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8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http://www.w3school.com.cn/tags/index.asp </a:t>
            </a:r>
            <a:r>
              <a:rPr lang="zh-CN" altLang="en-US" dirty="0"/>
              <a:t>标签的网址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、什么是块级元素？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en-US" altLang="zh-CN" dirty="0"/>
              <a:t>	</a:t>
            </a:r>
            <a:r>
              <a:rPr lang="zh-CN" altLang="en-US" dirty="0"/>
              <a:t>独占一行</a:t>
            </a:r>
            <a:r>
              <a:rPr lang="en-US" altLang="zh-CN" dirty="0"/>
              <a:t>,</a:t>
            </a:r>
            <a:r>
              <a:rPr lang="zh-CN" altLang="en-US" dirty="0"/>
              <a:t>默认情况下</a:t>
            </a:r>
            <a:r>
              <a:rPr lang="en-US" altLang="zh-CN" dirty="0"/>
              <a:t>,</a:t>
            </a:r>
            <a:r>
              <a:rPr lang="zh-CN" altLang="en-US" dirty="0"/>
              <a:t>其宽度自动填满</a:t>
            </a:r>
            <a:r>
              <a:rPr lang="zh-CN" altLang="en-US" b="0" dirty="0"/>
              <a:t>其父元素宽度，就是占用了一行的元素。</a:t>
            </a:r>
            <a:endParaRPr lang="en-US" altLang="zh-CN" b="0" dirty="0"/>
          </a:p>
          <a:p>
            <a:pPr marL="228600" indent="-228600" latinLnBrk="1">
              <a:buFont typeface="+mj-lt"/>
              <a:buAutoNum type="arabicPeriod"/>
            </a:pPr>
            <a:r>
              <a:rPr lang="en-US" altLang="zh-CN" b="0" dirty="0"/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总是在新行上开始；</a:t>
            </a:r>
          </a:p>
          <a:p>
            <a:pPr marL="228600" indent="-228600" latinLnBrk="1">
              <a:buFont typeface="+mj-lt"/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高度、行高以及外边距和内边距都可控制；</a:t>
            </a:r>
          </a:p>
          <a:p>
            <a:pPr marL="228600" indent="-228600" latinLnBrk="1">
              <a:buFont typeface="+mj-lt"/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宽度缺省是它容器的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，除非设定一个宽度；</a:t>
            </a:r>
          </a:p>
          <a:p>
            <a:pPr marL="228600" indent="-228600" latinLnBrk="1">
              <a:buFont typeface="+mj-lt"/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它可以容纳行内元素和其他块级元素；</a:t>
            </a:r>
          </a:p>
          <a:p>
            <a:endParaRPr lang="en-US" altLang="zh-CN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、什么是行内元素？</a:t>
            </a:r>
            <a:endParaRPr lang="en-US" altLang="zh-CN" baseline="0" dirty="0"/>
          </a:p>
          <a:p>
            <a:r>
              <a:rPr lang="en-US" altLang="zh-CN" dirty="0"/>
              <a:t>	</a:t>
            </a:r>
            <a:r>
              <a:rPr lang="zh-CN" altLang="en-US" dirty="0"/>
              <a:t>相邻的行内元素会排列在同一行里</a:t>
            </a:r>
            <a:r>
              <a:rPr lang="en-US" altLang="zh-CN" dirty="0"/>
              <a:t>,</a:t>
            </a:r>
            <a:r>
              <a:rPr lang="zh-CN" altLang="en-US" dirty="0"/>
              <a:t>直到一行排不下</a:t>
            </a:r>
            <a:r>
              <a:rPr lang="en-US" altLang="zh-CN" dirty="0"/>
              <a:t>,</a:t>
            </a:r>
            <a:r>
              <a:rPr lang="zh-CN" altLang="en-US" dirty="0"/>
              <a:t>才会换行</a:t>
            </a:r>
            <a:r>
              <a:rPr lang="en-US" altLang="zh-CN" dirty="0"/>
              <a:t>,</a:t>
            </a:r>
            <a:r>
              <a:rPr lang="zh-CN" altLang="en-US" dirty="0"/>
              <a:t>其宽度随元素的内容而变化，</a:t>
            </a:r>
            <a:r>
              <a:rPr lang="zh-CN" altLang="en-US" baseline="0" dirty="0"/>
              <a:t>就是仅仅包裹文字的元素。</a:t>
            </a:r>
            <a:endParaRPr lang="en-US" altLang="zh-CN" baseline="0" dirty="0"/>
          </a:p>
          <a:p>
            <a:pPr marL="685800" lvl="1" indent="-228600" latinLnBrk="1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和其他行内元素都在一行上；</a:t>
            </a:r>
          </a:p>
          <a:p>
            <a:pPr marL="685800" lvl="1" indent="-228600" latinLnBrk="1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设置宽度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无效，宽度是根据它的内容而定。</a:t>
            </a:r>
          </a:p>
          <a:p>
            <a:pPr marL="685800" lvl="1" indent="-228600" latinLnBrk="1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设置高度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无效，可以通过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line-height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来设置。高度随字体大小而变。</a:t>
            </a:r>
          </a:p>
          <a:p>
            <a:pPr marL="685800" lvl="1" indent="-228600" latinLnBrk="1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只有左右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有效，上下无效。</a:t>
            </a:r>
          </a:p>
          <a:p>
            <a:pPr marL="685800" lvl="1" indent="-228600" latinLnBrk="1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只有左右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有效，上下无效。</a:t>
            </a:r>
          </a:p>
          <a:p>
            <a:pPr marL="685800" lvl="1" indent="-228600" latinLnBrk="1">
              <a:buFont typeface="+mj-lt"/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行内元素只能容纳文本或者其他的行内元素。</a:t>
            </a:r>
          </a:p>
          <a:p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Demo1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4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>
              <a:buFont typeface="Arial" panose="020B0604020202020204" pitchFamily="34" charset="0"/>
              <a:buNone/>
            </a:pPr>
            <a:r>
              <a:rPr lang="en-US" altLang="zh-CN" dirty="0"/>
              <a:t>&lt;p align="center" </a:t>
            </a:r>
            <a:r>
              <a:rPr lang="en-US" altLang="zh-CN" dirty="0" err="1"/>
              <a:t>onclick</a:t>
            </a:r>
            <a:r>
              <a:rPr lang="en-US" altLang="zh-CN" dirty="0"/>
              <a:t>="alert('</a:t>
            </a:r>
            <a:r>
              <a:rPr lang="zh-CN" altLang="en-US" dirty="0"/>
              <a:t>我的弹出来的内容</a:t>
            </a:r>
            <a:r>
              <a:rPr lang="en-US" altLang="zh-CN" dirty="0"/>
              <a:t>')"&gt;</a:t>
            </a:r>
            <a:r>
              <a:rPr lang="zh-CN" altLang="en-US" dirty="0"/>
              <a:t>测试文本</a:t>
            </a:r>
            <a:r>
              <a:rPr lang="en-US" altLang="zh-CN" dirty="0"/>
              <a:t>&lt;/p&gt;</a:t>
            </a:r>
          </a:p>
          <a:p>
            <a:pPr fontAlgn="t">
              <a:buFont typeface="Arial" panose="020B0604020202020204" pitchFamily="34" charset="0"/>
              <a:buNone/>
            </a:pPr>
            <a:endParaRPr lang="en-US" altLang="zh-CN" dirty="0"/>
          </a:p>
          <a:p>
            <a:pPr fontAlgn="t">
              <a:buFont typeface="Arial" panose="020B0604020202020204" pitchFamily="34" charset="0"/>
              <a:buNone/>
            </a:pPr>
            <a:endParaRPr lang="en-US" altLang="zh-CN" dirty="0"/>
          </a:p>
          <a:p>
            <a:pPr fontAlgn="t">
              <a:buFont typeface="Arial" panose="020B0604020202020204" pitchFamily="34" charset="0"/>
              <a:buNone/>
            </a:pPr>
            <a:r>
              <a:rPr lang="en-US" altLang="zh-CN" dirty="0"/>
              <a:t>demo2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2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其实样式里面就是用的</a:t>
            </a:r>
            <a:r>
              <a:rPr lang="en-US" altLang="zh-CN" dirty="0" err="1"/>
              <a:t>json</a:t>
            </a:r>
            <a:r>
              <a:rPr lang="zh-CN" altLang="en-US" dirty="0"/>
              <a:t>语法。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demo4</a:t>
            </a:r>
          </a:p>
          <a:p>
            <a:endParaRPr lang="en-US" altLang="zh-CN" dirty="0"/>
          </a:p>
          <a:p>
            <a:r>
              <a:rPr lang="zh-CN" altLang="en-US" dirty="0"/>
              <a:t>演示</a:t>
            </a:r>
            <a:r>
              <a:rPr lang="en-US" altLang="zh-CN" dirty="0"/>
              <a:t>demo5</a:t>
            </a:r>
          </a:p>
          <a:p>
            <a:r>
              <a:rPr lang="en-US" altLang="zh-CN" dirty="0"/>
              <a:t>	p:nth-child(2){color: red}</a:t>
            </a:r>
          </a:p>
          <a:p>
            <a:endParaRPr lang="en-US" altLang="zh-CN" dirty="0"/>
          </a:p>
          <a:p>
            <a:r>
              <a:rPr lang="en-US" altLang="zh-CN" dirty="0"/>
              <a:t>	p:nth-child(3){text-align: right;}</a:t>
            </a:r>
          </a:p>
          <a:p>
            <a:endParaRPr lang="en-US" altLang="zh-CN" dirty="0"/>
          </a:p>
          <a:p>
            <a:r>
              <a:rPr lang="en-US" altLang="zh-CN" dirty="0"/>
              <a:t>	a{text-decoration: none;}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p:nth-child(5){font-size: 30px;}</a:t>
            </a:r>
          </a:p>
          <a:p>
            <a:endParaRPr lang="en-US" altLang="zh-CN" dirty="0"/>
          </a:p>
          <a:p>
            <a:r>
              <a:rPr lang="en-US" altLang="zh-CN" dirty="0"/>
              <a:t>	p:nth-child(6){/* font-family: '</a:t>
            </a:r>
            <a:r>
              <a:rPr lang="zh-CN" altLang="en-US" dirty="0"/>
              <a:t>华文琥珀</a:t>
            </a:r>
            <a:r>
              <a:rPr lang="en-US" altLang="zh-CN" dirty="0"/>
              <a:t>'; */font-size: 40px;}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定位应用的场景：子相父绝</a:t>
            </a:r>
            <a:endParaRPr lang="en-US" altLang="zh-CN" dirty="0"/>
          </a:p>
          <a:p>
            <a:r>
              <a:rPr lang="en-US" altLang="zh-CN" dirty="0"/>
              <a:t>Demo 6 </a:t>
            </a:r>
            <a:r>
              <a:rPr lang="zh-CN" altLang="en-US" dirty="0"/>
              <a:t>浮动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Demo 7 </a:t>
            </a:r>
            <a:r>
              <a:rPr lang="zh-CN" altLang="en-US" dirty="0"/>
              <a:t>定位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5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0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网页设计中常听的属性名：内容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(content)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、填充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(padding)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、边框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(border)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、边界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(margin)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盒子模式都具备这些属性。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C867-EB34-4331-9E70-D8A5711D85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Share </a:t>
            </a:r>
            <a:r>
              <a:rPr lang="en-US" altLang="zh-CN" dirty="0" err="1"/>
              <a:t>knowledeg</a:t>
            </a:r>
            <a:r>
              <a:rPr lang="en-US" altLang="zh-CN" dirty="0"/>
              <a:t> By Yexk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HTML+CSs+js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简单入门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By Yexk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一个网页是有什么构成的？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half" idx="1"/>
          </p:nvPr>
        </p:nvSpPr>
        <p:spPr>
          <a:xfrm>
            <a:off x="685801" y="1679951"/>
            <a:ext cx="4995334" cy="3649134"/>
          </a:xfrm>
        </p:spPr>
        <p:txBody>
          <a:bodyPr/>
          <a:lstStyle/>
          <a:p>
            <a:r>
              <a:rPr lang="zh-CN" altLang="en-US" sz="4000" dirty="0"/>
              <a:t>网页</a:t>
            </a:r>
            <a:endParaRPr lang="en-US" altLang="zh-CN" sz="4000" dirty="0"/>
          </a:p>
          <a:p>
            <a:r>
              <a:rPr lang="en-US" altLang="zh-CN" dirty="0"/>
              <a:t>HTML</a:t>
            </a:r>
            <a:r>
              <a:rPr lang="zh-CN" altLang="en-US" dirty="0"/>
              <a:t>（从语义角度描述页面的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CSS(</a:t>
            </a:r>
            <a:r>
              <a:rPr lang="zh-CN" altLang="en-US" dirty="0"/>
              <a:t>从审美角度负责页面的</a:t>
            </a:r>
            <a:r>
              <a:rPr lang="zh-CN" altLang="en-US" dirty="0">
                <a:solidFill>
                  <a:srgbClr val="FF0000"/>
                </a:solidFill>
              </a:rPr>
              <a:t>样式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（从交互角度描述页面的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数据（为</a:t>
            </a:r>
            <a:r>
              <a:rPr lang="zh-CN" altLang="en-US" dirty="0"/>
              <a:t>充实</a:t>
            </a:r>
            <a:r>
              <a:rPr lang="zh-CN" altLang="en-US" dirty="0"/>
              <a:t>行为样式结构的基石）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>
          <a:xfrm>
            <a:off x="5681135" y="1679951"/>
            <a:ext cx="4995332" cy="3649133"/>
          </a:xfrm>
        </p:spPr>
        <p:txBody>
          <a:bodyPr/>
          <a:lstStyle/>
          <a:p>
            <a:r>
              <a:rPr lang="zh-CN" altLang="en-US" sz="4000" dirty="0"/>
              <a:t>人类</a:t>
            </a:r>
            <a:endParaRPr lang="en-US" altLang="zh-CN" dirty="0"/>
          </a:p>
          <a:p>
            <a:r>
              <a:rPr lang="zh-CN" altLang="en-US" dirty="0"/>
              <a:t>骨头（人的基本</a:t>
            </a:r>
            <a:r>
              <a:rPr lang="zh-CN" altLang="en-US" dirty="0">
                <a:solidFill>
                  <a:srgbClr val="FF0000"/>
                </a:solidFill>
              </a:rPr>
              <a:t>架构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衣服（人的</a:t>
            </a:r>
            <a:r>
              <a:rPr lang="zh-CN" altLang="en-US" dirty="0">
                <a:solidFill>
                  <a:srgbClr val="FF0000"/>
                </a:solidFill>
              </a:rPr>
              <a:t>外貌</a:t>
            </a:r>
            <a:r>
              <a:rPr lang="zh-CN" altLang="en-US" dirty="0"/>
              <a:t>特点）</a:t>
            </a:r>
            <a:endParaRPr lang="en-US" altLang="zh-CN" dirty="0"/>
          </a:p>
          <a:p>
            <a:r>
              <a:rPr lang="zh-CN" altLang="en-US" dirty="0"/>
              <a:t>动作（人的交互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粮食（人的行为外貌的基石）</a:t>
            </a:r>
          </a:p>
        </p:txBody>
      </p:sp>
    </p:spTree>
    <p:extLst>
      <p:ext uri="{BB962C8B-B14F-4D97-AF65-F5344CB8AC3E}">
        <p14:creationId xmlns:p14="http://schemas.microsoft.com/office/powerpoint/2010/main" val="23545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（超文本标记语言）</a:t>
            </a:r>
            <a:br>
              <a:rPr lang="en-US" altLang="zh-CN" dirty="0"/>
            </a:br>
            <a:r>
              <a:rPr lang="zh-CN" altLang="en-US" dirty="0"/>
              <a:t>常用的标签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748870"/>
              </p:ext>
            </p:extLst>
          </p:nvPr>
        </p:nvGraphicFramePr>
        <p:xfrm>
          <a:off x="685797" y="3471977"/>
          <a:ext cx="10131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1843301843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35132986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82396153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78839158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38338328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块级元素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04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&lt;div&gt;&lt;/div&gt;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&lt;p&gt;&lt;/p&gt;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Hx</a:t>
                      </a:r>
                      <a:r>
                        <a:rPr lang="en-US" altLang="zh-CN" dirty="0"/>
                        <a:t>(&lt;h1&gt;&lt;/h1&gt;)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ul</a:t>
                      </a:r>
                      <a:r>
                        <a:rPr lang="en-US" altLang="zh-CN" dirty="0"/>
                        <a:t>&gt;&lt;/</a:t>
                      </a:r>
                      <a:r>
                        <a:rPr lang="en-US" altLang="zh-CN" dirty="0" err="1"/>
                        <a:t>ul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hr</a:t>
                      </a:r>
                      <a:r>
                        <a:rPr lang="en-US" altLang="zh-CN" dirty="0"/>
                        <a:t> /&gt;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95177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79252"/>
              </p:ext>
            </p:extLst>
          </p:nvPr>
        </p:nvGraphicFramePr>
        <p:xfrm>
          <a:off x="685797" y="4411261"/>
          <a:ext cx="10131425" cy="7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195">
                  <a:extLst>
                    <a:ext uri="{9D8B030D-6E8A-4147-A177-3AD203B41FA5}">
                      <a16:colId xmlns:a16="http://schemas.microsoft.com/office/drawing/2014/main" val="1843301843"/>
                    </a:ext>
                  </a:extLst>
                </a:gridCol>
                <a:gridCol w="1631375">
                  <a:extLst>
                    <a:ext uri="{9D8B030D-6E8A-4147-A177-3AD203B41FA5}">
                      <a16:colId xmlns:a16="http://schemas.microsoft.com/office/drawing/2014/main" val="335132986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82396153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788391585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383383288"/>
                    </a:ext>
                  </a:extLst>
                </a:gridCol>
              </a:tblGrid>
              <a:tr h="365760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行内元素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043984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&lt;span&gt;&lt;/span&gt;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img</a:t>
                      </a:r>
                      <a:r>
                        <a:rPr lang="en-US" altLang="zh-CN" dirty="0"/>
                        <a:t> /&gt;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&gt;&lt;/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&lt;input /&gt;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&lt;a&gt;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9517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85797" y="5575436"/>
            <a:ext cx="7052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Html</a:t>
            </a:r>
            <a:r>
              <a:rPr lang="zh-CN" altLang="en-US" sz="1600" dirty="0"/>
              <a:t>标签：</a:t>
            </a:r>
            <a:r>
              <a:rPr lang="en-US" altLang="zh-CN" sz="1600" dirty="0">
                <a:solidFill>
                  <a:srgbClr val="FF0000"/>
                </a:solidFill>
              </a:rPr>
              <a:t>http://www.w3school.com.cn/tags/index.asp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797" y="2040523"/>
            <a:ext cx="1013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基本语法：</a:t>
            </a:r>
            <a:endParaRPr lang="en-US" altLang="zh-CN" dirty="0"/>
          </a:p>
          <a:p>
            <a:r>
              <a:rPr lang="en-US" altLang="zh-CN" dirty="0"/>
              <a:t>	&lt;</a:t>
            </a:r>
            <a:r>
              <a:rPr lang="zh-CN" altLang="en-US" dirty="0"/>
              <a:t>标签名 标签属性</a:t>
            </a:r>
            <a:r>
              <a:rPr lang="en-US" altLang="zh-CN" dirty="0"/>
              <a:t>=</a:t>
            </a:r>
            <a:r>
              <a:rPr lang="zh-CN" altLang="en-US" dirty="0"/>
              <a:t>“值”</a:t>
            </a:r>
            <a:r>
              <a:rPr lang="en-US" altLang="zh-CN" dirty="0"/>
              <a:t>/&gt;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标签名 标签属性</a:t>
            </a:r>
            <a:r>
              <a:rPr lang="en-US" altLang="zh-CN" dirty="0"/>
              <a:t>=</a:t>
            </a:r>
            <a:r>
              <a:rPr lang="zh-CN" altLang="en-US" dirty="0"/>
              <a:t>“值”</a:t>
            </a:r>
            <a:r>
              <a:rPr lang="en-US" altLang="zh-CN" dirty="0"/>
              <a:t>&gt;</a:t>
            </a:r>
            <a:r>
              <a:rPr lang="zh-CN" altLang="en-US" dirty="0"/>
              <a:t>内容</a:t>
            </a:r>
            <a:r>
              <a:rPr lang="en-US" altLang="zh-CN" dirty="0"/>
              <a:t>&lt;/</a:t>
            </a:r>
            <a:r>
              <a:rPr lang="zh-CN" altLang="en-US" dirty="0"/>
              <a:t>标签名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033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属性（熟悉）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97938"/>
            <a:ext cx="10131425" cy="3649133"/>
          </a:xfrm>
        </p:spPr>
        <p:txBody>
          <a:bodyPr/>
          <a:lstStyle/>
          <a:p>
            <a:r>
              <a:rPr lang="zh-CN" altLang="en-US" dirty="0"/>
              <a:t>基本属性</a:t>
            </a:r>
            <a:endParaRPr lang="en-US" altLang="zh-CN" dirty="0"/>
          </a:p>
          <a:p>
            <a:pPr lvl="1"/>
            <a:r>
              <a:rPr lang="en-US" altLang="zh-CN" dirty="0"/>
              <a:t>P(align=‘left’)</a:t>
            </a:r>
            <a:r>
              <a:rPr lang="zh-CN" altLang="en-US" dirty="0"/>
              <a:t>、</a:t>
            </a:r>
            <a:r>
              <a:rPr lang="en-US" altLang="zh-CN" dirty="0"/>
              <a:t>input(type=‘text’)</a:t>
            </a:r>
          </a:p>
          <a:p>
            <a:r>
              <a:rPr lang="zh-CN" altLang="en-US" dirty="0"/>
              <a:t>全局属性</a:t>
            </a:r>
            <a:endParaRPr lang="en-US" altLang="zh-CN" dirty="0"/>
          </a:p>
          <a:p>
            <a:pPr lvl="1"/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data-*</a:t>
            </a:r>
            <a:r>
              <a:rPr lang="zh-CN" altLang="en-US" dirty="0"/>
              <a:t>、自定义属性</a:t>
            </a:r>
            <a:endParaRPr lang="en-US" altLang="zh-CN" dirty="0"/>
          </a:p>
          <a:p>
            <a:r>
              <a:rPr lang="zh-CN" altLang="en-US" dirty="0"/>
              <a:t>事件属性</a:t>
            </a:r>
            <a:endParaRPr lang="en-US" altLang="zh-CN" dirty="0"/>
          </a:p>
          <a:p>
            <a:pPr lvl="1"/>
            <a:r>
              <a:rPr lang="en-US" altLang="zh-CN" dirty="0" err="1"/>
              <a:t>onclick</a:t>
            </a:r>
            <a:r>
              <a:rPr lang="zh-CN" altLang="en-US" dirty="0"/>
              <a:t>、</a:t>
            </a:r>
            <a:r>
              <a:rPr lang="en-US" altLang="zh-CN" dirty="0" err="1"/>
              <a:t>onmouseover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onmouseout</a:t>
            </a:r>
            <a:r>
              <a:rPr lang="zh-CN" altLang="en-US" dirty="0"/>
              <a:t>、等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06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（层叠式样式表）</a:t>
            </a:r>
            <a:br>
              <a:rPr lang="en-US" altLang="zh-CN" dirty="0"/>
            </a:br>
            <a:r>
              <a:rPr lang="zh-CN" altLang="en-US" dirty="0"/>
              <a:t>简单介绍（重点）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基本语法：</a:t>
            </a:r>
            <a:r>
              <a:rPr lang="zh-CN" altLang="en-US" dirty="0">
                <a:solidFill>
                  <a:srgbClr val="FF0000"/>
                </a:solidFill>
              </a:rPr>
              <a:t>选择器 </a:t>
            </a:r>
            <a:r>
              <a:rPr lang="en-US" altLang="zh-CN" u="sng" dirty="0"/>
              <a:t>{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属性名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 </a:t>
            </a:r>
            <a:r>
              <a:rPr lang="en-US" altLang="zh-CN" dirty="0"/>
              <a:t>; </a:t>
            </a:r>
            <a:r>
              <a:rPr lang="en-US" altLang="zh-CN" u="sng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常用的选择器：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1. </a:t>
            </a:r>
            <a:r>
              <a:rPr lang="zh-CN" altLang="en-US" dirty="0"/>
              <a:t>元素选择</a:t>
            </a:r>
            <a:r>
              <a:rPr lang="en-US" altLang="zh-CN" dirty="0"/>
              <a:t>`p{</a:t>
            </a:r>
            <a:r>
              <a:rPr lang="en-US" altLang="zh-CN" dirty="0" err="1"/>
              <a:t>color:red</a:t>
            </a:r>
            <a:r>
              <a:rPr lang="en-US" altLang="zh-CN" dirty="0"/>
              <a:t>}`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2. ID</a:t>
            </a:r>
            <a:r>
              <a:rPr lang="zh-CN" altLang="en-US" dirty="0"/>
              <a:t>选择器</a:t>
            </a:r>
            <a:r>
              <a:rPr lang="en-US" altLang="zh-CN" dirty="0"/>
              <a:t>`#ID{</a:t>
            </a:r>
            <a:r>
              <a:rPr lang="en-US" altLang="zh-CN" dirty="0" err="1"/>
              <a:t>color:red</a:t>
            </a:r>
            <a:r>
              <a:rPr lang="en-US" altLang="zh-CN" dirty="0"/>
              <a:t>}`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3. CLASS</a:t>
            </a:r>
            <a:r>
              <a:rPr lang="zh-CN" altLang="en-US" dirty="0"/>
              <a:t>类选择器</a:t>
            </a:r>
            <a:r>
              <a:rPr lang="en-US" altLang="zh-CN" dirty="0"/>
              <a:t>`.class{</a:t>
            </a:r>
            <a:r>
              <a:rPr lang="en-US" altLang="zh-CN" dirty="0" err="1"/>
              <a:t>color:red</a:t>
            </a:r>
            <a:r>
              <a:rPr lang="en-US" altLang="zh-CN" dirty="0"/>
              <a:t>}`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4. </a:t>
            </a:r>
            <a:r>
              <a:rPr lang="zh-CN" altLang="en-US" dirty="0"/>
              <a:t>后代选择器</a:t>
            </a:r>
            <a:r>
              <a:rPr lang="en-US" altLang="zh-CN" dirty="0"/>
              <a:t>`div p{</a:t>
            </a:r>
            <a:r>
              <a:rPr lang="en-US" altLang="zh-CN" dirty="0" err="1"/>
              <a:t>color:red</a:t>
            </a:r>
            <a:r>
              <a:rPr lang="en-US" altLang="zh-CN" dirty="0"/>
              <a:t>}`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28" y="3776434"/>
            <a:ext cx="3324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33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之背景</a:t>
            </a:r>
            <a:r>
              <a:rPr lang="en-US" altLang="zh-CN" dirty="0"/>
              <a:t>&amp;</a:t>
            </a:r>
            <a:r>
              <a:rPr lang="zh-CN" altLang="en-US" dirty="0"/>
              <a:t>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1513" y="2065867"/>
            <a:ext cx="4995334" cy="3649134"/>
          </a:xfrm>
        </p:spPr>
        <p:txBody>
          <a:bodyPr/>
          <a:lstStyle/>
          <a:p>
            <a:r>
              <a:rPr lang="en-US" altLang="zh-CN" dirty="0"/>
              <a:t>##</a:t>
            </a:r>
            <a:r>
              <a:rPr lang="zh-CN" altLang="en-US" dirty="0"/>
              <a:t>文字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文本颜色</a:t>
            </a:r>
            <a:r>
              <a:rPr lang="en-US" altLang="zh-CN" dirty="0"/>
              <a:t>(color)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对齐方式</a:t>
            </a:r>
            <a:r>
              <a:rPr lang="en-US" altLang="zh-CN" dirty="0"/>
              <a:t>(text-align)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文本修饰</a:t>
            </a:r>
            <a:r>
              <a:rPr lang="en-US" altLang="zh-CN" dirty="0"/>
              <a:t>(text-decoration)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字体大小</a:t>
            </a:r>
            <a:r>
              <a:rPr lang="en-US" altLang="zh-CN" dirty="0"/>
              <a:t>(font-size)</a:t>
            </a:r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文本修饰</a:t>
            </a:r>
            <a:r>
              <a:rPr lang="en-US" altLang="zh-CN" dirty="0"/>
              <a:t>(font-family)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181" y="2065867"/>
            <a:ext cx="4995332" cy="3649133"/>
          </a:xfrm>
        </p:spPr>
        <p:txBody>
          <a:bodyPr/>
          <a:lstStyle/>
          <a:p>
            <a:r>
              <a:rPr lang="en-US" altLang="zh-CN" dirty="0"/>
              <a:t>##</a:t>
            </a:r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背景颜色</a:t>
            </a:r>
            <a:r>
              <a:rPr lang="en-US" altLang="zh-CN" dirty="0"/>
              <a:t>(background-color)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背景颜色</a:t>
            </a:r>
            <a:r>
              <a:rPr lang="en-US" altLang="zh-CN" dirty="0"/>
              <a:t>(background-image)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背景颜色</a:t>
            </a:r>
            <a:r>
              <a:rPr lang="en-US" altLang="zh-CN" dirty="0"/>
              <a:t>(background-position)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简写形式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body {background:#</a:t>
            </a:r>
            <a:r>
              <a:rPr lang="en-US" altLang="zh-CN" dirty="0" err="1"/>
              <a:t>ffffff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(‘01.png') no-repeat right top;}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之浮动</a:t>
            </a:r>
            <a:r>
              <a:rPr lang="en-US" altLang="zh-CN" dirty="0"/>
              <a:t>&amp;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##</a:t>
            </a:r>
            <a:r>
              <a:rPr lang="zh-CN" altLang="en-US" dirty="0"/>
              <a:t>浮动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左浮动（</a:t>
            </a:r>
            <a:r>
              <a:rPr lang="en-US" altLang="zh-CN" dirty="0"/>
              <a:t>float: left;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右浮动（</a:t>
            </a:r>
            <a:r>
              <a:rPr lang="en-US" altLang="zh-CN" dirty="0"/>
              <a:t>float: right;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清除浮动（</a:t>
            </a:r>
            <a:r>
              <a:rPr lang="en-US" altLang="zh-CN" dirty="0"/>
              <a:t>clear: float;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##</a:t>
            </a:r>
            <a:r>
              <a:rPr lang="zh-CN" altLang="en-US" dirty="0"/>
              <a:t>定位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静态定位（</a:t>
            </a:r>
            <a:r>
              <a:rPr lang="en-US" altLang="zh-CN" dirty="0"/>
              <a:t>static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相对定位（</a:t>
            </a:r>
            <a:r>
              <a:rPr lang="en-US" altLang="zh-CN" dirty="0"/>
              <a:t>relative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绝对定位（</a:t>
            </a:r>
            <a:r>
              <a:rPr lang="en-US" altLang="zh-CN" dirty="0"/>
              <a:t>absolute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固定定位（</a:t>
            </a:r>
            <a:r>
              <a:rPr lang="en-US" altLang="zh-CN" dirty="0"/>
              <a:t>fixed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84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之内外边距</a:t>
            </a:r>
            <a:r>
              <a:rPr lang="en-US" altLang="zh-CN" dirty="0"/>
              <a:t>&amp;</a:t>
            </a:r>
            <a:r>
              <a:rPr lang="zh-CN" altLang="en-US" dirty="0"/>
              <a:t>边框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##</a:t>
            </a:r>
            <a:r>
              <a:rPr lang="zh-CN" altLang="en-US" dirty="0"/>
              <a:t>内外边距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内边距</a:t>
            </a:r>
            <a:r>
              <a:rPr lang="en-US" altLang="zh-CN" dirty="0"/>
              <a:t>(padding)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外边距</a:t>
            </a:r>
            <a:r>
              <a:rPr lang="en-US" altLang="zh-CN" dirty="0"/>
              <a:t>(margin)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##</a:t>
            </a:r>
            <a:r>
              <a:rPr lang="zh-CN" altLang="en-US" dirty="0"/>
              <a:t>边框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、边框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、边框宽度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、边框颜色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综合写法：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p{border: 1px solid #000;}</a:t>
            </a:r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之盒子模型</a:t>
            </a:r>
            <a:r>
              <a:rPr lang="en-US" altLang="zh-CN" dirty="0"/>
              <a:t>&amp;</a:t>
            </a:r>
            <a:r>
              <a:rPr lang="zh-CN" altLang="en-US" dirty="0"/>
              <a:t>样式等级（重点）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样式权重问题</a:t>
            </a:r>
          </a:p>
          <a:p>
            <a:r>
              <a:rPr lang="zh-CN" altLang="en-US" dirty="0"/>
              <a:t>浏览器缺省设置 </a:t>
            </a:r>
            <a:r>
              <a:rPr lang="en-US" altLang="zh-CN" dirty="0"/>
              <a:t>-&gt; </a:t>
            </a:r>
            <a:r>
              <a:rPr lang="zh-CN" altLang="en-US" dirty="0"/>
              <a:t>外部样式表 </a:t>
            </a:r>
            <a:r>
              <a:rPr lang="en-US" altLang="zh-CN" dirty="0"/>
              <a:t>-&gt; </a:t>
            </a:r>
            <a:r>
              <a:rPr lang="zh-CN" altLang="en-US" dirty="0"/>
              <a:t>内部样式表（位于 </a:t>
            </a:r>
            <a:r>
              <a:rPr lang="en-US" altLang="zh-CN" dirty="0"/>
              <a:t>&lt;head&gt; </a:t>
            </a:r>
            <a:r>
              <a:rPr lang="zh-CN" altLang="en-US" dirty="0"/>
              <a:t>标签内部） </a:t>
            </a:r>
            <a:r>
              <a:rPr lang="en-US" altLang="zh-CN" dirty="0"/>
              <a:t>-&gt; </a:t>
            </a:r>
            <a:r>
              <a:rPr lang="zh-CN" altLang="en-US" dirty="0"/>
              <a:t>内联样式（在 </a:t>
            </a:r>
            <a:r>
              <a:rPr lang="en-US" altLang="zh-CN" dirty="0"/>
              <a:t>HTML </a:t>
            </a:r>
            <a:r>
              <a:rPr lang="zh-CN" altLang="en-US" dirty="0"/>
              <a:t>元素内部）。</a:t>
            </a:r>
          </a:p>
          <a:p>
            <a:r>
              <a:rPr lang="zh-CN" altLang="en-US" dirty="0"/>
              <a:t>标签选择器 </a:t>
            </a:r>
            <a:r>
              <a:rPr lang="en-US" altLang="zh-CN" dirty="0"/>
              <a:t>-&gt; </a:t>
            </a:r>
            <a:r>
              <a:rPr lang="zh-CN" altLang="en-US" dirty="0"/>
              <a:t>类选择器 </a:t>
            </a:r>
            <a:r>
              <a:rPr lang="en-US" altLang="zh-CN" dirty="0"/>
              <a:t>-&gt; ID</a:t>
            </a:r>
            <a:r>
              <a:rPr lang="zh-CN" altLang="en-US" dirty="0"/>
              <a:t>选择器 </a:t>
            </a:r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1249" y="1920157"/>
            <a:ext cx="4395078" cy="41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183</TotalTime>
  <Words>633</Words>
  <Application>Microsoft Office PowerPoint</Application>
  <PresentationFormat>宽屏</PresentationFormat>
  <Paragraphs>140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华文楷体</vt:lpstr>
      <vt:lpstr>微软雅黑</vt:lpstr>
      <vt:lpstr>Arial</vt:lpstr>
      <vt:lpstr>Consolas</vt:lpstr>
      <vt:lpstr>Verdana</vt:lpstr>
      <vt:lpstr>Wingdings</vt:lpstr>
      <vt:lpstr>天体</vt:lpstr>
      <vt:lpstr>HTML+CSs+js简单入门</vt:lpstr>
      <vt:lpstr>一个网页是有什么构成的？</vt:lpstr>
      <vt:lpstr>HTML（超文本标记语言） 常用的标签(了解)</vt:lpstr>
      <vt:lpstr>Html属性（熟悉）</vt:lpstr>
      <vt:lpstr>CSS（层叠式样式表） 简单介绍（重点）</vt:lpstr>
      <vt:lpstr>Css之背景&amp;文字</vt:lpstr>
      <vt:lpstr>Css之浮动&amp;定位</vt:lpstr>
      <vt:lpstr>Css之内外边距&amp;边框</vt:lpstr>
      <vt:lpstr>Css之盒子模型&amp;样式等级（重点）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HTML+CSs+js简单入门</dc:title>
  <dc:creator>Xiao Kang ye</dc:creator>
  <cp:lastModifiedBy>Xiao Kang ye</cp:lastModifiedBy>
  <cp:revision>37</cp:revision>
  <dcterms:created xsi:type="dcterms:W3CDTF">2016-12-05T14:25:06Z</dcterms:created>
  <dcterms:modified xsi:type="dcterms:W3CDTF">2016-12-09T16:02:33Z</dcterms:modified>
</cp:coreProperties>
</file>