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3"/>
    <p:sldId id="324" r:id="rId4"/>
    <p:sldId id="283" r:id="rId5"/>
    <p:sldId id="285" r:id="rId6"/>
    <p:sldId id="284" r:id="rId7"/>
    <p:sldId id="286" r:id="rId8"/>
    <p:sldId id="287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5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</p:sldIdLst>
  <p:sldSz cx="12192000" cy="6858000"/>
  <p:notesSz cx="6858000" cy="9144000"/>
  <p:embeddedFontLst>
    <p:embeddedFont>
      <p:font typeface="Calibri" panose="020F0502020204030204"/>
      <p:regular r:id="rId39"/>
      <p:bold r:id="rId40"/>
      <p:italic r:id="rId41"/>
      <p:boldItalic r:id="rId42"/>
    </p:embeddedFont>
    <p:embeddedFont>
      <p:font typeface="Agency FB" panose="020B0503020202020204" pitchFamily="34" charset="0"/>
      <p:regular r:id="rId43"/>
      <p:bold r:id="rId44"/>
    </p:embeddedFont>
    <p:embeddedFont>
      <p:font typeface="微软雅黑" panose="020B0503020204020204" pitchFamily="34" charset="-122"/>
      <p:regular r:id="rId45"/>
    </p:embeddedFont>
    <p:embeddedFont>
      <p:font typeface="等线" panose="02010600030101010101" charset="-122"/>
      <p:regular r:id="rId46"/>
    </p:embeddedFont>
    <p:embeddedFont>
      <p:font typeface="Calibri Light" panose="020F0302020204030204" charset="0"/>
      <p:regular r:id="rId47"/>
      <p:italic r:id="rId48"/>
    </p:embeddedFont>
    <p:embeddedFont>
      <p:font typeface="华文中宋" panose="02010600040101010101" charset="-122"/>
      <p:regular r:id="rId49"/>
    </p:embeddedFont>
    <p:embeddedFont>
      <p:font typeface="等线 Light" panose="02010600030101010101" charset="-122"/>
      <p:regular r:id="rId5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8A1"/>
    <a:srgbClr val="FEA01E"/>
    <a:srgbClr val="053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92" y="234"/>
      </p:cViewPr>
      <p:guideLst>
        <p:guide orient="horz" pos="22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font" Target="fonts/font12.fntdata"/><Relationship Id="rId5" Type="http://schemas.openxmlformats.org/officeDocument/2006/relationships/slide" Target="slides/slide3.xml"/><Relationship Id="rId49" Type="http://schemas.openxmlformats.org/officeDocument/2006/relationships/font" Target="fonts/font11.fntdata"/><Relationship Id="rId48" Type="http://schemas.openxmlformats.org/officeDocument/2006/relationships/font" Target="fonts/font10.fntdata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AA64-329D-45CC-A9DD-16E1EA8FA2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B0DB-591A-4548-A5EA-1A28FBA0F8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 bwMode="auto">
          <a:xfrm>
            <a:off x="6283194" y="0"/>
            <a:ext cx="5920838" cy="6891419"/>
          </a:xfrm>
          <a:custGeom>
            <a:avLst/>
            <a:gdLst>
              <a:gd name="connsiteX0" fmla="*/ 2088070 w 5920838"/>
              <a:gd name="connsiteY0" fmla="*/ 0 h 6891419"/>
              <a:gd name="connsiteX1" fmla="*/ 5918332 w 5920838"/>
              <a:gd name="connsiteY1" fmla="*/ 0 h 6891419"/>
              <a:gd name="connsiteX2" fmla="*/ 5918332 w 5920838"/>
              <a:gd name="connsiteY2" fmla="*/ 3443328 h 6891419"/>
              <a:gd name="connsiteX3" fmla="*/ 5920838 w 5920838"/>
              <a:gd name="connsiteY3" fmla="*/ 3443328 h 6891419"/>
              <a:gd name="connsiteX4" fmla="*/ 5920838 w 5920838"/>
              <a:gd name="connsiteY4" fmla="*/ 6891419 h 6891419"/>
              <a:gd name="connsiteX5" fmla="*/ 2090576 w 5920838"/>
              <a:gd name="connsiteY5" fmla="*/ 6891419 h 6891419"/>
              <a:gd name="connsiteX6" fmla="*/ 5391 w 5920838"/>
              <a:gd name="connsiteY6" fmla="*/ 3448091 h 6891419"/>
              <a:gd name="connsiteX7" fmla="*/ 0 w 5920838"/>
              <a:gd name="connsiteY7" fmla="*/ 3448091 h 6891419"/>
              <a:gd name="connsiteX8" fmla="*/ 2696 w 5920838"/>
              <a:gd name="connsiteY8" fmla="*/ 3443641 h 6891419"/>
              <a:gd name="connsiteX9" fmla="*/ 2506 w 5920838"/>
              <a:gd name="connsiteY9" fmla="*/ 3443328 h 6891419"/>
              <a:gd name="connsiteX10" fmla="*/ 2885 w 5920838"/>
              <a:gd name="connsiteY10" fmla="*/ 3443328 h 689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838" h="6891419">
                <a:moveTo>
                  <a:pt x="2088070" y="0"/>
                </a:moveTo>
                <a:lnTo>
                  <a:pt x="5918332" y="0"/>
                </a:lnTo>
                <a:lnTo>
                  <a:pt x="5918332" y="3443328"/>
                </a:lnTo>
                <a:lnTo>
                  <a:pt x="5920838" y="3443328"/>
                </a:lnTo>
                <a:lnTo>
                  <a:pt x="5920838" y="6891419"/>
                </a:lnTo>
                <a:lnTo>
                  <a:pt x="2090576" y="6891419"/>
                </a:lnTo>
                <a:lnTo>
                  <a:pt x="5391" y="3448091"/>
                </a:lnTo>
                <a:lnTo>
                  <a:pt x="0" y="3448091"/>
                </a:lnTo>
                <a:lnTo>
                  <a:pt x="2696" y="3443641"/>
                </a:lnTo>
                <a:lnTo>
                  <a:pt x="2506" y="3443328"/>
                </a:lnTo>
                <a:lnTo>
                  <a:pt x="2885" y="3443328"/>
                </a:lnTo>
                <a:close/>
              </a:path>
            </a:pathLst>
          </a:custGeom>
          <a:blipFill>
            <a:blip r:embed="rId1"/>
            <a:stretch>
              <a:fillRect l="-53575" r="-5334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64195" y="1099009"/>
            <a:ext cx="3133241" cy="4693400"/>
            <a:chOff x="4749006" y="1411287"/>
            <a:chExt cx="2693987" cy="4035425"/>
          </a:xfrm>
        </p:grpSpPr>
        <p:sp>
          <p:nvSpPr>
            <p:cNvPr id="19" name="Freeform 7"/>
            <p:cNvSpPr/>
            <p:nvPr/>
          </p:nvSpPr>
          <p:spPr bwMode="auto">
            <a:xfrm>
              <a:off x="5161756" y="5178425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5161756" y="1411287"/>
              <a:ext cx="1027112" cy="258763"/>
            </a:xfrm>
            <a:custGeom>
              <a:avLst/>
              <a:gdLst>
                <a:gd name="T0" fmla="*/ 647 w 647"/>
                <a:gd name="T1" fmla="*/ 0 h 163"/>
                <a:gd name="T2" fmla="*/ 168 w 647"/>
                <a:gd name="T3" fmla="*/ 0 h 163"/>
                <a:gd name="T4" fmla="*/ 0 w 647"/>
                <a:gd name="T5" fmla="*/ 163 h 163"/>
                <a:gd name="T6" fmla="*/ 647 w 647"/>
                <a:gd name="T7" fmla="*/ 163 h 163"/>
                <a:gd name="T8" fmla="*/ 647 w 647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3">
                  <a:moveTo>
                    <a:pt x="647" y="0"/>
                  </a:moveTo>
                  <a:lnTo>
                    <a:pt x="168" y="0"/>
                  </a:lnTo>
                  <a:lnTo>
                    <a:pt x="0" y="163"/>
                  </a:lnTo>
                  <a:lnTo>
                    <a:pt x="647" y="1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4749006" y="2017712"/>
              <a:ext cx="1027112" cy="266700"/>
            </a:xfrm>
            <a:custGeom>
              <a:avLst/>
              <a:gdLst>
                <a:gd name="T0" fmla="*/ 647 w 647"/>
                <a:gd name="T1" fmla="*/ 0 h 168"/>
                <a:gd name="T2" fmla="*/ 163 w 647"/>
                <a:gd name="T3" fmla="*/ 0 h 168"/>
                <a:gd name="T4" fmla="*/ 0 w 647"/>
                <a:gd name="T5" fmla="*/ 168 h 168"/>
                <a:gd name="T6" fmla="*/ 647 w 647"/>
                <a:gd name="T7" fmla="*/ 168 h 168"/>
                <a:gd name="T8" fmla="*/ 647 w 647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0"/>
                  </a:moveTo>
                  <a:lnTo>
                    <a:pt x="163" y="0"/>
                  </a:lnTo>
                  <a:lnTo>
                    <a:pt x="0" y="168"/>
                  </a:lnTo>
                  <a:lnTo>
                    <a:pt x="647" y="16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749006" y="4572000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161756" y="5180012"/>
              <a:ext cx="1027112" cy="266700"/>
            </a:xfrm>
            <a:custGeom>
              <a:avLst/>
              <a:gdLst>
                <a:gd name="T0" fmla="*/ 647 w 647"/>
                <a:gd name="T1" fmla="*/ 168 h 168"/>
                <a:gd name="T2" fmla="*/ 168 w 647"/>
                <a:gd name="T3" fmla="*/ 168 h 168"/>
                <a:gd name="T4" fmla="*/ 0 w 647"/>
                <a:gd name="T5" fmla="*/ 0 h 168"/>
                <a:gd name="T6" fmla="*/ 647 w 647"/>
                <a:gd name="T7" fmla="*/ 0 h 168"/>
                <a:gd name="T8" fmla="*/ 647 w 64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168"/>
                  </a:moveTo>
                  <a:lnTo>
                    <a:pt x="168" y="168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749006" y="1411287"/>
              <a:ext cx="2693987" cy="4035425"/>
              <a:chOff x="4678363" y="558800"/>
              <a:chExt cx="2693987" cy="4035425"/>
            </a:xfrm>
          </p:grpSpPr>
          <p:sp>
            <p:nvSpPr>
              <p:cNvPr id="14" name="Freeform 15"/>
              <p:cNvSpPr/>
              <p:nvPr/>
            </p:nvSpPr>
            <p:spPr bwMode="auto">
              <a:xfrm>
                <a:off x="4678363" y="1165225"/>
                <a:ext cx="1666875" cy="2814638"/>
              </a:xfrm>
              <a:custGeom>
                <a:avLst/>
                <a:gdLst>
                  <a:gd name="T0" fmla="*/ 163 w 1050"/>
                  <a:gd name="T1" fmla="*/ 1773 h 1773"/>
                  <a:gd name="T2" fmla="*/ 0 w 1050"/>
                  <a:gd name="T3" fmla="*/ 1609 h 1773"/>
                  <a:gd name="T4" fmla="*/ 724 w 1050"/>
                  <a:gd name="T5" fmla="*/ 886 h 1773"/>
                  <a:gd name="T6" fmla="*/ 0 w 1050"/>
                  <a:gd name="T7" fmla="*/ 168 h 1773"/>
                  <a:gd name="T8" fmla="*/ 163 w 1050"/>
                  <a:gd name="T9" fmla="*/ 0 h 1773"/>
                  <a:gd name="T10" fmla="*/ 1050 w 1050"/>
                  <a:gd name="T11" fmla="*/ 886 h 1773"/>
                  <a:gd name="T12" fmla="*/ 163 w 1050"/>
                  <a:gd name="T13" fmla="*/ 1773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773">
                    <a:moveTo>
                      <a:pt x="163" y="1773"/>
                    </a:moveTo>
                    <a:lnTo>
                      <a:pt x="0" y="1609"/>
                    </a:lnTo>
                    <a:lnTo>
                      <a:pt x="724" y="886"/>
                    </a:lnTo>
                    <a:lnTo>
                      <a:pt x="0" y="168"/>
                    </a:lnTo>
                    <a:lnTo>
                      <a:pt x="163" y="0"/>
                    </a:lnTo>
                    <a:lnTo>
                      <a:pt x="1050" y="886"/>
                    </a:lnTo>
                    <a:lnTo>
                      <a:pt x="163" y="177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 bwMode="auto">
              <a:xfrm>
                <a:off x="5091113" y="558800"/>
                <a:ext cx="2281237" cy="4035425"/>
              </a:xfrm>
              <a:custGeom>
                <a:avLst/>
                <a:gdLst>
                  <a:gd name="T0" fmla="*/ 1106 w 1437"/>
                  <a:gd name="T1" fmla="*/ 1268 h 2542"/>
                  <a:gd name="T2" fmla="*/ 0 w 1437"/>
                  <a:gd name="T3" fmla="*/ 2374 h 2542"/>
                  <a:gd name="T4" fmla="*/ 168 w 1437"/>
                  <a:gd name="T5" fmla="*/ 2542 h 2542"/>
                  <a:gd name="T6" fmla="*/ 1437 w 1437"/>
                  <a:gd name="T7" fmla="*/ 1268 h 2542"/>
                  <a:gd name="T8" fmla="*/ 168 w 1437"/>
                  <a:gd name="T9" fmla="*/ 0 h 2542"/>
                  <a:gd name="T10" fmla="*/ 0 w 1437"/>
                  <a:gd name="T11" fmla="*/ 163 h 2542"/>
                  <a:gd name="T12" fmla="*/ 1106 w 1437"/>
                  <a:gd name="T13" fmla="*/ 1268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7" h="2542">
                    <a:moveTo>
                      <a:pt x="1106" y="1268"/>
                    </a:moveTo>
                    <a:lnTo>
                      <a:pt x="0" y="2374"/>
                    </a:lnTo>
                    <a:lnTo>
                      <a:pt x="168" y="2542"/>
                    </a:lnTo>
                    <a:lnTo>
                      <a:pt x="1437" y="1268"/>
                    </a:lnTo>
                    <a:lnTo>
                      <a:pt x="168" y="0"/>
                    </a:lnTo>
                    <a:lnTo>
                      <a:pt x="0" y="163"/>
                    </a:lnTo>
                    <a:lnTo>
                      <a:pt x="1106" y="1268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9"/>
              <p:cNvSpPr/>
              <p:nvPr/>
            </p:nvSpPr>
            <p:spPr bwMode="auto">
              <a:xfrm>
                <a:off x="4678363" y="2571750"/>
                <a:ext cx="1666875" cy="1408113"/>
              </a:xfrm>
              <a:custGeom>
                <a:avLst/>
                <a:gdLst>
                  <a:gd name="T0" fmla="*/ 1050 w 1050"/>
                  <a:gd name="T1" fmla="*/ 0 h 887"/>
                  <a:gd name="T2" fmla="*/ 724 w 1050"/>
                  <a:gd name="T3" fmla="*/ 0 h 887"/>
                  <a:gd name="T4" fmla="*/ 0 w 1050"/>
                  <a:gd name="T5" fmla="*/ 723 h 887"/>
                  <a:gd name="T6" fmla="*/ 163 w 1050"/>
                  <a:gd name="T7" fmla="*/ 887 h 887"/>
                  <a:gd name="T8" fmla="*/ 1050 w 1050"/>
                  <a:gd name="T9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887">
                    <a:moveTo>
                      <a:pt x="1050" y="0"/>
                    </a:moveTo>
                    <a:lnTo>
                      <a:pt x="724" y="0"/>
                    </a:lnTo>
                    <a:lnTo>
                      <a:pt x="0" y="723"/>
                    </a:lnTo>
                    <a:lnTo>
                      <a:pt x="163" y="887"/>
                    </a:lnTo>
                    <a:lnTo>
                      <a:pt x="105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21"/>
              <p:cNvSpPr/>
              <p:nvPr/>
            </p:nvSpPr>
            <p:spPr bwMode="auto">
              <a:xfrm>
                <a:off x="5091113" y="2571750"/>
                <a:ext cx="2281237" cy="2022475"/>
              </a:xfrm>
              <a:custGeom>
                <a:avLst/>
                <a:gdLst>
                  <a:gd name="T0" fmla="*/ 1437 w 1437"/>
                  <a:gd name="T1" fmla="*/ 0 h 1274"/>
                  <a:gd name="T2" fmla="*/ 1106 w 1437"/>
                  <a:gd name="T3" fmla="*/ 0 h 1274"/>
                  <a:gd name="T4" fmla="*/ 0 w 1437"/>
                  <a:gd name="T5" fmla="*/ 1106 h 1274"/>
                  <a:gd name="T6" fmla="*/ 168 w 1437"/>
                  <a:gd name="T7" fmla="*/ 1274 h 1274"/>
                  <a:gd name="T8" fmla="*/ 1437 w 1437"/>
                  <a:gd name="T9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1274">
                    <a:moveTo>
                      <a:pt x="1437" y="0"/>
                    </a:moveTo>
                    <a:lnTo>
                      <a:pt x="1106" y="0"/>
                    </a:lnTo>
                    <a:lnTo>
                      <a:pt x="0" y="1106"/>
                    </a:lnTo>
                    <a:lnTo>
                      <a:pt x="168" y="1274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4" name="文本框 27"/>
          <p:cNvSpPr txBox="1"/>
          <p:nvPr/>
        </p:nvSpPr>
        <p:spPr>
          <a:xfrm>
            <a:off x="299449" y="1564123"/>
            <a:ext cx="251285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625">
                <a:solidFill>
                  <a:srgbClr val="232E34"/>
                </a:solidFill>
                <a:latin typeface="Agency FB" panose="020B0503020202020204" pitchFamily="34" charset="0"/>
              </a:rPr>
              <a:t>20</a:t>
            </a:r>
            <a:r>
              <a:rPr lang="en-US" altLang="zh-CN" sz="8625">
                <a:solidFill>
                  <a:srgbClr val="0868A1"/>
                </a:solidFill>
                <a:latin typeface="Agency FB" panose="020B0503020202020204" pitchFamily="34" charset="0"/>
              </a:rPr>
              <a:t>18</a:t>
            </a:r>
            <a:endParaRPr lang="zh-CN" altLang="en-US" sz="8625" dirty="0">
              <a:solidFill>
                <a:srgbClr val="0868A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9074" y="5077875"/>
            <a:ext cx="203988" cy="203988"/>
          </a:xfrm>
          <a:prstGeom prst="ellipse">
            <a:avLst/>
          </a:prstGeom>
          <a:solidFill>
            <a:srgbClr val="08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2057" y="5077875"/>
            <a:ext cx="203988" cy="203988"/>
          </a:xfrm>
          <a:prstGeom prst="ellipse">
            <a:avLst/>
          </a:prstGeom>
          <a:solidFill>
            <a:srgbClr val="FEA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5040" y="5077875"/>
            <a:ext cx="203988" cy="203988"/>
          </a:xfrm>
          <a:prstGeom prst="ellipse">
            <a:avLst/>
          </a:prstGeom>
          <a:solidFill>
            <a:srgbClr val="08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348023" y="5077875"/>
            <a:ext cx="203988" cy="203988"/>
          </a:xfrm>
          <a:prstGeom prst="ellipse">
            <a:avLst/>
          </a:prstGeom>
          <a:solidFill>
            <a:srgbClr val="FEA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678162" y="5077875"/>
            <a:ext cx="203988" cy="203988"/>
          </a:xfrm>
          <a:prstGeom prst="ellipse">
            <a:avLst/>
          </a:prstGeom>
          <a:solidFill>
            <a:srgbClr val="08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2820" y="2049780"/>
            <a:ext cx="531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文档笔记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 bwMode="auto">
          <a:xfrm>
            <a:off x="6756436" y="-33419"/>
            <a:ext cx="5435564" cy="6891419"/>
          </a:xfrm>
          <a:custGeom>
            <a:avLst/>
            <a:gdLst>
              <a:gd name="connsiteX0" fmla="*/ 2088070 w 5920838"/>
              <a:gd name="connsiteY0" fmla="*/ 0 h 6891419"/>
              <a:gd name="connsiteX1" fmla="*/ 5918332 w 5920838"/>
              <a:gd name="connsiteY1" fmla="*/ 0 h 6891419"/>
              <a:gd name="connsiteX2" fmla="*/ 5918332 w 5920838"/>
              <a:gd name="connsiteY2" fmla="*/ 3443328 h 6891419"/>
              <a:gd name="connsiteX3" fmla="*/ 5920838 w 5920838"/>
              <a:gd name="connsiteY3" fmla="*/ 3443328 h 6891419"/>
              <a:gd name="connsiteX4" fmla="*/ 5920838 w 5920838"/>
              <a:gd name="connsiteY4" fmla="*/ 6891419 h 6891419"/>
              <a:gd name="connsiteX5" fmla="*/ 2090576 w 5920838"/>
              <a:gd name="connsiteY5" fmla="*/ 6891419 h 6891419"/>
              <a:gd name="connsiteX6" fmla="*/ 5391 w 5920838"/>
              <a:gd name="connsiteY6" fmla="*/ 3448091 h 6891419"/>
              <a:gd name="connsiteX7" fmla="*/ 0 w 5920838"/>
              <a:gd name="connsiteY7" fmla="*/ 3448091 h 6891419"/>
              <a:gd name="connsiteX8" fmla="*/ 2696 w 5920838"/>
              <a:gd name="connsiteY8" fmla="*/ 3443641 h 6891419"/>
              <a:gd name="connsiteX9" fmla="*/ 2506 w 5920838"/>
              <a:gd name="connsiteY9" fmla="*/ 3443328 h 6891419"/>
              <a:gd name="connsiteX10" fmla="*/ 2885 w 5920838"/>
              <a:gd name="connsiteY10" fmla="*/ 3443328 h 689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838" h="6891419">
                <a:moveTo>
                  <a:pt x="2088070" y="0"/>
                </a:moveTo>
                <a:lnTo>
                  <a:pt x="5918332" y="0"/>
                </a:lnTo>
                <a:lnTo>
                  <a:pt x="5918332" y="3443328"/>
                </a:lnTo>
                <a:lnTo>
                  <a:pt x="5920838" y="3443328"/>
                </a:lnTo>
                <a:lnTo>
                  <a:pt x="5920838" y="6891419"/>
                </a:lnTo>
                <a:lnTo>
                  <a:pt x="2090576" y="6891419"/>
                </a:lnTo>
                <a:lnTo>
                  <a:pt x="5391" y="3448091"/>
                </a:lnTo>
                <a:lnTo>
                  <a:pt x="0" y="3448091"/>
                </a:lnTo>
                <a:lnTo>
                  <a:pt x="2696" y="3443641"/>
                </a:lnTo>
                <a:lnTo>
                  <a:pt x="2506" y="3443328"/>
                </a:lnTo>
                <a:lnTo>
                  <a:pt x="2885" y="3443328"/>
                </a:lnTo>
                <a:close/>
              </a:path>
            </a:pathLst>
          </a:custGeom>
          <a:blipFill>
            <a:blip r:embed="rId1"/>
            <a:stretch>
              <a:fillRect l="-45252" r="-4504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37437" y="1065590"/>
            <a:ext cx="3133241" cy="4693400"/>
            <a:chOff x="4749006" y="1411287"/>
            <a:chExt cx="2693987" cy="4035425"/>
          </a:xfrm>
        </p:grpSpPr>
        <p:sp>
          <p:nvSpPr>
            <p:cNvPr id="4" name="Freeform 7"/>
            <p:cNvSpPr/>
            <p:nvPr/>
          </p:nvSpPr>
          <p:spPr bwMode="auto">
            <a:xfrm>
              <a:off x="5161756" y="5178425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5161756" y="1411287"/>
              <a:ext cx="1027112" cy="258763"/>
            </a:xfrm>
            <a:custGeom>
              <a:avLst/>
              <a:gdLst>
                <a:gd name="T0" fmla="*/ 647 w 647"/>
                <a:gd name="T1" fmla="*/ 0 h 163"/>
                <a:gd name="T2" fmla="*/ 168 w 647"/>
                <a:gd name="T3" fmla="*/ 0 h 163"/>
                <a:gd name="T4" fmla="*/ 0 w 647"/>
                <a:gd name="T5" fmla="*/ 163 h 163"/>
                <a:gd name="T6" fmla="*/ 647 w 647"/>
                <a:gd name="T7" fmla="*/ 163 h 163"/>
                <a:gd name="T8" fmla="*/ 647 w 647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3">
                  <a:moveTo>
                    <a:pt x="647" y="0"/>
                  </a:moveTo>
                  <a:lnTo>
                    <a:pt x="168" y="0"/>
                  </a:lnTo>
                  <a:lnTo>
                    <a:pt x="0" y="163"/>
                  </a:lnTo>
                  <a:lnTo>
                    <a:pt x="647" y="1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49006" y="2017712"/>
              <a:ext cx="1027112" cy="266700"/>
            </a:xfrm>
            <a:custGeom>
              <a:avLst/>
              <a:gdLst>
                <a:gd name="T0" fmla="*/ 647 w 647"/>
                <a:gd name="T1" fmla="*/ 0 h 168"/>
                <a:gd name="T2" fmla="*/ 163 w 647"/>
                <a:gd name="T3" fmla="*/ 0 h 168"/>
                <a:gd name="T4" fmla="*/ 0 w 647"/>
                <a:gd name="T5" fmla="*/ 168 h 168"/>
                <a:gd name="T6" fmla="*/ 647 w 647"/>
                <a:gd name="T7" fmla="*/ 168 h 168"/>
                <a:gd name="T8" fmla="*/ 647 w 647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0"/>
                  </a:moveTo>
                  <a:lnTo>
                    <a:pt x="163" y="0"/>
                  </a:lnTo>
                  <a:lnTo>
                    <a:pt x="0" y="168"/>
                  </a:lnTo>
                  <a:lnTo>
                    <a:pt x="647" y="16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9006" y="4572000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5161756" y="5180012"/>
              <a:ext cx="1027112" cy="266700"/>
            </a:xfrm>
            <a:custGeom>
              <a:avLst/>
              <a:gdLst>
                <a:gd name="T0" fmla="*/ 647 w 647"/>
                <a:gd name="T1" fmla="*/ 168 h 168"/>
                <a:gd name="T2" fmla="*/ 168 w 647"/>
                <a:gd name="T3" fmla="*/ 168 h 168"/>
                <a:gd name="T4" fmla="*/ 0 w 647"/>
                <a:gd name="T5" fmla="*/ 0 h 168"/>
                <a:gd name="T6" fmla="*/ 647 w 647"/>
                <a:gd name="T7" fmla="*/ 0 h 168"/>
                <a:gd name="T8" fmla="*/ 647 w 64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168"/>
                  </a:moveTo>
                  <a:lnTo>
                    <a:pt x="168" y="168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49006" y="1411287"/>
              <a:ext cx="2693987" cy="4035425"/>
              <a:chOff x="4678363" y="558800"/>
              <a:chExt cx="2693987" cy="4035425"/>
            </a:xfrm>
          </p:grpSpPr>
          <p:sp>
            <p:nvSpPr>
              <p:cNvPr id="10" name="Freeform 15"/>
              <p:cNvSpPr/>
              <p:nvPr/>
            </p:nvSpPr>
            <p:spPr bwMode="auto">
              <a:xfrm>
                <a:off x="4678363" y="1165225"/>
                <a:ext cx="1666875" cy="2814638"/>
              </a:xfrm>
              <a:custGeom>
                <a:avLst/>
                <a:gdLst>
                  <a:gd name="T0" fmla="*/ 163 w 1050"/>
                  <a:gd name="T1" fmla="*/ 1773 h 1773"/>
                  <a:gd name="T2" fmla="*/ 0 w 1050"/>
                  <a:gd name="T3" fmla="*/ 1609 h 1773"/>
                  <a:gd name="T4" fmla="*/ 724 w 1050"/>
                  <a:gd name="T5" fmla="*/ 886 h 1773"/>
                  <a:gd name="T6" fmla="*/ 0 w 1050"/>
                  <a:gd name="T7" fmla="*/ 168 h 1773"/>
                  <a:gd name="T8" fmla="*/ 163 w 1050"/>
                  <a:gd name="T9" fmla="*/ 0 h 1773"/>
                  <a:gd name="T10" fmla="*/ 1050 w 1050"/>
                  <a:gd name="T11" fmla="*/ 886 h 1773"/>
                  <a:gd name="T12" fmla="*/ 163 w 1050"/>
                  <a:gd name="T13" fmla="*/ 1773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773">
                    <a:moveTo>
                      <a:pt x="163" y="1773"/>
                    </a:moveTo>
                    <a:lnTo>
                      <a:pt x="0" y="1609"/>
                    </a:lnTo>
                    <a:lnTo>
                      <a:pt x="724" y="886"/>
                    </a:lnTo>
                    <a:lnTo>
                      <a:pt x="0" y="168"/>
                    </a:lnTo>
                    <a:lnTo>
                      <a:pt x="163" y="0"/>
                    </a:lnTo>
                    <a:lnTo>
                      <a:pt x="1050" y="886"/>
                    </a:lnTo>
                    <a:lnTo>
                      <a:pt x="163" y="177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17"/>
              <p:cNvSpPr/>
              <p:nvPr/>
            </p:nvSpPr>
            <p:spPr bwMode="auto">
              <a:xfrm>
                <a:off x="5091113" y="558800"/>
                <a:ext cx="2281237" cy="4035425"/>
              </a:xfrm>
              <a:custGeom>
                <a:avLst/>
                <a:gdLst>
                  <a:gd name="T0" fmla="*/ 1106 w 1437"/>
                  <a:gd name="T1" fmla="*/ 1268 h 2542"/>
                  <a:gd name="T2" fmla="*/ 0 w 1437"/>
                  <a:gd name="T3" fmla="*/ 2374 h 2542"/>
                  <a:gd name="T4" fmla="*/ 168 w 1437"/>
                  <a:gd name="T5" fmla="*/ 2542 h 2542"/>
                  <a:gd name="T6" fmla="*/ 1437 w 1437"/>
                  <a:gd name="T7" fmla="*/ 1268 h 2542"/>
                  <a:gd name="T8" fmla="*/ 168 w 1437"/>
                  <a:gd name="T9" fmla="*/ 0 h 2542"/>
                  <a:gd name="T10" fmla="*/ 0 w 1437"/>
                  <a:gd name="T11" fmla="*/ 163 h 2542"/>
                  <a:gd name="T12" fmla="*/ 1106 w 1437"/>
                  <a:gd name="T13" fmla="*/ 1268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7" h="2542">
                    <a:moveTo>
                      <a:pt x="1106" y="1268"/>
                    </a:moveTo>
                    <a:lnTo>
                      <a:pt x="0" y="2374"/>
                    </a:lnTo>
                    <a:lnTo>
                      <a:pt x="168" y="2542"/>
                    </a:lnTo>
                    <a:lnTo>
                      <a:pt x="1437" y="1268"/>
                    </a:lnTo>
                    <a:lnTo>
                      <a:pt x="168" y="0"/>
                    </a:lnTo>
                    <a:lnTo>
                      <a:pt x="0" y="163"/>
                    </a:lnTo>
                    <a:lnTo>
                      <a:pt x="1106" y="1268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9"/>
              <p:cNvSpPr/>
              <p:nvPr/>
            </p:nvSpPr>
            <p:spPr bwMode="auto">
              <a:xfrm>
                <a:off x="4678363" y="2571750"/>
                <a:ext cx="1666875" cy="1408113"/>
              </a:xfrm>
              <a:custGeom>
                <a:avLst/>
                <a:gdLst>
                  <a:gd name="T0" fmla="*/ 1050 w 1050"/>
                  <a:gd name="T1" fmla="*/ 0 h 887"/>
                  <a:gd name="T2" fmla="*/ 724 w 1050"/>
                  <a:gd name="T3" fmla="*/ 0 h 887"/>
                  <a:gd name="T4" fmla="*/ 0 w 1050"/>
                  <a:gd name="T5" fmla="*/ 723 h 887"/>
                  <a:gd name="T6" fmla="*/ 163 w 1050"/>
                  <a:gd name="T7" fmla="*/ 887 h 887"/>
                  <a:gd name="T8" fmla="*/ 1050 w 1050"/>
                  <a:gd name="T9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887">
                    <a:moveTo>
                      <a:pt x="1050" y="0"/>
                    </a:moveTo>
                    <a:lnTo>
                      <a:pt x="724" y="0"/>
                    </a:lnTo>
                    <a:lnTo>
                      <a:pt x="0" y="723"/>
                    </a:lnTo>
                    <a:lnTo>
                      <a:pt x="163" y="887"/>
                    </a:lnTo>
                    <a:lnTo>
                      <a:pt x="105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21"/>
              <p:cNvSpPr/>
              <p:nvPr/>
            </p:nvSpPr>
            <p:spPr bwMode="auto">
              <a:xfrm>
                <a:off x="5091113" y="2571750"/>
                <a:ext cx="2281237" cy="2022475"/>
              </a:xfrm>
              <a:custGeom>
                <a:avLst/>
                <a:gdLst>
                  <a:gd name="T0" fmla="*/ 1437 w 1437"/>
                  <a:gd name="T1" fmla="*/ 0 h 1274"/>
                  <a:gd name="T2" fmla="*/ 1106 w 1437"/>
                  <a:gd name="T3" fmla="*/ 0 h 1274"/>
                  <a:gd name="T4" fmla="*/ 0 w 1437"/>
                  <a:gd name="T5" fmla="*/ 1106 h 1274"/>
                  <a:gd name="T6" fmla="*/ 168 w 1437"/>
                  <a:gd name="T7" fmla="*/ 1274 h 1274"/>
                  <a:gd name="T8" fmla="*/ 1437 w 1437"/>
                  <a:gd name="T9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1274">
                    <a:moveTo>
                      <a:pt x="1437" y="0"/>
                    </a:moveTo>
                    <a:lnTo>
                      <a:pt x="1106" y="0"/>
                    </a:lnTo>
                    <a:lnTo>
                      <a:pt x="0" y="1106"/>
                    </a:lnTo>
                    <a:lnTo>
                      <a:pt x="168" y="1274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Freeform 15"/>
          <p:cNvSpPr/>
          <p:nvPr/>
        </p:nvSpPr>
        <p:spPr bwMode="auto">
          <a:xfrm>
            <a:off x="-1116931" y="1544518"/>
            <a:ext cx="2205691" cy="3724466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27"/>
          <p:cNvSpPr txBox="1"/>
          <p:nvPr/>
        </p:nvSpPr>
        <p:spPr>
          <a:xfrm>
            <a:off x="1097891" y="1835296"/>
            <a:ext cx="38260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232E34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PART </a:t>
            </a: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0868A1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0868A1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1097891" y="4011645"/>
            <a:ext cx="528320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为了解决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C10K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问题而诞生，核心模块介绍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charset="0"/>
              <a:ea typeface="等线" panose="0201060003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1216794" y="3981165"/>
            <a:ext cx="300789" cy="0"/>
          </a:xfrm>
          <a:custGeom>
            <a:avLst/>
            <a:gdLst>
              <a:gd name="connsiteX0" fmla="*/ 0 w 300789"/>
              <a:gd name="connsiteY0" fmla="*/ 0 h 0"/>
              <a:gd name="connsiteX1" fmla="*/ 300789 w 3007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89">
                <a:moveTo>
                  <a:pt x="0" y="0"/>
                </a:moveTo>
                <a:lnTo>
                  <a:pt x="300789" y="0"/>
                </a:lnTo>
              </a:path>
            </a:pathLst>
          </a:custGeom>
          <a:noFill/>
          <a:ln>
            <a:solidFill>
              <a:srgbClr val="053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16660" y="3114675"/>
            <a:ext cx="531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08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832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980" y="1153160"/>
            <a:ext cx="2653030" cy="1929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特性：</a:t>
            </a:r>
            <a:endParaRPr lang="zh-CN" altLang="en-US" sz="1600" b="1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模块化设计，扩展性好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高可靠性 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master/worker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支持热部署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低内存消耗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支持事件驱动，支持异步，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mmap</a:t>
            </a: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9820" y="3409315"/>
            <a:ext cx="8237855" cy="2778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基本功能：</a:t>
            </a:r>
            <a:endParaRPr lang="zh-CN" altLang="en-US" sz="1600" b="1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静态资源的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Web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服务器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协议的反响代理服务器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pop3/imap4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协议反响代理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Fast CGI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（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lnmp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）， 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uWSGI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等协议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非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DSO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（动态装卸载）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Web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服务器功能：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虚拟机、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keepalived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、访问日志、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url rewrite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、路径别名、 基于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及用户的访问控制、 支持速率限制及并发限制</a:t>
            </a: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09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633730"/>
            <a:ext cx="8990330" cy="55905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10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980" y="1153160"/>
            <a:ext cx="1560195" cy="2150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模块类型：</a:t>
            </a:r>
            <a:endParaRPr lang="zh-CN" altLang="en-US" sz="1600" b="1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核心模块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标准模块：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标准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可选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邮件模块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第三方模块</a:t>
            </a: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11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980" y="1153160"/>
            <a:ext cx="1560195" cy="2150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模块类型：</a:t>
            </a:r>
            <a:endParaRPr lang="zh-CN" altLang="en-US" sz="1600" b="1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核心模块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标准模块：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标准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可选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邮件模块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第三方模块</a:t>
            </a: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2165" y="506730"/>
            <a:ext cx="4176395" cy="6310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配置文件：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主配置文件：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nginx.conf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，建议对主配置文件片段化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配置指令：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必须分号结尾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支持使用变量：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  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	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内置变量：直接引用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;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	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自定义变量：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set vname value;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配置文件结构：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main block: 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对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及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mail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模块均有效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event{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...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：事件驱动设置；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http{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...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...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server{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    servername 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    root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    alias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    locaion /uri/{...}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}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server{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...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...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}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： 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相关配置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12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3048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-main block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985" y="1010285"/>
            <a:ext cx="1954530" cy="11436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配置指令类别：</a:t>
            </a:r>
            <a:endParaRPr lang="zh-CN" altLang="en-US" sz="2000" b="1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必要配置</a:t>
            </a:r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优化性能配置</a:t>
            </a:r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调试、定位问题配置</a:t>
            </a:r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9505" y="2475230"/>
            <a:ext cx="2138680" cy="1000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必要配置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user username usergroup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pid /pid/file/path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worker_rlimit_nofile number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505" y="3753485"/>
            <a:ext cx="4699635" cy="1664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优化性能配置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worker_processes number | auto;  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#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一般为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CPU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核心数，可为每个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进行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CPU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绑定</a:t>
            </a:r>
            <a:endParaRPr lang="zh-CN" altLang="en-US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，以保证性能最优</a:t>
            </a:r>
            <a:endParaRPr lang="zh-CN" altLang="en-US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worker_cpu_affinity cpumask ...;/worker_cpu_affinity auto [cpumask];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worker_priority number;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9880" y="2547620"/>
            <a:ext cx="2375535" cy="1443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调试定位问题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daemon on | off;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master_process on | off;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error_log file</a:t>
            </a:r>
            <a:r>
              <a:rPr lang="en-US" altLang="zh-CN" sz="12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[level]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;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13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44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-event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1565" y="1099820"/>
            <a:ext cx="7494270" cy="1000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event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上下文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worker_connections number;  	#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受限于所能打开的文件句柄数量， 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work_processes*work_connections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use </a:t>
            </a:r>
            <a:r>
              <a:rPr lang="en-US" altLang="zh-CN" sz="12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method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;			#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只能选择</a:t>
            </a: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epoll</a:t>
            </a:r>
            <a:endParaRPr lang="en-US" altLang="zh-CN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accept_mutex on | off;		#</a:t>
            </a: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负载均衡开关</a:t>
            </a:r>
            <a:endParaRPr lang="zh-CN" altLang="en-US" sz="12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14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2830" y="838200"/>
            <a:ext cx="858393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协议配置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分类：</a:t>
            </a:r>
            <a:r>
              <a:rPr lang="zh-CN" altLang="en-US" sz="12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定义套接字相关功能，定义路径相关的配置，定义客户端请求的相关配置，客户端请求限制相关配置，文件操作优化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597025"/>
            <a:ext cx="1838325" cy="7524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55620" y="1706880"/>
            <a:ext cx="7276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配置一个虚拟主机，支持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IP/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主机名：端口</a:t>
            </a:r>
            <a:endParaRPr lang="en-US" altLang="zh-CN" sz="10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2447925"/>
            <a:ext cx="7343140" cy="1962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" y="4520565"/>
            <a:ext cx="2390775" cy="76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39490" y="4779010"/>
            <a:ext cx="7276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为当前虚拟主机指定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name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~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开头正则表达式；匹配优先级：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精确匹配；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左侧通配；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右侧通配；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正则表达式</a:t>
            </a:r>
            <a:endParaRPr lang="zh-CN" altLang="en-US" sz="10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支持空格分隔多个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server_name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，支持正则，支持 </a:t>
            </a:r>
            <a:r>
              <a:rPr lang="en-US" altLang="zh-CN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*</a:t>
            </a:r>
            <a:r>
              <a:rPr lang="zh-CN" altLang="en-US" sz="10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号通配</a:t>
            </a:r>
            <a:endParaRPr lang="zh-CN" altLang="en-US" sz="10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15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2830" y="838200"/>
            <a:ext cx="858393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协议配置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分类：</a:t>
            </a:r>
            <a:r>
              <a:rPr lang="zh-CN" altLang="en-US" sz="12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定义套接字相关功能，定义路径相关的配置，定义客户端请求的相关配置，客户端请求限制相关配置，文件操作优化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597025"/>
            <a:ext cx="1838325" cy="7524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55620" y="1706880"/>
            <a:ext cx="7276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配置一个虚拟主机，支持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IP/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主机名：端口</a:t>
            </a:r>
            <a:endParaRPr lang="en-US" alt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2505710"/>
            <a:ext cx="3399790" cy="781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8185" y="2773680"/>
            <a:ext cx="7276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文档映射路径，关注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Contex</a:t>
            </a:r>
            <a:endParaRPr lang="en-US" alt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" y="3372485"/>
            <a:ext cx="2466975" cy="7905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79495" y="3645535"/>
            <a:ext cx="7276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单个小资源延迟合并发送开关，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keepalive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模式下可用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16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2830" y="838200"/>
            <a:ext cx="858393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协议配置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分类：</a:t>
            </a:r>
            <a:r>
              <a:rPr lang="zh-CN" altLang="en-US" sz="1200" i="1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定义套接字相关功能，定义路径相关的配置，定义客户端请求的相关配置，客户端请求限制相关配置，文件操作优化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47455" y="1931670"/>
            <a:ext cx="2591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建议开启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1710690"/>
            <a:ext cx="7609840" cy="44475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 bwMode="auto">
          <a:xfrm>
            <a:off x="6756436" y="-33419"/>
            <a:ext cx="5435564" cy="6891419"/>
          </a:xfrm>
          <a:custGeom>
            <a:avLst/>
            <a:gdLst>
              <a:gd name="connsiteX0" fmla="*/ 2088070 w 5920838"/>
              <a:gd name="connsiteY0" fmla="*/ 0 h 6891419"/>
              <a:gd name="connsiteX1" fmla="*/ 5918332 w 5920838"/>
              <a:gd name="connsiteY1" fmla="*/ 0 h 6891419"/>
              <a:gd name="connsiteX2" fmla="*/ 5918332 w 5920838"/>
              <a:gd name="connsiteY2" fmla="*/ 3443328 h 6891419"/>
              <a:gd name="connsiteX3" fmla="*/ 5920838 w 5920838"/>
              <a:gd name="connsiteY3" fmla="*/ 3443328 h 6891419"/>
              <a:gd name="connsiteX4" fmla="*/ 5920838 w 5920838"/>
              <a:gd name="connsiteY4" fmla="*/ 6891419 h 6891419"/>
              <a:gd name="connsiteX5" fmla="*/ 2090576 w 5920838"/>
              <a:gd name="connsiteY5" fmla="*/ 6891419 h 6891419"/>
              <a:gd name="connsiteX6" fmla="*/ 5391 w 5920838"/>
              <a:gd name="connsiteY6" fmla="*/ 3448091 h 6891419"/>
              <a:gd name="connsiteX7" fmla="*/ 0 w 5920838"/>
              <a:gd name="connsiteY7" fmla="*/ 3448091 h 6891419"/>
              <a:gd name="connsiteX8" fmla="*/ 2696 w 5920838"/>
              <a:gd name="connsiteY8" fmla="*/ 3443641 h 6891419"/>
              <a:gd name="connsiteX9" fmla="*/ 2506 w 5920838"/>
              <a:gd name="connsiteY9" fmla="*/ 3443328 h 6891419"/>
              <a:gd name="connsiteX10" fmla="*/ 2885 w 5920838"/>
              <a:gd name="connsiteY10" fmla="*/ 3443328 h 689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838" h="6891419">
                <a:moveTo>
                  <a:pt x="2088070" y="0"/>
                </a:moveTo>
                <a:lnTo>
                  <a:pt x="5918332" y="0"/>
                </a:lnTo>
                <a:lnTo>
                  <a:pt x="5918332" y="3443328"/>
                </a:lnTo>
                <a:lnTo>
                  <a:pt x="5920838" y="3443328"/>
                </a:lnTo>
                <a:lnTo>
                  <a:pt x="5920838" y="6891419"/>
                </a:lnTo>
                <a:lnTo>
                  <a:pt x="2090576" y="6891419"/>
                </a:lnTo>
                <a:lnTo>
                  <a:pt x="5391" y="3448091"/>
                </a:lnTo>
                <a:lnTo>
                  <a:pt x="0" y="3448091"/>
                </a:lnTo>
                <a:lnTo>
                  <a:pt x="2696" y="3443641"/>
                </a:lnTo>
                <a:lnTo>
                  <a:pt x="2506" y="3443328"/>
                </a:lnTo>
                <a:lnTo>
                  <a:pt x="2885" y="3443328"/>
                </a:lnTo>
                <a:close/>
              </a:path>
            </a:pathLst>
          </a:custGeom>
          <a:blipFill>
            <a:blip r:embed="rId1"/>
            <a:stretch>
              <a:fillRect l="-45252" r="-4504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37437" y="1065590"/>
            <a:ext cx="3133241" cy="4693400"/>
            <a:chOff x="4749006" y="1411287"/>
            <a:chExt cx="2693987" cy="4035425"/>
          </a:xfrm>
        </p:grpSpPr>
        <p:sp>
          <p:nvSpPr>
            <p:cNvPr id="4" name="Freeform 7"/>
            <p:cNvSpPr/>
            <p:nvPr/>
          </p:nvSpPr>
          <p:spPr bwMode="auto">
            <a:xfrm>
              <a:off x="5161756" y="5178425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5161756" y="1411287"/>
              <a:ext cx="1027112" cy="258763"/>
            </a:xfrm>
            <a:custGeom>
              <a:avLst/>
              <a:gdLst>
                <a:gd name="T0" fmla="*/ 647 w 647"/>
                <a:gd name="T1" fmla="*/ 0 h 163"/>
                <a:gd name="T2" fmla="*/ 168 w 647"/>
                <a:gd name="T3" fmla="*/ 0 h 163"/>
                <a:gd name="T4" fmla="*/ 0 w 647"/>
                <a:gd name="T5" fmla="*/ 163 h 163"/>
                <a:gd name="T6" fmla="*/ 647 w 647"/>
                <a:gd name="T7" fmla="*/ 163 h 163"/>
                <a:gd name="T8" fmla="*/ 647 w 647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3">
                  <a:moveTo>
                    <a:pt x="647" y="0"/>
                  </a:moveTo>
                  <a:lnTo>
                    <a:pt x="168" y="0"/>
                  </a:lnTo>
                  <a:lnTo>
                    <a:pt x="0" y="163"/>
                  </a:lnTo>
                  <a:lnTo>
                    <a:pt x="647" y="1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49006" y="2017712"/>
              <a:ext cx="1027112" cy="266700"/>
            </a:xfrm>
            <a:custGeom>
              <a:avLst/>
              <a:gdLst>
                <a:gd name="T0" fmla="*/ 647 w 647"/>
                <a:gd name="T1" fmla="*/ 0 h 168"/>
                <a:gd name="T2" fmla="*/ 163 w 647"/>
                <a:gd name="T3" fmla="*/ 0 h 168"/>
                <a:gd name="T4" fmla="*/ 0 w 647"/>
                <a:gd name="T5" fmla="*/ 168 h 168"/>
                <a:gd name="T6" fmla="*/ 647 w 647"/>
                <a:gd name="T7" fmla="*/ 168 h 168"/>
                <a:gd name="T8" fmla="*/ 647 w 647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0"/>
                  </a:moveTo>
                  <a:lnTo>
                    <a:pt x="163" y="0"/>
                  </a:lnTo>
                  <a:lnTo>
                    <a:pt x="0" y="168"/>
                  </a:lnTo>
                  <a:lnTo>
                    <a:pt x="647" y="16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9006" y="4572000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5161756" y="5180012"/>
              <a:ext cx="1027112" cy="266700"/>
            </a:xfrm>
            <a:custGeom>
              <a:avLst/>
              <a:gdLst>
                <a:gd name="T0" fmla="*/ 647 w 647"/>
                <a:gd name="T1" fmla="*/ 168 h 168"/>
                <a:gd name="T2" fmla="*/ 168 w 647"/>
                <a:gd name="T3" fmla="*/ 168 h 168"/>
                <a:gd name="T4" fmla="*/ 0 w 647"/>
                <a:gd name="T5" fmla="*/ 0 h 168"/>
                <a:gd name="T6" fmla="*/ 647 w 647"/>
                <a:gd name="T7" fmla="*/ 0 h 168"/>
                <a:gd name="T8" fmla="*/ 647 w 64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168"/>
                  </a:moveTo>
                  <a:lnTo>
                    <a:pt x="168" y="168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49006" y="1411287"/>
              <a:ext cx="2693987" cy="4035425"/>
              <a:chOff x="4678363" y="558800"/>
              <a:chExt cx="2693987" cy="4035425"/>
            </a:xfrm>
          </p:grpSpPr>
          <p:sp>
            <p:nvSpPr>
              <p:cNvPr id="10" name="Freeform 15"/>
              <p:cNvSpPr/>
              <p:nvPr/>
            </p:nvSpPr>
            <p:spPr bwMode="auto">
              <a:xfrm>
                <a:off x="4678363" y="1165225"/>
                <a:ext cx="1666875" cy="2814638"/>
              </a:xfrm>
              <a:custGeom>
                <a:avLst/>
                <a:gdLst>
                  <a:gd name="T0" fmla="*/ 163 w 1050"/>
                  <a:gd name="T1" fmla="*/ 1773 h 1773"/>
                  <a:gd name="T2" fmla="*/ 0 w 1050"/>
                  <a:gd name="T3" fmla="*/ 1609 h 1773"/>
                  <a:gd name="T4" fmla="*/ 724 w 1050"/>
                  <a:gd name="T5" fmla="*/ 886 h 1773"/>
                  <a:gd name="T6" fmla="*/ 0 w 1050"/>
                  <a:gd name="T7" fmla="*/ 168 h 1773"/>
                  <a:gd name="T8" fmla="*/ 163 w 1050"/>
                  <a:gd name="T9" fmla="*/ 0 h 1773"/>
                  <a:gd name="T10" fmla="*/ 1050 w 1050"/>
                  <a:gd name="T11" fmla="*/ 886 h 1773"/>
                  <a:gd name="T12" fmla="*/ 163 w 1050"/>
                  <a:gd name="T13" fmla="*/ 1773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773">
                    <a:moveTo>
                      <a:pt x="163" y="1773"/>
                    </a:moveTo>
                    <a:lnTo>
                      <a:pt x="0" y="1609"/>
                    </a:lnTo>
                    <a:lnTo>
                      <a:pt x="724" y="886"/>
                    </a:lnTo>
                    <a:lnTo>
                      <a:pt x="0" y="168"/>
                    </a:lnTo>
                    <a:lnTo>
                      <a:pt x="163" y="0"/>
                    </a:lnTo>
                    <a:lnTo>
                      <a:pt x="1050" y="886"/>
                    </a:lnTo>
                    <a:lnTo>
                      <a:pt x="163" y="177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17"/>
              <p:cNvSpPr/>
              <p:nvPr/>
            </p:nvSpPr>
            <p:spPr bwMode="auto">
              <a:xfrm>
                <a:off x="5091113" y="558800"/>
                <a:ext cx="2281237" cy="4035425"/>
              </a:xfrm>
              <a:custGeom>
                <a:avLst/>
                <a:gdLst>
                  <a:gd name="T0" fmla="*/ 1106 w 1437"/>
                  <a:gd name="T1" fmla="*/ 1268 h 2542"/>
                  <a:gd name="T2" fmla="*/ 0 w 1437"/>
                  <a:gd name="T3" fmla="*/ 2374 h 2542"/>
                  <a:gd name="T4" fmla="*/ 168 w 1437"/>
                  <a:gd name="T5" fmla="*/ 2542 h 2542"/>
                  <a:gd name="T6" fmla="*/ 1437 w 1437"/>
                  <a:gd name="T7" fmla="*/ 1268 h 2542"/>
                  <a:gd name="T8" fmla="*/ 168 w 1437"/>
                  <a:gd name="T9" fmla="*/ 0 h 2542"/>
                  <a:gd name="T10" fmla="*/ 0 w 1437"/>
                  <a:gd name="T11" fmla="*/ 163 h 2542"/>
                  <a:gd name="T12" fmla="*/ 1106 w 1437"/>
                  <a:gd name="T13" fmla="*/ 1268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7" h="2542">
                    <a:moveTo>
                      <a:pt x="1106" y="1268"/>
                    </a:moveTo>
                    <a:lnTo>
                      <a:pt x="0" y="2374"/>
                    </a:lnTo>
                    <a:lnTo>
                      <a:pt x="168" y="2542"/>
                    </a:lnTo>
                    <a:lnTo>
                      <a:pt x="1437" y="1268"/>
                    </a:lnTo>
                    <a:lnTo>
                      <a:pt x="168" y="0"/>
                    </a:lnTo>
                    <a:lnTo>
                      <a:pt x="0" y="163"/>
                    </a:lnTo>
                    <a:lnTo>
                      <a:pt x="1106" y="1268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9"/>
              <p:cNvSpPr/>
              <p:nvPr/>
            </p:nvSpPr>
            <p:spPr bwMode="auto">
              <a:xfrm>
                <a:off x="4678363" y="2571750"/>
                <a:ext cx="1666875" cy="1408113"/>
              </a:xfrm>
              <a:custGeom>
                <a:avLst/>
                <a:gdLst>
                  <a:gd name="T0" fmla="*/ 1050 w 1050"/>
                  <a:gd name="T1" fmla="*/ 0 h 887"/>
                  <a:gd name="T2" fmla="*/ 724 w 1050"/>
                  <a:gd name="T3" fmla="*/ 0 h 887"/>
                  <a:gd name="T4" fmla="*/ 0 w 1050"/>
                  <a:gd name="T5" fmla="*/ 723 h 887"/>
                  <a:gd name="T6" fmla="*/ 163 w 1050"/>
                  <a:gd name="T7" fmla="*/ 887 h 887"/>
                  <a:gd name="T8" fmla="*/ 1050 w 1050"/>
                  <a:gd name="T9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887">
                    <a:moveTo>
                      <a:pt x="1050" y="0"/>
                    </a:moveTo>
                    <a:lnTo>
                      <a:pt x="724" y="0"/>
                    </a:lnTo>
                    <a:lnTo>
                      <a:pt x="0" y="723"/>
                    </a:lnTo>
                    <a:lnTo>
                      <a:pt x="163" y="887"/>
                    </a:lnTo>
                    <a:lnTo>
                      <a:pt x="105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21"/>
              <p:cNvSpPr/>
              <p:nvPr/>
            </p:nvSpPr>
            <p:spPr bwMode="auto">
              <a:xfrm>
                <a:off x="5091113" y="2571750"/>
                <a:ext cx="2281237" cy="2022475"/>
              </a:xfrm>
              <a:custGeom>
                <a:avLst/>
                <a:gdLst>
                  <a:gd name="T0" fmla="*/ 1437 w 1437"/>
                  <a:gd name="T1" fmla="*/ 0 h 1274"/>
                  <a:gd name="T2" fmla="*/ 1106 w 1437"/>
                  <a:gd name="T3" fmla="*/ 0 h 1274"/>
                  <a:gd name="T4" fmla="*/ 0 w 1437"/>
                  <a:gd name="T5" fmla="*/ 1106 h 1274"/>
                  <a:gd name="T6" fmla="*/ 168 w 1437"/>
                  <a:gd name="T7" fmla="*/ 1274 h 1274"/>
                  <a:gd name="T8" fmla="*/ 1437 w 1437"/>
                  <a:gd name="T9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1274">
                    <a:moveTo>
                      <a:pt x="1437" y="0"/>
                    </a:moveTo>
                    <a:lnTo>
                      <a:pt x="1106" y="0"/>
                    </a:lnTo>
                    <a:lnTo>
                      <a:pt x="0" y="1106"/>
                    </a:lnTo>
                    <a:lnTo>
                      <a:pt x="168" y="1274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Freeform 15"/>
          <p:cNvSpPr/>
          <p:nvPr/>
        </p:nvSpPr>
        <p:spPr bwMode="auto">
          <a:xfrm>
            <a:off x="-1116931" y="1544518"/>
            <a:ext cx="2205691" cy="3724466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27"/>
          <p:cNvSpPr txBox="1"/>
          <p:nvPr/>
        </p:nvSpPr>
        <p:spPr>
          <a:xfrm>
            <a:off x="1097891" y="1835296"/>
            <a:ext cx="38260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232E34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PART </a:t>
            </a:r>
            <a:r>
              <a:rPr kumimoji="0" lang="en-US" altLang="zh-CN" sz="7200" b="0" i="0" u="none" strike="noStrike" kern="1200" cap="none" spc="0" normalizeH="0" baseline="0" noProof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ONE</a:t>
            </a:r>
            <a:endParaRPr kumimoji="0" lang="en-US" altLang="zh-CN" sz="7200" b="0" i="0" u="none" strike="noStrike" kern="1200" cap="none" spc="0" normalizeH="0" baseline="0" noProof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1097891" y="4011645"/>
            <a:ext cx="528320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并发处理机制，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I/O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模型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charset="0"/>
              <a:ea typeface="等线" panose="0201060003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1216794" y="3981165"/>
            <a:ext cx="300789" cy="0"/>
          </a:xfrm>
          <a:custGeom>
            <a:avLst/>
            <a:gdLst>
              <a:gd name="connsiteX0" fmla="*/ 0 w 300789"/>
              <a:gd name="connsiteY0" fmla="*/ 0 h 0"/>
              <a:gd name="connsiteX1" fmla="*/ 300789 w 3007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89">
                <a:moveTo>
                  <a:pt x="0" y="0"/>
                </a:moveTo>
                <a:lnTo>
                  <a:pt x="300789" y="0"/>
                </a:lnTo>
              </a:path>
            </a:pathLst>
          </a:custGeom>
          <a:noFill/>
          <a:ln>
            <a:solidFill>
              <a:srgbClr val="053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16660" y="3114675"/>
            <a:ext cx="531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 础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17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349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location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2000885"/>
            <a:ext cx="2591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被匹配到的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URI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，将执行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location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内的配置。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398270"/>
            <a:ext cx="3504565" cy="847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7595" y="2616835"/>
            <a:ext cx="38309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location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的使用法则：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= 	URI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精确匹配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~ 	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正则表达式模式匹配，区分大小写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　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~*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　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	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正则表达式模式匹配，不区分大小写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　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^~	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对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URI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的左半部分进行匹配，不区分大小写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3710305"/>
            <a:ext cx="1790700" cy="819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4740910"/>
            <a:ext cx="2343150" cy="771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97605" y="5003800"/>
            <a:ext cx="2591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设置不同主页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。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18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349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location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487805"/>
            <a:ext cx="3466465" cy="7429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46295" y="1736725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根据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http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状态码，自定义错误页。 </a:t>
            </a:r>
            <a:r>
              <a:rPr lang="en-US" alt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= response</a:t>
            </a:r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自定义响应码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2421890"/>
            <a:ext cx="3961765" cy="800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3418840"/>
            <a:ext cx="2856865" cy="952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95" y="4563745"/>
            <a:ext cx="2266950" cy="7429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14420" y="4812665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发送响应报文超时时长，两次写操作之间间隔时长。</a:t>
            </a:r>
            <a:endParaRPr lang="zh-CN" altLang="en-US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19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349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location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配置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410335"/>
            <a:ext cx="3037840" cy="790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3555" y="1605915"/>
            <a:ext cx="4255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接收客户请求报文body的缓冲区大小；默认为16k；超出此指定大小时，其将被移存于磁盘上；</a:t>
            </a:r>
            <a:endParaRPr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397125"/>
            <a:ext cx="4304665" cy="781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27675" y="2588260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设定用于存储客户端请求body的临时存储路径及子目录结构和数量；</a:t>
            </a:r>
            <a:endParaRPr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7430" y="3409950"/>
            <a:ext cx="2579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客户端请求限制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3895725"/>
            <a:ext cx="3256915" cy="7810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387850" y="4163695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限制客户端每秒钟所能够传输的字节数，默认为0表示无限制</a:t>
            </a:r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4905375"/>
            <a:ext cx="3161665" cy="7429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387850" y="5154295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对指定范围之外的其它的方法进行访问控制；</a:t>
            </a:r>
            <a:endParaRPr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20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375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文件操作优化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423670"/>
            <a:ext cx="2790190" cy="9810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2649220"/>
            <a:ext cx="2599690" cy="10096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67785" y="3031490"/>
            <a:ext cx="425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不缓存数据，直接写入磁盘</a:t>
            </a:r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3918585"/>
            <a:ext cx="3361690" cy="952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02480" y="3918585"/>
            <a:ext cx="62585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open_file_cache max=N [inactive=time];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nginx可以缓存以下三种信息：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   (1) 文件描述符、文件大小和最近一次的修改时间；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   (2) 打开的目录的结构；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   (3) 没有找到的或者没有权限操作的文件的相关信息；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max=N表示可缓存的最大条目上限；一旦达到上限，则会使用LRU算法从缓存中删除最近最少使用的缓存项；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inactive=time：在此处指定的时长内没有被访问过的缓存项是为非活动缓存项，因此直接删除；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95" y="5181600"/>
            <a:ext cx="2952115" cy="7715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785" y="5181600"/>
            <a:ext cx="2933065" cy="7905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870" y="5172075"/>
            <a:ext cx="2666365" cy="7905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21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274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access 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507490"/>
            <a:ext cx="7675880" cy="29616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22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2552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basic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认证</a:t>
            </a:r>
            <a:r>
              <a:rPr lang="en-US" altLang="zh-CN" sz="1600" b="1" i="1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模块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964690"/>
            <a:ext cx="7600315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3623310"/>
            <a:ext cx="7533640" cy="8096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23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276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595" y="838200"/>
            <a:ext cx="1967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 i="1">
                <a:latin typeface="华文中宋" panose="02010600040101010101" charset="-122"/>
                <a:ea typeface="华文中宋" panose="02010600040101010101" charset="-122"/>
              </a:rPr>
              <a:t>状态分析</a:t>
            </a:r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查看官当详解</a:t>
            </a:r>
            <a:endParaRPr lang="zh-CN" altLang="en-US" sz="1200" i="1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348740"/>
            <a:ext cx="2959100" cy="9531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77595" y="2727960"/>
            <a:ext cx="62585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Active connections：当前活动的客户端连接数；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accepts：已经接受的客户端连接总数量；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handled：已经处理过后客户端连接总数量；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requests：客户端的总的请求数量；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Reading：正在读取的客户端请求报文首部的连接</a:t>
            </a:r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Writing：正向其发送响应报文的连接数量；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  <a:p>
            <a:pPr algn="l"/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Waiting：等待客户端</a:t>
            </a:r>
            <a:r>
              <a:rPr lang="zh-CN" sz="100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发出请求的空闲连接数量；</a:t>
            </a:r>
            <a:endParaRPr lang="zh-CN" sz="1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 bwMode="auto">
          <a:xfrm>
            <a:off x="6756436" y="-33419"/>
            <a:ext cx="5435564" cy="6891419"/>
          </a:xfrm>
          <a:custGeom>
            <a:avLst/>
            <a:gdLst>
              <a:gd name="connsiteX0" fmla="*/ 2088070 w 5920838"/>
              <a:gd name="connsiteY0" fmla="*/ 0 h 6891419"/>
              <a:gd name="connsiteX1" fmla="*/ 5918332 w 5920838"/>
              <a:gd name="connsiteY1" fmla="*/ 0 h 6891419"/>
              <a:gd name="connsiteX2" fmla="*/ 5918332 w 5920838"/>
              <a:gd name="connsiteY2" fmla="*/ 3443328 h 6891419"/>
              <a:gd name="connsiteX3" fmla="*/ 5920838 w 5920838"/>
              <a:gd name="connsiteY3" fmla="*/ 3443328 h 6891419"/>
              <a:gd name="connsiteX4" fmla="*/ 5920838 w 5920838"/>
              <a:gd name="connsiteY4" fmla="*/ 6891419 h 6891419"/>
              <a:gd name="connsiteX5" fmla="*/ 2090576 w 5920838"/>
              <a:gd name="connsiteY5" fmla="*/ 6891419 h 6891419"/>
              <a:gd name="connsiteX6" fmla="*/ 5391 w 5920838"/>
              <a:gd name="connsiteY6" fmla="*/ 3448091 h 6891419"/>
              <a:gd name="connsiteX7" fmla="*/ 0 w 5920838"/>
              <a:gd name="connsiteY7" fmla="*/ 3448091 h 6891419"/>
              <a:gd name="connsiteX8" fmla="*/ 2696 w 5920838"/>
              <a:gd name="connsiteY8" fmla="*/ 3443641 h 6891419"/>
              <a:gd name="connsiteX9" fmla="*/ 2506 w 5920838"/>
              <a:gd name="connsiteY9" fmla="*/ 3443328 h 6891419"/>
              <a:gd name="connsiteX10" fmla="*/ 2885 w 5920838"/>
              <a:gd name="connsiteY10" fmla="*/ 3443328 h 689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838" h="6891419">
                <a:moveTo>
                  <a:pt x="2088070" y="0"/>
                </a:moveTo>
                <a:lnTo>
                  <a:pt x="5918332" y="0"/>
                </a:lnTo>
                <a:lnTo>
                  <a:pt x="5918332" y="3443328"/>
                </a:lnTo>
                <a:lnTo>
                  <a:pt x="5920838" y="3443328"/>
                </a:lnTo>
                <a:lnTo>
                  <a:pt x="5920838" y="6891419"/>
                </a:lnTo>
                <a:lnTo>
                  <a:pt x="2090576" y="6891419"/>
                </a:lnTo>
                <a:lnTo>
                  <a:pt x="5391" y="3448091"/>
                </a:lnTo>
                <a:lnTo>
                  <a:pt x="0" y="3448091"/>
                </a:lnTo>
                <a:lnTo>
                  <a:pt x="2696" y="3443641"/>
                </a:lnTo>
                <a:lnTo>
                  <a:pt x="2506" y="3443328"/>
                </a:lnTo>
                <a:lnTo>
                  <a:pt x="2885" y="3443328"/>
                </a:lnTo>
                <a:close/>
              </a:path>
            </a:pathLst>
          </a:custGeom>
          <a:blipFill>
            <a:blip r:embed="rId1"/>
            <a:stretch>
              <a:fillRect l="-45252" r="-4504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37437" y="1065590"/>
            <a:ext cx="3133241" cy="4693400"/>
            <a:chOff x="4749006" y="1411287"/>
            <a:chExt cx="2693987" cy="4035425"/>
          </a:xfrm>
        </p:grpSpPr>
        <p:sp>
          <p:nvSpPr>
            <p:cNvPr id="4" name="Freeform 7"/>
            <p:cNvSpPr/>
            <p:nvPr/>
          </p:nvSpPr>
          <p:spPr bwMode="auto">
            <a:xfrm>
              <a:off x="5161756" y="5178425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5161756" y="1411287"/>
              <a:ext cx="1027112" cy="258763"/>
            </a:xfrm>
            <a:custGeom>
              <a:avLst/>
              <a:gdLst>
                <a:gd name="T0" fmla="*/ 647 w 647"/>
                <a:gd name="T1" fmla="*/ 0 h 163"/>
                <a:gd name="T2" fmla="*/ 168 w 647"/>
                <a:gd name="T3" fmla="*/ 0 h 163"/>
                <a:gd name="T4" fmla="*/ 0 w 647"/>
                <a:gd name="T5" fmla="*/ 163 h 163"/>
                <a:gd name="T6" fmla="*/ 647 w 647"/>
                <a:gd name="T7" fmla="*/ 163 h 163"/>
                <a:gd name="T8" fmla="*/ 647 w 647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3">
                  <a:moveTo>
                    <a:pt x="647" y="0"/>
                  </a:moveTo>
                  <a:lnTo>
                    <a:pt x="168" y="0"/>
                  </a:lnTo>
                  <a:lnTo>
                    <a:pt x="0" y="163"/>
                  </a:lnTo>
                  <a:lnTo>
                    <a:pt x="647" y="1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53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49006" y="2017712"/>
              <a:ext cx="1027112" cy="266700"/>
            </a:xfrm>
            <a:custGeom>
              <a:avLst/>
              <a:gdLst>
                <a:gd name="T0" fmla="*/ 647 w 647"/>
                <a:gd name="T1" fmla="*/ 0 h 168"/>
                <a:gd name="T2" fmla="*/ 163 w 647"/>
                <a:gd name="T3" fmla="*/ 0 h 168"/>
                <a:gd name="T4" fmla="*/ 0 w 647"/>
                <a:gd name="T5" fmla="*/ 168 h 168"/>
                <a:gd name="T6" fmla="*/ 647 w 647"/>
                <a:gd name="T7" fmla="*/ 168 h 168"/>
                <a:gd name="T8" fmla="*/ 647 w 647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0"/>
                  </a:moveTo>
                  <a:lnTo>
                    <a:pt x="163" y="0"/>
                  </a:lnTo>
                  <a:lnTo>
                    <a:pt x="0" y="168"/>
                  </a:lnTo>
                  <a:lnTo>
                    <a:pt x="647" y="16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9006" y="4572000"/>
              <a:ext cx="1027112" cy="260350"/>
            </a:xfrm>
            <a:custGeom>
              <a:avLst/>
              <a:gdLst>
                <a:gd name="T0" fmla="*/ 647 w 647"/>
                <a:gd name="T1" fmla="*/ 164 h 164"/>
                <a:gd name="T2" fmla="*/ 163 w 647"/>
                <a:gd name="T3" fmla="*/ 164 h 164"/>
                <a:gd name="T4" fmla="*/ 0 w 647"/>
                <a:gd name="T5" fmla="*/ 0 h 164"/>
                <a:gd name="T6" fmla="*/ 647 w 647"/>
                <a:gd name="T7" fmla="*/ 0 h 164"/>
                <a:gd name="T8" fmla="*/ 647 w 64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4">
                  <a:moveTo>
                    <a:pt x="647" y="164"/>
                  </a:moveTo>
                  <a:lnTo>
                    <a:pt x="163" y="164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5161756" y="5180012"/>
              <a:ext cx="1027112" cy="266700"/>
            </a:xfrm>
            <a:custGeom>
              <a:avLst/>
              <a:gdLst>
                <a:gd name="T0" fmla="*/ 647 w 647"/>
                <a:gd name="T1" fmla="*/ 168 h 168"/>
                <a:gd name="T2" fmla="*/ 168 w 647"/>
                <a:gd name="T3" fmla="*/ 168 h 168"/>
                <a:gd name="T4" fmla="*/ 0 w 647"/>
                <a:gd name="T5" fmla="*/ 0 h 168"/>
                <a:gd name="T6" fmla="*/ 647 w 647"/>
                <a:gd name="T7" fmla="*/ 0 h 168"/>
                <a:gd name="T8" fmla="*/ 647 w 64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68">
                  <a:moveTo>
                    <a:pt x="647" y="168"/>
                  </a:moveTo>
                  <a:lnTo>
                    <a:pt x="168" y="168"/>
                  </a:lnTo>
                  <a:lnTo>
                    <a:pt x="0" y="0"/>
                  </a:lnTo>
                  <a:lnTo>
                    <a:pt x="647" y="0"/>
                  </a:lnTo>
                  <a:lnTo>
                    <a:pt x="647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49006" y="1411287"/>
              <a:ext cx="2693987" cy="4035425"/>
              <a:chOff x="4678363" y="558800"/>
              <a:chExt cx="2693987" cy="4035425"/>
            </a:xfrm>
          </p:grpSpPr>
          <p:sp>
            <p:nvSpPr>
              <p:cNvPr id="10" name="Freeform 15"/>
              <p:cNvSpPr/>
              <p:nvPr/>
            </p:nvSpPr>
            <p:spPr bwMode="auto">
              <a:xfrm>
                <a:off x="4678363" y="1165225"/>
                <a:ext cx="1666875" cy="2814638"/>
              </a:xfrm>
              <a:custGeom>
                <a:avLst/>
                <a:gdLst>
                  <a:gd name="T0" fmla="*/ 163 w 1050"/>
                  <a:gd name="T1" fmla="*/ 1773 h 1773"/>
                  <a:gd name="T2" fmla="*/ 0 w 1050"/>
                  <a:gd name="T3" fmla="*/ 1609 h 1773"/>
                  <a:gd name="T4" fmla="*/ 724 w 1050"/>
                  <a:gd name="T5" fmla="*/ 886 h 1773"/>
                  <a:gd name="T6" fmla="*/ 0 w 1050"/>
                  <a:gd name="T7" fmla="*/ 168 h 1773"/>
                  <a:gd name="T8" fmla="*/ 163 w 1050"/>
                  <a:gd name="T9" fmla="*/ 0 h 1773"/>
                  <a:gd name="T10" fmla="*/ 1050 w 1050"/>
                  <a:gd name="T11" fmla="*/ 886 h 1773"/>
                  <a:gd name="T12" fmla="*/ 163 w 1050"/>
                  <a:gd name="T13" fmla="*/ 1773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773">
                    <a:moveTo>
                      <a:pt x="163" y="1773"/>
                    </a:moveTo>
                    <a:lnTo>
                      <a:pt x="0" y="1609"/>
                    </a:lnTo>
                    <a:lnTo>
                      <a:pt x="724" y="886"/>
                    </a:lnTo>
                    <a:lnTo>
                      <a:pt x="0" y="168"/>
                    </a:lnTo>
                    <a:lnTo>
                      <a:pt x="163" y="0"/>
                    </a:lnTo>
                    <a:lnTo>
                      <a:pt x="1050" y="886"/>
                    </a:lnTo>
                    <a:lnTo>
                      <a:pt x="163" y="177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17"/>
              <p:cNvSpPr/>
              <p:nvPr/>
            </p:nvSpPr>
            <p:spPr bwMode="auto">
              <a:xfrm>
                <a:off x="5091113" y="558800"/>
                <a:ext cx="2281237" cy="4035425"/>
              </a:xfrm>
              <a:custGeom>
                <a:avLst/>
                <a:gdLst>
                  <a:gd name="T0" fmla="*/ 1106 w 1437"/>
                  <a:gd name="T1" fmla="*/ 1268 h 2542"/>
                  <a:gd name="T2" fmla="*/ 0 w 1437"/>
                  <a:gd name="T3" fmla="*/ 2374 h 2542"/>
                  <a:gd name="T4" fmla="*/ 168 w 1437"/>
                  <a:gd name="T5" fmla="*/ 2542 h 2542"/>
                  <a:gd name="T6" fmla="*/ 1437 w 1437"/>
                  <a:gd name="T7" fmla="*/ 1268 h 2542"/>
                  <a:gd name="T8" fmla="*/ 168 w 1437"/>
                  <a:gd name="T9" fmla="*/ 0 h 2542"/>
                  <a:gd name="T10" fmla="*/ 0 w 1437"/>
                  <a:gd name="T11" fmla="*/ 163 h 2542"/>
                  <a:gd name="T12" fmla="*/ 1106 w 1437"/>
                  <a:gd name="T13" fmla="*/ 1268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7" h="2542">
                    <a:moveTo>
                      <a:pt x="1106" y="1268"/>
                    </a:moveTo>
                    <a:lnTo>
                      <a:pt x="0" y="2374"/>
                    </a:lnTo>
                    <a:lnTo>
                      <a:pt x="168" y="2542"/>
                    </a:lnTo>
                    <a:lnTo>
                      <a:pt x="1437" y="1268"/>
                    </a:lnTo>
                    <a:lnTo>
                      <a:pt x="168" y="0"/>
                    </a:lnTo>
                    <a:lnTo>
                      <a:pt x="0" y="163"/>
                    </a:lnTo>
                    <a:lnTo>
                      <a:pt x="1106" y="1268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9"/>
              <p:cNvSpPr/>
              <p:nvPr/>
            </p:nvSpPr>
            <p:spPr bwMode="auto">
              <a:xfrm>
                <a:off x="4678363" y="2571750"/>
                <a:ext cx="1666875" cy="1408113"/>
              </a:xfrm>
              <a:custGeom>
                <a:avLst/>
                <a:gdLst>
                  <a:gd name="T0" fmla="*/ 1050 w 1050"/>
                  <a:gd name="T1" fmla="*/ 0 h 887"/>
                  <a:gd name="T2" fmla="*/ 724 w 1050"/>
                  <a:gd name="T3" fmla="*/ 0 h 887"/>
                  <a:gd name="T4" fmla="*/ 0 w 1050"/>
                  <a:gd name="T5" fmla="*/ 723 h 887"/>
                  <a:gd name="T6" fmla="*/ 163 w 1050"/>
                  <a:gd name="T7" fmla="*/ 887 h 887"/>
                  <a:gd name="T8" fmla="*/ 1050 w 1050"/>
                  <a:gd name="T9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887">
                    <a:moveTo>
                      <a:pt x="1050" y="0"/>
                    </a:moveTo>
                    <a:lnTo>
                      <a:pt x="724" y="0"/>
                    </a:lnTo>
                    <a:lnTo>
                      <a:pt x="0" y="723"/>
                    </a:lnTo>
                    <a:lnTo>
                      <a:pt x="163" y="887"/>
                    </a:lnTo>
                    <a:lnTo>
                      <a:pt x="105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21"/>
              <p:cNvSpPr/>
              <p:nvPr/>
            </p:nvSpPr>
            <p:spPr bwMode="auto">
              <a:xfrm>
                <a:off x="5091113" y="2571750"/>
                <a:ext cx="2281237" cy="2022475"/>
              </a:xfrm>
              <a:custGeom>
                <a:avLst/>
                <a:gdLst>
                  <a:gd name="T0" fmla="*/ 1437 w 1437"/>
                  <a:gd name="T1" fmla="*/ 0 h 1274"/>
                  <a:gd name="T2" fmla="*/ 1106 w 1437"/>
                  <a:gd name="T3" fmla="*/ 0 h 1274"/>
                  <a:gd name="T4" fmla="*/ 0 w 1437"/>
                  <a:gd name="T5" fmla="*/ 1106 h 1274"/>
                  <a:gd name="T6" fmla="*/ 168 w 1437"/>
                  <a:gd name="T7" fmla="*/ 1274 h 1274"/>
                  <a:gd name="T8" fmla="*/ 1437 w 1437"/>
                  <a:gd name="T9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1274">
                    <a:moveTo>
                      <a:pt x="1437" y="0"/>
                    </a:moveTo>
                    <a:lnTo>
                      <a:pt x="1106" y="0"/>
                    </a:lnTo>
                    <a:lnTo>
                      <a:pt x="0" y="1106"/>
                    </a:lnTo>
                    <a:lnTo>
                      <a:pt x="168" y="1274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08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Freeform 15"/>
          <p:cNvSpPr/>
          <p:nvPr/>
        </p:nvSpPr>
        <p:spPr bwMode="auto">
          <a:xfrm>
            <a:off x="-1116931" y="1544518"/>
            <a:ext cx="2205691" cy="3724466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27"/>
          <p:cNvSpPr txBox="1"/>
          <p:nvPr/>
        </p:nvSpPr>
        <p:spPr>
          <a:xfrm>
            <a:off x="1097891" y="1835296"/>
            <a:ext cx="38260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232E34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PART THREE</a:t>
            </a:r>
            <a:endParaRPr kumimoji="0" lang="en-US" altLang="zh-CN" sz="7200" b="0" i="0" u="heavy" strike="noStrike" kern="1200" cap="none" spc="0" normalizeH="0" baseline="0" noProof="0">
              <a:ln>
                <a:noFill/>
              </a:ln>
              <a:solidFill>
                <a:srgbClr val="0868A1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1097891" y="4011645"/>
            <a:ext cx="528320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其他功能行模块介绍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charset="0"/>
                <a:ea typeface="等线" panose="02010600030101010101" charset="-122"/>
                <a:cs typeface="Arial" panose="020B0604020202020204" pitchFamily="34" charset="0"/>
                <a:sym typeface="+mn-ea"/>
              </a:rPr>
              <a:t>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charset="0"/>
              <a:ea typeface="等线" panose="0201060003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1216794" y="3981165"/>
            <a:ext cx="300789" cy="0"/>
          </a:xfrm>
          <a:custGeom>
            <a:avLst/>
            <a:gdLst>
              <a:gd name="connsiteX0" fmla="*/ 0 w 300789"/>
              <a:gd name="connsiteY0" fmla="*/ 0 h 0"/>
              <a:gd name="connsiteX1" fmla="*/ 300789 w 3007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89">
                <a:moveTo>
                  <a:pt x="0" y="0"/>
                </a:moveTo>
                <a:lnTo>
                  <a:pt x="300789" y="0"/>
                </a:lnTo>
              </a:path>
            </a:pathLst>
          </a:custGeom>
          <a:noFill/>
          <a:ln>
            <a:solidFill>
              <a:srgbClr val="053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16660" y="3114675"/>
            <a:ext cx="531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关键模块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24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366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-ngx_http_ssl_module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8225" y="732790"/>
            <a:ext cx="6291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24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4145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-ngx_http_rewrite_module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8225" y="732790"/>
            <a:ext cx="6291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01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3863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request&lt;--&gt;response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56335" y="949960"/>
            <a:ext cx="2454910" cy="181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request: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&lt;method&gt;&lt;URL&gt;&lt;version&gt;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&lt;HEADERS&gt;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&lt;body&gt;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56335" y="3055620"/>
            <a:ext cx="2425700" cy="181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&lt;vsersion&gt;&lt;status&gt;&lt;reason phrase&gt;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&lt;HEADERS&gt;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&lt;body&gt;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94480" y="3006090"/>
            <a:ext cx="2425065" cy="181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status: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1xx: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信息类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2xx: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成功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3xx: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重定向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4xx: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客户端错误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5xx: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服务器错误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24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385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-ngx_http_gzip_module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8225" y="732790"/>
            <a:ext cx="6291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24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385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-ngx_http_gzip_module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8225" y="732790"/>
            <a:ext cx="6291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gency FB" panose="020B0503020202020204" pitchFamily="34" charset="0"/>
                <a:sym typeface="Agency FB" panose="020B0503020202020204" pitchFamily="34" charset="0"/>
              </a:rPr>
              <a:t>24</a:t>
            </a:r>
            <a:endParaRPr 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314325"/>
            <a:ext cx="410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-ngx_http_fastcgi_module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8225" y="732790"/>
            <a:ext cx="6291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02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0" name=" 220"/>
          <p:cNvSpPr/>
          <p:nvPr/>
        </p:nvSpPr>
        <p:spPr>
          <a:xfrm>
            <a:off x="922020" y="1012190"/>
            <a:ext cx="2221230" cy="28765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进程间通信</a:t>
            </a:r>
            <a:r>
              <a:rPr lang="en-US" altLang="zh-CN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sync</a:t>
            </a:r>
            <a:endParaRPr lang="en-US" altLang="zh-CN" sz="140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 220"/>
          <p:cNvSpPr/>
          <p:nvPr/>
        </p:nvSpPr>
        <p:spPr>
          <a:xfrm>
            <a:off x="922020" y="1540510"/>
            <a:ext cx="2221230" cy="28765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进程间通信</a:t>
            </a:r>
            <a:r>
              <a:rPr lang="en-US" altLang="zh-CN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async</a:t>
            </a:r>
            <a:endParaRPr lang="en-US" altLang="zh-CN" sz="140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 220"/>
          <p:cNvSpPr/>
          <p:nvPr/>
        </p:nvSpPr>
        <p:spPr>
          <a:xfrm>
            <a:off x="922020" y="2183130"/>
            <a:ext cx="2221230" cy="28765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阻塞</a:t>
            </a:r>
            <a:r>
              <a:rPr lang="en-US" altLang="zh-CN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block</a:t>
            </a:r>
            <a:endParaRPr lang="en-US" altLang="zh-CN" sz="140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3" name=" 220"/>
          <p:cNvSpPr/>
          <p:nvPr/>
        </p:nvSpPr>
        <p:spPr>
          <a:xfrm>
            <a:off x="922020" y="2769235"/>
            <a:ext cx="2221230" cy="28765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非阻塞</a:t>
            </a:r>
            <a:r>
              <a:rPr lang="en-US" altLang="zh-CN" sz="14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unblock</a:t>
            </a:r>
            <a:endParaRPr lang="en-US" altLang="zh-CN" sz="140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38270" y="2183130"/>
            <a:ext cx="7500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阻塞和同步之间还是有差异的，阻塞进程将被置于睡眠状态；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同步模式下，调用者的状态，与异步模型无关。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CPU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切换开销大。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38270" y="1012190"/>
            <a:ext cx="7500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同步，等待对方返回消息；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异步：被调用者通过状态、通知和回调通知调用者；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状态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通知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回调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7" name="剪去单角的矩形 16"/>
          <p:cNvSpPr/>
          <p:nvPr/>
        </p:nvSpPr>
        <p:spPr>
          <a:xfrm>
            <a:off x="922020" y="3468370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8" name="剪去单角的矩形 17"/>
          <p:cNvSpPr/>
          <p:nvPr/>
        </p:nvSpPr>
        <p:spPr>
          <a:xfrm>
            <a:off x="3663950" y="3468370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同步非阻塞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6384925" y="3468370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异步模型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16200000">
            <a:off x="343535" y="4612640"/>
            <a:ext cx="1398270" cy="2413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效率最低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剪去单角的矩形 20"/>
          <p:cNvSpPr/>
          <p:nvPr/>
        </p:nvSpPr>
        <p:spPr>
          <a:xfrm>
            <a:off x="6717665" y="3859530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异步阻塞，等待消息通知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2248535" y="493331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IO Multipexing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5427980" y="493331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Signal Driver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03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2020" y="912495"/>
            <a:ext cx="1125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网络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磁盘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7" name="剪去单角的矩形 16"/>
          <p:cNvSpPr/>
          <p:nvPr/>
        </p:nvSpPr>
        <p:spPr>
          <a:xfrm>
            <a:off x="240665" y="249491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8" name="剪去单角的矩形 17"/>
          <p:cNvSpPr/>
          <p:nvPr/>
        </p:nvSpPr>
        <p:spPr>
          <a:xfrm>
            <a:off x="240665" y="311086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同步非阻塞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240665" y="376999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异步模型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240665" y="4417060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IO Multipexing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240665" y="5050155"/>
            <a:ext cx="2421890" cy="499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Signal Driver</a:t>
            </a:r>
            <a:endParaRPr lang="en-US" altLang="zh-CN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53310" y="904240"/>
            <a:ext cx="659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每次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I/O,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经过两个阶段：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step1.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数据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--&gt;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加载至内核内存空间；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step2.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内核缓冲区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--&gt;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复制到用户空间进程内存中；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	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等待数据准备（比较耗时）；数据从内核复制到进程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0365" y="4544060"/>
            <a:ext cx="43224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select,poll, poll</a:t>
            </a:r>
            <a:r>
              <a:rPr lang="zh-CN" altLang="en-US" sz="1000"/>
              <a:t>可以修改并发上限，</a:t>
            </a:r>
            <a:r>
              <a:rPr lang="en-US" altLang="zh-CN" sz="1000"/>
              <a:t>prefork</a:t>
            </a:r>
            <a:r>
              <a:rPr lang="zh-CN" altLang="en-US" sz="1000"/>
              <a:t>使用</a:t>
            </a:r>
            <a:r>
              <a:rPr lang="en-US" altLang="zh-CN" sz="1000"/>
              <a:t>select</a:t>
            </a:r>
            <a:r>
              <a:rPr lang="zh-CN" altLang="en-US" sz="1000"/>
              <a:t>，</a:t>
            </a:r>
            <a:r>
              <a:rPr lang="zh-CN" altLang="en-US" sz="1400" b="1"/>
              <a:t>天生</a:t>
            </a:r>
            <a:r>
              <a:rPr lang="en-US" altLang="zh-CN" sz="1400" b="1"/>
              <a:t>1024</a:t>
            </a:r>
            <a:r>
              <a:rPr lang="zh-CN" altLang="en-US" sz="1400" b="1"/>
              <a:t>并发</a:t>
            </a:r>
            <a:endParaRPr lang="zh-CN" altLang="en-US" sz="1400" b="1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04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2338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同步阻塞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同步非阻塞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53590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56145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38720" y="3271520"/>
            <a:ext cx="0" cy="873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38720" y="1781810"/>
            <a:ext cx="0" cy="1398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78685" y="1781810"/>
            <a:ext cx="5010150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90180" y="2223770"/>
            <a:ext cx="2378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source to kernel space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90180" y="3413125"/>
            <a:ext cx="276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kernel space to user space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178685" y="4145280"/>
            <a:ext cx="5012055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78685" y="3180080"/>
            <a:ext cx="494919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02765" y="1138555"/>
            <a:ext cx="0" cy="608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02765" y="1861820"/>
            <a:ext cx="0" cy="128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802765" y="4145280"/>
            <a:ext cx="0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78685" y="1976120"/>
            <a:ext cx="231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仅前半段可以非阻塞，盲等状态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4070" y="206883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可非阻塞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4545" y="341312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必须阻塞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78685" y="2344420"/>
            <a:ext cx="490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过程中，用户态与内核态频繁切换，以询问内核准备是否完成，效率低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05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99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53590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56145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38720" y="3271520"/>
            <a:ext cx="0" cy="873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38720" y="1781810"/>
            <a:ext cx="0" cy="1398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78685" y="1781810"/>
            <a:ext cx="5010150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90180" y="2223770"/>
            <a:ext cx="2378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source to kernel space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90180" y="3413125"/>
            <a:ext cx="276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kernel space to user space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178685" y="4145280"/>
            <a:ext cx="5012055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78685" y="3180080"/>
            <a:ext cx="494919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02765" y="1138555"/>
            <a:ext cx="0" cy="608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02765" y="1861820"/>
            <a:ext cx="0" cy="128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802765" y="4145280"/>
            <a:ext cx="0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78685" y="1976120"/>
            <a:ext cx="3039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不必询问内核，可轮询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服用的系统状态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轮询支持多路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的系统调用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3230" y="2116455"/>
            <a:ext cx="1210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阻塞在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复用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4545" y="341312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必须阻塞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236970" y="1971675"/>
            <a:ext cx="0" cy="10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36970" y="2320290"/>
            <a:ext cx="7715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system call</a:t>
            </a:r>
            <a:endParaRPr lang="en-US" altLang="zh-CN" sz="100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06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信号驱动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53590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56145" y="1090930"/>
            <a:ext cx="0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38720" y="3271520"/>
            <a:ext cx="0" cy="873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38720" y="1781810"/>
            <a:ext cx="0" cy="1398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78685" y="1781810"/>
            <a:ext cx="5010150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90180" y="2223770"/>
            <a:ext cx="2378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source to kernel space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90180" y="3413125"/>
            <a:ext cx="276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kernel space to user space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178685" y="4145280"/>
            <a:ext cx="5012055" cy="0"/>
          </a:xfrm>
          <a:prstGeom prst="straightConnector1">
            <a:avLst/>
          </a:prstGeom>
          <a:ln cmpd="sng">
            <a:solidFill>
              <a:schemeClr val="accent6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78685" y="3180080"/>
            <a:ext cx="494919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02765" y="1138555"/>
            <a:ext cx="0" cy="608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02765" y="1861820"/>
            <a:ext cx="0" cy="128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802765" y="4145280"/>
            <a:ext cx="0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80745" y="222377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非阻塞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非盲等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4545" y="341312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必须阻塞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5600" y="1944370"/>
            <a:ext cx="0" cy="10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55265" y="2274570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信号通知，事件驱动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/>
          <p:nvPr/>
        </p:nvSpPr>
        <p:spPr bwMode="auto">
          <a:xfrm rot="5400000">
            <a:off x="-138966" y="-1407391"/>
            <a:ext cx="1481701" cy="2501958"/>
          </a:xfrm>
          <a:custGeom>
            <a:avLst/>
            <a:gdLst>
              <a:gd name="T0" fmla="*/ 163 w 1050"/>
              <a:gd name="T1" fmla="*/ 1773 h 1773"/>
              <a:gd name="T2" fmla="*/ 0 w 1050"/>
              <a:gd name="T3" fmla="*/ 1609 h 1773"/>
              <a:gd name="T4" fmla="*/ 724 w 1050"/>
              <a:gd name="T5" fmla="*/ 886 h 1773"/>
              <a:gd name="T6" fmla="*/ 0 w 1050"/>
              <a:gd name="T7" fmla="*/ 168 h 1773"/>
              <a:gd name="T8" fmla="*/ 163 w 1050"/>
              <a:gd name="T9" fmla="*/ 0 h 1773"/>
              <a:gd name="T10" fmla="*/ 1050 w 1050"/>
              <a:gd name="T11" fmla="*/ 886 h 1773"/>
              <a:gd name="T12" fmla="*/ 163 w 1050"/>
              <a:gd name="T13" fmla="*/ 1773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1773">
                <a:moveTo>
                  <a:pt x="163" y="1773"/>
                </a:moveTo>
                <a:lnTo>
                  <a:pt x="0" y="1609"/>
                </a:lnTo>
                <a:lnTo>
                  <a:pt x="724" y="886"/>
                </a:lnTo>
                <a:lnTo>
                  <a:pt x="0" y="168"/>
                </a:lnTo>
                <a:lnTo>
                  <a:pt x="163" y="0"/>
                </a:lnTo>
                <a:lnTo>
                  <a:pt x="1050" y="886"/>
                </a:lnTo>
                <a:lnTo>
                  <a:pt x="163" y="1773"/>
                </a:lnTo>
                <a:close/>
              </a:path>
            </a:pathLst>
          </a:custGeom>
          <a:solidFill>
            <a:srgbClr val="FEA0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10457685" y="5278680"/>
            <a:ext cx="1754412" cy="3103490"/>
            <a:chOff x="6444243" y="1099009"/>
            <a:chExt cx="2653193" cy="4693400"/>
          </a:xfrm>
        </p:grpSpPr>
        <p:sp>
          <p:nvSpPr>
            <p:cNvPr id="6" name="Freeform 15"/>
            <p:cNvSpPr/>
            <p:nvPr/>
          </p:nvSpPr>
          <p:spPr bwMode="auto">
            <a:xfrm>
              <a:off x="6444243" y="1808925"/>
              <a:ext cx="1938659" cy="3273564"/>
            </a:xfrm>
            <a:custGeom>
              <a:avLst/>
              <a:gdLst>
                <a:gd name="T0" fmla="*/ 163 w 1050"/>
                <a:gd name="T1" fmla="*/ 1773 h 1773"/>
                <a:gd name="T2" fmla="*/ 0 w 1050"/>
                <a:gd name="T3" fmla="*/ 1609 h 1773"/>
                <a:gd name="T4" fmla="*/ 724 w 1050"/>
                <a:gd name="T5" fmla="*/ 886 h 1773"/>
                <a:gd name="T6" fmla="*/ 0 w 1050"/>
                <a:gd name="T7" fmla="*/ 168 h 1773"/>
                <a:gd name="T8" fmla="*/ 163 w 1050"/>
                <a:gd name="T9" fmla="*/ 0 h 1773"/>
                <a:gd name="T10" fmla="*/ 1050 w 1050"/>
                <a:gd name="T11" fmla="*/ 886 h 1773"/>
                <a:gd name="T12" fmla="*/ 163 w 1050"/>
                <a:gd name="T13" fmla="*/ 1773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1773">
                  <a:moveTo>
                    <a:pt x="163" y="1773"/>
                  </a:moveTo>
                  <a:lnTo>
                    <a:pt x="0" y="1609"/>
                  </a:lnTo>
                  <a:lnTo>
                    <a:pt x="724" y="886"/>
                  </a:lnTo>
                  <a:lnTo>
                    <a:pt x="0" y="168"/>
                  </a:lnTo>
                  <a:lnTo>
                    <a:pt x="163" y="0"/>
                  </a:lnTo>
                  <a:lnTo>
                    <a:pt x="1050" y="886"/>
                  </a:lnTo>
                  <a:lnTo>
                    <a:pt x="163" y="1773"/>
                  </a:lnTo>
                  <a:close/>
                </a:path>
              </a:pathLst>
            </a:custGeom>
            <a:solidFill>
              <a:srgbClr val="FEA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6444244" y="1099009"/>
              <a:ext cx="2653192" cy="4693400"/>
            </a:xfrm>
            <a:custGeom>
              <a:avLst/>
              <a:gdLst>
                <a:gd name="T0" fmla="*/ 1106 w 1437"/>
                <a:gd name="T1" fmla="*/ 1268 h 2542"/>
                <a:gd name="T2" fmla="*/ 0 w 1437"/>
                <a:gd name="T3" fmla="*/ 2374 h 2542"/>
                <a:gd name="T4" fmla="*/ 168 w 1437"/>
                <a:gd name="T5" fmla="*/ 2542 h 2542"/>
                <a:gd name="T6" fmla="*/ 1437 w 1437"/>
                <a:gd name="T7" fmla="*/ 1268 h 2542"/>
                <a:gd name="T8" fmla="*/ 168 w 1437"/>
                <a:gd name="T9" fmla="*/ 0 h 2542"/>
                <a:gd name="T10" fmla="*/ 0 w 1437"/>
                <a:gd name="T11" fmla="*/ 163 h 2542"/>
                <a:gd name="T12" fmla="*/ 1106 w 1437"/>
                <a:gd name="T13" fmla="*/ 1268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7" h="2542">
                  <a:moveTo>
                    <a:pt x="1106" y="1268"/>
                  </a:moveTo>
                  <a:lnTo>
                    <a:pt x="0" y="2374"/>
                  </a:lnTo>
                  <a:lnTo>
                    <a:pt x="168" y="2542"/>
                  </a:lnTo>
                  <a:lnTo>
                    <a:pt x="1437" y="1268"/>
                  </a:lnTo>
                  <a:lnTo>
                    <a:pt x="168" y="0"/>
                  </a:lnTo>
                  <a:lnTo>
                    <a:pt x="0" y="163"/>
                  </a:lnTo>
                  <a:lnTo>
                    <a:pt x="1106" y="1268"/>
                  </a:lnTo>
                  <a:close/>
                </a:path>
              </a:pathLst>
            </a:custGeom>
            <a:solidFill>
              <a:srgbClr val="086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438579" y="160900"/>
            <a:ext cx="64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latin typeface="Agency FB" panose="020B0503020202020204" pitchFamily="34" charset="0"/>
                <a:sym typeface="Agency FB" panose="020B0503020202020204" pitchFamily="34" charset="0"/>
              </a:rPr>
              <a:t>07</a:t>
            </a:r>
            <a:endParaRPr lang="zh-CN" altLang="en-US" sz="2800">
              <a:latin typeface="Agency FB" panose="020B0503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315595"/>
            <a:ext cx="3588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Comparison of Five I/O Models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67385" y="1254760"/>
            <a:ext cx="10509885" cy="4930775"/>
            <a:chOff x="1051" y="1976"/>
            <a:chExt cx="16551" cy="7765"/>
          </a:xfrm>
        </p:grpSpPr>
        <p:grpSp>
          <p:nvGrpSpPr>
            <p:cNvPr id="31" name="组合 30"/>
            <p:cNvGrpSpPr/>
            <p:nvPr/>
          </p:nvGrpSpPr>
          <p:grpSpPr>
            <a:xfrm>
              <a:off x="1051" y="1992"/>
              <a:ext cx="14016" cy="6817"/>
              <a:chOff x="2271" y="2003"/>
              <a:chExt cx="14016" cy="6817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2271" y="2018"/>
                <a:ext cx="140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272" y="2659"/>
                <a:ext cx="140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272" y="2018"/>
                <a:ext cx="0" cy="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6256" y="2003"/>
                <a:ext cx="0" cy="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287" y="8789"/>
                <a:ext cx="13969" cy="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2303" y="5419"/>
                <a:ext cx="13984" cy="0"/>
              </a:xfrm>
              <a:prstGeom prst="line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2699" y="1986"/>
              <a:ext cx="0" cy="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651" y="1976"/>
              <a:ext cx="0" cy="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655" y="2008"/>
              <a:ext cx="0" cy="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965" y="2008"/>
              <a:ext cx="0" cy="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82" y="2135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Blocking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82" y="2793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initate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8" name="直接箭头连接符 37"/>
            <p:cNvCxnSpPr>
              <a:stCxn id="37" idx="2"/>
            </p:cNvCxnSpPr>
            <p:nvPr/>
          </p:nvCxnSpPr>
          <p:spPr>
            <a:xfrm>
              <a:off x="1876" y="3179"/>
              <a:ext cx="0" cy="4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82" y="7877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complete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05" y="2135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Unblocking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05" y="2793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005" y="3297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005" y="3835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05" y="4353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005" y="4902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74" y="5410"/>
              <a:ext cx="0" cy="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080" y="7877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complete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79" y="2135"/>
              <a:ext cx="19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I/O multiplexing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483" y="2793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check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6153" y="3179"/>
              <a:ext cx="0" cy="1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484" y="4902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ready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559" y="5520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initate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>
              <a:off x="6151" y="5796"/>
              <a:ext cx="2" cy="2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558" y="7908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complete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336" y="2135"/>
              <a:ext cx="19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signal-driven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641" y="2793"/>
              <a:ext cx="133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Establish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SIGIO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handler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641" y="4902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notification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717" y="5580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initate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9309" y="5856"/>
              <a:ext cx="2" cy="2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8716" y="7968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complete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155" y="2812"/>
              <a:ext cx="169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initate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specify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signal/handler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2330" y="7968"/>
              <a:ext cx="13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notification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025" y="2135"/>
              <a:ext cx="19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asynchronous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593" y="3789"/>
              <a:ext cx="19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Wait for Data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654" y="7011"/>
              <a:ext cx="19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Copy Data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558" y="9113"/>
              <a:ext cx="11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Prefork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Worker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716" y="9097"/>
              <a:ext cx="11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Event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6" name="右大括号 65"/>
          <p:cNvSpPr/>
          <p:nvPr/>
        </p:nvSpPr>
        <p:spPr>
          <a:xfrm>
            <a:off x="9647555" y="1681480"/>
            <a:ext cx="106680" cy="16948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右大括号 66"/>
          <p:cNvSpPr/>
          <p:nvPr/>
        </p:nvSpPr>
        <p:spPr>
          <a:xfrm>
            <a:off x="9647555" y="3505200"/>
            <a:ext cx="146050" cy="2138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3997</Words>
  <Application>WPS 演示</Application>
  <PresentationFormat>宽屏</PresentationFormat>
  <Paragraphs>482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Agency FB</vt:lpstr>
      <vt:lpstr>微软雅黑</vt:lpstr>
      <vt:lpstr>等线</vt:lpstr>
      <vt:lpstr>Calibri Light</vt:lpstr>
      <vt:lpstr>Times New Roman</vt:lpstr>
      <vt:lpstr>华文中宋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刘智</cp:lastModifiedBy>
  <cp:revision>37</cp:revision>
  <dcterms:created xsi:type="dcterms:W3CDTF">2018-06-12T01:15:00Z</dcterms:created>
  <dcterms:modified xsi:type="dcterms:W3CDTF">2018-07-25T04:04:28Z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2052-10.1.0.7468</vt:lpwstr>
  </property>
</Properties>
</file>