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94" r:id="rId5"/>
    <p:sldId id="291" r:id="rId6"/>
    <p:sldId id="293" r:id="rId7"/>
    <p:sldId id="295" r:id="rId8"/>
    <p:sldId id="292" r:id="rId9"/>
    <p:sldId id="296" r:id="rId10"/>
    <p:sldId id="297" r:id="rId11"/>
    <p:sldId id="284" r:id="rId12"/>
    <p:sldId id="288" r:id="rId13"/>
    <p:sldId id="289" r:id="rId14"/>
    <p:sldId id="290" r:id="rId15"/>
    <p:sldId id="285" r:id="rId16"/>
    <p:sldId id="286" r:id="rId17"/>
    <p:sldId id="28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4" autoAdjust="0"/>
  </p:normalViewPr>
  <p:slideViewPr>
    <p:cSldViewPr snapToGrid="0">
      <p:cViewPr varScale="1">
        <p:scale>
          <a:sx n="63" d="100"/>
          <a:sy n="63" d="100"/>
        </p:scale>
        <p:origin x="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spChg chg="del mod">
          <ac:chgData name="亮佑 郭" userId="0ac4c1b3aead664f" providerId="LiveId" clId="{6D0249C2-CDB6-4B5A-AD3A-51DACC1CBF54}" dt="2025-03-02T04:26:21.232" v="1085" actId="21"/>
          <ac:spMkLst>
            <pc:docMk/>
            <pc:sldMk cId="3472544154" sldId="256"/>
            <ac:spMk id="3" creationId="{00000000-0000-0000-0000-000000000000}"/>
          </ac:spMkLst>
        </pc:spChg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  <pc:spChg chg="add mod">
          <ac:chgData name="亮佑 郭" userId="0ac4c1b3aead664f" providerId="LiveId" clId="{6D0249C2-CDB6-4B5A-AD3A-51DACC1CBF54}" dt="2025-03-01T14:44:47.444" v="1036" actId="1076"/>
          <ac:spMkLst>
            <pc:docMk/>
            <pc:sldMk cId="1791802273" sldId="281"/>
            <ac:spMk id="4" creationId="{8097CCF3-78C5-4A6F-26DD-27D59587E832}"/>
          </ac:spMkLst>
        </pc:spChg>
        <pc:spChg chg="add mod">
          <ac:chgData name="亮佑 郭" userId="0ac4c1b3aead664f" providerId="LiveId" clId="{6D0249C2-CDB6-4B5A-AD3A-51DACC1CBF54}" dt="2025-03-01T14:41:30.366" v="1010" actId="1076"/>
          <ac:spMkLst>
            <pc:docMk/>
            <pc:sldMk cId="1791802273" sldId="281"/>
            <ac:spMk id="6" creationId="{F71DA522-15EA-8E8C-BACE-A90A0F8C967E}"/>
          </ac:spMkLst>
        </pc:spChg>
        <pc:spChg chg="add mod">
          <ac:chgData name="亮佑 郭" userId="0ac4c1b3aead664f" providerId="LiveId" clId="{6D0249C2-CDB6-4B5A-AD3A-51DACC1CBF54}" dt="2025-03-01T14:44:49.924" v="1037" actId="1076"/>
          <ac:spMkLst>
            <pc:docMk/>
            <pc:sldMk cId="1791802273" sldId="281"/>
            <ac:spMk id="7" creationId="{2C941493-C624-8C48-27EB-C0F503973BB5}"/>
          </ac:spMkLst>
        </pc:spChg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  <pc:spChg chg="add mod">
          <ac:chgData name="亮佑 郭" userId="0ac4c1b3aead664f" providerId="LiveId" clId="{6D0249C2-CDB6-4B5A-AD3A-51DACC1CBF54}" dt="2025-03-01T13:22:27.665" v="636" actId="1076"/>
          <ac:spMkLst>
            <pc:docMk/>
            <pc:sldMk cId="2918753784" sldId="282"/>
            <ac:spMk id="6" creationId="{DB53811A-7063-5697-427B-B64DFB7568FD}"/>
          </ac:spMkLst>
        </pc:spChg>
        <pc:picChg chg="mod">
          <ac:chgData name="亮佑 郭" userId="0ac4c1b3aead664f" providerId="LiveId" clId="{6D0249C2-CDB6-4B5A-AD3A-51DACC1CBF54}" dt="2025-03-01T13:22:29.785" v="637" actId="1076"/>
          <ac:picMkLst>
            <pc:docMk/>
            <pc:sldMk cId="2918753784" sldId="282"/>
            <ac:picMk id="3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3:22:25.505" v="635" actId="1076"/>
          <ac:picMkLst>
            <pc:docMk/>
            <pc:sldMk cId="2918753784" sldId="282"/>
            <ac:picMk id="5" creationId="{94E6D5E5-C5E8-FF5D-0A3A-D19B5BE6E68B}"/>
          </ac:picMkLst>
        </pc:picChg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  <pc:picChg chg="add mod">
          <ac:chgData name="亮佑 郭" userId="0ac4c1b3aead664f" providerId="LiveId" clId="{6D0249C2-CDB6-4B5A-AD3A-51DACC1CBF54}" dt="2025-03-01T12:23:24.962" v="129" actId="14100"/>
          <ac:picMkLst>
            <pc:docMk/>
            <pc:sldMk cId="1961476027" sldId="284"/>
            <ac:picMk id="3" creationId="{04446FD3-72FC-2FB2-D9D0-3434673BB43B}"/>
          </ac:picMkLst>
        </pc:picChg>
        <pc:picChg chg="add del mod">
          <ac:chgData name="亮佑 郭" userId="0ac4c1b3aead664f" providerId="LiveId" clId="{6D0249C2-CDB6-4B5A-AD3A-51DACC1CBF54}" dt="2025-03-01T12:23:42.535" v="133" actId="478"/>
          <ac:picMkLst>
            <pc:docMk/>
            <pc:sldMk cId="1961476027" sldId="284"/>
            <ac:picMk id="6" creationId="{48718938-DA83-AFF4-B8E4-B5A4E3167AB2}"/>
          </ac:picMkLst>
        </pc:picChg>
        <pc:picChg chg="mod">
          <ac:chgData name="亮佑 郭" userId="0ac4c1b3aead664f" providerId="LiveId" clId="{6D0249C2-CDB6-4B5A-AD3A-51DACC1CBF54}" dt="2025-03-01T12:25:09.212" v="155" actId="1076"/>
          <ac:picMkLst>
            <pc:docMk/>
            <pc:sldMk cId="1961476027" sldId="284"/>
            <ac:picMk id="9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43.472" v="116" actId="478"/>
          <ac:picMkLst>
            <pc:docMk/>
            <pc:sldMk cId="1961476027" sldId="284"/>
            <ac:picMk id="10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59.411" v="122" actId="21"/>
          <ac:picMkLst>
            <pc:docMk/>
            <pc:sldMk cId="1961476027" sldId="284"/>
            <ac:picMk id="11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2:24:08.192" v="136" actId="1076"/>
          <ac:picMkLst>
            <pc:docMk/>
            <pc:sldMk cId="1961476027" sldId="284"/>
            <ac:picMk id="12" creationId="{E87E09B1-C1C6-99A5-5ABA-DDD842AF361A}"/>
          </ac:picMkLst>
        </pc:picChg>
        <pc:picChg chg="add mod">
          <ac:chgData name="亮佑 郭" userId="0ac4c1b3aead664f" providerId="LiveId" clId="{6D0249C2-CDB6-4B5A-AD3A-51DACC1CBF54}" dt="2025-03-01T12:24:29.989" v="143" actId="1076"/>
          <ac:picMkLst>
            <pc:docMk/>
            <pc:sldMk cId="1961476027" sldId="284"/>
            <ac:picMk id="14" creationId="{3FD878A2-2B05-28B7-4839-3F3C71FE1F22}"/>
          </ac:picMkLst>
        </pc:picChg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  <pc:spChg chg="mod">
          <ac:chgData name="亮佑 郭" userId="0ac4c1b3aead664f" providerId="LiveId" clId="{6D0249C2-CDB6-4B5A-AD3A-51DACC1CBF54}" dt="2025-03-01T12:24:36.822" v="144"/>
          <ac:spMkLst>
            <pc:docMk/>
            <pc:sldMk cId="3609315435" sldId="288"/>
            <ac:spMk id="2" creationId="{93DBDA2A-9D5F-65B2-42E1-FFC85E5716A9}"/>
          </ac:spMkLst>
        </pc:spChg>
        <pc:spChg chg="mod">
          <ac:chgData name="亮佑 郭" userId="0ac4c1b3aead664f" providerId="LiveId" clId="{6D0249C2-CDB6-4B5A-AD3A-51DACC1CBF54}" dt="2025-03-02T04:20:23.311" v="1069" actId="20577"/>
          <ac:spMkLst>
            <pc:docMk/>
            <pc:sldMk cId="3609315435" sldId="288"/>
            <ac:spMk id="3" creationId="{3D391326-D7A3-972A-DAD0-9B2FDFC06F41}"/>
          </ac:spMkLst>
        </pc:spChg>
        <pc:picChg chg="add mod">
          <ac:chgData name="亮佑 郭" userId="0ac4c1b3aead664f" providerId="LiveId" clId="{6D0249C2-CDB6-4B5A-AD3A-51DACC1CBF54}" dt="2025-03-01T12:25:18.123" v="159" actId="1076"/>
          <ac:picMkLst>
            <pc:docMk/>
            <pc:sldMk cId="3609315435" sldId="288"/>
            <ac:picMk id="4" creationId="{5741FEA9-4F29-FF06-659D-3FB934F207A9}"/>
          </ac:picMkLst>
        </pc:picChg>
        <pc:picChg chg="add del mod">
          <ac:chgData name="亮佑 郭" userId="0ac4c1b3aead664f" providerId="LiveId" clId="{6D0249C2-CDB6-4B5A-AD3A-51DACC1CBF54}" dt="2025-03-01T12:23:16.055" v="127" actId="478"/>
          <ac:picMkLst>
            <pc:docMk/>
            <pc:sldMk cId="3609315435" sldId="288"/>
            <ac:picMk id="11" creationId="{00000000-0000-0000-0000-000000000000}"/>
          </ac:picMkLst>
        </pc:picChg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  <pc:spChg chg="mod">
          <ac:chgData name="亮佑 郭" userId="0ac4c1b3aead664f" providerId="LiveId" clId="{6D0249C2-CDB6-4B5A-AD3A-51DACC1CBF54}" dt="2025-03-01T12:24:38.041" v="145"/>
          <ac:spMkLst>
            <pc:docMk/>
            <pc:sldMk cId="607302404" sldId="289"/>
            <ac:spMk id="2" creationId="{C7F71CDE-D6F8-DDBA-1DF9-46AD1F74E039}"/>
          </ac:spMkLst>
        </pc:spChg>
        <pc:spChg chg="del">
          <ac:chgData name="亮佑 郭" userId="0ac4c1b3aead664f" providerId="LiveId" clId="{6D0249C2-CDB6-4B5A-AD3A-51DACC1CBF54}" dt="2025-03-01T12:25:28.516" v="161"/>
          <ac:spMkLst>
            <pc:docMk/>
            <pc:sldMk cId="607302404" sldId="289"/>
            <ac:spMk id="3" creationId="{1E7291FA-C8A8-1A79-C2DD-50875A81219A}"/>
          </ac:spMkLst>
        </pc:spChg>
        <pc:spChg chg="add del mod">
          <ac:chgData name="亮佑 郭" userId="0ac4c1b3aead664f" providerId="LiveId" clId="{6D0249C2-CDB6-4B5A-AD3A-51DACC1CBF54}" dt="2025-03-01T12:30:34.958" v="173"/>
          <ac:spMkLst>
            <pc:docMk/>
            <pc:sldMk cId="607302404" sldId="289"/>
            <ac:spMk id="5" creationId="{5F77B2ED-A6E9-D096-C89D-203BBD1309D2}"/>
          </ac:spMkLst>
        </pc:spChg>
        <pc:spChg chg="add mod">
          <ac:chgData name="亮佑 郭" userId="0ac4c1b3aead664f" providerId="LiveId" clId="{6D0249C2-CDB6-4B5A-AD3A-51DACC1CBF54}" dt="2025-03-02T13:07:04.964" v="1468" actId="1076"/>
          <ac:spMkLst>
            <pc:docMk/>
            <pc:sldMk cId="607302404" sldId="289"/>
            <ac:spMk id="6" creationId="{F1B6DDEF-642D-29AB-F060-2C8869EAA1F4}"/>
          </ac:spMkLst>
        </pc:spChg>
        <pc:picChg chg="add mod">
          <ac:chgData name="亮佑 郭" userId="0ac4c1b3aead664f" providerId="LiveId" clId="{6D0249C2-CDB6-4B5A-AD3A-51DACC1CBF54}" dt="2025-03-01T12:25:32.743" v="163" actId="14100"/>
          <ac:picMkLst>
            <pc:docMk/>
            <pc:sldMk cId="607302404" sldId="289"/>
            <ac:picMk id="4" creationId="{A1D057D6-DC39-1357-E773-EBAFE63EACD8}"/>
          </ac:picMkLst>
        </pc:picChg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  <pc:spChg chg="mod">
          <ac:chgData name="亮佑 郭" userId="0ac4c1b3aead664f" providerId="LiveId" clId="{6D0249C2-CDB6-4B5A-AD3A-51DACC1CBF54}" dt="2025-03-01T12:25:55.427" v="169" actId="1076"/>
          <ac:spMkLst>
            <pc:docMk/>
            <pc:sldMk cId="1302444796" sldId="290"/>
            <ac:spMk id="2" creationId="{D8126450-EBC4-B91D-77A2-4D350FE905B7}"/>
          </ac:spMkLst>
        </pc:spChg>
        <pc:spChg chg="del">
          <ac:chgData name="亮佑 郭" userId="0ac4c1b3aead664f" providerId="LiveId" clId="{6D0249C2-CDB6-4B5A-AD3A-51DACC1CBF54}" dt="2025-03-01T12:25:46.805" v="164" actId="22"/>
          <ac:spMkLst>
            <pc:docMk/>
            <pc:sldMk cId="1302444796" sldId="290"/>
            <ac:spMk id="3" creationId="{B9209836-6949-F366-13C8-F77C783DE049}"/>
          </ac:spMkLst>
        </pc:spChg>
        <pc:spChg chg="add mod">
          <ac:chgData name="亮佑 郭" userId="0ac4c1b3aead664f" providerId="LiveId" clId="{6D0249C2-CDB6-4B5A-AD3A-51DACC1CBF54}" dt="2025-03-02T13:07:28.303" v="1492" actId="20577"/>
          <ac:spMkLst>
            <pc:docMk/>
            <pc:sldMk cId="1302444796" sldId="290"/>
            <ac:spMk id="6" creationId="{1ACC9EE2-1A1B-F64C-037C-37D79C10F091}"/>
          </ac:spMkLst>
        </pc:spChg>
        <pc:picChg chg="add mod ord">
          <ac:chgData name="亮佑 郭" userId="0ac4c1b3aead664f" providerId="LiveId" clId="{6D0249C2-CDB6-4B5A-AD3A-51DACC1CBF54}" dt="2025-03-01T12:30:53.152" v="174" actId="1076"/>
          <ac:picMkLst>
            <pc:docMk/>
            <pc:sldMk cId="1302444796" sldId="290"/>
            <ac:picMk id="5" creationId="{30575999-B37B-04FD-0D20-820268306B9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niel\&#22823;&#23416;\&#22823;&#19977;&#19979;&#27511;&#31243;\&#25511;&#21046;&#24037;&#31243;&#23526;&#39511;\&#23526;&#39511;&#20108;\presentation\2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 smtClean="0"/>
              <a:t>轉速</a:t>
            </a:r>
            <a:r>
              <a:rPr lang="en-US" altLang="zh-TW" dirty="0" smtClean="0"/>
              <a:t>(rpm)</a:t>
            </a:r>
            <a:endParaRPr lang="zh-TW" altLang="en-US" dirty="0"/>
          </a:p>
        </c:rich>
      </c:tx>
      <c:layout>
        <c:manualLayout>
          <c:xMode val="edge"/>
          <c:yMode val="edge"/>
          <c:x val="1.5506485990400614E-3"/>
          <c:y val="1.91476241617888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工作表1!$A$25</c:f>
              <c:strCache>
                <c:ptCount val="1"/>
                <c:pt idx="0">
                  <c:v>轉速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工作表1!$B$24:$V$24</c:f>
              <c:numCache>
                <c:formatCode>General</c:formatCode>
                <c:ptCount val="21"/>
                <c:pt idx="0">
                  <c:v>-1</c:v>
                </c:pt>
                <c:pt idx="1">
                  <c:v>-2</c:v>
                </c:pt>
                <c:pt idx="2">
                  <c:v>-3</c:v>
                </c:pt>
                <c:pt idx="3">
                  <c:v>-4</c:v>
                </c:pt>
                <c:pt idx="4">
                  <c:v>-5</c:v>
                </c:pt>
                <c:pt idx="5">
                  <c:v>-6</c:v>
                </c:pt>
                <c:pt idx="6">
                  <c:v>-7</c:v>
                </c:pt>
                <c:pt idx="7">
                  <c:v>-8</c:v>
                </c:pt>
                <c:pt idx="8">
                  <c:v>-9</c:v>
                </c:pt>
                <c:pt idx="9">
                  <c:v>-10</c:v>
                </c:pt>
                <c:pt idx="10">
                  <c:v>1</c:v>
                </c:pt>
                <c:pt idx="11">
                  <c:v>2</c:v>
                </c:pt>
                <c:pt idx="12">
                  <c:v>3</c:v>
                </c:pt>
                <c:pt idx="13">
                  <c:v>4</c:v>
                </c:pt>
                <c:pt idx="14">
                  <c:v>5</c:v>
                </c:pt>
                <c:pt idx="15">
                  <c:v>6</c:v>
                </c:pt>
                <c:pt idx="16">
                  <c:v>7</c:v>
                </c:pt>
                <c:pt idx="17">
                  <c:v>8</c:v>
                </c:pt>
                <c:pt idx="18">
                  <c:v>9</c:v>
                </c:pt>
                <c:pt idx="19">
                  <c:v>10</c:v>
                </c:pt>
                <c:pt idx="20">
                  <c:v>0</c:v>
                </c:pt>
              </c:numCache>
            </c:numRef>
          </c:xVal>
          <c:yVal>
            <c:numRef>
              <c:f>工作表1!$B$25:$V$25</c:f>
              <c:numCache>
                <c:formatCode>General</c:formatCode>
                <c:ptCount val="21"/>
                <c:pt idx="0">
                  <c:v>-38.4</c:v>
                </c:pt>
                <c:pt idx="1">
                  <c:v>-58.88</c:v>
                </c:pt>
                <c:pt idx="2">
                  <c:v>-89.6</c:v>
                </c:pt>
                <c:pt idx="3">
                  <c:v>-113.6</c:v>
                </c:pt>
                <c:pt idx="4">
                  <c:v>-140.80000000000001</c:v>
                </c:pt>
                <c:pt idx="5">
                  <c:v>-168.64</c:v>
                </c:pt>
                <c:pt idx="6">
                  <c:v>-192.32</c:v>
                </c:pt>
                <c:pt idx="7">
                  <c:v>-216.96</c:v>
                </c:pt>
                <c:pt idx="8">
                  <c:v>-230.08</c:v>
                </c:pt>
                <c:pt idx="9">
                  <c:v>-230.4</c:v>
                </c:pt>
                <c:pt idx="10">
                  <c:v>30.72</c:v>
                </c:pt>
                <c:pt idx="11">
                  <c:v>58.24</c:v>
                </c:pt>
                <c:pt idx="12">
                  <c:v>81.28</c:v>
                </c:pt>
                <c:pt idx="13">
                  <c:v>110.4</c:v>
                </c:pt>
                <c:pt idx="14">
                  <c:v>134.72</c:v>
                </c:pt>
                <c:pt idx="15">
                  <c:v>163.84</c:v>
                </c:pt>
                <c:pt idx="16">
                  <c:v>183.68</c:v>
                </c:pt>
                <c:pt idx="17">
                  <c:v>212.8</c:v>
                </c:pt>
                <c:pt idx="18">
                  <c:v>213.76</c:v>
                </c:pt>
                <c:pt idx="19">
                  <c:v>213.76</c:v>
                </c:pt>
                <c:pt idx="2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F9-452B-B1EA-A2BF64A30F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218159"/>
        <c:axId val="463219823"/>
      </c:scatterChart>
      <c:valAx>
        <c:axId val="4632181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3219823"/>
        <c:crossesAt val="0"/>
        <c:crossBetween val="midCat"/>
      </c:valAx>
      <c:valAx>
        <c:axId val="46321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6321815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014AC-05A3-4B18-9167-9264044A34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89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014AC-05A3-4B18-9167-9264044A34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67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5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8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15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00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44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6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86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10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48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79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86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實驗二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2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0" y="1415385"/>
            <a:ext cx="11860280" cy="752580"/>
          </a:xfrm>
          <a:prstGeom prst="rect">
            <a:avLst/>
          </a:prstGeom>
        </p:spPr>
      </p:pic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790569"/>
              </p:ext>
            </p:extLst>
          </p:nvPr>
        </p:nvGraphicFramePr>
        <p:xfrm>
          <a:off x="3023419" y="2391697"/>
          <a:ext cx="6445045" cy="397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矩形 8"/>
          <p:cNvSpPr/>
          <p:nvPr/>
        </p:nvSpPr>
        <p:spPr>
          <a:xfrm>
            <a:off x="9313766" y="6094304"/>
            <a:ext cx="6719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 smtClean="0"/>
              <a:t>電壓</a:t>
            </a:r>
            <a:r>
              <a:rPr lang="en-US" altLang="zh-TW" sz="1200" dirty="0" smtClean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325296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0850"/>
            <a:ext cx="5922640" cy="3596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46232" y="150119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已完成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008"/>
            <a:ext cx="4485774" cy="48308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4446FD3-72FC-2FB2-D9D0-3434673BB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72388"/>
            <a:ext cx="6208130" cy="3438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87E09B1-C1C6-99A5-5ABA-DDD842AF3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67733"/>
            <a:ext cx="6977342" cy="43211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FD878A2-2B05-28B7-4839-3F3C71FE1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214" y="3818113"/>
            <a:ext cx="10379586" cy="8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7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BDA2A-9D5F-65B2-42E1-FFC85E57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91326-D7A3-972A-DAD0-9B2FDFC06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高增益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高輸入阻抗 低輸出阻抗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輸出和輸入訊號成正比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高共模抑制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低噪音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41FEA9-4F29-FF06-659D-3FB934F20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2541"/>
            <a:ext cx="4485774" cy="48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1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71CDE-D6F8-DDBA-1DF9-46AD1F74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1D057D6-DC39-1357-E773-EBAFE63EA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95372"/>
            <a:ext cx="5598585" cy="366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1B6DDEF-642D-29AB-F060-2C8869EAA1F4}"/>
                  </a:ext>
                </a:extLst>
              </p:cNvPr>
              <p:cNvSpPr txBox="1"/>
              <p:nvPr/>
            </p:nvSpPr>
            <p:spPr>
              <a:xfrm>
                <a:off x="1097280" y="2167186"/>
                <a:ext cx="8212975" cy="1418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rgbClr val="404040"/>
                    </a:solidFill>
                    <a:latin typeface="KaTeX_Main"/>
                  </a:rPr>
                  <a:t>通過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rgbClr val="404040"/>
                    </a:solidFill>
                    <a:latin typeface="KaTeX_Main"/>
                  </a:rPr>
                  <a:t>輸入正端，</a:t>
                </a:r>
                <a:r>
                  <a:rPr lang="en-US" altLang="zh-TW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rgbClr val="404040"/>
                    </a:solidFill>
                    <a:latin typeface="KaTeX_Main"/>
                  </a:rPr>
                  <a:t>通過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rgbClr val="404040"/>
                    </a:solidFill>
                    <a:latin typeface="KaTeX_Main"/>
                  </a:rPr>
                  <a:t>輸入負端，再用回授電阻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zh-TW" alt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連接</m:t>
                    </m:r>
                    <m:r>
                      <a:rPr lang="zh-TW" alt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正負</m:t>
                    </m:r>
                  </m:oMath>
                </a14:m>
                <a:r>
                  <a:rPr lang="zh-TW" altLang="en-US" b="0" i="0" dirty="0">
                    <a:solidFill>
                      <a:srgbClr val="404040"/>
                    </a:solidFill>
                    <a:effectLst/>
                    <a:latin typeface="KaTeX_Main"/>
                  </a:rPr>
                  <a:t>兩端，其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zh-TW" alt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則為</m:t>
                    </m:r>
                    <m:f>
                      <m:fPr>
                        <m:ctrlPr>
                          <a:rPr lang="en-US" altLang="zh-TW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TW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TW" b="0" i="0" dirty="0">
                  <a:solidFill>
                    <a:srgbClr val="404040"/>
                  </a:solidFill>
                  <a:effectLst/>
                  <a:latin typeface="KaTeX_Main"/>
                </a:endParaRPr>
              </a:p>
              <a:p>
                <a:r>
                  <a:rPr lang="zh-TW" altLang="en-US" b="0" i="0" dirty="0">
                    <a:solidFill>
                      <a:srgbClr val="404040"/>
                    </a:solidFill>
                    <a:effectLst/>
                    <a:latin typeface="KaTeX_Main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404040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rgbClr val="404040"/>
                    </a:solidFill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TW" altLang="en-US" b="0" i="0" dirty="0">
                    <a:solidFill>
                      <a:srgbClr val="404040"/>
                    </a:solidFill>
                    <a:effectLst/>
                    <a:latin typeface="KaTeX_Main"/>
                  </a:rPr>
                  <a:t>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zh-TW" altLang="en-US" b="0" i="0" dirty="0">
                    <a:solidFill>
                      <a:srgbClr val="404040"/>
                    </a:solidFill>
                    <a:effectLst/>
                    <a:latin typeface="KaTeX_Main"/>
                  </a:rPr>
                  <a:t>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b="0" i="0" dirty="0">
                    <a:solidFill>
                      <a:srgbClr val="404040"/>
                    </a:solidFill>
                    <a:effectLst/>
                    <a:latin typeface="KaTeX_Main"/>
                  </a:rPr>
                  <a:t/>
                </a:r>
                <a:br>
                  <a:rPr lang="en-US" altLang="zh-TW" b="0" i="0" dirty="0">
                    <a:solidFill>
                      <a:srgbClr val="404040"/>
                    </a:solidFill>
                    <a:effectLst/>
                    <a:latin typeface="KaTeX_Main"/>
                  </a:rPr>
                </a:br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1B6DDEF-642D-29AB-F060-2C8869EAA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167186"/>
                <a:ext cx="8212975" cy="1418145"/>
              </a:xfrm>
              <a:prstGeom prst="rect">
                <a:avLst/>
              </a:prstGeom>
              <a:blipFill>
                <a:blip r:embed="rId3"/>
                <a:stretch>
                  <a:fillRect l="-594" t="-21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30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26450-EBC4-B91D-77A2-4D350FE9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624"/>
            <a:ext cx="10515600" cy="1325563"/>
          </a:xfrm>
        </p:spPr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0575999-B37B-04FD-0D20-820268306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274" y="1446655"/>
            <a:ext cx="6375863" cy="48806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ACC9EE2-1A1B-F64C-037C-37D79C10F091}"/>
              </a:ext>
            </a:extLst>
          </p:cNvPr>
          <p:cNvSpPr txBox="1"/>
          <p:nvPr/>
        </p:nvSpPr>
        <p:spPr>
          <a:xfrm>
            <a:off x="964274" y="2002973"/>
            <a:ext cx="856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微分器會輸出輸入訊號的導數</a:t>
            </a:r>
            <a:r>
              <a:rPr lang="en-US" altLang="zh-TW" dirty="0"/>
              <a:t>(</a:t>
            </a:r>
            <a:r>
              <a:rPr lang="zh-TW" altLang="en-US" dirty="0"/>
              <a:t>斜率</a:t>
            </a:r>
            <a:r>
              <a:rPr lang="en-US" altLang="zh-TW" dirty="0"/>
              <a:t>)</a:t>
            </a:r>
            <a:r>
              <a:rPr lang="zh-TW" altLang="en-US" dirty="0"/>
              <a:t>值，而三角波上升斜率和下降斜率為正值和負值，所以微分器在上升段會輸出恆正值、下降段會輸出恆負值，交替出現形成方波。</a:t>
            </a:r>
          </a:p>
        </p:txBody>
      </p:sp>
    </p:spTree>
    <p:extLst>
      <p:ext uri="{BB962C8B-B14F-4D97-AF65-F5344CB8AC3E}">
        <p14:creationId xmlns:p14="http://schemas.microsoft.com/office/powerpoint/2010/main" val="1302444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848"/>
            <a:ext cx="9183382" cy="80973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/>
          <a:srcRect l="-241" t="4780" r="241" b="-4780"/>
          <a:stretch/>
        </p:blipFill>
        <p:spPr>
          <a:xfrm>
            <a:off x="2098935" y="2374586"/>
            <a:ext cx="7994130" cy="42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848"/>
            <a:ext cx="9183382" cy="8097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5" y="2890411"/>
            <a:ext cx="3396715" cy="31282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44" y="2890410"/>
            <a:ext cx="3396716" cy="31282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58" y="2890410"/>
            <a:ext cx="3396717" cy="312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1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問題討論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848"/>
            <a:ext cx="9183382" cy="8097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928" y="2463800"/>
            <a:ext cx="4447301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0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2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44" y="1610741"/>
            <a:ext cx="10204476" cy="51440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26" y="2396273"/>
            <a:ext cx="9692511" cy="378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/>
              <a:t>2</a:t>
            </a:r>
            <a:r>
              <a:rPr lang="en-US" altLang="zh-TW" dirty="0" smtClean="0"/>
              <a:t>-1 </a:t>
            </a:r>
            <a:r>
              <a:rPr lang="en-US" altLang="zh-TW" dirty="0"/>
              <a:t>(</a:t>
            </a:r>
            <a:r>
              <a:rPr lang="zh-TW" altLang="en-US" dirty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0" y="1543204"/>
            <a:ext cx="11267240" cy="118033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3667"/>
            <a:ext cx="3453962" cy="318093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122" y="3133667"/>
            <a:ext cx="3453961" cy="318093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61" y="3133667"/>
            <a:ext cx="3453961" cy="31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1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/>
              <a:t>2</a:t>
            </a:r>
            <a:r>
              <a:rPr lang="en-US" altLang="zh-TW" dirty="0" smtClean="0"/>
              <a:t>-1 (</a:t>
            </a:r>
            <a:r>
              <a:rPr lang="zh-TW" altLang="en-US" dirty="0"/>
              <a:t>實驗結果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0" y="1543204"/>
            <a:ext cx="11267240" cy="118033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89" y="2723535"/>
            <a:ext cx="4571622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2</a:t>
            </a:r>
            <a:r>
              <a:rPr lang="en-US" altLang="zh-TW" dirty="0"/>
              <a:t>-1(</a:t>
            </a:r>
            <a:r>
              <a:rPr lang="zh-TW" altLang="en-US" dirty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6" y="1690688"/>
            <a:ext cx="11450250" cy="7513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64" y="2607123"/>
            <a:ext cx="11392871" cy="34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2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2</a:t>
            </a:r>
            <a:r>
              <a:rPr lang="en-US" altLang="zh-TW" dirty="0"/>
              <a:t>-1(</a:t>
            </a:r>
            <a:r>
              <a:rPr lang="zh-TW" altLang="en-US" dirty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6" y="1690688"/>
            <a:ext cx="11450250" cy="75132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" y="2600513"/>
            <a:ext cx="3993022" cy="36773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511" y="2600513"/>
            <a:ext cx="3993022" cy="36773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89" y="2600513"/>
            <a:ext cx="3993022" cy="367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2</a:t>
            </a:r>
            <a:r>
              <a:rPr lang="en-US" altLang="zh-TW" dirty="0"/>
              <a:t>-1</a:t>
            </a:r>
            <a:r>
              <a:rPr lang="en-US" altLang="zh-TW" dirty="0" smtClean="0"/>
              <a:t>(</a:t>
            </a:r>
            <a:r>
              <a:rPr lang="zh-TW" altLang="en-US" dirty="0"/>
              <a:t>實驗驗證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6" y="1690688"/>
            <a:ext cx="11450250" cy="7513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215" y="2638662"/>
            <a:ext cx="4571622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8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2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690688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表</a:t>
            </a:r>
            <a:r>
              <a:rPr lang="en-US" altLang="zh-TW" dirty="0"/>
              <a:t>2-1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480285"/>
              </p:ext>
            </p:extLst>
          </p:nvPr>
        </p:nvGraphicFramePr>
        <p:xfrm>
          <a:off x="1450054" y="2339359"/>
          <a:ext cx="8350248" cy="2448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453">
                  <a:extLst>
                    <a:ext uri="{9D8B030D-6E8A-4147-A177-3AD203B41FA5}">
                      <a16:colId xmlns:a16="http://schemas.microsoft.com/office/drawing/2014/main" val="3002107749"/>
                    </a:ext>
                  </a:extLst>
                </a:gridCol>
                <a:gridCol w="722382">
                  <a:extLst>
                    <a:ext uri="{9D8B030D-6E8A-4147-A177-3AD203B41FA5}">
                      <a16:colId xmlns:a16="http://schemas.microsoft.com/office/drawing/2014/main" val="1345156943"/>
                    </a:ext>
                  </a:extLst>
                </a:gridCol>
                <a:gridCol w="722382">
                  <a:extLst>
                    <a:ext uri="{9D8B030D-6E8A-4147-A177-3AD203B41FA5}">
                      <a16:colId xmlns:a16="http://schemas.microsoft.com/office/drawing/2014/main" val="189055146"/>
                    </a:ext>
                  </a:extLst>
                </a:gridCol>
                <a:gridCol w="771357">
                  <a:extLst>
                    <a:ext uri="{9D8B030D-6E8A-4147-A177-3AD203B41FA5}">
                      <a16:colId xmlns:a16="http://schemas.microsoft.com/office/drawing/2014/main" val="1127143210"/>
                    </a:ext>
                  </a:extLst>
                </a:gridCol>
                <a:gridCol w="722382">
                  <a:extLst>
                    <a:ext uri="{9D8B030D-6E8A-4147-A177-3AD203B41FA5}">
                      <a16:colId xmlns:a16="http://schemas.microsoft.com/office/drawing/2014/main" val="4245192262"/>
                    </a:ext>
                  </a:extLst>
                </a:gridCol>
                <a:gridCol w="722382">
                  <a:extLst>
                    <a:ext uri="{9D8B030D-6E8A-4147-A177-3AD203B41FA5}">
                      <a16:colId xmlns:a16="http://schemas.microsoft.com/office/drawing/2014/main" val="941336253"/>
                    </a:ext>
                  </a:extLst>
                </a:gridCol>
                <a:gridCol w="722382">
                  <a:extLst>
                    <a:ext uri="{9D8B030D-6E8A-4147-A177-3AD203B41FA5}">
                      <a16:colId xmlns:a16="http://schemas.microsoft.com/office/drawing/2014/main" val="712722266"/>
                    </a:ext>
                  </a:extLst>
                </a:gridCol>
                <a:gridCol w="722382">
                  <a:extLst>
                    <a:ext uri="{9D8B030D-6E8A-4147-A177-3AD203B41FA5}">
                      <a16:colId xmlns:a16="http://schemas.microsoft.com/office/drawing/2014/main" val="2998711642"/>
                    </a:ext>
                  </a:extLst>
                </a:gridCol>
                <a:gridCol w="722382">
                  <a:extLst>
                    <a:ext uri="{9D8B030D-6E8A-4147-A177-3AD203B41FA5}">
                      <a16:colId xmlns:a16="http://schemas.microsoft.com/office/drawing/2014/main" val="2661453974"/>
                    </a:ext>
                  </a:extLst>
                </a:gridCol>
                <a:gridCol w="722382">
                  <a:extLst>
                    <a:ext uri="{9D8B030D-6E8A-4147-A177-3AD203B41FA5}">
                      <a16:colId xmlns:a16="http://schemas.microsoft.com/office/drawing/2014/main" val="2838930956"/>
                    </a:ext>
                  </a:extLst>
                </a:gridCol>
                <a:gridCol w="722382">
                  <a:extLst>
                    <a:ext uri="{9D8B030D-6E8A-4147-A177-3AD203B41FA5}">
                      <a16:colId xmlns:a16="http://schemas.microsoft.com/office/drawing/2014/main" val="1424601563"/>
                    </a:ext>
                  </a:extLst>
                </a:gridCol>
              </a:tblGrid>
              <a:tr h="489790"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E_a(v)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w_t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ss</a:t>
                      </a:r>
                      <a:r>
                        <a:rPr lang="en-US" sz="1100" u="none" strike="noStrike" dirty="0">
                          <a:effectLst/>
                        </a:rPr>
                        <a:t> (v)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gain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w_t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1142"/>
                  </a:ext>
                </a:extLst>
              </a:tr>
              <a:tr h="489790"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100%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50%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100%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50%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100%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50%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100%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50%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100%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50%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5972599"/>
                  </a:ext>
                </a:extLst>
              </a:tr>
              <a:tr h="489790"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0093135"/>
                  </a:ext>
                </a:extLst>
              </a:tr>
              <a:tr h="48979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實驗值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5.05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5.05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5.05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5.05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3.2017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3.2017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0.46875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0.94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3586204"/>
                  </a:ext>
                </a:extLst>
              </a:tr>
              <a:tr h="48979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理論值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</a:rPr>
                        <a:t>5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3.17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</a:rPr>
                        <a:t>3.17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0.4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</a:rPr>
                        <a:t>0.8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023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21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2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2172981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表</a:t>
            </a:r>
            <a:r>
              <a:rPr lang="en-US" altLang="zh-TW" dirty="0" smtClean="0"/>
              <a:t>2-2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50082"/>
              </p:ext>
            </p:extLst>
          </p:nvPr>
        </p:nvGraphicFramePr>
        <p:xfrm>
          <a:off x="1833506" y="2574720"/>
          <a:ext cx="7870937" cy="323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132">
                  <a:extLst>
                    <a:ext uri="{9D8B030D-6E8A-4147-A177-3AD203B41FA5}">
                      <a16:colId xmlns:a16="http://schemas.microsoft.com/office/drawing/2014/main" val="185216890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85351529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14158978"/>
                    </a:ext>
                  </a:extLst>
                </a:gridCol>
                <a:gridCol w="759617">
                  <a:extLst>
                    <a:ext uri="{9D8B030D-6E8A-4147-A177-3AD203B41FA5}">
                      <a16:colId xmlns:a16="http://schemas.microsoft.com/office/drawing/2014/main" val="3235235046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146107668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2644024839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2681286785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1991272034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3148557774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1704899746"/>
                    </a:ext>
                  </a:extLst>
                </a:gridCol>
                <a:gridCol w="711132">
                  <a:extLst>
                    <a:ext uri="{9D8B030D-6E8A-4147-A177-3AD203B41FA5}">
                      <a16:colId xmlns:a16="http://schemas.microsoft.com/office/drawing/2014/main" val="1382022940"/>
                    </a:ext>
                  </a:extLst>
                </a:gridCol>
              </a:tblGrid>
              <a:tr h="283358"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8100817"/>
                  </a:ext>
                </a:extLst>
              </a:tr>
              <a:tr h="525678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effectLst/>
                        </a:rPr>
                        <a:t>輸入</a:t>
                      </a:r>
                      <a:r>
                        <a:rPr lang="zh-TW" altLang="en-US" sz="1100" u="none" strike="noStrike" dirty="0" smtClean="0">
                          <a:effectLst/>
                        </a:rPr>
                        <a:t>電壓</a:t>
                      </a:r>
                      <a:r>
                        <a:rPr lang="en-US" altLang="zh-TW" sz="1100" u="none" strike="noStrike" dirty="0" smtClean="0">
                          <a:effectLst/>
                        </a:rPr>
                        <a:t>(V)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8523708"/>
                  </a:ext>
                </a:extLst>
              </a:tr>
              <a:tr h="525678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effectLst/>
                        </a:rPr>
                        <a:t>穩態</a:t>
                      </a:r>
                      <a:r>
                        <a:rPr lang="zh-TW" altLang="en-US" sz="1100" u="none" strike="noStrike" dirty="0" smtClean="0">
                          <a:effectLst/>
                        </a:rPr>
                        <a:t>電壓</a:t>
                      </a:r>
                      <a:r>
                        <a:rPr lang="en-US" altLang="zh-TW" sz="1100" u="none" strike="noStrike" dirty="0" smtClean="0">
                          <a:effectLst/>
                        </a:rPr>
                        <a:t>(V)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6093011"/>
                  </a:ext>
                </a:extLst>
              </a:tr>
              <a:tr h="283358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 smtClean="0">
                          <a:effectLst/>
                        </a:rPr>
                        <a:t>轉速</a:t>
                      </a:r>
                      <a:r>
                        <a:rPr lang="en-US" altLang="zh-TW" sz="1100" u="none" strike="noStrike" dirty="0" smtClean="0">
                          <a:effectLst/>
                        </a:rPr>
                        <a:t>(rpm)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30.72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58.24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81.28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110.4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134.72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163.84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183.68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212.8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213.76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213.76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1189840"/>
                  </a:ext>
                </a:extLst>
              </a:tr>
              <a:tr h="283358"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9867868"/>
                  </a:ext>
                </a:extLst>
              </a:tr>
              <a:tr h="525678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effectLst/>
                        </a:rPr>
                        <a:t>輸入</a:t>
                      </a:r>
                      <a:r>
                        <a:rPr lang="zh-TW" altLang="en-US" sz="1100" u="none" strike="noStrike" dirty="0" smtClean="0">
                          <a:effectLst/>
                        </a:rPr>
                        <a:t>電壓</a:t>
                      </a:r>
                      <a:r>
                        <a:rPr lang="en-US" altLang="zh-TW" sz="1100" u="none" strike="noStrike" dirty="0" smtClean="0">
                          <a:effectLst/>
                        </a:rPr>
                        <a:t>(V)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</a:rPr>
                        <a:t>-1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</a:rPr>
                        <a:t>-10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6327354"/>
                  </a:ext>
                </a:extLst>
              </a:tr>
              <a:tr h="525678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effectLst/>
                        </a:rPr>
                        <a:t>穩態</a:t>
                      </a:r>
                      <a:r>
                        <a:rPr lang="zh-TW" altLang="en-US" sz="1100" u="none" strike="noStrike" dirty="0" smtClean="0">
                          <a:effectLst/>
                        </a:rPr>
                        <a:t>電壓</a:t>
                      </a:r>
                      <a:r>
                        <a:rPr lang="en-US" altLang="zh-TW" sz="1100" u="none" strike="noStrike" dirty="0" smtClean="0">
                          <a:effectLst/>
                        </a:rPr>
                        <a:t>(V)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</a:rPr>
                        <a:t>-1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-7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-9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8145038"/>
                  </a:ext>
                </a:extLst>
              </a:tr>
              <a:tr h="283358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 smtClean="0">
                          <a:effectLst/>
                        </a:rPr>
                        <a:t>轉速</a:t>
                      </a:r>
                      <a:r>
                        <a:rPr lang="en-US" altLang="zh-TW" sz="1100" u="none" strike="noStrike" dirty="0" smtClean="0">
                          <a:effectLst/>
                        </a:rPr>
                        <a:t>(rpm)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</a:rPr>
                        <a:t>-38.4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-58.88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-89.6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-113.6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-140.8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-168.64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-192.32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-216.96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-230.08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</a:rPr>
                        <a:t>-230.4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1138196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90" y="1389650"/>
            <a:ext cx="980259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6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326</Words>
  <Application>Microsoft Office PowerPoint</Application>
  <PresentationFormat>寬螢幕</PresentationFormat>
  <Paragraphs>135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KaTeX_Main</vt:lpstr>
      <vt:lpstr>新細明體</vt:lpstr>
      <vt:lpstr>Arial</vt:lpstr>
      <vt:lpstr>Calibri</vt:lpstr>
      <vt:lpstr>Calibri Light</vt:lpstr>
      <vt:lpstr>Cambria Math</vt:lpstr>
      <vt:lpstr>Office 佈景主題</vt:lpstr>
      <vt:lpstr>實驗二</vt:lpstr>
      <vt:lpstr>實驗2-1</vt:lpstr>
      <vt:lpstr>實驗2-1 (軟體模擬)</vt:lpstr>
      <vt:lpstr>實驗2-1 (實驗結果)</vt:lpstr>
      <vt:lpstr>實驗2-1(軟體模擬)</vt:lpstr>
      <vt:lpstr>實驗2-1(軟體模擬)</vt:lpstr>
      <vt:lpstr>實驗2-1(實驗驗證)</vt:lpstr>
      <vt:lpstr>實驗2-1</vt:lpstr>
      <vt:lpstr>實驗2-2</vt:lpstr>
      <vt:lpstr>實驗2-2</vt:lpstr>
      <vt:lpstr>問題討論</vt:lpstr>
      <vt:lpstr>問題討論</vt:lpstr>
      <vt:lpstr>問題討論</vt:lpstr>
      <vt:lpstr>問題討論</vt:lpstr>
      <vt:lpstr>問題討論</vt:lpstr>
      <vt:lpstr>問題討論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30</cp:revision>
  <dcterms:created xsi:type="dcterms:W3CDTF">2025-02-27T08:29:16Z</dcterms:created>
  <dcterms:modified xsi:type="dcterms:W3CDTF">2025-03-06T09:59:41Z</dcterms:modified>
</cp:coreProperties>
</file>