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46" r:id="rId4"/>
    <p:sldId id="347" r:id="rId5"/>
    <p:sldId id="351" r:id="rId6"/>
    <p:sldId id="348" r:id="rId7"/>
    <p:sldId id="349" r:id="rId8"/>
    <p:sldId id="350" r:id="rId9"/>
    <p:sldId id="342" r:id="rId10"/>
    <p:sldId id="343" r:id="rId11"/>
    <p:sldId id="344" r:id="rId12"/>
    <p:sldId id="345" r:id="rId13"/>
    <p:sldId id="34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0" d="100"/>
          <a:sy n="110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" y="1393503"/>
            <a:ext cx="7107507" cy="436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2050" y="217670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ascadia Code" panose="020B0609020000020004" pitchFamily="49" charset="0"/>
              </a:rPr>
              <a:t>s = </a:t>
            </a:r>
            <a:r>
              <a:rPr lang="en-US" altLang="zh-TW" sz="2000" dirty="0" err="1">
                <a:latin typeface="Cascadia Code" panose="020B0609020000020004" pitchFamily="49" charset="0"/>
              </a:rPr>
              <a:t>tf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sz="2000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K_m</a:t>
            </a:r>
            <a:r>
              <a:rPr lang="en-US" altLang="zh-TW" sz="2000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D = 3;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rlocus</a:t>
            </a:r>
            <a:r>
              <a:rPr lang="en-US" altLang="zh-TW" sz="2000" dirty="0">
                <a:latin typeface="Cascadia Code" panose="020B0609020000020004" pitchFamily="49" charset="0"/>
              </a:rPr>
              <a:t>(sys)</a:t>
            </a:r>
          </a:p>
          <a:p>
            <a:br>
              <a:rPr lang="en-US" altLang="zh-TW" sz="2000" dirty="0">
                <a:latin typeface="Cascadia Code" panose="020B0609020000020004" pitchFamily="49" charset="0"/>
              </a:rPr>
            </a:br>
            <a:endParaRPr lang="en-US" altLang="zh-TW" sz="2000" dirty="0">
              <a:latin typeface="Cascadia Code" panose="020B060902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67" y="2272017"/>
            <a:ext cx="5621793" cy="33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4" y="2763575"/>
            <a:ext cx="3815720" cy="313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763574"/>
            <a:ext cx="4514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s = </a:t>
            </a:r>
            <a:r>
              <a:rPr lang="en-US" altLang="zh-TW" dirty="0" err="1">
                <a:latin typeface="Cascadia Code" panose="020B0609020000020004" pitchFamily="49" charset="0"/>
              </a:rPr>
              <a:t>tf</a:t>
            </a:r>
            <a:r>
              <a:rPr lang="en-US" altLang="zh-TW" dirty="0">
                <a:latin typeface="Cascadia Code" panose="020B0609020000020004" pitchFamily="49" charset="0"/>
              </a:rPr>
              <a:t>(</a:t>
            </a:r>
            <a:r>
              <a:rPr lang="en-US" altLang="zh-TW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D = 3;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figure(2)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K = 3.86;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 = feedback(K * sys, 1);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step(</a:t>
            </a:r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4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300" y="2656547"/>
            <a:ext cx="9083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k = 3.86 -&gt; </a:t>
            </a:r>
            <a:r>
              <a:rPr lang="en-US" altLang="zh-TW" dirty="0" err="1">
                <a:latin typeface="Cascadia Code" panose="020B0609020000020004" pitchFamily="49" charset="0"/>
              </a:rPr>
              <a:t>k_p</a:t>
            </a:r>
            <a:r>
              <a:rPr lang="en-US" altLang="zh-TW" dirty="0">
                <a:latin typeface="Cascadia Code" panose="020B0609020000020004" pitchFamily="49" charset="0"/>
              </a:rPr>
              <a:t> = k / </a:t>
            </a:r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3.86 / 307  =</a:t>
            </a:r>
            <a:r>
              <a:rPr lang="en-US" altLang="zh-TW" b="1" dirty="0"/>
              <a:t>0.01257328990228013</a:t>
            </a:r>
            <a:r>
              <a:rPr lang="en-US" altLang="zh-TW" dirty="0">
                <a:latin typeface="Cascadia Code" panose="020B0609020000020004" pitchFamily="49" charset="0"/>
              </a:rPr>
              <a:t> 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 -&gt; </a:t>
            </a:r>
            <a:r>
              <a:rPr lang="en-US" altLang="zh-TW" dirty="0" err="1">
                <a:latin typeface="Cascadia Code" panose="020B0609020000020004" pitchFamily="49" charset="0"/>
              </a:rPr>
              <a:t>k_i</a:t>
            </a:r>
            <a:r>
              <a:rPr lang="en-US" altLang="zh-TW" dirty="0">
                <a:latin typeface="Cascadia Code" panose="020B0609020000020004" pitchFamily="49" charset="0"/>
              </a:rPr>
              <a:t> = </a:t>
            </a:r>
            <a:r>
              <a:rPr lang="en-US" altLang="zh-TW" dirty="0" err="1">
                <a:latin typeface="Cascadia Code" panose="020B0609020000020004" pitchFamily="49" charset="0"/>
              </a:rPr>
              <a:t>k_p</a:t>
            </a:r>
            <a:r>
              <a:rPr lang="en-US" altLang="zh-TW" dirty="0">
                <a:latin typeface="Cascadia Code" panose="020B0609020000020004" pitchFamily="49" charset="0"/>
              </a:rPr>
              <a:t> * D = 0.03771986970684039</a:t>
            </a:r>
          </a:p>
        </p:txBody>
      </p:sp>
    </p:spTree>
    <p:extLst>
      <p:ext uri="{BB962C8B-B14F-4D97-AF65-F5344CB8AC3E}">
        <p14:creationId xmlns:p14="http://schemas.microsoft.com/office/powerpoint/2010/main" val="5783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2A2E51-34D5-E916-A511-4B6C9FD64EEC}"/>
              </a:ext>
            </a:extLst>
          </p:cNvPr>
          <p:cNvSpPr txBox="1">
            <a:spLocks/>
          </p:cNvSpPr>
          <p:nvPr/>
        </p:nvSpPr>
        <p:spPr>
          <a:xfrm>
            <a:off x="925945" y="145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根據實驗的設計，請討論參數改變對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控制器，在輸入相同步階訊號的情況下，與輸出訊號的差異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DB8AD8-B909-2413-AF5E-A907E512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8643"/>
            <a:ext cx="10270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PI控制器適用於對穩態誤差要求高、但對超越量要求不高的系統。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PID控制器適用於對反應速度與穩定性要求高的情境。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實驗中可以透過調整比例、積分與微分增益來觀察波形變化，如：上升時間、尖峰時間、超越量、穩態誤差等指標。</a:t>
            </a: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2D8107A-BA0F-3B73-B0B8-10E5EFE91BA8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A0DC0-8D9D-8C8C-9BB6-39F5817E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2710603"/>
            <a:ext cx="8746836" cy="3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B129-0454-B07A-D7CB-E3CDD708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DA86A-B59E-338A-ED0D-9B563FB9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7E346BA-F4F9-67CF-ABDF-E32520D4B4DC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25411-23B2-0600-1DD9-F48AC735A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44331"/>
              </p:ext>
            </p:extLst>
          </p:nvPr>
        </p:nvGraphicFramePr>
        <p:xfrm>
          <a:off x="838200" y="2691310"/>
          <a:ext cx="10691949" cy="217269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23671">
                  <a:extLst>
                    <a:ext uri="{9D8B030D-6E8A-4147-A177-3AD203B41FA5}">
                      <a16:colId xmlns:a16="http://schemas.microsoft.com/office/drawing/2014/main" val="2956297239"/>
                    </a:ext>
                  </a:extLst>
                </a:gridCol>
                <a:gridCol w="1202370">
                  <a:extLst>
                    <a:ext uri="{9D8B030D-6E8A-4147-A177-3AD203B41FA5}">
                      <a16:colId xmlns:a16="http://schemas.microsoft.com/office/drawing/2014/main" val="3681429819"/>
                    </a:ext>
                  </a:extLst>
                </a:gridCol>
                <a:gridCol w="1426435">
                  <a:extLst>
                    <a:ext uri="{9D8B030D-6E8A-4147-A177-3AD203B41FA5}">
                      <a16:colId xmlns:a16="http://schemas.microsoft.com/office/drawing/2014/main" val="2374460003"/>
                    </a:ext>
                  </a:extLst>
                </a:gridCol>
                <a:gridCol w="1464305">
                  <a:extLst>
                    <a:ext uri="{9D8B030D-6E8A-4147-A177-3AD203B41FA5}">
                      <a16:colId xmlns:a16="http://schemas.microsoft.com/office/drawing/2014/main" val="3308578841"/>
                    </a:ext>
                  </a:extLst>
                </a:gridCol>
                <a:gridCol w="1467461">
                  <a:extLst>
                    <a:ext uri="{9D8B030D-6E8A-4147-A177-3AD203B41FA5}">
                      <a16:colId xmlns:a16="http://schemas.microsoft.com/office/drawing/2014/main" val="1852374010"/>
                    </a:ext>
                  </a:extLst>
                </a:gridCol>
                <a:gridCol w="1161346">
                  <a:extLst>
                    <a:ext uri="{9D8B030D-6E8A-4147-A177-3AD203B41FA5}">
                      <a16:colId xmlns:a16="http://schemas.microsoft.com/office/drawing/2014/main" val="2581451169"/>
                    </a:ext>
                  </a:extLst>
                </a:gridCol>
                <a:gridCol w="1868250">
                  <a:extLst>
                    <a:ext uri="{9D8B030D-6E8A-4147-A177-3AD203B41FA5}">
                      <a16:colId xmlns:a16="http://schemas.microsoft.com/office/drawing/2014/main" val="522556834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725712059"/>
                    </a:ext>
                  </a:extLst>
                </a:gridCol>
              </a:tblGrid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響應穩態值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y_ss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尖峰超越量</a:t>
                      </a:r>
                      <a:r>
                        <a:rPr lang="el-GR" sz="1100" u="none" strike="noStrike" dirty="0">
                          <a:solidFill>
                            <a:schemeClr val="bg1"/>
                          </a:solidFill>
                          <a:effectLst/>
                          <a:ea typeface="標楷體" panose="03000509000000000000" pitchFamily="65" charset="-120"/>
                        </a:rPr>
                        <a:t>Δ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 [V]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最大超越量𝑀𝑝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[%]</a:t>
                      </a:r>
                      <a:endParaRPr lang="en-US" altLang="zh-TW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尖峰時間𝑡𝑝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上升時間𝑡𝑟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穩態誤差𝑒𝑠𝑠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altLang="zh-TW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22503"/>
                  </a:ext>
                </a:extLst>
              </a:tr>
              <a:tr h="4670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167949956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1.76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3729421997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3897328308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42282638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0219755-1860-A3EF-BFC5-28081B909F11}"/>
              </a:ext>
            </a:extLst>
          </p:cNvPr>
          <p:cNvSpPr txBox="1"/>
          <p:nvPr/>
        </p:nvSpPr>
        <p:spPr>
          <a:xfrm>
            <a:off x="5651862" y="5306125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0D08-650A-9D1E-CD20-19633592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CB7A-013C-4487-0064-83857C3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AB579FE-8C61-920F-AD04-60AD021C755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(3)10%-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0D21E-1A0B-75DB-A53C-28239E92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5" y="3325524"/>
            <a:ext cx="3260098" cy="30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749C62-318E-D819-5DE2-62E801E8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6" y="3325523"/>
            <a:ext cx="3825958" cy="31673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E0DF33-D495-82D0-6B38-5472B302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59" y="3325524"/>
            <a:ext cx="3719466" cy="3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8A4C-43C0-1012-9474-74349EE0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44515-629D-E367-BE89-F2C0BB6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79E0CFE-F66D-51D5-0BFA-B9DC6FD9812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(3)50%-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D4B9F0-8D88-3051-44E3-82D56FE5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911"/>
            <a:ext cx="3762740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012455-CD7B-6B76-59BA-B7ACCF45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0" y="3636911"/>
            <a:ext cx="3740816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099F74-2CA1-AB4B-4254-3C2E1885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72" y="3636911"/>
            <a:ext cx="38282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89E3-E9F1-314D-762E-A193E94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95B3-215B-4AEB-7E15-56109E39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ED37D13-2721-A7CE-ACAF-02D8113392CB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6F4038-13D0-8653-FB6F-BA7C5884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61" y="2623127"/>
            <a:ext cx="9373390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2BC7-F1D0-EF15-9F72-9A24222E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5F6F1-AD6E-C215-A2B3-F37616B5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A0FFC2A-66AE-F2F9-B41D-2AEDEC16D3A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862FFA-239A-2037-1478-C659C560B798}"/>
              </a:ext>
            </a:extLst>
          </p:cNvPr>
          <p:cNvSpPr txBox="1"/>
          <p:nvPr/>
        </p:nvSpPr>
        <p:spPr>
          <a:xfrm>
            <a:off x="5808618" y="4998720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0B0403-EE8E-C8E2-8FA1-98AE4BB8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3319"/>
              </p:ext>
            </p:extLst>
          </p:nvPr>
        </p:nvGraphicFramePr>
        <p:xfrm>
          <a:off x="838200" y="2752652"/>
          <a:ext cx="10515600" cy="126593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7780">
                  <a:extLst>
                    <a:ext uri="{9D8B030D-6E8A-4147-A177-3AD203B41FA5}">
                      <a16:colId xmlns:a16="http://schemas.microsoft.com/office/drawing/2014/main" val="205217858"/>
                    </a:ext>
                  </a:extLst>
                </a:gridCol>
                <a:gridCol w="767116">
                  <a:extLst>
                    <a:ext uri="{9D8B030D-6E8A-4147-A177-3AD203B41FA5}">
                      <a16:colId xmlns:a16="http://schemas.microsoft.com/office/drawing/2014/main" val="1820690852"/>
                    </a:ext>
                  </a:extLst>
                </a:gridCol>
                <a:gridCol w="1119813">
                  <a:extLst>
                    <a:ext uri="{9D8B030D-6E8A-4147-A177-3AD203B41FA5}">
                      <a16:colId xmlns:a16="http://schemas.microsoft.com/office/drawing/2014/main" val="1293694280"/>
                    </a:ext>
                  </a:extLst>
                </a:gridCol>
                <a:gridCol w="1328493">
                  <a:extLst>
                    <a:ext uri="{9D8B030D-6E8A-4147-A177-3AD203B41FA5}">
                      <a16:colId xmlns:a16="http://schemas.microsoft.com/office/drawing/2014/main" val="1821829648"/>
                    </a:ext>
                  </a:extLst>
                </a:gridCol>
                <a:gridCol w="1363763">
                  <a:extLst>
                    <a:ext uri="{9D8B030D-6E8A-4147-A177-3AD203B41FA5}">
                      <a16:colId xmlns:a16="http://schemas.microsoft.com/office/drawing/2014/main" val="4196704334"/>
                    </a:ext>
                  </a:extLst>
                </a:gridCol>
                <a:gridCol w="1366702">
                  <a:extLst>
                    <a:ext uri="{9D8B030D-6E8A-4147-A177-3AD203B41FA5}">
                      <a16:colId xmlns:a16="http://schemas.microsoft.com/office/drawing/2014/main" val="2533712700"/>
                    </a:ext>
                  </a:extLst>
                </a:gridCol>
                <a:gridCol w="1081606">
                  <a:extLst>
                    <a:ext uri="{9D8B030D-6E8A-4147-A177-3AD203B41FA5}">
                      <a16:colId xmlns:a16="http://schemas.microsoft.com/office/drawing/2014/main" val="2394905618"/>
                    </a:ext>
                  </a:extLst>
                </a:gridCol>
                <a:gridCol w="1739974">
                  <a:extLst>
                    <a:ext uri="{9D8B030D-6E8A-4147-A177-3AD203B41FA5}">
                      <a16:colId xmlns:a16="http://schemas.microsoft.com/office/drawing/2014/main" val="3016951611"/>
                    </a:ext>
                  </a:extLst>
                </a:gridCol>
                <a:gridCol w="1190353">
                  <a:extLst>
                    <a:ext uri="{9D8B030D-6E8A-4147-A177-3AD203B41FA5}">
                      <a16:colId xmlns:a16="http://schemas.microsoft.com/office/drawing/2014/main" val="2251763853"/>
                    </a:ext>
                  </a:extLst>
                </a:gridCol>
              </a:tblGrid>
              <a:tr h="338891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  <a:endParaRPr lang="zh-TW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P5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響應穩態值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y_ss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尖峰超越量</a:t>
                      </a:r>
                      <a:r>
                        <a:rPr lang="el-GR" sz="1000" u="none" strike="noStrike" dirty="0">
                          <a:solidFill>
                            <a:schemeClr val="bg1"/>
                          </a:solidFill>
                          <a:effectLst/>
                          <a:ea typeface="標楷體" panose="03000509000000000000" pitchFamily="65" charset="-120"/>
                        </a:rPr>
                        <a:t>Δ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 [V]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最大超越量𝑀𝑝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[%]</a:t>
                      </a:r>
                      <a:endParaRPr lang="en-US" altLang="zh-TW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尖峰時間𝑡𝑝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上升時間𝑡𝑟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穩態誤差𝑒𝑠𝑠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altLang="zh-TW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48518"/>
                  </a:ext>
                </a:extLst>
              </a:tr>
              <a:tr h="43361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70%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5.45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extLst>
                  <a:ext uri="{0D108BD9-81ED-4DB2-BD59-A6C34878D82A}">
                    <a16:rowId xmlns:a16="http://schemas.microsoft.com/office/drawing/2014/main" val="439462672"/>
                  </a:ext>
                </a:extLst>
              </a:tr>
              <a:tr h="49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extLst>
                  <a:ext uri="{0D108BD9-81ED-4DB2-BD59-A6C34878D82A}">
                    <a16:rowId xmlns:a16="http://schemas.microsoft.com/office/drawing/2014/main" val="274413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5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20E1-9E00-FE25-B06A-5A953ED1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43DB8-3FA5-B843-FB2B-C9D6331F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95CE10-5717-44BB-1B04-8BDD8EDE130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觀察室示波器顯示之響應波形，並以軟體模擬與驗證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96633D-06E2-2C86-9D20-19CCEA5F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" y="3239606"/>
            <a:ext cx="3927764" cy="3142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561BBF-A9AB-1839-40DE-6115A68B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71" y="3239606"/>
            <a:ext cx="4059454" cy="32475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75AD7B-9B54-152A-6480-B4523BBE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24" y="3325524"/>
            <a:ext cx="3959189" cy="3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300109"/>
            <a:ext cx="8223394" cy="693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2193724"/>
            <a:ext cx="8459359" cy="41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535</Words>
  <Application>Microsoft Office PowerPoint</Application>
  <PresentationFormat>寬螢幕</PresentationFormat>
  <Paragraphs>118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標楷體</vt:lpstr>
      <vt:lpstr>Aptos</vt:lpstr>
      <vt:lpstr>Aptos Display</vt:lpstr>
      <vt:lpstr>Arial</vt:lpstr>
      <vt:lpstr>Calibri</vt:lpstr>
      <vt:lpstr>Cascadia Code</vt:lpstr>
      <vt:lpstr>Office 佈景主題</vt:lpstr>
      <vt:lpstr>實驗六</vt:lpstr>
      <vt:lpstr>實驗6-1</vt:lpstr>
      <vt:lpstr>實驗6-1</vt:lpstr>
      <vt:lpstr>實驗6-1-1(軟體)</vt:lpstr>
      <vt:lpstr>實驗6-1-2(軟體)</vt:lpstr>
      <vt:lpstr>實驗6-2</vt:lpstr>
      <vt:lpstr>實驗6-2</vt:lpstr>
      <vt:lpstr>實驗6-2(模擬)</vt:lpstr>
      <vt:lpstr>實驗6-3</vt:lpstr>
      <vt:lpstr>實驗6-3</vt:lpstr>
      <vt:lpstr>實驗6-3</vt:lpstr>
      <vt:lpstr>實驗6-3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亮佑 郭</cp:lastModifiedBy>
  <cp:revision>132</cp:revision>
  <dcterms:created xsi:type="dcterms:W3CDTF">2025-02-27T08:29:16Z</dcterms:created>
  <dcterms:modified xsi:type="dcterms:W3CDTF">2025-04-06T13:49:56Z</dcterms:modified>
</cp:coreProperties>
</file>