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94" r:id="rId5"/>
    <p:sldId id="291" r:id="rId6"/>
    <p:sldId id="293" r:id="rId7"/>
    <p:sldId id="295" r:id="rId8"/>
    <p:sldId id="292" r:id="rId9"/>
    <p:sldId id="296" r:id="rId10"/>
    <p:sldId id="297" r:id="rId11"/>
    <p:sldId id="299" r:id="rId12"/>
    <p:sldId id="300" r:id="rId13"/>
    <p:sldId id="301" r:id="rId14"/>
    <p:sldId id="284" r:id="rId15"/>
    <p:sldId id="298" r:id="rId16"/>
    <p:sldId id="30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04" autoAdjust="0"/>
  </p:normalViewPr>
  <p:slideViewPr>
    <p:cSldViewPr snapToGrid="0">
      <p:cViewPr varScale="1">
        <p:scale>
          <a:sx n="106" d="100"/>
          <a:sy n="106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el\&#22823;&#23416;\&#22823;&#19977;&#19979;&#27511;&#31243;\&#25511;&#21046;&#24037;&#31243;&#23526;&#39511;\&#23526;&#39511;&#20108;\presentation\2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轉速</a:t>
            </a:r>
            <a:r>
              <a:rPr lang="en-US" altLang="zh-TW" dirty="0"/>
              <a:t>(rpm)</a:t>
            </a:r>
            <a:endParaRPr lang="zh-TW" altLang="en-US" dirty="0"/>
          </a:p>
        </c:rich>
      </c:tx>
      <c:layout>
        <c:manualLayout>
          <c:xMode val="edge"/>
          <c:yMode val="edge"/>
          <c:x val="1.5506485990400614E-3"/>
          <c:y val="1.9147624161788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工作表1!$A$25</c:f>
              <c:strCache>
                <c:ptCount val="1"/>
                <c:pt idx="0">
                  <c:v>轉速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工作表1!$B$24:$V$24</c:f>
              <c:numCache>
                <c:formatCode>General</c:formatCode>
                <c:ptCount val="21"/>
                <c:pt idx="0">
                  <c:v>-1</c:v>
                </c:pt>
                <c:pt idx="1">
                  <c:v>-2</c:v>
                </c:pt>
                <c:pt idx="2">
                  <c:v>-3</c:v>
                </c:pt>
                <c:pt idx="3">
                  <c:v>-4</c:v>
                </c:pt>
                <c:pt idx="4">
                  <c:v>-5</c:v>
                </c:pt>
                <c:pt idx="5">
                  <c:v>-6</c:v>
                </c:pt>
                <c:pt idx="6">
                  <c:v>-7</c:v>
                </c:pt>
                <c:pt idx="7">
                  <c:v>-8</c:v>
                </c:pt>
                <c:pt idx="8">
                  <c:v>-9</c:v>
                </c:pt>
                <c:pt idx="9">
                  <c:v>-10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0</c:v>
                </c:pt>
              </c:numCache>
            </c:numRef>
          </c:xVal>
          <c:yVal>
            <c:numRef>
              <c:f>工作表1!$B$25:$V$25</c:f>
              <c:numCache>
                <c:formatCode>General</c:formatCode>
                <c:ptCount val="21"/>
                <c:pt idx="0">
                  <c:v>-38.4</c:v>
                </c:pt>
                <c:pt idx="1">
                  <c:v>-58.88</c:v>
                </c:pt>
                <c:pt idx="2">
                  <c:v>-89.6</c:v>
                </c:pt>
                <c:pt idx="3">
                  <c:v>-113.6</c:v>
                </c:pt>
                <c:pt idx="4">
                  <c:v>-140.80000000000001</c:v>
                </c:pt>
                <c:pt idx="5">
                  <c:v>-168.64</c:v>
                </c:pt>
                <c:pt idx="6">
                  <c:v>-192.32</c:v>
                </c:pt>
                <c:pt idx="7">
                  <c:v>-216.96</c:v>
                </c:pt>
                <c:pt idx="8">
                  <c:v>-230.08</c:v>
                </c:pt>
                <c:pt idx="9">
                  <c:v>-230.4</c:v>
                </c:pt>
                <c:pt idx="10">
                  <c:v>30.72</c:v>
                </c:pt>
                <c:pt idx="11">
                  <c:v>58.24</c:v>
                </c:pt>
                <c:pt idx="12">
                  <c:v>81.28</c:v>
                </c:pt>
                <c:pt idx="13">
                  <c:v>110.4</c:v>
                </c:pt>
                <c:pt idx="14">
                  <c:v>134.72</c:v>
                </c:pt>
                <c:pt idx="15">
                  <c:v>163.84</c:v>
                </c:pt>
                <c:pt idx="16">
                  <c:v>183.68</c:v>
                </c:pt>
                <c:pt idx="17">
                  <c:v>212.8</c:v>
                </c:pt>
                <c:pt idx="18">
                  <c:v>213.76</c:v>
                </c:pt>
                <c:pt idx="19">
                  <c:v>213.76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9-452B-B1EA-A2BF64A3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18159"/>
        <c:axId val="463219823"/>
      </c:scatterChart>
      <c:valAx>
        <c:axId val="463218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9823"/>
        <c:crossesAt val="0"/>
        <c:crossBetween val="midCat"/>
      </c:valAx>
      <c:valAx>
        <c:axId val="4632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8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7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15385"/>
            <a:ext cx="11860280" cy="752580"/>
          </a:xfrm>
          <a:prstGeom prst="rect">
            <a:avLst/>
          </a:prstGeom>
        </p:spPr>
      </p:pic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90569"/>
              </p:ext>
            </p:extLst>
          </p:nvPr>
        </p:nvGraphicFramePr>
        <p:xfrm>
          <a:off x="3023419" y="2391697"/>
          <a:ext cx="6445045" cy="397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9313766" y="6094304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電壓</a:t>
            </a:r>
            <a:r>
              <a:rPr lang="en-US" altLang="zh-TW" sz="1200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2529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0979B-6A23-6DCB-18AD-4C2BFCDA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FC5DC-1A60-E612-CF17-C2226CBE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8" y="1332879"/>
            <a:ext cx="1177911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EF36D15-B5D9-CA3F-DF37-1F15F5B7C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0759"/>
              </p:ext>
            </p:extLst>
          </p:nvPr>
        </p:nvGraphicFramePr>
        <p:xfrm>
          <a:off x="1380760" y="274320"/>
          <a:ext cx="9490441" cy="59553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0496">
                  <a:extLst>
                    <a:ext uri="{9D8B030D-6E8A-4147-A177-3AD203B41FA5}">
                      <a16:colId xmlns:a16="http://schemas.microsoft.com/office/drawing/2014/main" val="4280775265"/>
                    </a:ext>
                  </a:extLst>
                </a:gridCol>
                <a:gridCol w="1706151">
                  <a:extLst>
                    <a:ext uri="{9D8B030D-6E8A-4147-A177-3AD203B41FA5}">
                      <a16:colId xmlns:a16="http://schemas.microsoft.com/office/drawing/2014/main" val="2796294173"/>
                    </a:ext>
                  </a:extLst>
                </a:gridCol>
                <a:gridCol w="679262">
                  <a:extLst>
                    <a:ext uri="{9D8B030D-6E8A-4147-A177-3AD203B41FA5}">
                      <a16:colId xmlns:a16="http://schemas.microsoft.com/office/drawing/2014/main" val="957032113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487400265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2566721393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201969558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714661754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1279774542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084245494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電壓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988525106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1049336969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5888852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2828141730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82.88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60.48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2049400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369478914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136.96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135.04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112.64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89.6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978407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20859261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轉速</a:t>
                      </a:r>
                    </a:p>
                    <a:p>
                      <a:pPr algn="ctr"/>
                      <a:r>
                        <a:rPr lang="el-GR" sz="1600"/>
                        <a:t>ω (</a:t>
                      </a:r>
                      <a:r>
                        <a:rPr lang="en-US" sz="1600"/>
                        <a:t>rpm)</a:t>
                      </a:r>
                      <a:endParaRPr lang="en-US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187.84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133.76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115.84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103.68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4624962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穩態電壓</a:t>
                      </a:r>
                    </a:p>
                    <a:p>
                      <a:pPr algn="ctr"/>
                      <a:r>
                        <a:rPr lang="en-US" altLang="zh-TW" sz="1600"/>
                        <a:t>ω_{t,ss} (V)</a:t>
                      </a:r>
                      <a:endParaRPr lang="en-US" altLang="zh-TW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3335432385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轉速</a:t>
                      </a:r>
                    </a:p>
                    <a:p>
                      <a:pPr algn="ctr"/>
                      <a:r>
                        <a:rPr lang="el-GR" sz="1600"/>
                        <a:t>ω (</a:t>
                      </a:r>
                      <a:r>
                        <a:rPr lang="en-US" sz="1600"/>
                        <a:t>rpm)</a:t>
                      </a:r>
                      <a:endParaRPr lang="en-US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212.8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208.32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187.84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157.12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110.08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103.68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D011F5-B30C-EBDF-7B0E-230330696829}"/>
              </a:ext>
            </a:extLst>
          </p:cNvPr>
          <p:cNvSpPr txBox="1">
            <a:spLocks/>
          </p:cNvSpPr>
          <p:nvPr/>
        </p:nvSpPr>
        <p:spPr>
          <a:xfrm>
            <a:off x="838200" y="126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實驗</a:t>
            </a:r>
            <a:r>
              <a:rPr lang="en-US" altLang="zh-TW" dirty="0"/>
              <a:t>2-3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CB5E85-888C-244D-5645-351C2D0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1" b="43843"/>
          <a:stretch/>
        </p:blipFill>
        <p:spPr>
          <a:xfrm>
            <a:off x="924962" y="1452149"/>
            <a:ext cx="10435466" cy="744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62" y="2196548"/>
            <a:ext cx="4663054" cy="384016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2" y="2196548"/>
            <a:ext cx="452285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6C373EA-BEA5-EE7D-FC71-D07B1B7C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170"/>
            <a:ext cx="11201400" cy="219045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019821-10A0-DE98-D7D9-77368D3AA6C6}"/>
              </a:ext>
            </a:extLst>
          </p:cNvPr>
          <p:cNvSpPr txBox="1"/>
          <p:nvPr/>
        </p:nvSpPr>
        <p:spPr>
          <a:xfrm>
            <a:off x="9412356" y="2176670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0D8F0-D09A-3D6F-19E9-5286182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C32AA6-418A-B882-BC04-10D08315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9" y="1690688"/>
            <a:ext cx="10744200" cy="9620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786404-8D82-4D7C-574F-AF4267503E78}"/>
              </a:ext>
            </a:extLst>
          </p:cNvPr>
          <p:cNvSpPr txBox="1"/>
          <p:nvPr/>
        </p:nvSpPr>
        <p:spPr>
          <a:xfrm>
            <a:off x="1220027" y="3187293"/>
            <a:ext cx="100111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機構單元中的直流馬達，其轉動軸與輸出轉軸之間的減速比為 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1:32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，即輸出軸的轉速為馬達轉軸轉速的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1/32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若轉速過高，硬體無法承受過大的負荷，因此需要透過減速來降低轉速，確保系統穩定運作。 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減速的過程不會改變直流馬達系統的轉移函數，因此對其數學模型沒有影響。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52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F5116A-BCA9-C12B-5988-ACF1B444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1690688"/>
            <a:ext cx="6854688" cy="51678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D3B9C4-3ED0-C771-1F02-0EBEA92D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86" y="2435448"/>
            <a:ext cx="93502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當負載增加時，馬達為了提供足夠的力矩來克服額外的負載，所需的電樞電流會增加。然而，隨著電樞電流的增大，電樞電阻上的壓降也會上升，導致施加在馬達上的有效電壓降低，進而使馬達的轉速下降。</a:t>
            </a:r>
          </a:p>
        </p:txBody>
      </p:sp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4" y="1610741"/>
            <a:ext cx="10204476" cy="5144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6" y="2396273"/>
            <a:ext cx="9692511" cy="37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 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3667"/>
            <a:ext cx="3453962" cy="31809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2" y="3133667"/>
            <a:ext cx="3453961" cy="31809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61" y="3133667"/>
            <a:ext cx="3453961" cy="31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 (</a:t>
            </a:r>
            <a:r>
              <a:rPr lang="zh-TW" altLang="en-US" dirty="0"/>
              <a:t>實驗結果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89" y="2723535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4" y="2607123"/>
            <a:ext cx="11392871" cy="34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" y="2600513"/>
            <a:ext cx="3993022" cy="3677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11" y="2600513"/>
            <a:ext cx="3993022" cy="3677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9" y="2600513"/>
            <a:ext cx="3993022" cy="3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實驗驗證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15" y="2638662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986"/>
              </p:ext>
            </p:extLst>
          </p:nvPr>
        </p:nvGraphicFramePr>
        <p:xfrm>
          <a:off x="1202635" y="2060021"/>
          <a:ext cx="10376450" cy="34249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27743">
                  <a:extLst>
                    <a:ext uri="{9D8B030D-6E8A-4147-A177-3AD203B41FA5}">
                      <a16:colId xmlns:a16="http://schemas.microsoft.com/office/drawing/2014/main" val="3002107749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345156943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89055146"/>
                    </a:ext>
                  </a:extLst>
                </a:gridCol>
                <a:gridCol w="1033953">
                  <a:extLst>
                    <a:ext uri="{9D8B030D-6E8A-4147-A177-3AD203B41FA5}">
                      <a16:colId xmlns:a16="http://schemas.microsoft.com/office/drawing/2014/main" val="1127143210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4245192262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941336253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712722266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998711642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661453974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838930956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424601563"/>
                    </a:ext>
                  </a:extLst>
                </a:gridCol>
              </a:tblGrid>
              <a:tr h="85622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項目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E_a</a:t>
                      </a:r>
                      <a:r>
                        <a:rPr lang="en-US" sz="1600" u="none" strike="noStrike" dirty="0">
                          <a:effectLst/>
                        </a:rPr>
                        <a:t>(v)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w_t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ss</a:t>
                      </a:r>
                      <a:r>
                        <a:rPr lang="en-US" sz="1600" u="none" strike="noStrike" dirty="0">
                          <a:effectLst/>
                        </a:rPr>
                        <a:t> (v)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w_t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tau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1142"/>
                  </a:ext>
                </a:extLst>
              </a:tr>
              <a:tr h="856229">
                <a:tc vMerge="1"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972599"/>
                  </a:ext>
                </a:extLst>
              </a:tr>
              <a:tr h="8562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實驗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5.05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5.05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5.05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5.05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3.2017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3.2017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0.46875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0.94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3586204"/>
                  </a:ext>
                </a:extLst>
              </a:tr>
              <a:tr h="8562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理論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3.17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3.17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0.4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0.8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02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1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72981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13123"/>
              </p:ext>
            </p:extLst>
          </p:nvPr>
        </p:nvGraphicFramePr>
        <p:xfrm>
          <a:off x="1143000" y="2454965"/>
          <a:ext cx="10210795" cy="356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282">
                  <a:extLst>
                    <a:ext uri="{9D8B030D-6E8A-4147-A177-3AD203B41FA5}">
                      <a16:colId xmlns:a16="http://schemas.microsoft.com/office/drawing/2014/main" val="185216890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85351529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4158978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3235235046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46107668"/>
                    </a:ext>
                  </a:extLst>
                </a:gridCol>
                <a:gridCol w="694554">
                  <a:extLst>
                    <a:ext uri="{9D8B030D-6E8A-4147-A177-3AD203B41FA5}">
                      <a16:colId xmlns:a16="http://schemas.microsoft.com/office/drawing/2014/main" val="2644024839"/>
                    </a:ext>
                  </a:extLst>
                </a:gridCol>
                <a:gridCol w="853571">
                  <a:extLst>
                    <a:ext uri="{9D8B030D-6E8A-4147-A177-3AD203B41FA5}">
                      <a16:colId xmlns:a16="http://schemas.microsoft.com/office/drawing/2014/main" val="2681286785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991272034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3148557774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704899746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382022940"/>
                    </a:ext>
                  </a:extLst>
                </a:gridCol>
              </a:tblGrid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輸入電壓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8523708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穩態電壓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6093011"/>
                  </a:ext>
                </a:extLst>
              </a:tr>
              <a:tr h="5286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轉速</a:t>
                      </a:r>
                      <a:r>
                        <a:rPr lang="en-US" altLang="zh-TW" sz="1600" u="none" strike="noStrike" dirty="0">
                          <a:effectLst/>
                        </a:rPr>
                        <a:t>(rpm)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30.72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58.24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81.28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110.4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134.72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163.84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183.68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212.8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213.76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213.76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1189840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輸入電壓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6327354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穩態電壓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8145038"/>
                  </a:ext>
                </a:extLst>
              </a:tr>
              <a:tr h="78954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轉速</a:t>
                      </a:r>
                      <a:r>
                        <a:rPr lang="en-US" altLang="zh-TW" sz="1600" u="none" strike="noStrike" dirty="0">
                          <a:effectLst/>
                        </a:rPr>
                        <a:t>(rpm)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-38.4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-58.88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-89.6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-113.6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-140.8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-168.64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-192.32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-216.96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-230.08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-230.4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13819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0" y="1389650"/>
            <a:ext cx="980259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543</Words>
  <Application>Microsoft Office PowerPoint</Application>
  <PresentationFormat>寬螢幕</PresentationFormat>
  <Paragraphs>234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新細明體</vt:lpstr>
      <vt:lpstr>標楷體</vt:lpstr>
      <vt:lpstr>Arial</vt:lpstr>
      <vt:lpstr>Calibri</vt:lpstr>
      <vt:lpstr>Times New Roman</vt:lpstr>
      <vt:lpstr>Office 佈景主題</vt:lpstr>
      <vt:lpstr>實驗二</vt:lpstr>
      <vt:lpstr>實驗2-1</vt:lpstr>
      <vt:lpstr>實驗2-1 (軟體模擬)</vt:lpstr>
      <vt:lpstr>實驗2-1 (實驗結果)</vt:lpstr>
      <vt:lpstr>實驗2-1(軟體模擬)</vt:lpstr>
      <vt:lpstr>實驗2-1(軟體模擬)</vt:lpstr>
      <vt:lpstr>實驗2-1(實驗驗證)</vt:lpstr>
      <vt:lpstr>實驗2-1</vt:lpstr>
      <vt:lpstr>實驗2-2</vt:lpstr>
      <vt:lpstr>實驗2-2</vt:lpstr>
      <vt:lpstr>實驗2-3</vt:lpstr>
      <vt:lpstr>PowerPoint 簡報</vt:lpstr>
      <vt:lpstr>PowerPoint 簡報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57</cp:revision>
  <dcterms:created xsi:type="dcterms:W3CDTF">2025-02-27T08:29:16Z</dcterms:created>
  <dcterms:modified xsi:type="dcterms:W3CDTF">2025-03-09T07:17:00Z</dcterms:modified>
</cp:coreProperties>
</file>