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2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2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2192020" y="923925"/>
            <a:ext cx="11704320" cy="2002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166100" y="2926079"/>
            <a:ext cx="5730240" cy="5303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211468" y="7493001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4" r:id="rId11"/>
    <p:sldLayoutId id="2147483665" r:id="rId12"/>
    <p:sldLayoutId id="2147483675" r:id="rId13"/>
    <p:sldLayoutId id="2147483676" r:id="rId1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 0"/>
          <p:cNvSpPr txBox="1"/>
          <p:nvPr/>
        </p:nvSpPr>
        <p:spPr>
          <a:xfrm>
            <a:off x="898327" y="2499360"/>
            <a:ext cx="4847675" cy="87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600"/>
              </a:lnSpc>
              <a:defRPr sz="53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MySNS 프로젝트</a:t>
            </a:r>
          </a:p>
        </p:txBody>
      </p:sp>
      <p:sp>
        <p:nvSpPr>
          <p:cNvPr id="264" name="Text 1"/>
          <p:cNvSpPr txBox="1"/>
          <p:nvPr/>
        </p:nvSpPr>
        <p:spPr>
          <a:xfrm>
            <a:off x="898325" y="3728561"/>
            <a:ext cx="7089985" cy="40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사진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공유와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실시간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소통을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위한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사용자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경험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중심의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디자인과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기능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구현</a:t>
            </a:r>
          </a:p>
        </p:txBody>
      </p:sp>
      <p:sp>
        <p:nvSpPr>
          <p:cNvPr id="265" name="Text 2"/>
          <p:cNvSpPr txBox="1"/>
          <p:nvPr/>
        </p:nvSpPr>
        <p:spPr>
          <a:xfrm>
            <a:off x="898325" y="4427932"/>
            <a:ext cx="7829581" cy="40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프로젝트 기반 프론트엔드 </a:t>
            </a:r>
            <a:r>
              <a:t>(React, Vue)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웹 </a:t>
            </a:r>
            <a:r>
              <a:t>&amp;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앱 </a:t>
            </a:r>
            <a:r>
              <a:t>SW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개발자 양성과정 </a:t>
            </a:r>
            <a:r>
              <a:t>15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회차 </a:t>
            </a:r>
          </a:p>
        </p:txBody>
      </p:sp>
      <p:sp>
        <p:nvSpPr>
          <p:cNvPr id="266" name="Text 3"/>
          <p:cNvSpPr txBox="1"/>
          <p:nvPr/>
        </p:nvSpPr>
        <p:spPr>
          <a:xfrm>
            <a:off x="12697720" y="5223509"/>
            <a:ext cx="1034352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3900"/>
              </a:lnSpc>
              <a:defRPr sz="31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예이원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"/>
          <p:cNvSpPr/>
          <p:nvPr/>
        </p:nvSpPr>
        <p:spPr>
          <a:xfrm>
            <a:off x="872927" y="2639615"/>
            <a:ext cx="449107" cy="449107"/>
          </a:xfrm>
          <a:prstGeom prst="roundRect">
            <a:avLst>
              <a:gd name="adj" fmla="val 50000"/>
            </a:avLst>
          </a:prstGeom>
          <a:solidFill>
            <a:srgbClr val="2C2A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28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269" name="Text 2"/>
          <p:cNvSpPr txBox="1"/>
          <p:nvPr/>
        </p:nvSpPr>
        <p:spPr>
          <a:xfrm>
            <a:off x="1476756" y="2638722"/>
            <a:ext cx="1762379" cy="40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목표 및 주요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기능</a:t>
            </a:r>
          </a:p>
        </p:txBody>
      </p:sp>
      <p:sp>
        <p:nvSpPr>
          <p:cNvPr id="270" name="Text 4"/>
          <p:cNvSpPr txBox="1"/>
          <p:nvPr/>
        </p:nvSpPr>
        <p:spPr>
          <a:xfrm>
            <a:off x="10377964" y="2670716"/>
            <a:ext cx="1691809" cy="40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기술적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의사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결정</a:t>
            </a:r>
          </a:p>
        </p:txBody>
      </p:sp>
      <p:sp>
        <p:nvSpPr>
          <p:cNvPr id="271" name="Text 6"/>
          <p:cNvSpPr txBox="1"/>
          <p:nvPr/>
        </p:nvSpPr>
        <p:spPr>
          <a:xfrm>
            <a:off x="1563247" y="4003933"/>
            <a:ext cx="962110" cy="40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개발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일정</a:t>
            </a:r>
          </a:p>
        </p:txBody>
      </p:sp>
      <p:sp>
        <p:nvSpPr>
          <p:cNvPr id="272" name="Text 8"/>
          <p:cNvSpPr txBox="1"/>
          <p:nvPr/>
        </p:nvSpPr>
        <p:spPr>
          <a:xfrm>
            <a:off x="6229963" y="3973827"/>
            <a:ext cx="1465883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200"/>
              </a:lnSpc>
              <a:defRPr sz="20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Mood board</a:t>
            </a:r>
          </a:p>
        </p:txBody>
      </p:sp>
      <p:sp>
        <p:nvSpPr>
          <p:cNvPr id="273" name="Text 10"/>
          <p:cNvSpPr txBox="1"/>
          <p:nvPr/>
        </p:nvSpPr>
        <p:spPr>
          <a:xfrm>
            <a:off x="10377964" y="4003933"/>
            <a:ext cx="1181820" cy="401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사이트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구성</a:t>
            </a:r>
          </a:p>
        </p:txBody>
      </p:sp>
      <p:sp>
        <p:nvSpPr>
          <p:cNvPr id="274" name="Text 12"/>
          <p:cNvSpPr txBox="1"/>
          <p:nvPr/>
        </p:nvSpPr>
        <p:spPr>
          <a:xfrm>
            <a:off x="1563247" y="5298482"/>
            <a:ext cx="2780368" cy="40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UI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구성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요소</a:t>
            </a:r>
            <a:r>
              <a:t> &amp;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스토리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보드</a:t>
            </a:r>
          </a:p>
        </p:txBody>
      </p:sp>
      <p:sp>
        <p:nvSpPr>
          <p:cNvPr id="275" name="Text 16"/>
          <p:cNvSpPr txBox="1"/>
          <p:nvPr/>
        </p:nvSpPr>
        <p:spPr>
          <a:xfrm>
            <a:off x="6289261" y="5271572"/>
            <a:ext cx="1181821" cy="40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200"/>
              </a:lnSpc>
              <a:defRPr sz="2000" b="1">
                <a:solidFill>
                  <a:srgbClr val="3D3A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트러블 슈팅</a:t>
            </a:r>
          </a:p>
        </p:txBody>
      </p:sp>
      <p:sp>
        <p:nvSpPr>
          <p:cNvPr id="276" name="Text 18"/>
          <p:cNvSpPr txBox="1"/>
          <p:nvPr/>
        </p:nvSpPr>
        <p:spPr>
          <a:xfrm>
            <a:off x="10377964" y="5294498"/>
            <a:ext cx="2272368" cy="40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개선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사항 및 향후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계획</a:t>
            </a:r>
          </a:p>
        </p:txBody>
      </p:sp>
      <p:sp>
        <p:nvSpPr>
          <p:cNvPr id="277" name="1"/>
          <p:cNvSpPr txBox="1"/>
          <p:nvPr/>
        </p:nvSpPr>
        <p:spPr>
          <a:xfrm>
            <a:off x="1000177" y="267071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1</a:t>
            </a:r>
          </a:p>
        </p:txBody>
      </p:sp>
      <p:sp>
        <p:nvSpPr>
          <p:cNvPr id="278" name="Shape 1"/>
          <p:cNvSpPr/>
          <p:nvPr/>
        </p:nvSpPr>
        <p:spPr>
          <a:xfrm>
            <a:off x="9704765" y="2684923"/>
            <a:ext cx="449107" cy="449107"/>
          </a:xfrm>
          <a:prstGeom prst="roundRect">
            <a:avLst>
              <a:gd name="adj" fmla="val 50000"/>
            </a:avLst>
          </a:prstGeom>
          <a:solidFill>
            <a:srgbClr val="2C2A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28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279" name="2"/>
          <p:cNvSpPr txBox="1"/>
          <p:nvPr/>
        </p:nvSpPr>
        <p:spPr>
          <a:xfrm>
            <a:off x="9832016" y="272872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3</a:t>
            </a:r>
          </a:p>
        </p:txBody>
      </p:sp>
      <p:sp>
        <p:nvSpPr>
          <p:cNvPr id="280" name="Shape 1"/>
          <p:cNvSpPr/>
          <p:nvPr/>
        </p:nvSpPr>
        <p:spPr>
          <a:xfrm>
            <a:off x="872927" y="3968362"/>
            <a:ext cx="449107" cy="449107"/>
          </a:xfrm>
          <a:prstGeom prst="roundRect">
            <a:avLst>
              <a:gd name="adj" fmla="val 50000"/>
            </a:avLst>
          </a:prstGeom>
          <a:solidFill>
            <a:srgbClr val="2C2A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28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281" name="3"/>
          <p:cNvSpPr txBox="1"/>
          <p:nvPr/>
        </p:nvSpPr>
        <p:spPr>
          <a:xfrm>
            <a:off x="1000178" y="4012162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4</a:t>
            </a:r>
          </a:p>
        </p:txBody>
      </p:sp>
      <p:sp>
        <p:nvSpPr>
          <p:cNvPr id="282" name="Shape 1"/>
          <p:cNvSpPr/>
          <p:nvPr/>
        </p:nvSpPr>
        <p:spPr>
          <a:xfrm>
            <a:off x="5639777" y="3944234"/>
            <a:ext cx="449107" cy="449107"/>
          </a:xfrm>
          <a:prstGeom prst="roundRect">
            <a:avLst>
              <a:gd name="adj" fmla="val 50000"/>
            </a:avLst>
          </a:prstGeom>
          <a:solidFill>
            <a:srgbClr val="2C2A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28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283" name="4"/>
          <p:cNvSpPr txBox="1"/>
          <p:nvPr/>
        </p:nvSpPr>
        <p:spPr>
          <a:xfrm>
            <a:off x="5767027" y="398803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5</a:t>
            </a:r>
          </a:p>
        </p:txBody>
      </p:sp>
      <p:sp>
        <p:nvSpPr>
          <p:cNvPr id="284" name="Shape 1"/>
          <p:cNvSpPr/>
          <p:nvPr/>
        </p:nvSpPr>
        <p:spPr>
          <a:xfrm>
            <a:off x="9801607" y="3974591"/>
            <a:ext cx="449107" cy="449107"/>
          </a:xfrm>
          <a:prstGeom prst="roundRect">
            <a:avLst>
              <a:gd name="adj" fmla="val 50000"/>
            </a:avLst>
          </a:prstGeom>
          <a:solidFill>
            <a:srgbClr val="2C2A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28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285" name="5"/>
          <p:cNvSpPr txBox="1"/>
          <p:nvPr/>
        </p:nvSpPr>
        <p:spPr>
          <a:xfrm>
            <a:off x="9928858" y="4018393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6</a:t>
            </a:r>
          </a:p>
        </p:txBody>
      </p:sp>
      <p:sp>
        <p:nvSpPr>
          <p:cNvPr id="286" name="Shape 1"/>
          <p:cNvSpPr/>
          <p:nvPr/>
        </p:nvSpPr>
        <p:spPr>
          <a:xfrm>
            <a:off x="872927" y="5241599"/>
            <a:ext cx="449107" cy="449107"/>
          </a:xfrm>
          <a:prstGeom prst="roundRect">
            <a:avLst>
              <a:gd name="adj" fmla="val 50000"/>
            </a:avLst>
          </a:prstGeom>
          <a:solidFill>
            <a:srgbClr val="2C2A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28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287" name="6"/>
          <p:cNvSpPr txBox="1"/>
          <p:nvPr/>
        </p:nvSpPr>
        <p:spPr>
          <a:xfrm>
            <a:off x="1000178" y="5298099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7</a:t>
            </a:r>
          </a:p>
        </p:txBody>
      </p:sp>
      <p:sp>
        <p:nvSpPr>
          <p:cNvPr id="288" name="Shape 1"/>
          <p:cNvSpPr/>
          <p:nvPr/>
        </p:nvSpPr>
        <p:spPr>
          <a:xfrm>
            <a:off x="5639777" y="5250696"/>
            <a:ext cx="449107" cy="449107"/>
          </a:xfrm>
          <a:prstGeom prst="roundRect">
            <a:avLst>
              <a:gd name="adj" fmla="val 50000"/>
            </a:avLst>
          </a:prstGeom>
          <a:solidFill>
            <a:srgbClr val="2C2A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28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289" name="7"/>
          <p:cNvSpPr txBox="1"/>
          <p:nvPr/>
        </p:nvSpPr>
        <p:spPr>
          <a:xfrm>
            <a:off x="5767027" y="529449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8</a:t>
            </a:r>
          </a:p>
        </p:txBody>
      </p:sp>
      <p:sp>
        <p:nvSpPr>
          <p:cNvPr id="290" name="Shape 1"/>
          <p:cNvSpPr/>
          <p:nvPr/>
        </p:nvSpPr>
        <p:spPr>
          <a:xfrm>
            <a:off x="898327" y="6505154"/>
            <a:ext cx="449107" cy="449107"/>
          </a:xfrm>
          <a:prstGeom prst="roundRect">
            <a:avLst>
              <a:gd name="adj" fmla="val 50000"/>
            </a:avLst>
          </a:prstGeom>
          <a:solidFill>
            <a:srgbClr val="2C2A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28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291" name="8"/>
          <p:cNvSpPr txBox="1"/>
          <p:nvPr/>
        </p:nvSpPr>
        <p:spPr>
          <a:xfrm>
            <a:off x="972397" y="6537763"/>
            <a:ext cx="35840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10</a:t>
            </a:r>
          </a:p>
        </p:txBody>
      </p:sp>
      <p:sp>
        <p:nvSpPr>
          <p:cNvPr id="292" name="Shape 1"/>
          <p:cNvSpPr/>
          <p:nvPr/>
        </p:nvSpPr>
        <p:spPr>
          <a:xfrm>
            <a:off x="9827839" y="5241628"/>
            <a:ext cx="449107" cy="449107"/>
          </a:xfrm>
          <a:prstGeom prst="roundRect">
            <a:avLst>
              <a:gd name="adj" fmla="val 50000"/>
            </a:avLst>
          </a:prstGeom>
          <a:solidFill>
            <a:srgbClr val="2C2A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28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293" name="9"/>
          <p:cNvSpPr txBox="1"/>
          <p:nvPr/>
        </p:nvSpPr>
        <p:spPr>
          <a:xfrm>
            <a:off x="9955092" y="528543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9</a:t>
            </a:r>
          </a:p>
        </p:txBody>
      </p:sp>
      <p:sp>
        <p:nvSpPr>
          <p:cNvPr id="294" name="Text 0"/>
          <p:cNvSpPr txBox="1"/>
          <p:nvPr/>
        </p:nvSpPr>
        <p:spPr>
          <a:xfrm>
            <a:off x="821391" y="545148"/>
            <a:ext cx="1158685" cy="42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1">
              <a:lnSpc>
                <a:spcPts val="3000"/>
              </a:lnSpc>
              <a:defRPr sz="3000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📌 </a:t>
            </a:r>
            <a:r>
              <a:rPr b="1"/>
              <a:t>목차</a:t>
            </a:r>
          </a:p>
        </p:txBody>
      </p:sp>
      <p:sp>
        <p:nvSpPr>
          <p:cNvPr id="295" name="Text 14"/>
          <p:cNvSpPr txBox="1"/>
          <p:nvPr/>
        </p:nvSpPr>
        <p:spPr>
          <a:xfrm>
            <a:off x="1450859" y="6514838"/>
            <a:ext cx="1840951" cy="40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프로젝트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보러가기</a:t>
            </a:r>
          </a:p>
        </p:txBody>
      </p:sp>
      <p:sp>
        <p:nvSpPr>
          <p:cNvPr id="296" name="Shape 1"/>
          <p:cNvSpPr/>
          <p:nvPr/>
        </p:nvSpPr>
        <p:spPr>
          <a:xfrm>
            <a:off x="5559283" y="2671609"/>
            <a:ext cx="449107" cy="449107"/>
          </a:xfrm>
          <a:prstGeom prst="roundRect">
            <a:avLst>
              <a:gd name="adj" fmla="val 50000"/>
            </a:avLst>
          </a:prstGeom>
          <a:solidFill>
            <a:srgbClr val="2C2A3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28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297" name="Text 2"/>
          <p:cNvSpPr txBox="1"/>
          <p:nvPr/>
        </p:nvSpPr>
        <p:spPr>
          <a:xfrm>
            <a:off x="6163112" y="2670716"/>
            <a:ext cx="184505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ko-KR" altLang="en-US" dirty="0" smtClean="0">
                <a:latin typeface="Montserrat"/>
                <a:ea typeface="Montserrat"/>
                <a:cs typeface="Montserrat"/>
                <a:sym typeface="Montserrat"/>
              </a:rPr>
              <a:t>벤치마킹 사이트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1"/>
          <p:cNvSpPr txBox="1"/>
          <p:nvPr/>
        </p:nvSpPr>
        <p:spPr>
          <a:xfrm>
            <a:off x="5686533" y="27027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 0"/>
          <p:cNvSpPr txBox="1"/>
          <p:nvPr/>
        </p:nvSpPr>
        <p:spPr>
          <a:xfrm>
            <a:off x="619814" y="604778"/>
            <a:ext cx="1158685" cy="413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900"/>
              </a:lnSpc>
              <a:defRPr sz="3000" b="1">
                <a:latin typeface="Poppins"/>
                <a:ea typeface="Poppins"/>
                <a:cs typeface="Poppins"/>
                <a:sym typeface="Poppins"/>
              </a:defRPr>
            </a:pPr>
            <a:r>
              <a:t>📌</a:t>
            </a:r>
            <a:r>
              <a:rPr>
                <a:solidFill>
                  <a:srgbClr val="580EF6"/>
                </a:solidFill>
              </a:rPr>
              <a:t> 목표</a:t>
            </a:r>
          </a:p>
        </p:txBody>
      </p:sp>
      <p:sp>
        <p:nvSpPr>
          <p:cNvPr id="301" name="Text 1"/>
          <p:cNvSpPr txBox="1"/>
          <p:nvPr/>
        </p:nvSpPr>
        <p:spPr>
          <a:xfrm>
            <a:off x="575665" y="1311274"/>
            <a:ext cx="11442197" cy="35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개인 학습 및 성장 </a:t>
            </a:r>
            <a:r>
              <a:rPr b="0"/>
              <a:t>SNS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와 같은 실용적인 애플리케이션을 만들어 풀스택 개발 경험을 쌓고</a:t>
            </a:r>
            <a:r>
              <a:rPr b="0"/>
              <a:t>,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배운 내용을 응용하는 것을 목표로 함</a:t>
            </a:r>
            <a:r>
              <a:rPr b="0"/>
              <a:t>.</a:t>
            </a:r>
          </a:p>
        </p:txBody>
      </p:sp>
      <p:sp>
        <p:nvSpPr>
          <p:cNvPr id="302" name="Text 2"/>
          <p:cNvSpPr txBox="1"/>
          <p:nvPr/>
        </p:nvSpPr>
        <p:spPr>
          <a:xfrm>
            <a:off x="574522" y="2027359"/>
            <a:ext cx="1490477" cy="38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z="23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📌 주요 기능</a:t>
            </a:r>
          </a:p>
        </p:txBody>
      </p:sp>
      <p:sp>
        <p:nvSpPr>
          <p:cNvPr id="303" name="모서리가 둥근 직사각형"/>
          <p:cNvSpPr/>
          <p:nvPr/>
        </p:nvSpPr>
        <p:spPr>
          <a:xfrm>
            <a:off x="583253" y="2697023"/>
            <a:ext cx="4232022" cy="2205999"/>
          </a:xfrm>
          <a:prstGeom prst="roundRect">
            <a:avLst>
              <a:gd name="adj" fmla="val 22292"/>
            </a:avLst>
          </a:prstGeom>
          <a:solidFill>
            <a:srgbClr val="1A1C22">
              <a:alpha val="2201"/>
            </a:srgbClr>
          </a:solidFill>
          <a:ln w="12700">
            <a:miter lim="400000"/>
          </a:ln>
          <a:effectLst>
            <a:outerShdw blurRad="723900" dist="24336" dir="2700000" rotWithShape="0">
              <a:srgbClr val="000000">
                <a:alpha val="1401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04" name="모서리가 둥근 직사각형"/>
          <p:cNvSpPr/>
          <p:nvPr/>
        </p:nvSpPr>
        <p:spPr>
          <a:xfrm>
            <a:off x="583253" y="5184778"/>
            <a:ext cx="4232022" cy="2206000"/>
          </a:xfrm>
          <a:prstGeom prst="roundRect">
            <a:avLst>
              <a:gd name="adj" fmla="val 22292"/>
            </a:avLst>
          </a:prstGeom>
          <a:solidFill>
            <a:srgbClr val="1A1C22">
              <a:alpha val="2201"/>
            </a:srgbClr>
          </a:solidFill>
          <a:ln w="12700">
            <a:miter lim="400000"/>
          </a:ln>
          <a:effectLst>
            <a:outerShdw blurRad="723900" dist="24336" dir="2700000" rotWithShape="0">
              <a:srgbClr val="000000">
                <a:alpha val="1401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05" name="모서리가 둥근 직사각형"/>
          <p:cNvSpPr/>
          <p:nvPr/>
        </p:nvSpPr>
        <p:spPr>
          <a:xfrm>
            <a:off x="9473251" y="5184778"/>
            <a:ext cx="4232025" cy="2206000"/>
          </a:xfrm>
          <a:prstGeom prst="roundRect">
            <a:avLst>
              <a:gd name="adj" fmla="val 22292"/>
            </a:avLst>
          </a:prstGeom>
          <a:solidFill>
            <a:srgbClr val="1A1C22">
              <a:alpha val="2201"/>
            </a:srgbClr>
          </a:solidFill>
          <a:ln w="12700">
            <a:miter lim="400000"/>
          </a:ln>
          <a:effectLst>
            <a:outerShdw blurRad="723900" dist="24336" dir="2700000" rotWithShape="0">
              <a:srgbClr val="000000">
                <a:alpha val="1401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30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947" y="2925869"/>
            <a:ext cx="344689" cy="344689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ext 3"/>
          <p:cNvSpPr txBox="1"/>
          <p:nvPr/>
        </p:nvSpPr>
        <p:spPr>
          <a:xfrm>
            <a:off x="790918" y="3443975"/>
            <a:ext cx="930682" cy="35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b="1">
                <a:solidFill>
                  <a:srgbClr val="3D3A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계정 관리 </a:t>
            </a:r>
          </a:p>
        </p:txBody>
      </p:sp>
      <p:sp>
        <p:nvSpPr>
          <p:cNvPr id="308" name="Text 4"/>
          <p:cNvSpPr txBox="1"/>
          <p:nvPr/>
        </p:nvSpPr>
        <p:spPr>
          <a:xfrm>
            <a:off x="805194" y="3899994"/>
            <a:ext cx="4110754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회원가입</a:t>
            </a:r>
            <a:r>
              <a:t>/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로그인 및 프로필 커스터마이징 </a:t>
            </a:r>
          </a:p>
          <a:p>
            <a:pPr>
              <a:lnSpc>
                <a:spcPts val="28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프로필 사진 변경 및 프로필 관리</a:t>
            </a:r>
            <a:r>
              <a:t>.</a:t>
            </a:r>
          </a:p>
        </p:txBody>
      </p:sp>
      <p:sp>
        <p:nvSpPr>
          <p:cNvPr id="309" name="모서리가 둥근 직사각형"/>
          <p:cNvSpPr/>
          <p:nvPr/>
        </p:nvSpPr>
        <p:spPr>
          <a:xfrm>
            <a:off x="5028253" y="2722791"/>
            <a:ext cx="4232024" cy="2205999"/>
          </a:xfrm>
          <a:prstGeom prst="roundRect">
            <a:avLst>
              <a:gd name="adj" fmla="val 22292"/>
            </a:avLst>
          </a:prstGeom>
          <a:solidFill>
            <a:srgbClr val="1A1C22">
              <a:alpha val="2201"/>
            </a:srgbClr>
          </a:solidFill>
          <a:ln w="12700">
            <a:miter lim="400000"/>
          </a:ln>
          <a:effectLst>
            <a:outerShdw blurRad="723900" dist="24336" dir="2700000" rotWithShape="0">
              <a:srgbClr val="000000">
                <a:alpha val="1401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31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0504" y="3005381"/>
            <a:ext cx="344689" cy="344689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Text 5"/>
          <p:cNvSpPr txBox="1"/>
          <p:nvPr/>
        </p:nvSpPr>
        <p:spPr>
          <a:xfrm>
            <a:off x="5269103" y="3443975"/>
            <a:ext cx="2969722" cy="35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Google &amp; GitHub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계정 로그인</a:t>
            </a:r>
          </a:p>
        </p:txBody>
      </p:sp>
      <p:sp>
        <p:nvSpPr>
          <p:cNvPr id="312" name="Text 6"/>
          <p:cNvSpPr txBox="1"/>
          <p:nvPr/>
        </p:nvSpPr>
        <p:spPr>
          <a:xfrm>
            <a:off x="5260630" y="3899994"/>
            <a:ext cx="4110874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소셜 계정을 이용하여 </a:t>
            </a:r>
            <a:r>
              <a:t>MySNS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에 </a:t>
            </a:r>
          </a:p>
          <a:p>
            <a:pPr>
              <a:lnSpc>
                <a:spcPts val="28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쉽게 접근할 수 있음</a:t>
            </a:r>
            <a:r>
              <a:t>.</a:t>
            </a:r>
          </a:p>
        </p:txBody>
      </p:sp>
      <p:sp>
        <p:nvSpPr>
          <p:cNvPr id="313" name="모서리가 둥근 직사각형"/>
          <p:cNvSpPr/>
          <p:nvPr/>
        </p:nvSpPr>
        <p:spPr>
          <a:xfrm>
            <a:off x="9473251" y="2697023"/>
            <a:ext cx="4232025" cy="2205999"/>
          </a:xfrm>
          <a:prstGeom prst="roundRect">
            <a:avLst>
              <a:gd name="adj" fmla="val 22292"/>
            </a:avLst>
          </a:prstGeom>
          <a:solidFill>
            <a:srgbClr val="1A1C22">
              <a:alpha val="2201"/>
            </a:srgbClr>
          </a:solidFill>
          <a:ln w="12700">
            <a:miter lim="400000"/>
          </a:ln>
          <a:effectLst>
            <a:outerShdw blurRad="723900" dist="24336" dir="2700000" rotWithShape="0">
              <a:srgbClr val="000000">
                <a:alpha val="1401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314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66062" y="3039427"/>
            <a:ext cx="344689" cy="344689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ext 7"/>
          <p:cNvSpPr txBox="1"/>
          <p:nvPr/>
        </p:nvSpPr>
        <p:spPr>
          <a:xfrm>
            <a:off x="9765444" y="3406016"/>
            <a:ext cx="2377639" cy="35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게시물 </a:t>
            </a:r>
            <a:r>
              <a:t>+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사진 업로드 기능</a:t>
            </a:r>
          </a:p>
        </p:txBody>
      </p:sp>
      <p:sp>
        <p:nvSpPr>
          <p:cNvPr id="316" name="Text 8"/>
          <p:cNvSpPr txBox="1"/>
          <p:nvPr/>
        </p:nvSpPr>
        <p:spPr>
          <a:xfrm>
            <a:off x="9710408" y="3773170"/>
            <a:ext cx="411075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사용자들이 쉽고 빠르게 사진을 </a:t>
            </a:r>
          </a:p>
          <a:p>
            <a:pPr>
              <a:lnSpc>
                <a:spcPts val="28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공유할 수 있습니다</a:t>
            </a:r>
            <a:r>
              <a:t>.</a:t>
            </a:r>
          </a:p>
        </p:txBody>
      </p:sp>
      <p:pic>
        <p:nvPicPr>
          <p:cNvPr id="317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8566" y="5438547"/>
            <a:ext cx="344690" cy="344689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Text 9"/>
          <p:cNvSpPr txBox="1"/>
          <p:nvPr/>
        </p:nvSpPr>
        <p:spPr>
          <a:xfrm>
            <a:off x="826516" y="5935712"/>
            <a:ext cx="1721638" cy="35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팔로잉</a:t>
            </a:r>
            <a:r>
              <a:t>/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팔로워 기능</a:t>
            </a:r>
          </a:p>
        </p:txBody>
      </p:sp>
      <p:sp>
        <p:nvSpPr>
          <p:cNvPr id="319" name="Text 10"/>
          <p:cNvSpPr txBox="1"/>
          <p:nvPr/>
        </p:nvSpPr>
        <p:spPr>
          <a:xfrm>
            <a:off x="813817" y="6441251"/>
            <a:ext cx="305081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600">
                <a:solidFill>
                  <a:srgbClr val="3D3A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사용자들이 서로 연결되어 활동을 공유</a:t>
            </a:r>
          </a:p>
        </p:txBody>
      </p:sp>
      <p:sp>
        <p:nvSpPr>
          <p:cNvPr id="320" name="Text 13"/>
          <p:cNvSpPr txBox="1"/>
          <p:nvPr/>
        </p:nvSpPr>
        <p:spPr>
          <a:xfrm>
            <a:off x="9647552" y="5909586"/>
            <a:ext cx="867169" cy="35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b="1">
                <a:solidFill>
                  <a:srgbClr val="3D3A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알림 기능</a:t>
            </a:r>
          </a:p>
        </p:txBody>
      </p:sp>
      <p:pic>
        <p:nvPicPr>
          <p:cNvPr id="321" name="Image 5" descr="Imag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66062" y="5470478"/>
            <a:ext cx="344689" cy="344689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Text 14"/>
          <p:cNvSpPr txBox="1"/>
          <p:nvPr/>
        </p:nvSpPr>
        <p:spPr>
          <a:xfrm>
            <a:off x="9644480" y="6382622"/>
            <a:ext cx="345880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좋아요</a:t>
            </a:r>
            <a:r>
              <a:t>,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댓글</a:t>
            </a:r>
            <a:r>
              <a:t>,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팔로잉</a:t>
            </a:r>
            <a:r>
              <a:t>,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채팅 알림 제공</a:t>
            </a:r>
          </a:p>
          <a:p>
            <a:pPr>
              <a:lnSpc>
                <a:spcPts val="28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사용자들이 중요한 정보를 놓치지 않도록 함</a:t>
            </a:r>
          </a:p>
        </p:txBody>
      </p:sp>
      <p:sp>
        <p:nvSpPr>
          <p:cNvPr id="323" name="모서리가 둥근 직사각형"/>
          <p:cNvSpPr/>
          <p:nvPr/>
        </p:nvSpPr>
        <p:spPr>
          <a:xfrm>
            <a:off x="4977453" y="5197478"/>
            <a:ext cx="4232024" cy="2206000"/>
          </a:xfrm>
          <a:prstGeom prst="roundRect">
            <a:avLst>
              <a:gd name="adj" fmla="val 22292"/>
            </a:avLst>
          </a:prstGeom>
          <a:solidFill>
            <a:srgbClr val="1A1C22">
              <a:alpha val="2201"/>
            </a:srgbClr>
          </a:solidFill>
          <a:ln w="12700">
            <a:miter lim="400000"/>
          </a:ln>
          <a:effectLst>
            <a:outerShdw blurRad="723900" dist="24336" dir="2700000" rotWithShape="0">
              <a:srgbClr val="000000">
                <a:alpha val="1401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324" name="Image 4" descr="Image 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65410" y="5470478"/>
            <a:ext cx="344688" cy="344689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 11"/>
          <p:cNvSpPr txBox="1"/>
          <p:nvPr/>
        </p:nvSpPr>
        <p:spPr>
          <a:xfrm>
            <a:off x="5260630" y="5970180"/>
            <a:ext cx="1523899" cy="35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b="1">
                <a:solidFill>
                  <a:srgbClr val="3D3A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실시간 채팅 기능</a:t>
            </a:r>
          </a:p>
        </p:txBody>
      </p:sp>
      <p:sp>
        <p:nvSpPr>
          <p:cNvPr id="326" name="Text 12"/>
          <p:cNvSpPr txBox="1"/>
          <p:nvPr/>
        </p:nvSpPr>
        <p:spPr>
          <a:xfrm>
            <a:off x="5260630" y="6475719"/>
            <a:ext cx="411087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사용자들이 즉각적인 소통을 가능하게 함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 0"/>
          <p:cNvSpPr txBox="1"/>
          <p:nvPr/>
        </p:nvSpPr>
        <p:spPr>
          <a:xfrm>
            <a:off x="618924" y="627527"/>
            <a:ext cx="2912364" cy="515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900"/>
              </a:lnSpc>
              <a:defRPr sz="3000" b="1">
                <a:latin typeface="Poppins"/>
                <a:ea typeface="Poppins"/>
                <a:cs typeface="Poppins"/>
                <a:sym typeface="Poppins"/>
              </a:defRPr>
            </a:pPr>
            <a:r>
              <a:t>🔍</a:t>
            </a:r>
            <a:r>
              <a:rPr>
                <a:solidFill>
                  <a:srgbClr val="580EF6"/>
                </a:solidFill>
              </a:rPr>
              <a:t> 벤치마킹 사이트</a:t>
            </a:r>
          </a:p>
        </p:txBody>
      </p:sp>
      <p:sp>
        <p:nvSpPr>
          <p:cNvPr id="329" name="Text 1"/>
          <p:cNvSpPr txBox="1"/>
          <p:nvPr/>
        </p:nvSpPr>
        <p:spPr>
          <a:xfrm>
            <a:off x="606227" y="2025267"/>
            <a:ext cx="10349617" cy="80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0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Instagram, Twitter, Facebook, KakaoTalk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등 경쟁 서비스를 분석하여 사용자 인터페이스를 벤치마킹</a:t>
            </a:r>
          </a:p>
          <a:p>
            <a:pPr>
              <a:lnSpc>
                <a:spcPts val="3200"/>
              </a:lnSpc>
              <a:defRPr sz="20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현재도 주로 많이 이용하는 </a:t>
            </a:r>
            <a:r>
              <a:t>Instagram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과 </a:t>
            </a:r>
            <a:r>
              <a:t>KaKaoTalk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을 기준으로 디자인을 함</a:t>
            </a:r>
            <a:r>
              <a:t>.</a:t>
            </a:r>
          </a:p>
        </p:txBody>
      </p:sp>
      <p:sp>
        <p:nvSpPr>
          <p:cNvPr id="330" name="모서리가 둥근 직사각형"/>
          <p:cNvSpPr/>
          <p:nvPr/>
        </p:nvSpPr>
        <p:spPr>
          <a:xfrm>
            <a:off x="491245" y="3739236"/>
            <a:ext cx="6078452" cy="2635036"/>
          </a:xfrm>
          <a:prstGeom prst="roundRect">
            <a:avLst>
              <a:gd name="adj" fmla="val 16538"/>
            </a:avLst>
          </a:prstGeom>
          <a:solidFill>
            <a:srgbClr val="1A1C22"/>
          </a:solidFill>
          <a:ln w="12700">
            <a:miter lim="400000"/>
          </a:ln>
          <a:effectLst>
            <a:outerShdw blurRad="495300" dist="24336" dir="2700000" rotWithShape="0">
              <a:srgbClr val="000000">
                <a:alpha val="5554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33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215" y="4095908"/>
            <a:ext cx="641631" cy="64163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Text 3"/>
          <p:cNvSpPr txBox="1"/>
          <p:nvPr/>
        </p:nvSpPr>
        <p:spPr>
          <a:xfrm>
            <a:off x="1442322" y="4211111"/>
            <a:ext cx="1590825" cy="411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 b="1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Instagram</a:t>
            </a:r>
          </a:p>
        </p:txBody>
      </p:sp>
      <p:sp>
        <p:nvSpPr>
          <p:cNvPr id="333" name="Text 4"/>
          <p:cNvSpPr txBox="1"/>
          <p:nvPr/>
        </p:nvSpPr>
        <p:spPr>
          <a:xfrm>
            <a:off x="785745" y="4856093"/>
            <a:ext cx="448278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사진과 비디오를 중심으로 시각적인 경험을 제공함</a:t>
            </a:r>
          </a:p>
          <a:p>
            <a:pPr>
              <a:lnSpc>
                <a:spcPts val="3200"/>
              </a:lnSpc>
              <a:defRPr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메시징 기능으로 개인적인 대화를 지원</a:t>
            </a:r>
          </a:p>
        </p:txBody>
      </p:sp>
      <p:sp>
        <p:nvSpPr>
          <p:cNvPr id="334" name="모서리가 둥근 직사각형"/>
          <p:cNvSpPr/>
          <p:nvPr/>
        </p:nvSpPr>
        <p:spPr>
          <a:xfrm>
            <a:off x="7044445" y="3739236"/>
            <a:ext cx="6078452" cy="2635036"/>
          </a:xfrm>
          <a:prstGeom prst="roundRect">
            <a:avLst>
              <a:gd name="adj" fmla="val 16538"/>
            </a:avLst>
          </a:prstGeom>
          <a:solidFill>
            <a:srgbClr val="1A1C22">
              <a:alpha val="2444"/>
            </a:srgbClr>
          </a:solidFill>
          <a:ln w="12700">
            <a:miter lim="400000"/>
          </a:ln>
          <a:effectLst>
            <a:outerShdw blurRad="495300" dist="24336" dir="2700000" rotWithShape="0">
              <a:srgbClr val="000000">
                <a:alpha val="5554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33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4405" y="3864342"/>
            <a:ext cx="641631" cy="641631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Text 6"/>
          <p:cNvSpPr txBox="1"/>
          <p:nvPr/>
        </p:nvSpPr>
        <p:spPr>
          <a:xfrm>
            <a:off x="8129905" y="3979547"/>
            <a:ext cx="1640161" cy="411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KakaoTalk</a:t>
            </a:r>
          </a:p>
        </p:txBody>
      </p:sp>
      <p:sp>
        <p:nvSpPr>
          <p:cNvPr id="337" name="Text 7"/>
          <p:cNvSpPr txBox="1"/>
          <p:nvPr/>
        </p:nvSpPr>
        <p:spPr>
          <a:xfrm>
            <a:off x="7338945" y="4652893"/>
            <a:ext cx="548944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다양한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기능과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사용자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맞춤형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서비스를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제공하는</a:t>
            </a:r>
            <a:r>
              <a:t> </a:t>
            </a:r>
          </a:p>
          <a:p>
            <a:pPr>
              <a:lnSpc>
                <a:spcPts val="3200"/>
              </a:lnSpc>
              <a:defRPr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채팅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애플리케이션</a:t>
            </a:r>
            <a:r>
              <a:t>.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그룹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채팅</a:t>
            </a:r>
            <a:r>
              <a:t>,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음성 및 영상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통화 등 다양한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소통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방식을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지원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 0"/>
          <p:cNvSpPr txBox="1"/>
          <p:nvPr/>
        </p:nvSpPr>
        <p:spPr>
          <a:xfrm>
            <a:off x="615957" y="603368"/>
            <a:ext cx="3018218" cy="515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900"/>
              </a:lnSpc>
              <a:defRPr sz="30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⚒️ 기술적 의사 결정</a:t>
            </a:r>
          </a:p>
        </p:txBody>
      </p:sp>
      <p:sp>
        <p:nvSpPr>
          <p:cNvPr id="340" name="모서리가 둥근 직사각형"/>
          <p:cNvSpPr/>
          <p:nvPr/>
        </p:nvSpPr>
        <p:spPr>
          <a:xfrm>
            <a:off x="447929" y="2015070"/>
            <a:ext cx="3179978" cy="4606029"/>
          </a:xfrm>
          <a:prstGeom prst="roundRect">
            <a:avLst>
              <a:gd name="adj" fmla="val 15151"/>
            </a:avLst>
          </a:prstGeom>
          <a:solidFill>
            <a:srgbClr val="1A1C22">
              <a:alpha val="2000"/>
            </a:srgbClr>
          </a:solidFill>
          <a:ln w="12700">
            <a:miter lim="400000"/>
          </a:ln>
          <a:effectLst>
            <a:outerShdw blurRad="723900" dist="24336" dir="2700000" rotWithShape="0">
              <a:srgbClr val="000000">
                <a:alpha val="1401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34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791" y="2300359"/>
            <a:ext cx="641631" cy="641631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ext 1"/>
          <p:cNvSpPr txBox="1"/>
          <p:nvPr/>
        </p:nvSpPr>
        <p:spPr>
          <a:xfrm>
            <a:off x="773084" y="3139567"/>
            <a:ext cx="912044" cy="411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 b="1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React</a:t>
            </a:r>
          </a:p>
        </p:txBody>
      </p:sp>
      <p:sp>
        <p:nvSpPr>
          <p:cNvPr id="343" name="Text 2"/>
          <p:cNvSpPr txBox="1"/>
          <p:nvPr/>
        </p:nvSpPr>
        <p:spPr>
          <a:xfrm>
            <a:off x="742134" y="3581060"/>
            <a:ext cx="2919654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사용자 인터페이스 구축을 </a:t>
            </a:r>
          </a:p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위한 핵심 프레임워크</a:t>
            </a:r>
          </a:p>
        </p:txBody>
      </p:sp>
      <p:sp>
        <p:nvSpPr>
          <p:cNvPr id="344" name="Text 3"/>
          <p:cNvSpPr txBox="1"/>
          <p:nvPr/>
        </p:nvSpPr>
        <p:spPr>
          <a:xfrm>
            <a:off x="692920" y="4804202"/>
            <a:ext cx="2422265" cy="37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200"/>
              </a:lnSpc>
              <a:defRPr b="1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React Native For Web </a:t>
            </a:r>
          </a:p>
        </p:txBody>
      </p:sp>
      <p:sp>
        <p:nvSpPr>
          <p:cNvPr id="345" name="Text 4"/>
          <p:cNvSpPr txBox="1"/>
          <p:nvPr/>
        </p:nvSpPr>
        <p:spPr>
          <a:xfrm>
            <a:off x="698625" y="5165011"/>
            <a:ext cx="305747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하나의 코드베이스로 모바일 및 </a:t>
            </a:r>
          </a:p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데스크탑 호환성을 확보하기 위함</a:t>
            </a:r>
          </a:p>
        </p:txBody>
      </p:sp>
      <p:sp>
        <p:nvSpPr>
          <p:cNvPr id="346" name="모서리가 둥근 직사각형"/>
          <p:cNvSpPr/>
          <p:nvPr/>
        </p:nvSpPr>
        <p:spPr>
          <a:xfrm>
            <a:off x="3806242" y="2027770"/>
            <a:ext cx="3269854" cy="4580629"/>
          </a:xfrm>
          <a:prstGeom prst="roundRect">
            <a:avLst>
              <a:gd name="adj" fmla="val 15039"/>
            </a:avLst>
          </a:prstGeom>
          <a:solidFill>
            <a:srgbClr val="1A1C22">
              <a:alpha val="2201"/>
            </a:srgbClr>
          </a:solidFill>
          <a:ln w="12700">
            <a:miter lim="400000"/>
          </a:ln>
          <a:effectLst>
            <a:outerShdw blurRad="723900" dist="24336" dir="2700000" rotWithShape="0">
              <a:srgbClr val="000000">
                <a:alpha val="1401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47" name="모서리가 둥근 직사각형"/>
          <p:cNvSpPr/>
          <p:nvPr/>
        </p:nvSpPr>
        <p:spPr>
          <a:xfrm>
            <a:off x="10912616" y="2015070"/>
            <a:ext cx="3269854" cy="4580629"/>
          </a:xfrm>
          <a:prstGeom prst="roundRect">
            <a:avLst>
              <a:gd name="adj" fmla="val 15039"/>
            </a:avLst>
          </a:prstGeom>
          <a:solidFill>
            <a:srgbClr val="1A1C22">
              <a:alpha val="1764"/>
            </a:srgbClr>
          </a:solidFill>
          <a:ln w="12700">
            <a:miter lim="400000"/>
          </a:ln>
          <a:effectLst>
            <a:outerShdw blurRad="723900" dist="24336" dir="2700000" rotWithShape="0">
              <a:srgbClr val="000000">
                <a:alpha val="1401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48" name="모서리가 둥근 직사각형"/>
          <p:cNvSpPr/>
          <p:nvPr/>
        </p:nvSpPr>
        <p:spPr>
          <a:xfrm>
            <a:off x="7358605" y="2015070"/>
            <a:ext cx="3269856" cy="4606029"/>
          </a:xfrm>
          <a:prstGeom prst="roundRect">
            <a:avLst>
              <a:gd name="adj" fmla="val 15039"/>
            </a:avLst>
          </a:prstGeom>
          <a:solidFill>
            <a:srgbClr val="1A1C22">
              <a:alpha val="2000"/>
            </a:srgbClr>
          </a:solidFill>
          <a:ln w="12700">
            <a:miter lim="400000"/>
          </a:ln>
          <a:effectLst>
            <a:outerShdw blurRad="723900" dist="24336" dir="2700000" rotWithShape="0">
              <a:srgbClr val="000000">
                <a:alpha val="1401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34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8200" y="2300359"/>
            <a:ext cx="641631" cy="64163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ext 5"/>
          <p:cNvSpPr txBox="1"/>
          <p:nvPr/>
        </p:nvSpPr>
        <p:spPr>
          <a:xfrm>
            <a:off x="4078392" y="3088767"/>
            <a:ext cx="1694818" cy="411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 b="1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TypeScript</a:t>
            </a:r>
          </a:p>
        </p:txBody>
      </p:sp>
      <p:sp>
        <p:nvSpPr>
          <p:cNvPr id="351" name="Text 6"/>
          <p:cNvSpPr txBox="1"/>
          <p:nvPr/>
        </p:nvSpPr>
        <p:spPr>
          <a:xfrm>
            <a:off x="4091115" y="3608665"/>
            <a:ext cx="2919772" cy="160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정적 타입 검사를 통해 코드 작성 시점에서 오류를 방지할 수 있어</a:t>
            </a:r>
            <a:r>
              <a:t>,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안전하고 예측 가능한 코드를 작성할 수 있음</a:t>
            </a:r>
            <a:r>
              <a:t>.</a:t>
            </a:r>
          </a:p>
        </p:txBody>
      </p:sp>
      <p:pic>
        <p:nvPicPr>
          <p:cNvPr id="352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92993" y="2300359"/>
            <a:ext cx="641631" cy="641631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Text 7"/>
          <p:cNvSpPr txBox="1"/>
          <p:nvPr/>
        </p:nvSpPr>
        <p:spPr>
          <a:xfrm>
            <a:off x="7657461" y="3140368"/>
            <a:ext cx="1370906" cy="411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 b="1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Firebase</a:t>
            </a:r>
          </a:p>
        </p:txBody>
      </p:sp>
      <p:sp>
        <p:nvSpPr>
          <p:cNvPr id="354" name="Text 8"/>
          <p:cNvSpPr txBox="1"/>
          <p:nvPr/>
        </p:nvSpPr>
        <p:spPr>
          <a:xfrm>
            <a:off x="7588925" y="3628049"/>
            <a:ext cx="2919773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사용자 인증</a:t>
            </a:r>
            <a:r>
              <a:t>,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데이터베이스</a:t>
            </a:r>
            <a:r>
              <a:t>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스토리지등 다양한 기능을 </a:t>
            </a:r>
          </a:p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제공하여 빠르게 앱을 개발</a:t>
            </a:r>
          </a:p>
        </p:txBody>
      </p:sp>
      <p:sp>
        <p:nvSpPr>
          <p:cNvPr id="355" name="Text 9"/>
          <p:cNvSpPr txBox="1"/>
          <p:nvPr/>
        </p:nvSpPr>
        <p:spPr>
          <a:xfrm>
            <a:off x="7588925" y="4898311"/>
            <a:ext cx="2919773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특히 실시간 데이터베이스를 </a:t>
            </a:r>
          </a:p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지원하므로</a:t>
            </a:r>
            <a:r>
              <a:t>, SNS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와 같은 실시간 </a:t>
            </a:r>
          </a:p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상호작용이 필요한 앱에 적합</a:t>
            </a:r>
          </a:p>
        </p:txBody>
      </p:sp>
      <p:pic>
        <p:nvPicPr>
          <p:cNvPr id="356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02682" y="2300359"/>
            <a:ext cx="641631" cy="641631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Text 11"/>
          <p:cNvSpPr txBox="1"/>
          <p:nvPr/>
        </p:nvSpPr>
        <p:spPr>
          <a:xfrm>
            <a:off x="11087658" y="3581060"/>
            <a:ext cx="2919773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사용자 인터페이스 </a:t>
            </a:r>
          </a:p>
          <a:p>
            <a:pPr>
              <a:lnSpc>
                <a:spcPts val="3200"/>
              </a:lnSpc>
              <a:defRPr sz="1600">
                <a:solidFill>
                  <a:srgbClr val="1A1C22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스타일링 및 디자인</a:t>
            </a:r>
          </a:p>
        </p:txBody>
      </p:sp>
      <p:sp>
        <p:nvSpPr>
          <p:cNvPr id="358" name="Text 10"/>
          <p:cNvSpPr txBox="1"/>
          <p:nvPr/>
        </p:nvSpPr>
        <p:spPr>
          <a:xfrm>
            <a:off x="11177675" y="3076013"/>
            <a:ext cx="691642" cy="411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 b="1">
                <a:solidFill>
                  <a:srgbClr val="1A1C22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CSS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 0"/>
          <p:cNvSpPr txBox="1"/>
          <p:nvPr/>
        </p:nvSpPr>
        <p:spPr>
          <a:xfrm>
            <a:off x="618925" y="620592"/>
            <a:ext cx="1923669" cy="454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30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📚 개발 일정</a:t>
            </a:r>
          </a:p>
        </p:txBody>
      </p:sp>
      <p:sp>
        <p:nvSpPr>
          <p:cNvPr id="361" name="9월"/>
          <p:cNvSpPr txBox="1"/>
          <p:nvPr/>
        </p:nvSpPr>
        <p:spPr>
          <a:xfrm>
            <a:off x="6953821" y="1156760"/>
            <a:ext cx="356818" cy="31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r>
              <a:t>9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월</a:t>
            </a:r>
          </a:p>
        </p:txBody>
      </p:sp>
      <p:sp>
        <p:nvSpPr>
          <p:cNvPr id="362" name="Text 0"/>
          <p:cNvSpPr txBox="1"/>
          <p:nvPr/>
        </p:nvSpPr>
        <p:spPr>
          <a:xfrm>
            <a:off x="6419226" y="2084104"/>
            <a:ext cx="384883" cy="26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Wed</a:t>
            </a:r>
          </a:p>
        </p:txBody>
      </p:sp>
      <p:sp>
        <p:nvSpPr>
          <p:cNvPr id="363" name="Text 1"/>
          <p:cNvSpPr txBox="1"/>
          <p:nvPr/>
        </p:nvSpPr>
        <p:spPr>
          <a:xfrm>
            <a:off x="7995260" y="2084104"/>
            <a:ext cx="338523" cy="26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Thu</a:t>
            </a:r>
          </a:p>
        </p:txBody>
      </p:sp>
      <p:sp>
        <p:nvSpPr>
          <p:cNvPr id="364" name="Text 2"/>
          <p:cNvSpPr txBox="1"/>
          <p:nvPr/>
        </p:nvSpPr>
        <p:spPr>
          <a:xfrm>
            <a:off x="9640359" y="2084104"/>
            <a:ext cx="239899" cy="26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Fri</a:t>
            </a:r>
          </a:p>
        </p:txBody>
      </p:sp>
      <p:sp>
        <p:nvSpPr>
          <p:cNvPr id="365" name="Text 3"/>
          <p:cNvSpPr txBox="1"/>
          <p:nvPr/>
        </p:nvSpPr>
        <p:spPr>
          <a:xfrm>
            <a:off x="4965967" y="2084104"/>
            <a:ext cx="315690" cy="26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Tue</a:t>
            </a:r>
          </a:p>
        </p:txBody>
      </p:sp>
      <p:sp>
        <p:nvSpPr>
          <p:cNvPr id="366" name="Text 5"/>
          <p:cNvSpPr txBox="1"/>
          <p:nvPr/>
        </p:nvSpPr>
        <p:spPr>
          <a:xfrm>
            <a:off x="11176999" y="2071404"/>
            <a:ext cx="269677" cy="26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set</a:t>
            </a:r>
          </a:p>
        </p:txBody>
      </p:sp>
      <p:sp>
        <p:nvSpPr>
          <p:cNvPr id="367" name="Mon"/>
          <p:cNvSpPr txBox="1"/>
          <p:nvPr/>
        </p:nvSpPr>
        <p:spPr>
          <a:xfrm>
            <a:off x="3359914" y="2038387"/>
            <a:ext cx="469461" cy="355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ts val="2200"/>
              </a:lnSpc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Mon</a:t>
            </a:r>
          </a:p>
        </p:txBody>
      </p:sp>
      <p:sp>
        <p:nvSpPr>
          <p:cNvPr id="368" name="타원형"/>
          <p:cNvSpPr/>
          <p:nvPr/>
        </p:nvSpPr>
        <p:spPr>
          <a:xfrm>
            <a:off x="2860444" y="2511279"/>
            <a:ext cx="304817" cy="320393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69" name="2"/>
          <p:cNvSpPr txBox="1"/>
          <p:nvPr/>
        </p:nvSpPr>
        <p:spPr>
          <a:xfrm>
            <a:off x="2860444" y="2517630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2</a:t>
            </a:r>
          </a:p>
        </p:txBody>
      </p:sp>
      <p:sp>
        <p:nvSpPr>
          <p:cNvPr id="370" name="직사각형"/>
          <p:cNvSpPr/>
          <p:nvPr/>
        </p:nvSpPr>
        <p:spPr>
          <a:xfrm>
            <a:off x="2828700" y="2460479"/>
            <a:ext cx="1531892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71" name="타원형"/>
          <p:cNvSpPr/>
          <p:nvPr/>
        </p:nvSpPr>
        <p:spPr>
          <a:xfrm>
            <a:off x="4413039" y="2511279"/>
            <a:ext cx="304817" cy="320393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72" name="3"/>
          <p:cNvSpPr txBox="1"/>
          <p:nvPr/>
        </p:nvSpPr>
        <p:spPr>
          <a:xfrm>
            <a:off x="4413039" y="2517630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algn="ctr">
              <a:defRPr sz="1400">
                <a:latin typeface="Poppins"/>
                <a:ea typeface="Poppins"/>
                <a:cs typeface="Poppins"/>
                <a:sym typeface="Poppins"/>
              </a:defRPr>
            </a:pPr>
            <a:r>
              <a:t>3</a:t>
            </a:r>
          </a:p>
        </p:txBody>
      </p:sp>
      <p:sp>
        <p:nvSpPr>
          <p:cNvPr id="373" name="직사각형"/>
          <p:cNvSpPr/>
          <p:nvPr/>
        </p:nvSpPr>
        <p:spPr>
          <a:xfrm>
            <a:off x="4381296" y="2460479"/>
            <a:ext cx="1531891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74" name="타원형"/>
          <p:cNvSpPr/>
          <p:nvPr/>
        </p:nvSpPr>
        <p:spPr>
          <a:xfrm>
            <a:off x="5965635" y="2511279"/>
            <a:ext cx="304817" cy="320393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75" name="4"/>
          <p:cNvSpPr txBox="1"/>
          <p:nvPr/>
        </p:nvSpPr>
        <p:spPr>
          <a:xfrm>
            <a:off x="5965635" y="2517630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4</a:t>
            </a:r>
          </a:p>
        </p:txBody>
      </p:sp>
      <p:sp>
        <p:nvSpPr>
          <p:cNvPr id="376" name="직사각형"/>
          <p:cNvSpPr/>
          <p:nvPr/>
        </p:nvSpPr>
        <p:spPr>
          <a:xfrm>
            <a:off x="5933890" y="2460479"/>
            <a:ext cx="1531891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77" name="타원형"/>
          <p:cNvSpPr/>
          <p:nvPr/>
        </p:nvSpPr>
        <p:spPr>
          <a:xfrm>
            <a:off x="7523621" y="2511279"/>
            <a:ext cx="304817" cy="320393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78" name="5"/>
          <p:cNvSpPr txBox="1"/>
          <p:nvPr/>
        </p:nvSpPr>
        <p:spPr>
          <a:xfrm>
            <a:off x="7523621" y="2517630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5</a:t>
            </a:r>
          </a:p>
        </p:txBody>
      </p:sp>
      <p:sp>
        <p:nvSpPr>
          <p:cNvPr id="379" name="직사각형"/>
          <p:cNvSpPr/>
          <p:nvPr/>
        </p:nvSpPr>
        <p:spPr>
          <a:xfrm>
            <a:off x="7491876" y="2460479"/>
            <a:ext cx="1531891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80" name="타원형"/>
          <p:cNvSpPr/>
          <p:nvPr/>
        </p:nvSpPr>
        <p:spPr>
          <a:xfrm>
            <a:off x="9076214" y="2511279"/>
            <a:ext cx="304817" cy="320393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81" name="6"/>
          <p:cNvSpPr txBox="1"/>
          <p:nvPr/>
        </p:nvSpPr>
        <p:spPr>
          <a:xfrm>
            <a:off x="9076214" y="2517630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6</a:t>
            </a:r>
          </a:p>
        </p:txBody>
      </p:sp>
      <p:sp>
        <p:nvSpPr>
          <p:cNvPr id="382" name="직사각형"/>
          <p:cNvSpPr/>
          <p:nvPr/>
        </p:nvSpPr>
        <p:spPr>
          <a:xfrm>
            <a:off x="9044471" y="2460479"/>
            <a:ext cx="1531892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83" name="타원형"/>
          <p:cNvSpPr/>
          <p:nvPr/>
        </p:nvSpPr>
        <p:spPr>
          <a:xfrm>
            <a:off x="10634202" y="2498579"/>
            <a:ext cx="304817" cy="320393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84" name="7"/>
          <p:cNvSpPr txBox="1"/>
          <p:nvPr/>
        </p:nvSpPr>
        <p:spPr>
          <a:xfrm>
            <a:off x="10634202" y="2504930"/>
            <a:ext cx="304816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7</a:t>
            </a:r>
          </a:p>
        </p:txBody>
      </p:sp>
      <p:sp>
        <p:nvSpPr>
          <p:cNvPr id="385" name="직사각형"/>
          <p:cNvSpPr/>
          <p:nvPr/>
        </p:nvSpPr>
        <p:spPr>
          <a:xfrm>
            <a:off x="10602459" y="2447779"/>
            <a:ext cx="1531890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86" name="타원형"/>
          <p:cNvSpPr/>
          <p:nvPr/>
        </p:nvSpPr>
        <p:spPr>
          <a:xfrm>
            <a:off x="2865571" y="4047868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87" name="9"/>
          <p:cNvSpPr txBox="1"/>
          <p:nvPr/>
        </p:nvSpPr>
        <p:spPr>
          <a:xfrm>
            <a:off x="2865571" y="4054218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9</a:t>
            </a:r>
          </a:p>
        </p:txBody>
      </p:sp>
      <p:sp>
        <p:nvSpPr>
          <p:cNvPr id="388" name="직사각형"/>
          <p:cNvSpPr/>
          <p:nvPr/>
        </p:nvSpPr>
        <p:spPr>
          <a:xfrm>
            <a:off x="2833827" y="3997068"/>
            <a:ext cx="1531891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89" name="타원형"/>
          <p:cNvSpPr/>
          <p:nvPr/>
        </p:nvSpPr>
        <p:spPr>
          <a:xfrm>
            <a:off x="4418164" y="4047868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90" name="10"/>
          <p:cNvSpPr txBox="1"/>
          <p:nvPr/>
        </p:nvSpPr>
        <p:spPr>
          <a:xfrm>
            <a:off x="4392764" y="4054218"/>
            <a:ext cx="337784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10</a:t>
            </a:r>
          </a:p>
        </p:txBody>
      </p:sp>
      <p:sp>
        <p:nvSpPr>
          <p:cNvPr id="391" name="직사각형"/>
          <p:cNvSpPr/>
          <p:nvPr/>
        </p:nvSpPr>
        <p:spPr>
          <a:xfrm>
            <a:off x="4386422" y="3997068"/>
            <a:ext cx="1531891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92" name="타원형"/>
          <p:cNvSpPr/>
          <p:nvPr/>
        </p:nvSpPr>
        <p:spPr>
          <a:xfrm>
            <a:off x="5970761" y="4047868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93" name="11"/>
          <p:cNvSpPr txBox="1"/>
          <p:nvPr/>
        </p:nvSpPr>
        <p:spPr>
          <a:xfrm>
            <a:off x="5970761" y="4054218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11</a:t>
            </a:r>
          </a:p>
        </p:txBody>
      </p:sp>
      <p:sp>
        <p:nvSpPr>
          <p:cNvPr id="394" name="직사각형"/>
          <p:cNvSpPr/>
          <p:nvPr/>
        </p:nvSpPr>
        <p:spPr>
          <a:xfrm>
            <a:off x="5939016" y="3997068"/>
            <a:ext cx="1531891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95" name="타원형"/>
          <p:cNvSpPr/>
          <p:nvPr/>
        </p:nvSpPr>
        <p:spPr>
          <a:xfrm>
            <a:off x="7528745" y="4047868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96" name="12"/>
          <p:cNvSpPr txBox="1"/>
          <p:nvPr/>
        </p:nvSpPr>
        <p:spPr>
          <a:xfrm>
            <a:off x="7528745" y="4054218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12</a:t>
            </a:r>
          </a:p>
        </p:txBody>
      </p:sp>
      <p:sp>
        <p:nvSpPr>
          <p:cNvPr id="397" name="직사각형"/>
          <p:cNvSpPr/>
          <p:nvPr/>
        </p:nvSpPr>
        <p:spPr>
          <a:xfrm>
            <a:off x="7497002" y="3997068"/>
            <a:ext cx="1531891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98" name="타원형"/>
          <p:cNvSpPr/>
          <p:nvPr/>
        </p:nvSpPr>
        <p:spPr>
          <a:xfrm>
            <a:off x="9081341" y="4047868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399" name="13"/>
          <p:cNvSpPr txBox="1"/>
          <p:nvPr/>
        </p:nvSpPr>
        <p:spPr>
          <a:xfrm>
            <a:off x="9081341" y="4041518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algn="ctr">
              <a:defRPr sz="1400">
                <a:latin typeface="Poppins"/>
                <a:ea typeface="Poppins"/>
                <a:cs typeface="Poppins"/>
                <a:sym typeface="Poppins"/>
              </a:defRPr>
            </a:pPr>
            <a:r>
              <a:t>13</a:t>
            </a:r>
          </a:p>
        </p:txBody>
      </p:sp>
      <p:sp>
        <p:nvSpPr>
          <p:cNvPr id="400" name="직사각형"/>
          <p:cNvSpPr/>
          <p:nvPr/>
        </p:nvSpPr>
        <p:spPr>
          <a:xfrm>
            <a:off x="9049597" y="3997068"/>
            <a:ext cx="1531892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01" name="타원형"/>
          <p:cNvSpPr/>
          <p:nvPr/>
        </p:nvSpPr>
        <p:spPr>
          <a:xfrm>
            <a:off x="10639328" y="4035168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02" name="14"/>
          <p:cNvSpPr txBox="1"/>
          <p:nvPr/>
        </p:nvSpPr>
        <p:spPr>
          <a:xfrm>
            <a:off x="10623432" y="4041518"/>
            <a:ext cx="304816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14</a:t>
            </a:r>
          </a:p>
        </p:txBody>
      </p:sp>
      <p:sp>
        <p:nvSpPr>
          <p:cNvPr id="403" name="직사각형"/>
          <p:cNvSpPr/>
          <p:nvPr/>
        </p:nvSpPr>
        <p:spPr>
          <a:xfrm>
            <a:off x="10607585" y="3984368"/>
            <a:ext cx="1531890" cy="1526484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04" name="타원형"/>
          <p:cNvSpPr/>
          <p:nvPr/>
        </p:nvSpPr>
        <p:spPr>
          <a:xfrm>
            <a:off x="2860818" y="5590809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05" name="16"/>
          <p:cNvSpPr txBox="1"/>
          <p:nvPr/>
        </p:nvSpPr>
        <p:spPr>
          <a:xfrm>
            <a:off x="2860818" y="5584459"/>
            <a:ext cx="304816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16</a:t>
            </a:r>
          </a:p>
        </p:txBody>
      </p:sp>
      <p:sp>
        <p:nvSpPr>
          <p:cNvPr id="406" name="직사각형"/>
          <p:cNvSpPr/>
          <p:nvPr/>
        </p:nvSpPr>
        <p:spPr>
          <a:xfrm>
            <a:off x="2829074" y="5540009"/>
            <a:ext cx="1531891" cy="1526483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07" name="타원형"/>
          <p:cNvSpPr/>
          <p:nvPr/>
        </p:nvSpPr>
        <p:spPr>
          <a:xfrm>
            <a:off x="4413413" y="5590809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08" name="17"/>
          <p:cNvSpPr txBox="1"/>
          <p:nvPr/>
        </p:nvSpPr>
        <p:spPr>
          <a:xfrm>
            <a:off x="4413413" y="5584459"/>
            <a:ext cx="304816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17</a:t>
            </a:r>
          </a:p>
        </p:txBody>
      </p:sp>
      <p:sp>
        <p:nvSpPr>
          <p:cNvPr id="409" name="직사각형"/>
          <p:cNvSpPr/>
          <p:nvPr/>
        </p:nvSpPr>
        <p:spPr>
          <a:xfrm>
            <a:off x="4381670" y="5540009"/>
            <a:ext cx="1531891" cy="1526483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10" name="타원형"/>
          <p:cNvSpPr/>
          <p:nvPr/>
        </p:nvSpPr>
        <p:spPr>
          <a:xfrm>
            <a:off x="5966009" y="5590809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11" name="18"/>
          <p:cNvSpPr txBox="1"/>
          <p:nvPr/>
        </p:nvSpPr>
        <p:spPr>
          <a:xfrm>
            <a:off x="5966009" y="5584459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18</a:t>
            </a:r>
          </a:p>
        </p:txBody>
      </p:sp>
      <p:sp>
        <p:nvSpPr>
          <p:cNvPr id="412" name="직사각형"/>
          <p:cNvSpPr/>
          <p:nvPr/>
        </p:nvSpPr>
        <p:spPr>
          <a:xfrm>
            <a:off x="5934264" y="5540009"/>
            <a:ext cx="1531891" cy="1526483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13" name="타원형"/>
          <p:cNvSpPr/>
          <p:nvPr/>
        </p:nvSpPr>
        <p:spPr>
          <a:xfrm>
            <a:off x="7523995" y="5590809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14" name="19"/>
          <p:cNvSpPr txBox="1"/>
          <p:nvPr/>
        </p:nvSpPr>
        <p:spPr>
          <a:xfrm>
            <a:off x="7523995" y="5584459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19</a:t>
            </a:r>
          </a:p>
        </p:txBody>
      </p:sp>
      <p:sp>
        <p:nvSpPr>
          <p:cNvPr id="415" name="직사각형"/>
          <p:cNvSpPr/>
          <p:nvPr/>
        </p:nvSpPr>
        <p:spPr>
          <a:xfrm>
            <a:off x="7492251" y="5540009"/>
            <a:ext cx="1531891" cy="1526483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16" name="타원형"/>
          <p:cNvSpPr/>
          <p:nvPr/>
        </p:nvSpPr>
        <p:spPr>
          <a:xfrm>
            <a:off x="9076590" y="5590809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17" name="20"/>
          <p:cNvSpPr txBox="1"/>
          <p:nvPr/>
        </p:nvSpPr>
        <p:spPr>
          <a:xfrm>
            <a:off x="9076590" y="5584459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20</a:t>
            </a:r>
          </a:p>
        </p:txBody>
      </p:sp>
      <p:sp>
        <p:nvSpPr>
          <p:cNvPr id="418" name="직사각형"/>
          <p:cNvSpPr/>
          <p:nvPr/>
        </p:nvSpPr>
        <p:spPr>
          <a:xfrm>
            <a:off x="9044846" y="5540009"/>
            <a:ext cx="1531891" cy="1526483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19" name="타원형"/>
          <p:cNvSpPr/>
          <p:nvPr/>
        </p:nvSpPr>
        <p:spPr>
          <a:xfrm>
            <a:off x="10634574" y="5578109"/>
            <a:ext cx="304817" cy="320391"/>
          </a:xfrm>
          <a:prstGeom prst="ellipse">
            <a:avLst/>
          </a:prstGeom>
          <a:solidFill>
            <a:srgbClr val="DDCEF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20" name="21"/>
          <p:cNvSpPr txBox="1"/>
          <p:nvPr/>
        </p:nvSpPr>
        <p:spPr>
          <a:xfrm>
            <a:off x="10634574" y="5571759"/>
            <a:ext cx="30481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21</a:t>
            </a:r>
          </a:p>
        </p:txBody>
      </p:sp>
      <p:sp>
        <p:nvSpPr>
          <p:cNvPr id="421" name="직사각형"/>
          <p:cNvSpPr/>
          <p:nvPr/>
        </p:nvSpPr>
        <p:spPr>
          <a:xfrm>
            <a:off x="10602831" y="5527309"/>
            <a:ext cx="1531891" cy="1526483"/>
          </a:xfrm>
          <a:prstGeom prst="rect">
            <a:avLst/>
          </a:prstGeom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blurRad="76200" dist="25400" dir="5400000" rotWithShape="0">
              <a:srgbClr val="000000">
                <a:alpha val="7608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22" name="모서리가 둥근 직사각형"/>
          <p:cNvSpPr/>
          <p:nvPr/>
        </p:nvSpPr>
        <p:spPr>
          <a:xfrm>
            <a:off x="2892241" y="3130911"/>
            <a:ext cx="2982853" cy="721808"/>
          </a:xfrm>
          <a:prstGeom prst="roundRect">
            <a:avLst>
              <a:gd name="adj" fmla="val 26392"/>
            </a:avLst>
          </a:prstGeom>
          <a:solidFill>
            <a:srgbClr val="580EF6">
              <a:alpha val="69745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000000">
                    <a:alpha val="20969"/>
                  </a:srgbClr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23" name="Firebase Auth 를 이용한…"/>
          <p:cNvSpPr txBox="1"/>
          <p:nvPr/>
        </p:nvSpPr>
        <p:spPr>
          <a:xfrm>
            <a:off x="3419400" y="3226282"/>
            <a:ext cx="2141693" cy="5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 defTabSz="457200">
              <a:defRPr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Firebase Auth</a:t>
            </a:r>
            <a:r>
              <a:rPr>
                <a:latin typeface="Baghdad Regular"/>
                <a:ea typeface="Baghdad Regular"/>
                <a:cs typeface="Baghdad Regular"/>
                <a:sym typeface="Baghdad Regular"/>
              </a:rPr>
              <a:t> 를 이용한</a:t>
            </a:r>
            <a:r>
              <a:t> </a:t>
            </a:r>
            <a:endParaRPr sz="1500">
              <a:latin typeface="Baghdad Regular"/>
              <a:ea typeface="Baghdad Regular"/>
              <a:cs typeface="Baghdad Regular"/>
              <a:sym typeface="Baghdad Regular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Baghdad Regular"/>
                <a:ea typeface="Baghdad Regular"/>
                <a:cs typeface="Baghdad Regular"/>
                <a:sym typeface="Baghdad Regular"/>
              </a:rPr>
              <a:t>회원가입</a:t>
            </a:r>
            <a:r>
              <a:t> / </a:t>
            </a:r>
            <a:r>
              <a:rPr>
                <a:latin typeface="Baghdad Regular"/>
                <a:ea typeface="Baghdad Regular"/>
                <a:cs typeface="Baghdad Regular"/>
                <a:sym typeface="Baghdad Regular"/>
              </a:rPr>
              <a:t>로그인</a:t>
            </a:r>
            <a:r>
              <a:t>  </a:t>
            </a:r>
            <a:r>
              <a:rPr>
                <a:latin typeface="Baghdad Regular"/>
                <a:ea typeface="Baghdad Regular"/>
                <a:cs typeface="Baghdad Regular"/>
                <a:sym typeface="Baghdad Regular"/>
              </a:rPr>
              <a:t>기능</a:t>
            </a:r>
            <a:r>
              <a:t> </a:t>
            </a:r>
            <a:r>
              <a:rPr>
                <a:latin typeface="Baghdad Regular"/>
                <a:ea typeface="Baghdad Regular"/>
                <a:cs typeface="Baghdad Regular"/>
                <a:sym typeface="Baghdad Regular"/>
              </a:rPr>
              <a:t>구현</a:t>
            </a:r>
            <a:r>
              <a:t> </a:t>
            </a:r>
          </a:p>
        </p:txBody>
      </p:sp>
      <p:sp>
        <p:nvSpPr>
          <p:cNvPr id="424" name="모서리가 둥근 직사각형"/>
          <p:cNvSpPr/>
          <p:nvPr/>
        </p:nvSpPr>
        <p:spPr>
          <a:xfrm>
            <a:off x="5984707" y="3436473"/>
            <a:ext cx="1430257" cy="441646"/>
          </a:xfrm>
          <a:prstGeom prst="roundRect">
            <a:avLst>
              <a:gd name="adj" fmla="val 43134"/>
            </a:avLst>
          </a:prstGeom>
          <a:solidFill>
            <a:srgbClr val="3D3A50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25" name="모서리가 둥근 직사각형"/>
          <p:cNvSpPr/>
          <p:nvPr/>
        </p:nvSpPr>
        <p:spPr>
          <a:xfrm>
            <a:off x="5964411" y="2940474"/>
            <a:ext cx="1430257" cy="441645"/>
          </a:xfrm>
          <a:prstGeom prst="roundRect">
            <a:avLst>
              <a:gd name="adj" fmla="val 43134"/>
            </a:avLst>
          </a:prstGeom>
          <a:solidFill>
            <a:srgbClr val="580EF6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26" name="포스팅 CRUD"/>
          <p:cNvSpPr txBox="1"/>
          <p:nvPr/>
        </p:nvSpPr>
        <p:spPr>
          <a:xfrm>
            <a:off x="6124349" y="3506665"/>
            <a:ext cx="1128532" cy="31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+mn-lt"/>
                <a:ea typeface="+mn-ea"/>
                <a:cs typeface="+mn-cs"/>
                <a:sym typeface="Calibri"/>
              </a:rPr>
              <a:t>포스팅</a:t>
            </a:r>
            <a:r>
              <a:t> CRUD</a:t>
            </a:r>
          </a:p>
        </p:txBody>
      </p:sp>
      <p:sp>
        <p:nvSpPr>
          <p:cNvPr id="427" name="토스트 알림"/>
          <p:cNvSpPr txBox="1"/>
          <p:nvPr/>
        </p:nvSpPr>
        <p:spPr>
          <a:xfrm>
            <a:off x="6124349" y="2912254"/>
            <a:ext cx="922520" cy="439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2900"/>
              </a:lnSpc>
              <a:defRPr sz="1400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토스트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알림</a:t>
            </a:r>
          </a:p>
        </p:txBody>
      </p:sp>
      <p:sp>
        <p:nvSpPr>
          <p:cNvPr id="428" name="모서리가 둥근 직사각형"/>
          <p:cNvSpPr/>
          <p:nvPr/>
        </p:nvSpPr>
        <p:spPr>
          <a:xfrm>
            <a:off x="7538673" y="2953174"/>
            <a:ext cx="1430258" cy="441645"/>
          </a:xfrm>
          <a:prstGeom prst="roundRect">
            <a:avLst>
              <a:gd name="adj" fmla="val 43134"/>
            </a:avLst>
          </a:prstGeom>
          <a:solidFill>
            <a:srgbClr val="3D3A50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29" name="다크모드"/>
          <p:cNvSpPr txBox="1"/>
          <p:nvPr/>
        </p:nvSpPr>
        <p:spPr>
          <a:xfrm>
            <a:off x="7841684" y="3019581"/>
            <a:ext cx="71932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+mn-lt"/>
                <a:ea typeface="+mn-ea"/>
                <a:cs typeface="+mn-cs"/>
                <a:sym typeface="Calibri"/>
              </a:rPr>
              <a:t>다크모드</a:t>
            </a:r>
          </a:p>
        </p:txBody>
      </p:sp>
      <p:sp>
        <p:nvSpPr>
          <p:cNvPr id="430" name="모서리가 둥근 직사각형"/>
          <p:cNvSpPr/>
          <p:nvPr/>
        </p:nvSpPr>
        <p:spPr>
          <a:xfrm>
            <a:off x="7542324" y="3436473"/>
            <a:ext cx="1430257" cy="441646"/>
          </a:xfrm>
          <a:prstGeom prst="roundRect">
            <a:avLst>
              <a:gd name="adj" fmla="val 43134"/>
            </a:avLst>
          </a:prstGeom>
          <a:solidFill>
            <a:srgbClr val="580EF6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31" name="댓글 기능 구현"/>
          <p:cNvSpPr txBox="1"/>
          <p:nvPr/>
        </p:nvSpPr>
        <p:spPr>
          <a:xfrm>
            <a:off x="7605421" y="3522590"/>
            <a:ext cx="1125716" cy="31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+mn-lt"/>
                <a:ea typeface="+mn-ea"/>
                <a:cs typeface="+mn-cs"/>
                <a:sym typeface="Calibri"/>
              </a:rPr>
              <a:t>댓글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기능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구현</a:t>
            </a:r>
          </a:p>
        </p:txBody>
      </p:sp>
      <p:sp>
        <p:nvSpPr>
          <p:cNvPr id="432" name="모서리가 둥근 직사각형"/>
          <p:cNvSpPr/>
          <p:nvPr/>
        </p:nvSpPr>
        <p:spPr>
          <a:xfrm>
            <a:off x="9112936" y="2940474"/>
            <a:ext cx="2982852" cy="441645"/>
          </a:xfrm>
          <a:prstGeom prst="roundRect">
            <a:avLst>
              <a:gd name="adj" fmla="val 43134"/>
            </a:avLst>
          </a:prstGeom>
          <a:solidFill>
            <a:srgbClr val="580EF6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33" name="좋아요 및 프로필 사진 변경"/>
          <p:cNvSpPr txBox="1"/>
          <p:nvPr/>
        </p:nvSpPr>
        <p:spPr>
          <a:xfrm>
            <a:off x="9470559" y="3043354"/>
            <a:ext cx="2024491" cy="319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+mn-lt"/>
                <a:ea typeface="+mn-ea"/>
                <a:cs typeface="+mn-cs"/>
                <a:sym typeface="Calibri"/>
              </a:rPr>
              <a:t>좋아요 및 프로필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사진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변경</a:t>
            </a:r>
            <a:r>
              <a:t> </a:t>
            </a:r>
          </a:p>
        </p:txBody>
      </p:sp>
      <p:sp>
        <p:nvSpPr>
          <p:cNvPr id="434" name="모서리가 둥근 직사각형"/>
          <p:cNvSpPr/>
          <p:nvPr/>
        </p:nvSpPr>
        <p:spPr>
          <a:xfrm>
            <a:off x="9120978" y="3448791"/>
            <a:ext cx="2982852" cy="441646"/>
          </a:xfrm>
          <a:prstGeom prst="roundRect">
            <a:avLst>
              <a:gd name="adj" fmla="val 43134"/>
            </a:avLst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35" name="테스트 및 CSS 수정"/>
          <p:cNvSpPr txBox="1"/>
          <p:nvPr/>
        </p:nvSpPr>
        <p:spPr>
          <a:xfrm>
            <a:off x="9794899" y="3534099"/>
            <a:ext cx="1522294" cy="31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+mn-lt"/>
                <a:ea typeface="+mn-ea"/>
                <a:cs typeface="+mn-cs"/>
                <a:sym typeface="Calibri"/>
              </a:rPr>
              <a:t>테스트 및 </a:t>
            </a:r>
            <a:r>
              <a:t>CSS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수정</a:t>
            </a:r>
          </a:p>
        </p:txBody>
      </p:sp>
      <p:sp>
        <p:nvSpPr>
          <p:cNvPr id="436" name="모서리가 둥근 직사각형"/>
          <p:cNvSpPr/>
          <p:nvPr/>
        </p:nvSpPr>
        <p:spPr>
          <a:xfrm>
            <a:off x="2892241" y="4972791"/>
            <a:ext cx="9193795" cy="441646"/>
          </a:xfrm>
          <a:prstGeom prst="roundRect">
            <a:avLst>
              <a:gd name="adj" fmla="val 43134"/>
            </a:avLst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37" name="모서리가 둥근 직사각형"/>
          <p:cNvSpPr/>
          <p:nvPr/>
        </p:nvSpPr>
        <p:spPr>
          <a:xfrm>
            <a:off x="6808975" y="4457839"/>
            <a:ext cx="5288406" cy="441646"/>
          </a:xfrm>
          <a:prstGeom prst="roundRect">
            <a:avLst>
              <a:gd name="adj" fmla="val 43134"/>
            </a:avLst>
          </a:prstGeom>
          <a:solidFill>
            <a:srgbClr val="580EF6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grpSp>
        <p:nvGrpSpPr>
          <p:cNvPr id="440" name="채팅 기능 및 ui 마무리"/>
          <p:cNvGrpSpPr/>
          <p:nvPr/>
        </p:nvGrpSpPr>
        <p:grpSpPr>
          <a:xfrm>
            <a:off x="2873769" y="6024700"/>
            <a:ext cx="3393707" cy="493685"/>
            <a:chOff x="0" y="0"/>
            <a:chExt cx="3393705" cy="493684"/>
          </a:xfrm>
        </p:grpSpPr>
        <p:sp>
          <p:nvSpPr>
            <p:cNvPr id="438" name="모서리가 둥근 직사각형"/>
            <p:cNvSpPr/>
            <p:nvPr/>
          </p:nvSpPr>
          <p:spPr>
            <a:xfrm>
              <a:off x="0" y="0"/>
              <a:ext cx="3383354" cy="493685"/>
            </a:xfrm>
            <a:prstGeom prst="roundRect">
              <a:avLst>
                <a:gd name="adj" fmla="val 43134"/>
              </a:avLst>
            </a:prstGeom>
            <a:solidFill>
              <a:srgbClr val="580EF6">
                <a:alpha val="70000"/>
              </a:srgb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endParaRPr/>
            </a:p>
          </p:txBody>
        </p:sp>
        <p:sp>
          <p:nvSpPr>
            <p:cNvPr id="439" name="채팅 기능 및 ui 마무리"/>
            <p:cNvSpPr txBox="1"/>
            <p:nvPr/>
          </p:nvSpPr>
          <p:spPr>
            <a:xfrm>
              <a:off x="149287" y="86948"/>
              <a:ext cx="3244420" cy="319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rPr>
                  <a:latin typeface="+mn-lt"/>
                  <a:ea typeface="+mn-ea"/>
                  <a:cs typeface="+mn-cs"/>
                  <a:sym typeface="Calibri"/>
                </a:rPr>
                <a:t>채팅</a:t>
              </a:r>
              <a:r>
                <a:t> </a:t>
              </a:r>
              <a:r>
                <a:rPr>
                  <a:latin typeface="+mn-lt"/>
                  <a:ea typeface="+mn-ea"/>
                  <a:cs typeface="+mn-cs"/>
                  <a:sym typeface="Calibri"/>
                </a:rPr>
                <a:t>기능 및 </a:t>
              </a:r>
              <a:r>
                <a:t>ui </a:t>
              </a:r>
              <a:r>
                <a:rPr>
                  <a:latin typeface="+mn-lt"/>
                  <a:ea typeface="+mn-ea"/>
                  <a:cs typeface="+mn-cs"/>
                  <a:sym typeface="Calibri"/>
                </a:rPr>
                <a:t>마무리</a:t>
              </a:r>
            </a:p>
          </p:txBody>
        </p:sp>
      </p:grpSp>
      <p:sp>
        <p:nvSpPr>
          <p:cNvPr id="441" name="실시간 채팅 기능 구현"/>
          <p:cNvSpPr txBox="1"/>
          <p:nvPr/>
        </p:nvSpPr>
        <p:spPr>
          <a:xfrm>
            <a:off x="8681617" y="4520191"/>
            <a:ext cx="1649094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+mn-lt"/>
                <a:ea typeface="+mn-ea"/>
                <a:cs typeface="+mn-cs"/>
                <a:sym typeface="Calibri"/>
              </a:rPr>
              <a:t>실시간 채팅 기능 구현 </a:t>
            </a:r>
          </a:p>
        </p:txBody>
      </p:sp>
      <p:sp>
        <p:nvSpPr>
          <p:cNvPr id="442" name="모서리가 둥근 직사각형"/>
          <p:cNvSpPr/>
          <p:nvPr/>
        </p:nvSpPr>
        <p:spPr>
          <a:xfrm>
            <a:off x="2892241" y="6547591"/>
            <a:ext cx="9193795" cy="441646"/>
          </a:xfrm>
          <a:prstGeom prst="roundRect">
            <a:avLst>
              <a:gd name="adj" fmla="val 43134"/>
            </a:avLst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 b="1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43" name="테스트 및 CSS 수정"/>
          <p:cNvSpPr txBox="1"/>
          <p:nvPr/>
        </p:nvSpPr>
        <p:spPr>
          <a:xfrm>
            <a:off x="6519380" y="5030796"/>
            <a:ext cx="1522293" cy="31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+mn-lt"/>
                <a:ea typeface="+mn-ea"/>
                <a:cs typeface="+mn-cs"/>
                <a:sym typeface="Calibri"/>
              </a:rPr>
              <a:t>테스트 및 </a:t>
            </a:r>
            <a:r>
              <a:t>CSS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수정</a:t>
            </a:r>
          </a:p>
        </p:txBody>
      </p:sp>
      <p:sp>
        <p:nvSpPr>
          <p:cNvPr id="444" name="테스트"/>
          <p:cNvSpPr txBox="1"/>
          <p:nvPr/>
        </p:nvSpPr>
        <p:spPr>
          <a:xfrm>
            <a:off x="6817887" y="6602045"/>
            <a:ext cx="1187703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+mn-lt"/>
                <a:ea typeface="+mn-ea"/>
                <a:cs typeface="+mn-cs"/>
                <a:sym typeface="Calibri"/>
              </a:rPr>
              <a:t>테스트 및 수정  </a:t>
            </a:r>
          </a:p>
        </p:txBody>
      </p:sp>
      <p:sp>
        <p:nvSpPr>
          <p:cNvPr id="445" name="모서리가 둥근 직사각형"/>
          <p:cNvSpPr/>
          <p:nvPr/>
        </p:nvSpPr>
        <p:spPr>
          <a:xfrm>
            <a:off x="2915291" y="4462290"/>
            <a:ext cx="3840360" cy="441646"/>
          </a:xfrm>
          <a:prstGeom prst="roundRect">
            <a:avLst>
              <a:gd name="adj" fmla="val 43134"/>
            </a:avLst>
          </a:prstGeom>
          <a:solidFill>
            <a:srgbClr val="580EF6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46" name="실시간 채팅 기능 구현"/>
          <p:cNvSpPr txBox="1"/>
          <p:nvPr/>
        </p:nvSpPr>
        <p:spPr>
          <a:xfrm>
            <a:off x="3590371" y="4547153"/>
            <a:ext cx="2399890" cy="31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+mn-lt"/>
                <a:ea typeface="+mn-ea"/>
                <a:cs typeface="+mn-cs"/>
                <a:sym typeface="Calibri"/>
              </a:rPr>
              <a:t>팔로잉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팔로워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언팔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팔로워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삭제</a:t>
            </a:r>
            <a:r>
              <a:t> 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 0"/>
          <p:cNvSpPr txBox="1"/>
          <p:nvPr/>
        </p:nvSpPr>
        <p:spPr>
          <a:xfrm>
            <a:off x="821391" y="545148"/>
            <a:ext cx="2679328" cy="42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000"/>
              </a:lnSpc>
              <a:defRPr sz="3000" b="1">
                <a:latin typeface="Poppins"/>
                <a:ea typeface="Poppins"/>
                <a:cs typeface="Poppins"/>
                <a:sym typeface="Poppins"/>
              </a:defRPr>
            </a:pPr>
            <a:r>
              <a:t>🎨</a:t>
            </a:r>
            <a:r>
              <a:rPr>
                <a:solidFill>
                  <a:srgbClr val="580EF6"/>
                </a:solidFill>
              </a:rPr>
              <a:t> Mood board</a:t>
            </a:r>
          </a:p>
        </p:txBody>
      </p:sp>
      <p:sp>
        <p:nvSpPr>
          <p:cNvPr id="449" name="모서리가 둥근 직사각형"/>
          <p:cNvSpPr/>
          <p:nvPr/>
        </p:nvSpPr>
        <p:spPr>
          <a:xfrm>
            <a:off x="800100" y="1328818"/>
            <a:ext cx="6201877" cy="2932535"/>
          </a:xfrm>
          <a:prstGeom prst="roundRect">
            <a:avLst>
              <a:gd name="adj" fmla="val 16192"/>
            </a:avLst>
          </a:prstGeom>
          <a:solidFill>
            <a:srgbClr val="F9F9F9"/>
          </a:solidFill>
          <a:ln w="12700">
            <a:miter lim="400000"/>
          </a:ln>
          <a:effectLst>
            <a:outerShdw blurRad="495300" dist="24336" dir="2700000" rotWithShape="0">
              <a:srgbClr val="000000">
                <a:alpha val="5554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45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470" y="1838642"/>
            <a:ext cx="352071" cy="352071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Text 1"/>
          <p:cNvSpPr txBox="1"/>
          <p:nvPr/>
        </p:nvSpPr>
        <p:spPr>
          <a:xfrm>
            <a:off x="1634209" y="1807148"/>
            <a:ext cx="803657" cy="39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배경색</a:t>
            </a:r>
          </a:p>
        </p:txBody>
      </p:sp>
      <p:sp>
        <p:nvSpPr>
          <p:cNvPr id="452" name="Text 2"/>
          <p:cNvSpPr txBox="1"/>
          <p:nvPr/>
        </p:nvSpPr>
        <p:spPr>
          <a:xfrm>
            <a:off x="1088111" y="2449041"/>
            <a:ext cx="5339846" cy="181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9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#</a:t>
            </a:r>
            <a:r>
              <a:rPr b="1"/>
              <a:t>F7F7F7 </a:t>
            </a:r>
            <a:r>
              <a:t>: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깨끗하고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깔끔한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분위기를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전달하며</a:t>
            </a:r>
            <a:r>
              <a:t>,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콘텐츠가 잘 부각될 수 있는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배경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역할을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한다</a:t>
            </a:r>
            <a:r>
              <a:t>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29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흰색에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가까운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밝은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색상으로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가독성을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높여주고</a:t>
            </a:r>
            <a:r>
              <a:t>, </a:t>
            </a:r>
          </a:p>
          <a:p>
            <a:pPr>
              <a:lnSpc>
                <a:spcPts val="29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메인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콘텐츠가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명확하게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보이도록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도와줌</a:t>
            </a:r>
          </a:p>
          <a:p>
            <a:pPr>
              <a:lnSpc>
                <a:spcPts val="2900"/>
              </a:lnSpc>
              <a:defRPr sz="16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 </a:t>
            </a:r>
          </a:p>
        </p:txBody>
      </p:sp>
      <p:sp>
        <p:nvSpPr>
          <p:cNvPr id="453" name="모서리가 둥근 직사각형"/>
          <p:cNvSpPr/>
          <p:nvPr/>
        </p:nvSpPr>
        <p:spPr>
          <a:xfrm>
            <a:off x="7323845" y="1366918"/>
            <a:ext cx="6201879" cy="2932535"/>
          </a:xfrm>
          <a:prstGeom prst="roundRect">
            <a:avLst>
              <a:gd name="adj" fmla="val 15162"/>
            </a:avLst>
          </a:prstGeom>
          <a:solidFill>
            <a:srgbClr val="1A1C22"/>
          </a:solidFill>
          <a:ln w="12700">
            <a:miter lim="400000"/>
          </a:ln>
          <a:effectLst>
            <a:outerShdw blurRad="495300" dist="24336" dir="2700000" rotWithShape="0">
              <a:srgbClr val="000000">
                <a:alpha val="5554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454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6259" y="1838603"/>
            <a:ext cx="352071" cy="35207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Text 4"/>
          <p:cNvSpPr txBox="1"/>
          <p:nvPr/>
        </p:nvSpPr>
        <p:spPr>
          <a:xfrm>
            <a:off x="8354772" y="1829236"/>
            <a:ext cx="20276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 b="1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다크 모드 배경색</a:t>
            </a:r>
          </a:p>
        </p:txBody>
      </p:sp>
      <p:sp>
        <p:nvSpPr>
          <p:cNvPr id="456" name="Text 5"/>
          <p:cNvSpPr txBox="1"/>
          <p:nvPr/>
        </p:nvSpPr>
        <p:spPr>
          <a:xfrm>
            <a:off x="7767560" y="2218357"/>
            <a:ext cx="5314447" cy="1460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900"/>
              </a:lnSpc>
              <a:defRPr sz="1600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#</a:t>
            </a:r>
            <a:r>
              <a:rPr b="1"/>
              <a:t>1A1C22</a:t>
            </a:r>
            <a:r>
              <a:t> :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짙은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회색</a:t>
            </a:r>
            <a:r>
              <a:t>/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블랙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계열의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색상으로</a:t>
            </a:r>
            <a:r>
              <a:t> </a:t>
            </a:r>
          </a:p>
          <a:p>
            <a:pPr>
              <a:lnSpc>
                <a:spcPts val="2900"/>
              </a:lnSpc>
              <a:defRPr sz="1600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다크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모드에서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사용되며</a:t>
            </a:r>
            <a:r>
              <a:t>,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모던하고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고급스러운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분위기를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제공한다</a:t>
            </a:r>
            <a:r>
              <a:t>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2900"/>
              </a:lnSpc>
              <a:defRPr sz="1600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눈의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피로를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줄이고</a:t>
            </a:r>
            <a:r>
              <a:t>,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야간에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앱을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사용할 때 더 편안한</a:t>
            </a:r>
            <a: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2900"/>
              </a:lnSpc>
              <a:defRPr sz="1600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시각적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경험을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제공한다</a:t>
            </a:r>
            <a:r>
              <a:t>.</a:t>
            </a:r>
          </a:p>
        </p:txBody>
      </p:sp>
      <p:sp>
        <p:nvSpPr>
          <p:cNvPr id="457" name="모서리가 둥근 직사각형"/>
          <p:cNvSpPr/>
          <p:nvPr/>
        </p:nvSpPr>
        <p:spPr>
          <a:xfrm>
            <a:off x="800100" y="4492571"/>
            <a:ext cx="6201877" cy="3324524"/>
          </a:xfrm>
          <a:prstGeom prst="roundRect">
            <a:avLst>
              <a:gd name="adj" fmla="val 14283"/>
            </a:avLst>
          </a:prstGeom>
          <a:solidFill>
            <a:srgbClr val="580EF6"/>
          </a:solidFill>
          <a:ln w="12700">
            <a:miter lim="400000"/>
          </a:ln>
          <a:effectLst>
            <a:outerShdw blurRad="495300" dist="24336" dir="2700000" rotWithShape="0">
              <a:srgbClr val="000000">
                <a:alpha val="5554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458" name="모서리가 둥근 직사각형"/>
          <p:cNvSpPr/>
          <p:nvPr/>
        </p:nvSpPr>
        <p:spPr>
          <a:xfrm>
            <a:off x="7323845" y="4492571"/>
            <a:ext cx="6201879" cy="3324524"/>
          </a:xfrm>
          <a:prstGeom prst="roundRect">
            <a:avLst>
              <a:gd name="adj" fmla="val 14614"/>
            </a:avLst>
          </a:prstGeom>
          <a:solidFill>
            <a:srgbClr val="3D3A50"/>
          </a:solidFill>
          <a:ln w="12700">
            <a:miter lim="400000"/>
          </a:ln>
          <a:effectLst>
            <a:outerShdw blurRad="495300" dist="24336" dir="2700000" rotWithShape="0">
              <a:srgbClr val="000000">
                <a:alpha val="5554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pic>
        <p:nvPicPr>
          <p:cNvPr id="459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6451" y="5038140"/>
            <a:ext cx="352071" cy="352071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Text 6"/>
          <p:cNvSpPr txBox="1"/>
          <p:nvPr/>
        </p:nvSpPr>
        <p:spPr>
          <a:xfrm>
            <a:off x="1631823" y="5049394"/>
            <a:ext cx="211231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 b="1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버튼 및 강조 색상</a:t>
            </a:r>
          </a:p>
        </p:txBody>
      </p:sp>
      <p:sp>
        <p:nvSpPr>
          <p:cNvPr id="461" name="Text 7"/>
          <p:cNvSpPr txBox="1"/>
          <p:nvPr/>
        </p:nvSpPr>
        <p:spPr>
          <a:xfrm>
            <a:off x="1128546" y="5773299"/>
            <a:ext cx="525897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900"/>
              </a:lnSpc>
              <a:defRPr sz="1600" b="1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#580EF6</a:t>
            </a:r>
            <a:r>
              <a:rPr b="0"/>
              <a:t> :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보라색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계열로</a:t>
            </a:r>
            <a:r>
              <a:rPr b="0"/>
              <a:t>,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사용자가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상호작용할 수 있는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요소</a:t>
            </a:r>
            <a:r>
              <a:rPr b="0"/>
              <a:t>(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버튼</a:t>
            </a:r>
            <a:r>
              <a:rPr b="0"/>
              <a:t>)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에 사용된다</a:t>
            </a:r>
            <a:r>
              <a:rPr b="0"/>
              <a:t>.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활기찬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느낌을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주며</a:t>
            </a:r>
            <a:r>
              <a:rPr b="0"/>
              <a:t>, </a:t>
            </a:r>
          </a:p>
          <a:p>
            <a:pPr>
              <a:lnSpc>
                <a:spcPts val="2900"/>
              </a:lnSpc>
              <a:defRPr sz="1600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앱 내에서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중요한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요소나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클릭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가능한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부분을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강조한다</a:t>
            </a:r>
            <a:r>
              <a:t>.</a:t>
            </a:r>
          </a:p>
        </p:txBody>
      </p:sp>
      <p:sp>
        <p:nvSpPr>
          <p:cNvPr id="462" name="Text 8"/>
          <p:cNvSpPr txBox="1"/>
          <p:nvPr/>
        </p:nvSpPr>
        <p:spPr>
          <a:xfrm>
            <a:off x="8329372" y="4800262"/>
            <a:ext cx="141564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 b="1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텍스트 색상</a:t>
            </a:r>
          </a:p>
        </p:txBody>
      </p:sp>
      <p:sp>
        <p:nvSpPr>
          <p:cNvPr id="463" name="Text 9"/>
          <p:cNvSpPr txBox="1"/>
          <p:nvPr/>
        </p:nvSpPr>
        <p:spPr>
          <a:xfrm>
            <a:off x="7723078" y="5589149"/>
            <a:ext cx="5403416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900"/>
              </a:lnSpc>
              <a:defRPr sz="1600" b="1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#3D3A50 </a:t>
            </a:r>
            <a:r>
              <a:rPr b="0"/>
              <a:t>: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기본적인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텍스트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색상으로</a:t>
            </a:r>
            <a:r>
              <a:rPr b="0"/>
              <a:t>,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차분하고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읽기</a:t>
            </a:r>
            <a:r>
              <a:rPr b="0"/>
              <a:t> </a:t>
            </a:r>
          </a:p>
          <a:p>
            <a:pPr>
              <a:lnSpc>
                <a:spcPts val="2900"/>
              </a:lnSpc>
              <a:defRPr sz="1600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편한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중간톤의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회색이다</a:t>
            </a:r>
            <a:r>
              <a:t>.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사용자가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오래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봐도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피로하지</a:t>
            </a:r>
            <a:r>
              <a:t> </a:t>
            </a:r>
          </a:p>
          <a:p>
            <a:pPr>
              <a:lnSpc>
                <a:spcPts val="2900"/>
              </a:lnSpc>
              <a:defRPr sz="1600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않게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가독성을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높여주며</a:t>
            </a:r>
            <a:r>
              <a:t>,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배경과의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대비를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통해</a:t>
            </a:r>
            <a:r>
              <a:t> </a:t>
            </a:r>
          </a:p>
          <a:p>
            <a:pPr>
              <a:lnSpc>
                <a:spcPts val="2900"/>
              </a:lnSpc>
              <a:defRPr sz="1600">
                <a:solidFill>
                  <a:srgbClr val="F7F7F7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중요한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정보가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잘 전달된다</a:t>
            </a:r>
            <a:r>
              <a:t>.</a:t>
            </a:r>
          </a:p>
        </p:txBody>
      </p:sp>
      <p:pic>
        <p:nvPicPr>
          <p:cNvPr id="464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56259" y="4822349"/>
            <a:ext cx="352071" cy="352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 0"/>
          <p:cNvSpPr txBox="1"/>
          <p:nvPr/>
        </p:nvSpPr>
        <p:spPr>
          <a:xfrm>
            <a:off x="618926" y="638769"/>
            <a:ext cx="1923669" cy="454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30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✏️ 사용 폰트</a:t>
            </a:r>
          </a:p>
        </p:txBody>
      </p:sp>
      <p:sp>
        <p:nvSpPr>
          <p:cNvPr id="467" name="Text 1"/>
          <p:cNvSpPr txBox="1"/>
          <p:nvPr/>
        </p:nvSpPr>
        <p:spPr>
          <a:xfrm>
            <a:off x="657025" y="3507737"/>
            <a:ext cx="12833751" cy="162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2000" b="1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Poppins</a:t>
            </a:r>
            <a:r>
              <a:rPr b="0"/>
              <a:t>: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이 폰트는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현대적이고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깔끔한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느낌을</a:t>
            </a:r>
            <a:r>
              <a:rPr b="0"/>
              <a:t> </a:t>
            </a:r>
            <a:r>
              <a:rPr b="0">
                <a:latin typeface="Montserrat"/>
                <a:ea typeface="Montserrat"/>
                <a:cs typeface="Montserrat"/>
                <a:sym typeface="Montserrat"/>
              </a:rPr>
              <a:t>주며</a:t>
            </a:r>
            <a:r>
              <a:rPr b="0"/>
              <a:t>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3200"/>
              </a:lnSpc>
              <a:defRPr sz="20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특히</a:t>
            </a:r>
            <a:r>
              <a:t> SNS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나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모바일 앱 환경에서는</a:t>
            </a:r>
            <a:r>
              <a:t> </a:t>
            </a:r>
          </a:p>
          <a:p>
            <a:pPr>
              <a:lnSpc>
                <a:spcPts val="3200"/>
              </a:lnSpc>
              <a:defRPr sz="20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가독성이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매우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중요하기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때문에</a:t>
            </a:r>
            <a:r>
              <a:t>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3200"/>
              </a:lnSpc>
              <a:defRPr sz="2000">
                <a:solidFill>
                  <a:srgbClr val="3D3A5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직관적이고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명확한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인상을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주는</a:t>
            </a:r>
            <a:r>
              <a:t> </a:t>
            </a:r>
            <a:r>
              <a:rPr b="1"/>
              <a:t>Poppins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폰트가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적합하다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판단하여 이 폰트를</a:t>
            </a:r>
            <a:r>
              <a:t>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사용함</a:t>
            </a:r>
          </a:p>
        </p:txBody>
      </p:sp>
      <p:pic>
        <p:nvPicPr>
          <p:cNvPr id="46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8225" y="-2"/>
            <a:ext cx="6262175" cy="822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 0"/>
          <p:cNvSpPr txBox="1"/>
          <p:nvPr/>
        </p:nvSpPr>
        <p:spPr>
          <a:xfrm>
            <a:off x="628173" y="719421"/>
            <a:ext cx="2253234" cy="28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600"/>
              </a:lnSpc>
              <a:defRPr sz="30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🧐 사이트 구성</a:t>
            </a:r>
          </a:p>
        </p:txBody>
      </p:sp>
      <p:sp>
        <p:nvSpPr>
          <p:cNvPr id="472" name="Text 1"/>
          <p:cNvSpPr txBox="1"/>
          <p:nvPr/>
        </p:nvSpPr>
        <p:spPr>
          <a:xfrm>
            <a:off x="790890" y="1774086"/>
            <a:ext cx="1762380" cy="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1600"/>
              </a:lnSpc>
              <a:defRPr sz="20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회원가입</a:t>
            </a:r>
            <a:r>
              <a:t> /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로그인</a:t>
            </a:r>
          </a:p>
        </p:txBody>
      </p:sp>
      <p:sp>
        <p:nvSpPr>
          <p:cNvPr id="474" name="Text 2"/>
          <p:cNvSpPr txBox="1"/>
          <p:nvPr/>
        </p:nvSpPr>
        <p:spPr>
          <a:xfrm>
            <a:off x="729105" y="2547128"/>
            <a:ext cx="1401530" cy="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1600"/>
              </a:lnSpc>
              <a:defRPr sz="20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게시글</a:t>
            </a:r>
            <a:r>
              <a:rPr dirty="0"/>
              <a:t> </a:t>
            </a: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리스트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Text 3"/>
          <p:cNvSpPr txBox="1"/>
          <p:nvPr/>
        </p:nvSpPr>
        <p:spPr>
          <a:xfrm>
            <a:off x="729105" y="3315981"/>
            <a:ext cx="1181820" cy="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1600"/>
              </a:lnSpc>
              <a:defRPr sz="20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게시글</a:t>
            </a:r>
            <a:r>
              <a:rPr dirty="0"/>
              <a:t> </a:t>
            </a: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작성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Text 7"/>
          <p:cNvSpPr txBox="1"/>
          <p:nvPr/>
        </p:nvSpPr>
        <p:spPr>
          <a:xfrm>
            <a:off x="2557463" y="16830199"/>
            <a:ext cx="232411" cy="20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600"/>
              </a:lnSpc>
              <a:defRPr sz="1000" b="1">
                <a:solidFill>
                  <a:srgbClr val="580EF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검색</a:t>
            </a:r>
          </a:p>
        </p:txBody>
      </p:sp>
      <p:sp>
        <p:nvSpPr>
          <p:cNvPr id="478" name="Text 8"/>
          <p:cNvSpPr txBox="1"/>
          <p:nvPr/>
        </p:nvSpPr>
        <p:spPr>
          <a:xfrm>
            <a:off x="6651720" y="16830199"/>
            <a:ext cx="1326960" cy="20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600"/>
              </a:lnSpc>
              <a:defRPr sz="1000" b="1">
                <a:solidFill>
                  <a:srgbClr val="580EF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채팅 리스트 채팅방 페이지</a:t>
            </a:r>
          </a:p>
        </p:txBody>
      </p:sp>
      <p:sp>
        <p:nvSpPr>
          <p:cNvPr id="479" name="Text 9"/>
          <p:cNvSpPr txBox="1"/>
          <p:nvPr/>
        </p:nvSpPr>
        <p:spPr>
          <a:xfrm>
            <a:off x="11603173" y="16830199"/>
            <a:ext cx="707116" cy="20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600"/>
              </a:lnSpc>
              <a:defRPr sz="1000" b="1">
                <a:solidFill>
                  <a:srgbClr val="580EF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채팅방 페이지</a:t>
            </a:r>
          </a:p>
        </p:txBody>
      </p:sp>
      <p:sp>
        <p:nvSpPr>
          <p:cNvPr id="481" name="Text 4"/>
          <p:cNvSpPr txBox="1"/>
          <p:nvPr/>
        </p:nvSpPr>
        <p:spPr>
          <a:xfrm>
            <a:off x="729105" y="4042442"/>
            <a:ext cx="1401530" cy="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1600"/>
              </a:lnSpc>
              <a:defRPr sz="20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프로필</a:t>
            </a:r>
            <a:r>
              <a:rPr dirty="0"/>
              <a:t> </a:t>
            </a: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페이지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Text 5"/>
          <p:cNvSpPr txBox="1"/>
          <p:nvPr/>
        </p:nvSpPr>
        <p:spPr>
          <a:xfrm>
            <a:off x="790890" y="4811295"/>
            <a:ext cx="2272368" cy="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1600"/>
              </a:lnSpc>
              <a:defRPr sz="20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팔로잉</a:t>
            </a:r>
            <a:r>
              <a:rPr dirty="0"/>
              <a:t> / </a:t>
            </a: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팔로워</a:t>
            </a:r>
            <a:r>
              <a:rPr dirty="0"/>
              <a:t> </a:t>
            </a: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리스트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Text 6"/>
          <p:cNvSpPr txBox="1"/>
          <p:nvPr/>
        </p:nvSpPr>
        <p:spPr>
          <a:xfrm>
            <a:off x="642812" y="6111652"/>
            <a:ext cx="452121" cy="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600"/>
              </a:lnSpc>
              <a:defRPr sz="2000" b="1">
                <a:solidFill>
                  <a:srgbClr val="580EF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알림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Text 6"/>
          <p:cNvSpPr txBox="1"/>
          <p:nvPr/>
        </p:nvSpPr>
        <p:spPr>
          <a:xfrm>
            <a:off x="642812" y="5537756"/>
            <a:ext cx="452121" cy="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600"/>
              </a:lnSpc>
              <a:defRPr sz="2000" b="1">
                <a:solidFill>
                  <a:srgbClr val="580EF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검색</a:t>
            </a:r>
          </a:p>
        </p:txBody>
      </p:sp>
      <p:sp>
        <p:nvSpPr>
          <p:cNvPr id="490" name="Text 6"/>
          <p:cNvSpPr txBox="1"/>
          <p:nvPr/>
        </p:nvSpPr>
        <p:spPr>
          <a:xfrm>
            <a:off x="729105" y="6716995"/>
            <a:ext cx="1401530" cy="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1600"/>
              </a:lnSpc>
              <a:defRPr sz="2000" b="1">
                <a:solidFill>
                  <a:srgbClr val="580EF6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채팅방</a:t>
            </a:r>
            <a:r>
              <a:rPr dirty="0"/>
              <a:t> </a:t>
            </a: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리스트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Text 6"/>
          <p:cNvSpPr txBox="1"/>
          <p:nvPr/>
        </p:nvSpPr>
        <p:spPr>
          <a:xfrm>
            <a:off x="648184" y="7364993"/>
            <a:ext cx="671831" cy="23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600"/>
              </a:lnSpc>
              <a:defRPr sz="2000" b="1">
                <a:solidFill>
                  <a:srgbClr val="580EF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>
                <a:latin typeface="Montserrat"/>
                <a:ea typeface="Montserrat"/>
                <a:cs typeface="Montserrat"/>
                <a:sym typeface="Montserrat"/>
              </a:rPr>
              <a:t>채팅방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사용자 지정</PresentationFormat>
  <Paragraphs>148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Baghdad Regular</vt:lpstr>
      <vt:lpstr>Montserrat</vt:lpstr>
      <vt:lpstr>Poppins</vt:lpstr>
      <vt:lpstr>Arial</vt:lpstr>
      <vt:lpstr>Calibri</vt:lpstr>
      <vt:lpstr>Calibri Light</vt:lpstr>
      <vt:lpstr>Helvetica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</cp:revision>
  <dcterms:modified xsi:type="dcterms:W3CDTF">2024-09-25T03:33:58Z</dcterms:modified>
</cp:coreProperties>
</file>