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7" r:id="rId3"/>
    <p:sldId id="485" r:id="rId4"/>
    <p:sldId id="386" r:id="rId5"/>
    <p:sldId id="486" r:id="rId6"/>
    <p:sldId id="487" r:id="rId7"/>
    <p:sldId id="388" r:id="rId8"/>
    <p:sldId id="389" r:id="rId9"/>
    <p:sldId id="390" r:id="rId10"/>
    <p:sldId id="391" r:id="rId11"/>
    <p:sldId id="392" r:id="rId12"/>
    <p:sldId id="444" r:id="rId13"/>
    <p:sldId id="445" r:id="rId14"/>
    <p:sldId id="440" r:id="rId15"/>
    <p:sldId id="441" r:id="rId16"/>
    <p:sldId id="446" r:id="rId17"/>
    <p:sldId id="453" r:id="rId18"/>
    <p:sldId id="488" r:id="rId19"/>
    <p:sldId id="484" r:id="rId20"/>
    <p:sldId id="483" r:id="rId21"/>
    <p:sldId id="482" r:id="rId22"/>
    <p:sldId id="452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79" r:id="rId31"/>
    <p:sldId id="467" r:id="rId32"/>
    <p:sldId id="480" r:id="rId33"/>
    <p:sldId id="481" r:id="rId34"/>
    <p:sldId id="468" r:id="rId35"/>
    <p:sldId id="469" r:id="rId36"/>
    <p:sldId id="432" r:id="rId37"/>
    <p:sldId id="447" r:id="rId38"/>
    <p:sldId id="438" r:id="rId39"/>
    <p:sldId id="435" r:id="rId40"/>
    <p:sldId id="436" r:id="rId41"/>
    <p:sldId id="437" r:id="rId42"/>
    <p:sldId id="489" r:id="rId43"/>
    <p:sldId id="491" r:id="rId44"/>
    <p:sldId id="492" r:id="rId45"/>
    <p:sldId id="493" r:id="rId46"/>
    <p:sldId id="562" r:id="rId47"/>
    <p:sldId id="494" r:id="rId48"/>
    <p:sldId id="563" r:id="rId49"/>
    <p:sldId id="496" r:id="rId50"/>
    <p:sldId id="497" r:id="rId51"/>
    <p:sldId id="498" r:id="rId52"/>
    <p:sldId id="499" r:id="rId53"/>
    <p:sldId id="587" r:id="rId54"/>
    <p:sldId id="500" r:id="rId55"/>
    <p:sldId id="503" r:id="rId56"/>
    <p:sldId id="502" r:id="rId57"/>
    <p:sldId id="504" r:id="rId58"/>
    <p:sldId id="505" r:id="rId59"/>
    <p:sldId id="506" r:id="rId60"/>
    <p:sldId id="507" r:id="rId61"/>
    <p:sldId id="508" r:id="rId62"/>
    <p:sldId id="509" r:id="rId63"/>
    <p:sldId id="549" r:id="rId64"/>
    <p:sldId id="550" r:id="rId65"/>
    <p:sldId id="551" r:id="rId66"/>
    <p:sldId id="552" r:id="rId67"/>
    <p:sldId id="553" r:id="rId68"/>
    <p:sldId id="554" r:id="rId69"/>
    <p:sldId id="516" r:id="rId70"/>
    <p:sldId id="517" r:id="rId71"/>
    <p:sldId id="518" r:id="rId72"/>
    <p:sldId id="588" r:id="rId73"/>
    <p:sldId id="589" r:id="rId74"/>
    <p:sldId id="590" r:id="rId75"/>
    <p:sldId id="591" r:id="rId76"/>
    <p:sldId id="522" r:id="rId77"/>
    <p:sldId id="593" r:id="rId78"/>
    <p:sldId id="592" r:id="rId79"/>
    <p:sldId id="594" r:id="rId80"/>
    <p:sldId id="595" r:id="rId81"/>
    <p:sldId id="597" r:id="rId82"/>
    <p:sldId id="596" r:id="rId83"/>
    <p:sldId id="602" r:id="rId84"/>
    <p:sldId id="603" r:id="rId85"/>
    <p:sldId id="536" r:id="rId86"/>
    <p:sldId id="555" r:id="rId87"/>
    <p:sldId id="538" r:id="rId88"/>
    <p:sldId id="560" r:id="rId89"/>
    <p:sldId id="561" r:id="rId90"/>
    <p:sldId id="541" r:id="rId91"/>
    <p:sldId id="559" r:id="rId92"/>
    <p:sldId id="598" r:id="rId93"/>
    <p:sldId id="599" r:id="rId94"/>
    <p:sldId id="600" r:id="rId95"/>
    <p:sldId id="601" r:id="rId96"/>
    <p:sldId id="564" r:id="rId97"/>
    <p:sldId id="565" r:id="rId98"/>
    <p:sldId id="566" r:id="rId99"/>
    <p:sldId id="567" r:id="rId100"/>
    <p:sldId id="568" r:id="rId101"/>
    <p:sldId id="569" r:id="rId102"/>
    <p:sldId id="570" r:id="rId103"/>
    <p:sldId id="571" r:id="rId104"/>
    <p:sldId id="572" r:id="rId105"/>
    <p:sldId id="573" r:id="rId106"/>
    <p:sldId id="574" r:id="rId107"/>
    <p:sldId id="575" r:id="rId108"/>
    <p:sldId id="576" r:id="rId109"/>
    <p:sldId id="577" r:id="rId110"/>
    <p:sldId id="578" r:id="rId111"/>
    <p:sldId id="579" r:id="rId112"/>
    <p:sldId id="580" r:id="rId113"/>
    <p:sldId id="581" r:id="rId114"/>
    <p:sldId id="582" r:id="rId115"/>
    <p:sldId id="583" r:id="rId116"/>
    <p:sldId id="584" r:id="rId117"/>
    <p:sldId id="585" r:id="rId118"/>
    <p:sldId id="586" r:id="rId119"/>
    <p:sldId id="547" r:id="rId120"/>
    <p:sldId id="548" r:id="rId121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6699"/>
    <a:srgbClr val="0099FF"/>
    <a:srgbClr val="CC3300"/>
    <a:srgbClr val="0033CC"/>
    <a:srgbClr val="CCECFF"/>
    <a:srgbClr val="FF9900"/>
    <a:srgbClr val="0033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5" autoAdjust="0"/>
    <p:restoredTop sz="93460" autoAdjust="0"/>
  </p:normalViewPr>
  <p:slideViewPr>
    <p:cSldViewPr>
      <p:cViewPr varScale="1">
        <p:scale>
          <a:sx n="69" d="100"/>
          <a:sy n="69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sk-SK" altLang="en-US"/>
              <a:t>aaa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sk-SK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sk-SK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368B303-2BE3-4974-9D99-446468C3EE8D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609984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sk-SK" altLang="en-US"/>
              <a:t>aaa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sk-SK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sk-SK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8A70B7-62C1-4A5A-A14D-ECEC2BCD23B8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11263492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B4F8E-462E-4951-98D7-FB5957CEDA5B}" type="slidenum">
              <a:rPr lang="sk-SK" altLang="en-US"/>
              <a:pPr/>
              <a:t>2</a:t>
            </a:fld>
            <a:endParaRPr lang="sk-SK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710017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2397D-111A-4B79-ABF0-66F5B4E630EF}" type="slidenum">
              <a:rPr lang="sk-SK" altLang="en-US"/>
              <a:pPr/>
              <a:t>11</a:t>
            </a:fld>
            <a:endParaRPr lang="sk-SK" alt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6245280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D5536F5-5522-4050-AF67-C994642CB2A9}" type="slidenum">
              <a:rPr lang="sk-SK" altLang="hu-HU" smtClean="0">
                <a:solidFill>
                  <a:schemeClr val="tx1"/>
                </a:solidFill>
              </a:rPr>
              <a:pPr/>
              <a:t>101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5681475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D162C9-90A7-4A99-9454-F1A7DDC42FB5}" type="slidenum">
              <a:rPr lang="sk-SK" altLang="hu-HU" smtClean="0">
                <a:solidFill>
                  <a:schemeClr val="tx1"/>
                </a:solidFill>
              </a:rPr>
              <a:pPr/>
              <a:t>102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38074171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11B43B0-F4B5-4AEE-8C6B-BC522C9FF4FC}" type="slidenum">
              <a:rPr lang="sk-SK" altLang="hu-HU" smtClean="0">
                <a:solidFill>
                  <a:schemeClr val="tx1"/>
                </a:solidFill>
              </a:rPr>
              <a:pPr/>
              <a:t>103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328886955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D451E43-4622-4340-BE49-0B691D7DEFF9}" type="slidenum">
              <a:rPr lang="sk-SK" altLang="hu-HU" smtClean="0">
                <a:solidFill>
                  <a:schemeClr val="tx1"/>
                </a:solidFill>
              </a:rPr>
              <a:pPr/>
              <a:t>104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205114081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6A96B3-79C3-42FC-98C7-CDAB1178D7B3}" type="slidenum">
              <a:rPr lang="sk-SK" altLang="hu-HU" smtClean="0">
                <a:solidFill>
                  <a:schemeClr val="tx1"/>
                </a:solidFill>
              </a:rPr>
              <a:pPr/>
              <a:t>105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1466339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CB1176-338C-4247-9A5D-C2B76D2B5691}" type="slidenum">
              <a:rPr lang="sk-SK" altLang="hu-HU" smtClean="0">
                <a:solidFill>
                  <a:schemeClr val="tx1"/>
                </a:solidFill>
              </a:rPr>
              <a:pPr/>
              <a:t>106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2799434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EEF67B7-1191-409D-B30F-788239FA6164}" type="slidenum">
              <a:rPr lang="sk-SK" altLang="hu-HU" smtClean="0">
                <a:solidFill>
                  <a:schemeClr val="tx1"/>
                </a:solidFill>
              </a:rPr>
              <a:pPr/>
              <a:t>107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0549971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C6404B-7CFE-4011-945A-5F4E6970EF87}" type="slidenum">
              <a:rPr lang="sk-SK" altLang="hu-HU" smtClean="0">
                <a:solidFill>
                  <a:schemeClr val="tx1"/>
                </a:solidFill>
              </a:rPr>
              <a:pPr/>
              <a:t>108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23712476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E5E698-032D-41EF-86CF-1C1467AA7FBF}" type="slidenum">
              <a:rPr lang="sk-SK" altLang="hu-HU" smtClean="0">
                <a:solidFill>
                  <a:schemeClr val="tx1"/>
                </a:solidFill>
              </a:rPr>
              <a:pPr/>
              <a:t>109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5493529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898ABA-57FA-42FB-8B97-85BF81FA10EC}" type="slidenum">
              <a:rPr lang="sk-SK" altLang="hu-HU" smtClean="0">
                <a:solidFill>
                  <a:schemeClr val="tx1"/>
                </a:solidFill>
              </a:rPr>
              <a:pPr/>
              <a:t>110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4075515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2397D-111A-4B79-ABF0-66F5B4E630EF}" type="slidenum">
              <a:rPr lang="sk-SK" altLang="en-US"/>
              <a:pPr/>
              <a:t>12</a:t>
            </a:fld>
            <a:endParaRPr lang="sk-SK" alt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6434040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386C07-C7D6-4E5F-B1A4-C7434415CEEA}" type="slidenum">
              <a:rPr lang="sk-SK" altLang="hu-HU" smtClean="0">
                <a:solidFill>
                  <a:schemeClr val="tx1"/>
                </a:solidFill>
              </a:rPr>
              <a:pPr/>
              <a:t>111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30214484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B25D55-87F1-4665-9B7C-E1F6DCBEFB96}" type="slidenum">
              <a:rPr lang="sk-SK" altLang="hu-HU" smtClean="0">
                <a:solidFill>
                  <a:schemeClr val="tx1"/>
                </a:solidFill>
              </a:rPr>
              <a:pPr/>
              <a:t>112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22075014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1EBB44-20EF-4D0E-A8AF-8CC1AB22ECF6}" type="slidenum">
              <a:rPr lang="sk-SK" altLang="hu-HU" smtClean="0">
                <a:solidFill>
                  <a:schemeClr val="tx1"/>
                </a:solidFill>
              </a:rPr>
              <a:pPr/>
              <a:t>113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9832602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DB92BC-DE94-4B30-A777-9426F6E81CE4}" type="slidenum">
              <a:rPr lang="sk-SK" altLang="hu-HU" smtClean="0">
                <a:solidFill>
                  <a:schemeClr val="tx1"/>
                </a:solidFill>
              </a:rPr>
              <a:pPr/>
              <a:t>114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11911375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1F7F8B-76BC-40A9-8B0D-F214F7D72B85}" type="slidenum">
              <a:rPr lang="sk-SK" altLang="hu-HU" smtClean="0">
                <a:solidFill>
                  <a:schemeClr val="tx1"/>
                </a:solidFill>
              </a:rPr>
              <a:pPr/>
              <a:t>115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332307885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7654AB3-ED81-4D46-A729-91DB1F8A09BD}" type="slidenum">
              <a:rPr lang="sk-SK" altLang="hu-HU" smtClean="0">
                <a:solidFill>
                  <a:schemeClr val="tx1"/>
                </a:solidFill>
              </a:rPr>
              <a:pPr/>
              <a:t>116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38540038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72DED6-1FB5-42D4-9B02-B2900F91E981}" type="slidenum">
              <a:rPr lang="sk-SK" altLang="hu-HU" smtClean="0">
                <a:solidFill>
                  <a:schemeClr val="tx1"/>
                </a:solidFill>
              </a:rPr>
              <a:pPr/>
              <a:t>117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270784677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FD9C81-8933-4B43-B1D6-7D01ACC33B70}" type="slidenum">
              <a:rPr lang="sk-SK" altLang="hu-HU" smtClean="0">
                <a:solidFill>
                  <a:schemeClr val="tx1"/>
                </a:solidFill>
              </a:rPr>
              <a:pPr/>
              <a:t>118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45827642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119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8774653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120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5068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2397D-111A-4B79-ABF0-66F5B4E630EF}" type="slidenum">
              <a:rPr lang="sk-SK" altLang="en-US"/>
              <a:pPr/>
              <a:t>13</a:t>
            </a:fld>
            <a:endParaRPr lang="sk-SK" alt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336014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27617-DE4B-4FF6-BB5D-37DDF33B834B}" type="slidenum">
              <a:rPr lang="sk-SK" altLang="en-US"/>
              <a:pPr/>
              <a:t>14</a:t>
            </a:fld>
            <a:endParaRPr lang="sk-SK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296398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27617-DE4B-4FF6-BB5D-37DDF33B834B}" type="slidenum">
              <a:rPr lang="sk-SK" altLang="en-US"/>
              <a:pPr/>
              <a:t>15</a:t>
            </a:fld>
            <a:endParaRPr lang="sk-SK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410535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27617-DE4B-4FF6-BB5D-37DDF33B834B}" type="slidenum">
              <a:rPr lang="sk-SK" altLang="en-US"/>
              <a:pPr/>
              <a:t>16</a:t>
            </a:fld>
            <a:endParaRPr lang="sk-SK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03689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17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440985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18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359301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19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75396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20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71621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247F-3380-4086-AF5F-F4B4E4C17817}" type="slidenum">
              <a:rPr lang="sk-SK" altLang="en-US"/>
              <a:pPr/>
              <a:t>3</a:t>
            </a:fld>
            <a:endParaRPr lang="sk-SK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610254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21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563782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22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0961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23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386363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24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5658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25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59943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26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825031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27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543852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28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55590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29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77857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30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35825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247F-3380-4086-AF5F-F4B4E4C17817}" type="slidenum">
              <a:rPr lang="sk-SK" altLang="en-US"/>
              <a:pPr/>
              <a:t>4</a:t>
            </a:fld>
            <a:endParaRPr lang="sk-SK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899730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31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9956638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32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536584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33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807766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34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5124042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8882C-48EA-4C2C-8A44-DCB6B2DD4DB8}" type="slidenum">
              <a:rPr lang="sk-SK" altLang="en-US"/>
              <a:pPr/>
              <a:t>35</a:t>
            </a:fld>
            <a:endParaRPr lang="sk-SK" alt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043967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C0CF8-D5A4-4D3B-AEA0-0D91EE9EF10D}" type="slidenum">
              <a:rPr lang="sk-SK" altLang="en-US"/>
              <a:pPr/>
              <a:t>36</a:t>
            </a:fld>
            <a:endParaRPr lang="sk-SK" alt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560950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C0CF8-D5A4-4D3B-AEA0-0D91EE9EF10D}" type="slidenum">
              <a:rPr lang="sk-SK" altLang="en-US"/>
              <a:pPr/>
              <a:t>37</a:t>
            </a:fld>
            <a:endParaRPr lang="sk-SK" alt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938923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98230-376A-4941-B4F0-9F9A7EA3D7B3}" type="slidenum">
              <a:rPr lang="sk-SK" altLang="en-US"/>
              <a:pPr/>
              <a:t>38</a:t>
            </a:fld>
            <a:endParaRPr lang="sk-SK" alt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733193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2C570-28F2-4692-A7F7-C416D47CADCB}" type="slidenum">
              <a:rPr lang="sk-SK" altLang="en-US"/>
              <a:pPr/>
              <a:t>39</a:t>
            </a:fld>
            <a:endParaRPr lang="sk-SK" alt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5908361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411BA-212B-4C68-840E-CE13302B4522}" type="slidenum">
              <a:rPr lang="sk-SK" altLang="en-US"/>
              <a:pPr/>
              <a:t>40</a:t>
            </a:fld>
            <a:endParaRPr lang="sk-SK" alt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97608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247F-3380-4086-AF5F-F4B4E4C17817}" type="slidenum">
              <a:rPr lang="sk-SK" altLang="en-US"/>
              <a:pPr/>
              <a:t>5</a:t>
            </a:fld>
            <a:endParaRPr lang="sk-SK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9743465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95CE0-C25B-4B29-9D8F-57045D5578CF}" type="slidenum">
              <a:rPr lang="sk-SK" altLang="en-US"/>
              <a:pPr/>
              <a:t>41</a:t>
            </a:fld>
            <a:endParaRPr lang="sk-SK" altLang="en-US"/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9676389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1EECEA-E055-47DA-BED1-9609DB9D0595}" type="slidenum">
              <a:rPr lang="sk-SK" altLang="en-US"/>
              <a:pPr/>
              <a:t>42</a:t>
            </a:fld>
            <a:endParaRPr lang="sk-SK" alt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388057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027617-DE4B-4FF6-BB5D-37DDF33B834B}" type="slidenum">
              <a:rPr lang="sk-SK" altLang="en-US"/>
              <a:pPr/>
              <a:t>43</a:t>
            </a:fld>
            <a:endParaRPr lang="sk-SK" alt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4265457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21A5C-CCCD-41B9-ABBE-56BE67F483CD}" type="slidenum">
              <a:rPr lang="sk-SK" altLang="sk-SK"/>
              <a:pPr/>
              <a:t>44</a:t>
            </a:fld>
            <a:endParaRPr lang="sk-SK" altLang="sk-SK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383090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39A46-EFC8-4541-93E3-42D550A7E6DD}" type="slidenum">
              <a:rPr lang="sk-SK" altLang="sk-SK"/>
              <a:pPr/>
              <a:t>45</a:t>
            </a:fld>
            <a:endParaRPr lang="sk-SK" altLang="sk-SK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78658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39A46-EFC8-4541-93E3-42D550A7E6DD}" type="slidenum">
              <a:rPr lang="sk-SK" altLang="sk-SK"/>
              <a:pPr/>
              <a:t>46</a:t>
            </a:fld>
            <a:endParaRPr lang="sk-SK" altLang="sk-SK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45519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39A46-EFC8-4541-93E3-42D550A7E6DD}" type="slidenum">
              <a:rPr lang="sk-SK" altLang="sk-SK"/>
              <a:pPr/>
              <a:t>47</a:t>
            </a:fld>
            <a:endParaRPr lang="sk-SK" altLang="sk-SK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36004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D39A46-EFC8-4541-93E3-42D550A7E6DD}" type="slidenum">
              <a:rPr lang="sk-SK" altLang="sk-SK"/>
              <a:pPr/>
              <a:t>48</a:t>
            </a:fld>
            <a:endParaRPr lang="sk-SK" altLang="sk-SK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761974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19F35-1B2E-45D8-894C-B75FF78B4268}" type="slidenum">
              <a:rPr lang="sk-SK" altLang="sk-SK"/>
              <a:pPr/>
              <a:t>49</a:t>
            </a:fld>
            <a:endParaRPr lang="sk-SK" altLang="sk-SK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610786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FA40B-CEB8-4F2C-A90B-332776B141F1}" type="slidenum">
              <a:rPr lang="sk-SK" altLang="sk-SK"/>
              <a:pPr/>
              <a:t>50</a:t>
            </a:fld>
            <a:endParaRPr lang="sk-SK" altLang="sk-SK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6486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247F-3380-4086-AF5F-F4B4E4C17817}" type="slidenum">
              <a:rPr lang="sk-SK" altLang="en-US"/>
              <a:pPr/>
              <a:t>6</a:t>
            </a:fld>
            <a:endParaRPr lang="sk-SK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7863184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E56F6-3D96-43F7-84D8-D1A047628476}" type="slidenum">
              <a:rPr lang="sk-SK" altLang="sk-SK"/>
              <a:pPr/>
              <a:t>51</a:t>
            </a:fld>
            <a:endParaRPr lang="sk-SK" altLang="sk-SK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0381496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BE2BD-979E-4F76-AAC7-8F51802A0147}" type="slidenum">
              <a:rPr lang="sk-SK" altLang="sk-SK"/>
              <a:pPr/>
              <a:t>52</a:t>
            </a:fld>
            <a:endParaRPr lang="sk-SK" altLang="sk-SK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474772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4CE4D-00E0-4F29-A1AD-35E3F573449A}" type="slidenum">
              <a:rPr lang="sk-SK" altLang="sk-SK"/>
              <a:pPr/>
              <a:t>53</a:t>
            </a:fld>
            <a:endParaRPr lang="sk-SK" altLang="sk-SK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13615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4CE4D-00E0-4F29-A1AD-35E3F573449A}" type="slidenum">
              <a:rPr lang="sk-SK" altLang="sk-SK"/>
              <a:pPr/>
              <a:t>54</a:t>
            </a:fld>
            <a:endParaRPr lang="sk-SK" altLang="sk-SK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396066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E259C-537A-47C1-BADE-BE66CD32CAC2}" type="slidenum">
              <a:rPr lang="sk-SK" altLang="sk-SK"/>
              <a:pPr/>
              <a:t>55</a:t>
            </a:fld>
            <a:endParaRPr lang="sk-SK" altLang="sk-SK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767298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E259C-537A-47C1-BADE-BE66CD32CAC2}" type="slidenum">
              <a:rPr lang="sk-SK" altLang="sk-SK"/>
              <a:pPr/>
              <a:t>56</a:t>
            </a:fld>
            <a:endParaRPr lang="sk-SK" altLang="sk-SK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266856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E259C-537A-47C1-BADE-BE66CD32CAC2}" type="slidenum">
              <a:rPr lang="sk-SK" altLang="sk-SK"/>
              <a:pPr/>
              <a:t>57</a:t>
            </a:fld>
            <a:endParaRPr lang="sk-SK" altLang="sk-SK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717583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E259C-537A-47C1-BADE-BE66CD32CAC2}" type="slidenum">
              <a:rPr lang="sk-SK" altLang="sk-SK"/>
              <a:pPr/>
              <a:t>58</a:t>
            </a:fld>
            <a:endParaRPr lang="sk-SK" altLang="sk-SK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667613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E259C-537A-47C1-BADE-BE66CD32CAC2}" type="slidenum">
              <a:rPr lang="sk-SK" altLang="sk-SK"/>
              <a:pPr/>
              <a:t>59</a:t>
            </a:fld>
            <a:endParaRPr lang="sk-SK" altLang="sk-SK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907133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60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31850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5B3705-ED12-4CBC-8233-C15219C8DCD4}" type="slidenum">
              <a:rPr lang="sk-SK" altLang="en-US"/>
              <a:pPr/>
              <a:t>7</a:t>
            </a:fld>
            <a:endParaRPr lang="sk-SK" alt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7145250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61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134355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62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8874326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63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428878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64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896048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65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3982651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66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7747067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67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5096873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66FA3-2FA8-46B5-B902-F2E5E4D5454A}" type="slidenum">
              <a:rPr lang="sk-SK" altLang="sk-SK"/>
              <a:pPr/>
              <a:t>68</a:t>
            </a:fld>
            <a:endParaRPr lang="sk-SK" altLang="sk-SK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7853470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69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2843525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70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3720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49C6B-F160-468F-9A90-1A7622EE9779}" type="slidenum">
              <a:rPr lang="sk-SK" altLang="en-US"/>
              <a:pPr/>
              <a:t>8</a:t>
            </a:fld>
            <a:endParaRPr lang="sk-SK" alt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7934558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71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0324714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72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689744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73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2709114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74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4566683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75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0490049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76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59736988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77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2808956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78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944153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79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3280809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80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4975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2AD5A-8716-4A8B-8CDD-A08AD9146F83}" type="slidenum">
              <a:rPr lang="sk-SK" altLang="en-US"/>
              <a:pPr/>
              <a:t>9</a:t>
            </a:fld>
            <a:endParaRPr lang="sk-SK" alt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324201132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81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438452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1FDC8-7B8E-4C8F-9E62-9AFF2092F73E}" type="slidenum">
              <a:rPr lang="sk-SK" altLang="sk-SK"/>
              <a:pPr/>
              <a:t>82</a:t>
            </a:fld>
            <a:endParaRPr lang="sk-SK" altLang="sk-SK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409695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FC5AE-1162-4B33-8C7D-BDFB4AAE85E0}" type="slidenum">
              <a:rPr lang="sk-SK" altLang="sk-SK"/>
              <a:pPr/>
              <a:t>83</a:t>
            </a:fld>
            <a:endParaRPr lang="sk-SK" altLang="sk-SK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52160717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FC5AE-1162-4B33-8C7D-BDFB4AAE85E0}" type="slidenum">
              <a:rPr lang="sk-SK" altLang="sk-SK"/>
              <a:pPr/>
              <a:t>84</a:t>
            </a:fld>
            <a:endParaRPr lang="sk-SK" altLang="sk-SK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6362416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FC5AE-1162-4B33-8C7D-BDFB4AAE85E0}" type="slidenum">
              <a:rPr lang="sk-SK" altLang="sk-SK"/>
              <a:pPr/>
              <a:t>85</a:t>
            </a:fld>
            <a:endParaRPr lang="sk-SK" altLang="sk-SK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4677720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86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4028680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87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4958681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88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915598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89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117411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90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36157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en-US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360F0-82A2-4436-B01B-A934A5EADDD7}" type="slidenum">
              <a:rPr lang="sk-SK" altLang="en-US"/>
              <a:pPr/>
              <a:t>10</a:t>
            </a:fld>
            <a:endParaRPr lang="sk-SK" alt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08192445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91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983723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92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34034457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93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085094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94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04944536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sk-SK" altLang="sk-SK"/>
              <a:t>aaa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4E7F95-744A-43FD-85CB-DBD8231B1EA2}" type="slidenum">
              <a:rPr lang="sk-SK" altLang="sk-SK"/>
              <a:pPr/>
              <a:t>95</a:t>
            </a:fld>
            <a:endParaRPr lang="sk-SK" altLang="sk-SK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0578082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B0DAB8-ED7E-46EC-B53D-96FE11762B79}" type="slidenum">
              <a:rPr lang="sk-SK" altLang="hu-HU" smtClean="0">
                <a:solidFill>
                  <a:schemeClr val="tx1"/>
                </a:solidFill>
              </a:rPr>
              <a:pPr/>
              <a:t>96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363574425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52BFCB-E27B-4B39-8CB1-C9ABF0A7060A}" type="slidenum">
              <a:rPr lang="sk-SK" altLang="hu-HU" smtClean="0">
                <a:solidFill>
                  <a:schemeClr val="tx1"/>
                </a:solidFill>
              </a:rPr>
              <a:pPr/>
              <a:t>97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337957401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218002-48A4-4020-B500-128861A10DB0}" type="slidenum">
              <a:rPr lang="sk-SK" altLang="hu-HU" smtClean="0">
                <a:solidFill>
                  <a:schemeClr val="tx1"/>
                </a:solidFill>
              </a:rPr>
              <a:pPr/>
              <a:t>98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154529529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91F7C0-5A31-4B59-8803-3A73CA44E3FF}" type="slidenum">
              <a:rPr lang="sk-SK" altLang="hu-HU" smtClean="0">
                <a:solidFill>
                  <a:schemeClr val="tx1"/>
                </a:solidFill>
              </a:rPr>
              <a:pPr/>
              <a:t>99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250262568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hu-HU" smtClean="0">
                <a:solidFill>
                  <a:schemeClr val="tx1"/>
                </a:solidFill>
              </a:rPr>
              <a:t>aaa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FF11DB-3927-4A73-8675-6C249925F552}" type="slidenum">
              <a:rPr lang="sk-SK" altLang="hu-HU" smtClean="0">
                <a:solidFill>
                  <a:schemeClr val="tx1"/>
                </a:solidFill>
              </a:rPr>
              <a:pPr/>
              <a:t>100</a:t>
            </a:fld>
            <a:endParaRPr lang="sk-SK" altLang="hu-HU" smtClean="0">
              <a:solidFill>
                <a:schemeClr val="tx1"/>
              </a:solidFill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sk-SK" altLang="hu-HU" smtClean="0"/>
          </a:p>
        </p:txBody>
      </p:sp>
    </p:spTree>
    <p:extLst>
      <p:ext uri="{BB962C8B-B14F-4D97-AF65-F5344CB8AC3E}">
        <p14:creationId xmlns:p14="http://schemas.microsoft.com/office/powerpoint/2010/main" val="9742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04853-CAE6-40A3-8096-3A51B24814A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636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C1AC9-E2BC-49E8-963D-C144362D0536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1351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1DEBE-72C4-48B3-862E-0305E0C1599D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23786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C44A1-EA0F-4E70-B3FA-BFE8BB11CDBA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89194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F9D49-B4D5-4B10-B0D3-9CF5B88B639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23039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ECBB6-2F8C-4CDC-A9AC-542A604AF703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9781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84C58-8AB2-4FA8-8735-47484508FD90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3204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624044-0754-424C-B75C-D0B333FDF2DB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7564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5EB0C-6371-47F5-B6BF-7B79A495CAD1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99292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A16B31-2EE2-4C3F-814F-D89269BE5880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17023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 alt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114FF-2849-4F58-8A64-8C123A6B28D2}" type="slidenum">
              <a:rPr lang="sk-SK" altLang="en-US"/>
              <a:pPr/>
              <a:t>‹#›</a:t>
            </a:fld>
            <a:endParaRPr lang="sk-SK" altLang="en-US"/>
          </a:p>
        </p:txBody>
      </p:sp>
    </p:spTree>
    <p:extLst>
      <p:ext uri="{BB962C8B-B14F-4D97-AF65-F5344CB8AC3E}">
        <p14:creationId xmlns:p14="http://schemas.microsoft.com/office/powerpoint/2010/main" val="8331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Mintacím szerkesztése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en-US" smtClean="0"/>
              <a:t>Mintaszöveg szerkesztése</a:t>
            </a:r>
          </a:p>
          <a:p>
            <a:pPr lvl="1"/>
            <a:r>
              <a:rPr lang="sk-SK" altLang="en-US" smtClean="0"/>
              <a:t>Második szint</a:t>
            </a:r>
          </a:p>
          <a:p>
            <a:pPr lvl="2"/>
            <a:r>
              <a:rPr lang="sk-SK" altLang="en-US" smtClean="0"/>
              <a:t>Harmadik szint</a:t>
            </a:r>
          </a:p>
          <a:p>
            <a:pPr lvl="3"/>
            <a:r>
              <a:rPr lang="sk-SK" altLang="en-US" smtClean="0"/>
              <a:t>Negyedik szint</a:t>
            </a:r>
          </a:p>
          <a:p>
            <a:pPr lvl="4"/>
            <a:r>
              <a:rPr lang="sk-SK" altLang="en-US" smtClean="0"/>
              <a:t>Ötödik szint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cs typeface="+mn-cs"/>
              </a:defRPr>
            </a:lvl1pPr>
          </a:lstStyle>
          <a:p>
            <a:endParaRPr lang="sk-SK" altLang="en-US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cs typeface="+mn-cs"/>
              </a:defRPr>
            </a:lvl1pPr>
          </a:lstStyle>
          <a:p>
            <a:endParaRPr lang="sk-SK" altLang="en-US"/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cs typeface="+mn-cs"/>
              </a:defRPr>
            </a:lvl1pPr>
          </a:lstStyle>
          <a:p>
            <a:fld id="{DBA6DFAB-D082-4D93-8CBD-5348557A8222}" type="slidenum">
              <a:rPr lang="sk-SK" altLang="en-US"/>
              <a:pPr/>
              <a:t>‹#›</a:t>
            </a:fld>
            <a:endParaRPr lang="sk-S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1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1.png"/><Relationship Id="rId4" Type="http://schemas.openxmlformats.org/officeDocument/2006/relationships/image" Target="../media/image7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4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4" Type="http://schemas.openxmlformats.org/officeDocument/2006/relationships/image" Target="../media/image75.png"/><Relationship Id="rId9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1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Relationship Id="rId9" Type="http://schemas.openxmlformats.org/officeDocument/2006/relationships/image" Target="../media/image7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7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7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7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1.png"/><Relationship Id="rId4" Type="http://schemas.openxmlformats.org/officeDocument/2006/relationships/image" Target="../media/image98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0.png"/><Relationship Id="rId4" Type="http://schemas.openxmlformats.org/officeDocument/2006/relationships/image" Target="../media/image102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0.png"/><Relationship Id="rId4" Type="http://schemas.openxmlformats.org/officeDocument/2006/relationships/image" Target="../media/image103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5" Type="http://schemas.openxmlformats.org/officeDocument/2006/relationships/image" Target="../media/image45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484784"/>
            <a:ext cx="8229600" cy="2231702"/>
          </a:xfrm>
        </p:spPr>
        <p:txBody>
          <a:bodyPr anchor="ctr"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hu-HU" altLang="en-US" sz="2800" b="1" dirty="0" smtClean="0">
                <a:solidFill>
                  <a:schemeClr val="tx1"/>
                </a:solidFill>
              </a:rPr>
              <a:t>I. rész</a:t>
            </a:r>
            <a:br>
              <a:rPr lang="hu-HU" altLang="en-US" sz="2800" b="1" dirty="0" smtClean="0">
                <a:solidFill>
                  <a:schemeClr val="tx1"/>
                </a:solidFill>
              </a:rPr>
            </a:br>
            <a:r>
              <a:rPr lang="hu-HU" altLang="en-US" sz="2000" b="1" dirty="0" smtClean="0">
                <a:solidFill>
                  <a:schemeClr val="tx1"/>
                </a:solidFill>
              </a:rPr>
              <a:t/>
            </a:r>
            <a:br>
              <a:rPr lang="hu-HU" altLang="en-US" sz="2000" b="1" dirty="0" smtClean="0">
                <a:solidFill>
                  <a:schemeClr val="tx1"/>
                </a:solidFill>
              </a:rPr>
            </a:br>
            <a:r>
              <a:rPr lang="hu-HU" altLang="en-US" sz="4000" b="1" dirty="0" smtClean="0">
                <a:solidFill>
                  <a:schemeClr val="tx1"/>
                </a:solidFill>
              </a:rPr>
              <a:t>Formális nyelvek és automaták</a:t>
            </a:r>
            <a:endParaRPr lang="hu-HU" altLang="en-US" sz="3600" b="1" dirty="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949950"/>
            <a:ext cx="7704138" cy="6477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hu-HU" altLang="en-US" sz="1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sk-SK" altLang="en-US" sz="1800" b="1" dirty="0">
                <a:solidFill>
                  <a:srgbClr val="CC3300"/>
                </a:solidFill>
              </a:rPr>
              <a:t>1. </a:t>
            </a:r>
            <a:r>
              <a:rPr lang="hu-HU" altLang="en-US" sz="1800" b="1" dirty="0" smtClean="0">
                <a:solidFill>
                  <a:srgbClr val="CC3300"/>
                </a:solidFill>
              </a:rPr>
              <a:t>előadás</a:t>
            </a:r>
          </a:p>
          <a:p>
            <a:pPr>
              <a:lnSpc>
                <a:spcPct val="80000"/>
              </a:lnSpc>
            </a:pPr>
            <a:endParaRPr lang="sk-SK" altLang="en-US" sz="1800" dirty="0">
              <a:solidFill>
                <a:srgbClr val="CCECFF"/>
              </a:solidFill>
            </a:endParaRPr>
          </a:p>
          <a:p>
            <a:pPr algn="l">
              <a:lnSpc>
                <a:spcPct val="80000"/>
              </a:lnSpc>
            </a:pPr>
            <a:endParaRPr lang="hu-HU" altLang="en-US" sz="1600" dirty="0">
              <a:solidFill>
                <a:srgbClr val="CCECFF"/>
              </a:solidFill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331119" y="4555976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en-US" sz="2400" dirty="0" smtClean="0"/>
              <a:t>Bevezetés, alapfogalmak</a:t>
            </a:r>
            <a:endParaRPr lang="sk-SK" alt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33488" y="260648"/>
            <a:ext cx="655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altLang="sk-SK" sz="2800" dirty="0" smtClean="0">
                <a:solidFill>
                  <a:srgbClr val="0099CC"/>
                </a:solidFill>
              </a:rPr>
              <a:t>ELMÉLETI INFORMATIKA</a:t>
            </a:r>
            <a:endParaRPr lang="sk-SK" altLang="sk-SK" sz="2800" dirty="0">
              <a:solidFill>
                <a:srgbClr val="0099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/>
      <p:bldP spid="205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5689600"/>
          </a:xfrm>
        </p:spPr>
        <p:txBody>
          <a:bodyPr/>
          <a:lstStyle/>
          <a:p>
            <a:pPr marL="1588" lvl="1" indent="-1588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b="1" dirty="0">
                <a:solidFill>
                  <a:srgbClr val="FF9900"/>
                </a:solidFill>
              </a:rPr>
              <a:t>1.1 példa:</a:t>
            </a:r>
            <a:r>
              <a:rPr lang="hu-HU" altLang="en-US" sz="2200" dirty="0">
                <a:solidFill>
                  <a:schemeClr val="accent2"/>
                </a:solidFill>
              </a:rPr>
              <a:t> </a:t>
            </a:r>
            <a:r>
              <a:rPr lang="hu-HU" altLang="en-US" sz="2200" dirty="0" smtClean="0"/>
              <a:t>(egy </a:t>
            </a:r>
            <a:r>
              <a:rPr lang="hu-HU" altLang="en-US" sz="2200" dirty="0"/>
              <a:t>aritmetikai kifejezés szintaxisának megadása)</a:t>
            </a:r>
            <a:endParaRPr lang="hu-HU" altLang="en-US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2788" lvl="1" indent="-533400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 </a:t>
            </a:r>
            <a:r>
              <a:rPr lang="hu-HU" altLang="en-US" sz="2200" b="1" dirty="0">
                <a:solidFill>
                  <a:srgbClr val="0099FF"/>
                </a:solidFill>
              </a:rPr>
              <a:t>1)</a:t>
            </a:r>
            <a:r>
              <a:rPr lang="hu-HU" altLang="en-US" sz="2200" dirty="0"/>
              <a:t> Első lépésben meg kell adnunk, hogy milyen </a:t>
            </a:r>
            <a:r>
              <a:rPr lang="hu-HU" altLang="en-US" sz="2200" b="1" i="1" dirty="0"/>
              <a:t>szimbólum</a:t>
            </a:r>
            <a:r>
              <a:rPr lang="hu-HU" altLang="en-US" sz="2200" dirty="0"/>
              <a:t>ok (</a:t>
            </a:r>
            <a:r>
              <a:rPr lang="hu-HU" altLang="en-US" sz="2200" i="1" dirty="0"/>
              <a:t>számok</a:t>
            </a:r>
            <a:r>
              <a:rPr lang="hu-HU" altLang="en-US" sz="2200" dirty="0"/>
              <a:t>, </a:t>
            </a:r>
            <a:r>
              <a:rPr lang="hu-HU" altLang="en-US" sz="2200" i="1" dirty="0"/>
              <a:t>betűk</a:t>
            </a:r>
            <a:r>
              <a:rPr lang="hu-HU" altLang="en-US" sz="2200" dirty="0"/>
              <a:t>, </a:t>
            </a:r>
            <a:r>
              <a:rPr lang="hu-HU" altLang="en-US" sz="2200" i="1" dirty="0"/>
              <a:t>műveleti jelek</a:t>
            </a:r>
            <a:r>
              <a:rPr lang="hu-HU" altLang="en-US" sz="2200" dirty="0"/>
              <a:t> stb.) szerepelhetnek a definiálandó aritmetikai kifejezésekben:</a:t>
            </a:r>
          </a:p>
          <a:p>
            <a:pPr marL="712788" lvl="1" indent="-533400" algn="just">
              <a:buFont typeface="Wingdings" panose="05000000000000000000" pitchFamily="2" charset="2"/>
              <a:buNone/>
            </a:pPr>
            <a:r>
              <a:rPr lang="hu-HU" altLang="en-US" sz="2200" dirty="0"/>
              <a:t>       </a:t>
            </a:r>
            <a:endParaRPr lang="hu-HU" altLang="en-US" sz="2200" b="1" dirty="0">
              <a:solidFill>
                <a:srgbClr val="FF0000"/>
              </a:solidFill>
            </a:endParaRPr>
          </a:p>
        </p:txBody>
      </p:sp>
      <p:grpSp>
        <p:nvGrpSpPr>
          <p:cNvPr id="37888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7888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88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7888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888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</a:t>
                </a:r>
                <a:r>
                  <a:rPr lang="hu-HU" altLang="en-US" sz="1400" b="0" i="1" dirty="0" smtClean="0">
                    <a:solidFill>
                      <a:srgbClr val="CCECFF"/>
                    </a:solidFill>
                  </a:rPr>
                  <a:t>PhD.</a:t>
                </a:r>
                <a:endParaRPr lang="hu-HU" altLang="en-US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37888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7888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994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39942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9944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45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39946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9943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39940" name="Picture 11" descr="07 Környezetfüggetlen nyelvek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1241202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198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41990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1992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993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1994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1991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41988" name="Picture 11" descr="07 Környezetfüggetlen nyelvek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60516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403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4403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4040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041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4042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44036" name="Picture 11" descr="07 Környezetfüggetlen nyelvek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1831902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08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4608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088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089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6090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087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46084" name="Picture 11" descr="07 Környezetfüggetlen nyelvek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53573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81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4813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8136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37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8138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8135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48132" name="Picture 11" descr="07 Környezetfüggetlen nyelvek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434391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018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50182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0184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185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0186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0183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50180" name="Picture 11" descr="07 Környezetfüggetlen nyelvek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65547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222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52230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2232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33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2234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2231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52228" name="Picture 11" descr="07 Környezetfüggetlen nyelvek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0362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27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5427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280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281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282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54276" name="Picture 11" descr="07 Környezetfüggetlen nyelvek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933339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632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5632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6328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29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6330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6327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56324" name="Picture 11" descr="07 Környezetfüggetlen nyelvek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716786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37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5837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376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377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378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375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58372" name="Picture 11" descr="07 Környezetfüggetlen nyelvek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504834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093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68960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1.1 példa: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(egy </a:t>
                </a:r>
                <a:r>
                  <a:rPr lang="hu-HU" altLang="en-US" sz="2200" dirty="0"/>
                  <a:t>aritmetikai kifejezés szintaxisának megadása)</a:t>
                </a:r>
                <a:endParaRPr lang="hu-HU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712788" lvl="1" indent="-533400" algn="just"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</a:t>
                </a:r>
                <a:r>
                  <a:rPr lang="hu-HU" altLang="en-US" sz="2200" b="1" dirty="0">
                    <a:solidFill>
                      <a:srgbClr val="0099FF"/>
                    </a:solidFill>
                  </a:rPr>
                  <a:t>1)</a:t>
                </a:r>
                <a:r>
                  <a:rPr lang="hu-HU" altLang="en-US" sz="2200" dirty="0"/>
                  <a:t> Első lépésben meg kell adnunk, hogy milyen </a:t>
                </a:r>
                <a:r>
                  <a:rPr lang="hu-HU" altLang="en-US" sz="2200" b="1" i="1" dirty="0"/>
                  <a:t>szimbólum</a:t>
                </a:r>
                <a:r>
                  <a:rPr lang="hu-HU" altLang="en-US" sz="2200" dirty="0"/>
                  <a:t>ok (</a:t>
                </a:r>
                <a:r>
                  <a:rPr lang="hu-HU" altLang="en-US" sz="2200" i="1" dirty="0"/>
                  <a:t>számok</a:t>
                </a:r>
                <a:r>
                  <a:rPr lang="hu-HU" altLang="en-US" sz="2200" dirty="0"/>
                  <a:t>, </a:t>
                </a:r>
                <a:r>
                  <a:rPr lang="hu-HU" altLang="en-US" sz="2200" i="1" dirty="0"/>
                  <a:t>betűk</a:t>
                </a:r>
                <a:r>
                  <a:rPr lang="hu-HU" altLang="en-US" sz="2200" dirty="0"/>
                  <a:t>, </a:t>
                </a:r>
                <a:r>
                  <a:rPr lang="hu-HU" altLang="en-US" sz="2200" i="1" dirty="0"/>
                  <a:t>műveleti jelek</a:t>
                </a:r>
                <a:r>
                  <a:rPr lang="hu-HU" altLang="en-US" sz="2200" dirty="0"/>
                  <a:t> stb.) szerepelhetnek a definiálandó aritmetikai kifejezésekben:</a:t>
                </a:r>
              </a:p>
              <a:p>
                <a:pPr marL="712788" lvl="1" indent="-533400" algn="just"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Változók:</a:t>
                </a:r>
                <a:r>
                  <a:rPr lang="hu-HU" altLang="en-US" sz="2200" dirty="0"/>
                  <a:t>        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Konstansok:</a:t>
                </a:r>
                <a:r>
                  <a:rPr lang="hu-HU" altLang="en-US" sz="2200" dirty="0"/>
                  <a:t>   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0  1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2  3  4  5  6  7  8  9</m:t>
                    </m:r>
                  </m:oMath>
                </a14:m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Műveleti jelek:</a:t>
                </a:r>
                <a:r>
                  <a:rPr lang="hu-HU" altLang="en-US" sz="2200" dirty="0"/>
                  <a:t>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 ∗  (  )</m:t>
                    </m:r>
                  </m:oMath>
                </a14:m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i="1" dirty="0"/>
              </a:p>
              <a:p>
                <a:pPr marL="712788" lvl="1" indent="-53340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</a:t>
                </a: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09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689600"/>
              </a:xfrm>
              <a:blipFill rotWithShape="0">
                <a:blip r:embed="rId3"/>
                <a:stretch>
                  <a:fillRect l="-902" t="-643" r="-8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093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809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93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80934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093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8093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8093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6042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60422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60424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25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60426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60423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60420" name="Picture 11" descr="07 Környezetfüggetlen nyelvek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040786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6246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62470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62472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73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62474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62471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62468" name="Picture 11" descr="07 Környezetfüggetlen nyelvek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567603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6451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6451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64520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521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64522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64519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64516" name="Picture 11" descr="07 Környezetfüggetlen nyelvek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églalap 11"/>
          <p:cNvSpPr/>
          <p:nvPr/>
        </p:nvSpPr>
        <p:spPr bwMode="auto">
          <a:xfrm>
            <a:off x="4292352" y="12051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97590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6656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6656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66568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569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66570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66567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66564" name="Picture 11" descr="07 Környezetfüggetlen nyelvek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314450"/>
            <a:ext cx="7497762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2632137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6861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6861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68616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617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68618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68615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68612" name="Picture 11" descr="07 Környezetfüggetlen nyelvek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1611255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7066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70662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70664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0665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70666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70663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70660" name="Picture 13" descr="07 Környezetfüggetlen nyelvek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1561944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7270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72710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72712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713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72714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72711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72708" name="Picture 13" descr="07 Környezetfüggetlen nyelvek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314450"/>
            <a:ext cx="7497762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190202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7475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7475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74760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61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74762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74759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74756" name="Picture 11" descr="07 Környezetfüggetlen nyelvek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 bwMode="auto">
          <a:xfrm>
            <a:off x="4139952" y="1314450"/>
            <a:ext cx="3600400" cy="319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églalap 2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3870352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7680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7680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76808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09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76810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76807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76804" name="Picture 10" descr="07 Környezetfüggetlen nyelvek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314450"/>
            <a:ext cx="7497762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402732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auto">
          <a:xfrm>
            <a:off x="411608" y="1370012"/>
            <a:ext cx="8320783" cy="114292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nyelvtan által </a:t>
                </a:r>
                <a:r>
                  <a:rPr lang="hu-HU" sz="2200" dirty="0">
                    <a:solidFill>
                      <a:srgbClr val="FF0000"/>
                    </a:solidFill>
                  </a:rPr>
                  <a:t>generált nyelv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az alábbi módon adható 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meg: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2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ǀ  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⟹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1107996"/>
              </a:xfrm>
              <a:prstGeom prst="rect">
                <a:avLst/>
              </a:prstGeom>
              <a:blipFill rotWithShape="0">
                <a:blip r:embed="rId3"/>
                <a:stretch>
                  <a:fillRect l="-953" t="-3315" r="-1026" b="-10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</a:t>
                </a:r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1.13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(generált nyelv)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093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68960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1.1 példa: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(egy </a:t>
                </a:r>
                <a:r>
                  <a:rPr lang="hu-HU" altLang="en-US" sz="2200" dirty="0"/>
                  <a:t>aritmetikai kifejezés szintaxisának megadása)</a:t>
                </a:r>
                <a:endParaRPr lang="hu-HU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712788" lvl="1" indent="-533400" algn="just"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</a:t>
                </a:r>
                <a:r>
                  <a:rPr lang="hu-HU" altLang="en-US" sz="2200" b="1" dirty="0">
                    <a:solidFill>
                      <a:srgbClr val="0099FF"/>
                    </a:solidFill>
                  </a:rPr>
                  <a:t>1)</a:t>
                </a:r>
                <a:r>
                  <a:rPr lang="hu-HU" altLang="en-US" sz="2200" dirty="0"/>
                  <a:t> Első lépésben meg kell adnunk, hogy milyen </a:t>
                </a:r>
                <a:r>
                  <a:rPr lang="hu-HU" altLang="en-US" sz="2200" b="1" i="1" dirty="0"/>
                  <a:t>szimbólum</a:t>
                </a:r>
                <a:r>
                  <a:rPr lang="hu-HU" altLang="en-US" sz="2200" dirty="0"/>
                  <a:t>ok (</a:t>
                </a:r>
                <a:r>
                  <a:rPr lang="hu-HU" altLang="en-US" sz="2200" i="1" dirty="0"/>
                  <a:t>számok</a:t>
                </a:r>
                <a:r>
                  <a:rPr lang="hu-HU" altLang="en-US" sz="2200" dirty="0"/>
                  <a:t>, </a:t>
                </a:r>
                <a:r>
                  <a:rPr lang="hu-HU" altLang="en-US" sz="2200" i="1" dirty="0"/>
                  <a:t>betűk</a:t>
                </a:r>
                <a:r>
                  <a:rPr lang="hu-HU" altLang="en-US" sz="2200" dirty="0"/>
                  <a:t>, </a:t>
                </a:r>
                <a:r>
                  <a:rPr lang="hu-HU" altLang="en-US" sz="2200" i="1" dirty="0"/>
                  <a:t>műveleti jelek</a:t>
                </a:r>
                <a:r>
                  <a:rPr lang="hu-HU" altLang="en-US" sz="2200" dirty="0"/>
                  <a:t> stb.) szerepelhetnek a definiálandó aritmetikai kifejezésekben:</a:t>
                </a:r>
              </a:p>
              <a:p>
                <a:pPr marL="712788" lvl="1" indent="-533400" algn="just"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Változók:</a:t>
                </a:r>
                <a:r>
                  <a:rPr lang="hu-HU" altLang="en-US" sz="2200" dirty="0"/>
                  <a:t>        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Konstansok:</a:t>
                </a:r>
                <a:r>
                  <a:rPr lang="hu-HU" altLang="en-US" sz="2200" dirty="0"/>
                  <a:t>   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0  1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2  3  4  5  6  7  8  9</m:t>
                    </m:r>
                  </m:oMath>
                </a14:m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Műveleti jelek:</a:t>
                </a:r>
                <a:r>
                  <a:rPr lang="hu-HU" altLang="en-US" sz="2200" dirty="0"/>
                  <a:t>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 ∗  (  )</m:t>
                    </m:r>
                  </m:oMath>
                </a14:m>
                <a:endParaRPr lang="hu-HU" alt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 smtClean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+2∗</m:t>
                    </m:r>
                    <m:r>
                      <a:rPr lang="hu-HU" altLang="en-US" sz="22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u-HU" altLang="en-US" sz="2200" b="1" dirty="0">
                    <a:solidFill>
                      <a:srgbClr val="FF0000"/>
                    </a:solidFill>
                  </a:rPr>
                  <a:t>	ez aritmetikai kifejezés</a:t>
                </a:r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i="1" dirty="0"/>
              </a:p>
              <a:p>
                <a:pPr marL="712788" lvl="1" indent="-53340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</a:t>
                </a: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09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689600"/>
              </a:xfrm>
              <a:blipFill rotWithShape="0">
                <a:blip r:embed="rId3"/>
                <a:stretch>
                  <a:fillRect l="-902" t="-643" r="-8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093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809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93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80934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093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8093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8093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18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 bwMode="auto">
          <a:xfrm>
            <a:off x="417691" y="3240135"/>
            <a:ext cx="8314700" cy="840273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395495" y="3247900"/>
                <a:ext cx="83207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generatív nyelvtanok, akkor és csakis akkor </a:t>
                </a:r>
                <a:r>
                  <a:rPr lang="hu-HU" sz="2200" dirty="0">
                    <a:solidFill>
                      <a:srgbClr val="FF0000"/>
                    </a:solidFill>
                  </a:rPr>
                  <a:t>ekvivalens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ek,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95" y="3247900"/>
                <a:ext cx="8320783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52" t="-4762" r="-952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dĺžnik 10"/>
          <p:cNvSpPr/>
          <p:nvPr/>
        </p:nvSpPr>
        <p:spPr bwMode="auto">
          <a:xfrm>
            <a:off x="411608" y="1370012"/>
            <a:ext cx="8320783" cy="114292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nyelvtan által </a:t>
                </a:r>
                <a:r>
                  <a:rPr lang="hu-HU" sz="2200" dirty="0">
                    <a:solidFill>
                      <a:srgbClr val="FF0000"/>
                    </a:solidFill>
                  </a:rPr>
                  <a:t>generált nyelv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az alábbi módon adható 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meg: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2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ǀ  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⟹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1107996"/>
              </a:xfrm>
              <a:prstGeom prst="rect">
                <a:avLst/>
              </a:prstGeom>
              <a:blipFill rotWithShape="0">
                <a:blip r:embed="rId4"/>
                <a:stretch>
                  <a:fillRect l="-953" t="-3315" r="-1026" b="-104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</a:t>
                </a:r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1.13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(generált nyelv)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51520" y="2785938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1.14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(ekvivalens nyelvtanok)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8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0930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68960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>
                    <a:solidFill>
                      <a:srgbClr val="FF9900"/>
                    </a:solidFill>
                  </a:rPr>
                  <a:t>1.1 példa: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(egy </a:t>
                </a:r>
                <a:r>
                  <a:rPr lang="hu-HU" altLang="en-US" sz="2200" dirty="0"/>
                  <a:t>aritmetikai kifejezés szintaxisának megadása)</a:t>
                </a:r>
                <a:endParaRPr lang="hu-HU" altLang="en-US" sz="22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712788" lvl="1" indent="-533400" algn="just"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</a:t>
                </a:r>
                <a:r>
                  <a:rPr lang="hu-HU" altLang="en-US" sz="2200" b="1" dirty="0">
                    <a:solidFill>
                      <a:srgbClr val="0099FF"/>
                    </a:solidFill>
                  </a:rPr>
                  <a:t>1)</a:t>
                </a:r>
                <a:r>
                  <a:rPr lang="hu-HU" altLang="en-US" sz="2200" dirty="0"/>
                  <a:t> Első lépésben meg kell adnunk, hogy milyen </a:t>
                </a:r>
                <a:r>
                  <a:rPr lang="hu-HU" altLang="en-US" sz="2200" b="1" i="1" dirty="0"/>
                  <a:t>szimbólum</a:t>
                </a:r>
                <a:r>
                  <a:rPr lang="hu-HU" altLang="en-US" sz="2200" dirty="0"/>
                  <a:t>ok (</a:t>
                </a:r>
                <a:r>
                  <a:rPr lang="hu-HU" altLang="en-US" sz="2200" i="1" dirty="0"/>
                  <a:t>számok</a:t>
                </a:r>
                <a:r>
                  <a:rPr lang="hu-HU" altLang="en-US" sz="2200" dirty="0"/>
                  <a:t>, </a:t>
                </a:r>
                <a:r>
                  <a:rPr lang="hu-HU" altLang="en-US" sz="2200" i="1" dirty="0"/>
                  <a:t>betűk</a:t>
                </a:r>
                <a:r>
                  <a:rPr lang="hu-HU" altLang="en-US" sz="2200" dirty="0"/>
                  <a:t>, </a:t>
                </a:r>
                <a:r>
                  <a:rPr lang="hu-HU" altLang="en-US" sz="2200" i="1" dirty="0"/>
                  <a:t>műveleti jelek</a:t>
                </a:r>
                <a:r>
                  <a:rPr lang="hu-HU" altLang="en-US" sz="2200" dirty="0"/>
                  <a:t> stb.) szerepelhetnek a definiálandó aritmetikai kifejezésekben:</a:t>
                </a:r>
              </a:p>
              <a:p>
                <a:pPr marL="712788" lvl="1" indent="-533400" algn="just">
                  <a:spcBef>
                    <a:spcPts val="120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Változók:</a:t>
                </a:r>
                <a:r>
                  <a:rPr lang="hu-HU" altLang="en-US" sz="2200" dirty="0"/>
                  <a:t>        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Konstansok:</a:t>
                </a:r>
                <a:r>
                  <a:rPr lang="hu-HU" altLang="en-US" sz="2200" dirty="0"/>
                  <a:t>   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0  1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2  3  4  5  6  7  8  9</m:t>
                    </m:r>
                  </m:oMath>
                </a14:m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 </a:t>
                </a:r>
                <a:r>
                  <a:rPr lang="hu-HU" altLang="en-US" sz="2200" b="1" dirty="0"/>
                  <a:t>Műveleti jelek:</a:t>
                </a:r>
                <a:r>
                  <a:rPr lang="hu-HU" altLang="en-US" sz="2200" dirty="0"/>
                  <a:t> 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 ∗  (  )</m:t>
                    </m:r>
                  </m:oMath>
                </a14:m>
                <a:endParaRPr lang="hu-HU" alt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 smtClean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hu-HU" alt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+2∗</m:t>
                    </m:r>
                    <m:r>
                      <a:rPr lang="hu-HU" altLang="en-US" sz="22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u-HU" altLang="en-US" sz="2200" b="1" dirty="0">
                    <a:solidFill>
                      <a:srgbClr val="FF0000"/>
                    </a:solidFill>
                  </a:rPr>
                  <a:t>	ez aritmetikai </a:t>
                </a:r>
                <a:r>
                  <a:rPr lang="hu-HU" altLang="en-US" sz="2200" b="1" dirty="0" smtClean="0">
                    <a:solidFill>
                      <a:srgbClr val="FF0000"/>
                    </a:solidFill>
                  </a:rPr>
                  <a:t>kifejezés</a:t>
                </a:r>
              </a:p>
              <a:p>
                <a:pPr marL="712788" lvl="1" indent="-533400" algn="just"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)∗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𝐵𝐶𝐶</m:t>
                    </m:r>
                    <m:r>
                      <a:rPr lang="hu-HU" alt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(∗∗+3</m:t>
                    </m:r>
                  </m:oMath>
                </a14:m>
                <a:r>
                  <a:rPr lang="hu-HU" altLang="en-US" sz="2200" b="1" dirty="0">
                    <a:solidFill>
                      <a:srgbClr val="FF0000"/>
                    </a:solidFill>
                  </a:rPr>
                  <a:t>		ez nem aritmetikai kifejezés</a:t>
                </a:r>
                <a:endParaRPr lang="hu-HU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i="1" dirty="0"/>
              </a:p>
              <a:p>
                <a:pPr marL="712788" lvl="1" indent="-53340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dirty="0"/>
                  <a:t>      </a:t>
                </a: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093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689600"/>
              </a:xfrm>
              <a:blipFill rotWithShape="0">
                <a:blip r:embed="rId3"/>
                <a:stretch>
                  <a:fillRect l="-902" t="-643" r="-8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093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809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93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80934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093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8093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8093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9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1183118"/>
          </a:xfrm>
        </p:spPr>
        <p:txBody>
          <a:bodyPr/>
          <a:lstStyle/>
          <a:p>
            <a:pPr marL="1588" lvl="1" indent="-1588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b="1" dirty="0">
                <a:solidFill>
                  <a:srgbClr val="FF9900"/>
                </a:solidFill>
              </a:rPr>
              <a:t>1.1 példa:</a:t>
            </a:r>
            <a:r>
              <a:rPr lang="hu-HU" altLang="en-US" sz="2200" dirty="0">
                <a:solidFill>
                  <a:schemeClr val="accent2"/>
                </a:solidFill>
              </a:rPr>
              <a:t> </a:t>
            </a:r>
            <a:r>
              <a:rPr lang="hu-HU" altLang="en-US" sz="2200" dirty="0" smtClean="0"/>
              <a:t>(egy </a:t>
            </a:r>
            <a:r>
              <a:rPr lang="hu-HU" altLang="en-US" sz="2200" dirty="0"/>
              <a:t>aritmetikai kifejezés szintaxisának megadása)</a:t>
            </a:r>
            <a:endParaRPr lang="hu-HU" altLang="en-US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2788" lvl="1" indent="-533400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 </a:t>
            </a:r>
            <a:r>
              <a:rPr lang="hu-HU" altLang="en-US" sz="2200" b="1" dirty="0">
                <a:solidFill>
                  <a:srgbClr val="0099FF"/>
                </a:solidFill>
              </a:rPr>
              <a:t>2)</a:t>
            </a:r>
            <a:r>
              <a:rPr lang="hu-HU" altLang="en-US" sz="2200" dirty="0"/>
              <a:t> Meg kell adni, hogy a már megadott szimbólumokból milyen </a:t>
            </a:r>
            <a:r>
              <a:rPr lang="hu-HU" altLang="en-US" sz="2200" dirty="0" smtClean="0"/>
              <a:t>szabályok </a:t>
            </a:r>
            <a:r>
              <a:rPr lang="hu-HU" altLang="en-US" sz="2200" dirty="0"/>
              <a:t>alapján épülnek fel az aritmetikai kifejezések:</a:t>
            </a:r>
            <a:endParaRPr lang="hu-HU" altLang="en-US" sz="2200" b="1" dirty="0">
              <a:solidFill>
                <a:srgbClr val="FF0000"/>
              </a:solidFill>
            </a:endParaRPr>
          </a:p>
        </p:txBody>
      </p:sp>
      <p:grpSp>
        <p:nvGrpSpPr>
          <p:cNvPr id="43008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3008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08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3008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3008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3008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187624" y="2254883"/>
                <a:ext cx="2539221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54883"/>
                <a:ext cx="2539221" cy="310021"/>
              </a:xfrm>
              <a:prstGeom prst="rect">
                <a:avLst/>
              </a:prstGeom>
              <a:blipFill rotWithShape="0">
                <a:blip r:embed="rId4"/>
                <a:stretch>
                  <a:fillRect l="-1683" t="-9804" b="-294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1186378" y="2614923"/>
                <a:ext cx="4069319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78" y="2614923"/>
                <a:ext cx="4069319" cy="310021"/>
              </a:xfrm>
              <a:prstGeom prst="rect">
                <a:avLst/>
              </a:prstGeom>
              <a:blipFill rotWithShape="0">
                <a:blip r:embed="rId5"/>
                <a:stretch>
                  <a:fillRect l="-1049" t="-15686" b="-431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1186378" y="3007985"/>
                <a:ext cx="2965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78" y="3007985"/>
                <a:ext cx="2965620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1186378" y="3368025"/>
                <a:ext cx="38705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78" y="3368025"/>
                <a:ext cx="3870547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1172993" y="3692414"/>
                <a:ext cx="339900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3" y="3692414"/>
                <a:ext cx="3399007" cy="312650"/>
              </a:xfrm>
              <a:prstGeom prst="rect">
                <a:avLst/>
              </a:prstGeom>
              <a:blipFill rotWithShape="0">
                <a:blip r:embed="rId8"/>
                <a:stretch>
                  <a:fillRect t="-9804" b="-294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1186378" y="4055083"/>
                <a:ext cx="3108287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78" y="4055083"/>
                <a:ext cx="3108287" cy="310021"/>
              </a:xfrm>
              <a:prstGeom prst="rect">
                <a:avLst/>
              </a:prstGeom>
              <a:blipFill rotWithShape="0">
                <a:blip r:embed="rId9"/>
                <a:stretch>
                  <a:fillRect t="-5882" b="-98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1186378" y="4448145"/>
                <a:ext cx="3258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78" y="4448145"/>
                <a:ext cx="3258969" cy="276999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1164907" y="4775163"/>
                <a:ext cx="2170338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07" y="4775163"/>
                <a:ext cx="2170338" cy="310021"/>
              </a:xfrm>
              <a:prstGeom prst="rect">
                <a:avLst/>
              </a:prstGeom>
              <a:blipFill rotWithShape="0">
                <a:blip r:embed="rId11"/>
                <a:stretch>
                  <a:fillRect l="-843" t="-3922" r="-3090" b="-98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1164907" y="5207211"/>
                <a:ext cx="2170338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07" y="5207211"/>
                <a:ext cx="2170338" cy="310021"/>
              </a:xfrm>
              <a:prstGeom prst="rect">
                <a:avLst/>
              </a:prstGeom>
              <a:blipFill rotWithShape="0">
                <a:blip r:embed="rId12"/>
                <a:stretch>
                  <a:fillRect l="-843" t="-5882" r="-3371" b="-98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1164907" y="5567251"/>
                <a:ext cx="2170209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07" y="5567251"/>
                <a:ext cx="2170209" cy="310021"/>
              </a:xfrm>
              <a:prstGeom prst="rect">
                <a:avLst/>
              </a:prstGeom>
              <a:blipFill rotWithShape="0">
                <a:blip r:embed="rId13"/>
                <a:stretch>
                  <a:fillRect l="-843" t="-3922" r="-2809" b="-98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1164907" y="5960313"/>
                <a:ext cx="2205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hu-HU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07" y="5960313"/>
                <a:ext cx="2205604" cy="276999"/>
              </a:xfrm>
              <a:prstGeom prst="rect">
                <a:avLst/>
              </a:prstGeom>
              <a:blipFill rotWithShape="0">
                <a:blip r:embed="rId14"/>
                <a:stretch>
                  <a:fillRect r="-1657" b="-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1164907" y="6320353"/>
                <a:ext cx="2205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hu-HU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1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07" y="6320353"/>
                <a:ext cx="2205604" cy="276999"/>
              </a:xfrm>
              <a:prstGeom prst="rect">
                <a:avLst/>
              </a:prstGeom>
              <a:blipFill rotWithShape="0">
                <a:blip r:embed="rId15"/>
                <a:stretch>
                  <a:fillRect r="-1657" b="-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9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1183118"/>
          </a:xfrm>
        </p:spPr>
        <p:txBody>
          <a:bodyPr/>
          <a:lstStyle/>
          <a:p>
            <a:pPr marL="1588" lvl="1" indent="-1588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b="1" dirty="0">
                <a:solidFill>
                  <a:srgbClr val="FF9900"/>
                </a:solidFill>
              </a:rPr>
              <a:t>1.1 példa:</a:t>
            </a:r>
            <a:r>
              <a:rPr lang="hu-HU" altLang="en-US" sz="2200" dirty="0">
                <a:solidFill>
                  <a:schemeClr val="accent2"/>
                </a:solidFill>
              </a:rPr>
              <a:t> </a:t>
            </a:r>
            <a:r>
              <a:rPr lang="hu-HU" altLang="en-US" sz="2200" dirty="0" smtClean="0"/>
              <a:t>(egy </a:t>
            </a:r>
            <a:r>
              <a:rPr lang="hu-HU" altLang="en-US" sz="2200" dirty="0"/>
              <a:t>aritmetikai kifejezés szintaxisának megadása)</a:t>
            </a:r>
            <a:endParaRPr lang="hu-HU" altLang="en-US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2788" lvl="1" indent="-533400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 </a:t>
            </a:r>
            <a:r>
              <a:rPr lang="hu-HU" altLang="en-US" sz="2200" b="1" dirty="0">
                <a:solidFill>
                  <a:srgbClr val="0099FF"/>
                </a:solidFill>
              </a:rPr>
              <a:t>2)</a:t>
            </a:r>
            <a:r>
              <a:rPr lang="hu-HU" altLang="en-US" sz="2200" dirty="0"/>
              <a:t> Meg kell adni, hogy a már megadott szimbólumokból milyen szabályok alapján épülnek fel az aritmetikai kifejezések:</a:t>
            </a:r>
            <a:endParaRPr lang="hu-HU" altLang="en-US" sz="2200" b="1" dirty="0">
              <a:solidFill>
                <a:srgbClr val="FF0000"/>
              </a:solidFill>
            </a:endParaRPr>
          </a:p>
        </p:txBody>
      </p:sp>
      <p:grpSp>
        <p:nvGrpSpPr>
          <p:cNvPr id="43008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3008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08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3008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3008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3008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187624" y="2245971"/>
                <a:ext cx="4980659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45971"/>
                <a:ext cx="4980659" cy="318933"/>
              </a:xfrm>
              <a:prstGeom prst="rect">
                <a:avLst/>
              </a:prstGeom>
              <a:blipFill rotWithShape="0">
                <a:blip r:embed="rId4"/>
                <a:stretch>
                  <a:fillRect l="-857" t="-18868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1174332" y="2678019"/>
                <a:ext cx="5203476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32" y="2678019"/>
                <a:ext cx="5203476" cy="318933"/>
              </a:xfrm>
              <a:prstGeom prst="rect">
                <a:avLst/>
              </a:prstGeom>
              <a:blipFill rotWithShape="0">
                <a:blip r:embed="rId5"/>
                <a:stretch>
                  <a:fillRect t="-16981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1186378" y="3087816"/>
                <a:ext cx="6613092" cy="341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78" y="3087816"/>
                <a:ext cx="6613092" cy="341184"/>
              </a:xfrm>
              <a:prstGeom prst="rect">
                <a:avLst/>
              </a:prstGeom>
              <a:blipFill rotWithShape="0">
                <a:blip r:embed="rId6"/>
                <a:stretch>
                  <a:fillRect t="-160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1164907" y="3542115"/>
                <a:ext cx="3467809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│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07" y="3542115"/>
                <a:ext cx="3467809" cy="318933"/>
              </a:xfrm>
              <a:prstGeom prst="rect">
                <a:avLst/>
              </a:prstGeom>
              <a:blipFill rotWithShape="0">
                <a:blip r:embed="rId7"/>
                <a:stretch>
                  <a:fillRect l="-527" t="-19231" r="-176" b="-442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1174332" y="3974163"/>
                <a:ext cx="5766835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hu-HU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0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32" y="3974163"/>
                <a:ext cx="5766835" cy="318933"/>
              </a:xfrm>
              <a:prstGeom prst="rect">
                <a:avLst/>
              </a:prstGeom>
              <a:blipFill rotWithShape="0">
                <a:blip r:embed="rId8"/>
                <a:stretch>
                  <a:fillRect t="-19231" r="-529" b="-442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7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85225" cy="1183118"/>
          </a:xfrm>
        </p:spPr>
        <p:txBody>
          <a:bodyPr/>
          <a:lstStyle/>
          <a:p>
            <a:pPr marL="1588" lvl="1" indent="-1588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b="1" dirty="0">
                <a:solidFill>
                  <a:srgbClr val="FF9900"/>
                </a:solidFill>
              </a:rPr>
              <a:t>1.1 példa:</a:t>
            </a:r>
            <a:r>
              <a:rPr lang="hu-HU" altLang="en-US" sz="2200" dirty="0">
                <a:solidFill>
                  <a:schemeClr val="accent2"/>
                </a:solidFill>
              </a:rPr>
              <a:t> </a:t>
            </a:r>
            <a:r>
              <a:rPr lang="hu-HU" altLang="en-US" sz="2200" dirty="0" smtClean="0"/>
              <a:t>(egy </a:t>
            </a:r>
            <a:r>
              <a:rPr lang="hu-HU" altLang="en-US" sz="2200" dirty="0"/>
              <a:t>aritmetikai kifejezés szintaxisának megadása)</a:t>
            </a:r>
            <a:endParaRPr lang="hu-HU" altLang="en-US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2788" lvl="1" indent="-533400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 </a:t>
            </a:r>
            <a:r>
              <a:rPr lang="hu-HU" altLang="en-US" sz="2200" b="1" dirty="0">
                <a:solidFill>
                  <a:srgbClr val="0099FF"/>
                </a:solidFill>
              </a:rPr>
              <a:t>2)</a:t>
            </a:r>
            <a:r>
              <a:rPr lang="hu-HU" altLang="en-US" sz="2200" dirty="0"/>
              <a:t> Meg kell adni, hogy a már megadott szimbólumokból milyen szabályok alapján épülnek fel az aritmetikai kifejezések:</a:t>
            </a:r>
            <a:endParaRPr lang="hu-HU" altLang="en-US" sz="2200" b="1" dirty="0">
              <a:solidFill>
                <a:srgbClr val="FF0000"/>
              </a:solidFill>
            </a:endParaRPr>
          </a:p>
        </p:txBody>
      </p:sp>
      <p:grpSp>
        <p:nvGrpSpPr>
          <p:cNvPr id="43008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3008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08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3008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3008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3008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1187624" y="2245971"/>
                <a:ext cx="4980659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45971"/>
                <a:ext cx="4980659" cy="318933"/>
              </a:xfrm>
              <a:prstGeom prst="rect">
                <a:avLst/>
              </a:prstGeom>
              <a:blipFill rotWithShape="0">
                <a:blip r:embed="rId4"/>
                <a:stretch>
                  <a:fillRect l="-857" t="-18868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1174332" y="2678019"/>
                <a:ext cx="5203476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32" y="2678019"/>
                <a:ext cx="5203476" cy="318933"/>
              </a:xfrm>
              <a:prstGeom prst="rect">
                <a:avLst/>
              </a:prstGeom>
              <a:blipFill rotWithShape="0">
                <a:blip r:embed="rId5"/>
                <a:stretch>
                  <a:fillRect t="-16981" b="-43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1186378" y="3087816"/>
                <a:ext cx="6613092" cy="341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378" y="3087816"/>
                <a:ext cx="6613092" cy="341184"/>
              </a:xfrm>
              <a:prstGeom prst="rect">
                <a:avLst/>
              </a:prstGeom>
              <a:blipFill rotWithShape="0">
                <a:blip r:embed="rId6"/>
                <a:stretch>
                  <a:fillRect t="-160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1164907" y="3542115"/>
                <a:ext cx="3467809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│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907" y="3542115"/>
                <a:ext cx="3467809" cy="318933"/>
              </a:xfrm>
              <a:prstGeom prst="rect">
                <a:avLst/>
              </a:prstGeom>
              <a:blipFill rotWithShape="0">
                <a:blip r:embed="rId7"/>
                <a:stretch>
                  <a:fillRect l="-527" t="-19231" r="-176" b="-442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1174332" y="3974163"/>
                <a:ext cx="5766835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hu-HU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0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  <a:r>
                  <a:rPr lang="hu-HU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  <a:endParaRPr lang="en-US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32" y="3974163"/>
                <a:ext cx="5766835" cy="318933"/>
              </a:xfrm>
              <a:prstGeom prst="rect">
                <a:avLst/>
              </a:prstGeom>
              <a:blipFill rotWithShape="0">
                <a:blip r:embed="rId8"/>
                <a:stretch>
                  <a:fillRect t="-19231" r="-529" b="-4423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50825" y="4797425"/>
                <a:ext cx="8713788" cy="144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en-US" sz="2200" b="0" dirty="0" smtClean="0">
                    <a:solidFill>
                      <a:schemeClr val="tx1"/>
                    </a:solidFill>
                  </a:rPr>
                  <a:t>Az </a:t>
                </a:r>
                <a:r>
                  <a:rPr lang="hu-HU" altLang="en-US" sz="2200" dirty="0">
                    <a:solidFill>
                      <a:srgbClr val="FF9900"/>
                    </a:solidFill>
                    <a:latin typeface="+mn-lt"/>
                  </a:rPr>
                  <a:t>1.1 példá</a:t>
                </a:r>
                <a:r>
                  <a:rPr lang="hu-HU" altLang="en-US" sz="2200" b="0" dirty="0">
                    <a:solidFill>
                      <a:schemeClr val="tx1"/>
                    </a:solidFill>
                  </a:rPr>
                  <a:t>ban tehát </a:t>
                </a:r>
                <a:r>
                  <a:rPr lang="hu-HU" altLang="en-US" sz="2200" dirty="0"/>
                  <a:t>aritmetikai kifejezés</a:t>
                </a:r>
                <a:r>
                  <a:rPr lang="hu-HU" altLang="en-US" sz="2200" b="0" dirty="0">
                    <a:solidFill>
                      <a:schemeClr val="tx1"/>
                    </a:solidFill>
                  </a:rPr>
                  <a:t>nek azokat az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hu-HU" altLang="en-US" sz="22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hu-HU" altLang="en-US" sz="22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r>
                  <a:rPr lang="hu-HU" altLang="en-US" sz="2200" b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u-HU" altLang="en-US" sz="2200" b="0" dirty="0">
                    <a:solidFill>
                      <a:schemeClr val="tx1"/>
                    </a:solidFill>
                  </a:rPr>
                  <a:t> szimbólumokból álló jelsorozatokat (</a:t>
                </a:r>
                <a:r>
                  <a:rPr lang="hu-HU" altLang="en-US" sz="2200" i="1" dirty="0" smtClean="0">
                    <a:solidFill>
                      <a:schemeClr val="tx1"/>
                    </a:solidFill>
                  </a:rPr>
                  <a:t>szavakat</a:t>
                </a:r>
                <a:r>
                  <a:rPr lang="hu-HU" altLang="en-US" sz="2200" b="0" dirty="0" smtClean="0">
                    <a:solidFill>
                      <a:schemeClr val="tx1"/>
                    </a:solidFill>
                  </a:rPr>
                  <a:t> vagy </a:t>
                </a:r>
                <a:r>
                  <a:rPr lang="hu-HU" altLang="en-US" sz="2200" i="1" dirty="0" smtClean="0">
                    <a:solidFill>
                      <a:schemeClr val="tx1"/>
                    </a:solidFill>
                  </a:rPr>
                  <a:t>mondatokat</a:t>
                </a:r>
                <a:r>
                  <a:rPr lang="hu-HU" altLang="en-US" sz="2200" b="0" dirty="0" smtClean="0">
                    <a:solidFill>
                      <a:schemeClr val="tx1"/>
                    </a:solidFill>
                  </a:rPr>
                  <a:t>) </a:t>
                </a:r>
                <a:r>
                  <a:rPr lang="hu-HU" altLang="en-US" sz="2200" b="0" dirty="0">
                    <a:solidFill>
                      <a:schemeClr val="tx1"/>
                    </a:solidFill>
                  </a:rPr>
                  <a:t>fogjuk tekinteni, amelyek a fenti szabályok véges számú alkalmazásával felépíthetők.</a:t>
                </a:r>
                <a:endParaRPr lang="sk-SK" altLang="en-US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4797425"/>
                <a:ext cx="8713788" cy="1446550"/>
              </a:xfrm>
              <a:prstGeom prst="rect">
                <a:avLst/>
              </a:prstGeom>
              <a:blipFill rotWithShape="0">
                <a:blip r:embed="rId9"/>
                <a:stretch>
                  <a:fillRect l="-909" t="-2954" r="-839" b="-80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0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2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 smtClean="0"/>
                  <a:t>  </a:t>
                </a: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Obrázo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14340" name="Picture 4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en-US" sz="1400" b="0" dirty="0" smtClean="0">
                    <a:solidFill>
                      <a:srgbClr val="CCECFF"/>
                    </a:solidFill>
                  </a:rPr>
                  <a:t>FORMÁLIS NYELVEK ÉS AUTOMATÁK </a:t>
                </a:r>
                <a:r>
                  <a:rPr lang="sk-SK" altLang="en-US" sz="1400" b="0" dirty="0">
                    <a:solidFill>
                      <a:srgbClr val="CCECFF"/>
                    </a:solidFill>
                  </a:rPr>
                  <a:t>– </a:t>
                </a:r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bdĺžnik 1"/>
          <p:cNvSpPr/>
          <p:nvPr/>
        </p:nvSpPr>
        <p:spPr bwMode="auto">
          <a:xfrm>
            <a:off x="539552" y="1484784"/>
            <a:ext cx="813690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640763" cy="57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hu-HU" altLang="en-US" sz="2800" b="1" dirty="0" smtClean="0">
                <a:solidFill>
                  <a:schemeClr val="accent2"/>
                </a:solidFill>
              </a:rPr>
              <a:t>Bevezetés</a:t>
            </a:r>
            <a:endParaRPr lang="hu-HU" altLang="en-US" sz="2800" b="1" dirty="0" smtClean="0"/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 smtClean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b="0" dirty="0" smtClean="0"/>
              <a:t>A számítógépek </a:t>
            </a:r>
            <a:r>
              <a:rPr lang="hu-HU" altLang="en-US" sz="2200" b="0" dirty="0"/>
              <a:t>programozására </a:t>
            </a:r>
            <a:r>
              <a:rPr lang="hu-HU" altLang="en-US" sz="2200" b="0" dirty="0" smtClean="0"/>
              <a:t>használatos </a:t>
            </a:r>
            <a:r>
              <a:rPr lang="hu-HU" altLang="en-US" sz="2200" dirty="0" smtClean="0">
                <a:solidFill>
                  <a:srgbClr val="0099CC"/>
                </a:solidFill>
              </a:rPr>
              <a:t>mesterséges nyelv</a:t>
            </a:r>
            <a:r>
              <a:rPr lang="hu-HU" altLang="en-US" sz="2200" b="0" dirty="0" smtClean="0"/>
              <a:t>ek </a:t>
            </a:r>
            <a:r>
              <a:rPr lang="hu-HU" altLang="en-US" sz="2200" b="0" dirty="0"/>
              <a:t>sokkal egyszerűbbek </a:t>
            </a:r>
            <a:r>
              <a:rPr lang="hu-HU" altLang="en-US" sz="2200" b="0" dirty="0" smtClean="0"/>
              <a:t>a természetes nyelveknél. </a:t>
            </a:r>
          </a:p>
          <a:p>
            <a:pPr marL="179388" lvl="1" indent="0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en-US" sz="2200" b="0" dirty="0" smtClean="0"/>
              <a:t>Egy ilyen mesterséges nyelv jellemzői:</a:t>
            </a:r>
          </a:p>
          <a:p>
            <a:pPr marL="522288" lvl="1" indent="-342900" algn="just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 smtClean="0"/>
              <a:t>a fogalmi kör </a:t>
            </a:r>
            <a:r>
              <a:rPr lang="hu-HU" altLang="en-US" sz="2200" b="0" dirty="0"/>
              <a:t>erősen leszűkített, </a:t>
            </a:r>
            <a:endParaRPr lang="hu-HU" altLang="en-US" sz="2200" b="0" dirty="0" smtClean="0"/>
          </a:p>
          <a:p>
            <a:pPr marL="522288" lvl="1" indent="-342900" algn="just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 smtClean="0"/>
              <a:t>a szókincs </a:t>
            </a:r>
            <a:r>
              <a:rPr lang="hu-HU" altLang="en-US" sz="2200" b="0" dirty="0"/>
              <a:t>szegényes, </a:t>
            </a:r>
            <a:endParaRPr lang="hu-HU" altLang="en-US" sz="2200" b="0" dirty="0" smtClean="0"/>
          </a:p>
          <a:p>
            <a:pPr marL="522288" lvl="1" indent="-342900" algn="just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 smtClean="0"/>
              <a:t>a nyelvtani szabályok egyszerűek,</a:t>
            </a:r>
          </a:p>
          <a:p>
            <a:pPr marL="522288" lvl="1" indent="-342900" algn="just">
              <a:spcBef>
                <a:spcPts val="3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 smtClean="0"/>
              <a:t>a szabályhalmazban nincsenek kivételek.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Obrázo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Obrázo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Obrázo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0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5761310"/>
              </a:xfrm>
              <a:blipFill rotWithShape="0">
                <a:blip r:embed="rId3"/>
                <a:stretch>
                  <a:fillRect l="-902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2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6708">
            <a:off x="3813454" y="4639232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949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en-US" sz="2800" b="1" dirty="0">
                <a:solidFill>
                  <a:schemeClr val="accent2"/>
                </a:solidFill>
              </a:rPr>
              <a:t>Bevezetés</a:t>
            </a: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Programozási nyelvek esetén igen fontos feladat pontosan definiálni azokat a </a:t>
            </a:r>
            <a:r>
              <a:rPr lang="hu-HU" altLang="en-US" sz="2200" b="1" dirty="0" smtClean="0">
                <a:solidFill>
                  <a:srgbClr val="006699"/>
                </a:solidFill>
              </a:rPr>
              <a:t>forráskódok</a:t>
            </a:r>
            <a:r>
              <a:rPr lang="hu-HU" altLang="en-US" sz="2200" dirty="0" smtClean="0"/>
              <a:t>at (</a:t>
            </a:r>
            <a:r>
              <a:rPr lang="hu-HU" altLang="en-US" sz="2200" b="1" dirty="0" smtClean="0"/>
              <a:t>programok</a:t>
            </a:r>
            <a:r>
              <a:rPr lang="hu-HU" altLang="en-US" sz="2200" dirty="0" smtClean="0"/>
              <a:t>at), </a:t>
            </a:r>
            <a:r>
              <a:rPr lang="hu-HU" altLang="en-US" sz="2200" dirty="0"/>
              <a:t>amelyeket az adott programozási nyelvben megírva </a:t>
            </a:r>
            <a:r>
              <a:rPr lang="hu-HU" altLang="en-US" sz="2200" b="1" i="1" dirty="0">
                <a:solidFill>
                  <a:srgbClr val="FF0000"/>
                </a:solidFill>
              </a:rPr>
              <a:t>helyes</a:t>
            </a:r>
            <a:r>
              <a:rPr lang="hu-HU" altLang="en-US" sz="2200" dirty="0"/>
              <a:t>nek tekintünk</a:t>
            </a:r>
            <a:r>
              <a:rPr lang="hu-HU" altLang="en-US" sz="2200" dirty="0" smtClean="0"/>
              <a:t>.</a:t>
            </a:r>
            <a:endParaRPr lang="hu-HU" altLang="en-US" sz="2200" dirty="0"/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6864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64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6864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864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en-US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6864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6864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44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0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197">
            <a:off x="3813454" y="1686905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Obrázo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197">
            <a:off x="3813454" y="1686905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Obrázo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197">
            <a:off x="3813454" y="1686905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Obrázo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197">
            <a:off x="3813454" y="1686905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" name="Obrázo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72197">
            <a:off x="3813454" y="1686905"/>
            <a:ext cx="5109652" cy="17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8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Feladat:</a:t>
                </a:r>
                <a:r>
                  <a:rPr lang="hu-HU" altLang="en-US" sz="2200" dirty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hu-HU" altLang="en-US" sz="2200" dirty="0" smtClean="0"/>
                  <a:t>Vezessük </a:t>
                </a:r>
                <a:r>
                  <a:rPr lang="hu-HU" altLang="en-US" sz="2200" dirty="0"/>
                  <a:t>le az  </a:t>
                </a:r>
                <a14:m>
                  <m:oMath xmlns:m="http://schemas.openxmlformats.org/officeDocument/2006/math"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u-HU" alt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+3)</m:t>
                    </m:r>
                  </m:oMath>
                </a14:m>
                <a:r>
                  <a:rPr lang="hu-HU" altLang="en-US" sz="2200" dirty="0"/>
                  <a:t>  aritmetikai kifejezést</a:t>
                </a:r>
                <a:r>
                  <a:rPr lang="hu-HU" altLang="en-US" sz="2200" dirty="0" smtClean="0"/>
                  <a:t>!</a:t>
                </a: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TAG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FAKTOR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LTOZ</m:t>
                            </m:r>
                            <m:r>
                              <a:rPr lang="hu-HU" sz="2000">
                                <a:latin typeface="Cambria Math" panose="02040503050406030204" pitchFamily="18" charset="0"/>
                              </a:rPr>
                              <m:t>Ó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sk-S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KONSTANS</m:t>
                            </m:r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 </a:t>
                </a: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endParaRPr lang="sk-SK" sz="2000" dirty="0"/>
              </a:p>
              <a:p>
                <a:pPr marL="53657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hu-HU" sz="2000" dirty="0">
                    <a:sym typeface="Symbol" panose="05050102010706020507" pitchFamily="18" charset="2"/>
                  </a:rPr>
                  <a:t></a:t>
                </a:r>
                <a:r>
                  <a:rPr lang="hu-HU" sz="2000" dirty="0"/>
                  <a:t>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</m:oMath>
                </a14:m>
                <a:endParaRPr lang="hu-HU" altLang="en-US" sz="2000" b="1" dirty="0">
                  <a:solidFill>
                    <a:srgbClr val="FF0000"/>
                  </a:solidFill>
                </a:endParaRPr>
              </a:p>
              <a:p>
                <a:pPr marL="712788" lvl="1" indent="-53340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2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48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964612" cy="5761310"/>
              </a:xfrm>
              <a:blipFill rotWithShape="0">
                <a:blip r:embed="rId3"/>
                <a:stretch>
                  <a:fillRect l="-884" t="-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6490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490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64902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490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6490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6490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29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4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710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04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71045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046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71047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71048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1050" name="Text Box 10"/>
              <p:cNvSpPr txBox="1">
                <a:spLocks noChangeArrowheads="1"/>
              </p:cNvSpPr>
              <p:nvPr/>
            </p:nvSpPr>
            <p:spPr bwMode="auto">
              <a:xfrm>
                <a:off x="323850" y="908050"/>
                <a:ext cx="8640637" cy="2318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en-US" sz="2200" b="0" dirty="0" smtClean="0">
                    <a:solidFill>
                      <a:schemeClr val="tx1"/>
                    </a:solidFill>
                  </a:rPr>
                  <a:t>Az </a:t>
                </a:r>
                <a:r>
                  <a:rPr lang="hu-HU" altLang="en-US" sz="2200" dirty="0">
                    <a:solidFill>
                      <a:srgbClr val="FF9900"/>
                    </a:solidFill>
                    <a:latin typeface="+mn-lt"/>
                  </a:rPr>
                  <a:t>1.1 példá</a:t>
                </a:r>
                <a:r>
                  <a:rPr lang="hu-HU" altLang="en-US" sz="2200" b="0" dirty="0">
                    <a:solidFill>
                      <a:schemeClr val="tx1"/>
                    </a:solidFill>
                  </a:rPr>
                  <a:t>ban az aritmetikai kifejezés szintaxisa tehát a következőképpen definiálható: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hu-HU" altLang="en-US" sz="2200" b="0" dirty="0">
                    <a:solidFill>
                      <a:srgbClr val="0033CC"/>
                    </a:solidFill>
                  </a:rPr>
                  <a:t>Egy szó akkor és csakis akkor aritmetikai kifejezés, ha az 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   </a:t>
                </a:r>
                <a:r>
                  <a:rPr lang="hu-HU" altLang="en-US" sz="2200" b="0" dirty="0">
                    <a:solidFill>
                      <a:srgbClr val="0033CC"/>
                    </a:solidFill>
                  </a:rPr>
                  <a:t>szimbólumokból  épül  </a:t>
                </a:r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fel,  és levezethető 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alt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alt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alt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-</a:t>
                </a:r>
                <a:r>
                  <a:rPr lang="hu-HU" altLang="en-US" sz="2200" b="0" dirty="0" err="1">
                    <a:solidFill>
                      <a:srgbClr val="0033CC"/>
                    </a:solidFill>
                  </a:rPr>
                  <a:t>ből</a:t>
                </a:r>
                <a:r>
                  <a:rPr lang="hu-HU" altLang="en-US" sz="2200" b="0" dirty="0">
                    <a:solidFill>
                      <a:srgbClr val="0033CC"/>
                    </a:solidFill>
                  </a:rPr>
                  <a:t> </a:t>
                </a:r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a </a:t>
                </a:r>
                <a:r>
                  <a:rPr lang="hu-HU" altLang="en-US" sz="2200" b="0" dirty="0">
                    <a:solidFill>
                      <a:srgbClr val="0033CC"/>
                    </a:solidFill>
                  </a:rPr>
                  <a:t>megadott szintaktikai szabályok véges számú alkalmazásával.</a:t>
                </a:r>
              </a:p>
            </p:txBody>
          </p:sp>
        </mc:Choice>
        <mc:Fallback xmlns="">
          <p:sp>
            <p:nvSpPr>
              <p:cNvPr id="47105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908050"/>
                <a:ext cx="8640637" cy="2318007"/>
              </a:xfrm>
              <a:prstGeom prst="rect">
                <a:avLst/>
              </a:prstGeom>
              <a:blipFill rotWithShape="0">
                <a:blip r:embed="rId4"/>
                <a:stretch>
                  <a:fillRect l="-917" t="-1579" r="-846" b="-44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4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710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04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71045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1046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71047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71048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1050" name="Text Box 10"/>
              <p:cNvSpPr txBox="1">
                <a:spLocks noChangeArrowheads="1"/>
              </p:cNvSpPr>
              <p:nvPr/>
            </p:nvSpPr>
            <p:spPr bwMode="auto">
              <a:xfrm>
                <a:off x="323850" y="908050"/>
                <a:ext cx="8640637" cy="31490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en-US" sz="2200" b="0" dirty="0" smtClean="0">
                    <a:solidFill>
                      <a:schemeClr val="tx1"/>
                    </a:solidFill>
                  </a:rPr>
                  <a:t>Az </a:t>
                </a:r>
                <a:r>
                  <a:rPr lang="hu-HU" altLang="en-US" sz="2200" dirty="0">
                    <a:solidFill>
                      <a:srgbClr val="FF9900"/>
                    </a:solidFill>
                    <a:latin typeface="+mn-lt"/>
                  </a:rPr>
                  <a:t>1.1 példá</a:t>
                </a:r>
                <a:r>
                  <a:rPr lang="hu-HU" altLang="en-US" sz="2200" b="0" dirty="0">
                    <a:solidFill>
                      <a:schemeClr val="tx1"/>
                    </a:solidFill>
                  </a:rPr>
                  <a:t>ban az aritmetikai kifejezés szintaxisa tehát a következőképpen definiálható: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hu-HU" altLang="en-US" sz="2200" b="0" dirty="0">
                    <a:solidFill>
                      <a:srgbClr val="0033CC"/>
                    </a:solidFill>
                  </a:rPr>
                  <a:t>Egy szó akkor és csakis akkor aritmetikai kifejezés, ha az 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</a:t>
                </a:r>
                <a:r>
                  <a:rPr lang="hu-HU" altLang="en-US" sz="22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</m:oMath>
                </a14:m>
                <a:r>
                  <a:rPr lang="hu-HU" altLang="en-US" sz="2200" b="0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   </a:t>
                </a:r>
                <a:r>
                  <a:rPr lang="hu-HU" altLang="en-US" sz="2200" b="0" dirty="0">
                    <a:solidFill>
                      <a:srgbClr val="0033CC"/>
                    </a:solidFill>
                  </a:rPr>
                  <a:t>szimbólumokból  épül  </a:t>
                </a:r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fel,  és levezethető 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alt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alt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alt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altLang="en-US" sz="2200" b="0" dirty="0" err="1" smtClean="0">
                    <a:solidFill>
                      <a:srgbClr val="0033CC"/>
                    </a:solidFill>
                  </a:rPr>
                  <a:t>-</a:t>
                </a:r>
                <a:r>
                  <a:rPr lang="hu-HU" altLang="en-US" sz="2200" b="0" dirty="0" err="1">
                    <a:solidFill>
                      <a:srgbClr val="0033CC"/>
                    </a:solidFill>
                  </a:rPr>
                  <a:t>ből</a:t>
                </a:r>
                <a:r>
                  <a:rPr lang="hu-HU" altLang="en-US" sz="2200" b="0" dirty="0">
                    <a:solidFill>
                      <a:srgbClr val="0033CC"/>
                    </a:solidFill>
                  </a:rPr>
                  <a:t> </a:t>
                </a:r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a </a:t>
                </a:r>
                <a:r>
                  <a:rPr lang="hu-HU" altLang="en-US" sz="2200" b="0" dirty="0">
                    <a:solidFill>
                      <a:srgbClr val="0033CC"/>
                    </a:solidFill>
                  </a:rPr>
                  <a:t>megadott szintaktikai szabályok véges számú alkalmazásával</a:t>
                </a:r>
                <a:r>
                  <a:rPr lang="hu-HU" altLang="en-US" sz="2200" b="0" dirty="0" smtClean="0">
                    <a:solidFill>
                      <a:srgbClr val="0033CC"/>
                    </a:solidFill>
                  </a:rPr>
                  <a:t>.</a:t>
                </a:r>
              </a:p>
              <a:p>
                <a:pPr algn="just">
                  <a:spcBef>
                    <a:spcPts val="1200"/>
                  </a:spcBef>
                </a:pPr>
                <a:r>
                  <a:rPr lang="hu-HU" altLang="en-US" sz="2200" b="0" dirty="0">
                    <a:solidFill>
                      <a:schemeClr val="tx1"/>
                    </a:solidFill>
                  </a:rPr>
                  <a:t>A szintaxisnak ezt a megadási módját </a:t>
                </a:r>
                <a:r>
                  <a:rPr lang="hu-HU" altLang="en-US" sz="2200" dirty="0"/>
                  <a:t>generatív nyelvtan</a:t>
                </a:r>
                <a:r>
                  <a:rPr lang="hu-HU" altLang="en-US" sz="2200" b="0" dirty="0">
                    <a:solidFill>
                      <a:schemeClr val="tx1"/>
                    </a:solidFill>
                  </a:rPr>
                  <a:t>nal való szintaxis megadásnak nevezzük</a:t>
                </a:r>
                <a:r>
                  <a:rPr lang="hu-HU" altLang="en-US" sz="2200" b="0" dirty="0" smtClean="0">
                    <a:solidFill>
                      <a:schemeClr val="tx1"/>
                    </a:solidFill>
                  </a:rPr>
                  <a:t>.</a:t>
                </a:r>
                <a:endParaRPr lang="hu-HU" altLang="en-US" sz="2200" b="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7105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908050"/>
                <a:ext cx="8640637" cy="3149004"/>
              </a:xfrm>
              <a:prstGeom prst="rect">
                <a:avLst/>
              </a:prstGeom>
              <a:blipFill rotWithShape="0">
                <a:blip r:embed="rId4"/>
                <a:stretch>
                  <a:fillRect l="-917" t="-1161" r="-846" b="-29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2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04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990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904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99045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9046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599047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99048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9049" name="Text Box 9"/>
          <p:cNvSpPr txBox="1">
            <a:spLocks noChangeArrowheads="1"/>
          </p:cNvSpPr>
          <p:nvPr/>
        </p:nvSpPr>
        <p:spPr bwMode="auto">
          <a:xfrm>
            <a:off x="323850" y="908050"/>
            <a:ext cx="8640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en-US" sz="2200" b="0" dirty="0">
                <a:solidFill>
                  <a:schemeClr val="tx1"/>
                </a:solidFill>
              </a:rPr>
              <a:t>Egy </a:t>
            </a:r>
            <a:r>
              <a:rPr lang="hu-HU" altLang="en-US" sz="2200" dirty="0"/>
              <a:t>generatív nyelvtan</a:t>
            </a:r>
            <a:r>
              <a:rPr lang="hu-HU" altLang="en-US" sz="2200" b="0" dirty="0">
                <a:solidFill>
                  <a:schemeClr val="tx1"/>
                </a:solidFill>
              </a:rPr>
              <a:t> definíciójának tehát több dolgot is kell tartalmaznia:</a:t>
            </a:r>
          </a:p>
        </p:txBody>
      </p:sp>
      <p:sp>
        <p:nvSpPr>
          <p:cNvPr id="599050" name="Text Box 10"/>
          <p:cNvSpPr txBox="1">
            <a:spLocks noChangeArrowheads="1"/>
          </p:cNvSpPr>
          <p:nvPr/>
        </p:nvSpPr>
        <p:spPr bwMode="auto">
          <a:xfrm>
            <a:off x="468313" y="1700213"/>
            <a:ext cx="8496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azokat a szimbólumokat, melyekből a </a:t>
            </a:r>
            <a:r>
              <a:rPr lang="hu-HU" altLang="en-US" sz="2200" b="0" dirty="0" smtClean="0"/>
              <a:t>definiálandó nyelv </a:t>
            </a:r>
            <a:r>
              <a:rPr lang="hu-HU" altLang="en-US" sz="2200" b="0" dirty="0"/>
              <a:t>szavai fognak állni </a:t>
            </a:r>
            <a:r>
              <a:rPr lang="hu-HU" altLang="en-US" sz="2200" b="0" dirty="0" smtClean="0"/>
              <a:t>– ezek a </a:t>
            </a:r>
            <a:r>
              <a:rPr lang="hu-HU" altLang="en-US" sz="2200" dirty="0">
                <a:solidFill>
                  <a:srgbClr val="FF0000"/>
                </a:solidFill>
              </a:rPr>
              <a:t>terminális szimbólumok</a:t>
            </a:r>
            <a:r>
              <a:rPr lang="hu-HU" altLang="en-US" sz="2200" b="0" dirty="0"/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18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771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718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7718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719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7719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7719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7193" name="Text Box 9"/>
          <p:cNvSpPr txBox="1">
            <a:spLocks noChangeArrowheads="1"/>
          </p:cNvSpPr>
          <p:nvPr/>
        </p:nvSpPr>
        <p:spPr bwMode="auto">
          <a:xfrm>
            <a:off x="323850" y="908050"/>
            <a:ext cx="8640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en-US" sz="2200" b="0" dirty="0">
                <a:solidFill>
                  <a:schemeClr val="tx1"/>
                </a:solidFill>
              </a:rPr>
              <a:t>Egy </a:t>
            </a:r>
            <a:r>
              <a:rPr lang="hu-HU" altLang="en-US" sz="2200" dirty="0" smtClean="0">
                <a:solidFill>
                  <a:srgbClr val="0033CC"/>
                </a:solidFill>
              </a:rPr>
              <a:t>generatív nyelvtan</a:t>
            </a:r>
            <a:r>
              <a:rPr lang="hu-HU" altLang="en-US" sz="2200" b="0" dirty="0" smtClean="0">
                <a:solidFill>
                  <a:schemeClr val="tx1"/>
                </a:solidFill>
              </a:rPr>
              <a:t> </a:t>
            </a:r>
            <a:r>
              <a:rPr lang="hu-HU" altLang="en-US" sz="2200" b="0" dirty="0">
                <a:solidFill>
                  <a:schemeClr val="tx1"/>
                </a:solidFill>
              </a:rPr>
              <a:t>definíciójának tehát több dolgot is kell tartalmaznia:</a:t>
            </a:r>
          </a:p>
        </p:txBody>
      </p:sp>
      <p:sp>
        <p:nvSpPr>
          <p:cNvPr id="477194" name="Text Box 10"/>
          <p:cNvSpPr txBox="1">
            <a:spLocks noChangeArrowheads="1"/>
          </p:cNvSpPr>
          <p:nvPr/>
        </p:nvSpPr>
        <p:spPr bwMode="auto">
          <a:xfrm>
            <a:off x="468313" y="1700213"/>
            <a:ext cx="8496300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azokat a szimbólumokat, melyekből a </a:t>
            </a:r>
            <a:r>
              <a:rPr lang="hu-HU" altLang="en-US" sz="2200" b="0" dirty="0" smtClean="0"/>
              <a:t>definiálandó </a:t>
            </a:r>
            <a:r>
              <a:rPr lang="hu-HU" altLang="en-US" sz="2200" b="0" dirty="0"/>
              <a:t>nyelv szavai fognak állni </a:t>
            </a:r>
            <a:r>
              <a:rPr lang="hu-HU" altLang="en-US" sz="2200" b="0" dirty="0" smtClean="0"/>
              <a:t>– ezek a </a:t>
            </a:r>
            <a:r>
              <a:rPr lang="hu-HU" altLang="en-US" sz="2200" dirty="0">
                <a:solidFill>
                  <a:srgbClr val="FF0000"/>
                </a:solidFill>
              </a:rPr>
              <a:t>terminális szimbólumok</a:t>
            </a:r>
            <a:r>
              <a:rPr lang="hu-HU" altLang="en-US" sz="2200" b="0" dirty="0"/>
              <a:t>,</a:t>
            </a:r>
          </a:p>
          <a:p>
            <a:pPr marL="342900" indent="-342900" algn="just">
              <a:spcBef>
                <a:spcPct val="4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azokat a szimbólumokat, amelyek ugyan nem fognak szerepelni az nyelvtan által generált nyelv szavai között, de szükségesek a szintaktikai szabályok megadásához </a:t>
            </a:r>
            <a:r>
              <a:rPr lang="hu-HU" altLang="en-US" sz="2200" b="0" dirty="0" smtClean="0"/>
              <a:t>– ezek a </a:t>
            </a:r>
            <a:r>
              <a:rPr lang="hu-HU" altLang="en-US" sz="2200" dirty="0" err="1">
                <a:solidFill>
                  <a:srgbClr val="FF0000"/>
                </a:solidFill>
              </a:rPr>
              <a:t>nemterminális</a:t>
            </a:r>
            <a:r>
              <a:rPr lang="hu-HU" altLang="en-US" sz="2200" dirty="0">
                <a:solidFill>
                  <a:srgbClr val="FF0000"/>
                </a:solidFill>
              </a:rPr>
              <a:t> szimbólumok</a:t>
            </a:r>
            <a:r>
              <a:rPr lang="hu-HU" altLang="en-US" sz="2200" b="0" dirty="0"/>
              <a:t>,</a:t>
            </a:r>
            <a:endParaRPr lang="sk-SK" altLang="en-US" sz="2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949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en-US" sz="2800" b="1" dirty="0">
                <a:solidFill>
                  <a:schemeClr val="accent2"/>
                </a:solidFill>
              </a:rPr>
              <a:t>Bevezetés</a:t>
            </a: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Programozási nyelvek esetén igen fontos feladat pontosan definiálni azokat a </a:t>
            </a:r>
            <a:r>
              <a:rPr lang="hu-HU" altLang="en-US" sz="2200" b="1" dirty="0" smtClean="0">
                <a:solidFill>
                  <a:srgbClr val="006699"/>
                </a:solidFill>
              </a:rPr>
              <a:t>forráskódok</a:t>
            </a:r>
            <a:r>
              <a:rPr lang="hu-HU" altLang="en-US" sz="2200" dirty="0" smtClean="0"/>
              <a:t>at (</a:t>
            </a:r>
            <a:r>
              <a:rPr lang="hu-HU" altLang="en-US" sz="2200" b="1" dirty="0" smtClean="0"/>
              <a:t>programok</a:t>
            </a:r>
            <a:r>
              <a:rPr lang="hu-HU" altLang="en-US" sz="2200" dirty="0" smtClean="0"/>
              <a:t>at), </a:t>
            </a:r>
            <a:r>
              <a:rPr lang="hu-HU" altLang="en-US" sz="2200" dirty="0"/>
              <a:t>amelyeket az adott programozási nyelvben megírva </a:t>
            </a:r>
            <a:r>
              <a:rPr lang="hu-HU" altLang="en-US" sz="2200" b="1" i="1" dirty="0">
                <a:solidFill>
                  <a:srgbClr val="FF0000"/>
                </a:solidFill>
              </a:rPr>
              <a:t>helyes</a:t>
            </a:r>
            <a:r>
              <a:rPr lang="hu-HU" altLang="en-US" sz="2200" dirty="0"/>
              <a:t>nek tekintünk.</a:t>
            </a:r>
          </a:p>
          <a:p>
            <a:pPr marL="179388" lvl="1" indent="0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Ez a probléma leginkább </a:t>
            </a:r>
            <a:r>
              <a:rPr lang="hu-HU" altLang="en-US" sz="2200" dirty="0" smtClean="0"/>
              <a:t>egy </a:t>
            </a:r>
            <a:r>
              <a:rPr lang="hu-HU" altLang="en-US" sz="2200" b="1" dirty="0" smtClean="0">
                <a:solidFill>
                  <a:srgbClr val="006699"/>
                </a:solidFill>
              </a:rPr>
              <a:t>fordítóprogram</a:t>
            </a:r>
            <a:r>
              <a:rPr lang="hu-HU" altLang="en-US" sz="2200" dirty="0" smtClean="0">
                <a:solidFill>
                  <a:srgbClr val="006699"/>
                </a:solidFill>
              </a:rPr>
              <a:t> </a:t>
            </a:r>
            <a:r>
              <a:rPr lang="hu-HU" altLang="en-US" sz="2200" dirty="0" smtClean="0"/>
              <a:t>(</a:t>
            </a:r>
            <a:r>
              <a:rPr lang="hu-HU" altLang="en-US" sz="2200" b="1" dirty="0" err="1" smtClean="0"/>
              <a:t>compiler</a:t>
            </a:r>
            <a:r>
              <a:rPr lang="hu-HU" altLang="en-US" sz="2200" dirty="0" smtClean="0"/>
              <a:t>) megtervezése </a:t>
            </a:r>
            <a:r>
              <a:rPr lang="hu-HU" altLang="en-US" sz="2200" dirty="0"/>
              <a:t>során merül fel, </a:t>
            </a:r>
            <a:r>
              <a:rPr lang="hu-HU" altLang="en-US" sz="2200" dirty="0" smtClean="0"/>
              <a:t>amely egy magasabb </a:t>
            </a:r>
            <a:r>
              <a:rPr lang="hu-HU" altLang="en-US" sz="2200" dirty="0"/>
              <a:t>szintű programozási nyelven megírt </a:t>
            </a:r>
            <a:r>
              <a:rPr lang="hu-HU" altLang="en-US" sz="2200" b="1" dirty="0" smtClean="0">
                <a:solidFill>
                  <a:srgbClr val="006699"/>
                </a:solidFill>
              </a:rPr>
              <a:t>forráskód</a:t>
            </a:r>
            <a:r>
              <a:rPr lang="hu-HU" altLang="en-US" sz="2200" dirty="0" smtClean="0"/>
              <a:t>ból </a:t>
            </a:r>
            <a:r>
              <a:rPr lang="hu-HU" altLang="en-US" sz="2200" dirty="0"/>
              <a:t>egy alacsonyabb </a:t>
            </a:r>
            <a:r>
              <a:rPr lang="hu-HU" altLang="en-US" sz="2200" dirty="0" smtClean="0"/>
              <a:t>szintű, ún. </a:t>
            </a:r>
            <a:r>
              <a:rPr lang="hu-HU" altLang="en-US" sz="2200" b="1" dirty="0" smtClean="0">
                <a:solidFill>
                  <a:srgbClr val="006699"/>
                </a:solidFill>
              </a:rPr>
              <a:t>tárgykód</a:t>
            </a:r>
            <a:r>
              <a:rPr lang="hu-HU" altLang="en-US" sz="2200" dirty="0" smtClean="0"/>
              <a:t>ot állít elő. A </a:t>
            </a:r>
            <a:r>
              <a:rPr lang="hu-HU" altLang="en-US" sz="2200" dirty="0"/>
              <a:t>fordítóprogram </a:t>
            </a:r>
            <a:r>
              <a:rPr lang="hu-HU" altLang="en-US" sz="2200" dirty="0" smtClean="0"/>
              <a:t>ugyanis első lépésben megvizsgálja</a:t>
            </a:r>
            <a:r>
              <a:rPr lang="hu-HU" altLang="en-US" sz="2200" dirty="0"/>
              <a:t>, hogy a lefordítandó </a:t>
            </a:r>
            <a:r>
              <a:rPr lang="hu-HU" altLang="en-US" sz="2200" dirty="0" smtClean="0"/>
              <a:t>forráskód helyes-e</a:t>
            </a:r>
            <a:r>
              <a:rPr lang="hu-HU" altLang="en-US" sz="2200" dirty="0"/>
              <a:t>, </a:t>
            </a:r>
            <a:r>
              <a:rPr lang="hu-HU" altLang="en-US" sz="2200" dirty="0" smtClean="0"/>
              <a:t>és </a:t>
            </a:r>
            <a:r>
              <a:rPr lang="hu-HU" altLang="en-US" sz="2200" dirty="0"/>
              <a:t>csak azután fordítja le azt</a:t>
            </a:r>
            <a:r>
              <a:rPr lang="hu-HU" altLang="en-US" sz="2200" dirty="0" smtClean="0"/>
              <a:t>.</a:t>
            </a:r>
            <a:endParaRPr lang="hu-HU" altLang="en-US" sz="2200" dirty="0"/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6864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64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6864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864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en-US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6864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6864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23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792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923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79237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923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7923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7924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323850" y="908050"/>
            <a:ext cx="8640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en-US" sz="2200" b="0" dirty="0">
                <a:solidFill>
                  <a:schemeClr val="tx1"/>
                </a:solidFill>
              </a:rPr>
              <a:t>Egy </a:t>
            </a:r>
            <a:r>
              <a:rPr lang="hu-HU" altLang="en-US" sz="2200" dirty="0" smtClean="0">
                <a:solidFill>
                  <a:srgbClr val="0033CC"/>
                </a:solidFill>
              </a:rPr>
              <a:t>generatív nyelvtan</a:t>
            </a:r>
            <a:r>
              <a:rPr lang="hu-HU" altLang="en-US" sz="2200" b="0" dirty="0" smtClean="0">
                <a:solidFill>
                  <a:schemeClr val="tx1"/>
                </a:solidFill>
              </a:rPr>
              <a:t> </a:t>
            </a:r>
            <a:r>
              <a:rPr lang="hu-HU" altLang="en-US" sz="2200" b="0" dirty="0">
                <a:solidFill>
                  <a:schemeClr val="tx1"/>
                </a:solidFill>
              </a:rPr>
              <a:t>definíciójának tehát több dolgot is kell tartalmaznia:</a:t>
            </a:r>
          </a:p>
        </p:txBody>
      </p:sp>
      <p:sp>
        <p:nvSpPr>
          <p:cNvPr id="479242" name="Text Box 10"/>
          <p:cNvSpPr txBox="1">
            <a:spLocks noChangeArrowheads="1"/>
          </p:cNvSpPr>
          <p:nvPr/>
        </p:nvSpPr>
        <p:spPr bwMode="auto">
          <a:xfrm>
            <a:off x="468313" y="1700213"/>
            <a:ext cx="8496300" cy="27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azokat a szimbólumokat, melyekből a definiálandó nyelv szavai fognak állni </a:t>
            </a:r>
            <a:r>
              <a:rPr lang="hu-HU" altLang="en-US" sz="2200" b="0" dirty="0" smtClean="0"/>
              <a:t>– ezek a </a:t>
            </a:r>
            <a:r>
              <a:rPr lang="hu-HU" altLang="en-US" sz="2200" dirty="0">
                <a:solidFill>
                  <a:srgbClr val="FF0000"/>
                </a:solidFill>
              </a:rPr>
              <a:t>terminális szimbólumok</a:t>
            </a:r>
            <a:r>
              <a:rPr lang="hu-HU" altLang="en-US" sz="2200" b="0" dirty="0"/>
              <a:t>,</a:t>
            </a:r>
          </a:p>
          <a:p>
            <a:pPr marL="342900" indent="-342900" algn="just">
              <a:spcBef>
                <a:spcPct val="4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azokat a szimbólumokat, amelyek ugyan nem fognak szerepelni az nyelvtan által generált nyelv szavai között, de szükségesek a szintaktikai szabályok megadásához </a:t>
            </a:r>
            <a:r>
              <a:rPr lang="hu-HU" altLang="en-US" sz="2200" b="0" dirty="0" smtClean="0"/>
              <a:t>– ezek a </a:t>
            </a:r>
            <a:r>
              <a:rPr lang="hu-HU" altLang="en-US" sz="2200" dirty="0" err="1">
                <a:solidFill>
                  <a:srgbClr val="FF0000"/>
                </a:solidFill>
              </a:rPr>
              <a:t>nemterminális</a:t>
            </a:r>
            <a:r>
              <a:rPr lang="hu-HU" altLang="en-US" sz="2200" dirty="0">
                <a:solidFill>
                  <a:srgbClr val="FF0000"/>
                </a:solidFill>
              </a:rPr>
              <a:t> szimbólumok</a:t>
            </a:r>
            <a:r>
              <a:rPr lang="hu-HU" altLang="en-US" sz="2200" b="0" dirty="0"/>
              <a:t>,</a:t>
            </a:r>
          </a:p>
          <a:p>
            <a:pPr marL="342900" indent="-342900" algn="just">
              <a:spcBef>
                <a:spcPct val="4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 </a:t>
            </a:r>
            <a:r>
              <a:rPr lang="hu-HU" altLang="en-US" sz="2200" dirty="0">
                <a:solidFill>
                  <a:srgbClr val="FF0000"/>
                </a:solidFill>
              </a:rPr>
              <a:t>szintaktikai</a:t>
            </a:r>
            <a:r>
              <a:rPr lang="hu-HU" altLang="en-US" sz="2200" b="0" dirty="0"/>
              <a:t> (levezetési) </a:t>
            </a:r>
            <a:r>
              <a:rPr lang="hu-HU" altLang="en-US" sz="2200" dirty="0">
                <a:solidFill>
                  <a:srgbClr val="FF0000"/>
                </a:solidFill>
              </a:rPr>
              <a:t>szabályok</a:t>
            </a:r>
            <a:r>
              <a:rPr lang="hu-HU" altLang="en-US" sz="2200" b="0" dirty="0"/>
              <a:t>at,</a:t>
            </a:r>
            <a:endParaRPr lang="sk-SK" altLang="en-US" sz="2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8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8128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28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81285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1286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81287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81288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323850" y="908050"/>
            <a:ext cx="86407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hu-HU" altLang="en-US" sz="2200" b="0" dirty="0">
                <a:solidFill>
                  <a:schemeClr val="tx1"/>
                </a:solidFill>
              </a:rPr>
              <a:t>Egy </a:t>
            </a:r>
            <a:r>
              <a:rPr lang="hu-HU" altLang="en-US" sz="2200" dirty="0" smtClean="0">
                <a:solidFill>
                  <a:srgbClr val="0033CC"/>
                </a:solidFill>
              </a:rPr>
              <a:t>generatív nyelvtan</a:t>
            </a:r>
            <a:r>
              <a:rPr lang="hu-HU" altLang="en-US" sz="2200" b="0" dirty="0" smtClean="0">
                <a:solidFill>
                  <a:schemeClr val="tx1"/>
                </a:solidFill>
              </a:rPr>
              <a:t> </a:t>
            </a:r>
            <a:r>
              <a:rPr lang="hu-HU" altLang="en-US" sz="2200" b="0" dirty="0">
                <a:solidFill>
                  <a:schemeClr val="tx1"/>
                </a:solidFill>
              </a:rPr>
              <a:t>definíciójának tehát több dolgot is kell tartalmaznia:</a:t>
            </a:r>
          </a:p>
        </p:txBody>
      </p:sp>
      <p:sp>
        <p:nvSpPr>
          <p:cNvPr id="481290" name="Text Box 10"/>
          <p:cNvSpPr txBox="1">
            <a:spLocks noChangeArrowheads="1"/>
          </p:cNvSpPr>
          <p:nvPr/>
        </p:nvSpPr>
        <p:spPr bwMode="auto">
          <a:xfrm>
            <a:off x="468313" y="1700213"/>
            <a:ext cx="8496300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azokat a szimbólumokat, melyekből a definiálandó nyelv szavai fognak állni </a:t>
            </a:r>
            <a:r>
              <a:rPr lang="hu-HU" altLang="en-US" sz="2200" b="0" dirty="0" smtClean="0"/>
              <a:t>– ezek a </a:t>
            </a:r>
            <a:r>
              <a:rPr lang="hu-HU" altLang="en-US" sz="2200" dirty="0">
                <a:solidFill>
                  <a:srgbClr val="FF0000"/>
                </a:solidFill>
              </a:rPr>
              <a:t>terminális szimbólumok</a:t>
            </a:r>
            <a:r>
              <a:rPr lang="hu-HU" altLang="en-US" sz="2200" b="0" dirty="0"/>
              <a:t>,</a:t>
            </a:r>
          </a:p>
          <a:p>
            <a:pPr marL="342900" indent="-342900" algn="just">
              <a:spcBef>
                <a:spcPct val="4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azokat a szimbólumokat, amelyek ugyan nem fognak szerepelni az nyelvtan által generált nyelv szavai között, de szükségesek a szintaktikai szabályok megadásához </a:t>
            </a:r>
            <a:r>
              <a:rPr lang="hu-HU" altLang="en-US" sz="2200" b="0" dirty="0" smtClean="0"/>
              <a:t>– ezek a </a:t>
            </a:r>
            <a:r>
              <a:rPr lang="hu-HU" altLang="en-US" sz="2200" dirty="0" err="1">
                <a:solidFill>
                  <a:srgbClr val="FF0000"/>
                </a:solidFill>
              </a:rPr>
              <a:t>nemterminális</a:t>
            </a:r>
            <a:r>
              <a:rPr lang="hu-HU" altLang="en-US" sz="2200" dirty="0">
                <a:solidFill>
                  <a:srgbClr val="FF0000"/>
                </a:solidFill>
              </a:rPr>
              <a:t> szimbólumok</a:t>
            </a:r>
            <a:r>
              <a:rPr lang="hu-HU" altLang="en-US" sz="2200" b="0" dirty="0"/>
              <a:t>,</a:t>
            </a:r>
          </a:p>
          <a:p>
            <a:pPr marL="342900" indent="-342900" algn="just">
              <a:spcBef>
                <a:spcPct val="4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 </a:t>
            </a:r>
            <a:r>
              <a:rPr lang="hu-HU" altLang="en-US" sz="2200" dirty="0">
                <a:solidFill>
                  <a:srgbClr val="FF0000"/>
                </a:solidFill>
              </a:rPr>
              <a:t>szintaktikai</a:t>
            </a:r>
            <a:r>
              <a:rPr lang="hu-HU" altLang="en-US" sz="2200" b="0" dirty="0"/>
              <a:t> (levezetési) </a:t>
            </a:r>
            <a:r>
              <a:rPr lang="hu-HU" altLang="en-US" sz="2200" dirty="0">
                <a:solidFill>
                  <a:srgbClr val="FF0000"/>
                </a:solidFill>
              </a:rPr>
              <a:t>szabályok</a:t>
            </a:r>
            <a:r>
              <a:rPr lang="hu-HU" altLang="en-US" sz="2200" b="0" dirty="0"/>
              <a:t>at,</a:t>
            </a:r>
          </a:p>
          <a:p>
            <a:pPr marL="342900" indent="-342900" algn="just">
              <a:spcBef>
                <a:spcPct val="4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en-US" sz="2200" b="0" dirty="0"/>
              <a:t>meg kell adni azt a </a:t>
            </a:r>
            <a:r>
              <a:rPr lang="hu-HU" altLang="en-US" sz="2200" b="0" dirty="0" err="1"/>
              <a:t>nemterminális</a:t>
            </a:r>
            <a:r>
              <a:rPr lang="hu-HU" altLang="en-US" sz="2200" b="0" dirty="0"/>
              <a:t> szimbólumot, amelyből a definiálandó nyelv valamennyi szava levezethető </a:t>
            </a:r>
            <a:r>
              <a:rPr lang="hu-HU" altLang="en-US" sz="2200" b="0" dirty="0" smtClean="0"/>
              <a:t>– ez a </a:t>
            </a:r>
            <a:r>
              <a:rPr lang="hu-HU" altLang="en-US" sz="2200" dirty="0">
                <a:solidFill>
                  <a:srgbClr val="FF0000"/>
                </a:solidFill>
              </a:rPr>
              <a:t>kezdő </a:t>
            </a:r>
            <a:r>
              <a:rPr lang="hu-HU" altLang="en-US" sz="2200" dirty="0" err="1">
                <a:solidFill>
                  <a:srgbClr val="FF0000"/>
                </a:solidFill>
              </a:rPr>
              <a:t>nemterminális</a:t>
            </a:r>
            <a:r>
              <a:rPr lang="hu-HU" altLang="en-US" sz="2200" dirty="0">
                <a:solidFill>
                  <a:srgbClr val="FF0000"/>
                </a:solidFill>
              </a:rPr>
              <a:t> szimbólum</a:t>
            </a:r>
            <a:r>
              <a:rPr lang="hu-HU" altLang="en-US" sz="2200" b="0" dirty="0"/>
              <a:t>.</a:t>
            </a:r>
            <a:endParaRPr lang="sk-SK" altLang="en-US" sz="2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2803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8037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28038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8039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28040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</a:t>
                </a:r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28041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79511" y="908050"/>
                <a:ext cx="8964489" cy="3461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1428750" indent="-1428750">
                  <a:spcBef>
                    <a:spcPct val="50000"/>
                  </a:spcBef>
                </a:pPr>
                <a:r>
                  <a:rPr lang="hu-HU" altLang="en-US" sz="2200" dirty="0" smtClean="0">
                    <a:solidFill>
                      <a:srgbClr val="FF9900"/>
                    </a:solidFill>
                    <a:latin typeface="+mn-lt"/>
                  </a:rPr>
                  <a:t>1.2 </a:t>
                </a:r>
                <a:r>
                  <a:rPr lang="hu-HU" altLang="en-US" sz="2200" dirty="0">
                    <a:solidFill>
                      <a:srgbClr val="FF9900"/>
                    </a:solidFill>
                    <a:latin typeface="+mn-lt"/>
                  </a:rPr>
                  <a:t>példa:</a:t>
                </a:r>
                <a:r>
                  <a:rPr lang="hu-HU" altLang="en-US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en-US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en-US" sz="2200" b="0" dirty="0">
                    <a:solidFill>
                      <a:schemeClr val="tx1"/>
                    </a:solidFill>
                  </a:rPr>
                  <a:t>(egy egyszerű programozási nyelv szintaxisa)</a:t>
                </a:r>
                <a:endParaRPr lang="hu-HU" altLang="en-US" sz="2200" b="0" dirty="0" smtClean="0">
                  <a:solidFill>
                    <a:schemeClr val="tx1"/>
                  </a:solidFill>
                </a:endParaRPr>
              </a:p>
              <a:p>
                <a:pPr marL="1428750" indent="-1428750">
                  <a:spcBef>
                    <a:spcPts val="24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hu-H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 {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PROGRAM</m:t>
                        </m:r>
                      </m:e>
                    </m:d>
                    <m:r>
                      <a:rPr lang="hu-HU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SLISTA</m:t>
                        </m:r>
                      </m:e>
                    </m:d>
                    <m:r>
                      <a:rPr lang="hu-HU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RT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KAD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</a:t>
                </a:r>
                <a:endParaRPr lang="hu-HU" sz="2000" b="0" dirty="0" smtClean="0">
                  <a:solidFill>
                    <a:schemeClr val="tx1"/>
                  </a:solidFill>
                </a:endParaRPr>
              </a:p>
              <a:p>
                <a:pPr marL="623888"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BLOKK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hu-H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hu-HU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hu-HU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JEL</m:t>
                        </m:r>
                      </m:e>
                    </m:d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623888"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hu-HU" sz="20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EJEZ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sk-SK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}</a:t>
                </a:r>
              </a:p>
              <a:p>
                <a:pPr indent="7938"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{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.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;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IF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THEN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ELSE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WHILE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DO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BEGIN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hu-HU" sz="2000" dirty="0" smtClean="0">
                    <a:solidFill>
                      <a:schemeClr val="tx1"/>
                    </a:solidFill>
                  </a:rPr>
                  <a:t>END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sz="2000" b="0" dirty="0" smtClean="0">
                    <a:solidFill>
                      <a:schemeClr val="tx1"/>
                    </a:solidFill>
                  </a:rPr>
                  <a:t> </a:t>
                </a:r>
                <a:endParaRPr lang="hu-HU" sz="2000" b="0" dirty="0" smtClean="0">
                  <a:solidFill>
                    <a:schemeClr val="tx1"/>
                  </a:solidFill>
                </a:endParaRPr>
              </a:p>
              <a:p>
                <a:pPr indent="7938">
                  <a:spcBef>
                    <a:spcPts val="1200"/>
                  </a:spcBef>
                </a:pPr>
                <a:r>
                  <a:rPr lang="hu-HU" sz="2000" b="0" dirty="0" smtClean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indent="7938">
                  <a:spcBef>
                    <a:spcPts val="1200"/>
                  </a:spcBef>
                </a:pPr>
                <a:r>
                  <a:rPr lang="hu-HU" sz="20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000" b="0" dirty="0" smtClean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hu-HU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hu-HU" altLang="en-US" sz="20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}</a:t>
                </a:r>
                <a:endParaRPr lang="hu-HU" alt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1" y="908050"/>
                <a:ext cx="8964489" cy="3461525"/>
              </a:xfrm>
              <a:prstGeom prst="rect">
                <a:avLst/>
              </a:prstGeom>
              <a:blipFill rotWithShape="0">
                <a:blip r:embed="rId4"/>
                <a:stretch>
                  <a:fillRect l="-884" t="-1056" b="-22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165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008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1183118"/>
              </a:xfrm>
            </p:spPr>
            <p:txBody>
              <a:bodyPr/>
              <a:lstStyle/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en-US" sz="2200" b="1" dirty="0" smtClean="0">
                    <a:solidFill>
                      <a:srgbClr val="FF9900"/>
                    </a:solidFill>
                  </a:rPr>
                  <a:t>1.2 példa:</a:t>
                </a:r>
                <a:r>
                  <a:rPr lang="hu-HU" altLang="en-US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en-US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en-US" sz="2200" dirty="0"/>
                  <a:t>(egy </a:t>
                </a:r>
                <a:r>
                  <a:rPr lang="hu-HU" altLang="en-US" sz="2200" dirty="0" smtClean="0"/>
                  <a:t>egyszerű </a:t>
                </a:r>
                <a:r>
                  <a:rPr lang="hu-HU" altLang="en-US" sz="2200" dirty="0"/>
                  <a:t>programozási nyelv szintaxisa</a:t>
                </a:r>
                <a:r>
                  <a:rPr lang="hu-HU" altLang="en-US" sz="2200" dirty="0" smtClean="0"/>
                  <a:t>)</a:t>
                </a:r>
              </a:p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en-US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1588" lvl="1" indent="-1588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altLang="en-US" sz="2200" b="0" i="1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altLang="en-US" sz="22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hu-HU" altLang="en-US" sz="2200" dirty="0">
                  <a:effectLst/>
                </a:endParaRPr>
              </a:p>
            </p:txBody>
          </p:sp>
        </mc:Choice>
        <mc:Fallback xmlns="">
          <p:sp>
            <p:nvSpPr>
              <p:cNvPr id="4300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388" y="908050"/>
                <a:ext cx="8785225" cy="1183118"/>
              </a:xfrm>
              <a:blipFill rotWithShape="0">
                <a:blip r:embed="rId3"/>
                <a:stretch>
                  <a:fillRect l="-902" t="-30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008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3008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008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30086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008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43008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3008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827584" y="1556792"/>
                <a:ext cx="3770328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PROGRAM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SLISTA</m:t>
                        </m:r>
                      </m:e>
                    </m:d>
                  </m:oMath>
                </a14:m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.</a:t>
                </a:r>
                <a:endParaRPr lang="en-US" sz="19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3770328" cy="310021"/>
              </a:xfrm>
              <a:prstGeom prst="rect">
                <a:avLst/>
              </a:prstGeom>
              <a:blipFill rotWithShape="0">
                <a:blip r:embed="rId5"/>
                <a:stretch>
                  <a:fillRect t="-23529" r="-3398" b="-431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251520" y="1916832"/>
                <a:ext cx="7128683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SLISTA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;</a:t>
                </a:r>
                <a:r>
                  <a:rPr lang="hu-H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SLISTA</m:t>
                        </m:r>
                      </m:e>
                    </m:d>
                  </m:oMath>
                </a14:m>
                <a:r>
                  <a:rPr lang="hu-H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7128683" cy="318933"/>
              </a:xfrm>
              <a:prstGeom prst="rect">
                <a:avLst/>
              </a:prstGeom>
              <a:blipFill rotWithShape="0">
                <a:blip r:embed="rId6"/>
                <a:stretch>
                  <a:fillRect l="-256" t="-18868" b="-415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683568" y="2708920"/>
                <a:ext cx="4872424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KAD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:=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708920"/>
                <a:ext cx="4872424" cy="310021"/>
              </a:xfrm>
              <a:prstGeom prst="rect">
                <a:avLst/>
              </a:prstGeom>
              <a:blipFill rotWithShape="0">
                <a:blip r:embed="rId7"/>
                <a:stretch>
                  <a:fillRect l="-375" t="-7843" r="-125" b="-313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1454235" y="5373216"/>
                <a:ext cx="4012445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r>
                  <a:rPr lang="hu-HU" b="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235" y="5373216"/>
                <a:ext cx="4012445" cy="318933"/>
              </a:xfrm>
              <a:prstGeom prst="rect">
                <a:avLst/>
              </a:prstGeom>
              <a:blipFill rotWithShape="0">
                <a:blip r:embed="rId8"/>
                <a:stretch>
                  <a:fillRect t="-16981" b="-43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1"/>
              <p:cNvSpPr txBox="1"/>
              <p:nvPr/>
            </p:nvSpPr>
            <p:spPr>
              <a:xfrm>
                <a:off x="926297" y="6134403"/>
                <a:ext cx="6165983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97" y="6134403"/>
                <a:ext cx="6165983" cy="318933"/>
              </a:xfrm>
              <a:prstGeom prst="rect">
                <a:avLst/>
              </a:prstGeom>
              <a:blipFill rotWithShape="0">
                <a:blip r:embed="rId9"/>
                <a:stretch>
                  <a:fillRect l="-297" t="-18868" b="-415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2"/>
              <p:cNvSpPr txBox="1"/>
              <p:nvPr/>
            </p:nvSpPr>
            <p:spPr>
              <a:xfrm>
                <a:off x="792281" y="6494443"/>
                <a:ext cx="5939959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BlokText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1" y="6494443"/>
                <a:ext cx="5939959" cy="318933"/>
              </a:xfrm>
              <a:prstGeom prst="rect">
                <a:avLst/>
              </a:prstGeom>
              <a:blipFill rotWithShape="0">
                <a:blip r:embed="rId10"/>
                <a:stretch>
                  <a:fillRect t="-16981" b="-43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11"/>
              <p:cNvSpPr txBox="1"/>
              <p:nvPr/>
            </p:nvSpPr>
            <p:spPr>
              <a:xfrm>
                <a:off x="827584" y="2317979"/>
                <a:ext cx="8277266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KAD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b="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sz="2000" b="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</m:oMath>
                </a14:m>
                <a:r>
                  <a:rPr lang="hu-HU" sz="2000" b="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BLOKK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317979"/>
                <a:ext cx="8277266" cy="318933"/>
              </a:xfrm>
              <a:prstGeom prst="rect">
                <a:avLst/>
              </a:prstGeom>
              <a:blipFill rotWithShape="0">
                <a:blip r:embed="rId11"/>
                <a:stretch>
                  <a:fillRect l="-221" t="-18868" b="-415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BlokTextu 14"/>
              <p:cNvSpPr txBox="1"/>
              <p:nvPr/>
            </p:nvSpPr>
            <p:spPr>
              <a:xfrm>
                <a:off x="1043608" y="5733256"/>
                <a:ext cx="6196312" cy="341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FAKTOR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KIFEJEZ</m:t>
                            </m:r>
                            <m: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LTOZ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KONSTANS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733256"/>
                <a:ext cx="6196312" cy="341184"/>
              </a:xfrm>
              <a:prstGeom prst="rect">
                <a:avLst/>
              </a:prstGeom>
              <a:blipFill rotWithShape="0">
                <a:blip r:embed="rId12"/>
                <a:stretch>
                  <a:fillRect t="-14286"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lokTextu 13"/>
              <p:cNvSpPr txBox="1"/>
              <p:nvPr/>
            </p:nvSpPr>
            <p:spPr>
              <a:xfrm>
                <a:off x="827584" y="5013176"/>
                <a:ext cx="4911729" cy="33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6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13176"/>
                <a:ext cx="4911729" cy="339837"/>
              </a:xfrm>
              <a:prstGeom prst="rect">
                <a:avLst/>
              </a:prstGeom>
              <a:blipFill rotWithShape="0">
                <a:blip r:embed="rId13"/>
                <a:stretch>
                  <a:fillRect l="-870" t="-14286" b="-37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11"/>
              <p:cNvSpPr txBox="1"/>
              <p:nvPr/>
            </p:nvSpPr>
            <p:spPr>
              <a:xfrm>
                <a:off x="560458" y="3140968"/>
                <a:ext cx="7840416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IF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THEN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sz="2000" b="0" dirty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hu-HU" sz="2000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ELSE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58" y="3140968"/>
                <a:ext cx="7840416" cy="310021"/>
              </a:xfrm>
              <a:prstGeom prst="rect">
                <a:avLst/>
              </a:prstGeom>
              <a:blipFill rotWithShape="0">
                <a:blip r:embed="rId14"/>
                <a:stretch>
                  <a:fillRect t="-23529" b="-431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11"/>
              <p:cNvSpPr txBox="1"/>
              <p:nvPr/>
            </p:nvSpPr>
            <p:spPr>
              <a:xfrm>
                <a:off x="92883" y="3551027"/>
                <a:ext cx="6483442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WHILE</a:t>
                </a:r>
                <a:r>
                  <a:rPr lang="hu-H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DO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" y="3551027"/>
                <a:ext cx="6483442" cy="310021"/>
              </a:xfrm>
              <a:prstGeom prst="rect">
                <a:avLst/>
              </a:prstGeom>
              <a:blipFill rotWithShape="0">
                <a:blip r:embed="rId15"/>
                <a:stretch>
                  <a:fillRect t="-26000" b="-4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lokTextu 11"/>
              <p:cNvSpPr txBox="1"/>
              <p:nvPr/>
            </p:nvSpPr>
            <p:spPr>
              <a:xfrm>
                <a:off x="1115616" y="3911067"/>
                <a:ext cx="4978992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BLOKK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BEGIN</a:t>
                </a:r>
                <a:r>
                  <a:rPr lang="hu-HU" sz="20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UTAS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Í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SLISTA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</a:t>
                </a:r>
                <a:r>
                  <a:rPr lang="hu-HU" sz="19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END</a:t>
                </a:r>
                <a:endParaRPr lang="en-US" sz="19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911067"/>
                <a:ext cx="4978992" cy="310021"/>
              </a:xfrm>
              <a:prstGeom prst="rect">
                <a:avLst/>
              </a:prstGeom>
              <a:blipFill rotWithShape="0">
                <a:blip r:embed="rId16"/>
                <a:stretch>
                  <a:fillRect t="-26000" r="-857" b="-44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lokTextu 12"/>
              <p:cNvSpPr txBox="1"/>
              <p:nvPr/>
            </p:nvSpPr>
            <p:spPr>
              <a:xfrm>
                <a:off x="899592" y="4271107"/>
                <a:ext cx="5767733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JEL</m:t>
                        </m:r>
                      </m:e>
                    </m:d>
                    <m:r>
                      <a:rPr lang="hu-H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KIFEJEZ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30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271107"/>
                <a:ext cx="5767733" cy="310021"/>
              </a:xfrm>
              <a:prstGeom prst="rect">
                <a:avLst/>
              </a:prstGeom>
              <a:blipFill rotWithShape="0">
                <a:blip r:embed="rId17"/>
                <a:stretch>
                  <a:fillRect l="-317" t="-10000" b="-3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lokTextu 21"/>
              <p:cNvSpPr txBox="1"/>
              <p:nvPr/>
            </p:nvSpPr>
            <p:spPr>
              <a:xfrm>
                <a:off x="620378" y="4653136"/>
                <a:ext cx="3501792" cy="31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REL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Á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CI</m:t>
                        </m:r>
                        <m: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JEL</m:t>
                        </m:r>
                      </m:e>
                    </m:d>
                  </m:oMath>
                </a14:m>
                <a:r>
                  <a:rPr lang="hu-HU" b="0" dirty="0" smtClean="0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   &lt;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m:rPr>
                        <m:nor/>
                      </m:rPr>
                      <a:rPr lang="hu-HU" b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hu-HU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BlokText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78" y="4653136"/>
                <a:ext cx="3501792" cy="318933"/>
              </a:xfrm>
              <a:prstGeom prst="rect">
                <a:avLst/>
              </a:prstGeom>
              <a:blipFill rotWithShape="0">
                <a:blip r:embed="rId18"/>
                <a:stretch>
                  <a:fillRect l="-1220" t="-18868" r="-1045" b="-415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4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14340" name="Picture 4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41" name="Text Box 5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323850" y="908050"/>
            <a:ext cx="86407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793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9367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34473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752725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2099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6671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1243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58152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hu-HU" altLang="sk-SK" sz="2800" dirty="0">
                <a:solidFill>
                  <a:schemeClr val="accent2"/>
                </a:solidFill>
              </a:rPr>
              <a:t>Alapfogalmak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sk-SK" sz="1300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hu-HU" altLang="sk-SK" sz="2200" dirty="0" smtClean="0">
                <a:solidFill>
                  <a:schemeClr val="accent2"/>
                </a:solidFill>
              </a:rPr>
              <a:t>1.1 </a:t>
            </a:r>
            <a:r>
              <a:rPr lang="hu-HU" altLang="sk-SK" sz="2200" dirty="0">
                <a:solidFill>
                  <a:schemeClr val="accent2"/>
                </a:solidFill>
              </a:rPr>
              <a:t>definíció:</a:t>
            </a:r>
            <a:r>
              <a:rPr lang="hu-HU" altLang="sk-SK" sz="2200" b="0" dirty="0">
                <a:solidFill>
                  <a:schemeClr val="accent2"/>
                </a:solidFill>
              </a:rPr>
              <a:t>  </a:t>
            </a:r>
            <a:r>
              <a:rPr lang="hu-HU" altLang="sk-SK" sz="2200" b="0" dirty="0"/>
              <a:t>(ábécé)</a:t>
            </a:r>
            <a:endParaRPr lang="hu-HU" altLang="sk-SK" sz="2600" dirty="0">
              <a:solidFill>
                <a:srgbClr val="3399FF"/>
              </a:solidFill>
            </a:endParaRPr>
          </a:p>
        </p:txBody>
      </p:sp>
      <p:sp>
        <p:nvSpPr>
          <p:cNvPr id="12" name="Obdĺžnik 12"/>
          <p:cNvSpPr/>
          <p:nvPr/>
        </p:nvSpPr>
        <p:spPr bwMode="auto">
          <a:xfrm>
            <a:off x="455935" y="206084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BlokTextu 1"/>
          <p:cNvSpPr txBox="1"/>
          <p:nvPr/>
        </p:nvSpPr>
        <p:spPr>
          <a:xfrm>
            <a:off x="467544" y="2055168"/>
            <a:ext cx="830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dirty="0" smtClean="0">
                <a:solidFill>
                  <a:srgbClr val="FF0000"/>
                </a:solidFill>
              </a:rPr>
              <a:t>Ábécé</a:t>
            </a:r>
            <a:r>
              <a:rPr lang="hu-HU" sz="2200" b="0" dirty="0" smtClean="0">
                <a:solidFill>
                  <a:schemeClr val="tx1"/>
                </a:solidFill>
              </a:rPr>
              <a:t>nek nevezzük szimbólumoknak egy tetszőleges véges, nem üres halmazát. </a:t>
            </a:r>
            <a:endParaRPr lang="sk-SK" sz="22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1152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>
                <a:solidFill>
                  <a:schemeClr val="accent2"/>
                </a:solidFill>
              </a:rPr>
              <a:t>Alapfogalmak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hu-HU" altLang="sk-SK" sz="1300" b="1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r>
              <a:rPr lang="hu-HU" altLang="sk-SK" sz="2200" b="1" dirty="0" smtClean="0">
                <a:solidFill>
                  <a:schemeClr val="accent2"/>
                </a:solidFill>
              </a:rPr>
              <a:t>1.1 </a:t>
            </a:r>
            <a:r>
              <a:rPr lang="hu-HU" altLang="sk-SK" sz="2200" b="1" dirty="0">
                <a:solidFill>
                  <a:schemeClr val="accent2"/>
                </a:solidFill>
              </a:rPr>
              <a:t>definíció:</a:t>
            </a:r>
            <a:r>
              <a:rPr lang="hu-HU" altLang="sk-SK" sz="2200" dirty="0">
                <a:solidFill>
                  <a:schemeClr val="accent2"/>
                </a:solidFill>
              </a:rPr>
              <a:t>  </a:t>
            </a:r>
            <a:r>
              <a:rPr lang="hu-HU" altLang="sk-SK" sz="2200" dirty="0"/>
              <a:t>(ábécé)</a:t>
            </a:r>
            <a:endParaRPr lang="hu-HU" altLang="sk-SK" sz="2600" b="1" dirty="0">
              <a:solidFill>
                <a:srgbClr val="3399FF"/>
              </a:solidFill>
            </a:endParaRPr>
          </a:p>
        </p:txBody>
      </p:sp>
      <p:grpSp>
        <p:nvGrpSpPr>
          <p:cNvPr id="48845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8845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8845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88454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845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8845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179388" y="2924175"/>
            <a:ext cx="878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 alt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459" name="Text Box 11"/>
              <p:cNvSpPr txBox="1">
                <a:spLocks noChangeArrowheads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Az ábécét gyakran a görög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betűvel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jelöljük (szigma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).</a:t>
                </a:r>
                <a:endParaRPr lang="hu-HU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845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98" t="-8451" b="-29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dĺžnik 12"/>
          <p:cNvSpPr/>
          <p:nvPr/>
        </p:nvSpPr>
        <p:spPr bwMode="auto">
          <a:xfrm>
            <a:off x="455935" y="206084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BlokTextu 1"/>
          <p:cNvSpPr txBox="1"/>
          <p:nvPr/>
        </p:nvSpPr>
        <p:spPr>
          <a:xfrm>
            <a:off x="467544" y="2055168"/>
            <a:ext cx="830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dirty="0" smtClean="0">
                <a:solidFill>
                  <a:srgbClr val="FF0000"/>
                </a:solidFill>
              </a:rPr>
              <a:t>Ábécé</a:t>
            </a:r>
            <a:r>
              <a:rPr lang="hu-HU" sz="2200" b="0" dirty="0" smtClean="0">
                <a:solidFill>
                  <a:schemeClr val="tx1"/>
                </a:solidFill>
              </a:rPr>
              <a:t>nek nevezzük szimbólumoknak egy tetszőleges véges, nem üres halmazát. </a:t>
            </a:r>
            <a:endParaRPr lang="sk-SK" sz="22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2"/>
          <p:cNvSpPr/>
          <p:nvPr/>
        </p:nvSpPr>
        <p:spPr bwMode="auto">
          <a:xfrm>
            <a:off x="455935" y="206084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BlokTextu 1"/>
          <p:cNvSpPr txBox="1"/>
          <p:nvPr/>
        </p:nvSpPr>
        <p:spPr>
          <a:xfrm>
            <a:off x="467544" y="2055168"/>
            <a:ext cx="830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dirty="0" smtClean="0">
                <a:solidFill>
                  <a:srgbClr val="FF0000"/>
                </a:solidFill>
              </a:rPr>
              <a:t>Ábécé</a:t>
            </a:r>
            <a:r>
              <a:rPr lang="hu-HU" sz="2200" b="0" dirty="0" smtClean="0">
                <a:solidFill>
                  <a:schemeClr val="tx1"/>
                </a:solidFill>
              </a:rPr>
              <a:t>nek nevezzük szimbólumoknak egy tetszőleges véges, nem üres halmazát. </a:t>
            </a:r>
            <a:endParaRPr lang="sk-SK" sz="2200" b="0" dirty="0" smtClean="0">
              <a:solidFill>
                <a:schemeClr val="tx1"/>
              </a:solidFill>
            </a:endParaRP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1152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>
                <a:solidFill>
                  <a:schemeClr val="accent2"/>
                </a:solidFill>
              </a:rPr>
              <a:t>Alapfogalmak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hu-HU" altLang="sk-SK" sz="1300" b="1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r>
              <a:rPr lang="hu-HU" altLang="sk-SK" sz="2200" b="1" dirty="0" smtClean="0">
                <a:solidFill>
                  <a:schemeClr val="accent2"/>
                </a:solidFill>
              </a:rPr>
              <a:t>1.1 </a:t>
            </a:r>
            <a:r>
              <a:rPr lang="hu-HU" altLang="sk-SK" sz="2200" b="1" dirty="0">
                <a:solidFill>
                  <a:schemeClr val="accent2"/>
                </a:solidFill>
              </a:rPr>
              <a:t>definíció:</a:t>
            </a:r>
            <a:r>
              <a:rPr lang="hu-HU" altLang="sk-SK" sz="2200" dirty="0">
                <a:solidFill>
                  <a:schemeClr val="accent2"/>
                </a:solidFill>
              </a:rPr>
              <a:t>  </a:t>
            </a:r>
            <a:r>
              <a:rPr lang="hu-HU" altLang="sk-SK" sz="2200" dirty="0"/>
              <a:t>(ábécé)</a:t>
            </a:r>
            <a:endParaRPr lang="hu-HU" altLang="sk-SK" sz="2600" b="1" dirty="0">
              <a:solidFill>
                <a:srgbClr val="3399FF"/>
              </a:solidFill>
            </a:endParaRPr>
          </a:p>
        </p:txBody>
      </p:sp>
      <p:grpSp>
        <p:nvGrpSpPr>
          <p:cNvPr id="48845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8845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8845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88454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845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8845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179388" y="2924175"/>
            <a:ext cx="878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 altLang="sk-SK"/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323850" y="2852738"/>
            <a:ext cx="882015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sk-SK" sz="2200" b="0" dirty="0">
              <a:solidFill>
                <a:schemeClr val="tx1"/>
              </a:solidFill>
            </a:endParaRPr>
          </a:p>
          <a:p>
            <a:pPr>
              <a:spcBef>
                <a:spcPts val="3000"/>
              </a:spcBef>
            </a:pPr>
            <a:r>
              <a:rPr lang="hu-HU" altLang="sk-SK" sz="2200" dirty="0" smtClean="0"/>
              <a:t>1.2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>
                <a:solidFill>
                  <a:schemeClr val="tx1"/>
                </a:solidFill>
              </a:rPr>
              <a:t>(szó)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Az ábécét gyakran a görög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betűvel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jelöljük (szigma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).</a:t>
                </a:r>
                <a:endParaRPr lang="hu-HU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98" t="-8451" b="-29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ĺžnik 12"/>
          <p:cNvSpPr/>
          <p:nvPr/>
        </p:nvSpPr>
        <p:spPr bwMode="auto">
          <a:xfrm>
            <a:off x="467544" y="402075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"/>
              <p:cNvSpPr txBox="1"/>
              <p:nvPr/>
            </p:nvSpPr>
            <p:spPr>
              <a:xfrm>
                <a:off x="479153" y="4015078"/>
                <a:ext cx="83091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Legyen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egy ábécé.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Szó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nevezzük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elemeiből képzett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alakú sorozatot, ahol 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3" y="4015078"/>
                <a:ext cx="8309174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954" t="-4762" r="-954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1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2"/>
          <p:cNvSpPr/>
          <p:nvPr/>
        </p:nvSpPr>
        <p:spPr bwMode="auto">
          <a:xfrm>
            <a:off x="455935" y="206084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BlokTextu 1"/>
          <p:cNvSpPr txBox="1"/>
          <p:nvPr/>
        </p:nvSpPr>
        <p:spPr>
          <a:xfrm>
            <a:off x="467544" y="2055168"/>
            <a:ext cx="830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dirty="0" smtClean="0">
                <a:solidFill>
                  <a:srgbClr val="FF0000"/>
                </a:solidFill>
              </a:rPr>
              <a:t>Ábécé</a:t>
            </a:r>
            <a:r>
              <a:rPr lang="hu-HU" sz="2200" b="0" dirty="0" smtClean="0">
                <a:solidFill>
                  <a:schemeClr val="tx1"/>
                </a:solidFill>
              </a:rPr>
              <a:t>nek nevezzük szimbólumoknak egy tetszőleges véges, nem üres halmazát. </a:t>
            </a:r>
            <a:endParaRPr lang="sk-SK" sz="2200" b="0" dirty="0" smtClean="0">
              <a:solidFill>
                <a:schemeClr val="tx1"/>
              </a:solidFill>
            </a:endParaRP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1152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>
                <a:solidFill>
                  <a:schemeClr val="accent2"/>
                </a:solidFill>
              </a:rPr>
              <a:t>Alapfogalmak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hu-HU" altLang="sk-SK" sz="1300" b="1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r>
              <a:rPr lang="hu-HU" altLang="sk-SK" sz="2200" b="1" dirty="0" smtClean="0">
                <a:solidFill>
                  <a:schemeClr val="accent2"/>
                </a:solidFill>
              </a:rPr>
              <a:t>1.1 </a:t>
            </a:r>
            <a:r>
              <a:rPr lang="hu-HU" altLang="sk-SK" sz="2200" b="1" dirty="0">
                <a:solidFill>
                  <a:schemeClr val="accent2"/>
                </a:solidFill>
              </a:rPr>
              <a:t>definíció:</a:t>
            </a:r>
            <a:r>
              <a:rPr lang="hu-HU" altLang="sk-SK" sz="2200" dirty="0">
                <a:solidFill>
                  <a:schemeClr val="accent2"/>
                </a:solidFill>
              </a:rPr>
              <a:t>  </a:t>
            </a:r>
            <a:r>
              <a:rPr lang="hu-HU" altLang="sk-SK" sz="2200" dirty="0"/>
              <a:t>(ábécé)</a:t>
            </a:r>
            <a:endParaRPr lang="hu-HU" altLang="sk-SK" sz="2600" b="1" dirty="0">
              <a:solidFill>
                <a:srgbClr val="3399FF"/>
              </a:solidFill>
            </a:endParaRPr>
          </a:p>
        </p:txBody>
      </p:sp>
      <p:grpSp>
        <p:nvGrpSpPr>
          <p:cNvPr id="48845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8845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8845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88454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845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8845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179388" y="2924175"/>
            <a:ext cx="878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 altLang="sk-SK"/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323850" y="2852738"/>
            <a:ext cx="882015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sk-SK" sz="2200" b="0" dirty="0">
              <a:solidFill>
                <a:schemeClr val="tx1"/>
              </a:solidFill>
            </a:endParaRPr>
          </a:p>
          <a:p>
            <a:pPr>
              <a:spcBef>
                <a:spcPts val="3000"/>
              </a:spcBef>
            </a:pPr>
            <a:r>
              <a:rPr lang="hu-HU" altLang="sk-SK" sz="2200" dirty="0" smtClean="0"/>
              <a:t>1.2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>
                <a:solidFill>
                  <a:schemeClr val="tx1"/>
                </a:solidFill>
              </a:rPr>
              <a:t>(szó)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200" dirty="0" smtClean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Az ábécét gyakran a görög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betűvel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jelöljük (szigma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).</a:t>
                </a:r>
                <a:endParaRPr lang="hu-HU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98" t="-8451" b="-29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ĺžnik 12"/>
          <p:cNvSpPr/>
          <p:nvPr/>
        </p:nvSpPr>
        <p:spPr bwMode="auto">
          <a:xfrm>
            <a:off x="467544" y="402075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"/>
              <p:cNvSpPr txBox="1"/>
              <p:nvPr/>
            </p:nvSpPr>
            <p:spPr>
              <a:xfrm>
                <a:off x="479153" y="4015078"/>
                <a:ext cx="83091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Legyen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egy ábécé.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Szó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nevezzük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elemeiből képzett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alakú sorozatot, ahol 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3" y="4015078"/>
                <a:ext cx="8309174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954" t="-4762" r="-954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23528" y="4913292"/>
                <a:ext cx="8641085" cy="1107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 smtClean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Azt a szót, amelyre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teljesül, és ezért egyetlen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halmazbeli elemet sem tartalmaz, üres szónak nevezzük és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szimbólummal jelöljük.</a:t>
                </a:r>
                <a:endParaRPr lang="hu-HU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913292"/>
                <a:ext cx="8641085" cy="1107996"/>
              </a:xfrm>
              <a:prstGeom prst="rect">
                <a:avLst/>
              </a:prstGeom>
              <a:blipFill rotWithShape="0">
                <a:blip r:embed="rId6"/>
                <a:stretch>
                  <a:fillRect l="-917" t="-3297" r="-141" b="-104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4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2"/>
          <p:cNvSpPr/>
          <p:nvPr/>
        </p:nvSpPr>
        <p:spPr bwMode="auto">
          <a:xfrm>
            <a:off x="455935" y="206084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BlokTextu 1"/>
          <p:cNvSpPr txBox="1"/>
          <p:nvPr/>
        </p:nvSpPr>
        <p:spPr>
          <a:xfrm>
            <a:off x="467544" y="2055168"/>
            <a:ext cx="83091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2200" dirty="0" smtClean="0">
                <a:solidFill>
                  <a:srgbClr val="FF0000"/>
                </a:solidFill>
              </a:rPr>
              <a:t>Ábécé</a:t>
            </a:r>
            <a:r>
              <a:rPr lang="hu-HU" sz="2200" b="0" dirty="0" smtClean="0">
                <a:solidFill>
                  <a:schemeClr val="tx1"/>
                </a:solidFill>
              </a:rPr>
              <a:t>nek nevezzük szimbólumoknak egy tetszőleges véges, nem üres halmazát. </a:t>
            </a:r>
            <a:endParaRPr lang="sk-SK" sz="2200" b="0" dirty="0" smtClean="0">
              <a:solidFill>
                <a:schemeClr val="tx1"/>
              </a:solidFill>
            </a:endParaRPr>
          </a:p>
        </p:txBody>
      </p:sp>
      <p:sp>
        <p:nvSpPr>
          <p:cNvPr id="488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1152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>
                <a:solidFill>
                  <a:schemeClr val="accent2"/>
                </a:solidFill>
              </a:rPr>
              <a:t>Alapfogalmak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hu-HU" altLang="sk-SK" sz="1300" b="1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r>
              <a:rPr lang="hu-HU" altLang="sk-SK" sz="2200" b="1" dirty="0" smtClean="0">
                <a:solidFill>
                  <a:schemeClr val="accent2"/>
                </a:solidFill>
              </a:rPr>
              <a:t>1.1 </a:t>
            </a:r>
            <a:r>
              <a:rPr lang="hu-HU" altLang="sk-SK" sz="2200" b="1" dirty="0">
                <a:solidFill>
                  <a:schemeClr val="accent2"/>
                </a:solidFill>
              </a:rPr>
              <a:t>definíció:</a:t>
            </a:r>
            <a:r>
              <a:rPr lang="hu-HU" altLang="sk-SK" sz="2200" dirty="0">
                <a:solidFill>
                  <a:schemeClr val="accent2"/>
                </a:solidFill>
              </a:rPr>
              <a:t>  </a:t>
            </a:r>
            <a:r>
              <a:rPr lang="hu-HU" altLang="sk-SK" sz="2200" dirty="0"/>
              <a:t>(ábécé)</a:t>
            </a:r>
            <a:endParaRPr lang="hu-HU" altLang="sk-SK" sz="2600" b="1" dirty="0">
              <a:solidFill>
                <a:srgbClr val="3399FF"/>
              </a:solidFill>
            </a:endParaRPr>
          </a:p>
        </p:txBody>
      </p:sp>
      <p:grpSp>
        <p:nvGrpSpPr>
          <p:cNvPr id="48845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8845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8845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88454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845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8845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8845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88458" name="Text Box 10"/>
          <p:cNvSpPr txBox="1">
            <a:spLocks noChangeArrowheads="1"/>
          </p:cNvSpPr>
          <p:nvPr/>
        </p:nvSpPr>
        <p:spPr bwMode="auto">
          <a:xfrm>
            <a:off x="179388" y="2924175"/>
            <a:ext cx="878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 altLang="sk-SK"/>
          </a:p>
        </p:txBody>
      </p:sp>
      <p:sp>
        <p:nvSpPr>
          <p:cNvPr id="488459" name="Text Box 11"/>
          <p:cNvSpPr txBox="1">
            <a:spLocks noChangeArrowheads="1"/>
          </p:cNvSpPr>
          <p:nvPr/>
        </p:nvSpPr>
        <p:spPr bwMode="auto">
          <a:xfrm>
            <a:off x="323850" y="2852738"/>
            <a:ext cx="8820150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altLang="sk-SK" sz="2200" b="0" dirty="0">
              <a:solidFill>
                <a:schemeClr val="tx1"/>
              </a:solidFill>
            </a:endParaRPr>
          </a:p>
          <a:p>
            <a:pPr>
              <a:spcBef>
                <a:spcPts val="3000"/>
              </a:spcBef>
            </a:pPr>
            <a:r>
              <a:rPr lang="hu-HU" altLang="sk-SK" sz="2200" dirty="0" smtClean="0"/>
              <a:t>1.2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>
                <a:solidFill>
                  <a:schemeClr val="tx1"/>
                </a:solidFill>
              </a:rPr>
              <a:t>(szó)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Az ábécét gyakran a görög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betűvel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jelöljük (szigma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).</a:t>
                </a:r>
                <a:endParaRPr lang="hu-HU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2926105"/>
                <a:ext cx="882015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98" t="-8451" b="-29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ĺžnik 12"/>
          <p:cNvSpPr/>
          <p:nvPr/>
        </p:nvSpPr>
        <p:spPr bwMode="auto">
          <a:xfrm>
            <a:off x="467544" y="402075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"/>
              <p:cNvSpPr txBox="1"/>
              <p:nvPr/>
            </p:nvSpPr>
            <p:spPr>
              <a:xfrm>
                <a:off x="479153" y="4015078"/>
                <a:ext cx="83091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Legyen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egy ábécé.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Szó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nevezzük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elemeiből képzett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alakú sorozatot, ahol  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3" y="4015078"/>
                <a:ext cx="8309174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954" t="-4762" r="-954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323528" y="4913292"/>
                <a:ext cx="8641085" cy="1107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 smtClean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Azt a szót, amelyre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teljesül, és ezért egyetlen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halmazbeli elemet sem tartalmaz, üres szónak nevezzük és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szimbólummal jelöljük.</a:t>
                </a:r>
                <a:endParaRPr lang="hu-HU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913292"/>
                <a:ext cx="8641085" cy="1107996"/>
              </a:xfrm>
              <a:prstGeom prst="rect">
                <a:avLst/>
              </a:prstGeom>
              <a:blipFill rotWithShape="0">
                <a:blip r:embed="rId6"/>
                <a:stretch>
                  <a:fillRect l="-917" t="-3297" r="-141" b="-104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323850" y="6002164"/>
                <a:ext cx="8820150" cy="818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000" dirty="0" smtClean="0">
                    <a:solidFill>
                      <a:srgbClr val="FF6600"/>
                    </a:solidFill>
                  </a:rPr>
                  <a:t>1.4 </a:t>
                </a:r>
                <a:r>
                  <a:rPr lang="hu-HU" altLang="sk-SK" sz="20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hu-HU" altLang="sk-SK" sz="2100" b="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sk-SK" sz="2100" b="0" dirty="0" smtClean="0">
                    <a:cs typeface="Arial" panose="020B0604020202020204" pitchFamily="34" charset="0"/>
                  </a:rPr>
                  <a:t>= 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{A,B,C,D,E,F,G,H,I,J,K,L,M,N,O,P,Q,R,S,T,U,V,W,X,Y,Z}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</m:oMath>
                </a14:m>
                <a:r>
                  <a:rPr lang="hu-HU" altLang="sk-SK" sz="2100" b="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 ábécé 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elemeiből képzett szavak:  </a:t>
                </a:r>
                <a:r>
                  <a:rPr lang="hu-HU" altLang="sk-SK" sz="2100" b="0" dirty="0" smtClean="0">
                    <a:cs typeface="Arial" panose="020B0604020202020204" pitchFamily="34" charset="0"/>
                  </a:rPr>
                  <a:t>COMPUTER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NYELV, </a:t>
                </a:r>
                <a:r>
                  <a:rPr lang="hu-HU" altLang="sk-SK" sz="2100" b="0" dirty="0" smtClean="0">
                    <a:cs typeface="Arial" panose="020B0604020202020204" pitchFamily="34" charset="0"/>
                  </a:rPr>
                  <a:t>ZXBKW</a:t>
                </a:r>
                <a:endParaRPr lang="el-GR" altLang="sk-SK" sz="2100" b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6002164"/>
                <a:ext cx="8820150" cy="818686"/>
              </a:xfrm>
              <a:prstGeom prst="rect">
                <a:avLst/>
              </a:prstGeom>
              <a:blipFill rotWithShape="0">
                <a:blip r:embed="rId7"/>
                <a:stretch>
                  <a:fillRect l="-829" t="-3731" b="-134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6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5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925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925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925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25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925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2553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640763" cy="12155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1.5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 = {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1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3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4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5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6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8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9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}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ábécé elemeiből képzett szavak: 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254987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777</a:t>
                </a:r>
              </a:p>
              <a:p>
                <a:pPr>
                  <a:spcBef>
                    <a:spcPct val="20000"/>
                  </a:spcBef>
                </a:pPr>
                <a:endParaRPr lang="hu-HU" altLang="sk-SK" sz="2100" b="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255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640763" cy="1215589"/>
              </a:xfrm>
              <a:prstGeom prst="rect">
                <a:avLst/>
              </a:prstGeom>
              <a:blipFill rotWithShape="0">
                <a:blip r:embed="rId4"/>
                <a:stretch>
                  <a:fillRect l="-846" t="-20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389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949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en-US" sz="2800" b="1" dirty="0">
                <a:solidFill>
                  <a:schemeClr val="accent2"/>
                </a:solidFill>
              </a:rPr>
              <a:t>Bevezetés</a:t>
            </a: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Programozási nyelvek esetén igen fontos feladat pontosan definiálni azokat a </a:t>
            </a:r>
            <a:r>
              <a:rPr lang="hu-HU" altLang="en-US" sz="2200" b="1" dirty="0" smtClean="0">
                <a:solidFill>
                  <a:srgbClr val="006699"/>
                </a:solidFill>
              </a:rPr>
              <a:t>forráskódok</a:t>
            </a:r>
            <a:r>
              <a:rPr lang="hu-HU" altLang="en-US" sz="2200" dirty="0" smtClean="0"/>
              <a:t>at (</a:t>
            </a:r>
            <a:r>
              <a:rPr lang="hu-HU" altLang="en-US" sz="2200" b="1" dirty="0" smtClean="0"/>
              <a:t>programok</a:t>
            </a:r>
            <a:r>
              <a:rPr lang="hu-HU" altLang="en-US" sz="2200" dirty="0" smtClean="0"/>
              <a:t>at), </a:t>
            </a:r>
            <a:r>
              <a:rPr lang="hu-HU" altLang="en-US" sz="2200" dirty="0"/>
              <a:t>amelyeket az adott programozási nyelvben megírva </a:t>
            </a:r>
            <a:r>
              <a:rPr lang="hu-HU" altLang="en-US" sz="2200" b="1" i="1" dirty="0">
                <a:solidFill>
                  <a:srgbClr val="FF0000"/>
                </a:solidFill>
              </a:rPr>
              <a:t>helyes</a:t>
            </a:r>
            <a:r>
              <a:rPr lang="hu-HU" altLang="en-US" sz="2200" dirty="0"/>
              <a:t>nek tekintünk.</a:t>
            </a:r>
          </a:p>
          <a:p>
            <a:pPr marL="179388" lvl="1" indent="0" algn="just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hu-HU" altLang="en-US" sz="2200" b="1" u="sng" dirty="0" smtClean="0">
                <a:solidFill>
                  <a:schemeClr val="accent2"/>
                </a:solidFill>
              </a:rPr>
              <a:t>Kérdés</a:t>
            </a:r>
            <a:r>
              <a:rPr lang="hu-HU" altLang="en-US" sz="2200" b="1" dirty="0">
                <a:solidFill>
                  <a:schemeClr val="accent2"/>
                </a:solidFill>
              </a:rPr>
              <a:t>:</a:t>
            </a:r>
            <a:r>
              <a:rPr lang="hu-HU" altLang="en-US" sz="2200" dirty="0"/>
              <a:t> Mikor </a:t>
            </a:r>
            <a:r>
              <a:rPr lang="hu-HU" altLang="en-US" sz="2200" dirty="0" smtClean="0"/>
              <a:t>helyes egy forráskód?</a:t>
            </a:r>
            <a:endParaRPr lang="hu-HU" altLang="en-US" sz="2200" dirty="0"/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6864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64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6864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864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en-US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6864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6864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5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945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945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94597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45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945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946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4601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640763" cy="21204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1.5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 = {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1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3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4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5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6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8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9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}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ábécé elemeiből képzett szavak: 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254987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777</a:t>
                </a:r>
              </a:p>
              <a:p>
                <a:endParaRPr lang="hu-HU" altLang="sk-SK" sz="2100" b="0" dirty="0">
                  <a:cs typeface="Arial" panose="020B0604020202020204" pitchFamily="34" charset="0"/>
                </a:endParaRPr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1.6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dirty="0"/>
                  <a:t>0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dirty="0"/>
                  <a:t>1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dirty="0"/>
                  <a:t>0111011010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111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11010001</a:t>
                </a:r>
              </a:p>
              <a:p>
                <a:endParaRPr lang="hu-HU" altLang="sk-SK" sz="2100" b="0" dirty="0"/>
              </a:p>
            </p:txBody>
          </p:sp>
        </mc:Choice>
        <mc:Fallback xmlns="">
          <p:sp>
            <p:nvSpPr>
              <p:cNvPr id="49460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640763" cy="2120452"/>
              </a:xfrm>
              <a:prstGeom prst="rect">
                <a:avLst/>
              </a:prstGeom>
              <a:blipFill rotWithShape="0">
                <a:blip r:embed="rId4"/>
                <a:stretch>
                  <a:fillRect l="-846" t="-11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397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64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9664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9664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96645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6646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96647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96648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6649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640763" cy="34131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1.5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 = {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1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3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4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5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6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8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9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}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ábécé elemeiből képzett szavak: 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254987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777</a:t>
                </a:r>
              </a:p>
              <a:p>
                <a:endParaRPr lang="hu-HU" altLang="sk-SK" sz="2100" b="0" dirty="0">
                  <a:cs typeface="Arial" panose="020B0604020202020204" pitchFamily="34" charset="0"/>
                </a:endParaRPr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1.6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dirty="0"/>
                  <a:t>0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dirty="0"/>
                  <a:t>1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dirty="0"/>
                  <a:t>0111011010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111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11010001</a:t>
                </a:r>
              </a:p>
              <a:p>
                <a:endParaRPr lang="hu-HU" altLang="sk-SK" sz="2100" b="0" dirty="0"/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1.7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i="1" dirty="0"/>
                  <a:t>a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i="1" dirty="0"/>
                  <a:t>b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i="1" dirty="0" err="1"/>
                  <a:t>aabaabba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aaab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babbba</a:t>
                </a:r>
                <a:endParaRPr lang="hu-HU" altLang="sk-SK" sz="2100" b="0" i="1" dirty="0"/>
              </a:p>
              <a:p>
                <a:endParaRPr lang="hu-HU" altLang="sk-SK" sz="2100" b="0" i="1" dirty="0"/>
              </a:p>
              <a:p>
                <a:endParaRPr lang="el-GR" altLang="sk-SK" sz="2100" b="0" i="1" dirty="0"/>
              </a:p>
            </p:txBody>
          </p:sp>
        </mc:Choice>
        <mc:Fallback xmlns="">
          <p:sp>
            <p:nvSpPr>
              <p:cNvPr id="49664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640763" cy="3413114"/>
              </a:xfrm>
              <a:prstGeom prst="rect">
                <a:avLst/>
              </a:prstGeom>
              <a:blipFill rotWithShape="0">
                <a:blip r:embed="rId4"/>
                <a:stretch>
                  <a:fillRect l="-846" t="-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662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690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49869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498692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498693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8694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498695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498696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8697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893175" cy="40594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1.5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 = {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1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3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4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5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6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8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9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}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ábécé elemeiből képzett szavak: 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254987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777</a:t>
                </a:r>
              </a:p>
              <a:p>
                <a:endParaRPr lang="hu-HU" altLang="sk-SK" sz="2100" b="0" dirty="0">
                  <a:cs typeface="Arial" panose="020B0604020202020204" pitchFamily="34" charset="0"/>
                </a:endParaRPr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1.6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dirty="0"/>
                  <a:t>0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dirty="0"/>
                  <a:t>1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dirty="0"/>
                  <a:t>0111011010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111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11010001</a:t>
                </a:r>
              </a:p>
              <a:p>
                <a:endParaRPr lang="hu-HU" altLang="sk-SK" sz="2100" b="0" dirty="0"/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1.7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i="1" dirty="0"/>
                  <a:t>a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i="1" dirty="0"/>
                  <a:t>b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i="1" dirty="0" err="1"/>
                  <a:t>aabaabba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aaab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babbba</a:t>
                </a:r>
                <a:endParaRPr lang="hu-HU" altLang="sk-SK" sz="2100" b="0" i="1" dirty="0"/>
              </a:p>
              <a:p>
                <a:endParaRPr lang="hu-HU" altLang="sk-SK" sz="2100" b="0" i="1" dirty="0"/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1.8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Legyen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az összes ASCII karakter halmaza.</a:t>
                </a:r>
                <a:endParaRPr lang="en-US" altLang="sk-SK" sz="2100" b="0" dirty="0">
                  <a:solidFill>
                    <a:schemeClr val="tx1"/>
                  </a:solidFill>
                </a:endParaRP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en-US" altLang="sk-SK" sz="2100" b="0" dirty="0"/>
                  <a:t>]Ae*w2+/</a:t>
                </a:r>
                <a:r>
                  <a:rPr lang="en-US" altLang="sk-SK" sz="2100" b="0" dirty="0" err="1"/>
                  <a:t>wq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en-US" altLang="sk-SK" sz="2100" b="0" dirty="0"/>
                  <a:t>@</a:t>
                </a:r>
                <a:r>
                  <a:rPr lang="en-US" altLang="sk-SK" sz="2100" b="0" dirty="0" err="1"/>
                  <a:t>xa</a:t>
                </a:r>
                <a:r>
                  <a:rPr lang="en-US" altLang="sk-SK" sz="2100" b="0" dirty="0"/>
                  <a:t>+#0</a:t>
                </a:r>
                <a:r>
                  <a:rPr lang="hu-HU" altLang="sk-SK" sz="2100" b="0" dirty="0"/>
                  <a:t>_</a:t>
                </a:r>
                <a:r>
                  <a:rPr lang="en-US" altLang="sk-SK" sz="2100" b="0" dirty="0"/>
                  <a:t>d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en-US" altLang="sk-SK" sz="2100" b="0" dirty="0"/>
                  <a:t>M$%?</a:t>
                </a:r>
                <a:endParaRPr lang="hu-HU" altLang="sk-SK" sz="2100" b="0" dirty="0"/>
              </a:p>
              <a:p>
                <a:endParaRPr lang="el-GR" altLang="sk-SK" sz="2100" b="0" i="1" dirty="0"/>
              </a:p>
            </p:txBody>
          </p:sp>
        </mc:Choice>
        <mc:Fallback xmlns="">
          <p:sp>
            <p:nvSpPr>
              <p:cNvPr id="49869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893175" cy="4059445"/>
              </a:xfrm>
              <a:prstGeom prst="rect">
                <a:avLst/>
              </a:prstGeom>
              <a:blipFill rotWithShape="0">
                <a:blip r:embed="rId4"/>
                <a:stretch>
                  <a:fillRect l="-822" t="-6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719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738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0073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00740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00741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0742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00743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00744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0745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893175" cy="5471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1.5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 = {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1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3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4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5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6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8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9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}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ábécé elemeiből képzett szavak: 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254987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777</a:t>
                </a:r>
              </a:p>
              <a:p>
                <a:endParaRPr lang="hu-HU" altLang="sk-SK" sz="2100" b="0" dirty="0">
                  <a:cs typeface="Arial" panose="020B0604020202020204" pitchFamily="34" charset="0"/>
                </a:endParaRPr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1.6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dirty="0"/>
                  <a:t>0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dirty="0"/>
                  <a:t>1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dirty="0"/>
                  <a:t>0111011010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111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11010001</a:t>
                </a:r>
              </a:p>
              <a:p>
                <a:endParaRPr lang="hu-HU" altLang="sk-SK" sz="2100" b="0" dirty="0"/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1.7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i="1" dirty="0"/>
                  <a:t>a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i="1" dirty="0"/>
                  <a:t>b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i="1" dirty="0" err="1"/>
                  <a:t>aabaabba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aaab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babbba</a:t>
                </a:r>
                <a:endParaRPr lang="hu-HU" altLang="sk-SK" sz="2100" b="0" i="1" dirty="0"/>
              </a:p>
              <a:p>
                <a:endParaRPr lang="hu-HU" altLang="sk-SK" sz="2100" b="0" i="1" dirty="0"/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1.8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Legyen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az összes ASCII karakter halmaza.</a:t>
                </a:r>
                <a:endParaRPr lang="en-US" altLang="sk-SK" sz="2100" b="0" dirty="0">
                  <a:solidFill>
                    <a:schemeClr val="tx1"/>
                  </a:solidFill>
                </a:endParaRP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en-US" altLang="sk-SK" sz="2100" b="0" dirty="0"/>
                  <a:t>]Ae*w2+/</a:t>
                </a:r>
                <a:r>
                  <a:rPr lang="en-US" altLang="sk-SK" sz="2100" b="0" dirty="0" err="1"/>
                  <a:t>wq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en-US" altLang="sk-SK" sz="2100" b="0" dirty="0"/>
                  <a:t>@</a:t>
                </a:r>
                <a:r>
                  <a:rPr lang="en-US" altLang="sk-SK" sz="2100" b="0" dirty="0" err="1"/>
                  <a:t>xa</a:t>
                </a:r>
                <a:r>
                  <a:rPr lang="en-US" altLang="sk-SK" sz="2100" b="0" dirty="0"/>
                  <a:t>+#0</a:t>
                </a:r>
                <a:r>
                  <a:rPr lang="hu-HU" altLang="sk-SK" sz="2100" b="0" dirty="0"/>
                  <a:t>_</a:t>
                </a:r>
                <a:r>
                  <a:rPr lang="en-US" altLang="sk-SK" sz="2100" b="0" dirty="0"/>
                  <a:t>d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en-US" altLang="sk-SK" sz="2100" b="0" dirty="0"/>
                  <a:t>M</a:t>
                </a:r>
                <a:r>
                  <a:rPr lang="en-US" altLang="sk-SK" sz="2100" b="0" dirty="0" smtClean="0"/>
                  <a:t>$%?</a:t>
                </a:r>
                <a:endParaRPr lang="hu-HU" altLang="sk-SK" sz="2100" b="0" dirty="0" smtClean="0"/>
              </a:p>
              <a:p>
                <a:endParaRPr lang="hu-HU" altLang="sk-SK" sz="2100" b="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200" b="0" i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– 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á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bécé elemeiből képezhető összes szó halmaza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  <m:r>
                            <a:rPr lang="hu-H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 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altLang="sk-SK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altLang="sk-SK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altLang="sk-SK" sz="22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endParaRPr lang="el-GR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074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893175" cy="5471498"/>
              </a:xfrm>
              <a:prstGeom prst="rect">
                <a:avLst/>
              </a:prstGeom>
              <a:blipFill rotWithShape="0">
                <a:blip r:embed="rId4"/>
                <a:stretch>
                  <a:fillRect l="-822" t="-4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32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738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0073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00740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00741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0742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00743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00744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0745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893175" cy="59847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1.5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 = {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1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3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4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5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6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8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,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9</a:t>
                </a:r>
                <a:r>
                  <a:rPr lang="en-US" altLang="sk-SK" sz="2100" b="0" dirty="0">
                    <a:cs typeface="Arial" panose="020B0604020202020204" pitchFamily="34" charset="0"/>
                  </a:rPr>
                  <a:t>}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ábécé elemeiből képzett szavak: 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0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254987</a:t>
                </a: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,  </a:t>
                </a:r>
                <a:r>
                  <a:rPr lang="hu-HU" altLang="sk-SK" sz="2100" b="0" dirty="0">
                    <a:cs typeface="Arial" panose="020B0604020202020204" pitchFamily="34" charset="0"/>
                  </a:rPr>
                  <a:t>777</a:t>
                </a:r>
              </a:p>
              <a:p>
                <a:endParaRPr lang="hu-HU" altLang="sk-SK" sz="2100" b="0" dirty="0">
                  <a:cs typeface="Arial" panose="020B0604020202020204" pitchFamily="34" charset="0"/>
                </a:endParaRPr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1.6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dirty="0"/>
                  <a:t>0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dirty="0"/>
                  <a:t>1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dirty="0"/>
                  <a:t>0111011010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111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dirty="0"/>
                  <a:t>11010001</a:t>
                </a:r>
              </a:p>
              <a:p>
                <a:endParaRPr lang="hu-HU" altLang="sk-SK" sz="2100" b="0" dirty="0"/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1.7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= {</a:t>
                </a:r>
                <a:r>
                  <a:rPr lang="hu-HU" altLang="sk-SK" sz="2100" b="0" i="1" dirty="0"/>
                  <a:t>a</a:t>
                </a:r>
                <a:r>
                  <a:rPr lang="en-US" altLang="sk-SK" sz="2100" b="0" dirty="0"/>
                  <a:t>,</a:t>
                </a:r>
                <a:r>
                  <a:rPr lang="hu-HU" altLang="sk-SK" sz="2100" b="0" i="1" dirty="0"/>
                  <a:t>b</a:t>
                </a:r>
                <a:r>
                  <a:rPr lang="en-US" altLang="sk-SK" sz="2100" b="0" dirty="0"/>
                  <a:t>}</a:t>
                </a: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hu-HU" altLang="sk-SK" sz="2100" b="0" i="1" dirty="0" err="1"/>
                  <a:t>aabaabba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aaab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hu-HU" altLang="sk-SK" sz="2100" b="0" i="1" dirty="0" err="1"/>
                  <a:t>babbba</a:t>
                </a:r>
                <a:endParaRPr lang="hu-HU" altLang="sk-SK" sz="2100" b="0" i="1" dirty="0"/>
              </a:p>
              <a:p>
                <a:endParaRPr lang="hu-HU" altLang="sk-SK" sz="2100" b="0" i="1" dirty="0"/>
              </a:p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1.8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Legyen </a:t>
                </a:r>
                <a:r>
                  <a:rPr lang="el-GR" altLang="sk-SK" sz="21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sk-SK" sz="2100" b="0" dirty="0"/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az összes ASCII karakter halmaza.</a:t>
                </a:r>
                <a:endParaRPr lang="en-US" altLang="sk-SK" sz="2100" b="0" dirty="0">
                  <a:solidFill>
                    <a:schemeClr val="tx1"/>
                  </a:solidFill>
                </a:endParaRPr>
              </a:p>
              <a:p>
                <a:r>
                  <a:rPr lang="en-US" altLang="sk-SK" sz="2100" b="0" dirty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ábécé elemeiből képzett szavak:   </a:t>
                </a:r>
                <a:r>
                  <a:rPr lang="en-US" altLang="sk-SK" sz="2100" b="0" dirty="0"/>
                  <a:t>]Ae*w2+/</a:t>
                </a:r>
                <a:r>
                  <a:rPr lang="en-US" altLang="sk-SK" sz="2100" b="0" dirty="0" err="1"/>
                  <a:t>wq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en-US" altLang="sk-SK" sz="2100" b="0" dirty="0"/>
                  <a:t>@</a:t>
                </a:r>
                <a:r>
                  <a:rPr lang="en-US" altLang="sk-SK" sz="2100" b="0" dirty="0" err="1"/>
                  <a:t>xa</a:t>
                </a:r>
                <a:r>
                  <a:rPr lang="en-US" altLang="sk-SK" sz="2100" b="0" dirty="0"/>
                  <a:t>+#0</a:t>
                </a:r>
                <a:r>
                  <a:rPr lang="hu-HU" altLang="sk-SK" sz="2100" b="0" dirty="0"/>
                  <a:t>_</a:t>
                </a:r>
                <a:r>
                  <a:rPr lang="en-US" altLang="sk-SK" sz="2100" b="0" dirty="0"/>
                  <a:t>d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,  </a:t>
                </a:r>
                <a:r>
                  <a:rPr lang="en-US" altLang="sk-SK" sz="2100" b="0" dirty="0"/>
                  <a:t>M</a:t>
                </a:r>
                <a:r>
                  <a:rPr lang="en-US" altLang="sk-SK" sz="2100" b="0" dirty="0" smtClean="0"/>
                  <a:t>$%?</a:t>
                </a:r>
                <a:endParaRPr lang="hu-HU" altLang="sk-SK" sz="2100" b="0" dirty="0" smtClean="0"/>
              </a:p>
              <a:p>
                <a:endParaRPr lang="hu-HU" altLang="sk-SK" sz="2100" b="0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200" b="0" i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– 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á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bécé elemeiből képezhető összes szó halmaza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  <m:r>
                            <a:rPr lang="hu-H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 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altLang="sk-SK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altLang="sk-SK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altLang="sk-SK" sz="2200" b="0" dirty="0" smtClean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u-HU" altLang="sk-SK" sz="2200" b="0" i="1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– 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 ábécé elemeiből képezhető összes 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nem üres szó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halmaza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hu-HU" altLang="sk-SK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 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altLang="sk-SK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altLang="sk-SK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altLang="sk-SK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hu-HU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hu-HU" altLang="sk-S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l-GR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074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893175" cy="5984715"/>
              </a:xfrm>
              <a:prstGeom prst="rect">
                <a:avLst/>
              </a:prstGeom>
              <a:blipFill rotWithShape="0">
                <a:blip r:embed="rId4"/>
                <a:stretch>
                  <a:fillRect l="-822" t="-4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396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 bwMode="auto">
          <a:xfrm>
            <a:off x="425450" y="1372517"/>
            <a:ext cx="8364537" cy="73451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Egy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hosszát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jelöljük, s ez egyenlő a szavat alkotó szimbólumok számával,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azaz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48" t="-4762" r="-948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302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1153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5302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1153029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303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115303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115303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153033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1.3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szó hossza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83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 bwMode="auto">
          <a:xfrm>
            <a:off x="425450" y="1372517"/>
            <a:ext cx="8364537" cy="73451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Egy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hosszát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jelöljük, s ez egyenlő a szavat alkotó szimbólumok számával,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azaz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48" t="-4762" r="-948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302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1153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5302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1153029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303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115303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115303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153033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1.3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szó hossza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altLang="sk-SK" sz="2200" b="0" i="1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– 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 ábécé elemeiből képezhető összes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hosszú szó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halmaza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endParaRPr lang="el-GR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blipFill rotWithShape="0">
                <a:blip r:embed="rId5"/>
                <a:stretch>
                  <a:fillRect l="-137" t="-21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29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 bwMode="auto">
          <a:xfrm>
            <a:off x="425450" y="3588580"/>
            <a:ext cx="8364537" cy="827708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467544" y="3581316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szavak </a:t>
                </a:r>
                <a:r>
                  <a:rPr lang="hu-HU" sz="2200" dirty="0">
                    <a:solidFill>
                      <a:srgbClr val="FF0000"/>
                    </a:solidFill>
                  </a:rPr>
                  <a:t>egyenlők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),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minden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-ra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.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81316"/>
                <a:ext cx="8364537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48" t="-3937" r="-948" b="-157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9"/>
          <p:cNvSpPr/>
          <p:nvPr/>
        </p:nvSpPr>
        <p:spPr bwMode="auto">
          <a:xfrm>
            <a:off x="425450" y="1372517"/>
            <a:ext cx="8364537" cy="73451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Egy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hosszát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jelöljük, s ez egyenlő a szavat alkotó szimbólumok számával,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azaz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948" t="-4762" r="-948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302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1153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5302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1153029" name="Picture 5" descr="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303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115303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115303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153033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1.3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szó hossza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0" y="3140968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1.4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szavak egyenlősége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altLang="sk-SK" sz="2200" b="0" i="1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– 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 ábécé elemeiből képezhető összes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hosszú szó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halmaza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endParaRPr lang="el-GR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blipFill rotWithShape="0">
                <a:blip r:embed="rId6"/>
                <a:stretch>
                  <a:fillRect l="-137" t="-21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95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ĺžnik 17"/>
          <p:cNvSpPr/>
          <p:nvPr/>
        </p:nvSpPr>
        <p:spPr bwMode="auto">
          <a:xfrm>
            <a:off x="425450" y="5114752"/>
            <a:ext cx="8364537" cy="792088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84189" y="5107831"/>
                <a:ext cx="83478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szavak 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konkatenáció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ján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a két szó összefűzésével, azaz egymás után történő leírásával kapott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szót értjük.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9" y="5107831"/>
                <a:ext cx="8347892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49" t="-4762" r="-876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302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1153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5302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1153029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303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115303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115303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153033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1.3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szó hossza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0" y="3140968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1.4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szavak egyenlősége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8288" y="4658146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1.5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(szavak </a:t>
            </a:r>
            <a:r>
              <a:rPr lang="hu-HU" altLang="sk-SK" sz="2200" b="0" dirty="0" err="1">
                <a:solidFill>
                  <a:schemeClr val="tx1"/>
                </a:solidFill>
              </a:rPr>
              <a:t>konkatenációja</a:t>
            </a:r>
            <a:r>
              <a:rPr lang="hu-HU" altLang="sk-SK" sz="2200" b="0" dirty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23" name="Obdĺžnik 12"/>
          <p:cNvSpPr/>
          <p:nvPr/>
        </p:nvSpPr>
        <p:spPr bwMode="auto">
          <a:xfrm>
            <a:off x="425450" y="3588580"/>
            <a:ext cx="8364537" cy="827708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13"/>
              <p:cNvSpPr txBox="1"/>
              <p:nvPr/>
            </p:nvSpPr>
            <p:spPr>
              <a:xfrm>
                <a:off x="467544" y="3581316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szavak </a:t>
                </a:r>
                <a:r>
                  <a:rPr lang="hu-HU" sz="2200" dirty="0">
                    <a:solidFill>
                      <a:srgbClr val="FF0000"/>
                    </a:solidFill>
                  </a:rPr>
                  <a:t>egyenlők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),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minden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-ra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.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81316"/>
                <a:ext cx="8364537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948" t="-3937" r="-948" b="-157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dĺžnik 19"/>
          <p:cNvSpPr/>
          <p:nvPr/>
        </p:nvSpPr>
        <p:spPr bwMode="auto">
          <a:xfrm>
            <a:off x="425450" y="1372517"/>
            <a:ext cx="8364537" cy="73451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lokTextu 1"/>
              <p:cNvSpPr txBox="1"/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Egy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hosszát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jelöljük, s ez egyenlő a szavat alkotó szimbólumok számával,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azaz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948" t="-4762" r="-948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altLang="sk-SK" sz="2200" b="0" i="1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– 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 ábécé elemeiből képezhető összes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hosszú szó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halmaza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endParaRPr lang="el-GR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blipFill rotWithShape="0">
                <a:blip r:embed="rId8"/>
                <a:stretch>
                  <a:fillRect l="-137" t="-21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922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02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1153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15302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115302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303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115303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115303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153033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1.3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szó hossza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1520" y="3140968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altLang="sk-SK" sz="2200" dirty="0" smtClean="0"/>
              <a:t>1.4 </a:t>
            </a:r>
            <a:r>
              <a:rPr lang="hu-HU" altLang="sk-SK" sz="2200" dirty="0"/>
              <a:t>definíció:</a:t>
            </a:r>
            <a:r>
              <a:rPr lang="hu-HU" altLang="sk-SK" sz="2200" b="0" dirty="0"/>
              <a:t> 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  <a:cs typeface="Arial" panose="020B0604020202020204" pitchFamily="34" charset="0"/>
              </a:rPr>
              <a:t>szavak egyenlősége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68288" y="4658146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1.5 </a:t>
            </a:r>
            <a:r>
              <a:rPr lang="hu-HU" altLang="sk-SK" sz="2200" dirty="0"/>
              <a:t>definíció:</a:t>
            </a:r>
            <a:r>
              <a:rPr lang="hu-HU" altLang="sk-SK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(szavak </a:t>
            </a:r>
            <a:r>
              <a:rPr lang="hu-HU" altLang="sk-SK" sz="2200" b="0" dirty="0" err="1">
                <a:solidFill>
                  <a:schemeClr val="tx1"/>
                </a:solidFill>
              </a:rPr>
              <a:t>konkatenációja</a:t>
            </a:r>
            <a:r>
              <a:rPr lang="hu-HU" altLang="sk-SK" sz="2200" b="0" dirty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6050087"/>
                <a:ext cx="8820150" cy="807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300"/>
                  </a:spcBef>
                </a:pP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                  A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művelet asszociatív, de nem kommutatív.</a:t>
                </a:r>
                <a:endParaRPr lang="hu-HU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6050087"/>
                <a:ext cx="8820150" cy="807913"/>
              </a:xfrm>
              <a:prstGeom prst="rect">
                <a:avLst/>
              </a:prstGeom>
              <a:blipFill rotWithShape="0">
                <a:blip r:embed="rId4"/>
                <a:stretch>
                  <a:fillRect l="-898" t="-3759" r="-622" b="-150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dĺžnik 12"/>
          <p:cNvSpPr/>
          <p:nvPr/>
        </p:nvSpPr>
        <p:spPr bwMode="auto">
          <a:xfrm>
            <a:off x="425450" y="3588580"/>
            <a:ext cx="8364537" cy="827708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lokTextu 13"/>
              <p:cNvSpPr txBox="1"/>
              <p:nvPr/>
            </p:nvSpPr>
            <p:spPr>
              <a:xfrm>
                <a:off x="467544" y="3581316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szavak </a:t>
                </a:r>
                <a:r>
                  <a:rPr lang="hu-HU" sz="2200" dirty="0">
                    <a:solidFill>
                      <a:srgbClr val="FF0000"/>
                    </a:solidFill>
                  </a:rPr>
                  <a:t>egyenlők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),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minden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-ra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.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81316"/>
                <a:ext cx="8364537" cy="769441"/>
              </a:xfrm>
              <a:prstGeom prst="rect">
                <a:avLst/>
              </a:prstGeom>
              <a:blipFill rotWithShape="0">
                <a:blip r:embed="rId6"/>
                <a:stretch>
                  <a:fillRect l="-948" t="-3937" r="-948" b="-157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dĺžnik 17"/>
          <p:cNvSpPr/>
          <p:nvPr/>
        </p:nvSpPr>
        <p:spPr bwMode="auto">
          <a:xfrm>
            <a:off x="425450" y="5114752"/>
            <a:ext cx="8364537" cy="792088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lokTextu 2"/>
              <p:cNvSpPr txBox="1"/>
              <p:nvPr/>
            </p:nvSpPr>
            <p:spPr>
              <a:xfrm>
                <a:off x="484189" y="5107831"/>
                <a:ext cx="83478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szavak 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konkatenáció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ján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a két szó összefűzésével, azaz egymás után történő leírásával kapott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szót értjük.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9" y="5107831"/>
                <a:ext cx="8347892" cy="769441"/>
              </a:xfrm>
              <a:prstGeom prst="rect">
                <a:avLst/>
              </a:prstGeom>
              <a:blipFill rotWithShape="0">
                <a:blip r:embed="rId7"/>
                <a:stretch>
                  <a:fillRect l="-949" t="-4762" r="-876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dĺžnik 19"/>
          <p:cNvSpPr/>
          <p:nvPr/>
        </p:nvSpPr>
        <p:spPr bwMode="auto">
          <a:xfrm>
            <a:off x="425450" y="1372517"/>
            <a:ext cx="8364537" cy="73451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lokTextu 1"/>
              <p:cNvSpPr txBox="1"/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Egy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hosszát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jelöljük, s ez egyenlő a szavat alkotó szimbólumok számával,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azaz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1335088"/>
                <a:ext cx="8364537" cy="769441"/>
              </a:xfrm>
              <a:prstGeom prst="rect">
                <a:avLst/>
              </a:prstGeom>
              <a:blipFill rotWithShape="0">
                <a:blip r:embed="rId8"/>
                <a:stretch>
                  <a:fillRect l="-948" t="-4762" r="-948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9"/>
              <p:cNvSpPr txBox="1">
                <a:spLocks noChangeArrowheads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altLang="sk-SK" sz="2200" b="0" i="1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– 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altLang="sk-SK" sz="2200" b="0" dirty="0">
                    <a:solidFill>
                      <a:schemeClr val="tx1"/>
                    </a:solidFill>
                  </a:rPr>
                  <a:t>  ábécé elemeiből képezhető összes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hosszú szó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halmaza</a:t>
                </a: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altLang="sk-S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</m:t>
                    </m:r>
                    <m:sSup>
                      <m:sSupPr>
                        <m:ctrl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altLang="sk-SK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</m:t>
                    </m:r>
                  </m:oMath>
                </a14:m>
                <a:endParaRPr lang="el-GR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2204864"/>
                <a:ext cx="8893175" cy="868636"/>
              </a:xfrm>
              <a:prstGeom prst="rect">
                <a:avLst/>
              </a:prstGeom>
              <a:blipFill rotWithShape="0">
                <a:blip r:embed="rId9"/>
                <a:stretch>
                  <a:fillRect l="-137" t="-21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26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2428606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en-US" sz="2800" b="1" dirty="0">
                <a:solidFill>
                  <a:schemeClr val="accent2"/>
                </a:solidFill>
              </a:rPr>
              <a:t>Bevezetés</a:t>
            </a: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Programozási nyelvek esetén igen fontos feladat pontosan definiálni azokat a </a:t>
            </a:r>
            <a:r>
              <a:rPr lang="hu-HU" altLang="en-US" sz="2200" b="1" dirty="0" smtClean="0">
                <a:solidFill>
                  <a:srgbClr val="006699"/>
                </a:solidFill>
              </a:rPr>
              <a:t>forráskódok</a:t>
            </a:r>
            <a:r>
              <a:rPr lang="hu-HU" altLang="en-US" sz="2200" dirty="0" smtClean="0"/>
              <a:t>at (</a:t>
            </a:r>
            <a:r>
              <a:rPr lang="hu-HU" altLang="en-US" sz="2200" b="1" dirty="0" smtClean="0"/>
              <a:t>programok</a:t>
            </a:r>
            <a:r>
              <a:rPr lang="hu-HU" altLang="en-US" sz="2200" dirty="0" smtClean="0"/>
              <a:t>at), </a:t>
            </a:r>
            <a:r>
              <a:rPr lang="hu-HU" altLang="en-US" sz="2200" dirty="0"/>
              <a:t>amelyeket az adott programozási nyelvben megírva </a:t>
            </a:r>
            <a:r>
              <a:rPr lang="hu-HU" altLang="en-US" sz="2200" b="1" i="1" dirty="0">
                <a:solidFill>
                  <a:srgbClr val="FF0000"/>
                </a:solidFill>
              </a:rPr>
              <a:t>helyes</a:t>
            </a:r>
            <a:r>
              <a:rPr lang="hu-HU" altLang="en-US" sz="2200" dirty="0"/>
              <a:t>nek tekintünk.</a:t>
            </a:r>
          </a:p>
          <a:p>
            <a:pPr marL="179388" lvl="1" indent="0" algn="just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hu-HU" altLang="en-US" sz="2200" b="1" u="sng" dirty="0" smtClean="0">
                <a:solidFill>
                  <a:schemeClr val="accent2"/>
                </a:solidFill>
              </a:rPr>
              <a:t>Kérdés</a:t>
            </a:r>
            <a:r>
              <a:rPr lang="hu-HU" altLang="en-US" sz="2200" b="1" dirty="0">
                <a:solidFill>
                  <a:schemeClr val="accent2"/>
                </a:solidFill>
              </a:rPr>
              <a:t>:</a:t>
            </a:r>
            <a:r>
              <a:rPr lang="hu-HU" altLang="en-US" sz="2200" dirty="0"/>
              <a:t> Mikor </a:t>
            </a:r>
            <a:r>
              <a:rPr lang="hu-HU" altLang="en-US" sz="2200" dirty="0" smtClean="0"/>
              <a:t>helyes egy forráskód?</a:t>
            </a:r>
            <a:endParaRPr lang="hu-HU" altLang="en-US" sz="2200" dirty="0"/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68644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645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68646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8647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en-US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68648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68649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1174" y="3384282"/>
            <a:ext cx="86328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763" indent="-4763">
              <a:spcBef>
                <a:spcPts val="600"/>
              </a:spcBef>
            </a:pPr>
            <a:r>
              <a:rPr lang="hu-HU" altLang="en-US" sz="2000" dirty="0"/>
              <a:t>Válasz: </a:t>
            </a:r>
            <a:r>
              <a:rPr lang="hu-HU" altLang="en-US" sz="2000" b="0" dirty="0"/>
              <a:t>Ha teljesít bizonyos előre meghatározott szabályokat, feltételeket</a:t>
            </a:r>
            <a:r>
              <a:rPr lang="hu-HU" altLang="en-US" sz="2000" b="0" dirty="0" smtClean="0"/>
              <a:t>.</a:t>
            </a:r>
          </a:p>
          <a:p>
            <a:pPr marL="4763" indent="-4763">
              <a:spcBef>
                <a:spcPts val="1200"/>
              </a:spcBef>
            </a:pPr>
            <a:r>
              <a:rPr lang="hu-HU" altLang="en-US" sz="2000" b="0" dirty="0" smtClean="0"/>
              <a:t>Például:</a:t>
            </a:r>
            <a:endParaRPr lang="hu-HU" altLang="en-US" sz="2000" b="0" dirty="0"/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hu-HU" altLang="en-US" sz="2000" b="0" dirty="0"/>
              <a:t>megadott kulcsszóval (pl. </a:t>
            </a:r>
            <a:r>
              <a:rPr lang="hu-HU" altLang="en-US" sz="2000" dirty="0">
                <a:solidFill>
                  <a:schemeClr val="accent2"/>
                </a:solidFill>
              </a:rPr>
              <a:t>program</a:t>
            </a:r>
            <a:r>
              <a:rPr lang="hu-HU" altLang="en-US" sz="2000" b="0" dirty="0"/>
              <a:t>) kezdődik,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hu-HU" altLang="en-US" sz="2000" b="0" dirty="0"/>
              <a:t>előre </a:t>
            </a:r>
            <a:r>
              <a:rPr lang="hu-HU" altLang="en-US" sz="2000" b="0" dirty="0" smtClean="0"/>
              <a:t>  megadott   kulcsszavak   használhatók  benne   előre   megadott </a:t>
            </a:r>
            <a:r>
              <a:rPr lang="hu-HU" altLang="en-US" sz="2000" b="0" dirty="0"/>
              <a:t>szabályok szerint,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hu-HU" altLang="en-US" sz="2000" b="0" dirty="0"/>
              <a:t>a program végén egy megadott jel (pl. </a:t>
            </a:r>
            <a:r>
              <a:rPr lang="hu-HU" altLang="en-US" sz="2000" dirty="0">
                <a:solidFill>
                  <a:srgbClr val="0033CC"/>
                </a:solidFill>
              </a:rPr>
              <a:t>.</a:t>
            </a:r>
            <a:r>
              <a:rPr lang="hu-HU" altLang="en-US" sz="2000" b="0" dirty="0"/>
              <a:t>) szerepel</a:t>
            </a:r>
            <a:r>
              <a:rPr lang="hu-HU" altLang="en-US" sz="2000" b="0" dirty="0" smtClean="0"/>
              <a:t>,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●"/>
            </a:pPr>
            <a:r>
              <a:rPr lang="hu-HU" altLang="en-US" sz="2000" b="0" dirty="0"/>
              <a:t>stb.</a:t>
            </a:r>
            <a:endParaRPr lang="hu-HU" altLang="en-US" sz="2000" b="0" dirty="0" smtClean="0"/>
          </a:p>
          <a:p>
            <a:pPr>
              <a:spcBef>
                <a:spcPct val="20000"/>
              </a:spcBef>
            </a:pPr>
            <a:endParaRPr lang="sk-SK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50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5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26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3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4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6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</a:t>
                </a:r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blipFill rotWithShape="0">
                <a:blip r:embed="rId7"/>
                <a:stretch>
                  <a:fillRect l="-898" b="-18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8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9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302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blipFill rotWithShape="0">
                <a:blip r:embed="rId7"/>
                <a:stretch>
                  <a:fillRect l="-898" b="-18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265522" y="4378689"/>
                <a:ext cx="8785225" cy="415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1.9 példa:</a:t>
                </a:r>
                <a:r>
                  <a:rPr lang="hu-HU" altLang="sk-SK" sz="2100" dirty="0"/>
                  <a:t> 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sk-SK" sz="2100" b="0" dirty="0" smtClean="0"/>
                  <a:t>.</a:t>
                </a:r>
                <a:endParaRPr lang="en-US" altLang="sk-SK" sz="2100" b="0" dirty="0"/>
              </a:p>
            </p:txBody>
          </p:sp>
        </mc:Choice>
        <mc:Fallback xmlns="">
          <p:sp>
            <p:nvSpPr>
              <p:cNvPr id="1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22" y="4378689"/>
                <a:ext cx="8785225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833" t="-8824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9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10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458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blipFill rotWithShape="0">
                <a:blip r:embed="rId7"/>
                <a:stretch>
                  <a:fillRect l="-898" b="-18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65522" y="4378689"/>
                <a:ext cx="8785225" cy="815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1.9 példa:</a:t>
                </a:r>
                <a:r>
                  <a:rPr lang="hu-HU" altLang="sk-SK" sz="2100" dirty="0"/>
                  <a:t> 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sk-SK" sz="2100" b="0" dirty="0" smtClean="0"/>
                  <a:t>.</a:t>
                </a:r>
                <a:endParaRPr lang="en-US" altLang="sk-SK" sz="2100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hu-HU" altLang="sk-SK" sz="2100" b="0" dirty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szó hossza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altLang="sk-SK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sk-SK" sz="2100" b="0" i="1" dirty="0">
                            <a:latin typeface="Cambria Math" panose="02040503050406030204" pitchFamily="18" charset="0"/>
                          </a:rPr>
                          <m:t>𝑎𝑏𝑎𝑎𝑏</m:t>
                        </m:r>
                      </m:e>
                    </m:d>
                    <m:r>
                      <a:rPr lang="en-US" altLang="sk-SK" sz="21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22" y="4378689"/>
                <a:ext cx="8785225" cy="815608"/>
              </a:xfrm>
              <a:prstGeom prst="rect">
                <a:avLst/>
              </a:prstGeom>
              <a:blipFill rotWithShape="0">
                <a:blip r:embed="rId8"/>
                <a:stretch>
                  <a:fillRect l="-833" t="-4478" b="-141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9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10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690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blipFill rotWithShape="0">
                <a:blip r:embed="rId7"/>
                <a:stretch>
                  <a:fillRect l="-898" b="-18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65522" y="4378689"/>
                <a:ext cx="8785225" cy="1215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1.9 példa:</a:t>
                </a:r>
                <a:r>
                  <a:rPr lang="hu-HU" altLang="sk-SK" sz="2100" dirty="0"/>
                  <a:t> 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sk-SK" sz="2100" b="0" dirty="0" smtClean="0"/>
                  <a:t>.</a:t>
                </a:r>
                <a:endParaRPr lang="en-US" altLang="sk-SK" sz="2100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hu-HU" altLang="sk-SK" sz="2100" b="0" dirty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szó hossza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altLang="sk-SK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sk-SK" sz="2100" b="0" i="1" dirty="0">
                            <a:latin typeface="Cambria Math" panose="02040503050406030204" pitchFamily="18" charset="0"/>
                          </a:rPr>
                          <m:t>𝑎𝑏𝑎𝑎𝑏</m:t>
                        </m:r>
                      </m:e>
                    </m:d>
                    <m:r>
                      <a:rPr lang="en-US" altLang="sk-SK" sz="21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és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szavak </a:t>
                </a:r>
                <a:r>
                  <a:rPr lang="hu-HU" altLang="sk-SK" sz="2100" b="0" dirty="0" err="1" smtClean="0">
                    <a:solidFill>
                      <a:schemeClr val="tx1"/>
                    </a:solidFill>
                  </a:rPr>
                  <a:t>konkatenációja</a:t>
                </a:r>
                <a:r>
                  <a:rPr lang="en-US" altLang="sk-SK" sz="2100" b="0" dirty="0">
                    <a:solidFill>
                      <a:schemeClr val="tx1"/>
                    </a:solidFill>
                  </a:rPr>
                  <a:t>: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𝑎𝑏𝑎𝑎𝑏𝑏𝑏𝑎𝑏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22" y="4378689"/>
                <a:ext cx="8785225" cy="1215717"/>
              </a:xfrm>
              <a:prstGeom prst="rect">
                <a:avLst/>
              </a:prstGeom>
              <a:blipFill rotWithShape="0">
                <a:blip r:embed="rId8"/>
                <a:stretch>
                  <a:fillRect l="-833" t="-3000" b="-9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9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10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047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blipFill rotWithShape="0">
                <a:blip r:embed="rId7"/>
                <a:stretch>
                  <a:fillRect l="-898" b="-18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65522" y="4378689"/>
                <a:ext cx="8785225" cy="1615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1.9 példa:</a:t>
                </a:r>
                <a:r>
                  <a:rPr lang="hu-HU" altLang="sk-SK" sz="2100" dirty="0"/>
                  <a:t> 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sk-SK" sz="2100" b="0" dirty="0" smtClean="0"/>
                  <a:t>.</a:t>
                </a:r>
                <a:endParaRPr lang="en-US" altLang="sk-SK" sz="2100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hu-HU" altLang="sk-SK" sz="2100" b="0" dirty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szó hossza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altLang="sk-SK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sk-SK" sz="2100" b="0" i="1" dirty="0">
                            <a:latin typeface="Cambria Math" panose="02040503050406030204" pitchFamily="18" charset="0"/>
                          </a:rPr>
                          <m:t>𝑎𝑏𝑎𝑎𝑏</m:t>
                        </m:r>
                      </m:e>
                    </m:d>
                    <m:r>
                      <a:rPr lang="en-US" altLang="sk-SK" sz="21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és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szavak </a:t>
                </a:r>
                <a:r>
                  <a:rPr lang="hu-HU" altLang="sk-SK" sz="2100" b="0" dirty="0" err="1" smtClean="0">
                    <a:solidFill>
                      <a:schemeClr val="tx1"/>
                    </a:solidFill>
                  </a:rPr>
                  <a:t>konkatenációja</a:t>
                </a:r>
                <a:r>
                  <a:rPr lang="en-US" altLang="sk-SK" sz="2100" b="0" dirty="0">
                    <a:solidFill>
                      <a:schemeClr val="tx1"/>
                    </a:solidFill>
                  </a:rPr>
                  <a:t>: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𝑎𝑏𝑎𝑎𝑏𝑏𝑏𝑎𝑏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altLang="sk-SK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. hatványa: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  <m:r>
                      <a:rPr lang="hu-HU" altLang="sk-SK" sz="2100" b="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hu-HU" altLang="sk-SK" sz="2100" b="0" i="1" dirty="0" err="1">
                        <a:latin typeface="Cambria Math" panose="02040503050406030204" pitchFamily="18" charset="0"/>
                      </a:rPr>
                      <m:t>𝑏𝑏𝑎𝑏𝑏𝑏𝑎𝑏𝑏𝑏𝑎𝑏</m:t>
                    </m:r>
                  </m:oMath>
                </a14:m>
                <a:endParaRPr lang="hu-HU" altLang="sk-SK" sz="2100" b="0" i="1" dirty="0"/>
              </a:p>
            </p:txBody>
          </p:sp>
        </mc:Choice>
        <mc:Fallback xmlns=""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22" y="4378689"/>
                <a:ext cx="8785225" cy="1615827"/>
              </a:xfrm>
              <a:prstGeom prst="rect">
                <a:avLst/>
              </a:prstGeom>
              <a:blipFill rotWithShape="0">
                <a:blip r:embed="rId8"/>
                <a:stretch>
                  <a:fillRect l="-833" t="-2264" b="-67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9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10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25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blipFill rotWithShape="0">
                <a:blip r:embed="rId7"/>
                <a:stretch>
                  <a:fillRect l="-898" b="-18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65522" y="4378689"/>
                <a:ext cx="8785225" cy="2015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1.9 példa:</a:t>
                </a:r>
                <a:r>
                  <a:rPr lang="hu-HU" altLang="sk-SK" sz="2100" dirty="0"/>
                  <a:t> 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sk-SK" sz="2100" b="0" dirty="0" smtClean="0"/>
                  <a:t>.</a:t>
                </a:r>
                <a:endParaRPr lang="en-US" altLang="sk-SK" sz="2100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hu-HU" altLang="sk-SK" sz="2100" b="0" dirty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szó hossza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altLang="sk-SK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sk-SK" sz="2100" b="0" i="1" dirty="0">
                            <a:latin typeface="Cambria Math" panose="02040503050406030204" pitchFamily="18" charset="0"/>
                          </a:rPr>
                          <m:t>𝑎𝑏𝑎𝑎𝑏</m:t>
                        </m:r>
                      </m:e>
                    </m:d>
                    <m:r>
                      <a:rPr lang="en-US" altLang="sk-SK" sz="21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és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szavak </a:t>
                </a:r>
                <a:r>
                  <a:rPr lang="hu-HU" altLang="sk-SK" sz="2100" b="0" dirty="0" err="1" smtClean="0">
                    <a:solidFill>
                      <a:schemeClr val="tx1"/>
                    </a:solidFill>
                  </a:rPr>
                  <a:t>konkatenációja</a:t>
                </a:r>
                <a:r>
                  <a:rPr lang="en-US" altLang="sk-SK" sz="2100" b="0" dirty="0">
                    <a:solidFill>
                      <a:schemeClr val="tx1"/>
                    </a:solidFill>
                  </a:rPr>
                  <a:t>: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𝑎𝑏𝑎𝑎𝑏𝑏𝑏𝑎𝑏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altLang="sk-SK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. hatványa: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  <m:r>
                      <a:rPr lang="hu-HU" altLang="sk-SK" sz="2100" b="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hu-HU" altLang="sk-SK" sz="2100" b="0" i="1" dirty="0" err="1">
                        <a:latin typeface="Cambria Math" panose="02040503050406030204" pitchFamily="18" charset="0"/>
                      </a:rPr>
                      <m:t>𝑏𝑏𝑎𝑏𝑏𝑏𝑎𝑏𝑏𝑏𝑎𝑏</m:t>
                    </m:r>
                  </m:oMath>
                </a14:m>
                <a:endParaRPr lang="hu-HU" altLang="sk-SK" sz="2100" b="0" i="1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Az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szó tükörképe: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  <m:r>
                      <a:rPr lang="hu-HU" altLang="sk-SK" sz="2100" b="0" i="1" baseline="34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hu-HU" altLang="sk-SK" sz="2100" b="0" i="1" dirty="0" err="1" smtClean="0">
                        <a:latin typeface="Cambria Math" panose="02040503050406030204" pitchFamily="18" charset="0"/>
                      </a:rPr>
                      <m:t>𝑏𝑎𝑎𝑏𝑎</m:t>
                    </m:r>
                  </m:oMath>
                </a14:m>
                <a:endParaRPr lang="hu-HU" altLang="sk-SK" sz="2100" b="0" i="1" dirty="0" smtClean="0"/>
              </a:p>
            </p:txBody>
          </p:sp>
        </mc:Choice>
        <mc:Fallback xmlns=""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22" y="4378689"/>
                <a:ext cx="8785225" cy="2015936"/>
              </a:xfrm>
              <a:prstGeom prst="rect">
                <a:avLst/>
              </a:prstGeom>
              <a:blipFill rotWithShape="0">
                <a:blip r:embed="rId8"/>
                <a:stretch>
                  <a:fillRect l="-833" t="-1813" b="-51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9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10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477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37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374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3749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3750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3751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3752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3754" name="Text Box 10"/>
              <p:cNvSpPr txBox="1">
                <a:spLocks noChangeArrowheads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80000"/>
                  </a:spcBef>
                </a:pPr>
                <a:r>
                  <a:rPr lang="hu-HU" altLang="sk-SK" sz="2200" dirty="0" smtClean="0"/>
                  <a:t>1.6 </a:t>
                </a:r>
                <a:r>
                  <a:rPr lang="hu-HU" altLang="sk-SK" sz="2200" dirty="0"/>
                  <a:t>definíció: </a:t>
                </a:r>
                <a:r>
                  <a:rPr lang="hu-HU" altLang="sk-SK" sz="2200" b="0" dirty="0"/>
                  <a:t> </a:t>
                </a:r>
                <a:r>
                  <a:rPr lang="hu-HU" altLang="sk-SK" sz="2200" b="0" dirty="0">
                    <a:solidFill>
                      <a:schemeClr val="tx1"/>
                    </a:solidFill>
                  </a:rPr>
                  <a:t>(szó </a:t>
                </a:r>
                <a14:m>
                  <m:oMath xmlns:m="http://schemas.openxmlformats.org/officeDocument/2006/math">
                    <m:r>
                      <a:rPr lang="hu-HU" altLang="sk-SK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altLang="sk-SK" sz="2200" b="0" dirty="0" err="1" smtClean="0">
                    <a:solidFill>
                      <a:schemeClr val="tx1"/>
                    </a:solidFill>
                  </a:rPr>
                  <a:t>-adik</a:t>
                </a:r>
                <a:r>
                  <a:rPr lang="hu-HU" altLang="sk-SK" sz="2200" b="0" dirty="0" smtClean="0">
                    <a:solidFill>
                      <a:schemeClr val="tx1"/>
                    </a:solidFill>
                  </a:rPr>
                  <a:t> hatványa)</a:t>
                </a:r>
                <a:endParaRPr lang="sk-SK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375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908050"/>
                <a:ext cx="8713788" cy="427038"/>
              </a:xfrm>
              <a:prstGeom prst="rect">
                <a:avLst/>
              </a:prstGeom>
              <a:blipFill rotWithShape="0">
                <a:blip r:embed="rId4"/>
                <a:stretch>
                  <a:fillRect l="-909" t="-8571" b="-3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0825" y="2369574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1.7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>
                <a:solidFill>
                  <a:schemeClr val="tx1"/>
                </a:solidFill>
              </a:rPr>
              <a:t>(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szó tükörképe)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200" dirty="0">
                    <a:solidFill>
                      <a:srgbClr val="008080"/>
                    </a:solidFill>
                  </a:rPr>
                  <a:t>Megjegyzés:</a:t>
                </a:r>
                <a:r>
                  <a:rPr lang="hu-HU" altLang="sk-SK" sz="2200" dirty="0"/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Nyilvánvaló,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hu-HU" sz="2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𝑢𝑣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5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3701207"/>
                <a:ext cx="8820150" cy="548420"/>
              </a:xfrm>
              <a:prstGeom prst="rect">
                <a:avLst/>
              </a:prstGeom>
              <a:blipFill rotWithShape="0">
                <a:blip r:embed="rId7"/>
                <a:stretch>
                  <a:fillRect l="-898" b="-188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265522" y="4378689"/>
                <a:ext cx="8785225" cy="2454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1.9 példa:</a:t>
                </a:r>
                <a:r>
                  <a:rPr lang="hu-HU" altLang="sk-SK" sz="2100" dirty="0"/>
                  <a:t> 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</a:t>
                </a:r>
                <a:r>
                  <a:rPr lang="en-US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1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sk-SK" sz="21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sk-SK" sz="21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sk-SK" sz="2100" b="0" dirty="0" smtClean="0"/>
                  <a:t>.</a:t>
                </a:r>
                <a:endParaRPr lang="en-US" altLang="sk-SK" sz="2100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hu-HU" altLang="sk-SK" sz="2100" b="0" dirty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szó hossza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altLang="sk-SK" sz="2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sk-SK" sz="2100" b="0" i="1" dirty="0">
                            <a:latin typeface="Cambria Math" panose="02040503050406030204" pitchFamily="18" charset="0"/>
                          </a:rPr>
                          <m:t>𝑎𝑏𝑎𝑎𝑏</m:t>
                        </m:r>
                      </m:e>
                    </m:d>
                    <m:r>
                      <a:rPr lang="en-US" altLang="sk-SK" sz="21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Az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és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szavak </a:t>
                </a:r>
                <a:r>
                  <a:rPr lang="hu-HU" altLang="sk-SK" sz="2100" b="0" dirty="0" err="1" smtClean="0">
                    <a:solidFill>
                      <a:schemeClr val="tx1"/>
                    </a:solidFill>
                  </a:rPr>
                  <a:t>konkatenációja</a:t>
                </a:r>
                <a:r>
                  <a:rPr lang="en-US" altLang="sk-SK" sz="2100" b="0" dirty="0">
                    <a:solidFill>
                      <a:schemeClr val="tx1"/>
                    </a:solidFill>
                  </a:rPr>
                  <a:t>: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𝑎𝑏𝑎𝑎𝑏𝑏𝑏𝑎𝑏</m:t>
                    </m:r>
                  </m:oMath>
                </a14:m>
                <a:endParaRPr lang="hu-HU" altLang="sk-SK" sz="2100" b="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altLang="sk-SK" sz="21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hu-HU" altLang="sk-SK" sz="2100" b="0" dirty="0">
                    <a:solidFill>
                      <a:schemeClr val="tx1"/>
                    </a:solidFill>
                  </a:rPr>
                  <a:t>. hatványa: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𝑏𝑏𝑎𝑏</m:t>
                    </m:r>
                    <m:r>
                      <a:rPr lang="hu-HU" altLang="sk-SK" sz="2100" b="0" i="1" baseline="30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hu-HU" altLang="sk-SK" sz="2100" b="0" i="1" dirty="0" err="1">
                        <a:latin typeface="Cambria Math" panose="02040503050406030204" pitchFamily="18" charset="0"/>
                      </a:rPr>
                      <m:t>𝑏𝑏𝑎𝑏𝑏𝑏𝑎𝑏𝑏𝑏𝑎𝑏</m:t>
                    </m:r>
                  </m:oMath>
                </a14:m>
                <a:endParaRPr lang="hu-HU" altLang="sk-SK" sz="2100" b="0" i="1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Az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szó tükörképe: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latin typeface="Cambria Math" panose="02040503050406030204" pitchFamily="18" charset="0"/>
                      </a:rPr>
                      <m:t>𝑎𝑏𝑎𝑎𝑏</m:t>
                    </m:r>
                    <m:r>
                      <a:rPr lang="hu-HU" altLang="sk-SK" sz="2100" b="0" i="1" baseline="34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hu-HU" altLang="sk-SK" sz="2100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hu-HU" altLang="sk-SK" sz="2100" b="0" i="1" dirty="0" err="1" smtClean="0">
                        <a:latin typeface="Cambria Math" panose="02040503050406030204" pitchFamily="18" charset="0"/>
                      </a:rPr>
                      <m:t>𝑏𝑎𝑎𝑏𝑎</m:t>
                    </m:r>
                  </m:oMath>
                </a14:m>
                <a:endParaRPr lang="hu-HU" altLang="sk-SK" sz="2100" b="0" i="1" dirty="0" smtClean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1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100" b="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1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a köv. elemeket tartalmazza: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sk-SK" sz="21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sk-SK" sz="2100" b="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altLang="sk-SK" sz="2100" b="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hu-HU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𝑏𝑏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𝑎𝑎𝑎</m:t>
                    </m:r>
                    <m:r>
                      <a:rPr lang="en-US" altLang="sk-SK" sz="21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hu-HU" altLang="sk-SK" sz="2100" b="0" i="1" dirty="0"/>
              </a:p>
            </p:txBody>
          </p:sp>
        </mc:Choice>
        <mc:Fallback xmlns="">
          <p:sp>
            <p:nvSpPr>
              <p:cNvPr id="19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22" y="4378689"/>
                <a:ext cx="8785225" cy="2454518"/>
              </a:xfrm>
              <a:prstGeom prst="rect">
                <a:avLst/>
              </a:prstGeom>
              <a:blipFill rotWithShape="0">
                <a:blip r:embed="rId8"/>
                <a:stretch>
                  <a:fillRect l="-833" t="-1489" b="-24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dĺžnik 12"/>
          <p:cNvSpPr/>
          <p:nvPr/>
        </p:nvSpPr>
        <p:spPr bwMode="auto">
          <a:xfrm>
            <a:off x="455935" y="1356462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1"/>
              <p:cNvSpPr txBox="1"/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adik</a:t>
                </a:r>
                <a:r>
                  <a:rPr lang="hu-HU" sz="2200" dirty="0">
                    <a:solidFill>
                      <a:srgbClr val="FF0000"/>
                    </a:solidFill>
                  </a:rPr>
                  <a:t> hatványán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darab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konkatenációját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értjük,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-val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 Érvényes,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35088"/>
                <a:ext cx="8309174" cy="782074"/>
              </a:xfrm>
              <a:prstGeom prst="rect">
                <a:avLst/>
              </a:prstGeom>
              <a:blipFill rotWithShape="0">
                <a:blip r:embed="rId9"/>
                <a:stretch>
                  <a:fillRect l="-954" t="-4688" r="-954" b="-156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dĺžnik 13"/>
          <p:cNvSpPr/>
          <p:nvPr/>
        </p:nvSpPr>
        <p:spPr bwMode="auto">
          <a:xfrm>
            <a:off x="467544" y="2795751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lokTextu 2"/>
              <p:cNvSpPr txBox="1"/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visszafelé történő írását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szó </a:t>
                </a:r>
                <a:r>
                  <a:rPr lang="hu-HU" sz="2200" dirty="0">
                    <a:solidFill>
                      <a:srgbClr val="FF0000"/>
                    </a:solidFill>
                  </a:rPr>
                  <a:t>tükörképé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nevezzük,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-rel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jelöljük.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96612"/>
                <a:ext cx="8381182" cy="775533"/>
              </a:xfrm>
              <a:prstGeom prst="rect">
                <a:avLst/>
              </a:prstGeom>
              <a:blipFill rotWithShape="0">
                <a:blip r:embed="rId10"/>
                <a:stretch>
                  <a:fillRect l="-945" t="-4724" r="-945" b="-149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7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auto">
          <a:xfrm>
            <a:off x="411608" y="138913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halmaz valamely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részhalmazát </a:t>
                </a:r>
                <a:r>
                  <a:rPr lang="hu-HU" sz="2200" dirty="0">
                    <a:solidFill>
                      <a:srgbClr val="FF0000"/>
                    </a:solidFill>
                  </a:rPr>
                  <a:t>formális nyelv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953" t="-4762" r="-1026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1.8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(formális nyelv</a:t>
            </a:r>
            <a:r>
              <a:rPr lang="hu-HU" altLang="sk-SK" sz="2200" b="0" dirty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22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949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en-US" sz="2800" b="1" dirty="0">
                <a:solidFill>
                  <a:schemeClr val="accent2"/>
                </a:solidFill>
              </a:rPr>
              <a:t>Szintaxis</a:t>
            </a: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Egy programozási nyelv esetén azon szabályok, feltételek összessége, amelyek segítségével definiálható, hogy az adott programozási nyelvben megírt </a:t>
            </a:r>
            <a:r>
              <a:rPr lang="hu-HU" altLang="en-US" sz="2200" dirty="0" smtClean="0"/>
              <a:t>forráskód mikor </a:t>
            </a:r>
            <a:r>
              <a:rPr lang="hu-HU" altLang="en-US" sz="2200" dirty="0"/>
              <a:t>tekinthető </a:t>
            </a:r>
            <a:r>
              <a:rPr lang="hu-HU" altLang="en-US" sz="2200" b="1" i="1" dirty="0">
                <a:solidFill>
                  <a:srgbClr val="FF0000"/>
                </a:solidFill>
              </a:rPr>
              <a:t>helyes</a:t>
            </a:r>
            <a:r>
              <a:rPr lang="hu-HU" altLang="en-US" sz="2200" dirty="0"/>
              <a:t>nek.</a:t>
            </a:r>
          </a:p>
          <a:p>
            <a:pPr marL="179388" lvl="1" indent="0" algn="just">
              <a:buFont typeface="Wingdings" panose="05000000000000000000" pitchFamily="2" charset="2"/>
              <a:buNone/>
            </a:pPr>
            <a:r>
              <a:rPr lang="hu-HU" altLang="en-US" sz="2200" dirty="0"/>
              <a:t>Ha egy program teljesíti a szintaxisban megadott szabályokat, feltételeket, akkor a program </a:t>
            </a:r>
            <a:r>
              <a:rPr lang="hu-HU" altLang="en-US" sz="2200" b="1" dirty="0">
                <a:solidFill>
                  <a:srgbClr val="006699"/>
                </a:solidFill>
              </a:rPr>
              <a:t>szintaktikailag helyes</a:t>
            </a:r>
            <a:r>
              <a:rPr lang="hu-HU" altLang="en-US" sz="2200" dirty="0"/>
              <a:t>.</a:t>
            </a:r>
          </a:p>
          <a:p>
            <a:pPr marL="179388" lvl="1" indent="0" algn="just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hu-HU" altLang="en-US" sz="2500" dirty="0"/>
          </a:p>
        </p:txBody>
      </p:sp>
      <p:grpSp>
        <p:nvGrpSpPr>
          <p:cNvPr id="372739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7274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741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72742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2743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72744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72745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1.8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(formális nyelv</a:t>
            </a:r>
            <a:r>
              <a:rPr lang="hu-HU" altLang="sk-SK" sz="2200" b="0" dirty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87338" y="2420938"/>
                <a:ext cx="885666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1.10 példa:</a:t>
                </a:r>
                <a:r>
                  <a:rPr lang="hu-HU" altLang="sk-SK" sz="2200" dirty="0"/>
                  <a:t> </a:t>
                </a:r>
                <a:r>
                  <a:rPr lang="en-US" altLang="sk-SK" sz="2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altLang="sk-SK" sz="2000" b="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altLang="sk-SK" sz="2000" b="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sk-SK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01001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1101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hu-HU" altLang="sk-SK" sz="2000" b="0" dirty="0">
                    <a:cs typeface="Arial" panose="020B0604020202020204" pitchFamily="34" charset="0"/>
                  </a:rPr>
                  <a:t>  </a:t>
                </a:r>
                <a:r>
                  <a:rPr lang="hu-HU" altLang="sk-SK" sz="20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halmaz  </a:t>
                </a:r>
                <a14:m>
                  <m:oMath xmlns:m="http://schemas.openxmlformats.org/officeDocument/2006/math">
                    <m:r>
                      <a:rPr lang="en-US" altLang="sk-SK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000" b="0" dirty="0"/>
                  <a:t>  </a:t>
                </a:r>
                <a:r>
                  <a:rPr lang="hu-HU" altLang="sk-SK" sz="2000" b="0" dirty="0">
                    <a:solidFill>
                      <a:schemeClr val="tx1"/>
                    </a:solidFill>
                  </a:rPr>
                  <a:t>ábécé feletti </a:t>
                </a:r>
                <a:r>
                  <a:rPr lang="hu-HU" altLang="sk-SK" sz="2000" b="0" dirty="0" smtClean="0">
                    <a:solidFill>
                      <a:schemeClr val="tx1"/>
                    </a:solidFill>
                  </a:rPr>
                  <a:t>formális nyelv</a:t>
                </a:r>
                <a:r>
                  <a:rPr lang="hu-HU" altLang="sk-SK" sz="2000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38" y="2420938"/>
                <a:ext cx="8856662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826" t="-5634" r="-344" b="-267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dĺžnik 10"/>
          <p:cNvSpPr/>
          <p:nvPr/>
        </p:nvSpPr>
        <p:spPr bwMode="auto">
          <a:xfrm>
            <a:off x="411608" y="138913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"/>
              <p:cNvSpPr txBox="1"/>
              <p:nvPr/>
            </p:nvSpPr>
            <p:spPr>
              <a:xfrm>
                <a:off x="411608" y="1370012"/>
                <a:ext cx="83207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halmaz valamely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részhalmazát </a:t>
                </a:r>
                <a:r>
                  <a:rPr lang="hu-HU" sz="2200" dirty="0">
                    <a:solidFill>
                      <a:srgbClr val="FF0000"/>
                    </a:solidFill>
                  </a:rPr>
                  <a:t>formális nyelv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953" t="-4762" r="-1026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780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1.8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(formális nyelv</a:t>
            </a:r>
            <a:r>
              <a:rPr lang="hu-HU" altLang="sk-SK" sz="2200" b="0" dirty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87338" y="2420938"/>
                <a:ext cx="8856662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1.10 példa:</a:t>
                </a:r>
                <a:r>
                  <a:rPr lang="hu-HU" altLang="sk-SK" sz="2200" dirty="0"/>
                  <a:t> </a:t>
                </a:r>
                <a:r>
                  <a:rPr lang="en-US" altLang="sk-SK" sz="2200" dirty="0"/>
                  <a:t> </a:t>
                </a:r>
                <a:r>
                  <a:rPr lang="hu-HU" altLang="sk-SK" sz="2000" b="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altLang="sk-SK" sz="2000" b="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sk-SK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01001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1101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hu-HU" altLang="sk-SK" sz="2000" b="0" dirty="0">
                    <a:cs typeface="Arial" panose="020B0604020202020204" pitchFamily="34" charset="0"/>
                  </a:rPr>
                  <a:t>  </a:t>
                </a:r>
                <a:r>
                  <a:rPr lang="hu-HU" altLang="sk-SK" sz="20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halmaz  </a:t>
                </a:r>
                <a14:m>
                  <m:oMath xmlns:m="http://schemas.openxmlformats.org/officeDocument/2006/math">
                    <m:r>
                      <a:rPr lang="en-US" altLang="sk-SK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000" b="0" dirty="0"/>
                  <a:t>  </a:t>
                </a:r>
                <a:r>
                  <a:rPr lang="hu-HU" altLang="sk-SK" sz="2000" b="0" dirty="0">
                    <a:solidFill>
                      <a:schemeClr val="tx1"/>
                    </a:solidFill>
                  </a:rPr>
                  <a:t>ábécé feletti </a:t>
                </a:r>
                <a:r>
                  <a:rPr lang="hu-HU" altLang="sk-SK" sz="2000" b="0" dirty="0" smtClean="0">
                    <a:solidFill>
                      <a:schemeClr val="tx1"/>
                    </a:solidFill>
                  </a:rPr>
                  <a:t>formális nyelv.</a:t>
                </a:r>
              </a:p>
              <a:p>
                <a:pPr marL="1262063" indent="-1262063">
                  <a:spcBef>
                    <a:spcPct val="50000"/>
                  </a:spcBef>
                </a:pPr>
                <a:r>
                  <a:rPr lang="hu-HU" altLang="sk-SK" sz="2000" dirty="0" smtClean="0">
                    <a:solidFill>
                      <a:srgbClr val="FF6600"/>
                    </a:solidFill>
                  </a:rPr>
                  <a:t>1.11 </a:t>
                </a:r>
                <a:r>
                  <a:rPr lang="hu-HU" altLang="sk-SK" sz="20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000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0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en-US" altLang="sk-SK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sk-SK" sz="20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sk-SK" sz="2000" b="0" i="1" dirty="0" err="1">
                        <a:latin typeface="Cambria Math" panose="02040503050406030204" pitchFamily="18" charset="0"/>
                      </a:rPr>
                      <m:t>𝑎𝑎𝑏𝑏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altLang="sk-SK" sz="2000" b="0" i="1" dirty="0" err="1">
                        <a:latin typeface="Cambria Math" panose="02040503050406030204" pitchFamily="18" charset="0"/>
                      </a:rPr>
                      <m:t>𝑎𝑎𝑎𝑏𝑏𝑏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000" b="0" dirty="0"/>
                  <a:t>  </a:t>
                </a:r>
                <a:r>
                  <a:rPr lang="hu-HU" altLang="sk-SK" sz="2000" b="0" dirty="0">
                    <a:solidFill>
                      <a:schemeClr val="tx1"/>
                    </a:solidFill>
                  </a:rPr>
                  <a:t>halmaz </a:t>
                </a:r>
                <a:r>
                  <a:rPr lang="hu-HU" altLang="sk-SK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sk-SK" sz="20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altLang="sk-SK" sz="2000" b="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sk-SK" sz="20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000" b="0" dirty="0"/>
                  <a:t>  </a:t>
                </a:r>
                <a:r>
                  <a:rPr lang="hu-HU" altLang="sk-SK" sz="2000" b="0" dirty="0">
                    <a:solidFill>
                      <a:schemeClr val="tx1"/>
                    </a:solidFill>
                  </a:rPr>
                  <a:t>ábécé feletti </a:t>
                </a:r>
                <a:r>
                  <a:rPr lang="hu-HU" altLang="sk-SK" sz="2000" b="0" dirty="0" smtClean="0">
                    <a:solidFill>
                      <a:schemeClr val="tx1"/>
                    </a:solidFill>
                  </a:rPr>
                  <a:t>formális nyelv.</a:t>
                </a:r>
                <a:endParaRPr lang="hu-HU" altLang="sk-SK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338" y="2420938"/>
                <a:ext cx="885666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826" t="-2030" r="-344" b="-86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dĺžnik 10"/>
          <p:cNvSpPr/>
          <p:nvPr/>
        </p:nvSpPr>
        <p:spPr bwMode="auto">
          <a:xfrm>
            <a:off x="411608" y="1389138"/>
            <a:ext cx="8320783" cy="776394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"/>
              <p:cNvSpPr txBox="1"/>
              <p:nvPr/>
            </p:nvSpPr>
            <p:spPr>
              <a:xfrm>
                <a:off x="411608" y="1370012"/>
                <a:ext cx="83207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halmaz valamely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részhalmazát </a:t>
                </a:r>
                <a:r>
                  <a:rPr lang="hu-HU" sz="2200" dirty="0">
                    <a:solidFill>
                      <a:srgbClr val="FF0000"/>
                    </a:solidFill>
                  </a:rPr>
                  <a:t>formális nyelv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nek 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953" t="-4762" r="-1026" b="-158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2950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15128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>
                <a:solidFill>
                  <a:schemeClr val="accent2"/>
                </a:solidFill>
              </a:rPr>
              <a:t>Műveletek </a:t>
            </a:r>
            <a:r>
              <a:rPr lang="hu-HU" altLang="sk-SK" sz="2800" b="1" dirty="0" smtClean="0">
                <a:solidFill>
                  <a:schemeClr val="accent2"/>
                </a:solidFill>
              </a:rPr>
              <a:t>formális nyelvekkel</a:t>
            </a:r>
            <a:endParaRPr lang="hu-HU" altLang="sk-SK" sz="2800" b="1" dirty="0">
              <a:solidFill>
                <a:schemeClr val="accent2"/>
              </a:solidFill>
            </a:endParaRP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sk-SK" sz="13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sk-SK" sz="2200" dirty="0"/>
              <a:t>Mivel a nyelvek szavakat tartalmazó halmazok, ezért az ismert </a:t>
            </a:r>
            <a:r>
              <a:rPr lang="hu-HU" altLang="sk-SK" sz="2200" b="1" i="1" dirty="0"/>
              <a:t>halmazműveletek</a:t>
            </a:r>
            <a:r>
              <a:rPr lang="hu-HU" altLang="sk-SK" sz="2200" dirty="0"/>
              <a:t> elvégezhetők rajtuk:</a:t>
            </a:r>
          </a:p>
        </p:txBody>
      </p:sp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23864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Mivel a nyelvek szavakat tartalmazó halmazok, ezért az ismert </a:t>
                </a:r>
                <a:r>
                  <a:rPr lang="hu-HU" altLang="sk-SK" sz="2200" b="1" i="1" dirty="0"/>
                  <a:t>halmazműveletek</a:t>
                </a:r>
                <a:r>
                  <a:rPr lang="hu-HU" altLang="sk-SK" sz="2200" dirty="0"/>
                  <a:t> elvégezhetők rajtuk</a:t>
                </a:r>
                <a:r>
                  <a:rPr lang="hu-HU" altLang="sk-SK" sz="2200" dirty="0" smtClean="0"/>
                  <a:t>: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egyesítés</a:t>
                </a:r>
                <a:r>
                  <a:rPr lang="hu-HU" altLang="sk-SK" sz="2200" dirty="0" smtClean="0"/>
                  <a:t> 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 olyan szavakat tartalmaz, amelyek legalább az egyik nyelvbe beletartoznak,</a:t>
                </a:r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  <a:blipFill rotWithShape="0">
                <a:blip r:embed="rId3"/>
                <a:stretch>
                  <a:fillRect l="-1410" t="-1194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24303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Mivel a nyelvek szavakat tartalmazó halmazok, ezért az ismert </a:t>
                </a:r>
                <a:r>
                  <a:rPr lang="hu-HU" altLang="sk-SK" sz="2200" b="1" i="1" dirty="0"/>
                  <a:t>halmazműveletek</a:t>
                </a:r>
                <a:r>
                  <a:rPr lang="hu-HU" altLang="sk-SK" sz="2200" dirty="0"/>
                  <a:t> elvégezhetők rajtuk</a:t>
                </a:r>
                <a:r>
                  <a:rPr lang="hu-HU" altLang="sk-SK" sz="2200" dirty="0" smtClean="0"/>
                  <a:t>: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egyesítés</a:t>
                </a:r>
                <a:r>
                  <a:rPr lang="hu-HU" altLang="sk-SK" sz="2200" dirty="0" smtClean="0"/>
                  <a:t> 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 olyan szavakat tartalmaz, amelyek legalább az egyik nyelvbe beletartoznak,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metszet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 olyan szavakat tartalmaz, amelyek </a:t>
                </a:r>
                <a:r>
                  <a:rPr lang="hu-HU" altLang="sk-SK" sz="2200" dirty="0" smtClean="0"/>
                  <a:t>egyidejűleg mindkét nyelvbe beletartoznak,</a:t>
                </a:r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  <a:blipFill rotWithShape="0">
                <a:blip r:embed="rId3"/>
                <a:stretch>
                  <a:fillRect l="-1410" t="-1194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39574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Mivel a nyelvek szavakat tartalmazó halmazok, ezért az ismert </a:t>
                </a:r>
                <a:r>
                  <a:rPr lang="hu-HU" altLang="sk-SK" sz="2200" b="1" i="1" dirty="0"/>
                  <a:t>halmazműveletek</a:t>
                </a:r>
                <a:r>
                  <a:rPr lang="hu-HU" altLang="sk-SK" sz="2200" dirty="0"/>
                  <a:t> elvégezhetők rajtuk</a:t>
                </a:r>
                <a:r>
                  <a:rPr lang="hu-HU" altLang="sk-SK" sz="2200" dirty="0" smtClean="0"/>
                  <a:t>: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egyesítés</a:t>
                </a:r>
                <a:r>
                  <a:rPr lang="hu-HU" altLang="sk-SK" sz="2200" dirty="0" smtClean="0"/>
                  <a:t> 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 olyan szavakat tartalmaz, amelyek legalább az egyik nyelvbe beletartoznak,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metszet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 olyan szavakat tartalmaz, amelyek </a:t>
                </a:r>
                <a:r>
                  <a:rPr lang="hu-HU" altLang="sk-SK" sz="2200" dirty="0" smtClean="0"/>
                  <a:t>egyidejűleg mindkét nyelvbe beletartoznak,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különbség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</a:t>
                </a:r>
                <a:r>
                  <a:rPr lang="hu-HU" altLang="sk-SK" sz="2200" dirty="0" smtClean="0"/>
                  <a:t>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</a:t>
                </a:r>
                <a:r>
                  <a:rPr lang="hu-HU" altLang="sk-SK" sz="2200" dirty="0" smtClean="0"/>
                  <a:t>nyelv </a:t>
                </a:r>
                <a:r>
                  <a:rPr lang="hu-HU" altLang="sk-SK" sz="2200" dirty="0"/>
                  <a:t>olyan szavakat tartalmaz, amelyek </a:t>
                </a:r>
                <a:r>
                  <a:rPr lang="hu-HU" altLang="sk-SK" sz="2200" dirty="0" smtClean="0"/>
                  <a:t>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nyelvbe beletartoznak, de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nyelvbe nem,</a:t>
                </a:r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  <a:blipFill rotWithShape="0">
                <a:blip r:embed="rId3"/>
                <a:stretch>
                  <a:fillRect l="-1410" t="-1194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17660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Mivel a nyelvek szavakat tartalmazó halmazok, ezért az ismert </a:t>
                </a:r>
                <a:r>
                  <a:rPr lang="hu-HU" altLang="sk-SK" sz="2200" b="1" i="1" dirty="0"/>
                  <a:t>halmazműveletek</a:t>
                </a:r>
                <a:r>
                  <a:rPr lang="hu-HU" altLang="sk-SK" sz="2200" dirty="0"/>
                  <a:t> elvégezhetők rajtuk</a:t>
                </a:r>
                <a:r>
                  <a:rPr lang="hu-HU" altLang="sk-SK" sz="2200" dirty="0" smtClean="0"/>
                  <a:t>: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egyesítés</a:t>
                </a:r>
                <a:r>
                  <a:rPr lang="hu-HU" altLang="sk-SK" sz="2200" dirty="0" smtClean="0"/>
                  <a:t> 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 olyan szavakat tartalmaz, amelyek legalább az egyik nyelvbe beletartoznak,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metszet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 olyan szavakat tartalmaz, amelyek </a:t>
                </a:r>
                <a:r>
                  <a:rPr lang="hu-HU" altLang="sk-SK" sz="2200" dirty="0" smtClean="0"/>
                  <a:t>egyidejűleg mindkét nyelvbe beletartoznak,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különbség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</a:t>
                </a:r>
                <a:r>
                  <a:rPr lang="hu-HU" altLang="sk-SK" sz="2200" dirty="0" smtClean="0"/>
                  <a:t>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altLang="sk-SK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</a:t>
                </a:r>
                <a:r>
                  <a:rPr lang="hu-HU" altLang="sk-SK" sz="2200" dirty="0" smtClean="0"/>
                  <a:t>nyelv </a:t>
                </a:r>
                <a:r>
                  <a:rPr lang="hu-HU" altLang="sk-SK" sz="2200" dirty="0"/>
                  <a:t>olyan szavakat tartalmaz, amelyek </a:t>
                </a:r>
                <a:r>
                  <a:rPr lang="hu-HU" altLang="sk-SK" sz="2200" dirty="0" smtClean="0"/>
                  <a:t>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nyelvbe beletartoznak, de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nyelvbe nem,</a:t>
                </a:r>
              </a:p>
              <a:p>
                <a:pPr marL="522288" lvl="1" indent="-342900" algn="just">
                  <a:spcBef>
                    <a:spcPts val="12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komplementer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hu-HU" altLang="sk-SK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sk-SK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altLang="sk-SK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hu-HU" altLang="sk-SK" sz="2200" dirty="0" smtClean="0"/>
                  <a:t> nyelv </a:t>
                </a:r>
                <a:r>
                  <a:rPr lang="hu-HU" altLang="sk-SK" sz="2200" dirty="0"/>
                  <a:t>olyan szavakat tartalmaz, </a:t>
                </a:r>
                <a:r>
                  <a:rPr lang="hu-HU" altLang="sk-SK" sz="2200" dirty="0" smtClean="0"/>
                  <a:t>amelyek nem tartoznak bele </a:t>
                </a:r>
                <a:r>
                  <a:rPr lang="hu-HU" altLang="sk-SK" sz="2200" dirty="0"/>
                  <a:t>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/>
                  <a:t> </a:t>
                </a:r>
                <a:r>
                  <a:rPr lang="hu-HU" altLang="sk-SK" sz="2200" dirty="0" smtClean="0"/>
                  <a:t>nyelvbe.</a:t>
                </a:r>
                <a:endParaRPr lang="hu-HU" altLang="sk-SK" sz="2200" dirty="0"/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5617294"/>
              </a:xfrm>
              <a:blipFill rotWithShape="0">
                <a:blip r:embed="rId3"/>
                <a:stretch>
                  <a:fillRect l="-1410" t="-1194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38005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465166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A nyelveken ezen kívül ún. </a:t>
                </a:r>
                <a:r>
                  <a:rPr lang="hu-HU" altLang="sk-SK" sz="2200" b="1" i="1" dirty="0"/>
                  <a:t>reguláris műveletek</a:t>
                </a:r>
                <a:r>
                  <a:rPr lang="hu-HU" altLang="sk-SK" sz="2200" dirty="0"/>
                  <a:t> is </a:t>
                </a:r>
                <a:r>
                  <a:rPr lang="hu-HU" altLang="sk-SK" sz="2200" dirty="0" smtClean="0"/>
                  <a:t>elvégezhetők:</a:t>
                </a:r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hu-HU" altLang="sk-SK" sz="2200" b="1" dirty="0" err="1" smtClean="0">
                    <a:solidFill>
                      <a:srgbClr val="FF0000"/>
                    </a:solidFill>
                  </a:rPr>
                  <a:t>onkatenáció</a:t>
                </a: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altLang="sk-SK" sz="2200" dirty="0" smtClean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konkatenációja olyan szavakat tartalmaz, amelyek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kezdődnek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</a:t>
                </a:r>
                <a:r>
                  <a:rPr lang="hu-HU" altLang="sk-SK" sz="2200" dirty="0" smtClean="0"/>
                  <a:t>végződnek, azaz</a:t>
                </a:r>
              </a:p>
              <a:p>
                <a:pPr marL="179388" lvl="1" indent="0" algn="just">
                  <a:spcBef>
                    <a:spcPts val="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hu-HU" altLang="sk-SK" sz="2200" dirty="0" smtClean="0"/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465166"/>
              </a:xfrm>
              <a:blipFill rotWithShape="0">
                <a:blip r:embed="rId3"/>
                <a:stretch>
                  <a:fillRect l="-1410" t="-1503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42893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465166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A nyelveken ezen kívül ún. </a:t>
                </a:r>
                <a:r>
                  <a:rPr lang="hu-HU" altLang="sk-SK" sz="2200" b="1" i="1" dirty="0"/>
                  <a:t>reguláris műveletek</a:t>
                </a:r>
                <a:r>
                  <a:rPr lang="hu-HU" altLang="sk-SK" sz="2200" dirty="0"/>
                  <a:t> is </a:t>
                </a:r>
                <a:r>
                  <a:rPr lang="hu-HU" altLang="sk-SK" sz="2200" dirty="0" smtClean="0"/>
                  <a:t>elvégezhetők:</a:t>
                </a:r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hu-HU" altLang="sk-SK" sz="2200" b="1" dirty="0" err="1" smtClean="0">
                    <a:solidFill>
                      <a:srgbClr val="FF0000"/>
                    </a:solidFill>
                  </a:rPr>
                  <a:t>onkatenáció</a:t>
                </a: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altLang="sk-SK" sz="2200" dirty="0" smtClean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konkatenációja olyan szavakat tartalmaz, amelyek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kezdődnek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</a:t>
                </a:r>
                <a:r>
                  <a:rPr lang="hu-HU" altLang="sk-SK" sz="2200" dirty="0" smtClean="0"/>
                  <a:t>végződnek, azaz</a:t>
                </a:r>
              </a:p>
              <a:p>
                <a:pPr marL="179388" lvl="1" indent="0" algn="just">
                  <a:spcBef>
                    <a:spcPts val="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hu-HU" altLang="sk-SK" sz="2200" dirty="0" smtClean="0"/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iteráció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200" dirty="0" smtClean="0"/>
                  <a:t> iterátlja olyan </a:t>
                </a:r>
                <a:r>
                  <a:rPr lang="hu-HU" altLang="sk-SK" sz="2200" dirty="0"/>
                  <a:t>szavakat tartalmaz, </a:t>
                </a:r>
                <a:r>
                  <a:rPr lang="hu-HU" altLang="sk-SK" sz="2200" dirty="0" smtClean="0"/>
                  <a:t>amelyeket az  </a:t>
                </a:r>
                <a14:m>
                  <m:oMath xmlns:m="http://schemas.openxmlformats.org/officeDocument/2006/math">
                    <m:r>
                      <a:rPr lang="hu-HU" altLang="sk-SK" sz="22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nyelvbe tartozó tetszőleges számú szó </a:t>
                </a:r>
                <a:r>
                  <a:rPr lang="hu-HU" altLang="sk-SK" sz="2200" dirty="0" err="1" smtClean="0"/>
                  <a:t>konka-tenációjával</a:t>
                </a:r>
                <a:r>
                  <a:rPr lang="hu-HU" altLang="sk-SK" sz="2200" dirty="0" smtClean="0"/>
                  <a:t> kapunk, azaz</a:t>
                </a:r>
              </a:p>
              <a:p>
                <a:pPr marL="179388" lvl="1" indent="0" algn="just">
                  <a:spcBef>
                    <a:spcPts val="120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altLang="sk-SK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</m:oMath>
                  </m:oMathPara>
                </a14:m>
                <a:endParaRPr lang="hu-HU" altLang="sk-SK" sz="2200" dirty="0" smtClean="0"/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465166"/>
              </a:xfrm>
              <a:blipFill rotWithShape="0">
                <a:blip r:embed="rId3"/>
                <a:stretch>
                  <a:fillRect l="-1410" t="-1503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34149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A nyelveken ezen kívül ún. </a:t>
                </a:r>
                <a:r>
                  <a:rPr lang="hu-HU" altLang="sk-SK" sz="2200" b="1" i="1" dirty="0"/>
                  <a:t>reguláris műveletek</a:t>
                </a:r>
                <a:r>
                  <a:rPr lang="hu-HU" altLang="sk-SK" sz="2200" dirty="0"/>
                  <a:t> is </a:t>
                </a:r>
                <a:r>
                  <a:rPr lang="hu-HU" altLang="sk-SK" sz="2200" dirty="0" smtClean="0"/>
                  <a:t>elvégezhetők:</a:t>
                </a:r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hu-HU" altLang="sk-SK" sz="2200" b="1" dirty="0" err="1" smtClean="0">
                    <a:solidFill>
                      <a:srgbClr val="FF0000"/>
                    </a:solidFill>
                  </a:rPr>
                  <a:t>onkatenáció</a:t>
                </a: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altLang="sk-SK" sz="2200" dirty="0" smtClean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konkatenációja olyan szavakat tartalmaz, amelyek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kezdődnek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</a:t>
                </a:r>
                <a:r>
                  <a:rPr lang="hu-HU" altLang="sk-SK" sz="2200" dirty="0" smtClean="0"/>
                  <a:t>végződnek, azaz</a:t>
                </a:r>
              </a:p>
              <a:p>
                <a:pPr marL="179388" lvl="1" indent="0" algn="just">
                  <a:spcBef>
                    <a:spcPts val="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hu-HU" altLang="sk-SK" sz="2200" dirty="0" smtClean="0"/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iteráció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200" dirty="0" smtClean="0"/>
                  <a:t> iterátlja olyan </a:t>
                </a:r>
                <a:r>
                  <a:rPr lang="hu-HU" altLang="sk-SK" sz="2200" dirty="0"/>
                  <a:t>szavakat tartalmaz, </a:t>
                </a:r>
                <a:r>
                  <a:rPr lang="hu-HU" altLang="sk-SK" sz="2200" dirty="0" smtClean="0"/>
                  <a:t>amelyeket az  </a:t>
                </a:r>
                <a14:m>
                  <m:oMath xmlns:m="http://schemas.openxmlformats.org/officeDocument/2006/math">
                    <m:r>
                      <a:rPr lang="hu-HU" altLang="sk-SK" sz="22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nyelvbe tartozó tetszőleges számú szó </a:t>
                </a:r>
                <a:r>
                  <a:rPr lang="hu-HU" altLang="sk-SK" sz="2200" dirty="0" err="1" smtClean="0"/>
                  <a:t>konka-tenációjával</a:t>
                </a:r>
                <a:r>
                  <a:rPr lang="hu-HU" altLang="sk-SK" sz="2200" dirty="0" smtClean="0"/>
                  <a:t> kapunk, azaz</a:t>
                </a:r>
              </a:p>
              <a:p>
                <a:pPr marL="179388" lvl="1" indent="0" algn="just">
                  <a:spcBef>
                    <a:spcPts val="120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altLang="sk-SK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</m:oMath>
                  </m:oMathPara>
                </a14:m>
                <a:endParaRPr lang="hu-HU" altLang="sk-SK" sz="2200" dirty="0" smtClean="0"/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  <a:blipFill rotWithShape="0">
                <a:blip r:embed="rId3"/>
                <a:stretch>
                  <a:fillRect l="-1410" t="-1580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79387" y="5229200"/>
                <a:ext cx="8785225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1.12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/>
                  <a:t> </a:t>
                </a:r>
                <a:r>
                  <a:rPr lang="hu-HU" altLang="sk-SK" sz="2200" dirty="0" smtClean="0"/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és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.</a:t>
                </a:r>
                <a:endParaRPr lang="hu-HU" altLang="sk-SK" sz="21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7" y="5229200"/>
                <a:ext cx="8785225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832" t="-5714" b="-2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18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949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en-US" sz="2800" b="1" dirty="0">
                <a:solidFill>
                  <a:schemeClr val="accent2"/>
                </a:solidFill>
              </a:rPr>
              <a:t>Szintaxis</a:t>
            </a: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Egy programozási nyelv esetén azon szabályok, feltételek összessége, amelyek segítségével definiálható, hogy az adott programozási nyelvben megírt </a:t>
            </a:r>
            <a:r>
              <a:rPr lang="hu-HU" altLang="en-US" sz="2200" dirty="0" smtClean="0"/>
              <a:t>forráskód </a:t>
            </a:r>
            <a:r>
              <a:rPr lang="hu-HU" altLang="en-US" sz="2200" dirty="0"/>
              <a:t>mikor tekinthető </a:t>
            </a:r>
            <a:r>
              <a:rPr lang="hu-HU" altLang="en-US" sz="2200" b="1" i="1" dirty="0">
                <a:solidFill>
                  <a:srgbClr val="FF0000"/>
                </a:solidFill>
              </a:rPr>
              <a:t>helyes</a:t>
            </a:r>
            <a:r>
              <a:rPr lang="hu-HU" altLang="en-US" sz="2200" dirty="0"/>
              <a:t>nek.</a:t>
            </a:r>
          </a:p>
          <a:p>
            <a:pPr marL="179388" lvl="1" indent="0" algn="just">
              <a:buFont typeface="Wingdings" panose="05000000000000000000" pitchFamily="2" charset="2"/>
              <a:buNone/>
            </a:pPr>
            <a:r>
              <a:rPr lang="hu-HU" altLang="en-US" sz="2200" dirty="0"/>
              <a:t>Ha egy program teljesíti a szintaxisban megadott szabályokat, feltételeket, akkor a program </a:t>
            </a:r>
            <a:r>
              <a:rPr lang="hu-HU" altLang="en-US" sz="2200" b="1" dirty="0">
                <a:solidFill>
                  <a:srgbClr val="006699"/>
                </a:solidFill>
              </a:rPr>
              <a:t>szintaktikailag helyes</a:t>
            </a:r>
            <a:r>
              <a:rPr lang="hu-HU" altLang="en-US" sz="2200" dirty="0"/>
              <a:t>.</a:t>
            </a:r>
          </a:p>
          <a:p>
            <a:pPr marL="179388" lvl="1" indent="0" algn="just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hu-HU" altLang="en-US" sz="2200" b="1" u="sng" dirty="0">
                <a:solidFill>
                  <a:schemeClr val="accent2"/>
                </a:solidFill>
              </a:rPr>
              <a:t>Kérdés</a:t>
            </a:r>
            <a:r>
              <a:rPr lang="hu-HU" altLang="en-US" sz="2200" b="1" dirty="0">
                <a:solidFill>
                  <a:schemeClr val="accent2"/>
                </a:solidFill>
              </a:rPr>
              <a:t>:</a:t>
            </a:r>
            <a:r>
              <a:rPr lang="hu-HU" altLang="en-US" sz="2200" dirty="0"/>
              <a:t> Hogyan adható meg egy programozási nyelv szintaxisa?</a:t>
            </a:r>
          </a:p>
          <a:p>
            <a:pPr marL="179388" lvl="1" indent="0" algn="just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hu-HU" altLang="en-US" sz="2500" dirty="0"/>
          </a:p>
        </p:txBody>
      </p:sp>
      <p:grpSp>
        <p:nvGrpSpPr>
          <p:cNvPr id="37478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7478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78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74790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479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7479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7479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A nyelveken ezen kívül ún. </a:t>
                </a:r>
                <a:r>
                  <a:rPr lang="hu-HU" altLang="sk-SK" sz="2200" b="1" i="1" dirty="0"/>
                  <a:t>reguláris műveletek</a:t>
                </a:r>
                <a:r>
                  <a:rPr lang="hu-HU" altLang="sk-SK" sz="2200" dirty="0"/>
                  <a:t> is </a:t>
                </a:r>
                <a:r>
                  <a:rPr lang="hu-HU" altLang="sk-SK" sz="2200" dirty="0" smtClean="0"/>
                  <a:t>elvégezhetők:</a:t>
                </a:r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hu-HU" altLang="sk-SK" sz="2200" b="1" dirty="0" err="1" smtClean="0">
                    <a:solidFill>
                      <a:srgbClr val="FF0000"/>
                    </a:solidFill>
                  </a:rPr>
                  <a:t>onkatenáció</a:t>
                </a: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altLang="sk-SK" sz="2200" dirty="0" smtClean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konkatenációja olyan szavakat tartalmaz, amelyek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kezdődnek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</a:t>
                </a:r>
                <a:r>
                  <a:rPr lang="hu-HU" altLang="sk-SK" sz="2200" dirty="0" smtClean="0"/>
                  <a:t>végződnek, azaz</a:t>
                </a:r>
              </a:p>
              <a:p>
                <a:pPr marL="179388" lvl="1" indent="0" algn="just">
                  <a:spcBef>
                    <a:spcPts val="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hu-HU" altLang="sk-SK" sz="2200" dirty="0" smtClean="0"/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iteráció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200" dirty="0" smtClean="0"/>
                  <a:t> iterátlja olyan </a:t>
                </a:r>
                <a:r>
                  <a:rPr lang="hu-HU" altLang="sk-SK" sz="2200" dirty="0"/>
                  <a:t>szavakat tartalmaz, </a:t>
                </a:r>
                <a:r>
                  <a:rPr lang="hu-HU" altLang="sk-SK" sz="2200" dirty="0" smtClean="0"/>
                  <a:t>amelyeket az  </a:t>
                </a:r>
                <a14:m>
                  <m:oMath xmlns:m="http://schemas.openxmlformats.org/officeDocument/2006/math">
                    <m:r>
                      <a:rPr lang="hu-HU" altLang="sk-SK" sz="22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nyelvbe tartozó tetszőleges számú szó </a:t>
                </a:r>
                <a:r>
                  <a:rPr lang="hu-HU" altLang="sk-SK" sz="2200" dirty="0" err="1" smtClean="0"/>
                  <a:t>konka-tenációjával</a:t>
                </a:r>
                <a:r>
                  <a:rPr lang="hu-HU" altLang="sk-SK" sz="2200" dirty="0" smtClean="0"/>
                  <a:t> kapunk, azaz</a:t>
                </a:r>
              </a:p>
              <a:p>
                <a:pPr marL="179388" lvl="1" indent="0" algn="just">
                  <a:spcBef>
                    <a:spcPts val="120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altLang="sk-SK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</m:oMath>
                  </m:oMathPara>
                </a14:m>
                <a:endParaRPr lang="hu-HU" altLang="sk-SK" sz="2200" dirty="0" smtClean="0"/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  <a:blipFill rotWithShape="0">
                <a:blip r:embed="rId3"/>
                <a:stretch>
                  <a:fillRect l="-1410" t="-1580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79387" y="5229200"/>
                <a:ext cx="8785225" cy="1234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1.12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/>
                  <a:t> </a:t>
                </a:r>
                <a:r>
                  <a:rPr lang="hu-HU" altLang="sk-SK" sz="2200" dirty="0" smtClean="0"/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és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.</a:t>
                </a:r>
                <a:endParaRPr lang="hu-HU" altLang="sk-SK" sz="21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algn="just">
                  <a:spcBef>
                    <a:spcPct val="25000"/>
                  </a:spcBef>
                </a:pP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Ekkor</a:t>
                </a: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sk-SK" sz="210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sk-SK" sz="2100" b="0" dirty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sk-SK" sz="21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lang="en-US" altLang="sk-SK" sz="2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endParaRPr lang="el-GR" altLang="sk-SK" sz="2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7" y="5229200"/>
                <a:ext cx="8785225" cy="1234953"/>
              </a:xfrm>
              <a:prstGeom prst="rect">
                <a:avLst/>
              </a:prstGeom>
              <a:blipFill rotWithShape="0">
                <a:blip r:embed="rId5"/>
                <a:stretch>
                  <a:fillRect l="-832" t="-19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A nyelveken ezen kívül ún. </a:t>
                </a:r>
                <a:r>
                  <a:rPr lang="hu-HU" altLang="sk-SK" sz="2200" b="1" i="1" dirty="0"/>
                  <a:t>reguláris műveletek</a:t>
                </a:r>
                <a:r>
                  <a:rPr lang="hu-HU" altLang="sk-SK" sz="2200" dirty="0"/>
                  <a:t> is </a:t>
                </a:r>
                <a:r>
                  <a:rPr lang="hu-HU" altLang="sk-SK" sz="2200" dirty="0" smtClean="0"/>
                  <a:t>elvégezhetők:</a:t>
                </a:r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hu-HU" altLang="sk-SK" sz="2200" b="1" dirty="0" err="1" smtClean="0">
                    <a:solidFill>
                      <a:srgbClr val="FF0000"/>
                    </a:solidFill>
                  </a:rPr>
                  <a:t>onkatenáció</a:t>
                </a: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altLang="sk-SK" sz="2200" dirty="0" smtClean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konkatenációja olyan szavakat tartalmaz, amelyek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kezdődnek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</a:t>
                </a:r>
                <a:r>
                  <a:rPr lang="hu-HU" altLang="sk-SK" sz="2200" dirty="0" smtClean="0"/>
                  <a:t>végződnek, azaz</a:t>
                </a:r>
              </a:p>
              <a:p>
                <a:pPr marL="179388" lvl="1" indent="0" algn="just">
                  <a:spcBef>
                    <a:spcPts val="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hu-HU" altLang="sk-SK" sz="2200" dirty="0" smtClean="0"/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iteráció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200" dirty="0" smtClean="0"/>
                  <a:t> iterátlja olyan </a:t>
                </a:r>
                <a:r>
                  <a:rPr lang="hu-HU" altLang="sk-SK" sz="2200" dirty="0"/>
                  <a:t>szavakat tartalmaz, </a:t>
                </a:r>
                <a:r>
                  <a:rPr lang="hu-HU" altLang="sk-SK" sz="2200" dirty="0" smtClean="0"/>
                  <a:t>amelyeket az  </a:t>
                </a:r>
                <a14:m>
                  <m:oMath xmlns:m="http://schemas.openxmlformats.org/officeDocument/2006/math">
                    <m:r>
                      <a:rPr lang="hu-HU" altLang="sk-SK" sz="22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nyelvbe tartozó tetszőleges számú szó </a:t>
                </a:r>
                <a:r>
                  <a:rPr lang="hu-HU" altLang="sk-SK" sz="2200" dirty="0" err="1" smtClean="0"/>
                  <a:t>konka-tenációjával</a:t>
                </a:r>
                <a:r>
                  <a:rPr lang="hu-HU" altLang="sk-SK" sz="2200" dirty="0" smtClean="0"/>
                  <a:t> kapunk, azaz</a:t>
                </a:r>
              </a:p>
              <a:p>
                <a:pPr marL="179388" lvl="1" indent="0" algn="just">
                  <a:spcBef>
                    <a:spcPts val="120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altLang="sk-SK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</m:oMath>
                  </m:oMathPara>
                </a14:m>
                <a:endParaRPr lang="hu-HU" altLang="sk-SK" sz="2200" dirty="0" smtClean="0"/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  <a:blipFill rotWithShape="0">
                <a:blip r:embed="rId3"/>
                <a:stretch>
                  <a:fillRect l="-1410" t="-1580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79387" y="5229200"/>
                <a:ext cx="8785225" cy="12349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1.12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/>
                  <a:t> </a:t>
                </a:r>
                <a:r>
                  <a:rPr lang="hu-HU" altLang="sk-SK" sz="2200" dirty="0" smtClean="0"/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és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.</a:t>
                </a:r>
                <a:endParaRPr lang="hu-HU" altLang="sk-SK" sz="21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algn="just">
                  <a:spcBef>
                    <a:spcPct val="25000"/>
                  </a:spcBef>
                </a:pP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Ekkor</a:t>
                </a: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sk-SK" sz="210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sk-SK" sz="2100" b="0" dirty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sk-SK" sz="21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lang="en-US" altLang="sk-SK" sz="2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sk-SK" sz="2100" b="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𝑏𝑏𝑏𝑏𝑏𝑏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𝑏𝑏𝑏𝑏𝑎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𝑏𝑏𝑎𝑏</m:t>
                        </m:r>
                        <m:r>
                          <a:rPr lang="hu-HU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𝑎𝑏𝑏𝑏𝑏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𝑏𝑏𝑎𝑎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hu-HU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hu-HU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𝑎𝑎𝑏𝑏</m:t>
                        </m:r>
                        <m:r>
                          <a:rPr lang="en-US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𝑎𝑎𝑎</m:t>
                        </m:r>
                      </m:e>
                    </m:d>
                  </m:oMath>
                </a14:m>
                <a:endParaRPr lang="hu-HU" altLang="sk-SK" sz="2100" b="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7" y="5229200"/>
                <a:ext cx="8785225" cy="1234953"/>
              </a:xfrm>
              <a:prstGeom prst="rect">
                <a:avLst/>
              </a:prstGeom>
              <a:blipFill rotWithShape="0">
                <a:blip r:embed="rId5"/>
                <a:stretch>
                  <a:fillRect l="-832" t="-19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47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</p:spPr>
            <p:txBody>
              <a:bodyPr/>
              <a:lstStyle/>
              <a:p>
                <a:pPr marL="0" indent="0">
                  <a:buFontTx/>
                  <a:buNone/>
                </a:pPr>
                <a:r>
                  <a:rPr lang="hu-HU" altLang="sk-SK" sz="2800" b="1" dirty="0" smtClean="0">
                    <a:solidFill>
                      <a:schemeClr val="accent2"/>
                    </a:solidFill>
                  </a:rPr>
                  <a:t>Műveletek formális nyelvekkel</a:t>
                </a:r>
                <a:endParaRPr lang="hu-HU" altLang="sk-SK" sz="2800" b="1" dirty="0">
                  <a:solidFill>
                    <a:schemeClr val="accent2"/>
                  </a:solidFill>
                </a:endParaRPr>
              </a:p>
              <a:p>
                <a:pPr marL="179388" lvl="1" indent="0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hu-HU" altLang="sk-SK" sz="1300" b="1" dirty="0">
                  <a:solidFill>
                    <a:srgbClr val="3399FF"/>
                  </a:solidFill>
                </a:endParaRPr>
              </a:p>
              <a:p>
                <a:pPr marL="179388" lvl="1" indent="0" algn="just"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hu-HU" altLang="sk-SK" sz="2200" dirty="0"/>
                  <a:t>A nyelveken ezen kívül ún. </a:t>
                </a:r>
                <a:r>
                  <a:rPr lang="hu-HU" altLang="sk-SK" sz="2200" b="1" i="1" dirty="0"/>
                  <a:t>reguláris műveletek</a:t>
                </a:r>
                <a:r>
                  <a:rPr lang="hu-HU" altLang="sk-SK" sz="2200" dirty="0"/>
                  <a:t> is </a:t>
                </a:r>
                <a:r>
                  <a:rPr lang="hu-HU" altLang="sk-SK" sz="2200" dirty="0" smtClean="0"/>
                  <a:t>elvégezhetők:</a:t>
                </a:r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hu-HU" altLang="sk-SK" sz="2200" b="1" dirty="0" err="1" smtClean="0">
                    <a:solidFill>
                      <a:srgbClr val="FF0000"/>
                    </a:solidFill>
                  </a:rPr>
                  <a:t>onkatenáció</a:t>
                </a: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hu-HU" altLang="sk-SK" sz="2200" dirty="0" smtClean="0"/>
                  <a:t>– az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nyelvek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 smtClean="0"/>
                  <a:t>  konkatenációja olyan szavakat tartalmaz, amelyek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kezdődnek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altLang="sk-S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altLang="sk-SK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altLang="sk-SK" sz="2200" dirty="0"/>
                  <a:t>  nyelvbe tartozó szóval </a:t>
                </a:r>
                <a:r>
                  <a:rPr lang="hu-HU" altLang="sk-SK" sz="2200" dirty="0" smtClean="0"/>
                  <a:t>végződnek, azaz</a:t>
                </a:r>
              </a:p>
              <a:p>
                <a:pPr marL="179388" lvl="1" indent="0" algn="just">
                  <a:spcBef>
                    <a:spcPts val="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𝑢𝑣</m:t>
                          </m:r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∧ 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altLang="sk-SK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hu-HU" altLang="sk-SK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hu-HU" altLang="sk-SK" sz="2200" dirty="0" smtClean="0"/>
              </a:p>
              <a:p>
                <a:pPr marL="522288" lvl="1" indent="-342900" algn="just">
                  <a:spcBef>
                    <a:spcPts val="120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●"/>
                </a:pPr>
                <a:r>
                  <a:rPr lang="hu-HU" altLang="sk-SK" sz="2200" b="1" dirty="0" smtClean="0">
                    <a:solidFill>
                      <a:srgbClr val="FF0000"/>
                    </a:solidFill>
                  </a:rPr>
                  <a:t>iteráció</a:t>
                </a:r>
                <a:r>
                  <a:rPr lang="hu-HU" altLang="sk-SK" sz="2200" dirty="0" smtClean="0"/>
                  <a:t> </a:t>
                </a:r>
                <a:r>
                  <a:rPr lang="hu-HU" altLang="sk-SK" sz="2200" dirty="0"/>
                  <a:t>– az  </a:t>
                </a:r>
                <a14:m>
                  <m:oMath xmlns:m="http://schemas.openxmlformats.org/officeDocument/2006/math">
                    <m:r>
                      <a:rPr lang="hu-HU" altLang="sk-SK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sk-S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hu-HU" altLang="sk-SK" sz="2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altLang="sk-SK" sz="2200" dirty="0" smtClean="0"/>
                  <a:t> iterátlja olyan </a:t>
                </a:r>
                <a:r>
                  <a:rPr lang="hu-HU" altLang="sk-SK" sz="2200" dirty="0"/>
                  <a:t>szavakat tartalmaz, </a:t>
                </a:r>
                <a:r>
                  <a:rPr lang="hu-HU" altLang="sk-SK" sz="2200" dirty="0" smtClean="0"/>
                  <a:t>amelyeket az  </a:t>
                </a:r>
                <a14:m>
                  <m:oMath xmlns:m="http://schemas.openxmlformats.org/officeDocument/2006/math">
                    <m:r>
                      <a:rPr lang="hu-HU" altLang="sk-SK" sz="22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altLang="sk-SK" sz="2200" dirty="0"/>
                  <a:t>  </a:t>
                </a:r>
                <a:r>
                  <a:rPr lang="hu-HU" altLang="sk-SK" sz="2200" dirty="0" smtClean="0"/>
                  <a:t>nyelvbe tartozó tetszőleges számú szó </a:t>
                </a:r>
                <a:r>
                  <a:rPr lang="hu-HU" altLang="sk-SK" sz="2200" dirty="0" err="1" smtClean="0"/>
                  <a:t>konka-tenációjával</a:t>
                </a:r>
                <a:r>
                  <a:rPr lang="hu-HU" altLang="sk-SK" sz="2200" dirty="0" smtClean="0"/>
                  <a:t> kapunk, azaz</a:t>
                </a:r>
              </a:p>
              <a:p>
                <a:pPr marL="179388" lvl="1" indent="0" algn="just">
                  <a:spcBef>
                    <a:spcPts val="1200"/>
                  </a:spcBef>
                  <a:buClr>
                    <a:schemeClr val="accent2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altLang="sk-SK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hu-HU" altLang="sk-SK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altLang="sk-S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𝐿𝐿𝐿</m:t>
                      </m:r>
                      <m:r>
                        <a:rPr lang="hu-HU" altLang="sk-SK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</m:oMath>
                  </m:oMathPara>
                </a14:m>
                <a:endParaRPr lang="hu-HU" altLang="sk-SK" sz="2200" dirty="0" smtClean="0"/>
              </a:p>
            </p:txBody>
          </p:sp>
        </mc:Choice>
        <mc:Fallback xmlns="">
          <p:sp>
            <p:nvSpPr>
              <p:cNvPr id="5847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08050"/>
                <a:ext cx="8640763" cy="4241775"/>
              </a:xfrm>
              <a:blipFill rotWithShape="0">
                <a:blip r:embed="rId3"/>
                <a:stretch>
                  <a:fillRect l="-1410" t="-1580" r="-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4707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847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84709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84710" name="Picture 6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4711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84712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84713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179387" y="5229200"/>
                <a:ext cx="8785225" cy="16350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1.12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/>
                  <a:t> </a:t>
                </a:r>
                <a:r>
                  <a:rPr lang="hu-HU" altLang="sk-SK" sz="2200" dirty="0" smtClean="0"/>
                  <a:t>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Legyen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  </a:t>
                </a: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és</a:t>
                </a:r>
                <a:r>
                  <a:rPr lang="en-US" altLang="sk-SK" sz="21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altLang="sk-SK" sz="2100" b="0" dirty="0">
                    <a:solidFill>
                      <a:schemeClr val="tx1"/>
                    </a:solidFill>
                  </a:rPr>
                  <a:t>.</a:t>
                </a:r>
                <a:endParaRPr lang="hu-HU" altLang="sk-SK" sz="21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algn="just">
                  <a:spcBef>
                    <a:spcPct val="25000"/>
                  </a:spcBef>
                </a:pPr>
                <a:r>
                  <a:rPr lang="hu-HU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Ekkor</a:t>
                </a:r>
                <a:r>
                  <a:rPr lang="en-US" altLang="sk-SK" sz="2100" b="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hu-HU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sk-SK" sz="210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𝑏𝑏𝑏𝑏𝑏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𝑎𝑎𝑏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sk-SK" sz="2100" b="0" dirty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sk-SK" sz="21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</a:t>
                </a:r>
                <a:r>
                  <a:rPr lang="en-US" altLang="sk-SK" sz="21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sk-SK" sz="2100" b="0" i="1" baseline="-2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sk-SK" sz="2100" b="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𝑏𝑏𝑏𝑏𝑏𝑏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𝑏𝑏𝑏𝑏𝑎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𝑏𝑏𝑎𝑏</m:t>
                        </m:r>
                        <m:r>
                          <a:rPr lang="hu-HU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𝑎𝑏𝑏𝑏𝑏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𝑏𝑏𝑎𝑎</m:t>
                        </m:r>
                        <m:r>
                          <a:rPr lang="en-US" altLang="sk-SK" sz="21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hu-HU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hu-HU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𝑎𝑎𝑏𝑏</m:t>
                        </m:r>
                        <m:r>
                          <a:rPr lang="en-US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sk-SK" sz="2100" b="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𝑎𝑎𝑎</m:t>
                        </m:r>
                      </m:e>
                    </m:d>
                  </m:oMath>
                </a14:m>
                <a:endParaRPr lang="hu-HU" altLang="sk-SK" sz="2100" b="0" dirty="0" smtClean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hu-HU" altLang="sk-SK" sz="2100" b="0" dirty="0" smtClean="0">
                    <a:solidFill>
                      <a:schemeClr val="tx1"/>
                    </a:solidFill>
                  </a:rPr>
                  <a:t>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hu-HU" altLang="sk-SK" sz="2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sk-SK" sz="2100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𝑏𝑏𝑏</m:t>
                    </m:r>
                    <m:r>
                      <a:rPr lang="hu-HU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𝑏𝑏𝑎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hu-HU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𝑎𝑏𝑏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hu-HU" altLang="sk-SK" sz="2100" b="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𝑎𝑎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sk-SK" sz="21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𝑏𝑏𝑏𝑏𝑏𝑏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𝑏𝑏𝑏𝑏𝑏𝑎</m:t>
                    </m:r>
                    <m:r>
                      <a:rPr lang="en-US" altLang="sk-SK" sz="2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…}</m:t>
                    </m:r>
                  </m:oMath>
                </a14:m>
                <a:endParaRPr lang="el-GR" altLang="sk-SK" sz="21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7" y="5229200"/>
                <a:ext cx="8785225" cy="1635063"/>
              </a:xfrm>
              <a:prstGeom prst="rect">
                <a:avLst/>
              </a:prstGeom>
              <a:blipFill rotWithShape="0">
                <a:blip r:embed="rId5"/>
                <a:stretch>
                  <a:fillRect l="-832" t="-1493" b="-41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45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762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 smtClean="0">
                <a:solidFill>
                  <a:schemeClr val="accent2"/>
                </a:solidFill>
              </a:rPr>
              <a:t>Formális nyelvek </a:t>
            </a:r>
            <a:r>
              <a:rPr lang="hu-HU" altLang="sk-SK" sz="2800" b="1" dirty="0">
                <a:solidFill>
                  <a:schemeClr val="accent2"/>
                </a:solidFill>
              </a:rPr>
              <a:t>megadása</a:t>
            </a:r>
            <a:endParaRPr lang="hu-HU" altLang="sk-SK" sz="1300" b="1" dirty="0">
              <a:solidFill>
                <a:schemeClr val="accent2"/>
              </a:solidFill>
            </a:endParaRPr>
          </a:p>
        </p:txBody>
      </p:sp>
      <p:grpSp>
        <p:nvGrpSpPr>
          <p:cNvPr id="53453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3453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34534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453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3453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323850" y="1700213"/>
            <a:ext cx="8569325" cy="87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sk-SK" sz="2200" b="0" dirty="0">
                <a:solidFill>
                  <a:schemeClr val="tx1"/>
                </a:solidFill>
              </a:rPr>
              <a:t>Egy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formális nyelv </a:t>
            </a:r>
            <a:r>
              <a:rPr lang="hu-HU" altLang="sk-SK" sz="2200" b="0" dirty="0">
                <a:solidFill>
                  <a:schemeClr val="tx1"/>
                </a:solidFill>
              </a:rPr>
              <a:t>megadható</a:t>
            </a:r>
          </a:p>
          <a:p>
            <a:pPr marL="342900" indent="-342900">
              <a:spcBef>
                <a:spcPct val="300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hu-HU" altLang="sk-SK" sz="2200" b="0" dirty="0" smtClean="0">
                <a:solidFill>
                  <a:schemeClr val="tx1"/>
                </a:solidFill>
              </a:rPr>
              <a:t>szavainak </a:t>
            </a:r>
            <a:r>
              <a:rPr lang="hu-HU" altLang="sk-SK" sz="2200" b="0" dirty="0">
                <a:solidFill>
                  <a:schemeClr val="tx1"/>
                </a:solidFill>
              </a:rPr>
              <a:t>felsorolásával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047564" y="2134378"/>
                <a:ext cx="509643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00, 1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𝑎𝑎𝑎𝑏𝑏𝑏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𝑎𝑎𝑎𝑎𝑏𝑏𝑏𝑏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564" y="2134378"/>
                <a:ext cx="5096435" cy="1261884"/>
              </a:xfrm>
              <a:prstGeom prst="rect">
                <a:avLst/>
              </a:prstGeom>
              <a:blipFill rotWithShape="0">
                <a:blip r:embed="rId4"/>
                <a:stretch>
                  <a:fillRect l="-120" b="-4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76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762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 smtClean="0">
                <a:solidFill>
                  <a:schemeClr val="accent2"/>
                </a:solidFill>
              </a:rPr>
              <a:t>Formális nyelvek </a:t>
            </a:r>
            <a:r>
              <a:rPr lang="hu-HU" altLang="sk-SK" sz="2800" b="1" dirty="0">
                <a:solidFill>
                  <a:schemeClr val="accent2"/>
                </a:solidFill>
              </a:rPr>
              <a:t>megadása</a:t>
            </a:r>
            <a:endParaRPr lang="hu-HU" altLang="sk-SK" sz="1300" b="1" dirty="0">
              <a:solidFill>
                <a:schemeClr val="accent2"/>
              </a:solidFill>
            </a:endParaRPr>
          </a:p>
        </p:txBody>
      </p:sp>
      <p:grpSp>
        <p:nvGrpSpPr>
          <p:cNvPr id="53453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3453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34534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453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3453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323850" y="1700213"/>
            <a:ext cx="8569325" cy="87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sk-SK" sz="2200" b="0" dirty="0">
                <a:solidFill>
                  <a:schemeClr val="tx1"/>
                </a:solidFill>
              </a:rPr>
              <a:t>Egy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formális nyelv </a:t>
            </a:r>
            <a:r>
              <a:rPr lang="hu-HU" altLang="sk-SK" sz="2200" b="0" dirty="0">
                <a:solidFill>
                  <a:schemeClr val="tx1"/>
                </a:solidFill>
              </a:rPr>
              <a:t>megadható</a:t>
            </a:r>
          </a:p>
          <a:p>
            <a:pPr marL="342900" indent="-342900">
              <a:spcBef>
                <a:spcPct val="300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hu-HU" altLang="sk-SK" sz="2200" b="0" dirty="0" smtClean="0">
                <a:solidFill>
                  <a:schemeClr val="tx1"/>
                </a:solidFill>
              </a:rPr>
              <a:t>szavainak </a:t>
            </a:r>
            <a:r>
              <a:rPr lang="hu-HU" altLang="sk-SK" sz="2200" b="0" dirty="0">
                <a:solidFill>
                  <a:schemeClr val="tx1"/>
                </a:solidFill>
              </a:rPr>
              <a:t>felsorolásával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323850" y="3573463"/>
            <a:ext cx="8569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sk-SK" sz="2200" b="0" dirty="0" smtClean="0">
                <a:solidFill>
                  <a:schemeClr val="tx1"/>
                </a:solidFill>
              </a:rPr>
              <a:t>tulajdonság </a:t>
            </a:r>
            <a:r>
              <a:rPr lang="hu-HU" altLang="sk-SK" sz="2200" b="0" dirty="0">
                <a:solidFill>
                  <a:schemeClr val="tx1"/>
                </a:solidFill>
              </a:rPr>
              <a:t>segítségével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4050382" y="3573463"/>
                <a:ext cx="4841206" cy="1305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82" y="3573463"/>
                <a:ext cx="4841206" cy="1305486"/>
              </a:xfrm>
              <a:prstGeom prst="rect">
                <a:avLst/>
              </a:prstGeom>
              <a:blipFill rotWithShape="0">
                <a:blip r:embed="rId4"/>
                <a:stretch>
                  <a:fillRect l="-126" b="-6308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047564" y="2134378"/>
                <a:ext cx="509643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00, 1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𝑎𝑎𝑎𝑏𝑏𝑏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𝑎𝑎𝑎𝑎𝑏𝑏𝑏𝑏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564" y="2134378"/>
                <a:ext cx="5096435" cy="1261884"/>
              </a:xfrm>
              <a:prstGeom prst="rect">
                <a:avLst/>
              </a:prstGeom>
              <a:blipFill rotWithShape="0">
                <a:blip r:embed="rId5"/>
                <a:stretch>
                  <a:fillRect l="-120" b="-4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762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sk-SK" sz="2800" b="1" dirty="0" smtClean="0">
                <a:solidFill>
                  <a:schemeClr val="accent2"/>
                </a:solidFill>
              </a:rPr>
              <a:t>Formális nyelvek </a:t>
            </a:r>
            <a:r>
              <a:rPr lang="hu-HU" altLang="sk-SK" sz="2800" b="1" dirty="0">
                <a:solidFill>
                  <a:schemeClr val="accent2"/>
                </a:solidFill>
              </a:rPr>
              <a:t>megadása</a:t>
            </a:r>
            <a:endParaRPr lang="hu-HU" altLang="sk-SK" sz="1300" b="1" dirty="0">
              <a:solidFill>
                <a:schemeClr val="accent2"/>
              </a:solidFill>
            </a:endParaRPr>
          </a:p>
        </p:txBody>
      </p:sp>
      <p:grpSp>
        <p:nvGrpSpPr>
          <p:cNvPr id="534531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34532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34533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34534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4535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34537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34538" name="Text Box 10"/>
          <p:cNvSpPr txBox="1">
            <a:spLocks noChangeArrowheads="1"/>
          </p:cNvSpPr>
          <p:nvPr/>
        </p:nvSpPr>
        <p:spPr bwMode="auto">
          <a:xfrm>
            <a:off x="323850" y="1700213"/>
            <a:ext cx="8569325" cy="87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hu-HU" altLang="sk-SK" sz="2200" b="0" dirty="0">
                <a:solidFill>
                  <a:schemeClr val="tx1"/>
                </a:solidFill>
              </a:rPr>
              <a:t>Egy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formális nyelv </a:t>
            </a:r>
            <a:r>
              <a:rPr lang="hu-HU" altLang="sk-SK" sz="2200" b="0" dirty="0">
                <a:solidFill>
                  <a:schemeClr val="tx1"/>
                </a:solidFill>
              </a:rPr>
              <a:t>megadható</a:t>
            </a:r>
          </a:p>
          <a:p>
            <a:pPr marL="342900" indent="-342900">
              <a:spcBef>
                <a:spcPct val="30000"/>
              </a:spcBef>
              <a:buClr>
                <a:schemeClr val="accent6"/>
              </a:buClr>
              <a:buFont typeface="Arial" panose="020B0604020202020204" pitchFamily="34" charset="0"/>
              <a:buChar char="●"/>
            </a:pPr>
            <a:r>
              <a:rPr lang="hu-HU" altLang="sk-SK" sz="2200" b="0" dirty="0" smtClean="0">
                <a:solidFill>
                  <a:schemeClr val="tx1"/>
                </a:solidFill>
              </a:rPr>
              <a:t>szavainak </a:t>
            </a:r>
            <a:r>
              <a:rPr lang="hu-HU" altLang="sk-SK" sz="2200" b="0" dirty="0">
                <a:solidFill>
                  <a:schemeClr val="tx1"/>
                </a:solidFill>
              </a:rPr>
              <a:t>felsorolásával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534540" name="Text Box 12"/>
          <p:cNvSpPr txBox="1">
            <a:spLocks noChangeArrowheads="1"/>
          </p:cNvSpPr>
          <p:nvPr/>
        </p:nvSpPr>
        <p:spPr bwMode="auto">
          <a:xfrm>
            <a:off x="323850" y="3573463"/>
            <a:ext cx="8569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sk-SK" sz="2200" b="0" dirty="0" smtClean="0">
                <a:solidFill>
                  <a:schemeClr val="tx1"/>
                </a:solidFill>
              </a:rPr>
              <a:t>tulajdonság </a:t>
            </a:r>
            <a:r>
              <a:rPr lang="hu-HU" altLang="sk-SK" sz="2200" b="0" dirty="0">
                <a:solidFill>
                  <a:schemeClr val="tx1"/>
                </a:solidFill>
              </a:rPr>
              <a:t>segítségével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534542" name="Text Box 14"/>
          <p:cNvSpPr txBox="1">
            <a:spLocks noChangeArrowheads="1"/>
          </p:cNvSpPr>
          <p:nvPr/>
        </p:nvSpPr>
        <p:spPr bwMode="auto">
          <a:xfrm>
            <a:off x="323850" y="5084763"/>
            <a:ext cx="85693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accent2"/>
              </a:buClr>
              <a:buFont typeface="Arial" panose="020B0604020202020204" pitchFamily="34" charset="0"/>
              <a:buChar char="●"/>
            </a:pPr>
            <a:r>
              <a:rPr lang="hu-HU" altLang="sk-SK" sz="2200" b="0" dirty="0" smtClean="0">
                <a:solidFill>
                  <a:schemeClr val="tx1"/>
                </a:solidFill>
              </a:rPr>
              <a:t>generatív </a:t>
            </a:r>
            <a:r>
              <a:rPr lang="hu-HU" altLang="sk-SK" sz="2200" b="0" dirty="0">
                <a:solidFill>
                  <a:schemeClr val="tx1"/>
                </a:solidFill>
              </a:rPr>
              <a:t>nyelvtan segítségével.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4050382" y="3573463"/>
                <a:ext cx="4841206" cy="1305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p>
                            <m:sSupPr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sk-SK" sz="2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hu-HU" altLang="sk-SK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hu-HU" altLang="sk-SK" sz="2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altLang="sk-SK" sz="2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82" y="3573463"/>
                <a:ext cx="4841206" cy="1305486"/>
              </a:xfrm>
              <a:prstGeom prst="rect">
                <a:avLst/>
              </a:prstGeom>
              <a:blipFill rotWithShape="0">
                <a:blip r:embed="rId4"/>
                <a:stretch>
                  <a:fillRect l="-126" b="-6308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/>
              <p:cNvSpPr txBox="1"/>
              <p:nvPr/>
            </p:nvSpPr>
            <p:spPr>
              <a:xfrm>
                <a:off x="4047564" y="2134378"/>
                <a:ext cx="509643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00, 1 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𝑎𝑏𝑎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u-HU" altLang="sk-SK" sz="2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altLang="sk-SK" sz="2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𝑎𝑎𝑎𝑏𝑏𝑏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𝑎𝑎𝑎𝑎𝑏𝑏𝑏𝑏</m:t>
                          </m:r>
                          <m:r>
                            <a:rPr lang="hu-HU" altLang="sk-SK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16" name="Szövegdoboz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564" y="2134378"/>
                <a:ext cx="5096435" cy="1261884"/>
              </a:xfrm>
              <a:prstGeom prst="rect">
                <a:avLst/>
              </a:prstGeom>
              <a:blipFill rotWithShape="0">
                <a:blip r:embed="rId5"/>
                <a:stretch>
                  <a:fillRect l="-120" b="-4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1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auto">
          <a:xfrm>
            <a:off x="388214" y="1390575"/>
            <a:ext cx="8344177" cy="2952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299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dirty="0">
                    <a:solidFill>
                      <a:srgbClr val="FF0000"/>
                    </a:solidFill>
                  </a:rPr>
                  <a:t>Generatív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nyelvtan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nevezzük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rendezett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elemnégyest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ahol: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egy ábécé, a </a:t>
                </a:r>
                <a:r>
                  <a:rPr lang="hu-HU" sz="2200" dirty="0" err="1">
                    <a:solidFill>
                      <a:schemeClr val="tx1"/>
                    </a:solidFill>
                  </a:rPr>
                  <a:t>nemterminális</a:t>
                </a:r>
                <a:r>
                  <a:rPr lang="hu-HU" sz="2200" dirty="0">
                    <a:solidFill>
                      <a:schemeClr val="tx1"/>
                    </a:solidFill>
                  </a:rPr>
                  <a:t> ábécé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 egy ábécé, a </a:t>
                </a:r>
                <a:r>
                  <a:rPr lang="hu-HU" sz="2200" dirty="0">
                    <a:solidFill>
                      <a:schemeClr val="tx1"/>
                    </a:solidFill>
                  </a:rPr>
                  <a:t>terminális ábécé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alakú </a:t>
                </a:r>
                <a:r>
                  <a:rPr lang="hu-HU" sz="2200" dirty="0">
                    <a:solidFill>
                      <a:schemeClr val="tx1"/>
                    </a:solidFill>
                  </a:rPr>
                  <a:t>nyelvtani szabályok véges halmaza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ahol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tartalmaz legalább egy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nemterminális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szimbólumot,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 a </a:t>
                </a:r>
                <a:r>
                  <a:rPr lang="hu-HU" sz="2200" dirty="0">
                    <a:solidFill>
                      <a:schemeClr val="tx1"/>
                    </a:solidFill>
                  </a:rPr>
                  <a:t>kezdő </a:t>
                </a:r>
                <a:r>
                  <a:rPr lang="hu-HU" sz="2200" dirty="0" err="1">
                    <a:solidFill>
                      <a:schemeClr val="tx1"/>
                    </a:solidFill>
                  </a:rPr>
                  <a:t>nemterminális</a:t>
                </a:r>
                <a:r>
                  <a:rPr lang="hu-HU" sz="2200" dirty="0">
                    <a:solidFill>
                      <a:schemeClr val="tx1"/>
                    </a:solidFill>
                  </a:rPr>
                  <a:t> szimbólum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2993127"/>
              </a:xfrm>
              <a:prstGeom prst="rect">
                <a:avLst/>
              </a:prstGeom>
              <a:blipFill rotWithShape="0">
                <a:blip r:embed="rId3"/>
                <a:stretch>
                  <a:fillRect l="-953" t="-1222" r="-1026" b="-20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</a:t>
                </a:r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1.9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(generatív nyelvtan)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67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auto">
          <a:xfrm>
            <a:off x="388214" y="1390575"/>
            <a:ext cx="8344177" cy="2952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299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dirty="0">
                    <a:solidFill>
                      <a:srgbClr val="FF0000"/>
                    </a:solidFill>
                  </a:rPr>
                  <a:t>Generatív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nyelvtan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nevezzük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rendezett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elemnégyest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ahol: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egy ábécé, a </a:t>
                </a:r>
                <a:r>
                  <a:rPr lang="hu-HU" sz="2200" dirty="0" err="1">
                    <a:solidFill>
                      <a:schemeClr val="tx1"/>
                    </a:solidFill>
                  </a:rPr>
                  <a:t>nemterminális</a:t>
                </a:r>
                <a:r>
                  <a:rPr lang="hu-HU" sz="2200" dirty="0">
                    <a:solidFill>
                      <a:schemeClr val="tx1"/>
                    </a:solidFill>
                  </a:rPr>
                  <a:t> ábécé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 egy ábécé, a </a:t>
                </a:r>
                <a:r>
                  <a:rPr lang="hu-HU" sz="2200" dirty="0">
                    <a:solidFill>
                      <a:schemeClr val="tx1"/>
                    </a:solidFill>
                  </a:rPr>
                  <a:t>terminális ábécé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alakú </a:t>
                </a:r>
                <a:r>
                  <a:rPr lang="hu-HU" sz="2200" dirty="0">
                    <a:solidFill>
                      <a:schemeClr val="tx1"/>
                    </a:solidFill>
                  </a:rPr>
                  <a:t>nyelvtani szabályok véges halmaza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ahol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és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tartalmaz legalább egy 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nemterminális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szimbólumot,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marL="363538" algn="just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 a </a:t>
                </a:r>
                <a:r>
                  <a:rPr lang="hu-HU" sz="2200" dirty="0">
                    <a:solidFill>
                      <a:schemeClr val="tx1"/>
                    </a:solidFill>
                  </a:rPr>
                  <a:t>kezdő </a:t>
                </a:r>
                <a:r>
                  <a:rPr lang="hu-HU" sz="2200" dirty="0" err="1">
                    <a:solidFill>
                      <a:schemeClr val="tx1"/>
                    </a:solidFill>
                  </a:rPr>
                  <a:t>nemterminális</a:t>
                </a:r>
                <a:r>
                  <a:rPr lang="hu-HU" sz="2200" dirty="0">
                    <a:solidFill>
                      <a:schemeClr val="tx1"/>
                    </a:solidFill>
                  </a:rPr>
                  <a:t> szimbólum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2993127"/>
              </a:xfrm>
              <a:prstGeom prst="rect">
                <a:avLst/>
              </a:prstGeom>
              <a:blipFill rotWithShape="0">
                <a:blip r:embed="rId3"/>
                <a:stretch>
                  <a:fillRect l="-953" t="-1222" r="-1026" b="-20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</a:t>
                </a:r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1.9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(generatív nyelvtan)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268288" y="4747791"/>
                <a:ext cx="8696324" cy="769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u-HU" altLang="sk-SK" sz="2100" dirty="0" smtClean="0">
                    <a:solidFill>
                      <a:srgbClr val="FF6600"/>
                    </a:solidFill>
                  </a:rPr>
                  <a:t>1.13 </a:t>
                </a:r>
                <a:r>
                  <a:rPr lang="hu-HU" altLang="sk-SK" sz="2100" dirty="0">
                    <a:solidFill>
                      <a:srgbClr val="FF6600"/>
                    </a:solidFill>
                  </a:rPr>
                  <a:t>példa:</a:t>
                </a:r>
                <a:r>
                  <a:rPr lang="hu-HU" altLang="sk-SK" sz="2200" dirty="0"/>
                  <a:t> </a:t>
                </a:r>
                <a:r>
                  <a:rPr lang="hu-HU" altLang="sk-SK" sz="22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sk-SK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⟶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𝑎𝐴𝑏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𝑎𝐴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⟶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𝑎𝑎𝐴𝑏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⟶</m:t>
                            </m:r>
                            <m:r>
                              <a:rPr lang="en-U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rendezett 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elemnégyes egy generatív nyelvtan.</a:t>
                </a:r>
                <a:endParaRPr lang="el-GR" altLang="sk-SK" sz="2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288" y="4747791"/>
                <a:ext cx="8696324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911" t="-4762" b="-158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83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auto">
          <a:xfrm>
            <a:off x="411608" y="1370012"/>
            <a:ext cx="8320781" cy="43088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szimbólumsorozatot </a:t>
                </a:r>
                <a:r>
                  <a:rPr lang="hu-HU" sz="2200" dirty="0">
                    <a:solidFill>
                      <a:srgbClr val="FF0000"/>
                    </a:solidFill>
                  </a:rPr>
                  <a:t>mondatformá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nak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953" t="-8571" r="-880" b="-3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1.10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(mondatforma)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57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 bwMode="auto">
          <a:xfrm>
            <a:off x="411607" y="2566065"/>
            <a:ext cx="8320783" cy="43088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427681" y="2566065"/>
                <a:ext cx="83207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szimbólumsorozatot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mondat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v.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szó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" y="2566065"/>
                <a:ext cx="832078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952" t="-8451" b="-281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dĺžnik 10"/>
          <p:cNvSpPr/>
          <p:nvPr/>
        </p:nvSpPr>
        <p:spPr bwMode="auto">
          <a:xfrm>
            <a:off x="411608" y="1370012"/>
            <a:ext cx="8320781" cy="43088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szimbólumsorozatot </a:t>
                </a:r>
                <a:r>
                  <a:rPr lang="hu-HU" sz="2200" dirty="0">
                    <a:solidFill>
                      <a:srgbClr val="FF0000"/>
                    </a:solidFill>
                  </a:rPr>
                  <a:t>mondatformá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nak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953" t="-8571" r="-880" b="-3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1.10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(mondatforma)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51520" y="2065858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1.11 definíció</a:t>
            </a:r>
            <a:r>
              <a:rPr lang="hu-HU" altLang="sk-SK" sz="2200" dirty="0"/>
              <a:t>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(mondat, szó)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08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9499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hu-HU" altLang="en-US" sz="2800" b="1" dirty="0">
                <a:solidFill>
                  <a:schemeClr val="accent2"/>
                </a:solidFill>
              </a:rPr>
              <a:t>Szintaxis</a:t>
            </a:r>
          </a:p>
          <a:p>
            <a:pPr marL="179388" lvl="1" indent="0">
              <a:spcBef>
                <a:spcPct val="0"/>
              </a:spcBef>
              <a:buFont typeface="Wingdings" panose="05000000000000000000" pitchFamily="2" charset="2"/>
              <a:buNone/>
            </a:pPr>
            <a:endParaRPr lang="hu-HU" altLang="en-US" sz="2000" b="1" dirty="0">
              <a:solidFill>
                <a:srgbClr val="3399FF"/>
              </a:solidFill>
            </a:endParaRPr>
          </a:p>
          <a:p>
            <a:pPr marL="179388" lvl="1" indent="0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hu-HU" altLang="en-US" sz="2200" dirty="0"/>
              <a:t>Egy programozási nyelv esetén azon szabályok, feltételek összessége, amelyek segítségével definiálható, hogy az adott programozási nyelvben megírt </a:t>
            </a:r>
            <a:r>
              <a:rPr lang="hu-HU" altLang="en-US" sz="2200" dirty="0" smtClean="0"/>
              <a:t>forráskód mikor </a:t>
            </a:r>
            <a:r>
              <a:rPr lang="hu-HU" altLang="en-US" sz="2200" dirty="0"/>
              <a:t>tekinthető </a:t>
            </a:r>
            <a:r>
              <a:rPr lang="hu-HU" altLang="en-US" sz="2200" b="1" i="1" dirty="0">
                <a:solidFill>
                  <a:srgbClr val="FF0000"/>
                </a:solidFill>
              </a:rPr>
              <a:t>helyes</a:t>
            </a:r>
            <a:r>
              <a:rPr lang="hu-HU" altLang="en-US" sz="2200" dirty="0"/>
              <a:t>nek.</a:t>
            </a:r>
          </a:p>
          <a:p>
            <a:pPr marL="179388" lvl="1" indent="0" algn="just">
              <a:buFont typeface="Wingdings" panose="05000000000000000000" pitchFamily="2" charset="2"/>
              <a:buNone/>
            </a:pPr>
            <a:r>
              <a:rPr lang="hu-HU" altLang="en-US" sz="2200" dirty="0"/>
              <a:t>Ha egy program teljesíti a szintaxisban megadott szabályokat, feltételeket, akkor a program </a:t>
            </a:r>
            <a:r>
              <a:rPr lang="hu-HU" altLang="en-US" sz="2200" b="1" dirty="0">
                <a:solidFill>
                  <a:srgbClr val="006699"/>
                </a:solidFill>
              </a:rPr>
              <a:t>szintaktikailag helyes</a:t>
            </a:r>
            <a:r>
              <a:rPr lang="hu-HU" altLang="en-US" sz="2200" dirty="0"/>
              <a:t>.</a:t>
            </a:r>
          </a:p>
          <a:p>
            <a:pPr marL="179388" lvl="1" indent="0" algn="just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hu-HU" altLang="en-US" sz="2200" b="1" u="sng" dirty="0">
                <a:solidFill>
                  <a:schemeClr val="accent2"/>
                </a:solidFill>
              </a:rPr>
              <a:t>Kérdés</a:t>
            </a:r>
            <a:r>
              <a:rPr lang="hu-HU" altLang="en-US" sz="2200" b="1" dirty="0">
                <a:solidFill>
                  <a:schemeClr val="accent2"/>
                </a:solidFill>
              </a:rPr>
              <a:t>:</a:t>
            </a:r>
            <a:r>
              <a:rPr lang="hu-HU" altLang="en-US" sz="2200" dirty="0"/>
              <a:t> </a:t>
            </a:r>
            <a:r>
              <a:rPr lang="hu-HU" altLang="en-US" sz="2200" dirty="0" smtClean="0"/>
              <a:t>Hogyan </a:t>
            </a:r>
            <a:r>
              <a:rPr lang="hu-HU" altLang="en-US" sz="2200" dirty="0"/>
              <a:t>adható meg egy programozási nyelv szintaxisa?</a:t>
            </a:r>
          </a:p>
          <a:p>
            <a:pPr marL="179388" lvl="1" indent="0" algn="just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hu-HU" altLang="en-US" sz="2200" b="1" dirty="0"/>
              <a:t>Válasz:</a:t>
            </a:r>
            <a:r>
              <a:rPr lang="hu-HU" altLang="en-US" sz="2200" dirty="0"/>
              <a:t> Legelterjedtebb a </a:t>
            </a:r>
            <a:r>
              <a:rPr lang="hu-HU" altLang="en-US" sz="2200" b="1" dirty="0">
                <a:solidFill>
                  <a:srgbClr val="006699"/>
                </a:solidFill>
              </a:rPr>
              <a:t>generatív nyelvtan</a:t>
            </a:r>
            <a:r>
              <a:rPr lang="hu-HU" altLang="en-US" sz="2200" dirty="0"/>
              <a:t>nal történő szintaxis megadás.</a:t>
            </a:r>
          </a:p>
          <a:p>
            <a:pPr marL="179388" lvl="1" indent="0" algn="just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hu-HU" altLang="en-US" sz="2500" dirty="0"/>
          </a:p>
        </p:txBody>
      </p:sp>
      <p:grpSp>
        <p:nvGrpSpPr>
          <p:cNvPr id="376835" name="Group 3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76836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37" name="Group 5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76838" name="Picture 6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6839" name="Text Box 7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hu-HU" altLang="en-US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r>
                  <a:rPr lang="hu-HU" altLang="en-US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en-US" sz="1400" b="0" i="1" dirty="0">
                    <a:solidFill>
                      <a:srgbClr val="CCECFF"/>
                    </a:solidFill>
                  </a:rPr>
                  <a:t>. Gubo István, PhD.</a:t>
                </a:r>
              </a:p>
            </p:txBody>
          </p:sp>
          <p:sp>
            <p:nvSpPr>
              <p:cNvPr id="376840" name="Rectangle 8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en-US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en-US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en-US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76841" name="Line 9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dĺžnik 12"/>
          <p:cNvSpPr/>
          <p:nvPr/>
        </p:nvSpPr>
        <p:spPr bwMode="auto">
          <a:xfrm>
            <a:off x="411607" y="2566065"/>
            <a:ext cx="8320783" cy="43088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427681" y="2566065"/>
                <a:ext cx="83207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 szimbólumsorozatot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mondat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v. </a:t>
                </a:r>
                <a:r>
                  <a:rPr lang="hu-HU" sz="2200" dirty="0" smtClean="0">
                    <a:solidFill>
                      <a:srgbClr val="FF0000"/>
                    </a:solidFill>
                  </a:rPr>
                  <a:t>szó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nak 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" y="2566065"/>
                <a:ext cx="832078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952" t="-8451" b="-281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dĺžnik 10"/>
          <p:cNvSpPr/>
          <p:nvPr/>
        </p:nvSpPr>
        <p:spPr bwMode="auto">
          <a:xfrm>
            <a:off x="411608" y="1370012"/>
            <a:ext cx="8320781" cy="430887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szimbólumsorozatot </a:t>
                </a:r>
                <a:r>
                  <a:rPr lang="hu-HU" sz="2200" dirty="0">
                    <a:solidFill>
                      <a:srgbClr val="FF0000"/>
                    </a:solidFill>
                  </a:rPr>
                  <a:t>mondatformá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nak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nevezzük.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953" t="-8571" r="-880" b="-30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>
                    <a:solidFill>
                      <a:srgbClr val="CCECFF"/>
                    </a:solidFill>
                  </a:rPr>
                  <a:t>RNDr.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1.10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(mondatforma)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51520" y="2065858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1.11 definíció</a:t>
            </a:r>
            <a:r>
              <a:rPr lang="hu-HU" altLang="sk-SK" sz="2200" dirty="0"/>
              <a:t>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(mondat, szó)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11607" y="3284984"/>
                <a:ext cx="8336857" cy="3147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Amennyiben egy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nyelvtannak több olyan szabálya is van, melyeknek a bal oldala megegyezik, azaz pl. ha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az összes olyan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szabályhalmazbeli szabály, amelyeknek bal oldala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akkor a továbbiakban ezt egyszerűbben így fogjuk írni: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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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 </m:t>
                    </m:r>
                    <m:r>
                      <a:rPr lang="hu-HU" sz="22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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</a:t>
                </a:r>
                <a:endParaRPr lang="sk-SK" sz="2200" b="0" dirty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hu-HU" sz="2200" b="0" dirty="0">
                    <a:solidFill>
                      <a:schemeClr val="tx1"/>
                    </a:solidFill>
                  </a:rPr>
                  <a:t>Ekkor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mondatformákat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i="1" dirty="0">
                    <a:solidFill>
                      <a:schemeClr val="tx1"/>
                    </a:solidFill>
                  </a:rPr>
                  <a:t>alternatívái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nak nevezzük.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7" y="3284984"/>
                <a:ext cx="8336857" cy="3147785"/>
              </a:xfrm>
              <a:prstGeom prst="rect">
                <a:avLst/>
              </a:prstGeom>
              <a:blipFill rotWithShape="0">
                <a:blip r:embed="rId6"/>
                <a:stretch>
                  <a:fillRect l="-951" t="-1163" r="-1024" b="-310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14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soportba foglalás 4"/>
          <p:cNvGrpSpPr/>
          <p:nvPr/>
        </p:nvGrpSpPr>
        <p:grpSpPr>
          <a:xfrm>
            <a:off x="411608" y="1370012"/>
            <a:ext cx="8336856" cy="1477136"/>
            <a:chOff x="411608" y="1370012"/>
            <a:chExt cx="8336856" cy="1477136"/>
          </a:xfrm>
        </p:grpSpPr>
        <p:sp>
          <p:nvSpPr>
            <p:cNvPr id="11" name="Obdĺžnik 10"/>
            <p:cNvSpPr/>
            <p:nvPr/>
          </p:nvSpPr>
          <p:spPr bwMode="auto">
            <a:xfrm>
              <a:off x="411608" y="1370012"/>
              <a:ext cx="8336856" cy="1477136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1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BlokTextu 1"/>
                <p:cNvSpPr txBox="1"/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Az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halmazon értelmezünk egy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-vel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jelölt relációt, amelyet </a:t>
                  </a:r>
                  <a:r>
                    <a:rPr lang="hu-HU" sz="2200" dirty="0">
                      <a:solidFill>
                        <a:srgbClr val="FF0000"/>
                      </a:solidFill>
                    </a:rPr>
                    <a:t>közvetlen </a:t>
                  </a:r>
                  <a:r>
                    <a:rPr lang="hu-HU" sz="2200" dirty="0" err="1">
                      <a:solidFill>
                        <a:srgbClr val="FF0000"/>
                      </a:solidFill>
                    </a:rPr>
                    <a:t>deriváció</a:t>
                  </a:r>
                  <a:r>
                    <a:rPr lang="hu-HU" sz="2200" b="0" dirty="0" err="1">
                      <a:solidFill>
                        <a:schemeClr val="tx1"/>
                      </a:solidFill>
                    </a:rPr>
                    <a:t>nak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(vagy </a:t>
                  </a:r>
                  <a:r>
                    <a:rPr lang="hu-HU" sz="2200" b="0" i="1" dirty="0">
                      <a:solidFill>
                        <a:schemeClr val="tx1"/>
                      </a:solidFill>
                    </a:rPr>
                    <a:t>közvetlen levezetésnek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) nevezünk. Tetszőleges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</a:t>
                  </a:r>
                  <a:r>
                    <a:rPr lang="hu-HU" sz="2200" b="0" dirty="0" err="1" smtClean="0">
                      <a:solidFill>
                        <a:schemeClr val="tx1"/>
                      </a:solidFill>
                    </a:rPr>
                    <a:t>ra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akkor 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és csakis akkor áll fenn,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ha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, 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</a:t>
                  </a:r>
                  <a:endParaRPr lang="sk-SK" sz="22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BlokTextu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53" t="-2532" r="-1026" b="-801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1.12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(közvetlen </a:t>
            </a:r>
            <a:r>
              <a:rPr lang="hu-HU" altLang="sk-SK" sz="2200" b="0" dirty="0" err="1" smtClean="0">
                <a:solidFill>
                  <a:schemeClr val="tx1"/>
                </a:solidFill>
              </a:rPr>
              <a:t>deriváció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42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/>
          <p:cNvSpPr/>
          <p:nvPr/>
        </p:nvSpPr>
        <p:spPr bwMode="auto">
          <a:xfrm>
            <a:off x="411608" y="1370012"/>
            <a:ext cx="8336856" cy="1477136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BlokTextu 1"/>
              <p:cNvSpPr txBox="1"/>
              <p:nvPr/>
            </p:nvSpPr>
            <p:spPr>
              <a:xfrm>
                <a:off x="411608" y="1370012"/>
                <a:ext cx="832078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halmazon értelmezünk 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-vel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jelölt relációt, amelyet </a:t>
                </a:r>
                <a:r>
                  <a:rPr lang="hu-HU" sz="2200" dirty="0">
                    <a:solidFill>
                      <a:srgbClr val="FF0000"/>
                    </a:solidFill>
                  </a:rPr>
                  <a:t>közvetlen </a:t>
                </a:r>
                <a:r>
                  <a:rPr lang="hu-HU" sz="2200" dirty="0" err="1">
                    <a:solidFill>
                      <a:srgbClr val="FF0000"/>
                    </a:solidFill>
                  </a:rPr>
                  <a:t>deriváció</a:t>
                </a:r>
                <a:r>
                  <a:rPr lang="hu-HU" sz="2200" b="0" dirty="0" err="1">
                    <a:solidFill>
                      <a:schemeClr val="tx1"/>
                    </a:solidFill>
                  </a:rPr>
                  <a:t>nak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(vagy </a:t>
                </a:r>
                <a:r>
                  <a:rPr lang="hu-HU" sz="2200" b="0" i="1" dirty="0">
                    <a:solidFill>
                      <a:schemeClr val="tx1"/>
                    </a:solidFill>
                  </a:rPr>
                  <a:t>közvetlen levezetésnek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) nevezünk. Tetszőleges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hu-HU" sz="22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</a:t>
                </a:r>
                <a:r>
                  <a:rPr lang="hu-HU" sz="2200" b="0" dirty="0" err="1" smtClean="0">
                    <a:solidFill>
                      <a:schemeClr val="tx1"/>
                    </a:solidFill>
                  </a:rPr>
                  <a:t>ra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akkor 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és csakis akkor áll fenn,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ha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és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2200" b="0" dirty="0" smtClean="0">
                    <a:solidFill>
                      <a:schemeClr val="tx1"/>
                    </a:solidFill>
                  </a:rPr>
                  <a:t>,  és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 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BlokText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8" y="1370012"/>
                <a:ext cx="8320783" cy="1446550"/>
              </a:xfrm>
              <a:prstGeom prst="rect">
                <a:avLst/>
              </a:prstGeom>
              <a:blipFill rotWithShape="0">
                <a:blip r:embed="rId3"/>
                <a:stretch>
                  <a:fillRect l="-953" t="-2532" r="-1026" b="-80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1.12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(közvetlen </a:t>
            </a:r>
            <a:r>
              <a:rPr lang="hu-HU" altLang="sk-SK" sz="2200" b="0" dirty="0" err="1" smtClean="0">
                <a:solidFill>
                  <a:schemeClr val="tx1"/>
                </a:solidFill>
              </a:rPr>
              <a:t>deriváció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11607" y="3140968"/>
                <a:ext cx="83368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Ilyenkor azt mondjuk, hogy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-ból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nyelvtani szabály alkalmazásával </a:t>
                </a:r>
                <a:r>
                  <a:rPr lang="hu-HU" sz="2200" dirty="0">
                    <a:solidFill>
                      <a:schemeClr val="tx1"/>
                    </a:solidFill>
                  </a:rPr>
                  <a:t>deriválható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</a:t>
                </a:r>
                <a:r>
                  <a:rPr lang="hu-HU" sz="2200" b="0" i="1" dirty="0">
                    <a:solidFill>
                      <a:schemeClr val="tx1"/>
                    </a:solidFill>
                  </a:rPr>
                  <a:t>levezethető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)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7" y="3140968"/>
                <a:ext cx="8336857" cy="769441"/>
              </a:xfrm>
              <a:prstGeom prst="rect">
                <a:avLst/>
              </a:prstGeom>
              <a:blipFill rotWithShape="0">
                <a:blip r:embed="rId5"/>
                <a:stretch>
                  <a:fillRect l="-951" t="-3968" r="-1024" b="-1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08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1.12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(közvetlen </a:t>
            </a:r>
            <a:r>
              <a:rPr lang="hu-HU" altLang="sk-SK" sz="2200" b="0" dirty="0" err="1" smtClean="0">
                <a:solidFill>
                  <a:schemeClr val="tx1"/>
                </a:solidFill>
              </a:rPr>
              <a:t>deriváció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11607" y="3140968"/>
                <a:ext cx="8336857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Ilyenkor azt mondjuk, hogy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-ból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nyelvtani szabály alkalmazásával </a:t>
                </a:r>
                <a:r>
                  <a:rPr lang="hu-HU" sz="2200" dirty="0">
                    <a:solidFill>
                      <a:schemeClr val="tx1"/>
                    </a:solidFill>
                  </a:rPr>
                  <a:t>deriválható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</a:t>
                </a:r>
                <a:r>
                  <a:rPr lang="hu-HU" sz="2200" b="0" i="1" dirty="0">
                    <a:solidFill>
                      <a:schemeClr val="tx1"/>
                    </a:solidFill>
                  </a:rPr>
                  <a:t>levezethető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)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reláció reflexív és tranzitív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lezártját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míg tranzitív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lezártját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jelöli.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7" y="3140968"/>
                <a:ext cx="8336857" cy="1523494"/>
              </a:xfrm>
              <a:prstGeom prst="rect">
                <a:avLst/>
              </a:prstGeom>
              <a:blipFill rotWithShape="0">
                <a:blip r:embed="rId4"/>
                <a:stretch>
                  <a:fillRect l="-951" t="-2000" r="-1024" b="-76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Csoportba foglalás 16"/>
          <p:cNvGrpSpPr/>
          <p:nvPr/>
        </p:nvGrpSpPr>
        <p:grpSpPr>
          <a:xfrm>
            <a:off x="411608" y="1370012"/>
            <a:ext cx="8336856" cy="1477136"/>
            <a:chOff x="411608" y="1370012"/>
            <a:chExt cx="8336856" cy="1477136"/>
          </a:xfrm>
        </p:grpSpPr>
        <p:sp>
          <p:nvSpPr>
            <p:cNvPr id="18" name="Obdĺžnik 10"/>
            <p:cNvSpPr/>
            <p:nvPr/>
          </p:nvSpPr>
          <p:spPr bwMode="auto">
            <a:xfrm>
              <a:off x="411608" y="1370012"/>
              <a:ext cx="8336856" cy="1477136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1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"/>
                <p:cNvSpPr txBox="1"/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Az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halmazon értelmezünk egy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-vel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jelölt relációt, amelyet </a:t>
                  </a:r>
                  <a:r>
                    <a:rPr lang="hu-HU" sz="2200" dirty="0">
                      <a:solidFill>
                        <a:srgbClr val="FF0000"/>
                      </a:solidFill>
                    </a:rPr>
                    <a:t>közvetlen </a:t>
                  </a:r>
                  <a:r>
                    <a:rPr lang="hu-HU" sz="2200" dirty="0" err="1">
                      <a:solidFill>
                        <a:srgbClr val="FF0000"/>
                      </a:solidFill>
                    </a:rPr>
                    <a:t>deriváció</a:t>
                  </a:r>
                  <a:r>
                    <a:rPr lang="hu-HU" sz="2200" b="0" dirty="0" err="1">
                      <a:solidFill>
                        <a:schemeClr val="tx1"/>
                      </a:solidFill>
                    </a:rPr>
                    <a:t>nak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(vagy </a:t>
                  </a:r>
                  <a:r>
                    <a:rPr lang="hu-HU" sz="2200" b="0" i="1" dirty="0">
                      <a:solidFill>
                        <a:schemeClr val="tx1"/>
                      </a:solidFill>
                    </a:rPr>
                    <a:t>közvetlen levezetésnek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) nevezünk. Tetszőleges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</a:t>
                  </a:r>
                  <a:r>
                    <a:rPr lang="hu-HU" sz="2200" b="0" dirty="0" err="1" smtClean="0">
                      <a:solidFill>
                        <a:schemeClr val="tx1"/>
                      </a:solidFill>
                    </a:rPr>
                    <a:t>ra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akkor 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és csakis akkor áll fenn,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ha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, 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</a:t>
                  </a:r>
                  <a:endParaRPr lang="sk-SK" sz="22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BlokTextu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3" t="-2532" r="-1026" b="-801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7941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1.12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(közvetlen </a:t>
            </a:r>
            <a:r>
              <a:rPr lang="hu-HU" altLang="sk-SK" sz="2200" b="0" dirty="0" err="1" smtClean="0">
                <a:solidFill>
                  <a:schemeClr val="tx1"/>
                </a:solidFill>
              </a:rPr>
              <a:t>deriváció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11607" y="3140968"/>
                <a:ext cx="833685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Ilyenkor azt mondjuk, hogy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-ból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nyelvtani szabály alkalmazásával </a:t>
                </a:r>
                <a:r>
                  <a:rPr lang="hu-HU" sz="2200" dirty="0">
                    <a:solidFill>
                      <a:schemeClr val="tx1"/>
                    </a:solidFill>
                  </a:rPr>
                  <a:t>deriválható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</a:t>
                </a:r>
                <a:r>
                  <a:rPr lang="hu-HU" sz="2200" b="0" i="1" dirty="0">
                    <a:solidFill>
                      <a:schemeClr val="tx1"/>
                    </a:solidFill>
                  </a:rPr>
                  <a:t>levezethető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)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reláció reflexív és tranzitív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lezártját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míg tranzitív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lezártját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jelöli.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relációt </a:t>
                </a:r>
                <a:r>
                  <a:rPr lang="hu-HU" sz="2200" b="0" i="1" dirty="0" err="1">
                    <a:solidFill>
                      <a:schemeClr val="tx1"/>
                    </a:solidFill>
                  </a:rPr>
                  <a:t>derivációnak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vagy </a:t>
                </a:r>
                <a:r>
                  <a:rPr lang="hu-HU" sz="2200" b="0" i="1" dirty="0">
                    <a:solidFill>
                      <a:schemeClr val="tx1"/>
                    </a:solidFill>
                  </a:rPr>
                  <a:t>levezetésnek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nevezzük.</a:t>
                </a: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7" y="3140968"/>
                <a:ext cx="8336857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951" t="-1572" r="-1024" b="-59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Csoportba foglalás 13"/>
          <p:cNvGrpSpPr/>
          <p:nvPr/>
        </p:nvGrpSpPr>
        <p:grpSpPr>
          <a:xfrm>
            <a:off x="411608" y="1370012"/>
            <a:ext cx="8336856" cy="1477136"/>
            <a:chOff x="411608" y="1370012"/>
            <a:chExt cx="8336856" cy="1477136"/>
          </a:xfrm>
        </p:grpSpPr>
        <p:sp>
          <p:nvSpPr>
            <p:cNvPr id="15" name="Obdĺžnik 10"/>
            <p:cNvSpPr/>
            <p:nvPr/>
          </p:nvSpPr>
          <p:spPr bwMode="auto">
            <a:xfrm>
              <a:off x="411608" y="1370012"/>
              <a:ext cx="8336856" cy="1477136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1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BlokTextu 1"/>
                <p:cNvSpPr txBox="1"/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Az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halmazon értelmezünk egy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-vel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jelölt relációt, amelyet </a:t>
                  </a:r>
                  <a:r>
                    <a:rPr lang="hu-HU" sz="2200" dirty="0">
                      <a:solidFill>
                        <a:srgbClr val="FF0000"/>
                      </a:solidFill>
                    </a:rPr>
                    <a:t>közvetlen </a:t>
                  </a:r>
                  <a:r>
                    <a:rPr lang="hu-HU" sz="2200" dirty="0" err="1">
                      <a:solidFill>
                        <a:srgbClr val="FF0000"/>
                      </a:solidFill>
                    </a:rPr>
                    <a:t>deriváció</a:t>
                  </a:r>
                  <a:r>
                    <a:rPr lang="hu-HU" sz="2200" b="0" dirty="0" err="1">
                      <a:solidFill>
                        <a:schemeClr val="tx1"/>
                      </a:solidFill>
                    </a:rPr>
                    <a:t>nak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(vagy </a:t>
                  </a:r>
                  <a:r>
                    <a:rPr lang="hu-HU" sz="2200" b="0" i="1" dirty="0">
                      <a:solidFill>
                        <a:schemeClr val="tx1"/>
                      </a:solidFill>
                    </a:rPr>
                    <a:t>közvetlen levezetésnek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) nevezünk. Tetszőleges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</a:t>
                  </a:r>
                  <a:r>
                    <a:rPr lang="hu-HU" sz="2200" b="0" dirty="0" err="1" smtClean="0">
                      <a:solidFill>
                        <a:schemeClr val="tx1"/>
                      </a:solidFill>
                    </a:rPr>
                    <a:t>ra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akkor 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és csakis akkor áll fenn,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ha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, 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</a:t>
                  </a:r>
                  <a:endParaRPr lang="sk-SK" sz="22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BlokTextu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3" t="-2532" r="-1026" b="-801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128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545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54579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545797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sk-SK" altLang="sk-SK" sz="1400" b="0" dirty="0">
                    <a:solidFill>
                      <a:srgbClr val="CCECFF"/>
                    </a:solidFill>
                  </a:rPr>
                  <a:t>FORMÁLIS NYELVEK ÉS AUTOMATÁK – </a:t>
                </a:r>
                <a:r>
                  <a:rPr lang="hu-HU" altLang="sk-SK" sz="1400" b="0" dirty="0" smtClean="0">
                    <a:solidFill>
                      <a:srgbClr val="CCECFF"/>
                    </a:solidFill>
                  </a:rPr>
                  <a:t>Bevezetés, alapfogalmak</a:t>
                </a:r>
              </a:p>
              <a:p>
                <a:r>
                  <a:rPr lang="sk-SK" altLang="sk-SK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sk-SK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sk-SK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545799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r>
                  <a:rPr lang="hu-HU" altLang="sk-SK" sz="1300" b="0" dirty="0" smtClean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sk-SK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545800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250825" y="908050"/>
            <a:ext cx="8713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80000"/>
              </a:spcBef>
            </a:pPr>
            <a:r>
              <a:rPr lang="hu-HU" altLang="sk-SK" sz="2200" dirty="0" smtClean="0"/>
              <a:t>1.12 </a:t>
            </a:r>
            <a:r>
              <a:rPr lang="hu-HU" altLang="sk-SK" sz="2200" dirty="0"/>
              <a:t>definíció: </a:t>
            </a:r>
            <a:r>
              <a:rPr lang="hu-HU" altLang="sk-SK" sz="2200" b="0" dirty="0"/>
              <a:t> 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(közvetlen </a:t>
            </a:r>
            <a:r>
              <a:rPr lang="hu-HU" altLang="sk-SK" sz="2200" b="0" dirty="0" err="1" smtClean="0">
                <a:solidFill>
                  <a:schemeClr val="tx1"/>
                </a:solidFill>
              </a:rPr>
              <a:t>deriváció</a:t>
            </a:r>
            <a:r>
              <a:rPr lang="hu-HU" altLang="sk-SK" sz="2200" b="0" dirty="0" smtClean="0">
                <a:solidFill>
                  <a:schemeClr val="tx1"/>
                </a:solidFill>
              </a:rPr>
              <a:t>)</a:t>
            </a:r>
            <a:endParaRPr lang="sk-SK" altLang="sk-SK" sz="2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411607" y="3140968"/>
                <a:ext cx="8336857" cy="3370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u-HU" sz="2200" b="0" dirty="0" smtClean="0">
                    <a:solidFill>
                      <a:schemeClr val="tx1"/>
                    </a:solidFill>
                  </a:rPr>
                  <a:t>Ilyenkor azt mondjuk, hogy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-ból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⟶</m:t>
                    </m:r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nyelvtani szabály alkalmazásával </a:t>
                </a:r>
                <a:r>
                  <a:rPr lang="hu-HU" sz="2200" dirty="0">
                    <a:solidFill>
                      <a:schemeClr val="tx1"/>
                    </a:solidFill>
                  </a:rPr>
                  <a:t>deriválható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(</a:t>
                </a:r>
                <a:r>
                  <a:rPr lang="hu-HU" sz="2200" b="0" i="1" dirty="0">
                    <a:solidFill>
                      <a:schemeClr val="tx1"/>
                    </a:solidFill>
                  </a:rPr>
                  <a:t>levezethető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)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hu-HU" sz="2200" b="0" dirty="0" smtClean="0">
                    <a:solidFill>
                      <a:schemeClr val="tx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reláció reflexív és tranzitív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lezártját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míg tranzitív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lezártját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jelöli. </a:t>
                </a:r>
                <a:endParaRPr lang="hu-HU" sz="2200" b="0" dirty="0" smtClean="0">
                  <a:solidFill>
                    <a:schemeClr val="tx1"/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hu-HU" sz="2200" b="0" dirty="0" smtClean="0">
                    <a:solidFill>
                      <a:schemeClr val="tx1"/>
                    </a:solidFill>
                  </a:rPr>
                  <a:t>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relációt </a:t>
                </a:r>
                <a:r>
                  <a:rPr lang="hu-HU" sz="2200" b="0" i="1" dirty="0" err="1">
                    <a:solidFill>
                      <a:schemeClr val="tx1"/>
                    </a:solidFill>
                  </a:rPr>
                  <a:t>derivációnak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vagy </a:t>
                </a:r>
                <a:r>
                  <a:rPr lang="hu-HU" sz="2200" b="0" i="1" dirty="0">
                    <a:solidFill>
                      <a:schemeClr val="tx1"/>
                    </a:solidFill>
                  </a:rPr>
                  <a:t>levezetésnek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:r>
                  <a:rPr lang="hu-HU" sz="2200" b="0" dirty="0" smtClean="0">
                    <a:solidFill>
                      <a:schemeClr val="tx1"/>
                    </a:solidFill>
                  </a:rPr>
                  <a:t>nevezzük.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hu-HU" sz="2200" b="0" dirty="0" smtClean="0">
                    <a:solidFill>
                      <a:schemeClr val="tx1"/>
                    </a:solidFill>
                  </a:rPr>
                  <a:t>A reláció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-edik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hatványának definíciója szerint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sk-SK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hu-HU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jelölés azt jelenti, hogy 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-ból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kiindulva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szabályhalmazbeli szabályok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-szeri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alkalmazásával megkapható a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, azaz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200" b="0" dirty="0" err="1">
                    <a:solidFill>
                      <a:schemeClr val="tx1"/>
                    </a:solidFill>
                  </a:rPr>
                  <a:t>-ból</a:t>
                </a:r>
                <a:r>
                  <a:rPr lang="hu-HU" sz="2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 lépésben deriválható (levezethető) </a:t>
                </a:r>
                <a14:m>
                  <m:oMath xmlns:m="http://schemas.openxmlformats.org/officeDocument/2006/math">
                    <m:r>
                      <a:rPr lang="hu-HU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200" b="0" dirty="0">
                    <a:solidFill>
                      <a:schemeClr val="tx1"/>
                    </a:solidFill>
                  </a:rPr>
                  <a:t>.</a:t>
                </a:r>
                <a:endParaRPr lang="sk-SK" sz="2200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07" y="3140968"/>
                <a:ext cx="8336857" cy="3370153"/>
              </a:xfrm>
              <a:prstGeom prst="rect">
                <a:avLst/>
              </a:prstGeom>
              <a:blipFill rotWithShape="0">
                <a:blip r:embed="rId5"/>
                <a:stretch>
                  <a:fillRect l="-951" t="-904" r="-1024" b="-289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Csoportba foglalás 13"/>
          <p:cNvGrpSpPr/>
          <p:nvPr/>
        </p:nvGrpSpPr>
        <p:grpSpPr>
          <a:xfrm>
            <a:off x="411608" y="1370012"/>
            <a:ext cx="8336856" cy="1477136"/>
            <a:chOff x="411608" y="1370012"/>
            <a:chExt cx="8336856" cy="1477136"/>
          </a:xfrm>
        </p:grpSpPr>
        <p:sp>
          <p:nvSpPr>
            <p:cNvPr id="15" name="Obdĺžnik 10"/>
            <p:cNvSpPr/>
            <p:nvPr/>
          </p:nvSpPr>
          <p:spPr bwMode="auto">
            <a:xfrm>
              <a:off x="411608" y="1370012"/>
              <a:ext cx="8336856" cy="1477136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1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BlokTextu 1"/>
                <p:cNvSpPr txBox="1"/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Az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halmazon értelmezünk egy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-vel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jelölt relációt, amelyet </a:t>
                  </a:r>
                  <a:r>
                    <a:rPr lang="hu-HU" sz="2200" dirty="0">
                      <a:solidFill>
                        <a:srgbClr val="FF0000"/>
                      </a:solidFill>
                    </a:rPr>
                    <a:t>közvetlen </a:t>
                  </a:r>
                  <a:r>
                    <a:rPr lang="hu-HU" sz="2200" dirty="0" err="1">
                      <a:solidFill>
                        <a:srgbClr val="FF0000"/>
                      </a:solidFill>
                    </a:rPr>
                    <a:t>deriváció</a:t>
                  </a:r>
                  <a:r>
                    <a:rPr lang="hu-HU" sz="2200" b="0" dirty="0" err="1">
                      <a:solidFill>
                        <a:schemeClr val="tx1"/>
                      </a:solidFill>
                    </a:rPr>
                    <a:t>nak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 (vagy </a:t>
                  </a:r>
                  <a:r>
                    <a:rPr lang="hu-HU" sz="2200" b="0" i="1" dirty="0">
                      <a:solidFill>
                        <a:schemeClr val="tx1"/>
                      </a:solidFill>
                    </a:rPr>
                    <a:t>közvetlen levezetésnek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) nevezünk. Tetszőleges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sty m:val="p"/>
                            </m:rPr>
                            <a:rPr lang="hu-HU" sz="22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hu-HU" sz="2200" b="0" dirty="0" err="1">
                      <a:solidFill>
                        <a:schemeClr val="tx1"/>
                      </a:solidFill>
                    </a:rPr>
                    <a:t>-</a:t>
                  </a:r>
                  <a:r>
                    <a:rPr lang="hu-HU" sz="2200" b="0" dirty="0" err="1" smtClean="0">
                      <a:solidFill>
                        <a:schemeClr val="tx1"/>
                      </a:solidFill>
                    </a:rPr>
                    <a:t>ra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⟹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akkor </a:t>
                  </a:r>
                  <a:r>
                    <a:rPr lang="hu-HU" sz="2200" b="0" dirty="0">
                      <a:solidFill>
                        <a:schemeClr val="tx1"/>
                      </a:solidFill>
                    </a:rPr>
                    <a:t>és csakis akkor áll fenn,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ha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sk-SK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hu-H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,  és  </a:t>
                  </a:r>
                  <a14:m>
                    <m:oMath xmlns:m="http://schemas.openxmlformats.org/officeDocument/2006/math"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⟶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hu-H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hu-HU" sz="2200" b="0" dirty="0">
                      <a:solidFill>
                        <a:schemeClr val="tx1"/>
                      </a:solidFill>
                    </a:rPr>
                    <a:t>. </a:t>
                  </a:r>
                  <a:r>
                    <a:rPr lang="hu-HU" sz="2200" b="0" dirty="0" smtClean="0">
                      <a:solidFill>
                        <a:schemeClr val="tx1"/>
                      </a:solidFill>
                    </a:rPr>
                    <a:t> </a:t>
                  </a:r>
                  <a:endParaRPr lang="sk-SK" sz="22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BlokTextu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8" y="1370012"/>
                  <a:ext cx="8320783" cy="144655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53" t="-2532" r="-1026" b="-801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5509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1752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53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sk-SK" altLang="hu-HU" sz="1400" b="0" i="1" dirty="0" smtClean="0">
                    <a:solidFill>
                      <a:srgbClr val="CCECFF"/>
                    </a:solidFill>
                  </a:rPr>
                  <a:t>RNDr</a:t>
                </a:r>
                <a:r>
                  <a:rPr lang="sk-SK" altLang="hu-HU" sz="1400" b="0" i="1" dirty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31754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buNone/>
                </a:pPr>
                <a:r>
                  <a:rPr lang="hu-HU" altLang="sk-SK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hu-HU" altLang="sk-SK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1751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  <p:pic>
        <p:nvPicPr>
          <p:cNvPr id="31748" name="Picture 11" descr="07 Környezetfüggetlen nyelvek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234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379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33798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3800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01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33802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3799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33796" name="Picture 11" descr="07 Környezetfüggetlen nyelvek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1685963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584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35846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5848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9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35850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5847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35844" name="Picture 11" descr="07 Környezetfüggetlen nyelvek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28663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0" y="0"/>
            <a:ext cx="9144000" cy="620713"/>
            <a:chOff x="0" y="0"/>
            <a:chExt cx="5760" cy="391"/>
          </a:xfrm>
        </p:grpSpPr>
        <p:sp>
          <p:nvSpPr>
            <p:cNvPr id="3789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391"/>
            </a:xfrm>
            <a:prstGeom prst="rect">
              <a:avLst/>
            </a:prstGeom>
            <a:solidFill>
              <a:srgbClr val="336699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sk-SK" altLang="sk-SK" sz="1800">
                <a:solidFill>
                  <a:schemeClr val="accent2"/>
                </a:solidFill>
              </a:endParaRPr>
            </a:p>
          </p:txBody>
        </p:sp>
        <p:grpSp>
          <p:nvGrpSpPr>
            <p:cNvPr id="37894" name="Group 4"/>
            <p:cNvGrpSpPr>
              <a:grpSpLocks/>
            </p:cNvGrpSpPr>
            <p:nvPr/>
          </p:nvGrpSpPr>
          <p:grpSpPr bwMode="auto">
            <a:xfrm>
              <a:off x="169" y="43"/>
              <a:ext cx="5432" cy="330"/>
              <a:chOff x="169" y="43"/>
              <a:chExt cx="5432" cy="330"/>
            </a:xfrm>
          </p:grpSpPr>
          <p:pic>
            <p:nvPicPr>
              <p:cNvPr id="37896" name="Picture 5" descr="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7" y="68"/>
                <a:ext cx="20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897" name="Text Box 6"/>
              <p:cNvSpPr txBox="1">
                <a:spLocks noChangeArrowheads="1"/>
              </p:cNvSpPr>
              <p:nvPr/>
            </p:nvSpPr>
            <p:spPr bwMode="auto">
              <a:xfrm>
                <a:off x="169" y="43"/>
                <a:ext cx="372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dirty="0" smtClean="0">
                    <a:solidFill>
                      <a:srgbClr val="CCECFF"/>
                    </a:solidFill>
                  </a:rPr>
                  <a:t>FORMÁLIS NYELVEK ÉS AUTOMATÁK – Bevezetés, alapfogalmak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400" b="0" i="1" dirty="0" err="1" smtClean="0">
                    <a:solidFill>
                      <a:srgbClr val="CCECFF"/>
                    </a:solidFill>
                  </a:rPr>
                  <a:t>RNDr</a:t>
                </a:r>
                <a:r>
                  <a:rPr lang="hu-HU" altLang="hu-HU" sz="1400" b="0" i="1" dirty="0" smtClean="0">
                    <a:solidFill>
                      <a:srgbClr val="CCECFF"/>
                    </a:solidFill>
                  </a:rPr>
                  <a:t>. Gubo István, PhD.</a:t>
                </a:r>
                <a:endParaRPr lang="hu-HU" altLang="hu-HU" sz="1400" b="0" i="1" dirty="0">
                  <a:solidFill>
                    <a:srgbClr val="CCECFF"/>
                  </a:solidFill>
                </a:endParaRPr>
              </a:p>
            </p:txBody>
          </p:sp>
          <p:sp>
            <p:nvSpPr>
              <p:cNvPr id="37898" name="Rectangle 7"/>
              <p:cNvSpPr>
                <a:spLocks noChangeArrowheads="1"/>
              </p:cNvSpPr>
              <p:nvPr/>
            </p:nvSpPr>
            <p:spPr bwMode="auto">
              <a:xfrm>
                <a:off x="4311" y="51"/>
                <a:ext cx="129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dirty="0">
                    <a:solidFill>
                      <a:srgbClr val="CCECFF"/>
                    </a:solidFill>
                  </a:rPr>
                  <a:t>Selye János Egyetem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hu-HU" altLang="hu-HU" sz="1300" b="0" dirty="0">
                    <a:solidFill>
                      <a:srgbClr val="CCECFF"/>
                    </a:solidFill>
                  </a:rPr>
                  <a:t>GIK, Informatika Tanszék</a:t>
                </a:r>
                <a:endParaRPr lang="sk-SK" altLang="hu-HU" sz="1300" b="0" dirty="0">
                  <a:solidFill>
                    <a:srgbClr val="CCECFF"/>
                  </a:solidFill>
                </a:endParaRPr>
              </a:p>
            </p:txBody>
          </p:sp>
        </p:grpSp>
        <p:sp>
          <p:nvSpPr>
            <p:cNvPr id="37895" name="Line 8"/>
            <p:cNvSpPr>
              <a:spLocks noChangeShapeType="1"/>
            </p:cNvSpPr>
            <p:nvPr/>
          </p:nvSpPr>
          <p:spPr bwMode="auto">
            <a:xfrm>
              <a:off x="0" y="391"/>
              <a:ext cx="5760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  <p:pic>
        <p:nvPicPr>
          <p:cNvPr id="37892" name="Picture 11" descr="07 Környezetfüggetlen nyelvek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314450"/>
            <a:ext cx="749935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/>
          <p:cNvSpPr/>
          <p:nvPr/>
        </p:nvSpPr>
        <p:spPr bwMode="auto">
          <a:xfrm>
            <a:off x="4139952" y="1052736"/>
            <a:ext cx="3600400" cy="34563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50825" y="908050"/>
            <a:ext cx="86407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hu-HU" altLang="hu-HU" sz="2100" b="1" dirty="0" smtClean="0">
                <a:solidFill>
                  <a:srgbClr val="FF6600"/>
                </a:solidFill>
                <a:cs typeface="+mn-cs"/>
              </a:rPr>
              <a:t>1.14 </a:t>
            </a:r>
            <a:r>
              <a:rPr lang="hu-HU" altLang="hu-HU" sz="2100" b="1" dirty="0">
                <a:solidFill>
                  <a:srgbClr val="FF6600"/>
                </a:solidFill>
                <a:cs typeface="+mn-cs"/>
              </a:rPr>
              <a:t>példa:</a:t>
            </a:r>
          </a:p>
        </p:txBody>
      </p:sp>
    </p:spTree>
    <p:extLst>
      <p:ext uri="{BB962C8B-B14F-4D97-AF65-F5344CB8AC3E}">
        <p14:creationId xmlns:p14="http://schemas.microsoft.com/office/powerpoint/2010/main" val="2052541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alt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alt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7124</TotalTime>
  <Words>6565</Words>
  <Application>Microsoft Office PowerPoint</Application>
  <PresentationFormat>Prezentácia na obrazovke (4:3)</PresentationFormat>
  <Paragraphs>1352</Paragraphs>
  <Slides>120</Slides>
  <Notes>119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120</vt:i4>
      </vt:variant>
    </vt:vector>
  </HeadingPairs>
  <TitlesOfParts>
    <vt:vector size="127" baseType="lpstr">
      <vt:lpstr>Arial</vt:lpstr>
      <vt:lpstr>Book Antiqua</vt:lpstr>
      <vt:lpstr>Cambria Math</vt:lpstr>
      <vt:lpstr>Symbol</vt:lpstr>
      <vt:lpstr>Times New Roman</vt:lpstr>
      <vt:lpstr>Wingdings</vt:lpstr>
      <vt:lpstr>Alapértelmezett terv</vt:lpstr>
      <vt:lpstr>I. rész  Formális nyelvek és automaták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Komárom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hry  a projektové vyučovanie programovania</dc:title>
  <dc:creator>veghl</dc:creator>
  <cp:lastModifiedBy>Józsi</cp:lastModifiedBy>
  <cp:revision>705</cp:revision>
  <dcterms:created xsi:type="dcterms:W3CDTF">2006-04-20T08:16:41Z</dcterms:created>
  <dcterms:modified xsi:type="dcterms:W3CDTF">2023-02-15T17:51:28Z</dcterms:modified>
</cp:coreProperties>
</file>