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66" r:id="rId4"/>
    <p:sldId id="267" r:id="rId5"/>
    <p:sldId id="270" r:id="rId6"/>
    <p:sldId id="269" r:id="rId7"/>
    <p:sldId id="271" r:id="rId8"/>
    <p:sldId id="272" r:id="rId9"/>
    <p:sldId id="268" r:id="rId10"/>
    <p:sldId id="273" r:id="rId11"/>
    <p:sldId id="274" r:id="rId12"/>
    <p:sldId id="26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AE5"/>
    <a:srgbClr val="A7FFA7"/>
    <a:srgbClr val="89EBFF"/>
    <a:srgbClr val="97FF97"/>
    <a:srgbClr val="CBFFA7"/>
    <a:srgbClr val="CCECFF"/>
    <a:srgbClr val="CCFFCC"/>
    <a:srgbClr val="89D2FF"/>
    <a:srgbClr val="FFFFFF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howGuides="1">
      <p:cViewPr varScale="1">
        <p:scale>
          <a:sx n="84" d="100"/>
          <a:sy n="84" d="100"/>
        </p:scale>
        <p:origin x="9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2FDBE-2EB8-4ADE-81B8-2E390F13CA8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E1AE7-2F0C-4224-8E1A-D236CF48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1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9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8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0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7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0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5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gradFill flip="none" rotWithShape="1">
          <a:gsLst>
            <a:gs pos="99000">
              <a:srgbClr val="CCFFCC"/>
            </a:gs>
            <a:gs pos="0">
              <a:srgbClr val="CCEC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2699792" y="2067694"/>
            <a:ext cx="490964" cy="423245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>
            <a:off x="5354687" y="812743"/>
            <a:ext cx="490964" cy="423245"/>
          </a:xfrm>
          <a:prstGeom prst="triangle">
            <a:avLst/>
          </a:prstGeom>
          <a:solidFill>
            <a:srgbClr val="CCE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0800000">
            <a:off x="2600946" y="2521694"/>
            <a:ext cx="344328" cy="296835"/>
          </a:xfrm>
          <a:prstGeom prst="triangle">
            <a:avLst/>
          </a:prstGeom>
          <a:solidFill>
            <a:srgbClr val="CBFF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>
            <a:off x="5609604" y="1272418"/>
            <a:ext cx="258733" cy="223046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10800000">
            <a:off x="5845166" y="1272418"/>
            <a:ext cx="369230" cy="318302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>
            <a:off x="5377071" y="3867894"/>
            <a:ext cx="360040" cy="31037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 userDrawn="1"/>
        </p:nvSpPr>
        <p:spPr>
          <a:xfrm rot="10800000">
            <a:off x="5542098" y="3673383"/>
            <a:ext cx="467259" cy="40280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3052966" y="812743"/>
            <a:ext cx="3038067" cy="3518013"/>
            <a:chOff x="3052966" y="812743"/>
            <a:chExt cx="3038067" cy="3518013"/>
          </a:xfrm>
        </p:grpSpPr>
        <p:sp>
          <p:nvSpPr>
            <p:cNvPr id="15" name="자유형 14"/>
            <p:cNvSpPr/>
            <p:nvPr/>
          </p:nvSpPr>
          <p:spPr>
            <a:xfrm>
              <a:off x="3052966" y="812743"/>
              <a:ext cx="3038067" cy="351801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134643" y="896643"/>
              <a:ext cx="2874714" cy="332885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noFill/>
            <a:ln w="19050">
              <a:gradFill>
                <a:gsLst>
                  <a:gs pos="100000">
                    <a:srgbClr val="CCECFF"/>
                  </a:gs>
                  <a:gs pos="2000">
                    <a:srgbClr val="CBFFA7"/>
                  </a:gs>
                </a:gsLst>
                <a:lin ang="5400000" scaled="0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9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" y="621929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740352" y="480480"/>
            <a:ext cx="613579" cy="294106"/>
            <a:chOff x="7740352" y="480480"/>
            <a:chExt cx="613579" cy="294106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 rot="5400000">
            <a:off x="8153642" y="4387671"/>
            <a:ext cx="613579" cy="294106"/>
            <a:chOff x="7892752" y="632880"/>
            <a:chExt cx="613579" cy="294106"/>
          </a:xfrm>
          <a:solidFill>
            <a:srgbClr val="CCFFCC"/>
          </a:solidFill>
        </p:grpSpPr>
        <p:sp>
          <p:nvSpPr>
            <p:cNvPr id="12" name="이등변 삼각형 11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육각형 13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ECFF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600" dirty="0">
              <a:solidFill>
                <a:schemeClr val="bg1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460430" y="2885515"/>
            <a:ext cx="683569" cy="950997"/>
            <a:chOff x="8460430" y="756657"/>
            <a:chExt cx="683569" cy="950997"/>
          </a:xfrm>
        </p:grpSpPr>
        <p:sp>
          <p:nvSpPr>
            <p:cNvPr id="16" name="평행 사변형 15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6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2">
    <p:bg>
      <p:bgPr>
        <a:gradFill flip="none" rotWithShape="1">
          <a:gsLst>
            <a:gs pos="100000">
              <a:srgbClr val="CCFFCC"/>
            </a:gs>
            <a:gs pos="0">
              <a:srgbClr val="CCEC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83568" y="627534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 rot="5400000">
            <a:off x="376778" y="4387671"/>
            <a:ext cx="613579" cy="294106"/>
            <a:chOff x="7892752" y="632880"/>
            <a:chExt cx="613579" cy="294106"/>
          </a:xfrm>
          <a:solidFill>
            <a:srgbClr val="CCFFCC"/>
          </a:solidFill>
        </p:grpSpPr>
        <p:sp>
          <p:nvSpPr>
            <p:cNvPr id="9" name="이등변 삼각형 8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solidFill>
              <a:srgbClr val="CCECFF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solidFill>
              <a:srgbClr val="CCECFF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육각형 10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FFCC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 flipH="1">
            <a:off x="7740352" y="480480"/>
            <a:ext cx="613579" cy="294106"/>
            <a:chOff x="7740352" y="480480"/>
            <a:chExt cx="613579" cy="294106"/>
          </a:xfrm>
        </p:grpSpPr>
        <p:sp>
          <p:nvSpPr>
            <p:cNvPr id="13" name="이등변 삼각형 12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0" y="2571750"/>
            <a:ext cx="683569" cy="950997"/>
            <a:chOff x="8460430" y="756657"/>
            <a:chExt cx="683569" cy="950997"/>
          </a:xfrm>
        </p:grpSpPr>
        <p:sp>
          <p:nvSpPr>
            <p:cNvPr id="19" name="평행 사변형 18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5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3">
    <p:bg>
      <p:bgPr>
        <a:gradFill flip="none" rotWithShape="1">
          <a:gsLst>
            <a:gs pos="0">
              <a:srgbClr val="CCFFCC"/>
            </a:gs>
            <a:gs pos="100000">
              <a:srgbClr val="CCEC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83568" y="0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 rot="5400000">
            <a:off x="376778" y="3883615"/>
            <a:ext cx="613579" cy="294106"/>
            <a:chOff x="7892752" y="632880"/>
            <a:chExt cx="613579" cy="294106"/>
          </a:xfrm>
          <a:solidFill>
            <a:srgbClr val="CCFFCC"/>
          </a:solidFill>
        </p:grpSpPr>
        <p:sp>
          <p:nvSpPr>
            <p:cNvPr id="10" name="이등변 삼각형 9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7740352" y="4368913"/>
            <a:ext cx="613579" cy="294106"/>
            <a:chOff x="7740352" y="480480"/>
            <a:chExt cx="613579" cy="294106"/>
          </a:xfrm>
        </p:grpSpPr>
        <p:sp>
          <p:nvSpPr>
            <p:cNvPr id="13" name="이등변 삼각형 12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육각형 14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ECFF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 userDrawn="1"/>
        </p:nvGrpSpPr>
        <p:grpSpPr>
          <a:xfrm rot="5400000">
            <a:off x="5906506" y="4354234"/>
            <a:ext cx="627535" cy="950997"/>
            <a:chOff x="8460430" y="756657"/>
            <a:chExt cx="683569" cy="950997"/>
          </a:xfrm>
        </p:grpSpPr>
        <p:sp>
          <p:nvSpPr>
            <p:cNvPr id="33" name="평행 사변형 32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1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4">
    <p:bg>
      <p:bgPr>
        <a:gradFill flip="none" rotWithShape="1">
          <a:gsLst>
            <a:gs pos="100000">
              <a:srgbClr val="CCFFCC"/>
            </a:gs>
            <a:gs pos="0">
              <a:srgbClr val="CCEC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 rot="5400000">
            <a:off x="8153642" y="3774093"/>
            <a:ext cx="613579" cy="294106"/>
            <a:chOff x="7892752" y="632880"/>
            <a:chExt cx="613579" cy="294106"/>
          </a:xfrm>
          <a:solidFill>
            <a:srgbClr val="D8FAE5"/>
          </a:solidFill>
        </p:grpSpPr>
        <p:sp>
          <p:nvSpPr>
            <p:cNvPr id="12" name="이등변 삼각형 11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 flipH="1">
            <a:off x="736818" y="4368913"/>
            <a:ext cx="613579" cy="294106"/>
            <a:chOff x="7740352" y="480480"/>
            <a:chExt cx="613579" cy="294106"/>
          </a:xfrm>
          <a:solidFill>
            <a:srgbClr val="CCECFF"/>
          </a:solidFill>
        </p:grpSpPr>
        <p:sp>
          <p:nvSpPr>
            <p:cNvPr id="15" name="이등변 삼각형 14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육각형 16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FFCC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 rot="5400000">
            <a:off x="2032196" y="4359055"/>
            <a:ext cx="637177" cy="950997"/>
            <a:chOff x="8460430" y="756657"/>
            <a:chExt cx="683569" cy="950997"/>
          </a:xfrm>
        </p:grpSpPr>
        <p:sp>
          <p:nvSpPr>
            <p:cNvPr id="19" name="평행 사변형 18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/>
          <p:cNvSpPr/>
          <p:nvPr userDrawn="1"/>
        </p:nvSpPr>
        <p:spPr>
          <a:xfrm>
            <a:off x="2699792" y="2067694"/>
            <a:ext cx="490964" cy="423245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>
            <a:off x="5354687" y="812743"/>
            <a:ext cx="490964" cy="423245"/>
          </a:xfrm>
          <a:prstGeom prst="triangle">
            <a:avLst/>
          </a:prstGeom>
          <a:solidFill>
            <a:srgbClr val="CCE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0800000">
            <a:off x="2600946" y="2521694"/>
            <a:ext cx="344328" cy="296835"/>
          </a:xfrm>
          <a:prstGeom prst="triangle">
            <a:avLst/>
          </a:prstGeom>
          <a:solidFill>
            <a:srgbClr val="CBFF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5609604" y="1272418"/>
            <a:ext cx="258733" cy="223046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5845166" y="1272418"/>
            <a:ext cx="369230" cy="318302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>
            <a:off x="5377071" y="3867894"/>
            <a:ext cx="360040" cy="31037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 rot="10800000">
            <a:off x="5542098" y="3673383"/>
            <a:ext cx="467259" cy="40280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052966" y="812743"/>
            <a:ext cx="3038067" cy="3518013"/>
            <a:chOff x="3052966" y="812743"/>
            <a:chExt cx="3038067" cy="3518013"/>
          </a:xfrm>
        </p:grpSpPr>
        <p:sp>
          <p:nvSpPr>
            <p:cNvPr id="14" name="자유형 13"/>
            <p:cNvSpPr/>
            <p:nvPr/>
          </p:nvSpPr>
          <p:spPr>
            <a:xfrm>
              <a:off x="3052966" y="812743"/>
              <a:ext cx="3038067" cy="351801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134643" y="896643"/>
              <a:ext cx="2874714" cy="332885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noFill/>
            <a:ln w="19050">
              <a:gradFill>
                <a:gsLst>
                  <a:gs pos="100000">
                    <a:srgbClr val="CCECFF"/>
                  </a:gs>
                  <a:gs pos="2000">
                    <a:srgbClr val="CBFFA7"/>
                  </a:gs>
                </a:gsLst>
                <a:lin ang="5400000" scaled="0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41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CC"/>
            </a:gs>
            <a:gs pos="100000">
              <a:srgbClr val="CCE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A5E3-65B8-4758-909F-581F56F1675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047D-3AB5-46C5-B104-4A43D1F9C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1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CFFCC"/>
            </a:gs>
            <a:gs pos="0">
              <a:srgbClr val="CCEC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3668548" y="2067694"/>
            <a:ext cx="18069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 err="1">
                <a:solidFill>
                  <a:srgbClr val="97FF9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다보자</a:t>
            </a:r>
            <a:endParaRPr lang="ko-KR" altLang="en-US" sz="5000" dirty="0">
              <a:solidFill>
                <a:srgbClr val="97FF9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71844" y="3363838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A7FFA7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김예윤</a:t>
            </a:r>
          </a:p>
        </p:txBody>
      </p:sp>
      <p:sp>
        <p:nvSpPr>
          <p:cNvPr id="117" name="이등변 삼각형 116"/>
          <p:cNvSpPr/>
          <p:nvPr/>
        </p:nvSpPr>
        <p:spPr>
          <a:xfrm>
            <a:off x="4464533" y="1563638"/>
            <a:ext cx="214842" cy="185209"/>
          </a:xfrm>
          <a:prstGeom prst="triangle">
            <a:avLst/>
          </a:prstGeom>
          <a:solidFill>
            <a:srgbClr val="CB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/>
          <p:cNvSpPr/>
          <p:nvPr/>
        </p:nvSpPr>
        <p:spPr>
          <a:xfrm>
            <a:off x="4321320" y="1660892"/>
            <a:ext cx="143167" cy="123420"/>
          </a:xfrm>
          <a:prstGeom prst="triangle">
            <a:avLst/>
          </a:prstGeom>
          <a:solidFill>
            <a:srgbClr val="D8F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>
            <a:off x="4679421" y="1660892"/>
            <a:ext cx="143167" cy="123420"/>
          </a:xfrm>
          <a:prstGeom prst="triangle">
            <a:avLst/>
          </a:prstGeom>
          <a:solidFill>
            <a:srgbClr val="D8F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0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25793" y="47422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기능 시나리오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089433-8AE3-43A7-9A12-E9EA2AE344E2}"/>
              </a:ext>
            </a:extLst>
          </p:cNvPr>
          <p:cNvSpPr/>
          <p:nvPr/>
        </p:nvSpPr>
        <p:spPr>
          <a:xfrm>
            <a:off x="899592" y="1015517"/>
            <a:ext cx="6173425" cy="365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많은 드라마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전세계 서비스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다양한 콘텐츠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지상파 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 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 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유튜브 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 CJ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콘텐츠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+ 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외국영화 및 드라마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고화질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저렴한 가격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무료 체험 서비스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나에게 맞는 알고리즘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추천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자체제작 컨텐츠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및 시리즈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상황에 맞는 서비스 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&amp; 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혜택</a:t>
            </a:r>
            <a:endParaRPr lang="en-US" altLang="ko-KR" sz="2000" spc="-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D394F-3E55-4EC1-9685-8C80323E0C1D}"/>
              </a:ext>
            </a:extLst>
          </p:cNvPr>
          <p:cNvSpPr txBox="1"/>
          <p:nvPr/>
        </p:nvSpPr>
        <p:spPr>
          <a:xfrm>
            <a:off x="6218314" y="474226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>
                    <a:lumMod val="75000"/>
                  </a:schemeClr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고객층 요구사항</a:t>
            </a:r>
          </a:p>
        </p:txBody>
      </p:sp>
    </p:spTree>
    <p:extLst>
      <p:ext uri="{BB962C8B-B14F-4D97-AF65-F5344CB8AC3E}">
        <p14:creationId xmlns:p14="http://schemas.microsoft.com/office/powerpoint/2010/main" val="27260163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25793" y="47422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기능 시나리오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089433-8AE3-43A7-9A12-E9EA2AE344E2}"/>
              </a:ext>
            </a:extLst>
          </p:cNvPr>
          <p:cNvSpPr/>
          <p:nvPr/>
        </p:nvSpPr>
        <p:spPr>
          <a:xfrm>
            <a:off x="899592" y="1462472"/>
            <a:ext cx="6173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미러링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저장기능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 본 작품 모아서 보는 기능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자세한 평가 및 평점 보기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동시채팅 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D394F-3E55-4EC1-9685-8C80323E0C1D}"/>
              </a:ext>
            </a:extLst>
          </p:cNvPr>
          <p:cNvSpPr txBox="1"/>
          <p:nvPr/>
        </p:nvSpPr>
        <p:spPr>
          <a:xfrm>
            <a:off x="899592" y="3946976"/>
            <a:ext cx="806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>
                    <a:lumMod val="75000"/>
                  </a:schemeClr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다른 앱들의 좋은 기능을 모두 모은 웹사이트 제작예정</a:t>
            </a:r>
          </a:p>
        </p:txBody>
      </p:sp>
    </p:spTree>
    <p:extLst>
      <p:ext uri="{BB962C8B-B14F-4D97-AF65-F5344CB8AC3E}">
        <p14:creationId xmlns:p14="http://schemas.microsoft.com/office/powerpoint/2010/main" val="14263812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85219" y="1833668"/>
            <a:ext cx="23734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Thank you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For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Watching</a:t>
            </a:r>
          </a:p>
        </p:txBody>
      </p:sp>
      <p:sp>
        <p:nvSpPr>
          <p:cNvPr id="22" name="하트 21"/>
          <p:cNvSpPr/>
          <p:nvPr/>
        </p:nvSpPr>
        <p:spPr>
          <a:xfrm>
            <a:off x="4463942" y="1563638"/>
            <a:ext cx="216024" cy="216024"/>
          </a:xfrm>
          <a:prstGeom prst="heart">
            <a:avLst/>
          </a:prstGeom>
          <a:solidFill>
            <a:srgbClr val="CB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/>
          <p:nvPr/>
        </p:nvSpPr>
        <p:spPr>
          <a:xfrm>
            <a:off x="4679966" y="1725656"/>
            <a:ext cx="108012" cy="108012"/>
          </a:xfrm>
          <a:prstGeom prst="hear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하트 23"/>
          <p:cNvSpPr/>
          <p:nvPr/>
        </p:nvSpPr>
        <p:spPr>
          <a:xfrm>
            <a:off x="4355930" y="1725656"/>
            <a:ext cx="108012" cy="108012"/>
          </a:xfrm>
          <a:prstGeom prst="hear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99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02257" y="474225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Content</a:t>
            </a:r>
            <a:endParaRPr lang="ko-KR" altLang="en-US" spc="600" dirty="0">
              <a:solidFill>
                <a:schemeClr val="bg1"/>
              </a:solidFill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8959" y="1575988"/>
            <a:ext cx="1173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기초조사</a:t>
            </a:r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>
            <a:off x="2305438" y="1551949"/>
            <a:ext cx="0" cy="527708"/>
          </a:xfrm>
          <a:prstGeom prst="line">
            <a:avLst/>
          </a:prstGeom>
          <a:ln w="38100" cap="rnd">
            <a:solidFill>
              <a:srgbClr val="CC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2471" y="1455461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6839" y="1569467"/>
            <a:ext cx="1391728" cy="106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lnSpc>
                <a:spcPts val="2600"/>
              </a:lnSpc>
              <a:buSzPct val="50000"/>
              <a:buFontTx/>
              <a:buChar char="▲"/>
              <a:defRPr sz="1400" spc="-5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유사 어플 분석</a:t>
            </a:r>
            <a:endParaRPr lang="en-US" altLang="ko-KR"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설문통계</a:t>
            </a:r>
            <a:endParaRPr lang="en-US" altLang="ko-KR"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페르소나</a:t>
            </a:r>
            <a:endParaRPr lang="en-US" altLang="ko-KR"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8791" y="2575560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와이어프레임</a:t>
            </a:r>
          </a:p>
        </p:txBody>
      </p:sp>
      <p:cxnSp>
        <p:nvCxnSpPr>
          <p:cNvPr id="61" name="직선 연결선 60"/>
          <p:cNvCxnSpPr>
            <a:cxnSpLocks/>
          </p:cNvCxnSpPr>
          <p:nvPr/>
        </p:nvCxnSpPr>
        <p:spPr>
          <a:xfrm>
            <a:off x="2305438" y="2493461"/>
            <a:ext cx="0" cy="588403"/>
          </a:xfrm>
          <a:prstGeom prst="line">
            <a:avLst/>
          </a:prstGeom>
          <a:ln w="38100" cap="rnd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9995" y="243176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4149" y="3510144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시나리오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2305438" y="3472190"/>
            <a:ext cx="0" cy="537574"/>
          </a:xfrm>
          <a:prstGeom prst="line">
            <a:avLst/>
          </a:prstGeom>
          <a:ln w="38100" cap="rnd">
            <a:solidFill>
              <a:srgbClr val="CC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35601" y="3379818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0B54F2-4C72-4BEC-AF9C-F42079AD71C3}"/>
              </a:ext>
            </a:extLst>
          </p:cNvPr>
          <p:cNvSpPr txBox="1"/>
          <p:nvPr/>
        </p:nvSpPr>
        <p:spPr>
          <a:xfrm>
            <a:off x="4283968" y="3510144"/>
            <a:ext cx="718466" cy="731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180975" indent="-180975">
              <a:lnSpc>
                <a:spcPts val="2600"/>
              </a:lnSpc>
              <a:buSzPct val="50000"/>
              <a:buFontTx/>
              <a:buChar char="▲"/>
              <a:defRPr sz="1400" spc="-5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디자인</a:t>
            </a:r>
            <a:endParaRPr lang="en-US" altLang="ko-KR"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</a:t>
            </a:r>
            <a:endParaRPr lang="en-US" altLang="ko-KR"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675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699792" y="1194852"/>
            <a:ext cx="6173425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다양한 컨텐츠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선택지가 너무 많음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ts val="2800"/>
              </a:lnSpc>
            </a:pP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ts val="2800"/>
              </a:lnSpc>
            </a:pP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 취향에 맞는 컨텐츠 추천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자체제작 컨텐츠 부족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지상파 </a:t>
            </a:r>
            <a:r>
              <a:rPr lang="en-US" altLang="ko-KR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</a:t>
            </a: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사의 모든 컨텐츠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서비스 자체 불만</a:t>
            </a:r>
            <a:endParaRPr lang="en-US" altLang="ko-KR" sz="2000" b="1" spc="-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br>
              <a:rPr lang="ko-KR" altLang="en-US" sz="2000" dirty="0"/>
            </a:br>
            <a:endParaRPr lang="en-US" altLang="ko-KR" sz="2000" spc="-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5355" y="474225"/>
            <a:ext cx="234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유사 어플 분석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pic>
        <p:nvPicPr>
          <p:cNvPr id="1026" name="Picture 2" descr="https://search.pstatic.net/common/?src=http%3A%2F%2Fblogfiles.naver.net%2FMjAyMDAyMDJfMTE4%2FMDAxNTgwNjQ5NzEwMjI1.xS8HrMISaGJNXB_4E65MenNZXeCsQKxOtwyQdynBqwkg.LUtQwPDP9fYC7cDZj7-c5kjoopmNueY_O8ns7aJTk3og.JPEG.chaaao%2FKakaoTalk_20200202_220834173_01.jpg&amp;type=sc960_832">
            <a:extLst>
              <a:ext uri="{FF2B5EF4-FFF2-40B4-BE49-F238E27FC236}">
                <a16:creationId xmlns:a16="http://schemas.microsoft.com/office/drawing/2014/main" id="{9C7B77B3-937F-4C66-856B-3E10CF0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92" y="1041319"/>
            <a:ext cx="1086803" cy="10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blogfiles.naver.net%2FMjAyMTAyMDhfMjg1%2FMDAxNjEyNzI0NDkxMjg0.5qt0O3oL1ABwByI8sy7Qp20OZyAiPnAWAHIFFjTOTOog.jfieFODHG7XxxmqaI3heh-dimFq4_ozIbbuUn_f46Rsg.JPEG.gosla5401%2FIMG_4729.JPG&amp;type=sc960_832">
            <a:extLst>
              <a:ext uri="{FF2B5EF4-FFF2-40B4-BE49-F238E27FC236}">
                <a16:creationId xmlns:a16="http://schemas.microsoft.com/office/drawing/2014/main" id="{DFA321DB-0A1E-49FD-92CB-5207B779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93" y="2499743"/>
            <a:ext cx="1086804" cy="108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imgnews.naver.net%2Fimage%2F5622%2F2019%2F12%2F05%2F0000034688_002_20191208003408445.jpg&amp;type=sc960_832">
            <a:extLst>
              <a:ext uri="{FF2B5EF4-FFF2-40B4-BE49-F238E27FC236}">
                <a16:creationId xmlns:a16="http://schemas.microsoft.com/office/drawing/2014/main" id="{1202FBDD-02B7-4BBA-97F2-A1E6D360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4" y="4006636"/>
            <a:ext cx="1688477" cy="8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384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71829" y="474225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설문통계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pic>
        <p:nvPicPr>
          <p:cNvPr id="2050" name="Picture 2" descr="https://search.pstatic.net/common/?src=http%3A%2F%2Fimgnews.naver.net%2Fimage%2F366%2F2019%2F07%2F02%2F0000437699_001_20200217163910654.png&amp;type=sc960_832">
            <a:extLst>
              <a:ext uri="{FF2B5EF4-FFF2-40B4-BE49-F238E27FC236}">
                <a16:creationId xmlns:a16="http://schemas.microsoft.com/office/drawing/2014/main" id="{42D17043-03A9-47A4-9364-161EB2D1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34845"/>
            <a:ext cx="3565256" cy="382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earch.pstatic.net/common/?src=http%3A%2F%2Fblogfiles.naver.net%2FMjAyMTAxMTlfMTEy%2FMDAxNjEwOTgyNzM2NTg5.RXF3L71UrWx1mUUA5tA9dWi2P8ZjS_sne70xZDuwQRQg.KWv-c94PZhhT9ULPaNYxNKryZNRk3AsPyeYF8L_LTRYg.PNG.coco_324%2F%25C0%25AF%25C6%25A9%25BA%25EA_1_%25BF%25A4%25B8%25B2%25B3%25DD_%25C1%25B6%25BB%25E7_%25B3%25AA%25BF%25EC%25BE%25D8%25BC%25AD%25BA%25A3%25C0%25CC.png&amp;type=sc960_832">
            <a:extLst>
              <a:ext uri="{FF2B5EF4-FFF2-40B4-BE49-F238E27FC236}">
                <a16:creationId xmlns:a16="http://schemas.microsoft.com/office/drawing/2014/main" id="{56222F73-CA03-4B69-B9CD-352B835B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94" y="1347614"/>
            <a:ext cx="4639422" cy="33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072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380312" y="339502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설문통계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3D3587-4D6C-4F42-BD11-F9589242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276463"/>
            <a:ext cx="5206656" cy="1971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10D3E6-0B2E-47B9-BA77-8A26C63B1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" y="2295329"/>
            <a:ext cx="6286776" cy="2823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871BB6-EA9C-441C-8479-1CDE62F2D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059582"/>
            <a:ext cx="3974912" cy="24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479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271830" y="474225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페르소나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91B61-0A58-4A0F-A29A-774D87E65640}"/>
              </a:ext>
            </a:extLst>
          </p:cNvPr>
          <p:cNvSpPr txBox="1"/>
          <p:nvPr/>
        </p:nvSpPr>
        <p:spPr>
          <a:xfrm>
            <a:off x="2583586" y="982239"/>
            <a:ext cx="15872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김보기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나이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대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성별 남성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직업 학생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거주지 서울시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01027-CE64-440A-AF88-6E77A9CDFBD1}"/>
              </a:ext>
            </a:extLst>
          </p:cNvPr>
          <p:cNvSpPr txBox="1"/>
          <p:nvPr/>
        </p:nvSpPr>
        <p:spPr>
          <a:xfrm>
            <a:off x="5258978" y="2840680"/>
            <a:ext cx="15921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이다보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나이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대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성별 여성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직업 직장인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r"/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거주지 인천시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86BEFA-123F-449D-A2EB-2E71E4140EDF}"/>
              </a:ext>
            </a:extLst>
          </p:cNvPr>
          <p:cNvGrpSpPr/>
          <p:nvPr/>
        </p:nvGrpSpPr>
        <p:grpSpPr>
          <a:xfrm>
            <a:off x="808883" y="1087639"/>
            <a:ext cx="1728192" cy="1728192"/>
            <a:chOff x="1220232" y="1553925"/>
            <a:chExt cx="1728192" cy="172819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2E9046C-A84B-466E-80D6-5ABE1F2497E4}"/>
                </a:ext>
              </a:extLst>
            </p:cNvPr>
            <p:cNvSpPr/>
            <p:nvPr/>
          </p:nvSpPr>
          <p:spPr>
            <a:xfrm>
              <a:off x="1220232" y="1553925"/>
              <a:ext cx="1728192" cy="1728192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D7045A5-2F5D-4478-B300-D3F9C0BC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327" y="1822414"/>
              <a:ext cx="1011449" cy="129240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7096E4-0BA1-497E-B917-8CEF56AEAC59}"/>
              </a:ext>
            </a:extLst>
          </p:cNvPr>
          <p:cNvGrpSpPr/>
          <p:nvPr/>
        </p:nvGrpSpPr>
        <p:grpSpPr>
          <a:xfrm>
            <a:off x="7027946" y="2809947"/>
            <a:ext cx="1728192" cy="1728192"/>
            <a:chOff x="6354953" y="1553925"/>
            <a:chExt cx="1728192" cy="172819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DAB2B8-A1DD-485F-8FC7-CE557090E19F}"/>
                </a:ext>
              </a:extLst>
            </p:cNvPr>
            <p:cNvSpPr/>
            <p:nvPr/>
          </p:nvSpPr>
          <p:spPr>
            <a:xfrm>
              <a:off x="6354953" y="1553925"/>
              <a:ext cx="1728192" cy="172819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068A50F-EF6C-441D-AEF9-6B088789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8581" y="1739775"/>
              <a:ext cx="1025845" cy="1350480"/>
            </a:xfrm>
            <a:prstGeom prst="rect">
              <a:avLst/>
            </a:prstGeom>
          </p:spPr>
        </p:pic>
      </p:grp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AEFBE068-6C73-43F2-A906-5113CEB2D7C9}"/>
              </a:ext>
            </a:extLst>
          </p:cNvPr>
          <p:cNvSpPr/>
          <p:nvPr/>
        </p:nvSpPr>
        <p:spPr>
          <a:xfrm>
            <a:off x="611560" y="3148456"/>
            <a:ext cx="3273464" cy="1631216"/>
          </a:xfrm>
          <a:prstGeom prst="wedgeRoundRectCallout">
            <a:avLst>
              <a:gd name="adj1" fmla="val -8496"/>
              <a:gd name="adj2" fmla="val -62692"/>
              <a:gd name="adj3" fmla="val 16667"/>
            </a:avLst>
          </a:prstGeom>
          <a:solidFill>
            <a:srgbClr val="89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8660E-AC8E-418B-96E5-B86B5B3C292F}"/>
              </a:ext>
            </a:extLst>
          </p:cNvPr>
          <p:cNvSpPr txBox="1"/>
          <p:nvPr/>
        </p:nvSpPr>
        <p:spPr>
          <a:xfrm>
            <a:off x="649505" y="3392538"/>
            <a:ext cx="29722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유튜브를 자주 보고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주로 거의 틈날 때마다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보는 것 같고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접근성이 좋아서 이용해요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.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929448CE-39E0-410B-900D-AA52C8251FFA}"/>
              </a:ext>
            </a:extLst>
          </p:cNvPr>
          <p:cNvSpPr/>
          <p:nvPr/>
        </p:nvSpPr>
        <p:spPr>
          <a:xfrm>
            <a:off x="5434055" y="1011620"/>
            <a:ext cx="3273464" cy="1631216"/>
          </a:xfrm>
          <a:prstGeom prst="wedgeRoundRectCallout">
            <a:avLst>
              <a:gd name="adj1" fmla="val -5237"/>
              <a:gd name="adj2" fmla="val 69508"/>
              <a:gd name="adj3" fmla="val 16667"/>
            </a:avLst>
          </a:prstGeom>
          <a:solidFill>
            <a:srgbClr val="CB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89522-F390-475F-AE59-0ADF9ED30E68}"/>
              </a:ext>
            </a:extLst>
          </p:cNvPr>
          <p:cNvSpPr txBox="1"/>
          <p:nvPr/>
        </p:nvSpPr>
        <p:spPr>
          <a:xfrm>
            <a:off x="5472000" y="1255702"/>
            <a:ext cx="3076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넷플릭스</a:t>
            </a:r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주로 보는데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시간 남아서 심심할 때 보고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사람들이 많이 사용하고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나 역시 만족하고 있어요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7829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64055" y="474225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와이어프레임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32E88A-905F-4E82-AC01-9498F7CD9C81}"/>
              </a:ext>
            </a:extLst>
          </p:cNvPr>
          <p:cNvSpPr/>
          <p:nvPr/>
        </p:nvSpPr>
        <p:spPr>
          <a:xfrm>
            <a:off x="467544" y="1059582"/>
            <a:ext cx="2326336" cy="3456384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B3848-C706-45D6-AF21-5224292AC89C}"/>
              </a:ext>
            </a:extLst>
          </p:cNvPr>
          <p:cNvSpPr txBox="1"/>
          <p:nvPr/>
        </p:nvSpPr>
        <p:spPr>
          <a:xfrm>
            <a:off x="889547" y="2248584"/>
            <a:ext cx="1482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davoza</a:t>
            </a:r>
            <a:endParaRPr lang="en-US" altLang="ko-KR" sz="36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86CB4D-8742-4343-8A00-AAB015998754}"/>
              </a:ext>
            </a:extLst>
          </p:cNvPr>
          <p:cNvSpPr/>
          <p:nvPr/>
        </p:nvSpPr>
        <p:spPr>
          <a:xfrm>
            <a:off x="1032178" y="2248584"/>
            <a:ext cx="45719" cy="195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0958DD-B880-4AEC-B9D6-450E02A41F51}"/>
              </a:ext>
            </a:extLst>
          </p:cNvPr>
          <p:cNvSpPr/>
          <p:nvPr/>
        </p:nvSpPr>
        <p:spPr>
          <a:xfrm>
            <a:off x="1266039" y="2248584"/>
            <a:ext cx="45719" cy="195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8CA1AB-870B-4B94-B75E-8ADDE255EBC2}"/>
              </a:ext>
            </a:extLst>
          </p:cNvPr>
          <p:cNvSpPr/>
          <p:nvPr/>
        </p:nvSpPr>
        <p:spPr>
          <a:xfrm>
            <a:off x="3219324" y="1059582"/>
            <a:ext cx="2326336" cy="3456384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10FFFD-4C09-479C-8D84-2F7447623D51}"/>
              </a:ext>
            </a:extLst>
          </p:cNvPr>
          <p:cNvSpPr/>
          <p:nvPr/>
        </p:nvSpPr>
        <p:spPr>
          <a:xfrm>
            <a:off x="5974884" y="1059582"/>
            <a:ext cx="2326336" cy="3456384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38DB65-3EF6-49ED-A6AB-0EB2E6FB5D8E}"/>
              </a:ext>
            </a:extLst>
          </p:cNvPr>
          <p:cNvSpPr/>
          <p:nvPr/>
        </p:nvSpPr>
        <p:spPr>
          <a:xfrm>
            <a:off x="6139760" y="2160980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59D877-9479-4D45-BBD8-46DF4738B4A4}"/>
              </a:ext>
            </a:extLst>
          </p:cNvPr>
          <p:cNvSpPr/>
          <p:nvPr/>
        </p:nvSpPr>
        <p:spPr>
          <a:xfrm>
            <a:off x="6836853" y="2879556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4BC0A5-C034-4034-9204-24381DAAE351}"/>
              </a:ext>
            </a:extLst>
          </p:cNvPr>
          <p:cNvSpPr/>
          <p:nvPr/>
        </p:nvSpPr>
        <p:spPr>
          <a:xfrm>
            <a:off x="7509427" y="2158756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3E6778-37A6-4D58-BD1C-09FB0147F6A2}"/>
              </a:ext>
            </a:extLst>
          </p:cNvPr>
          <p:cNvSpPr/>
          <p:nvPr/>
        </p:nvSpPr>
        <p:spPr>
          <a:xfrm>
            <a:off x="6137871" y="3676384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2BAFC3-C364-4559-B31F-BC096A9A858F}"/>
              </a:ext>
            </a:extLst>
          </p:cNvPr>
          <p:cNvSpPr/>
          <p:nvPr/>
        </p:nvSpPr>
        <p:spPr>
          <a:xfrm>
            <a:off x="7509427" y="3676384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B58C0B-6C8C-4B1D-90DB-8B141C2C8798}"/>
              </a:ext>
            </a:extLst>
          </p:cNvPr>
          <p:cNvSpPr/>
          <p:nvPr/>
        </p:nvSpPr>
        <p:spPr>
          <a:xfrm>
            <a:off x="6550504" y="1291907"/>
            <a:ext cx="45719" cy="195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AB810E-FDC8-485E-83AB-348196CFC3DB}"/>
              </a:ext>
            </a:extLst>
          </p:cNvPr>
          <p:cNvSpPr/>
          <p:nvPr/>
        </p:nvSpPr>
        <p:spPr>
          <a:xfrm>
            <a:off x="6749839" y="1301092"/>
            <a:ext cx="45719" cy="195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39196C-153A-4EE3-99F6-E25CF41D6E68}"/>
              </a:ext>
            </a:extLst>
          </p:cNvPr>
          <p:cNvSpPr txBox="1"/>
          <p:nvPr/>
        </p:nvSpPr>
        <p:spPr>
          <a:xfrm>
            <a:off x="3897423" y="1458227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login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FBE7DD6-0A32-47F1-876D-2C5B8ACCFAFD}"/>
              </a:ext>
            </a:extLst>
          </p:cNvPr>
          <p:cNvSpPr/>
          <p:nvPr/>
        </p:nvSpPr>
        <p:spPr>
          <a:xfrm>
            <a:off x="3507356" y="2176204"/>
            <a:ext cx="1776616" cy="288032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BE4BC2-477A-48C5-8CE3-7503D0A7AF5C}"/>
              </a:ext>
            </a:extLst>
          </p:cNvPr>
          <p:cNvSpPr/>
          <p:nvPr/>
        </p:nvSpPr>
        <p:spPr>
          <a:xfrm>
            <a:off x="3507356" y="2590816"/>
            <a:ext cx="1776616" cy="288032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39377C4-CE5E-4305-9AC2-FDBBEF88C996}"/>
              </a:ext>
            </a:extLst>
          </p:cNvPr>
          <p:cNvSpPr/>
          <p:nvPr/>
        </p:nvSpPr>
        <p:spPr>
          <a:xfrm>
            <a:off x="4947516" y="2994763"/>
            <a:ext cx="336456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F1B9D7-024E-4F24-82EF-273EF97FF57D}"/>
              </a:ext>
            </a:extLst>
          </p:cNvPr>
          <p:cNvSpPr/>
          <p:nvPr/>
        </p:nvSpPr>
        <p:spPr>
          <a:xfrm>
            <a:off x="3897423" y="3409375"/>
            <a:ext cx="949277" cy="288032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895A1DA-2599-4A20-963B-1392975EFFCA}"/>
              </a:ext>
            </a:extLst>
          </p:cNvPr>
          <p:cNvSpPr/>
          <p:nvPr/>
        </p:nvSpPr>
        <p:spPr>
          <a:xfrm>
            <a:off x="3507356" y="3890657"/>
            <a:ext cx="390067" cy="432058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DDE62B-CE79-49F6-A669-F34C2A27740A}"/>
              </a:ext>
            </a:extLst>
          </p:cNvPr>
          <p:cNvSpPr/>
          <p:nvPr/>
        </p:nvSpPr>
        <p:spPr>
          <a:xfrm>
            <a:off x="4163375" y="3903702"/>
            <a:ext cx="390067" cy="432058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C109555-B233-4ACD-8E71-54D94D24B6B2}"/>
              </a:ext>
            </a:extLst>
          </p:cNvPr>
          <p:cNvSpPr/>
          <p:nvPr/>
        </p:nvSpPr>
        <p:spPr>
          <a:xfrm>
            <a:off x="4867560" y="3903702"/>
            <a:ext cx="390067" cy="432058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091515-4986-4A0D-9AFB-AFD59357280B}"/>
              </a:ext>
            </a:extLst>
          </p:cNvPr>
          <p:cNvSpPr txBox="1"/>
          <p:nvPr/>
        </p:nvSpPr>
        <p:spPr>
          <a:xfrm>
            <a:off x="6403672" y="1304618"/>
            <a:ext cx="1482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davoza</a:t>
            </a:r>
            <a:endParaRPr lang="en-US" altLang="ko-KR" sz="36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018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64055" y="474225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와이어프레임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32E88A-905F-4E82-AC01-9498F7CD9C81}"/>
              </a:ext>
            </a:extLst>
          </p:cNvPr>
          <p:cNvSpPr/>
          <p:nvPr/>
        </p:nvSpPr>
        <p:spPr>
          <a:xfrm>
            <a:off x="467544" y="1059582"/>
            <a:ext cx="2326336" cy="3456384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EB8832-089D-416C-91C0-277373A819E6}"/>
              </a:ext>
            </a:extLst>
          </p:cNvPr>
          <p:cNvSpPr/>
          <p:nvPr/>
        </p:nvSpPr>
        <p:spPr>
          <a:xfrm>
            <a:off x="635144" y="1248101"/>
            <a:ext cx="480472" cy="673835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25AE1C-4DED-4361-8ECC-4CCD2133EF1E}"/>
              </a:ext>
            </a:extLst>
          </p:cNvPr>
          <p:cNvSpPr/>
          <p:nvPr/>
        </p:nvSpPr>
        <p:spPr>
          <a:xfrm>
            <a:off x="1283216" y="1350906"/>
            <a:ext cx="721460" cy="210126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518CE5-1610-4EB5-BDFA-15CFAF079D0E}"/>
              </a:ext>
            </a:extLst>
          </p:cNvPr>
          <p:cNvSpPr/>
          <p:nvPr/>
        </p:nvSpPr>
        <p:spPr>
          <a:xfrm>
            <a:off x="1283216" y="1659294"/>
            <a:ext cx="1344568" cy="262642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64EDEC-E51E-49FA-A3B4-3694DC41D4D7}"/>
              </a:ext>
            </a:extLst>
          </p:cNvPr>
          <p:cNvSpPr/>
          <p:nvPr/>
        </p:nvSpPr>
        <p:spPr>
          <a:xfrm>
            <a:off x="635036" y="2127667"/>
            <a:ext cx="336456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141DDF-E3DC-4EC9-A3E7-7DDEB4DE1141}"/>
              </a:ext>
            </a:extLst>
          </p:cNvPr>
          <p:cNvSpPr/>
          <p:nvPr/>
        </p:nvSpPr>
        <p:spPr>
          <a:xfrm>
            <a:off x="635036" y="2489452"/>
            <a:ext cx="648180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9AF3A3-C0C7-4656-90DE-B1B674517E13}"/>
              </a:ext>
            </a:extLst>
          </p:cNvPr>
          <p:cNvSpPr/>
          <p:nvPr/>
        </p:nvSpPr>
        <p:spPr>
          <a:xfrm>
            <a:off x="630512" y="2877496"/>
            <a:ext cx="917152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D2144F-3539-4E98-836F-AFFB565585EF}"/>
              </a:ext>
            </a:extLst>
          </p:cNvPr>
          <p:cNvSpPr/>
          <p:nvPr/>
        </p:nvSpPr>
        <p:spPr>
          <a:xfrm>
            <a:off x="630512" y="3272571"/>
            <a:ext cx="917152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BE61E9-AD8C-4C0C-AD21-3F731AB9F860}"/>
              </a:ext>
            </a:extLst>
          </p:cNvPr>
          <p:cNvSpPr/>
          <p:nvPr/>
        </p:nvSpPr>
        <p:spPr>
          <a:xfrm>
            <a:off x="630512" y="3678653"/>
            <a:ext cx="917152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B3950E-784A-4524-A5AF-74A052097252}"/>
              </a:ext>
            </a:extLst>
          </p:cNvPr>
          <p:cNvSpPr/>
          <p:nvPr/>
        </p:nvSpPr>
        <p:spPr>
          <a:xfrm>
            <a:off x="630512" y="4071744"/>
            <a:ext cx="917152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D40B79F-F972-4465-B93C-67BCB0714A49}"/>
              </a:ext>
            </a:extLst>
          </p:cNvPr>
          <p:cNvSpPr/>
          <p:nvPr/>
        </p:nvSpPr>
        <p:spPr>
          <a:xfrm>
            <a:off x="3219324" y="1059582"/>
            <a:ext cx="2326336" cy="3456384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AC5B346-44F8-401E-BBC6-F630357C9F67}"/>
              </a:ext>
            </a:extLst>
          </p:cNvPr>
          <p:cNvSpPr/>
          <p:nvPr/>
        </p:nvSpPr>
        <p:spPr>
          <a:xfrm>
            <a:off x="3339128" y="1515417"/>
            <a:ext cx="2024960" cy="288032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C49DD5A-C6E9-457C-80EC-0C764BD1C41C}"/>
              </a:ext>
            </a:extLst>
          </p:cNvPr>
          <p:cNvSpPr/>
          <p:nvPr/>
        </p:nvSpPr>
        <p:spPr>
          <a:xfrm>
            <a:off x="3333631" y="2743494"/>
            <a:ext cx="602395" cy="15142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594F67-E63D-48C8-B2DA-C66C50A8D47A}"/>
              </a:ext>
            </a:extLst>
          </p:cNvPr>
          <p:cNvSpPr/>
          <p:nvPr/>
        </p:nvSpPr>
        <p:spPr>
          <a:xfrm>
            <a:off x="3333631" y="3136933"/>
            <a:ext cx="336456" cy="225049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38A440-FA7F-4C25-9842-A1DFDC252705}"/>
              </a:ext>
            </a:extLst>
          </p:cNvPr>
          <p:cNvSpPr txBox="1"/>
          <p:nvPr/>
        </p:nvSpPr>
        <p:spPr>
          <a:xfrm>
            <a:off x="3250479" y="1115307"/>
            <a:ext cx="148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davoza</a:t>
            </a:r>
            <a:endParaRPr lang="en-US" altLang="ko-KR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BB37AD7-8E85-4ADA-8A02-314F747662EB}"/>
              </a:ext>
            </a:extLst>
          </p:cNvPr>
          <p:cNvSpPr/>
          <p:nvPr/>
        </p:nvSpPr>
        <p:spPr>
          <a:xfrm>
            <a:off x="3339128" y="1956129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34842DA-9671-4ACB-B4F5-4034D18606B4}"/>
              </a:ext>
            </a:extLst>
          </p:cNvPr>
          <p:cNvSpPr/>
          <p:nvPr/>
        </p:nvSpPr>
        <p:spPr>
          <a:xfrm>
            <a:off x="4050410" y="1950307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6CF6D08-B64C-4C7A-8FB2-0F47481AF317}"/>
              </a:ext>
            </a:extLst>
          </p:cNvPr>
          <p:cNvSpPr/>
          <p:nvPr/>
        </p:nvSpPr>
        <p:spPr>
          <a:xfrm>
            <a:off x="4761395" y="1950306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3764A8-6F4F-456F-9A9F-C4EF066004B8}"/>
              </a:ext>
            </a:extLst>
          </p:cNvPr>
          <p:cNvSpPr/>
          <p:nvPr/>
        </p:nvSpPr>
        <p:spPr>
          <a:xfrm>
            <a:off x="4050333" y="2743494"/>
            <a:ext cx="602395" cy="15142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64E7EFC-4BE7-4757-8883-722BC5606815}"/>
              </a:ext>
            </a:extLst>
          </p:cNvPr>
          <p:cNvSpPr/>
          <p:nvPr/>
        </p:nvSpPr>
        <p:spPr>
          <a:xfrm>
            <a:off x="4772474" y="2743494"/>
            <a:ext cx="602395" cy="15142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7A619A-CE12-4D76-A449-637CE310E375}"/>
              </a:ext>
            </a:extLst>
          </p:cNvPr>
          <p:cNvSpPr/>
          <p:nvPr/>
        </p:nvSpPr>
        <p:spPr>
          <a:xfrm>
            <a:off x="3332298" y="4256946"/>
            <a:ext cx="602395" cy="15142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DEDF85E-53CF-43F0-8BC9-16004F14BD9C}"/>
              </a:ext>
            </a:extLst>
          </p:cNvPr>
          <p:cNvSpPr/>
          <p:nvPr/>
        </p:nvSpPr>
        <p:spPr>
          <a:xfrm>
            <a:off x="3337795" y="3469581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EC9E716-60F5-4079-8380-2FB165A4B323}"/>
              </a:ext>
            </a:extLst>
          </p:cNvPr>
          <p:cNvSpPr/>
          <p:nvPr/>
        </p:nvSpPr>
        <p:spPr>
          <a:xfrm>
            <a:off x="4044836" y="4265530"/>
            <a:ext cx="602395" cy="15142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397EE71-D491-455F-A7C6-7DE17514ED26}"/>
              </a:ext>
            </a:extLst>
          </p:cNvPr>
          <p:cNvSpPr/>
          <p:nvPr/>
        </p:nvSpPr>
        <p:spPr>
          <a:xfrm>
            <a:off x="4050333" y="3478165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862648C-D4B6-4C56-A363-51260AFF714F}"/>
              </a:ext>
            </a:extLst>
          </p:cNvPr>
          <p:cNvSpPr/>
          <p:nvPr/>
        </p:nvSpPr>
        <p:spPr>
          <a:xfrm>
            <a:off x="4766977" y="4256946"/>
            <a:ext cx="602395" cy="15142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527C1C7-85F2-4FB4-A602-864937A643E2}"/>
              </a:ext>
            </a:extLst>
          </p:cNvPr>
          <p:cNvSpPr/>
          <p:nvPr/>
        </p:nvSpPr>
        <p:spPr>
          <a:xfrm>
            <a:off x="4772474" y="3469581"/>
            <a:ext cx="602395" cy="646331"/>
          </a:xfrm>
          <a:prstGeom prst="rect">
            <a:avLst/>
          </a:prstGeom>
          <a:solidFill>
            <a:schemeClr val="bg1"/>
          </a:solidFill>
          <a:ln w="63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E9BA98-D304-4F14-AD0B-57A72DDD3AE7}"/>
              </a:ext>
            </a:extLst>
          </p:cNvPr>
          <p:cNvSpPr txBox="1"/>
          <p:nvPr/>
        </p:nvSpPr>
        <p:spPr>
          <a:xfrm>
            <a:off x="6183662" y="1602254"/>
            <a:ext cx="13933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시작화면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버튼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프로필메뉴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903473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85424" y="76408"/>
            <a:ext cx="2326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국도리의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PPT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제작소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210 옴니고딕OTF 020" pitchFamily="18" charset="-127"/>
                <a:ea typeface="210 옴니고딕OTF 020" pitchFamily="18" charset="-127"/>
              </a:rPr>
              <a:t>https://blog.naver.com/doll_qls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210 옴니고딕OTF 020" pitchFamily="18" charset="-127"/>
              <a:ea typeface="210 옴니고딕OTF 020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30818" y="474225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디자인 시나리오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33E684-CCB0-463C-BC80-7865BEC8DDFE}"/>
              </a:ext>
            </a:extLst>
          </p:cNvPr>
          <p:cNvGrpSpPr/>
          <p:nvPr/>
        </p:nvGrpSpPr>
        <p:grpSpPr>
          <a:xfrm>
            <a:off x="827584" y="1131590"/>
            <a:ext cx="1656185" cy="1008112"/>
            <a:chOff x="236599" y="1022707"/>
            <a:chExt cx="1656185" cy="100811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6DB94C5-5B1C-479A-9412-88F26316803A}"/>
                </a:ext>
              </a:extLst>
            </p:cNvPr>
            <p:cNvSpPr/>
            <p:nvPr/>
          </p:nvSpPr>
          <p:spPr>
            <a:xfrm>
              <a:off x="236599" y="1022707"/>
              <a:ext cx="1656185" cy="1008112"/>
            </a:xfrm>
            <a:prstGeom prst="rect">
              <a:avLst/>
            </a:prstGeom>
            <a:solidFill>
              <a:srgbClr val="D8FAE5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F83B71-CAC6-4745-86B9-CA239BBD101D}"/>
                </a:ext>
              </a:extLst>
            </p:cNvPr>
            <p:cNvSpPr txBox="1"/>
            <p:nvPr/>
          </p:nvSpPr>
          <p:spPr>
            <a:xfrm>
              <a:off x="323528" y="1203598"/>
              <a:ext cx="1482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 err="1">
                  <a:solidFill>
                    <a:srgbClr val="A7FFA7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davoza</a:t>
              </a:r>
              <a:endParaRPr lang="en-US" altLang="ko-KR" sz="3600" b="1" spc="-150" dirty="0">
                <a:solidFill>
                  <a:srgbClr val="A7FFA7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D05C22F-7787-4478-83F2-2A9A80BF75EA}"/>
                </a:ext>
              </a:extLst>
            </p:cNvPr>
            <p:cNvSpPr/>
            <p:nvPr/>
          </p:nvSpPr>
          <p:spPr>
            <a:xfrm>
              <a:off x="466159" y="1203598"/>
              <a:ext cx="45719" cy="195119"/>
            </a:xfrm>
            <a:prstGeom prst="rect">
              <a:avLst/>
            </a:prstGeom>
            <a:solidFill>
              <a:srgbClr val="89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7FF97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8664462-066F-4753-A817-995C7F2EDE40}"/>
                </a:ext>
              </a:extLst>
            </p:cNvPr>
            <p:cNvSpPr/>
            <p:nvPr/>
          </p:nvSpPr>
          <p:spPr>
            <a:xfrm>
              <a:off x="700020" y="1203598"/>
              <a:ext cx="45719" cy="195119"/>
            </a:xfrm>
            <a:prstGeom prst="rect">
              <a:avLst/>
            </a:prstGeom>
            <a:solidFill>
              <a:srgbClr val="89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7FF97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C1504E0-ACCB-4BF1-AE04-5C282670AFEF}"/>
              </a:ext>
            </a:extLst>
          </p:cNvPr>
          <p:cNvSpPr txBox="1"/>
          <p:nvPr/>
        </p:nvSpPr>
        <p:spPr>
          <a:xfrm>
            <a:off x="336692" y="1158591"/>
            <a:ext cx="666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bg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로고</a:t>
            </a:r>
            <a:endParaRPr lang="en-US" altLang="ko-KR" sz="2800" b="1" spc="-150" dirty="0">
              <a:solidFill>
                <a:schemeClr val="bg1">
                  <a:lumMod val="7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C0998-ACD9-46BB-8935-CF3AF4E26BCD}"/>
              </a:ext>
            </a:extLst>
          </p:cNvPr>
          <p:cNvSpPr txBox="1"/>
          <p:nvPr/>
        </p:nvSpPr>
        <p:spPr>
          <a:xfrm>
            <a:off x="2771800" y="1220147"/>
            <a:ext cx="5216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bg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</a:t>
            </a:r>
            <a:r>
              <a:rPr lang="ko-KR" altLang="en-US" sz="2400" b="1" spc="-150" dirty="0">
                <a:solidFill>
                  <a:srgbClr val="A7FFA7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b="1" spc="-150" dirty="0" err="1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다보자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spc="-150" dirty="0">
                <a:solidFill>
                  <a:schemeClr val="bg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의미</a:t>
            </a:r>
            <a:r>
              <a:rPr lang="ko-KR" altLang="en-US" sz="2400" b="1" spc="-150" dirty="0">
                <a:solidFill>
                  <a:srgbClr val="A7FFA7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b="1" spc="-15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많은 컨텐츠를 담아 다 볼 수 있음을 나타냄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D794D1-94C6-4DF7-8B04-63EA9056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7732"/>
            <a:ext cx="1044117" cy="1872210"/>
          </a:xfrm>
          <a:prstGeom prst="rect">
            <a:avLst/>
          </a:prstGeom>
        </p:spPr>
      </p:pic>
      <p:pic>
        <p:nvPicPr>
          <p:cNvPr id="4098" name="Picture 2" descr="https://www.design-seeds.com/wp-content/uploads/2021/08/Color_Dew_.png">
            <a:extLst>
              <a:ext uri="{FF2B5EF4-FFF2-40B4-BE49-F238E27FC236}">
                <a16:creationId xmlns:a16="http://schemas.microsoft.com/office/drawing/2014/main" id="{3640997E-15AD-4FA9-AE20-893D64F2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53" y="2258985"/>
            <a:ext cx="2020786" cy="22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A85AFD3-01B1-4DCE-8DB3-E67FF34A905F}"/>
              </a:ext>
            </a:extLst>
          </p:cNvPr>
          <p:cNvSpPr txBox="1"/>
          <p:nvPr/>
        </p:nvSpPr>
        <p:spPr>
          <a:xfrm>
            <a:off x="1949029" y="2763672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흰색 바탕에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spc="-15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주요 색상으로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spc="-150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포인트를 줄 예정임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4100" name="Picture 4" descr="Teapot Tones image via: @bibliophile90 | featured in the Seasonal Atlas | Design Seeds X Archroma">
            <a:extLst>
              <a:ext uri="{FF2B5EF4-FFF2-40B4-BE49-F238E27FC236}">
                <a16:creationId xmlns:a16="http://schemas.microsoft.com/office/drawing/2014/main" id="{1F991312-82EB-4769-8BE8-B5E7CC13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58985"/>
            <a:ext cx="2015331" cy="22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72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374</Words>
  <Application>Microsoft Office PowerPoint</Application>
  <PresentationFormat>화면 슬라이드 쇼(16:9)</PresentationFormat>
  <Paragraphs>108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210 옴니고딕OTF 020</vt:lpstr>
      <vt:lpstr>210 옴니고딕OTF 030</vt:lpstr>
      <vt:lpstr>210 옴니고딕OTF 050</vt:lpstr>
      <vt:lpstr>맑은 고딕</vt:lpstr>
      <vt:lpstr>배달의민족 한나체 Air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김아영</cp:lastModifiedBy>
  <cp:revision>33</cp:revision>
  <dcterms:created xsi:type="dcterms:W3CDTF">2018-11-25T10:47:47Z</dcterms:created>
  <dcterms:modified xsi:type="dcterms:W3CDTF">2021-09-13T05:44:12Z</dcterms:modified>
</cp:coreProperties>
</file>