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0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D8D7-3641-70C7-A7D4-1C92B07A9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DF0083-D24F-5A31-FA0A-9E1149B89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66BC0-E952-1B60-DC3C-4633C148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4EF26-4831-8617-5569-881E3013E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94525-8C68-D4CD-F0BC-121A346A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3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71FF-B990-0C22-B7EE-CF6C1265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908DC-AD93-D667-E18F-7BA0DAFB5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02CC0-06DE-A034-7408-7F72A163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1EEAB-F23D-7FDB-001A-FFF7DDDB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6ACEB-9E4E-25C6-C64A-FDCF1AAE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7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0E9D05-3F29-401E-10B5-50B15773F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3B4830-630B-AF92-258F-EDABF5AD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1C2CB-4926-083B-B62D-5D4A3D8D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FF674-B886-3215-3AB9-B85E59A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7CBD5-BD5D-0D59-236A-6F72C557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3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C768-BB48-010D-B2F5-4E2CA601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E34DD-71F2-DC8A-58F9-3F0B3A847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CA88D-66B3-2BAE-A118-EAA9266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507A4-37A0-96E6-B744-37BFC6B2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87ABF-7355-6B59-7D49-EB5EB04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4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8FDAC-FBB9-949F-8B4F-61575073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7D2CD-F7F2-56B9-8869-F2149879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D5436-3DFE-EA74-3C8F-C0A6B60E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FAF99-999F-533A-83FE-EF592AAEC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462A5-A8F7-CBE3-31B3-371758E4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7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57F365-EFD4-5B5A-EA4F-D239030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CB82F2-B25F-6677-C3FF-1550AB94D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E0CB6B-8065-1303-7B7E-6B4921496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138CD3-1A52-42C3-8BC3-7B9A5FB0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173EE3-B660-5277-9D34-A16BA70E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B5E6B-0FF4-6192-B7B5-FA0E4D2D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4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AB2CF-DAB7-5820-7C5A-0D4B40B4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94F95-8D63-A6AE-A94E-2A85F20F2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D0F1C6-62C3-7C05-6CBA-E2D2A3DB4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A951A-E2A6-95B8-FA4C-F48DD09D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4FF69-16A3-ADAB-EDD7-EE8C5A0F1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06485C-4276-4F87-1695-45B581DD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E201BC-9D8D-C9F1-A204-4B1A54F7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991AF9-3D7C-6677-E01F-88956F90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5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0055-D9D9-68EB-1AA9-94E1FD03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73E8AC-D444-BE51-5C9B-4E798B4F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76C780-CF94-672A-AA75-E7E63ED8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2BB44-D7AA-FC9E-228F-A83E44F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6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7BE1BB-6281-EE86-7171-13F51CC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6A2654-837A-8784-3DBE-A1D179B3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DBA8B9-9190-D03E-9B93-FE598CF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0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85CA2-D0C5-2730-0552-69AE53C1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CF240-23AB-70A4-E598-43F5AE73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B4FFE9-3990-C517-5F9B-95F35318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3FA0F7-2A0C-868E-85E7-4B178ACA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C3308-5CAD-73F4-251C-1366F20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B6C83-99C0-6779-0EF9-5AE95068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4E3CB-89CC-711B-8867-8EE782F2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04BCB3-58B3-C75B-F672-4B3D483AD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FE12A-2BFB-0957-6FA7-5C41326DD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D85916-61EE-7588-3CCF-1B1EEFDF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0FAC3-27B0-3419-D915-70B6D104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8B1FE4-5647-AEB0-D92C-4D91E6F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5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3892BC-F877-DAF6-8552-9F0C924C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FA59A-4A51-B38D-C584-982D4358D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83319-9D2E-650C-C2C7-97F64C398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F3BE2-EF58-4DAF-BB31-3B3478EE3692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F8122-73A3-3C37-5A2C-FBB14EB5D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D4845-15DB-1EE4-FF1B-35489A761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5B302-0BD7-4D80-895A-7DD71BFB9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9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www.cnblogs.com/Elegia/p/18738181/wronskia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33EC50-D9AE-B1BA-3D47-4EBE804A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252" y="3429000"/>
            <a:ext cx="2421461" cy="1817232"/>
          </a:xfrm>
          <a:prstGeom prst="rect">
            <a:avLst/>
          </a:prstGeom>
        </p:spPr>
      </p:pic>
      <p:sp>
        <p:nvSpPr>
          <p:cNvPr id="6" name="文本框 6">
            <a:extLst>
              <a:ext uri="{FF2B5EF4-FFF2-40B4-BE49-F238E27FC236}">
                <a16:creationId xmlns:a16="http://schemas.microsoft.com/office/drawing/2014/main" id="{C1BD3AF0-6D00-C8FF-3E85-54BA6CBB7B93}"/>
              </a:ext>
            </a:extLst>
          </p:cNvPr>
          <p:cNvSpPr txBox="1"/>
          <p:nvPr/>
        </p:nvSpPr>
        <p:spPr>
          <a:xfrm>
            <a:off x="7435536" y="5487071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Zihan Zhang</a:t>
            </a:r>
            <a:endParaRPr lang="zh-CN" altLang="en-US" sz="2800" b="1" dirty="0"/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573CB2EA-B119-1069-3843-180F10CC686C}"/>
              </a:ext>
            </a:extLst>
          </p:cNvPr>
          <p:cNvSpPr txBox="1"/>
          <p:nvPr/>
        </p:nvSpPr>
        <p:spPr>
          <a:xfrm>
            <a:off x="2340847" y="422194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</a:rPr>
              <a:t>Yeyuan Chen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11C606-DED0-E48D-435E-6BADC8442789}"/>
              </a:ext>
            </a:extLst>
          </p:cNvPr>
          <p:cNvSpPr txBox="1"/>
          <p:nvPr/>
        </p:nvSpPr>
        <p:spPr>
          <a:xfrm>
            <a:off x="2400300" y="1231088"/>
            <a:ext cx="8108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0" dirty="0">
                <a:solidFill>
                  <a:srgbClr val="494E52"/>
                </a:solidFill>
                <a:effectLst/>
                <a:latin typeface="-apple-system"/>
              </a:rPr>
              <a:t>Explicit Folded Reed-Solomon and Multiplicity Codes </a:t>
            </a:r>
          </a:p>
          <a:p>
            <a:pPr algn="ctr"/>
            <a:r>
              <a:rPr lang="en-US" altLang="zh-CN" sz="2800" b="1" i="0" dirty="0">
                <a:solidFill>
                  <a:srgbClr val="494E52"/>
                </a:solidFill>
                <a:effectLst/>
                <a:latin typeface="-apple-system"/>
              </a:rPr>
              <a:t>Achieve Relaxed Generalized Singleton Bounds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1340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414E3B-F619-C323-4257-231370F8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758"/>
            <a:ext cx="12192000" cy="39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3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045857-C0E4-4F61-AFF1-D8832E95B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093" y="0"/>
            <a:ext cx="10623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ED6190-B466-3AAB-D85E-46064511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44" y="0"/>
            <a:ext cx="1107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11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51C87C-B755-5B9F-1CD0-C612274C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394864"/>
            <a:ext cx="970733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51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71FC70E-0A99-EC40-AC91-6ABFB32A9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40" y="3662509"/>
            <a:ext cx="7551420" cy="3137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AFB971-D024-A72C-E517-FEC17FA40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578" y="0"/>
            <a:ext cx="7149743" cy="40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7FF3CE-2694-29C6-0145-09CFA7451D79}"/>
              </a:ext>
            </a:extLst>
          </p:cNvPr>
          <p:cNvSpPr txBox="1"/>
          <p:nvPr/>
        </p:nvSpPr>
        <p:spPr>
          <a:xfrm>
            <a:off x="335280" y="144780"/>
            <a:ext cx="4357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/>
                </a:solidFill>
              </a:rPr>
              <a:t>Weight Lower Bound</a:t>
            </a:r>
            <a:endParaRPr lang="zh-CN" altLang="en-US" sz="3600" dirty="0">
              <a:solidFill>
                <a:schemeClr val="accent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203B6C-FBC0-A33B-97AD-277483D4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879056"/>
            <a:ext cx="9021434" cy="14575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538399-CD62-DB70-97F5-E41FE521E8D6}"/>
                  </a:ext>
                </a:extLst>
              </p:cNvPr>
              <p:cNvSpPr txBox="1"/>
              <p:nvPr/>
            </p:nvSpPr>
            <p:spPr>
              <a:xfrm>
                <a:off x="175260" y="2336584"/>
                <a:ext cx="11632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For a bad list certificate consisting of received word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codewords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, we can always transform it into</a:t>
                </a:r>
              </a:p>
              <a:p>
                <a:r>
                  <a:rPr lang="en-US" altLang="zh-CN" dirty="0"/>
                  <a:t>Another bad list certificate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without changing the pairwise distance. Therefore,</a:t>
                </a:r>
              </a:p>
              <a:p>
                <a:r>
                  <a:rPr lang="en-US" altLang="zh-CN" dirty="0"/>
                  <a:t>We can assume there is a bad list certificate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0538399-CD62-DB70-97F5-E41FE521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" y="2336584"/>
                <a:ext cx="11632159" cy="923330"/>
              </a:xfrm>
              <a:prstGeom prst="rect">
                <a:avLst/>
              </a:prstGeom>
              <a:blipFill>
                <a:blip r:embed="rId3"/>
                <a:stretch>
                  <a:fillRect l="-472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C3739-68ED-841D-053D-96CD9941C46A}"/>
                  </a:ext>
                </a:extLst>
              </p:cNvPr>
              <p:cNvSpPr txBox="1"/>
              <p:nvPr/>
            </p:nvSpPr>
            <p:spPr>
              <a:xfrm>
                <a:off x="2628900" y="3429000"/>
                <a:ext cx="631217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EC3739-68ED-841D-053D-96CD9941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3429000"/>
                <a:ext cx="631217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E9CCD6-1EA3-B707-CA7A-13523ADDB537}"/>
                  </a:ext>
                </a:extLst>
              </p:cNvPr>
              <p:cNvSpPr txBox="1"/>
              <p:nvPr/>
            </p:nvSpPr>
            <p:spPr>
              <a:xfrm>
                <a:off x="1531620" y="4798415"/>
                <a:ext cx="939680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Our goal is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cannot be pair-wise distinct, which creates a contradiction.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underlying polynomials with degree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E9CCD6-1EA3-B707-CA7A-13523ADDB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4798415"/>
                <a:ext cx="9396803" cy="923330"/>
              </a:xfrm>
              <a:prstGeom prst="rect">
                <a:avLst/>
              </a:prstGeom>
              <a:blipFill>
                <a:blip r:embed="rId5"/>
                <a:stretch>
                  <a:fillRect l="-519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14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FED84B-20CA-6F7F-CB26-042A11C686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07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FED84B-20CA-6F7F-CB26-042A11C68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07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19095-3EC6-34FB-1049-DC178429F817}"/>
                  </a:ext>
                </a:extLst>
              </p:cNvPr>
              <p:cNvSpPr txBox="1"/>
              <p:nvPr/>
            </p:nvSpPr>
            <p:spPr>
              <a:xfrm>
                <a:off x="920609" y="1272540"/>
                <a:ext cx="909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Each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positive weight is a binary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with weight one, and it indicates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2219095-3EC6-34FB-1049-DC178429F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09" y="1272540"/>
                <a:ext cx="9097362" cy="923330"/>
              </a:xfrm>
              <a:prstGeom prst="rect">
                <a:avLst/>
              </a:prstGeom>
              <a:blipFill>
                <a:blip r:embed="rId3"/>
                <a:stretch>
                  <a:fillRect l="-536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FF8DF-650F-8E22-0A7B-9122446CEF82}"/>
                  </a:ext>
                </a:extLst>
              </p:cNvPr>
              <p:cNvSpPr txBox="1"/>
              <p:nvPr/>
            </p:nvSpPr>
            <p:spPr>
              <a:xfrm>
                <a:off x="3313289" y="2112109"/>
                <a:ext cx="5005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distinct roots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3FF8DF-650F-8E22-0A7B-9122446C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289" y="2112109"/>
                <a:ext cx="5005473" cy="276999"/>
              </a:xfrm>
              <a:prstGeom prst="rect">
                <a:avLst/>
              </a:prstGeom>
              <a:blipFill>
                <a:blip r:embed="rId4"/>
                <a:stretch>
                  <a:fillRect l="-1218" t="-28261" r="-134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B3AB5E-0E99-FF6C-212B-3004B1636A15}"/>
                  </a:ext>
                </a:extLst>
              </p:cNvPr>
              <p:cNvSpPr txBox="1"/>
              <p:nvPr/>
            </p:nvSpPr>
            <p:spPr>
              <a:xfrm>
                <a:off x="2161627" y="2731874"/>
                <a:ext cx="7308796" cy="993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Weight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has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distinct roots </a:t>
                </a:r>
                <a14:m>
                  <m:oMath xmlns:m="http://schemas.openxmlformats.org/officeDocument/2006/math"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since it has degree at most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DB3AB5E-0E99-FF6C-212B-3004B1636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627" y="2731874"/>
                <a:ext cx="7308796" cy="993605"/>
              </a:xfrm>
              <a:prstGeom prst="rect">
                <a:avLst/>
              </a:prstGeom>
              <a:blipFill>
                <a:blip r:embed="rId5"/>
                <a:stretch>
                  <a:fillRect l="-1334" b="-13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2782F-516C-E43E-0D86-C58F0BBEE69D}"/>
                  </a:ext>
                </a:extLst>
              </p:cNvPr>
              <p:cNvSpPr txBox="1"/>
              <p:nvPr/>
            </p:nvSpPr>
            <p:spPr>
              <a:xfrm>
                <a:off x="4633201" y="4495800"/>
                <a:ext cx="23656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contradiction.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C52782F-516C-E43E-0D86-C58F0BBEE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01" y="4495800"/>
                <a:ext cx="2365648" cy="369332"/>
              </a:xfrm>
              <a:prstGeom prst="rect">
                <a:avLst/>
              </a:prstGeom>
              <a:blipFill>
                <a:blip r:embed="rId6"/>
                <a:stretch>
                  <a:fillRect t="-10000" r="-206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8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ABD18A1A-FF80-2792-F116-228A689C56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0741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标题 1">
                <a:extLst>
                  <a:ext uri="{FF2B5EF4-FFF2-40B4-BE49-F238E27FC236}">
                    <a16:creationId xmlns:a16="http://schemas.microsoft.com/office/drawing/2014/main" id="{ABD18A1A-FF80-2792-F116-228A689C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074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7EE366-DFA1-5EF1-50DD-09C253336603}"/>
                  </a:ext>
                </a:extLst>
              </p:cNvPr>
              <p:cNvSpPr txBox="1"/>
              <p:nvPr/>
            </p:nvSpPr>
            <p:spPr>
              <a:xfrm>
                <a:off x="784860" y="1463040"/>
                <a:ext cx="9146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Simple case</a:t>
                </a:r>
                <a:r>
                  <a:rPr lang="en-US" altLang="zh-CN" dirty="0"/>
                  <a:t>: The three polynomials are co-linear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7EE366-DFA1-5EF1-50DD-09C253336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1463040"/>
                <a:ext cx="9146735" cy="369332"/>
              </a:xfrm>
              <a:prstGeom prst="rect">
                <a:avLst/>
              </a:prstGeom>
              <a:blipFill>
                <a:blip r:embed="rId3"/>
                <a:stretch>
                  <a:fillRect l="-6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89B6A6-D035-4DB5-93A4-A08E5C79A294}"/>
                  </a:ext>
                </a:extLst>
              </p:cNvPr>
              <p:cNvSpPr txBox="1"/>
              <p:nvPr/>
            </p:nvSpPr>
            <p:spPr>
              <a:xfrm>
                <a:off x="784860" y="2247900"/>
                <a:ext cx="9625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Each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positive weight has weight at most two, and it gives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distinct roots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989B6A6-D035-4DB5-93A4-A08E5C79A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" y="2247900"/>
                <a:ext cx="9625264" cy="369332"/>
              </a:xfrm>
              <a:prstGeom prst="rect">
                <a:avLst/>
              </a:prstGeom>
              <a:blipFill>
                <a:blip r:embed="rId4"/>
                <a:stretch>
                  <a:fillRect l="-57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FF57A1-682C-C198-C014-FF74CFE62921}"/>
                  </a:ext>
                </a:extLst>
              </p:cNvPr>
              <p:cNvSpPr txBox="1"/>
              <p:nvPr/>
            </p:nvSpPr>
            <p:spPr>
              <a:xfrm>
                <a:off x="698587" y="2932197"/>
                <a:ext cx="9112431" cy="1525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Weight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dirty="0"/>
                  <a:t> edges with positive weights</a:t>
                </a:r>
                <a14:m>
                  <m:oMath xmlns:m="http://schemas.openxmlformats.org/officeDocument/2006/math"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 distinct roots </a:t>
                </a:r>
                <a14:m>
                  <m:oMath xmlns:m="http://schemas.openxmlformats.org/officeDocument/2006/math">
                    <m:r>
                      <a:rPr lang="zh-CN" altLang="en-US" sz="2400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zh-CN" alt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since it has degree </a:t>
                </a:r>
              </a:p>
              <a:p>
                <a:r>
                  <a:rPr lang="en-US" altLang="zh-CN" sz="2400" dirty="0"/>
                  <a:t>at most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7FF57A1-682C-C198-C014-FF74CFE6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7" y="2932197"/>
                <a:ext cx="9112431" cy="1525546"/>
              </a:xfrm>
              <a:prstGeom prst="rect">
                <a:avLst/>
              </a:prstGeom>
              <a:blipFill>
                <a:blip r:embed="rId5"/>
                <a:stretch>
                  <a:fillRect l="-1071" b="-8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05BD18-EDF2-0594-B08D-008B0636908B}"/>
                  </a:ext>
                </a:extLst>
              </p:cNvPr>
              <p:cNvSpPr txBox="1"/>
              <p:nvPr/>
            </p:nvSpPr>
            <p:spPr>
              <a:xfrm>
                <a:off x="784859" y="5167921"/>
                <a:ext cx="92179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7030A0"/>
                    </a:solidFill>
                  </a:rPr>
                  <a:t>hard case</a:t>
                </a:r>
                <a:r>
                  <a:rPr lang="en-US" altLang="zh-CN" dirty="0"/>
                  <a:t>: The three polynomials are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two linearly-independent </a:t>
                </a:r>
              </a:p>
              <a:p>
                <a:r>
                  <a:rPr lang="en-US" altLang="zh-CN" dirty="0"/>
                  <a:t>Polynomials (when regarding them as length-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coefficient vectors).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05BD18-EDF2-0594-B08D-008B06369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59" y="5167921"/>
                <a:ext cx="9217973" cy="646331"/>
              </a:xfrm>
              <a:prstGeom prst="rect">
                <a:avLst/>
              </a:prstGeom>
              <a:blipFill>
                <a:blip r:embed="rId6"/>
                <a:stretch>
                  <a:fillRect l="-595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6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30FBEA-EACE-BB98-F977-A1CCB8389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(hard case)</a:t>
                </a:r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530FBEA-EACE-BB98-F977-A1CCB8389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54075"/>
              </a:xfrm>
              <a:blipFill>
                <a:blip r:embed="rId2"/>
                <a:stretch>
                  <a:fillRect t="-1357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0795-5167-E838-61BD-69F9DABE0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20" y="1112520"/>
                <a:ext cx="11041380" cy="538035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800" dirty="0"/>
                  <a:t>The three polynomials are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Consider any hyperedge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with positive weight. Four cases: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=(0,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gives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distinct roots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, weight one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=(0,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gives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distinct roots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, weight one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=(0,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gives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distinct roots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, weight two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gives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distinct roots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, weight one</a:t>
                </a:r>
              </a:p>
              <a:p>
                <a:r>
                  <a:rPr lang="en-US" altLang="zh-CN" sz="1800" dirty="0"/>
                  <a:t>Challenge: How to unify them?</a:t>
                </a:r>
              </a:p>
              <a:p>
                <a:r>
                  <a:rPr lang="en-US" altLang="zh-CN" sz="1800" dirty="0"/>
                  <a:t>Motivation: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zh-CN" altLang="en-US" sz="1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then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24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(If ignoring the issue of dividing by zero).</a:t>
                </a:r>
              </a:p>
              <a:p>
                <a:r>
                  <a:rPr lang="en-US" altLang="zh-CN" sz="2400" dirty="0">
                    <a:solidFill>
                      <a:srgbClr val="7030A0"/>
                    </a:solidFill>
                  </a:rPr>
                  <a:t>Key idea 1: </a:t>
                </a:r>
                <a:endParaRPr lang="zh-CN" altLang="en-US" sz="2400" dirty="0">
                  <a:solidFill>
                    <a:srgbClr val="7030A0"/>
                  </a:solidFill>
                </a:endParaRPr>
              </a:p>
              <a:p>
                <a:endParaRPr lang="en-US" altLang="zh-CN" sz="1800" dirty="0"/>
              </a:p>
              <a:p>
                <a:r>
                  <a:rPr lang="en-US" altLang="zh-CN" sz="1800" b="1" dirty="0"/>
                  <a:t>In all cases,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 of weight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1800" b="1" dirty="0"/>
                  <a:t> gives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1800" b="1" dirty="0"/>
                  <a:t> distinct 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1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 to</a:t>
                </a:r>
              </a:p>
              <a:p>
                <a:pPr marL="0" indent="0">
                  <a:buNone/>
                </a:pP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d>
                      <m:d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1800" b="1" dirty="0"/>
                  <a:t>each with </a:t>
                </a:r>
                <a:r>
                  <a:rPr lang="en-US" altLang="zh-CN" sz="1800" b="1" dirty="0">
                    <a:solidFill>
                      <a:srgbClr val="0070C0"/>
                    </a:solidFill>
                  </a:rPr>
                  <a:t>multiplicity at least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zh-CN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590795-5167-E838-61BD-69F9DABE0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20" y="1112520"/>
                <a:ext cx="11041380" cy="5380355"/>
              </a:xfrm>
              <a:blipFill>
                <a:blip r:embed="rId3"/>
                <a:stretch>
                  <a:fillRect l="-717" t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42539A-F527-304F-731A-59184E2290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(hard case continued)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842539A-F527-304F-731A-59184E229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4343E-F41B-5C9E-0D7E-C3F1961823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 are linear-independent,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non-zero polynomial with degree at most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dirty="0"/>
                  <a:t>. (Will prove later)</a:t>
                </a:r>
              </a:p>
              <a:p>
                <a:r>
                  <a:rPr lang="en-US" altLang="zh-CN" sz="2800" dirty="0"/>
                  <a:t>Weight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zh-CN" altLang="en-US" sz="28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dirty="0"/>
                  <a:t>at least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dirty="0"/>
                  <a:t>roots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 counting multiplicity</a:t>
                </a:r>
                <a14:m>
                  <m:oMath xmlns:m="http://schemas.openxmlformats.org/officeDocument/2006/math">
                    <m:r>
                      <a:rPr lang="zh-CN" altLang="en-US" sz="2800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since it has degree at most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dirty="0"/>
                  <a:t>Contradiction!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r>
                  <a:rPr lang="en-US" altLang="zh-CN" sz="2800" dirty="0"/>
                  <a:t>Now we proceed to general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E4343E-F41B-5C9E-0D7E-C3F1961823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9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79180E-DD37-BD74-D79D-FC6497E3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84" y="0"/>
            <a:ext cx="988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3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4251-9C39-9117-136B-489BDB04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174625"/>
            <a:ext cx="9494520" cy="793115"/>
          </a:xfrm>
        </p:spPr>
        <p:txBody>
          <a:bodyPr/>
          <a:lstStyle/>
          <a:p>
            <a:r>
              <a:rPr lang="en-US" altLang="zh-CN" dirty="0"/>
              <a:t>Folded Wronskian Matrix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0CB9EE-E697-3C20-6257-C4B74CD9B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20" y="896016"/>
            <a:ext cx="9269119" cy="4105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DBE1F-2FA2-A627-9FCB-91F5BE57D8B8}"/>
                  </a:ext>
                </a:extLst>
              </p:cNvPr>
              <p:cNvSpPr txBox="1"/>
              <p:nvPr/>
            </p:nvSpPr>
            <p:spPr>
              <a:xfrm>
                <a:off x="441960" y="5196840"/>
                <a:ext cx="9508565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Fact: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 are linear-independent, then the Wronskian matrix has full rank </a:t>
                </a:r>
              </a:p>
              <a:p>
                <a:r>
                  <a:rPr lang="en-US" altLang="zh-CN" dirty="0"/>
                  <a:t>(regarded as matrix over the fractional functional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 (Will prove at the end of the talk)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2DDBE1F-2FA2-A627-9FCB-91F5BE57D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5196840"/>
                <a:ext cx="9508565" cy="667747"/>
              </a:xfrm>
              <a:prstGeom prst="rect">
                <a:avLst/>
              </a:prstGeom>
              <a:blipFill>
                <a:blip r:embed="rId3"/>
                <a:stretch>
                  <a:fillRect l="-577" t="-5505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3FB679-E5CC-2F45-EA71-F4E786744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780"/>
                <a:ext cx="10515600" cy="6032183"/>
              </a:xfrm>
            </p:spPr>
            <p:txBody>
              <a:bodyPr/>
              <a:lstStyle/>
              <a:p>
                <a:r>
                  <a:rPr lang="en-US" altLang="zh-CN" sz="1800" dirty="0"/>
                  <a:t>The polynomials are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1800" dirty="0"/>
                  <a:t> denote the dimension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𝑆𝑝𝑎𝑛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1800" dirty="0"/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(Regarded as coefficient vectors). 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1800" dirty="0"/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 be a basis.</a:t>
                </a:r>
              </a:p>
              <a:p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denote the 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determinant of folded Wronskian matrix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1800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, we know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is a non-zero polynomial with degree at most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r>
                  <a:rPr lang="en-US" altLang="zh-CN" sz="1800" dirty="0"/>
                  <a:t>Consider any hyperedge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with weight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. Let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800" dirty="0"/>
                  <a:t>, then we define the </a:t>
                </a:r>
                <a:r>
                  <a:rPr lang="en-US" altLang="zh-CN" sz="1800" b="1" dirty="0">
                    <a:solidFill>
                      <a:schemeClr val="accent4"/>
                    </a:solidFill>
                  </a:rPr>
                  <a:t>rank</a:t>
                </a:r>
                <a:r>
                  <a:rPr lang="en-US" altLang="zh-CN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as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. </a:t>
                </a:r>
              </a:p>
              <a:p>
                <a:r>
                  <a:rPr lang="en-US" altLang="zh-CN" sz="1800" dirty="0"/>
                  <a:t>In fact, it is equivalent to “rank of the star”: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3FB679-E5CC-2F45-EA71-F4E786744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780"/>
                <a:ext cx="10515600" cy="6032183"/>
              </a:xfrm>
              <a:blipFill>
                <a:blip r:embed="rId2"/>
                <a:stretch>
                  <a:fillRect l="-406" t="-1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B81FE40-E921-001A-EF32-7B590B6E0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840" y="2743073"/>
            <a:ext cx="6990080" cy="39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0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C45EBD-6A1C-6125-6BE4-F2E026CDD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4341"/>
                <a:ext cx="10690860" cy="1074419"/>
              </a:xfrm>
            </p:spPr>
            <p:txBody>
              <a:bodyPr/>
              <a:lstStyle/>
              <a:p>
                <a:r>
                  <a:rPr lang="en-US" altLang="zh-CN" sz="1800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contributes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roots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>
                      <m:sSubPr>
                        <m:ctrlP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each with 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multiplicity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. Proof</a:t>
                </a:r>
              </a:p>
              <a:p>
                <a:r>
                  <a:rPr lang="en-US" altLang="zh-CN" sz="1800" dirty="0"/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800" dirty="0"/>
                  <a:t>. WLOG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1800" dirty="0"/>
                  <a:t> to be linear independent, then arbitrarily choose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800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C45EBD-6A1C-6125-6BE4-F2E026CDD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4341"/>
                <a:ext cx="10690860" cy="1074419"/>
              </a:xfrm>
              <a:blipFill>
                <a:blip r:embed="rId2"/>
                <a:stretch>
                  <a:fillRect l="-399" t="-4520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A20D675-7B51-7765-6883-3B6B53473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985" y="1615440"/>
            <a:ext cx="6703355" cy="1273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7ECB3B2-13E4-57C7-3776-26E1CE0499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995830"/>
                <a:ext cx="10515600" cy="36411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800" dirty="0"/>
                  <a:t>These two matrices can be obtained from each other by column operations.</a:t>
                </a:r>
              </a:p>
              <a:p>
                <a:r>
                  <a:rPr lang="en-US" altLang="zh-CN" sz="1800" dirty="0"/>
                  <a:t>So they have the same determinant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r>
                  <a:rPr lang="en-US" altLang="zh-CN" sz="1800" dirty="0"/>
                  <a:t>For each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800" dirty="0"/>
                  <a:t>,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has roots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, so for the whole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/>
                  <a:t>-</a:t>
                </a:r>
                <a:r>
                  <a:rPr lang="en-US" altLang="zh-CN" sz="1800" dirty="0" err="1"/>
                  <a:t>th</a:t>
                </a:r>
                <a:r>
                  <a:rPr lang="en-US" altLang="zh-CN" sz="1800" dirty="0"/>
                  <a:t> column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, its entries have common roots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This holds for each of the first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columns, so each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</a:t>
                </a:r>
                <a:r>
                  <a:rPr lang="en-US" altLang="zh-CN" sz="1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 a root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with </a:t>
                </a:r>
                <a:r>
                  <a:rPr lang="en-US" altLang="zh-CN" sz="1800" dirty="0">
                    <a:solidFill>
                      <a:schemeClr val="accent2"/>
                    </a:solidFill>
                  </a:rPr>
                  <a:t>multiplicity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So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roots in total counting multiplicity. Recall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is a non-zero polynomial with degree at most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1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1800" dirty="0"/>
                  <a:t>if we can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𝒓𝒂𝒏𝒌</m:t>
                        </m:r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/>
                  <a:t>, it will lead to a contradiction.</a:t>
                </a:r>
              </a:p>
              <a:p>
                <a:r>
                  <a:rPr lang="en-US" altLang="zh-CN" sz="1800" dirty="0"/>
                  <a:t>Now we prove it.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67ECB3B2-13E4-57C7-3776-26E1CE049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5830"/>
                <a:ext cx="10515600" cy="3641189"/>
              </a:xfrm>
              <a:prstGeom prst="rect">
                <a:avLst/>
              </a:prstGeom>
              <a:blipFill>
                <a:blip r:embed="rId4"/>
                <a:stretch>
                  <a:fillRect l="-406" t="-1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35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3F4D6-02B1-8090-009B-BD1794C8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Rank of a hyperedge is independent from spanning trees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13AD7-3473-B475-640D-BFED8E26C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5662"/>
                <a:ext cx="10515600" cy="838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For any hyperedge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 rank computed from any two spanning trees are equal. (Previously we use the star as the canonical tree).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C13AD7-3473-B475-640D-BFED8E26C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5662"/>
                <a:ext cx="10515600" cy="838200"/>
              </a:xfrm>
              <a:blipFill>
                <a:blip r:embed="rId2"/>
                <a:stretch>
                  <a:fillRect l="-1043" t="-17518" r="-638" b="-13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439903-455F-FB7A-F802-03B5F7860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379" y="1717336"/>
            <a:ext cx="7554445" cy="30985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D535C9-9964-1BD6-DE75-55695117C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815839"/>
            <a:ext cx="8128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55E8B9-DF24-ACDA-96B8-A2AE9E170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660" y="358141"/>
                <a:ext cx="11635740" cy="3550920"/>
              </a:xfrm>
            </p:spPr>
            <p:txBody>
              <a:bodyPr/>
              <a:lstStyle/>
              <a:p>
                <a:r>
                  <a:rPr lang="en-US" altLang="zh-CN" sz="1800" dirty="0">
                    <a:solidFill>
                      <a:srgbClr val="7030A0"/>
                    </a:solidFill>
                  </a:rPr>
                  <a:t>Key idea 2</a:t>
                </a:r>
                <a:r>
                  <a:rPr lang="en-US" altLang="zh-CN" sz="1800" dirty="0"/>
                  <a:t>: Choose a good partition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r>
                  <a:rPr lang="en-US" altLang="zh-CN" sz="1800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sz="1800" dirty="0"/>
                      <m:t> 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1800" dirty="0"/>
                  <a:t> is a basis of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We define a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nor/>
                          </m:rPr>
                          <a:rPr lang="en-US" altLang="zh-CN" sz="1800" dirty="0"/>
                          <m:t> 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1800" dirty="0"/>
                  <a:t> as follows: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altLang="zh-CN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……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r>
                  <a:rPr lang="en-US" altLang="zh-CN" sz="1800" dirty="0"/>
                  <a:t>……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𝑆𝑝𝑎𝑛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−{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18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55E8B9-DF24-ACDA-96B8-A2AE9E170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660" y="358141"/>
                <a:ext cx="11635740" cy="3550920"/>
              </a:xfrm>
              <a:blipFill>
                <a:blip r:embed="rId2"/>
                <a:stretch>
                  <a:fillRect l="-367" t="-1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7DD26BC-673A-9453-CC4B-1B68A80B9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440" y="3802381"/>
            <a:ext cx="5176520" cy="308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B5B26-9C62-FA11-7CD1-C36E80FBF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" y="922021"/>
                <a:ext cx="10515600" cy="75438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Claim: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𝑤𝑡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FB5B26-9C62-FA11-7CD1-C36E80FBF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" y="922021"/>
                <a:ext cx="10515600" cy="754380"/>
              </a:xfrm>
              <a:blipFill>
                <a:blip r:embed="rId2"/>
                <a:stretch>
                  <a:fillRect l="-754" t="-5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ED0C3F3-3951-E21A-F583-D6BB7FC02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676401"/>
            <a:ext cx="5176520" cy="3081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DB04D4-45E0-7774-5DED-2E671DCE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80" y="236220"/>
            <a:ext cx="5660571" cy="445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4C890B-1395-B7E9-A46B-8513026C60C7}"/>
                  </a:ext>
                </a:extLst>
              </p:cNvPr>
              <p:cNvSpPr txBox="1"/>
              <p:nvPr/>
            </p:nvSpPr>
            <p:spPr>
              <a:xfrm>
                <a:off x="495300" y="5285604"/>
                <a:ext cx="11470128" cy="453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𝑒𝑑𝑔𝑒𝑠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of red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. Therefore,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𝑤𝑡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=#</m:t>
                    </m:r>
                  </m:oMath>
                </a14:m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of blue edges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4C890B-1395-B7E9-A46B-8513026C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285604"/>
                <a:ext cx="11470128" cy="453650"/>
              </a:xfrm>
              <a:prstGeom prst="rect">
                <a:avLst/>
              </a:prstGeom>
              <a:blipFill>
                <a:blip r:embed="rId5"/>
                <a:stretch>
                  <a:fillRect t="-104054" b="-156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1C327-4D48-8DED-C907-723DC48B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Put them all together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A006C-C986-0EAC-5445-5A0D7352B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940" y="1082040"/>
                <a:ext cx="11590020" cy="509492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We know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000" dirty="0"/>
                  <a:t>.</a:t>
                </a:r>
              </a:p>
              <a:p>
                <a:r>
                  <a:rPr lang="en-US" altLang="zh-CN" sz="2000" dirty="0">
                    <a:solidFill>
                      <a:srgbClr val="7030A0"/>
                    </a:solidFill>
                  </a:rPr>
                  <a:t>Key idea 3: </a:t>
                </a:r>
                <a:r>
                  <a:rPr lang="en-US" altLang="zh-CN" sz="2000" dirty="0" err="1"/>
                  <a:t>Minimallity</a:t>
                </a:r>
                <a:r>
                  <a:rPr lang="en-US" altLang="zh-CN" sz="2000" dirty="0"/>
                  <a:t>. Let us assume for all proper subset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000" dirty="0"/>
                  <a:t>, there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000" dirty="0"/>
                  <a:t>. Since otherwise we can find some proper smaller induced sub-hypergraph satisfying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)≥</m:t>
                    </m:r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show that polynomials 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 be pair-wise distinct by induction on the number of vertices of hypergraphs.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𝑤𝑡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dirty="0" smtClean="0">
                        <a:latin typeface="Cambria Math" panose="02040503050406030204" pitchFamily="18" charset="0"/>
                      </a:rPr>
                      <m:t>⇒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den>
                          </m:f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𝑘𝑙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𝑘𝑙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ea typeface="Cambria Math" panose="02040503050406030204" pitchFamily="18" charset="0"/>
                  </a:rPr>
                  <a:t>Done.</a:t>
                </a:r>
              </a:p>
              <a:p>
                <a:pPr marL="0" indent="0">
                  <a:buNone/>
                </a:pP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2A006C-C986-0EAC-5445-5A0D7352B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940" y="1082040"/>
                <a:ext cx="11590020" cy="5094923"/>
              </a:xfrm>
              <a:blipFill>
                <a:blip r:embed="rId2"/>
                <a:stretch>
                  <a:fillRect l="-473" r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6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2B22-3804-671E-4370-22901355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B33E56-7023-2A7C-7373-F8D3F9AA6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40" y="1139856"/>
            <a:ext cx="9269119" cy="4105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086429-06C8-CD27-F5F0-37E6153651F5}"/>
                  </a:ext>
                </a:extLst>
              </p:cNvPr>
              <p:cNvSpPr txBox="1"/>
              <p:nvPr/>
            </p:nvSpPr>
            <p:spPr>
              <a:xfrm>
                <a:off x="623240" y="5524500"/>
                <a:ext cx="83548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Fact: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/>
                  <a:t> are linear-independent, then the Wronskian matrix has full rank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3086429-06C8-CD27-F5F0-37E61536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0" y="5524500"/>
                <a:ext cx="8354851" cy="646331"/>
              </a:xfrm>
              <a:prstGeom prst="rect">
                <a:avLst/>
              </a:prstGeom>
              <a:blipFill>
                <a:blip r:embed="rId3"/>
                <a:stretch>
                  <a:fillRect l="-584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49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69B59-3600-CFE4-D8EE-2E42962F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7895"/>
          </a:xfrm>
        </p:spPr>
        <p:txBody>
          <a:bodyPr/>
          <a:lstStyle/>
          <a:p>
            <a:r>
              <a:rPr lang="en-US" altLang="zh-CN" dirty="0"/>
              <a:t>Proof: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B520C-C37A-4951-9465-7789A228B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841"/>
            <a:ext cx="10515600" cy="134112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hlinkClick r:id="rId2"/>
              </a:rPr>
              <a:t>https://www.cnblogs.com/Elegia/p/18738181/wronskian</a:t>
            </a:r>
            <a:r>
              <a:rPr lang="en-US" altLang="zh-CN" dirty="0"/>
              <a:t> by Baitian Li</a:t>
            </a:r>
          </a:p>
          <a:p>
            <a:r>
              <a:rPr lang="en-US" altLang="zh-CN" dirty="0"/>
              <a:t>My easy proof: Induction on the size.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3D568-51D6-27BE-E9D7-54A25654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727961"/>
            <a:ext cx="10629900" cy="5192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462DF28-8508-5A1C-3538-AE634097F2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398521"/>
                <a:ext cx="10515600" cy="1341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Fact: for any polynomial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there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Consider the following matrix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1462DF28-8508-5A1C-3538-AE634097F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98521"/>
                <a:ext cx="10515600" cy="1341120"/>
              </a:xfrm>
              <a:prstGeom prst="rect">
                <a:avLst/>
              </a:prstGeom>
              <a:blipFill>
                <a:blip r:embed="rId4"/>
                <a:stretch>
                  <a:fillRect l="-1043" t="-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904BEEB-D2DB-BA3D-BD80-84542B0A3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95" y="4433730"/>
            <a:ext cx="100979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1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78E31-78B4-EFB4-8259-8792B64C8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46020"/>
                <a:ext cx="10515600" cy="416813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Compute its determinant by expanding its first column. From induction hypothesis we know its determinant is a non-zero polynomial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degree exactly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By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dirty="0"/>
                  <a:t>, we know any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 is a root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Since they are linear independent, this provides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roots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From the degree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they are in fact all roots.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not a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, it isn’t a root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Therefore, plugging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makes the determinant non-zero.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F78E31-78B4-EFB4-8259-8792B64C8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46020"/>
                <a:ext cx="10515600" cy="4168139"/>
              </a:xfrm>
              <a:blipFill>
                <a:blip r:embed="rId2"/>
                <a:stretch>
                  <a:fillRect l="-1043" t="-2632" r="-406" b="-2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10338E1-2465-3A32-7700-AE6F15D1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0"/>
            <a:ext cx="1009790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82599B-756A-0900-29BE-4CCDE2BE49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A code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 over an alphabet set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𝛴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 is a subset of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-length</a:t>
                </a:r>
                <a:b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</a:b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rbel" panose="020B0503020204020204"/>
                    <a:ea typeface="华文楷体" panose="02010600040101010101" pitchFamily="2" charset="-122"/>
                    <a:cs typeface="+mn-cs"/>
                  </a:rPr>
                  <a:t> strings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zh-CN" altLang="en-US" sz="3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⊆</m:t>
                    </m:r>
                    <m:sSup>
                      <m:sSupPr>
                        <m:ctrlP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𝛴</m:t>
                        </m:r>
                      </m:e>
                      <m:sup>
                        <m:r>
                          <a:rPr kumimoji="0" lang="zh-CN" altLang="en-US" sz="3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82599B-756A-0900-29BE-4CCDE2BE4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b="-5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6732-F279-852A-6450-204379E417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defTabSz="457200"/>
                <a:r>
                  <a:rPr lang="en-US" altLang="zh-CN" sz="2800" b="1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Information Rate: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sz="2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ctrlPr>
                              <a:rPr lang="en-US" altLang="zh-CN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zh-CN" alt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𝐶</m:t>
                        </m:r>
                        <m:r>
                          <a:rPr lang="en-US" altLang="zh-C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|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zh-CN" altLang="en-US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Quantify how many bits of information that one bit of the codeword carries.</a:t>
                </a:r>
              </a:p>
              <a:p>
                <a:pPr defTabSz="457200"/>
                <a:r>
                  <a:rPr lang="en-US" altLang="zh-CN" sz="2800" b="1" dirty="0">
                    <a:solidFill>
                      <a:srgbClr val="F010F5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Code Distance: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. 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is Hamming distance, The number of positions 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differ relative to the total length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. Namely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=#{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endParaRPr lang="en-US" altLang="zh-CN" sz="2800" dirty="0">
                  <a:solidFill>
                    <a:prstClr val="black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Unique-decoding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 Distance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For any received word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,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there exists at most one codeword in the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-radius hamming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ball centered 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6732-F279-852A-6450-204379E417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46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F7287F-2228-4D47-FF62-82F79581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175" y="222984"/>
            <a:ext cx="6009649" cy="40327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B9B2A2-E393-D4E9-EE2C-15FA6BB481E9}"/>
                  </a:ext>
                </a:extLst>
              </p:cNvPr>
              <p:cNvSpPr txBox="1"/>
              <p:nvPr/>
            </p:nvSpPr>
            <p:spPr>
              <a:xfrm>
                <a:off x="2202180" y="4876800"/>
                <a:ext cx="8112734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CB11C">
                        <a:lumMod val="75000"/>
                      </a:srgbClr>
                    </a:solidFill>
                    <a:latin typeface="Corbel" panose="020B0503020204020204"/>
                    <a:ea typeface="华文楷体" panose="02010600040101010101" pitchFamily="2" charset="-122"/>
                  </a:rPr>
                  <a:t>Trade-off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Singleton Bound(1964)</a:t>
                </a:r>
                <a:r>
                  <a:rPr lang="en-US" altLang="zh-CN" sz="32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3200" b="1" dirty="0">
                  <a:solidFill>
                    <a:srgbClr val="FF0000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EB9B2A2-E393-D4E9-EE2C-15FA6BB48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180" y="4876800"/>
                <a:ext cx="8112734" cy="861774"/>
              </a:xfrm>
              <a:prstGeom prst="rect">
                <a:avLst/>
              </a:prstGeom>
              <a:blipFill>
                <a:blip r:embed="rId3"/>
                <a:stretch>
                  <a:fillRect l="-1878" t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0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376A0D8-4DF9-6289-4143-836E46833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4321"/>
                <a:ext cx="10515600" cy="2278380"/>
              </a:xfrm>
            </p:spPr>
            <p:txBody>
              <a:bodyPr/>
              <a:lstStyle/>
              <a:p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Decode from more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errors? List-decoding!</a:t>
                </a:r>
              </a:p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List-decoding: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2800" dirty="0">
                    <a:solidFill>
                      <a:srgbClr val="7030A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-list decodable </a:t>
                </a:r>
                <a:r>
                  <a:rPr lang="en-US" altLang="zh-CN" sz="2800" dirty="0" err="1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iff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for any received 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word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zh-CN" alt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, there exists at most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codewords in the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-radius 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hamming ball centered 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prstClr val="black"/>
                  </a:solidFill>
                  <a:latin typeface="Corbel" panose="020B0503020204020204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1376A0D8-4DF9-6289-4143-836E46833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4321"/>
                <a:ext cx="10515600" cy="2278380"/>
              </a:xfrm>
              <a:blipFill>
                <a:blip r:embed="rId2"/>
                <a:stretch>
                  <a:fillRect l="-1217" b="-3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34007AE-3684-3B08-B8F5-02A86164E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085" y="2478504"/>
            <a:ext cx="6029626" cy="40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9ECF7-003E-0D76-3534-C42657C30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128" y="2345134"/>
                <a:ext cx="10515600" cy="1059179"/>
              </a:xfrm>
            </p:spPr>
            <p:txBody>
              <a:bodyPr/>
              <a:lstStyle/>
              <a:p>
                <a:pPr defTabSz="457200"/>
                <a:r>
                  <a:rPr lang="en-US" altLang="zh-CN" sz="2800" dirty="0">
                    <a:solidFill>
                      <a:srgbClr val="FF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Central Open Problem: How to construct such a code?</a:t>
                </a:r>
              </a:p>
              <a:p>
                <a:pPr defTabSz="457200"/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FF0000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 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Corbel" panose="020B0503020204020204"/>
                    <a:ea typeface="华文楷体" panose="02010600040101010101" pitchFamily="2" charset="-122"/>
                  </a:rPr>
                  <a:t>is optimal: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9ECF7-003E-0D76-3534-C42657C30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128" y="2345134"/>
                <a:ext cx="10515600" cy="1059179"/>
              </a:xfrm>
              <a:blipFill>
                <a:blip r:embed="rId2"/>
                <a:stretch>
                  <a:fillRect l="-1043" t="-9827" b="-10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14EF2FD-68B4-C19F-5FA1-4504DB374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56" y="3421380"/>
            <a:ext cx="8481060" cy="2730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EC63A0-2F91-7BED-F681-D601DC162947}"/>
                  </a:ext>
                </a:extLst>
              </p:cNvPr>
              <p:cNvSpPr txBox="1"/>
              <p:nvPr/>
            </p:nvSpPr>
            <p:spPr>
              <a:xfrm>
                <a:off x="1630680" y="5996940"/>
                <a:ext cx="8446736" cy="701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Fix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the above bound implies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EC63A0-2F91-7BED-F681-D601DC162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680" y="5996940"/>
                <a:ext cx="8446736" cy="701859"/>
              </a:xfrm>
              <a:prstGeom prst="rect">
                <a:avLst/>
              </a:prstGeom>
              <a:blipFill>
                <a:blip r:embed="rId4"/>
                <a:stretch>
                  <a:fillRect l="-1516" r="-1444" b="-1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1F38DD28-86A9-3022-4326-A94AAD2A9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260" y="31474"/>
            <a:ext cx="7924800" cy="23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AB3FA22-552A-9E41-1D27-4F3E9D45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22"/>
            <a:ext cx="12192000" cy="65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00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027935-B9FB-61F2-A36C-92DB5393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97F97-FD74-4543-D130-5B2C2B010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200"/>
                <a:ext cx="10515600" cy="6484620"/>
              </a:xfrm>
            </p:spPr>
            <p:txBody>
              <a:bodyPr/>
              <a:lstStyle/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Guruswami-Rudra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(STOC06): 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Folded RS codes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Guruswami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(CCC11):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decodable, </a:t>
                </a:r>
              </a:p>
              <a:p>
                <a:pPr marL="0" indent="0" defTabSz="457200">
                  <a:buNone/>
                </a:pPr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list in an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dimensional linear subspace.</a:t>
                </a:r>
              </a:p>
              <a:p>
                <a:pPr defTabSz="457200"/>
                <a:r>
                  <a:rPr lang="en-US" altLang="zh-CN" sz="28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Kopparty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-Ron-Zewi-Saraf-</a:t>
                </a:r>
                <a:r>
                  <a:rPr lang="en-US" altLang="zh-CN" sz="2800" b="1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Wootters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(FOCS18):</a:t>
                </a:r>
              </a:p>
              <a:p>
                <a:pPr marL="0" indent="0" defTabSz="457200">
                  <a:buNone/>
                </a:pP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  <a:endParaRPr lang="en-US" altLang="zh-CN" sz="2800" b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r>
                  <a:rPr lang="en-US" altLang="zh-CN" sz="28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Tamo 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(TIT24):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defTabSz="457200"/>
                <a:r>
                  <a:rPr lang="en-US" altLang="zh-CN" sz="2800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Our Results: Chen-Zhang </a:t>
                </a:r>
                <a:r>
                  <a:rPr lang="en-US" altLang="zh-CN" sz="2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(STOC25): </a:t>
                </a:r>
              </a:p>
              <a:p>
                <a:pPr marL="0" indent="0" defTabSz="45720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defTabSz="457200"/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(Concurrent and Independent Work) 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Srivastava</a:t>
                </a:r>
                <a:r>
                  <a:rPr lang="en-US" altLang="zh-CN" sz="28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(SODA2025): </a:t>
                </a:r>
              </a:p>
              <a:p>
                <a:pPr marL="0" indent="0" defTabSz="45720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𝜺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p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-list decodable.</a:t>
                </a:r>
              </a:p>
              <a:p>
                <a:pPr defTabSz="457200"/>
                <a:endParaRPr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457200"/>
                <a:endParaRPr lang="en-US" altLang="zh-CN" sz="2800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897F97-FD74-4543-D130-5B2C2B01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200"/>
                <a:ext cx="10515600" cy="6484620"/>
              </a:xfrm>
              <a:blipFill>
                <a:blip r:embed="rId2"/>
                <a:stretch>
                  <a:fillRect l="-1217" t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2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1934</Words>
  <Application>Microsoft Office PowerPoint</Application>
  <PresentationFormat>宽屏</PresentationFormat>
  <Paragraphs>119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-apple-system</vt:lpstr>
      <vt:lpstr>等线</vt:lpstr>
      <vt:lpstr>等线 Light</vt:lpstr>
      <vt:lpstr>Arial</vt:lpstr>
      <vt:lpstr>Cambria Math</vt:lpstr>
      <vt:lpstr>Corbel</vt:lpstr>
      <vt:lpstr>Office 主题​​</vt:lpstr>
      <vt:lpstr>PowerPoint 演示文稿</vt:lpstr>
      <vt:lpstr>PowerPoint 演示文稿</vt:lpstr>
      <vt:lpstr>A code C over an alphabet set Σ is a subset of n-length  strings C⊆Σ^n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L=1</vt:lpstr>
      <vt:lpstr>L=2</vt:lpstr>
      <vt:lpstr>L=2 (hard case)</vt:lpstr>
      <vt:lpstr>L=2 (hard case continued)</vt:lpstr>
      <vt:lpstr>Folded Wronskian Matrix</vt:lpstr>
      <vt:lpstr>PowerPoint 演示文稿</vt:lpstr>
      <vt:lpstr>PowerPoint 演示文稿</vt:lpstr>
      <vt:lpstr>Rank of a hyperedge is independent from spanning trees</vt:lpstr>
      <vt:lpstr>PowerPoint 演示文稿</vt:lpstr>
      <vt:lpstr>PowerPoint 演示文稿</vt:lpstr>
      <vt:lpstr>Put them all together</vt:lpstr>
      <vt:lpstr>Appendix</vt:lpstr>
      <vt:lpstr>Proof: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Yeyuan Chen</dc:creator>
  <cp:lastModifiedBy>Yeyuan Chen</cp:lastModifiedBy>
  <cp:revision>6</cp:revision>
  <dcterms:created xsi:type="dcterms:W3CDTF">2025-04-24T19:44:41Z</dcterms:created>
  <dcterms:modified xsi:type="dcterms:W3CDTF">2025-04-25T19:02:29Z</dcterms:modified>
</cp:coreProperties>
</file>