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75" r:id="rId9"/>
    <p:sldId id="271" r:id="rId10"/>
    <p:sldId id="266" r:id="rId11"/>
    <p:sldId id="267" r:id="rId12"/>
    <p:sldId id="268" r:id="rId13"/>
    <p:sldId id="269" r:id="rId14"/>
    <p:sldId id="270" r:id="rId15"/>
    <p:sldId id="265" r:id="rId16"/>
    <p:sldId id="272" r:id="rId17"/>
    <p:sldId id="273" r:id="rId18"/>
    <p:sldId id="274" r:id="rId19"/>
    <p:sldId id="27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102D8B9-9187-44CA-926A-C8767F702FE2}">
          <p14:sldIdLst>
            <p14:sldId id="256"/>
          </p14:sldIdLst>
        </p14:section>
        <p14:section name="无标题节" id="{6BB686B4-D197-4A6D-868F-9610A0BC31D9}">
          <p14:sldIdLst>
            <p14:sldId id="257"/>
            <p14:sldId id="258"/>
            <p14:sldId id="259"/>
            <p14:sldId id="260"/>
            <p14:sldId id="261"/>
            <p14:sldId id="264"/>
            <p14:sldId id="275"/>
            <p14:sldId id="271"/>
            <p14:sldId id="266"/>
            <p14:sldId id="267"/>
            <p14:sldId id="268"/>
            <p14:sldId id="269"/>
            <p14:sldId id="270"/>
            <p14:sldId id="265"/>
            <p14:sldId id="272"/>
            <p14:sldId id="273"/>
            <p14:sldId id="274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164BA-341D-4311-B610-57452D01D0F0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9A495-73CB-4CF7-A4C9-35CBE59C6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746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9A495-73CB-4CF7-A4C9-35CBE59C611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797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6D3B7-C964-5B8F-F433-F6A17ED92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056283-84CF-0DED-80F5-0622472DE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A40A06-AA85-884B-5E68-AAF3DF2E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8FA6-B975-4DEE-9BB4-6196F8B87A87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76C154-8BC9-01F7-A52A-53CFA8BBD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AD5115-CCF4-9CA9-77FF-20F213E78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2409-A060-46E7-83D7-84E1575B2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079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384F6-82D9-3BAE-93FC-5712287D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FB564E-BF82-ABA5-E542-F81F8781D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F7A2DF-F2F1-C3CC-DE79-7726A08D6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8FA6-B975-4DEE-9BB4-6196F8B87A87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58C38D-AC75-1D58-482E-B9E87DA5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348D76-344F-2B8B-2071-0CEDDC66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2409-A060-46E7-83D7-84E1575B2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97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1804D7-710F-67D3-07CB-2A38D78D7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2B6572-EBCE-2806-3100-5C42857F0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47DC39-2AF3-3024-9BEE-D5082A21B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8FA6-B975-4DEE-9BB4-6196F8B87A87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B491C-4026-653F-3DC1-13A89617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69D2E7-F653-0205-E0A0-32771C9D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2409-A060-46E7-83D7-84E1575B2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50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C2010-C00F-BCE4-76B8-35FF8AE45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1221F2-F482-773A-B16B-8C6FEDB94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7F7C0A-36F6-C8F2-3346-3857FA217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8FA6-B975-4DEE-9BB4-6196F8B87A87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9E0458-D54A-00E9-4D9B-3D1D0958A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99FBB2-BD3F-7723-775E-B15860BFC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2409-A060-46E7-83D7-84E1575B2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39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2BF80-4101-90A2-B1E5-230797A6B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F5D39E-228A-9778-909E-8652467B5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11D091-4BD5-A38E-30BA-FEF2EFC8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8FA6-B975-4DEE-9BB4-6196F8B87A87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31A268-3714-9BD8-1F2B-BD7D74F4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DBB41F-650E-E382-684E-9F4BB3AEE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2409-A060-46E7-83D7-84E1575B2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04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249D4-09CE-EB47-0605-9D549A6C3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43BBAA-5053-BD00-0C00-5ECEFB072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E9B573-09EE-0F08-90C8-30F61630B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2CF652-F600-D3C2-353D-7501AD4AB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8FA6-B975-4DEE-9BB4-6196F8B87A87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947061-C6B2-0987-D423-0F1247C6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6A78D1-7E94-4671-98B9-D169D4306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2409-A060-46E7-83D7-84E1575B2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23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9A9BA-4DA3-7A10-C0AF-551CF3B09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F05B8F-D9E4-C28B-DBB8-0EA53DF3B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84518A-5E12-2814-BA4A-A2DE54A08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95EBD0-ED9C-F8CD-3647-5B410FEDA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680D52-CE91-3404-E684-3CC0E308A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3904EF-F223-817B-AA14-3576DAC4E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8FA6-B975-4DEE-9BB4-6196F8B87A87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32D06B-7E85-8751-5418-D426ADD7A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A0443A-A693-A9C6-ACC4-265E0C4CB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2409-A060-46E7-83D7-84E1575B2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79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517CC-5123-BF71-A7DB-328BDF4B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8C8A78-0D97-1D2C-A879-F7B75E07E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8FA6-B975-4DEE-9BB4-6196F8B87A87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ACBDDD-312D-AED1-3586-0D1190802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246790-6E94-4127-7F87-C5745046F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2409-A060-46E7-83D7-84E1575B2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51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80002C-806E-59C0-48B0-932CA1051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8FA6-B975-4DEE-9BB4-6196F8B87A87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4B9609-1F41-9525-E45C-2A81419D1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4E7722-5FED-3680-DEC9-B8E743A39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2409-A060-46E7-83D7-84E1575B2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67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D413A-74C8-3C13-981A-676B75F9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AC3421-9F58-D540-2888-B63C40167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CA3223-1B47-3A9A-9EBD-19D17F5AC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BB72E5-D765-D88C-328A-528B050E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8FA6-B975-4DEE-9BB4-6196F8B87A87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566856-0680-BF74-7A8A-1074F30A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BAE7C9-C1EC-3202-ED91-B630F8E5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2409-A060-46E7-83D7-84E1575B2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00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F5D5C-DAEF-968F-B859-A01126700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A7C6B0-18CA-3EC8-A09F-5F147AE67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9C0E6E-A2F4-2B7A-1BE0-4CE134024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DEF983-32A2-17CC-2D25-694D6597F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8FA6-B975-4DEE-9BB4-6196F8B87A87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52EE78-11EB-5E1D-3387-556468A2E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757E9A-504A-8AFC-3D94-0958A67C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2409-A060-46E7-83D7-84E1575B2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14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8A54BD-1282-9018-002A-1B4AF8D8C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4A7DF3-593E-22D0-3154-F61650457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F6903A-3ED0-0A8D-2169-BBFA54D16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28FA6-B975-4DEE-9BB4-6196F8B87A87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BE61C3-46C9-A322-4B81-0C0647214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96162-9D35-62F3-B413-D337081BB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52409-A060-46E7-83D7-84E1575B2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99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4" Type="http://schemas.openxmlformats.org/officeDocument/2006/relationships/image" Target="../media/image38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38.png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1.png"/><Relationship Id="rId7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76E99-0F9D-95F3-ACBE-D9A4BB39E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66" y="509046"/>
            <a:ext cx="11902067" cy="90013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Explicit Unique-neighbor Expanders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CF1DEE-E49B-DFF8-6F95-2BDA746A7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8844" y="1460087"/>
            <a:ext cx="9144000" cy="1655762"/>
          </a:xfrm>
        </p:spPr>
        <p:txBody>
          <a:bodyPr/>
          <a:lstStyle/>
          <a:p>
            <a:r>
              <a:rPr lang="en-US" altLang="zh-CN" dirty="0"/>
              <a:t>Yeyuan Chen </a:t>
            </a:r>
          </a:p>
          <a:p>
            <a:r>
              <a:rPr lang="en-US" altLang="zh-CN" dirty="0"/>
              <a:t>University of Michigan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2F08D0E-03BB-CE95-FD00-29F75650CE73}"/>
              </a:ext>
            </a:extLst>
          </p:cNvPr>
          <p:cNvSpPr txBox="1"/>
          <p:nvPr/>
        </p:nvSpPr>
        <p:spPr>
          <a:xfrm>
            <a:off x="576197" y="2680569"/>
            <a:ext cx="108600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Explicit two-sided unique-neighbor expanders              </a:t>
            </a:r>
            <a:r>
              <a:rPr lang="en-US" altLang="zh-CN" b="1" dirty="0" err="1"/>
              <a:t>Hsieh,McKenzie,Mohanty,Paredes</a:t>
            </a:r>
            <a:r>
              <a:rPr lang="en-US" altLang="zh-CN" b="1" dirty="0"/>
              <a:t> STOC24</a:t>
            </a:r>
          </a:p>
          <a:p>
            <a:endParaRPr lang="en-US" altLang="zh-CN" b="1" dirty="0"/>
          </a:p>
          <a:p>
            <a:r>
              <a:rPr lang="en-US" altLang="zh-CN" b="1" dirty="0"/>
              <a:t>Unique-neighbor Expanders with Better Expansion       Chen SODA25</a:t>
            </a:r>
          </a:p>
          <a:p>
            <a:r>
              <a:rPr lang="en-US" altLang="zh-CN" b="1" dirty="0"/>
              <a:t> for Polynomial-sized Sets</a:t>
            </a:r>
          </a:p>
          <a:p>
            <a:endParaRPr lang="en-US" altLang="zh-CN" b="1" dirty="0"/>
          </a:p>
          <a:p>
            <a:r>
              <a:rPr lang="en-US" altLang="zh-CN" b="1" dirty="0"/>
              <a:t>Explicit Two-Sided Vertex Expanders Beyond the           </a:t>
            </a:r>
            <a:r>
              <a:rPr lang="en-US" altLang="zh-CN" b="1" dirty="0" err="1"/>
              <a:t>Hsieh,Lin,Mohanty,O’Donnell,Zhang</a:t>
            </a:r>
            <a:r>
              <a:rPr lang="en-US" altLang="zh-CN" b="1" dirty="0"/>
              <a:t> STOC25</a:t>
            </a:r>
          </a:p>
          <a:p>
            <a:r>
              <a:rPr lang="en-US" altLang="zh-CN" b="1" dirty="0"/>
              <a:t> Spectral Barrier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42027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271DB3E-B2BB-1C27-E4D0-0A047FA790FF}"/>
              </a:ext>
            </a:extLst>
          </p:cNvPr>
          <p:cNvSpPr/>
          <p:nvPr/>
        </p:nvSpPr>
        <p:spPr>
          <a:xfrm>
            <a:off x="1984918" y="327103"/>
            <a:ext cx="8980449" cy="8995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Base graphs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0F7B9E7B-48A8-6C66-4BAD-EA1ABE802F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5389332"/>
                  </p:ext>
                </p:extLst>
              </p:nvPr>
            </p:nvGraphicFramePr>
            <p:xfrm>
              <a:off x="1167161" y="1397619"/>
              <a:ext cx="10273992" cy="18002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94517">
                      <a:extLst>
                        <a:ext uri="{9D8B030D-6E8A-4147-A177-3AD203B41FA5}">
                          <a16:colId xmlns:a16="http://schemas.microsoft.com/office/drawing/2014/main" val="518594858"/>
                        </a:ext>
                      </a:extLst>
                    </a:gridCol>
                    <a:gridCol w="1731522">
                      <a:extLst>
                        <a:ext uri="{9D8B030D-6E8A-4147-A177-3AD203B41FA5}">
                          <a16:colId xmlns:a16="http://schemas.microsoft.com/office/drawing/2014/main" val="3045159971"/>
                        </a:ext>
                      </a:extLst>
                    </a:gridCol>
                    <a:gridCol w="2474817">
                      <a:extLst>
                        <a:ext uri="{9D8B030D-6E8A-4147-A177-3AD203B41FA5}">
                          <a16:colId xmlns:a16="http://schemas.microsoft.com/office/drawing/2014/main" val="3915401820"/>
                        </a:ext>
                      </a:extLst>
                    </a:gridCol>
                    <a:gridCol w="3473136">
                      <a:extLst>
                        <a:ext uri="{9D8B030D-6E8A-4147-A177-3AD203B41FA5}">
                          <a16:colId xmlns:a16="http://schemas.microsoft.com/office/drawing/2014/main" val="499873230"/>
                        </a:ext>
                      </a:extLst>
                    </a:gridCol>
                  </a:tblGrid>
                  <a:tr h="219321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Citation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Aspect ratio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Spectrum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Girth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3091189"/>
                      </a:ext>
                    </a:extLst>
                  </a:tr>
                  <a:tr h="272847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OW20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Unbalanced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Near-Ramanujan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𝛺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unc>
                                    <m:func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ra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dirty="0"/>
                            <a:t>-bicycle-freeness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9813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LPS88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Balanced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Ramanujan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𝛺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232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Edge-vertex incidence graph of LPS88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Extremely</a:t>
                          </a:r>
                        </a:p>
                        <a:p>
                          <a:r>
                            <a:rPr lang="en-US" altLang="zh-CN" dirty="0"/>
                            <a:t>Unbalanced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Near-Ramanujan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𝛺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16307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0F7B9E7B-48A8-6C66-4BAD-EA1ABE802F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5389332"/>
                  </p:ext>
                </p:extLst>
              </p:nvPr>
            </p:nvGraphicFramePr>
            <p:xfrm>
              <a:off x="1167161" y="1397619"/>
              <a:ext cx="10273992" cy="18002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94517">
                      <a:extLst>
                        <a:ext uri="{9D8B030D-6E8A-4147-A177-3AD203B41FA5}">
                          <a16:colId xmlns:a16="http://schemas.microsoft.com/office/drawing/2014/main" val="518594858"/>
                        </a:ext>
                      </a:extLst>
                    </a:gridCol>
                    <a:gridCol w="1731522">
                      <a:extLst>
                        <a:ext uri="{9D8B030D-6E8A-4147-A177-3AD203B41FA5}">
                          <a16:colId xmlns:a16="http://schemas.microsoft.com/office/drawing/2014/main" val="3045159971"/>
                        </a:ext>
                      </a:extLst>
                    </a:gridCol>
                    <a:gridCol w="2474817">
                      <a:extLst>
                        <a:ext uri="{9D8B030D-6E8A-4147-A177-3AD203B41FA5}">
                          <a16:colId xmlns:a16="http://schemas.microsoft.com/office/drawing/2014/main" val="3915401820"/>
                        </a:ext>
                      </a:extLst>
                    </a:gridCol>
                    <a:gridCol w="3473136">
                      <a:extLst>
                        <a:ext uri="{9D8B030D-6E8A-4147-A177-3AD203B41FA5}">
                          <a16:colId xmlns:a16="http://schemas.microsoft.com/office/drawing/2014/main" val="49987323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Citation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Aspect ratio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Spectrum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Girth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3091189"/>
                      </a:ext>
                    </a:extLst>
                  </a:tr>
                  <a:tr h="42360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OW20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Unbalanced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Near-Ramanujan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95965" t="-92857" r="-702" b="-2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9813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LPS88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Balanced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Ramanujan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95965" t="-221311" r="-702" b="-1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23294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Edge-vertex incidence graph of LPS88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Extremely</a:t>
                          </a:r>
                        </a:p>
                        <a:p>
                          <a:r>
                            <a:rPr lang="en-US" altLang="zh-CN" dirty="0"/>
                            <a:t>Unbalanced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Near-Ramanujan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95965" t="-186667" r="-702" b="-1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163075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306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259BCB2-89CB-B489-27FE-B6658565B59C}"/>
              </a:ext>
            </a:extLst>
          </p:cNvPr>
          <p:cNvSpPr/>
          <p:nvPr/>
        </p:nvSpPr>
        <p:spPr>
          <a:xfrm>
            <a:off x="1984918" y="327103"/>
            <a:ext cx="8980449" cy="8995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Gadget graphs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DDB2967-378E-2F2B-7BA0-E8928073B3CC}"/>
              </a:ext>
            </a:extLst>
          </p:cNvPr>
          <p:cNvSpPr/>
          <p:nvPr/>
        </p:nvSpPr>
        <p:spPr>
          <a:xfrm>
            <a:off x="5887844" y="1398817"/>
            <a:ext cx="208156" cy="2155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  <a:highlight>
                <a:srgbClr val="00FF00"/>
              </a:highlight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3581B1E-7A11-7F75-B918-286A9409EEC3}"/>
              </a:ext>
            </a:extLst>
          </p:cNvPr>
          <p:cNvSpPr/>
          <p:nvPr/>
        </p:nvSpPr>
        <p:spPr>
          <a:xfrm>
            <a:off x="5887844" y="1788970"/>
            <a:ext cx="208156" cy="2155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  <a:highlight>
                <a:srgbClr val="00FF00"/>
              </a:highlight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53AC133-6B14-03ED-2956-BC9257D23286}"/>
              </a:ext>
            </a:extLst>
          </p:cNvPr>
          <p:cNvSpPr/>
          <p:nvPr/>
        </p:nvSpPr>
        <p:spPr>
          <a:xfrm>
            <a:off x="5887844" y="2189379"/>
            <a:ext cx="208156" cy="2155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  <a:highlight>
                <a:srgbClr val="00FF00"/>
              </a:highlight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FA8A48B-5A31-BA37-CEC6-5FAE1CD1FF87}"/>
              </a:ext>
            </a:extLst>
          </p:cNvPr>
          <p:cNvSpPr/>
          <p:nvPr/>
        </p:nvSpPr>
        <p:spPr>
          <a:xfrm>
            <a:off x="6993487" y="1398817"/>
            <a:ext cx="208156" cy="2155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  <a:highlight>
                <a:srgbClr val="00FF00"/>
              </a:highlight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A878DE7-7096-F47D-5B4E-97DE87A9EA51}"/>
              </a:ext>
            </a:extLst>
          </p:cNvPr>
          <p:cNvSpPr/>
          <p:nvPr/>
        </p:nvSpPr>
        <p:spPr>
          <a:xfrm>
            <a:off x="6993487" y="1788970"/>
            <a:ext cx="208156" cy="2155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  <a:highlight>
                <a:srgbClr val="00FF00"/>
              </a:highlight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2C481B7-220B-39CF-4E66-4303BC4B0836}"/>
              </a:ext>
            </a:extLst>
          </p:cNvPr>
          <p:cNvSpPr/>
          <p:nvPr/>
        </p:nvSpPr>
        <p:spPr>
          <a:xfrm>
            <a:off x="6993487" y="2189379"/>
            <a:ext cx="208156" cy="2155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  <a:highlight>
                <a:srgbClr val="00FF00"/>
              </a:highlight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BFABB75-25C7-FEB8-094F-341BA1F5B08B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6096000" y="1506612"/>
            <a:ext cx="897487" cy="3901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EE88C46-339A-AD81-020D-57C83A847923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6096000" y="1506612"/>
            <a:ext cx="897487" cy="3901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0A1DFB4-05AD-9415-3261-8DC93185577B}"/>
              </a:ext>
            </a:extLst>
          </p:cNvPr>
          <p:cNvCxnSpPr>
            <a:cxnSpLocks/>
            <a:stCxn id="5" idx="5"/>
            <a:endCxn id="10" idx="2"/>
          </p:cNvCxnSpPr>
          <p:nvPr/>
        </p:nvCxnSpPr>
        <p:spPr>
          <a:xfrm>
            <a:off x="6065516" y="1582835"/>
            <a:ext cx="927971" cy="7143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8B32882-5D41-1BDE-E135-E6E1037864C0}"/>
              </a:ext>
            </a:extLst>
          </p:cNvPr>
          <p:cNvCxnSpPr>
            <a:cxnSpLocks/>
          </p:cNvCxnSpPr>
          <p:nvPr/>
        </p:nvCxnSpPr>
        <p:spPr>
          <a:xfrm>
            <a:off x="6096000" y="2313360"/>
            <a:ext cx="927971" cy="7622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B9F0FA96-7625-7A15-CE50-4283C4D89323}"/>
                  </a:ext>
                </a:extLst>
              </p:cNvPr>
              <p:cNvSpPr/>
              <p:nvPr/>
            </p:nvSpPr>
            <p:spPr>
              <a:xfrm>
                <a:off x="512957" y="2589788"/>
                <a:ext cx="11359376" cy="2126166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There exists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-biregular bipartite graph with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-left/right vertices having the following expansion:</a:t>
                </a:r>
              </a:p>
              <a:p>
                <a:pPr algn="ctr"/>
                <a:r>
                  <a:rPr lang="en-US" altLang="zh-CN" dirty="0"/>
                  <a:t>For any left vertex subset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)|≥(1−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algn="ctr"/>
                <a:r>
                  <a:rPr lang="en-US" altLang="zh-CN" dirty="0"/>
                  <a:t>For any right vertex subset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)|≥(1−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zh-CN" alt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B9F0FA96-7625-7A15-CE50-4283C4D89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57" y="2589788"/>
                <a:ext cx="11359376" cy="212616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F945C95E-08A9-91C2-37E9-18061D70AA29}"/>
                  </a:ext>
                </a:extLst>
              </p:cNvPr>
              <p:cNvSpPr/>
              <p:nvPr/>
            </p:nvSpPr>
            <p:spPr>
              <a:xfrm>
                <a:off x="1858536" y="4977657"/>
                <a:ext cx="8920976" cy="1427356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HMMP24: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algn="ctr"/>
                <a:r>
                  <a:rPr lang="en-US" altLang="zh-CN" dirty="0"/>
                  <a:t>Chen25: All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F945C95E-08A9-91C2-37E9-18061D70AA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36" y="4977657"/>
                <a:ext cx="8920976" cy="14273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03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0BB333AC-1BC2-890C-0C42-0342C5F1D2BF}"/>
              </a:ext>
            </a:extLst>
          </p:cNvPr>
          <p:cNvSpPr/>
          <p:nvPr/>
        </p:nvSpPr>
        <p:spPr>
          <a:xfrm>
            <a:off x="2962512" y="1584571"/>
            <a:ext cx="544061" cy="2139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054C165-1F65-B84C-1463-446D8781DA30}"/>
              </a:ext>
            </a:extLst>
          </p:cNvPr>
          <p:cNvSpPr/>
          <p:nvPr/>
        </p:nvSpPr>
        <p:spPr>
          <a:xfrm>
            <a:off x="2845885" y="3766526"/>
            <a:ext cx="660688" cy="93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BA718F0-6CE5-AAB7-BD63-27EEA4920BCC}"/>
              </a:ext>
            </a:extLst>
          </p:cNvPr>
          <p:cNvSpPr/>
          <p:nvPr/>
        </p:nvSpPr>
        <p:spPr>
          <a:xfrm>
            <a:off x="785775" y="2340327"/>
            <a:ext cx="1198468" cy="16182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CA7837-FF70-F84D-12DE-76BB38FE7E8E}"/>
              </a:ext>
            </a:extLst>
          </p:cNvPr>
          <p:cNvSpPr/>
          <p:nvPr/>
        </p:nvSpPr>
        <p:spPr>
          <a:xfrm>
            <a:off x="1984918" y="327103"/>
            <a:ext cx="8980449" cy="8995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Left-middle expansion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568BA27-52A9-6CA1-29C8-39D78BD2F433}"/>
              </a:ext>
            </a:extLst>
          </p:cNvPr>
          <p:cNvSpPr/>
          <p:nvPr/>
        </p:nvSpPr>
        <p:spPr>
          <a:xfrm>
            <a:off x="3011106" y="1828050"/>
            <a:ext cx="208156" cy="2155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0E81B0F-7A98-B4A6-A9E0-3DBD2E7ABE9F}"/>
              </a:ext>
            </a:extLst>
          </p:cNvPr>
          <p:cNvSpPr/>
          <p:nvPr/>
        </p:nvSpPr>
        <p:spPr>
          <a:xfrm>
            <a:off x="3011106" y="2218343"/>
            <a:ext cx="208156" cy="2155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6CCBE1F-B102-5576-DAF3-4606F3473C26}"/>
              </a:ext>
            </a:extLst>
          </p:cNvPr>
          <p:cNvSpPr/>
          <p:nvPr/>
        </p:nvSpPr>
        <p:spPr>
          <a:xfrm>
            <a:off x="3011106" y="2608636"/>
            <a:ext cx="208156" cy="2155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59BD9B3-D4D1-8824-CC38-06E18C5F6A46}"/>
              </a:ext>
            </a:extLst>
          </p:cNvPr>
          <p:cNvSpPr/>
          <p:nvPr/>
        </p:nvSpPr>
        <p:spPr>
          <a:xfrm>
            <a:off x="3011106" y="3041674"/>
            <a:ext cx="208156" cy="2155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2C98F1A-ABBB-3173-B873-63E709C3CE75}"/>
              </a:ext>
            </a:extLst>
          </p:cNvPr>
          <p:cNvSpPr/>
          <p:nvPr/>
        </p:nvSpPr>
        <p:spPr>
          <a:xfrm>
            <a:off x="3011106" y="3452410"/>
            <a:ext cx="208156" cy="2155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EDB6120-D64C-5262-4CF3-6248A546638F}"/>
              </a:ext>
            </a:extLst>
          </p:cNvPr>
          <p:cNvSpPr/>
          <p:nvPr/>
        </p:nvSpPr>
        <p:spPr>
          <a:xfrm>
            <a:off x="3011106" y="3863146"/>
            <a:ext cx="208156" cy="2155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501C14D-81A9-C9C1-F57C-A72A9D44B28F}"/>
              </a:ext>
            </a:extLst>
          </p:cNvPr>
          <p:cNvSpPr/>
          <p:nvPr/>
        </p:nvSpPr>
        <p:spPr>
          <a:xfrm>
            <a:off x="3011106" y="4273882"/>
            <a:ext cx="208156" cy="2155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F903C20-DD22-F27A-0FAD-24622F069B3A}"/>
              </a:ext>
            </a:extLst>
          </p:cNvPr>
          <p:cNvSpPr/>
          <p:nvPr/>
        </p:nvSpPr>
        <p:spPr>
          <a:xfrm>
            <a:off x="1610867" y="2433932"/>
            <a:ext cx="208156" cy="215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923AFCD-2B15-DC2E-F7BC-6F671785A4E1}"/>
              </a:ext>
            </a:extLst>
          </p:cNvPr>
          <p:cNvSpPr/>
          <p:nvPr/>
        </p:nvSpPr>
        <p:spPr>
          <a:xfrm>
            <a:off x="1610867" y="2824225"/>
            <a:ext cx="208156" cy="215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19C8AFF-D52F-5FDA-19F4-5F193D2961DB}"/>
              </a:ext>
            </a:extLst>
          </p:cNvPr>
          <p:cNvSpPr/>
          <p:nvPr/>
        </p:nvSpPr>
        <p:spPr>
          <a:xfrm>
            <a:off x="1610867" y="3214518"/>
            <a:ext cx="208156" cy="215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2E2D9DD-9A7A-D63B-C32F-783049CE8568}"/>
              </a:ext>
            </a:extLst>
          </p:cNvPr>
          <p:cNvSpPr/>
          <p:nvPr/>
        </p:nvSpPr>
        <p:spPr>
          <a:xfrm>
            <a:off x="1610867" y="3647556"/>
            <a:ext cx="208156" cy="215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24AC42D-4B73-64AC-1638-3EDFBC4B6365}"/>
              </a:ext>
            </a:extLst>
          </p:cNvPr>
          <p:cNvCxnSpPr>
            <a:cxnSpLocks/>
            <a:stCxn id="13" idx="7"/>
            <a:endCxn id="6" idx="2"/>
          </p:cNvCxnSpPr>
          <p:nvPr/>
        </p:nvCxnSpPr>
        <p:spPr>
          <a:xfrm flipV="1">
            <a:off x="1788539" y="1935845"/>
            <a:ext cx="1222567" cy="52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56A37DF-50AC-B4C5-E027-FF9EEAEDC3DA}"/>
              </a:ext>
            </a:extLst>
          </p:cNvPr>
          <p:cNvCxnSpPr>
            <a:cxnSpLocks/>
            <a:stCxn id="13" idx="5"/>
            <a:endCxn id="8" idx="2"/>
          </p:cNvCxnSpPr>
          <p:nvPr/>
        </p:nvCxnSpPr>
        <p:spPr>
          <a:xfrm>
            <a:off x="1788539" y="2617950"/>
            <a:ext cx="1222567" cy="98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AC1C7A5-194F-059A-4B3B-1445E1E98792}"/>
              </a:ext>
            </a:extLst>
          </p:cNvPr>
          <p:cNvCxnSpPr>
            <a:cxnSpLocks/>
            <a:stCxn id="6" idx="3"/>
            <a:endCxn id="14" idx="7"/>
          </p:cNvCxnSpPr>
          <p:nvPr/>
        </p:nvCxnSpPr>
        <p:spPr>
          <a:xfrm flipH="1">
            <a:off x="1788539" y="2012068"/>
            <a:ext cx="1253051" cy="843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22EECD2-B23B-75FF-F77F-ADAE02093789}"/>
              </a:ext>
            </a:extLst>
          </p:cNvPr>
          <p:cNvCxnSpPr>
            <a:cxnSpLocks/>
            <a:stCxn id="6" idx="4"/>
            <a:endCxn id="16" idx="7"/>
          </p:cNvCxnSpPr>
          <p:nvPr/>
        </p:nvCxnSpPr>
        <p:spPr>
          <a:xfrm flipH="1">
            <a:off x="1788539" y="2043640"/>
            <a:ext cx="1326645" cy="1635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C54B653-F680-6359-8E30-44AD2A743F1F}"/>
              </a:ext>
            </a:extLst>
          </p:cNvPr>
          <p:cNvCxnSpPr>
            <a:cxnSpLocks/>
            <a:stCxn id="7" idx="2"/>
            <a:endCxn id="14" idx="6"/>
          </p:cNvCxnSpPr>
          <p:nvPr/>
        </p:nvCxnSpPr>
        <p:spPr>
          <a:xfrm flipH="1">
            <a:off x="1819023" y="2326138"/>
            <a:ext cx="1192083" cy="605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9069877-B980-6B28-6CAD-A924D4FBA3F6}"/>
              </a:ext>
            </a:extLst>
          </p:cNvPr>
          <p:cNvCxnSpPr>
            <a:cxnSpLocks/>
            <a:stCxn id="7" idx="3"/>
            <a:endCxn id="15" idx="7"/>
          </p:cNvCxnSpPr>
          <p:nvPr/>
        </p:nvCxnSpPr>
        <p:spPr>
          <a:xfrm flipH="1">
            <a:off x="1788539" y="2402361"/>
            <a:ext cx="1253051" cy="843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F25FE93-99EB-1E52-C51D-F2C70D9C698E}"/>
              </a:ext>
            </a:extLst>
          </p:cNvPr>
          <p:cNvCxnSpPr>
            <a:cxnSpLocks/>
            <a:stCxn id="7" idx="1"/>
            <a:endCxn id="13" idx="6"/>
          </p:cNvCxnSpPr>
          <p:nvPr/>
        </p:nvCxnSpPr>
        <p:spPr>
          <a:xfrm flipH="1">
            <a:off x="1819023" y="2249915"/>
            <a:ext cx="1222567" cy="291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B26A2AB-D43F-1478-E8B2-8080F12B5FA1}"/>
              </a:ext>
            </a:extLst>
          </p:cNvPr>
          <p:cNvCxnSpPr>
            <a:cxnSpLocks/>
            <a:stCxn id="8" idx="3"/>
            <a:endCxn id="14" idx="5"/>
          </p:cNvCxnSpPr>
          <p:nvPr/>
        </p:nvCxnSpPr>
        <p:spPr>
          <a:xfrm flipH="1">
            <a:off x="1788539" y="2792654"/>
            <a:ext cx="1253051" cy="215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AD9AC4D-4084-A5B4-0B54-64DF36A95314}"/>
              </a:ext>
            </a:extLst>
          </p:cNvPr>
          <p:cNvCxnSpPr>
            <a:cxnSpLocks/>
            <a:stCxn id="8" idx="4"/>
            <a:endCxn id="16" idx="6"/>
          </p:cNvCxnSpPr>
          <p:nvPr/>
        </p:nvCxnSpPr>
        <p:spPr>
          <a:xfrm flipH="1">
            <a:off x="1819023" y="2824226"/>
            <a:ext cx="1296161" cy="931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6C29544-B668-48AA-2D78-6EB7FF1A994F}"/>
              </a:ext>
            </a:extLst>
          </p:cNvPr>
          <p:cNvCxnSpPr>
            <a:cxnSpLocks/>
            <a:stCxn id="9" idx="1"/>
            <a:endCxn id="13" idx="5"/>
          </p:cNvCxnSpPr>
          <p:nvPr/>
        </p:nvCxnSpPr>
        <p:spPr>
          <a:xfrm flipH="1" flipV="1">
            <a:off x="1788539" y="2617950"/>
            <a:ext cx="1253051" cy="455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2905871-2333-15A1-3A4B-D20E587AE120}"/>
              </a:ext>
            </a:extLst>
          </p:cNvPr>
          <p:cNvCxnSpPr>
            <a:cxnSpLocks/>
            <a:stCxn id="9" idx="2"/>
            <a:endCxn id="14" idx="5"/>
          </p:cNvCxnSpPr>
          <p:nvPr/>
        </p:nvCxnSpPr>
        <p:spPr>
          <a:xfrm flipH="1" flipV="1">
            <a:off x="1788539" y="3008243"/>
            <a:ext cx="1222567" cy="141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362DCA5-45A6-ACCE-0D35-3BE7C3AF88CE}"/>
              </a:ext>
            </a:extLst>
          </p:cNvPr>
          <p:cNvCxnSpPr>
            <a:cxnSpLocks/>
            <a:stCxn id="9" idx="3"/>
            <a:endCxn id="16" idx="5"/>
          </p:cNvCxnSpPr>
          <p:nvPr/>
        </p:nvCxnSpPr>
        <p:spPr>
          <a:xfrm flipH="1">
            <a:off x="1788539" y="3225692"/>
            <a:ext cx="1253051" cy="605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7294B8A-5AE0-19BF-B9D5-4063FDE4CA08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819023" y="2648548"/>
            <a:ext cx="1222567" cy="835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271E790-270D-6F2B-E8BA-E7198249FF1C}"/>
              </a:ext>
            </a:extLst>
          </p:cNvPr>
          <p:cNvCxnSpPr>
            <a:cxnSpLocks/>
            <a:stCxn id="10" idx="2"/>
            <a:endCxn id="15" idx="6"/>
          </p:cNvCxnSpPr>
          <p:nvPr/>
        </p:nvCxnSpPr>
        <p:spPr>
          <a:xfrm flipH="1" flipV="1">
            <a:off x="1819023" y="3322313"/>
            <a:ext cx="1192083" cy="237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9871FC1-80D1-3C46-CFFC-D608A4A4E6A5}"/>
              </a:ext>
            </a:extLst>
          </p:cNvPr>
          <p:cNvCxnSpPr>
            <a:cxnSpLocks/>
            <a:stCxn id="16" idx="5"/>
            <a:endCxn id="10" idx="3"/>
          </p:cNvCxnSpPr>
          <p:nvPr/>
        </p:nvCxnSpPr>
        <p:spPr>
          <a:xfrm flipV="1">
            <a:off x="1788539" y="3636428"/>
            <a:ext cx="1253051" cy="195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CFF26E0-211B-09F2-6EF4-5DECF5C48428}"/>
              </a:ext>
            </a:extLst>
          </p:cNvPr>
          <p:cNvCxnSpPr>
            <a:cxnSpLocks/>
            <a:stCxn id="11" idx="1"/>
            <a:endCxn id="14" idx="5"/>
          </p:cNvCxnSpPr>
          <p:nvPr/>
        </p:nvCxnSpPr>
        <p:spPr>
          <a:xfrm flipH="1" flipV="1">
            <a:off x="1788539" y="3008243"/>
            <a:ext cx="1253051" cy="886475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48A4F6A-15FA-599C-9DB8-E4115652880F}"/>
              </a:ext>
            </a:extLst>
          </p:cNvPr>
          <p:cNvCxnSpPr>
            <a:cxnSpLocks/>
            <a:stCxn id="11" idx="2"/>
            <a:endCxn id="15" idx="6"/>
          </p:cNvCxnSpPr>
          <p:nvPr/>
        </p:nvCxnSpPr>
        <p:spPr>
          <a:xfrm flipH="1" flipV="1">
            <a:off x="1819023" y="3322313"/>
            <a:ext cx="1192083" cy="64862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47EA559-DB36-AC03-1ACB-ACE5742C3807}"/>
              </a:ext>
            </a:extLst>
          </p:cNvPr>
          <p:cNvCxnSpPr>
            <a:cxnSpLocks/>
            <a:stCxn id="11" idx="2"/>
            <a:endCxn id="16" idx="5"/>
          </p:cNvCxnSpPr>
          <p:nvPr/>
        </p:nvCxnSpPr>
        <p:spPr>
          <a:xfrm flipH="1" flipV="1">
            <a:off x="1788539" y="3831574"/>
            <a:ext cx="1222567" cy="139367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C280153-E6FC-CCEB-EF67-866A12446B6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819023" y="3041674"/>
            <a:ext cx="1222567" cy="126378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8E10E10-2BF7-D2E1-07CC-9F7CA7375F23}"/>
              </a:ext>
            </a:extLst>
          </p:cNvPr>
          <p:cNvCxnSpPr>
            <a:cxnSpLocks/>
            <a:stCxn id="15" idx="5"/>
            <a:endCxn id="12" idx="2"/>
          </p:cNvCxnSpPr>
          <p:nvPr/>
        </p:nvCxnSpPr>
        <p:spPr>
          <a:xfrm>
            <a:off x="1788539" y="3398536"/>
            <a:ext cx="1222567" cy="983141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10B5A7A3-4573-9339-3146-C38C35925C79}"/>
              </a:ext>
            </a:extLst>
          </p:cNvPr>
          <p:cNvCxnSpPr>
            <a:cxnSpLocks/>
            <a:stCxn id="16" idx="5"/>
            <a:endCxn id="12" idx="3"/>
          </p:cNvCxnSpPr>
          <p:nvPr/>
        </p:nvCxnSpPr>
        <p:spPr>
          <a:xfrm>
            <a:off x="1788539" y="3831574"/>
            <a:ext cx="1253051" cy="626326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CE4A19C-8716-C05A-AD38-410C48EA47EE}"/>
                  </a:ext>
                </a:extLst>
              </p:cNvPr>
              <p:cNvSpPr txBox="1"/>
              <p:nvPr/>
            </p:nvSpPr>
            <p:spPr>
              <a:xfrm>
                <a:off x="831909" y="3073246"/>
                <a:ext cx="5551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CE4A19C-8716-C05A-AD38-410C48EA4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09" y="3073246"/>
                <a:ext cx="555152" cy="276999"/>
              </a:xfrm>
              <a:prstGeom prst="rect">
                <a:avLst/>
              </a:prstGeom>
              <a:blipFill>
                <a:blip r:embed="rId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9B101D0E-ED63-BDFA-FAAB-297D3D33863A}"/>
                  </a:ext>
                </a:extLst>
              </p:cNvPr>
              <p:cNvSpPr txBox="1"/>
              <p:nvPr/>
            </p:nvSpPr>
            <p:spPr>
              <a:xfrm>
                <a:off x="3506573" y="3908923"/>
                <a:ext cx="277646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zh-CN" dirty="0"/>
                  <a:t>: middle neighbors with</a:t>
                </a:r>
              </a:p>
              <a:p>
                <a:r>
                  <a:rPr lang="en-US" altLang="zh-CN" dirty="0"/>
                  <a:t> high degree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9B101D0E-ED63-BDFA-FAAB-297D3D338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73" y="3908923"/>
                <a:ext cx="2776466" cy="646331"/>
              </a:xfrm>
              <a:prstGeom prst="rect">
                <a:avLst/>
              </a:prstGeom>
              <a:blipFill>
                <a:blip r:embed="rId3"/>
                <a:stretch>
                  <a:fillRect t="-4717" r="-1316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0D7EEFD-A284-75BF-E67A-0D2BCF3F29CC}"/>
                  </a:ext>
                </a:extLst>
              </p:cNvPr>
              <p:cNvSpPr txBox="1"/>
              <p:nvPr/>
            </p:nvSpPr>
            <p:spPr>
              <a:xfrm>
                <a:off x="3555167" y="2457406"/>
                <a:ext cx="28375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dirty="0"/>
                  <a:t>: middle neighbors with</a:t>
                </a:r>
              </a:p>
              <a:p>
                <a:r>
                  <a:rPr lang="en-US" altLang="zh-CN" dirty="0"/>
                  <a:t> low degree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0D7EEFD-A284-75BF-E67A-0D2BCF3F2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167" y="2457406"/>
                <a:ext cx="2837572" cy="646331"/>
              </a:xfrm>
              <a:prstGeom prst="rect">
                <a:avLst/>
              </a:prstGeom>
              <a:blipFill>
                <a:blip r:embed="rId4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0689EAB-4B3B-E3EE-FC0C-413D12C4677E}"/>
                  </a:ext>
                </a:extLst>
              </p:cNvPr>
              <p:cNvSpPr txBox="1"/>
              <p:nvPr/>
            </p:nvSpPr>
            <p:spPr>
              <a:xfrm>
                <a:off x="1044351" y="1612043"/>
                <a:ext cx="17422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0689EAB-4B3B-E3EE-FC0C-413D12C46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351" y="1612043"/>
                <a:ext cx="1742208" cy="276999"/>
              </a:xfrm>
              <a:prstGeom prst="rect">
                <a:avLst/>
              </a:prstGeom>
              <a:blipFill>
                <a:blip r:embed="rId5"/>
                <a:stretch>
                  <a:fillRect l="-2448" t="-2174" r="-4545" b="-36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65AA3C1-B3CD-5FA3-B132-68FDAE95DFF9}"/>
                  </a:ext>
                </a:extLst>
              </p:cNvPr>
              <p:cNvSpPr txBox="1"/>
              <p:nvPr/>
            </p:nvSpPr>
            <p:spPr>
              <a:xfrm>
                <a:off x="8099502" y="1647489"/>
                <a:ext cx="1446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65AA3C1-B3CD-5FA3-B132-68FDAE95D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502" y="1647489"/>
                <a:ext cx="1446870" cy="276999"/>
              </a:xfrm>
              <a:prstGeom prst="rect">
                <a:avLst/>
              </a:prstGeom>
              <a:blipFill>
                <a:blip r:embed="rId6"/>
                <a:stretch>
                  <a:fillRect l="-3376" t="-2174" r="-5485" b="-36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D480CE4C-E52B-8B6A-D605-41D157604485}"/>
                  </a:ext>
                </a:extLst>
              </p:cNvPr>
              <p:cNvSpPr/>
              <p:nvPr/>
            </p:nvSpPr>
            <p:spPr>
              <a:xfrm>
                <a:off x="6198282" y="2081561"/>
                <a:ext cx="5086752" cy="4449336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has large average right-degree</a:t>
                </a:r>
              </a:p>
              <a:p>
                <a:pPr algn="ctr"/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has small average left-degree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/>
                  <a:t>Most edges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enter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algn="ctr"/>
                <a:endParaRPr lang="zh-CN" altLang="en-US" dirty="0"/>
              </a:p>
            </p:txBody>
          </p:sp>
        </mc:Choice>
        <mc:Fallback xmlns=""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D480CE4C-E52B-8B6A-D605-41D1576044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282" y="2081561"/>
                <a:ext cx="5086752" cy="444933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65D03484-E9A7-86D9-5355-B4C0672FB747}"/>
                  </a:ext>
                </a:extLst>
              </p:cNvPr>
              <p:cNvSpPr/>
              <p:nvPr/>
            </p:nvSpPr>
            <p:spPr>
              <a:xfrm>
                <a:off x="785775" y="5312827"/>
                <a:ext cx="9240644" cy="1117431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0000"/>
                    </a:solidFill>
                  </a:rPr>
                  <a:t>[Kah95, HMMP24]: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be 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-biregular bipartite (near)-Ramanujan graph, then for any induced subgraph 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with left &amp; right average degree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we have</a:t>
                </a: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−1)(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ra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65D03484-E9A7-86D9-5355-B4C0672FB7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75" y="5312827"/>
                <a:ext cx="9240644" cy="1117431"/>
              </a:xfrm>
              <a:prstGeom prst="roundRect">
                <a:avLst/>
              </a:prstGeom>
              <a:blipFill>
                <a:blip r:embed="rId8"/>
                <a:stretch>
                  <a:fillRect t="-9239" b="-9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98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1" grpId="0" animBg="1"/>
      <p:bldP spid="39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40" grpId="0"/>
      <p:bldP spid="42" grpId="0"/>
      <p:bldP spid="45" grpId="0"/>
      <p:bldP spid="46" grpId="0"/>
      <p:bldP spid="47" grpId="0"/>
      <p:bldP spid="48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2C0BBAED-343F-BE93-3AA4-FC67BE41FFF7}"/>
                  </a:ext>
                </a:extLst>
              </p:cNvPr>
              <p:cNvSpPr/>
              <p:nvPr/>
            </p:nvSpPr>
            <p:spPr>
              <a:xfrm>
                <a:off x="4829749" y="5643541"/>
                <a:ext cx="7175725" cy="1107774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For any left-vertex subset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)|≥(1−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zh-CN" alt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/>
              </a:p>
              <a:p>
                <a:pPr algn="ctr"/>
                <a:endParaRPr lang="zh-CN" altLang="en-US" dirty="0"/>
              </a:p>
            </p:txBody>
          </p:sp>
        </mc:Choice>
        <mc:Fallback xmlns=""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2C0BBAED-343F-BE93-3AA4-FC67BE41FF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749" y="5643541"/>
                <a:ext cx="7175725" cy="1107774"/>
              </a:xfrm>
              <a:prstGeom prst="roundRect">
                <a:avLst/>
              </a:prstGeom>
              <a:blipFill>
                <a:blip r:embed="rId2"/>
                <a:stretch>
                  <a:fillRect t="-16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EAB3D69-C1C5-5C28-06E3-F405DD417FE9}"/>
                  </a:ext>
                </a:extLst>
              </p:cNvPr>
              <p:cNvSpPr/>
              <p:nvPr/>
            </p:nvSpPr>
            <p:spPr>
              <a:xfrm>
                <a:off x="3717649" y="2362711"/>
                <a:ext cx="1547171" cy="292730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Almost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𝑡𝑑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UNs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EAB3D69-C1C5-5C28-06E3-F405DD417F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649" y="2362711"/>
                <a:ext cx="1547171" cy="29273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A0E7017-2452-640C-0F60-54560B45CC35}"/>
                  </a:ext>
                </a:extLst>
              </p:cNvPr>
              <p:cNvSpPr/>
              <p:nvPr/>
            </p:nvSpPr>
            <p:spPr>
              <a:xfrm>
                <a:off x="360523" y="2847301"/>
                <a:ext cx="1919830" cy="171040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Edges from</a:t>
                </a:r>
              </a:p>
              <a:p>
                <a:pPr algn="ctr"/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entering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A0E7017-2452-640C-0F60-54560B45C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23" y="2847301"/>
                <a:ext cx="1919830" cy="17104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06C8416E-471A-771F-3235-74AB55CB213F}"/>
              </a:ext>
            </a:extLst>
          </p:cNvPr>
          <p:cNvSpPr/>
          <p:nvPr/>
        </p:nvSpPr>
        <p:spPr>
          <a:xfrm>
            <a:off x="1984918" y="327103"/>
            <a:ext cx="8980449" cy="8995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Middle expansion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31CAB3-C13B-2A1A-57F0-AC9DCA123F6A}"/>
              </a:ext>
            </a:extLst>
          </p:cNvPr>
          <p:cNvSpPr/>
          <p:nvPr/>
        </p:nvSpPr>
        <p:spPr>
          <a:xfrm>
            <a:off x="2003678" y="2512043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4BC2452-7584-B145-89CB-3336ADC0B06A}"/>
              </a:ext>
            </a:extLst>
          </p:cNvPr>
          <p:cNvSpPr/>
          <p:nvPr/>
        </p:nvSpPr>
        <p:spPr>
          <a:xfrm>
            <a:off x="3791590" y="2512043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027F0EA-F2DE-6CF1-FCA8-FD0FE891EC60}"/>
              </a:ext>
            </a:extLst>
          </p:cNvPr>
          <p:cNvSpPr/>
          <p:nvPr/>
        </p:nvSpPr>
        <p:spPr>
          <a:xfrm>
            <a:off x="2003678" y="2902336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8675C88-E2EF-9C80-6826-2B7E5A92F119}"/>
              </a:ext>
            </a:extLst>
          </p:cNvPr>
          <p:cNvSpPr/>
          <p:nvPr/>
        </p:nvSpPr>
        <p:spPr>
          <a:xfrm>
            <a:off x="3791590" y="2902336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CD2BB21-7279-9065-6856-7442396D953E}"/>
              </a:ext>
            </a:extLst>
          </p:cNvPr>
          <p:cNvSpPr/>
          <p:nvPr/>
        </p:nvSpPr>
        <p:spPr>
          <a:xfrm>
            <a:off x="2003678" y="3292629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D42F518-27EE-C035-4E53-8ED5B669E91C}"/>
              </a:ext>
            </a:extLst>
          </p:cNvPr>
          <p:cNvSpPr/>
          <p:nvPr/>
        </p:nvSpPr>
        <p:spPr>
          <a:xfrm>
            <a:off x="3791590" y="3292629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DADBE8E-D44A-8057-3F71-F62584C27553}"/>
              </a:ext>
            </a:extLst>
          </p:cNvPr>
          <p:cNvSpPr/>
          <p:nvPr/>
        </p:nvSpPr>
        <p:spPr>
          <a:xfrm>
            <a:off x="2003678" y="3725667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8CC25E3-2903-0784-2242-9AAAB8B0467D}"/>
              </a:ext>
            </a:extLst>
          </p:cNvPr>
          <p:cNvSpPr/>
          <p:nvPr/>
        </p:nvSpPr>
        <p:spPr>
          <a:xfrm>
            <a:off x="3791590" y="3725667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08EBBB4-7EFD-1DAD-F5A5-82ACBA842458}"/>
              </a:ext>
            </a:extLst>
          </p:cNvPr>
          <p:cNvSpPr/>
          <p:nvPr/>
        </p:nvSpPr>
        <p:spPr>
          <a:xfrm>
            <a:off x="2003678" y="4136403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D0469B4-377E-E465-D644-B93340713B97}"/>
              </a:ext>
            </a:extLst>
          </p:cNvPr>
          <p:cNvSpPr/>
          <p:nvPr/>
        </p:nvSpPr>
        <p:spPr>
          <a:xfrm>
            <a:off x="3791590" y="4136403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8E0B574-356E-6508-67A0-71E42E4227EF}"/>
              </a:ext>
            </a:extLst>
          </p:cNvPr>
          <p:cNvSpPr/>
          <p:nvPr/>
        </p:nvSpPr>
        <p:spPr>
          <a:xfrm>
            <a:off x="2003678" y="4547139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061CE7B-C51F-7F17-6614-438EE2E57C7A}"/>
              </a:ext>
            </a:extLst>
          </p:cNvPr>
          <p:cNvSpPr/>
          <p:nvPr/>
        </p:nvSpPr>
        <p:spPr>
          <a:xfrm>
            <a:off x="3791590" y="4547139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4176DA1-9F14-47C1-9DD5-005C7C719EF4}"/>
              </a:ext>
            </a:extLst>
          </p:cNvPr>
          <p:cNvSpPr/>
          <p:nvPr/>
        </p:nvSpPr>
        <p:spPr>
          <a:xfrm>
            <a:off x="2003678" y="4957875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3B04B84-D816-D1CD-922E-0E00D42523DD}"/>
              </a:ext>
            </a:extLst>
          </p:cNvPr>
          <p:cNvSpPr/>
          <p:nvPr/>
        </p:nvSpPr>
        <p:spPr>
          <a:xfrm>
            <a:off x="3791590" y="4957875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6BBFB7A-F2DC-20F4-F761-CA88375C0637}"/>
              </a:ext>
            </a:extLst>
          </p:cNvPr>
          <p:cNvCxnSpPr>
            <a:cxnSpLocks/>
          </p:cNvCxnSpPr>
          <p:nvPr/>
        </p:nvCxnSpPr>
        <p:spPr>
          <a:xfrm>
            <a:off x="2285776" y="2636477"/>
            <a:ext cx="1405353" cy="3804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7FDEA19-04E7-0B6E-1A1E-E2839B190F12}"/>
              </a:ext>
            </a:extLst>
          </p:cNvPr>
          <p:cNvCxnSpPr>
            <a:cxnSpLocks/>
          </p:cNvCxnSpPr>
          <p:nvPr/>
        </p:nvCxnSpPr>
        <p:spPr>
          <a:xfrm>
            <a:off x="2312295" y="4310767"/>
            <a:ext cx="1405354" cy="6883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506AEA8-C467-E3E9-F09B-0A170338AC3D}"/>
              </a:ext>
            </a:extLst>
          </p:cNvPr>
          <p:cNvCxnSpPr>
            <a:cxnSpLocks/>
          </p:cNvCxnSpPr>
          <p:nvPr/>
        </p:nvCxnSpPr>
        <p:spPr>
          <a:xfrm flipV="1">
            <a:off x="2262064" y="2671540"/>
            <a:ext cx="1479295" cy="314741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A8114BC-87FD-DB9A-F83B-2B339AEC1D6A}"/>
              </a:ext>
            </a:extLst>
          </p:cNvPr>
          <p:cNvCxnSpPr>
            <a:cxnSpLocks/>
          </p:cNvCxnSpPr>
          <p:nvPr/>
        </p:nvCxnSpPr>
        <p:spPr>
          <a:xfrm>
            <a:off x="2336006" y="3400424"/>
            <a:ext cx="1405353" cy="3804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D0AAB5B-5523-7AE2-6EB9-710A8A8F04ED}"/>
              </a:ext>
            </a:extLst>
          </p:cNvPr>
          <p:cNvCxnSpPr>
            <a:cxnSpLocks/>
          </p:cNvCxnSpPr>
          <p:nvPr/>
        </p:nvCxnSpPr>
        <p:spPr>
          <a:xfrm>
            <a:off x="2262064" y="3783882"/>
            <a:ext cx="1429065" cy="983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F833225-2332-5768-D2DB-12A46A4DE3C1}"/>
              </a:ext>
            </a:extLst>
          </p:cNvPr>
          <p:cNvCxnSpPr>
            <a:cxnSpLocks/>
          </p:cNvCxnSpPr>
          <p:nvPr/>
        </p:nvCxnSpPr>
        <p:spPr>
          <a:xfrm>
            <a:off x="2262064" y="3535422"/>
            <a:ext cx="1429065" cy="5777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71E81A8-76B3-20C2-E209-28F7E818C06F}"/>
              </a:ext>
            </a:extLst>
          </p:cNvPr>
          <p:cNvCxnSpPr>
            <a:cxnSpLocks/>
          </p:cNvCxnSpPr>
          <p:nvPr/>
        </p:nvCxnSpPr>
        <p:spPr>
          <a:xfrm flipV="1">
            <a:off x="2273919" y="3101292"/>
            <a:ext cx="1467440" cy="191337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2486BCC-DE95-F66A-352D-9B32241FD16C}"/>
              </a:ext>
            </a:extLst>
          </p:cNvPr>
          <p:cNvCxnSpPr>
            <a:cxnSpLocks/>
          </p:cNvCxnSpPr>
          <p:nvPr/>
        </p:nvCxnSpPr>
        <p:spPr>
          <a:xfrm>
            <a:off x="2227594" y="3915911"/>
            <a:ext cx="1463535" cy="63122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3B72E4D-D1D9-7C32-AB9B-C3D4DC58FACE}"/>
              </a:ext>
            </a:extLst>
          </p:cNvPr>
          <p:cNvCxnSpPr>
            <a:cxnSpLocks/>
          </p:cNvCxnSpPr>
          <p:nvPr/>
        </p:nvCxnSpPr>
        <p:spPr>
          <a:xfrm flipV="1">
            <a:off x="2273919" y="3515435"/>
            <a:ext cx="1417210" cy="7335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8E7CB09-0F48-78C2-6B9D-63932A04956F}"/>
              </a:ext>
            </a:extLst>
          </p:cNvPr>
          <p:cNvCxnSpPr>
            <a:cxnSpLocks/>
          </p:cNvCxnSpPr>
          <p:nvPr/>
        </p:nvCxnSpPr>
        <p:spPr>
          <a:xfrm>
            <a:off x="2289829" y="4665287"/>
            <a:ext cx="1405353" cy="3804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AC255F3-DBA7-5547-5128-AFA9E6ABA450}"/>
              </a:ext>
            </a:extLst>
          </p:cNvPr>
          <p:cNvCxnSpPr>
            <a:cxnSpLocks/>
          </p:cNvCxnSpPr>
          <p:nvPr/>
        </p:nvCxnSpPr>
        <p:spPr>
          <a:xfrm>
            <a:off x="2285776" y="3044496"/>
            <a:ext cx="1405353" cy="3804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83B00A8-34BD-FB69-7EA3-01173A05FF77}"/>
              </a:ext>
            </a:extLst>
          </p:cNvPr>
          <p:cNvCxnSpPr>
            <a:cxnSpLocks/>
          </p:cNvCxnSpPr>
          <p:nvPr/>
        </p:nvCxnSpPr>
        <p:spPr>
          <a:xfrm flipV="1">
            <a:off x="2284259" y="4000419"/>
            <a:ext cx="1351638" cy="10466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B68B0C5-4A09-FFC5-C711-3BCE5907F489}"/>
              </a:ext>
            </a:extLst>
          </p:cNvPr>
          <p:cNvCxnSpPr>
            <a:cxnSpLocks/>
          </p:cNvCxnSpPr>
          <p:nvPr/>
        </p:nvCxnSpPr>
        <p:spPr>
          <a:xfrm flipV="1">
            <a:off x="2318729" y="4222259"/>
            <a:ext cx="1317168" cy="885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4602B7D-9AB8-4571-D181-3AFF9E91733C}"/>
              </a:ext>
            </a:extLst>
          </p:cNvPr>
          <p:cNvCxnSpPr>
            <a:cxnSpLocks/>
          </p:cNvCxnSpPr>
          <p:nvPr/>
        </p:nvCxnSpPr>
        <p:spPr>
          <a:xfrm>
            <a:off x="2256684" y="3124761"/>
            <a:ext cx="1496530" cy="17911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95283BD-9E5B-774B-03C6-CE92383DBD8A}"/>
              </a:ext>
            </a:extLst>
          </p:cNvPr>
          <p:cNvCxnSpPr>
            <a:cxnSpLocks/>
          </p:cNvCxnSpPr>
          <p:nvPr/>
        </p:nvCxnSpPr>
        <p:spPr>
          <a:xfrm flipV="1">
            <a:off x="2345925" y="4673421"/>
            <a:ext cx="1334822" cy="3922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8070ECEE-2F9C-4CBF-4C34-AE4F4EB6CD13}"/>
                  </a:ext>
                </a:extLst>
              </p:cNvPr>
              <p:cNvSpPr/>
              <p:nvPr/>
            </p:nvSpPr>
            <p:spPr>
              <a:xfrm>
                <a:off x="5535273" y="1159142"/>
                <a:ext cx="4453054" cy="4449336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has a small number </a:t>
                </a:r>
              </a:p>
              <a:p>
                <a:pPr algn="ctr"/>
                <a:r>
                  <a:rPr lang="en-US" altLang="zh-CN" dirty="0"/>
                  <a:t>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altLang="zh-CN" dirty="0"/>
                  <a:t> left-vertices representing edges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𝑝𝑡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→1</m:t>
                      </m:r>
                    </m:oMath>
                  </m:oMathPara>
                </a14:m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Pseudorandom graphs</a:t>
                </a:r>
              </a:p>
              <a:p>
                <a:pPr algn="ctr"/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/>
                  <a:t> Most edges from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entering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dirty="0"/>
                  <a:t> exhibit almost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 UNs within the corresponding gadget graph</a:t>
                </a:r>
              </a:p>
              <a:p>
                <a:pPr algn="ctr"/>
                <a:endParaRPr lang="zh-CN" altLang="en-US" dirty="0"/>
              </a:p>
            </p:txBody>
          </p:sp>
        </mc:Choice>
        <mc:Fallback xmlns=""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8070ECEE-2F9C-4CBF-4C34-AE4F4EB6CD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273" y="1159142"/>
                <a:ext cx="4453054" cy="444933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8CA208F-B093-406E-E680-4F66E1F489A0}"/>
                  </a:ext>
                </a:extLst>
              </p:cNvPr>
              <p:cNvSpPr txBox="1"/>
              <p:nvPr/>
            </p:nvSpPr>
            <p:spPr>
              <a:xfrm>
                <a:off x="897255" y="5290019"/>
                <a:ext cx="32764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Gadget graph placed on some</a:t>
                </a:r>
              </a:p>
              <a:p>
                <a:r>
                  <a:rPr lang="en-US" altLang="zh-CN" dirty="0"/>
                  <a:t> vertex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8CA208F-B093-406E-E680-4F66E1F48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255" y="5290019"/>
                <a:ext cx="3276474" cy="646331"/>
              </a:xfrm>
              <a:prstGeom prst="rect">
                <a:avLst/>
              </a:prstGeom>
              <a:blipFill>
                <a:blip r:embed="rId6"/>
                <a:stretch>
                  <a:fillRect l="-1487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03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6" grpId="0" animBg="1"/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4" grpId="0" animBg="1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9FDD2CDD-86CA-3D7C-F7F9-610E478A0D54}"/>
              </a:ext>
            </a:extLst>
          </p:cNvPr>
          <p:cNvSpPr/>
          <p:nvPr/>
        </p:nvSpPr>
        <p:spPr>
          <a:xfrm>
            <a:off x="147286" y="1159877"/>
            <a:ext cx="1425368" cy="40994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FB1D3F6-D068-AA09-A782-52FAA608EF64}"/>
              </a:ext>
            </a:extLst>
          </p:cNvPr>
          <p:cNvSpPr/>
          <p:nvPr/>
        </p:nvSpPr>
        <p:spPr>
          <a:xfrm>
            <a:off x="1821755" y="1325573"/>
            <a:ext cx="959751" cy="36304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Gadget UNs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5CF7153-3D9B-32C3-6DCA-632A7D72FEF6}"/>
              </a:ext>
            </a:extLst>
          </p:cNvPr>
          <p:cNvSpPr/>
          <p:nvPr/>
        </p:nvSpPr>
        <p:spPr>
          <a:xfrm>
            <a:off x="418874" y="2761062"/>
            <a:ext cx="880977" cy="22805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87A410-3708-2203-C9BB-1E16A9BCB916}"/>
              </a:ext>
            </a:extLst>
          </p:cNvPr>
          <p:cNvSpPr/>
          <p:nvPr/>
        </p:nvSpPr>
        <p:spPr>
          <a:xfrm>
            <a:off x="1984918" y="327103"/>
            <a:ext cx="8980449" cy="8995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Middle-right expansion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D955FC-5245-0882-4CA0-F956BCD5D560}"/>
              </a:ext>
            </a:extLst>
          </p:cNvPr>
          <p:cNvSpPr/>
          <p:nvPr/>
        </p:nvSpPr>
        <p:spPr>
          <a:xfrm>
            <a:off x="932958" y="2047385"/>
            <a:ext cx="208156" cy="2155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862C40A-F104-B4BF-F6DD-FFC7E7B9A32A}"/>
              </a:ext>
            </a:extLst>
          </p:cNvPr>
          <p:cNvSpPr/>
          <p:nvPr/>
        </p:nvSpPr>
        <p:spPr>
          <a:xfrm>
            <a:off x="932958" y="2437678"/>
            <a:ext cx="208156" cy="2155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FDBADB0-7BB9-6648-936B-338036158E10}"/>
              </a:ext>
            </a:extLst>
          </p:cNvPr>
          <p:cNvSpPr/>
          <p:nvPr/>
        </p:nvSpPr>
        <p:spPr>
          <a:xfrm>
            <a:off x="932958" y="2827971"/>
            <a:ext cx="208156" cy="2155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CC7D6AD-0653-1315-6886-2FAB131DFE73}"/>
              </a:ext>
            </a:extLst>
          </p:cNvPr>
          <p:cNvSpPr/>
          <p:nvPr/>
        </p:nvSpPr>
        <p:spPr>
          <a:xfrm>
            <a:off x="932958" y="3261009"/>
            <a:ext cx="208156" cy="2155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44ED0EC-A15D-8105-39C5-B5744F75BE94}"/>
              </a:ext>
            </a:extLst>
          </p:cNvPr>
          <p:cNvSpPr/>
          <p:nvPr/>
        </p:nvSpPr>
        <p:spPr>
          <a:xfrm>
            <a:off x="932958" y="3671745"/>
            <a:ext cx="208156" cy="2155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7246A37-D207-C1ED-6644-14125F461DA4}"/>
              </a:ext>
            </a:extLst>
          </p:cNvPr>
          <p:cNvSpPr/>
          <p:nvPr/>
        </p:nvSpPr>
        <p:spPr>
          <a:xfrm>
            <a:off x="932958" y="4082481"/>
            <a:ext cx="208156" cy="2155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D06C851-B142-EE21-32D8-2E69EAD4295F}"/>
              </a:ext>
            </a:extLst>
          </p:cNvPr>
          <p:cNvSpPr/>
          <p:nvPr/>
        </p:nvSpPr>
        <p:spPr>
          <a:xfrm>
            <a:off x="932958" y="4493217"/>
            <a:ext cx="208156" cy="2155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41299C2-393C-0FF2-8A08-0C3CDF74852A}"/>
              </a:ext>
            </a:extLst>
          </p:cNvPr>
          <p:cNvSpPr/>
          <p:nvPr/>
        </p:nvSpPr>
        <p:spPr>
          <a:xfrm>
            <a:off x="2125041" y="2653267"/>
            <a:ext cx="208156" cy="215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66EEC53-330A-919F-B3A9-3B87712EB0CE}"/>
              </a:ext>
            </a:extLst>
          </p:cNvPr>
          <p:cNvSpPr/>
          <p:nvPr/>
        </p:nvSpPr>
        <p:spPr>
          <a:xfrm>
            <a:off x="2125041" y="3043560"/>
            <a:ext cx="208156" cy="215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060EEC6-809D-3822-E78E-FA5F096BAA94}"/>
              </a:ext>
            </a:extLst>
          </p:cNvPr>
          <p:cNvSpPr/>
          <p:nvPr/>
        </p:nvSpPr>
        <p:spPr>
          <a:xfrm>
            <a:off x="2125041" y="3433853"/>
            <a:ext cx="208156" cy="215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E0295CB-F764-5211-1AE7-A66FBE4D9BDC}"/>
              </a:ext>
            </a:extLst>
          </p:cNvPr>
          <p:cNvSpPr/>
          <p:nvPr/>
        </p:nvSpPr>
        <p:spPr>
          <a:xfrm>
            <a:off x="2125041" y="3866891"/>
            <a:ext cx="208156" cy="215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CE9DF71-5000-D253-3B25-05E7BADC03E6}"/>
              </a:ext>
            </a:extLst>
          </p:cNvPr>
          <p:cNvCxnSpPr>
            <a:cxnSpLocks/>
            <a:stCxn id="8" idx="7"/>
            <a:endCxn id="13" idx="2"/>
          </p:cNvCxnSpPr>
          <p:nvPr/>
        </p:nvCxnSpPr>
        <p:spPr>
          <a:xfrm flipV="1">
            <a:off x="1110630" y="3151355"/>
            <a:ext cx="1014411" cy="14122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5BA5C23-0CB3-5C57-4E14-A69C00877C00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>
            <a:off x="1141114" y="3368804"/>
            <a:ext cx="983927" cy="172844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18BB7FA-4794-6918-ACCB-D4CFBEFD5227}"/>
              </a:ext>
            </a:extLst>
          </p:cNvPr>
          <p:cNvCxnSpPr>
            <a:cxnSpLocks/>
            <a:stCxn id="8" idx="5"/>
            <a:endCxn id="15" idx="2"/>
          </p:cNvCxnSpPr>
          <p:nvPr/>
        </p:nvCxnSpPr>
        <p:spPr>
          <a:xfrm>
            <a:off x="1110630" y="3445027"/>
            <a:ext cx="1014411" cy="529659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C3B49E1-58E8-B735-AA21-A93B9AE4C18F}"/>
              </a:ext>
            </a:extLst>
          </p:cNvPr>
          <p:cNvCxnSpPr>
            <a:cxnSpLocks/>
            <a:stCxn id="5" idx="7"/>
            <a:endCxn id="12" idx="1"/>
          </p:cNvCxnSpPr>
          <p:nvPr/>
        </p:nvCxnSpPr>
        <p:spPr>
          <a:xfrm>
            <a:off x="1110630" y="2078957"/>
            <a:ext cx="1044895" cy="605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3EC49F6-DCEE-DC35-F112-F4C3217FFF9E}"/>
              </a:ext>
            </a:extLst>
          </p:cNvPr>
          <p:cNvCxnSpPr>
            <a:cxnSpLocks/>
            <a:stCxn id="5" idx="6"/>
            <a:endCxn id="13" idx="1"/>
          </p:cNvCxnSpPr>
          <p:nvPr/>
        </p:nvCxnSpPr>
        <p:spPr>
          <a:xfrm>
            <a:off x="1141114" y="2155180"/>
            <a:ext cx="1014411" cy="919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CF2B148-0EF3-1421-4A14-DA76479B7A7C}"/>
              </a:ext>
            </a:extLst>
          </p:cNvPr>
          <p:cNvCxnSpPr>
            <a:cxnSpLocks/>
            <a:stCxn id="5" idx="5"/>
            <a:endCxn id="14" idx="0"/>
          </p:cNvCxnSpPr>
          <p:nvPr/>
        </p:nvCxnSpPr>
        <p:spPr>
          <a:xfrm>
            <a:off x="1110630" y="2231403"/>
            <a:ext cx="1118489" cy="1202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77B06B0-9077-7A0C-E625-1A9E0BCDD07C}"/>
              </a:ext>
            </a:extLst>
          </p:cNvPr>
          <p:cNvCxnSpPr>
            <a:cxnSpLocks/>
            <a:stCxn id="6" idx="7"/>
            <a:endCxn id="12" idx="1"/>
          </p:cNvCxnSpPr>
          <p:nvPr/>
        </p:nvCxnSpPr>
        <p:spPr>
          <a:xfrm>
            <a:off x="1110630" y="2469250"/>
            <a:ext cx="1044895" cy="215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9FD9FF4-C2B6-3FA0-E7A9-248D53DE8D1D}"/>
              </a:ext>
            </a:extLst>
          </p:cNvPr>
          <p:cNvCxnSpPr>
            <a:cxnSpLocks/>
            <a:stCxn id="6" idx="6"/>
            <a:endCxn id="14" idx="1"/>
          </p:cNvCxnSpPr>
          <p:nvPr/>
        </p:nvCxnSpPr>
        <p:spPr>
          <a:xfrm>
            <a:off x="1141114" y="2545473"/>
            <a:ext cx="1014411" cy="919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A3ABC53-5A60-76B9-DC72-09B34AD23A6B}"/>
              </a:ext>
            </a:extLst>
          </p:cNvPr>
          <p:cNvCxnSpPr>
            <a:cxnSpLocks/>
            <a:stCxn id="6" idx="5"/>
            <a:endCxn id="15" idx="1"/>
          </p:cNvCxnSpPr>
          <p:nvPr/>
        </p:nvCxnSpPr>
        <p:spPr>
          <a:xfrm>
            <a:off x="1110630" y="2621696"/>
            <a:ext cx="1044895" cy="1276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B4FAE5F-37E9-B799-5A45-2265AC957DDC}"/>
              </a:ext>
            </a:extLst>
          </p:cNvPr>
          <p:cNvCxnSpPr>
            <a:cxnSpLocks/>
            <a:stCxn id="7" idx="7"/>
            <a:endCxn id="13" idx="2"/>
          </p:cNvCxnSpPr>
          <p:nvPr/>
        </p:nvCxnSpPr>
        <p:spPr>
          <a:xfrm>
            <a:off x="1110630" y="2859543"/>
            <a:ext cx="1014411" cy="29181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6A2C900-A423-CFA4-DA94-2E391AF13405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141114" y="2935766"/>
            <a:ext cx="983927" cy="60588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138846F-BC80-CA23-AB03-8C9854342D4F}"/>
              </a:ext>
            </a:extLst>
          </p:cNvPr>
          <p:cNvCxnSpPr>
            <a:cxnSpLocks/>
            <a:stCxn id="7" idx="5"/>
            <a:endCxn id="15" idx="1"/>
          </p:cNvCxnSpPr>
          <p:nvPr/>
        </p:nvCxnSpPr>
        <p:spPr>
          <a:xfrm>
            <a:off x="1110630" y="3011989"/>
            <a:ext cx="1044895" cy="886474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1CA886B-272B-5603-D961-D825A53D7428}"/>
              </a:ext>
            </a:extLst>
          </p:cNvPr>
          <p:cNvCxnSpPr>
            <a:cxnSpLocks/>
            <a:stCxn id="9" idx="7"/>
            <a:endCxn id="12" idx="2"/>
          </p:cNvCxnSpPr>
          <p:nvPr/>
        </p:nvCxnSpPr>
        <p:spPr>
          <a:xfrm flipV="1">
            <a:off x="1110630" y="2761062"/>
            <a:ext cx="1014411" cy="94225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8C695BD-F439-18D6-313F-0A74F8DEA710}"/>
              </a:ext>
            </a:extLst>
          </p:cNvPr>
          <p:cNvCxnSpPr>
            <a:cxnSpLocks/>
            <a:stCxn id="9" idx="6"/>
            <a:endCxn id="14" idx="3"/>
          </p:cNvCxnSpPr>
          <p:nvPr/>
        </p:nvCxnSpPr>
        <p:spPr>
          <a:xfrm flipV="1">
            <a:off x="1141114" y="3617871"/>
            <a:ext cx="1014411" cy="161669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5915372-2AE2-BF52-65A6-41AB4A1D7E4C}"/>
              </a:ext>
            </a:extLst>
          </p:cNvPr>
          <p:cNvCxnSpPr>
            <a:cxnSpLocks/>
            <a:stCxn id="9" idx="5"/>
            <a:endCxn id="15" idx="2"/>
          </p:cNvCxnSpPr>
          <p:nvPr/>
        </p:nvCxnSpPr>
        <p:spPr>
          <a:xfrm>
            <a:off x="1110630" y="3855763"/>
            <a:ext cx="1014411" cy="118923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E9D375E-64F5-2282-3B52-A0D13754EDF1}"/>
              </a:ext>
            </a:extLst>
          </p:cNvPr>
          <p:cNvCxnSpPr>
            <a:cxnSpLocks/>
            <a:stCxn id="10" idx="7"/>
            <a:endCxn id="13" idx="3"/>
          </p:cNvCxnSpPr>
          <p:nvPr/>
        </p:nvCxnSpPr>
        <p:spPr>
          <a:xfrm flipV="1">
            <a:off x="1110630" y="3227578"/>
            <a:ext cx="1044895" cy="88647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7998DF0-60A4-DE59-2703-5AC098BC875B}"/>
              </a:ext>
            </a:extLst>
          </p:cNvPr>
          <p:cNvCxnSpPr>
            <a:cxnSpLocks/>
            <a:stCxn id="10" idx="6"/>
            <a:endCxn id="14" idx="3"/>
          </p:cNvCxnSpPr>
          <p:nvPr/>
        </p:nvCxnSpPr>
        <p:spPr>
          <a:xfrm flipV="1">
            <a:off x="1141114" y="3617871"/>
            <a:ext cx="1014411" cy="57240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43912C4-78DF-6A3D-A6D4-731222A906FC}"/>
              </a:ext>
            </a:extLst>
          </p:cNvPr>
          <p:cNvCxnSpPr>
            <a:cxnSpLocks/>
            <a:stCxn id="10" idx="5"/>
            <a:endCxn id="15" idx="3"/>
          </p:cNvCxnSpPr>
          <p:nvPr/>
        </p:nvCxnSpPr>
        <p:spPr>
          <a:xfrm flipV="1">
            <a:off x="1110630" y="4050909"/>
            <a:ext cx="1044895" cy="21559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7528CD0-D07D-A501-302C-03F9F12558FE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1110630" y="2837285"/>
            <a:ext cx="1044895" cy="1687504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0A00E9D-9EC7-32BD-6633-9B18DF4E2686}"/>
              </a:ext>
            </a:extLst>
          </p:cNvPr>
          <p:cNvCxnSpPr>
            <a:cxnSpLocks/>
            <a:stCxn id="11" idx="6"/>
            <a:endCxn id="14" idx="3"/>
          </p:cNvCxnSpPr>
          <p:nvPr/>
        </p:nvCxnSpPr>
        <p:spPr>
          <a:xfrm flipV="1">
            <a:off x="1141114" y="3617871"/>
            <a:ext cx="1014411" cy="983141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DD2D0EB-6375-4942-BF14-2996B1456DF7}"/>
              </a:ext>
            </a:extLst>
          </p:cNvPr>
          <p:cNvCxnSpPr>
            <a:cxnSpLocks/>
            <a:stCxn id="11" idx="5"/>
            <a:endCxn id="15" idx="3"/>
          </p:cNvCxnSpPr>
          <p:nvPr/>
        </p:nvCxnSpPr>
        <p:spPr>
          <a:xfrm flipV="1">
            <a:off x="1110630" y="4050909"/>
            <a:ext cx="1044895" cy="62632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780375D8-77AD-6629-F955-656CF222DCAC}"/>
                  </a:ext>
                </a:extLst>
              </p:cNvPr>
              <p:cNvSpPr/>
              <p:nvPr/>
            </p:nvSpPr>
            <p:spPr>
              <a:xfrm>
                <a:off x="2855100" y="1644693"/>
                <a:ext cx="4453054" cy="4449336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Most edges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enters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algn="ctr"/>
                <a:r>
                  <a:rPr lang="en-US" altLang="zh-CN" dirty="0"/>
                  <a:t>+Most edges from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entering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dirty="0"/>
                  <a:t> exhibit almost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 UNs within the corresponding gadget graph</a:t>
                </a:r>
              </a:p>
              <a:p>
                <a:pPr algn="ctr"/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altLang="zh-CN" dirty="0"/>
                  <a:t>high left-degree</a:t>
                </a:r>
              </a:p>
              <a:p>
                <a:pPr algn="ctr"/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Small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average right-degree</a:t>
                </a:r>
              </a:p>
              <a:p>
                <a:pPr algn="ctr"/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/>
                  <a:t>There are many UNs</a:t>
                </a:r>
              </a:p>
              <a:p>
                <a:pPr algn="ctr"/>
                <a:endParaRPr lang="zh-CN" altLang="en-US" dirty="0"/>
              </a:p>
            </p:txBody>
          </p:sp>
        </mc:Choice>
        <mc:Fallback xmlns=""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780375D8-77AD-6629-F955-656CF222DC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100" y="1644693"/>
                <a:ext cx="4453054" cy="444933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1C1E504-B2C1-5697-F310-60772367ABB1}"/>
                  </a:ext>
                </a:extLst>
              </p:cNvPr>
              <p:cNvSpPr txBox="1"/>
              <p:nvPr/>
            </p:nvSpPr>
            <p:spPr>
              <a:xfrm>
                <a:off x="588726" y="3480702"/>
                <a:ext cx="2817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1C1E504-B2C1-5697-F310-60772367A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26" y="3480702"/>
                <a:ext cx="281744" cy="276999"/>
              </a:xfrm>
              <a:prstGeom prst="rect">
                <a:avLst/>
              </a:prstGeom>
              <a:blipFill>
                <a:blip r:embed="rId3"/>
                <a:stretch>
                  <a:fillRect l="-19565" r="-65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C0D92713-1A5D-1326-E5FC-09BAB7749F8B}"/>
                  </a:ext>
                </a:extLst>
              </p:cNvPr>
              <p:cNvSpPr/>
              <p:nvPr/>
            </p:nvSpPr>
            <p:spPr>
              <a:xfrm>
                <a:off x="785775" y="5312827"/>
                <a:ext cx="9240644" cy="1117431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0000"/>
                    </a:solidFill>
                  </a:rPr>
                  <a:t>[Kah95, HMMP24]: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be 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-biregular bipartite (near)-Ramanujan graph, then for any induced subgraph 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with left &amp; right average degree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we have</a:t>
                </a: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−1)(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ra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C0D92713-1A5D-1326-E5FC-09BAB7749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75" y="5312827"/>
                <a:ext cx="9240644" cy="1117431"/>
              </a:xfrm>
              <a:prstGeom prst="roundRect">
                <a:avLst/>
              </a:prstGeom>
              <a:blipFill>
                <a:blip r:embed="rId4"/>
                <a:stretch>
                  <a:fillRect t="-9239" b="-9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C7F9C40-9C59-CDC8-0E0A-D88CC913BD50}"/>
                  </a:ext>
                </a:extLst>
              </p:cNvPr>
              <p:cNvSpPr txBox="1"/>
              <p:nvPr/>
            </p:nvSpPr>
            <p:spPr>
              <a:xfrm>
                <a:off x="495100" y="2058304"/>
                <a:ext cx="225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C7F9C40-9C59-CDC8-0E0A-D88CC913B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00" y="2058304"/>
                <a:ext cx="225703" cy="276999"/>
              </a:xfrm>
              <a:prstGeom prst="rect">
                <a:avLst/>
              </a:prstGeom>
              <a:blipFill>
                <a:blip r:embed="rId6"/>
                <a:stretch>
                  <a:fillRect l="-21622" r="-2162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97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" grpId="0" animBg="1"/>
      <p:bldP spid="38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7" grpId="0" animBg="1"/>
      <p:bldP spid="39" grpId="0"/>
      <p:bldP spid="2" grpId="0" animBg="1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表格 46">
                <a:extLst>
                  <a:ext uri="{FF2B5EF4-FFF2-40B4-BE49-F238E27FC236}">
                    <a16:creationId xmlns:a16="http://schemas.microsoft.com/office/drawing/2014/main" id="{A8505FBE-62BF-505D-A631-412A78ADE7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0593014"/>
                  </p:ext>
                </p:extLst>
              </p:nvPr>
            </p:nvGraphicFramePr>
            <p:xfrm>
              <a:off x="1510362" y="2219460"/>
              <a:ext cx="9376521" cy="20880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25507">
                      <a:extLst>
                        <a:ext uri="{9D8B030D-6E8A-4147-A177-3AD203B41FA5}">
                          <a16:colId xmlns:a16="http://schemas.microsoft.com/office/drawing/2014/main" val="435230338"/>
                        </a:ext>
                      </a:extLst>
                    </a:gridCol>
                    <a:gridCol w="3125507">
                      <a:extLst>
                        <a:ext uri="{9D8B030D-6E8A-4147-A177-3AD203B41FA5}">
                          <a16:colId xmlns:a16="http://schemas.microsoft.com/office/drawing/2014/main" val="587352517"/>
                        </a:ext>
                      </a:extLst>
                    </a:gridCol>
                    <a:gridCol w="3125507">
                      <a:extLst>
                        <a:ext uri="{9D8B030D-6E8A-4147-A177-3AD203B41FA5}">
                          <a16:colId xmlns:a16="http://schemas.microsoft.com/office/drawing/2014/main" val="57438122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Expansion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Base graphs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19530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HMMP24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/>
                            <a:t>Two-sided-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𝛺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altLang="zh-CN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Two-sided-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unc>
                                        <m:func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func>
                                    </m:e>
                                  </m:rad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,1−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Two unbalanced near-Ramanujan graphs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88791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Chen 25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/>
                            <a:t>Two-sided-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𝛺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altLang="zh-CN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Two-sided-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zh-CN" altLang="en-US" i="1" dirty="0" smtClean="0">
                                      <a:latin typeface="Cambria Math" panose="02040503050406030204" pitchFamily="18" charset="0"/>
                                    </a:rPr>
                                    <m:t>𝛺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,1/2−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Two edge-vertex incidence graphs of Ramanujan graphs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334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7030A0"/>
                              </a:solidFill>
                            </a:rPr>
                            <a:t>HLM+24</a:t>
                          </a:r>
                          <a:endParaRPr lang="zh-CN" altLang="en-US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/>
                            <a:t>Two-sided-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𝛺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,3/5−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altLang="zh-CN" dirty="0"/>
                        </a:p>
                      </a:txBody>
                      <a:tcPr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Two HDX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17064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表格 46">
                <a:extLst>
                  <a:ext uri="{FF2B5EF4-FFF2-40B4-BE49-F238E27FC236}">
                    <a16:creationId xmlns:a16="http://schemas.microsoft.com/office/drawing/2014/main" id="{A8505FBE-62BF-505D-A631-412A78ADE7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0593014"/>
                  </p:ext>
                </p:extLst>
              </p:nvPr>
            </p:nvGraphicFramePr>
            <p:xfrm>
              <a:off x="1510362" y="2219460"/>
              <a:ext cx="9376521" cy="20880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25507">
                      <a:extLst>
                        <a:ext uri="{9D8B030D-6E8A-4147-A177-3AD203B41FA5}">
                          <a16:colId xmlns:a16="http://schemas.microsoft.com/office/drawing/2014/main" val="435230338"/>
                        </a:ext>
                      </a:extLst>
                    </a:gridCol>
                    <a:gridCol w="3125507">
                      <a:extLst>
                        <a:ext uri="{9D8B030D-6E8A-4147-A177-3AD203B41FA5}">
                          <a16:colId xmlns:a16="http://schemas.microsoft.com/office/drawing/2014/main" val="587352517"/>
                        </a:ext>
                      </a:extLst>
                    </a:gridCol>
                    <a:gridCol w="3125507">
                      <a:extLst>
                        <a:ext uri="{9D8B030D-6E8A-4147-A177-3AD203B41FA5}">
                          <a16:colId xmlns:a16="http://schemas.microsoft.com/office/drawing/2014/main" val="57438122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Expansion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Base graphs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1953031"/>
                      </a:ext>
                    </a:extLst>
                  </a:tr>
                  <a:tr h="700024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HMMP24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195" t="-56522" r="-100975" b="-159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Two unbalanced near-Ramanujan graphs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8879166"/>
                      </a:ext>
                    </a:extLst>
                  </a:tr>
                  <a:tr h="651447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Chen 25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blipFill>
                          <a:blip r:embed="rId2"/>
                          <a:stretch>
                            <a:fillRect l="-100195" t="-168224" r="-100975" b="-710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Two edge-vertex incidence graphs of Ramanujan graphs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334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7030A0"/>
                              </a:solidFill>
                            </a:rPr>
                            <a:t>HLM+24</a:t>
                          </a:r>
                          <a:endParaRPr lang="zh-CN" altLang="en-US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blipFill>
                          <a:blip r:embed="rId2"/>
                          <a:stretch>
                            <a:fillRect l="-100195" t="-470492" r="-10097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Two HDX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170648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8" name="矩形 47">
            <a:extLst>
              <a:ext uri="{FF2B5EF4-FFF2-40B4-BE49-F238E27FC236}">
                <a16:creationId xmlns:a16="http://schemas.microsoft.com/office/drawing/2014/main" id="{4036A34C-3CA7-5DCE-0F6A-9953AB97E8CD}"/>
              </a:ext>
            </a:extLst>
          </p:cNvPr>
          <p:cNvSpPr/>
          <p:nvPr/>
        </p:nvSpPr>
        <p:spPr>
          <a:xfrm>
            <a:off x="1984918" y="327103"/>
            <a:ext cx="8980449" cy="8995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Constructions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938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038D6DC-490E-52E3-D8A2-9092D87FB8D1}"/>
              </a:ext>
            </a:extLst>
          </p:cNvPr>
          <p:cNvSpPr/>
          <p:nvPr/>
        </p:nvSpPr>
        <p:spPr>
          <a:xfrm>
            <a:off x="1984918" y="327103"/>
            <a:ext cx="8980449" cy="8995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Barriers: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88AA8431-E2A5-5233-6605-DECB1ABF3EBD}"/>
                  </a:ext>
                </a:extLst>
              </p:cNvPr>
              <p:cNvSpPr/>
              <p:nvPr/>
            </p:nvSpPr>
            <p:spPr>
              <a:xfrm>
                <a:off x="350055" y="1366791"/>
                <a:ext cx="9240644" cy="1117431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0000"/>
                    </a:solidFill>
                  </a:rPr>
                  <a:t>[Kah95, HMMP24]: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be 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-biregular bipartite (near)-Ramanujan graph, then for any induced subgraph 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with left &amp; right average degree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we have</a:t>
                </a: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−1)(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ra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88AA8431-E2A5-5233-6605-DECB1ABF3E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55" y="1366791"/>
                <a:ext cx="9240644" cy="1117431"/>
              </a:xfrm>
              <a:prstGeom prst="roundRect">
                <a:avLst/>
              </a:prstGeom>
              <a:blipFill>
                <a:blip r:embed="rId2"/>
                <a:stretch>
                  <a:fillRect t="-8649" b="-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6743A1E9-2894-561C-FABD-6C334DA4C4BF}"/>
                  </a:ext>
                </a:extLst>
              </p:cNvPr>
              <p:cNvSpPr/>
              <p:nvPr/>
            </p:nvSpPr>
            <p:spPr>
              <a:xfrm>
                <a:off x="671470" y="2644334"/>
                <a:ext cx="8487350" cy="1107774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For any left-vertex subset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)|≥(1−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zh-CN" alt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zh-CN" altLang="en-US" dirty="0"/>
              </a:p>
              <a:p>
                <a:pPr algn="ctr"/>
                <a:endParaRPr lang="zh-CN" altLang="en-US" dirty="0"/>
              </a:p>
            </p:txBody>
          </p:sp>
        </mc:Choice>
        <mc:Fallback xmlns="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6743A1E9-2894-561C-FABD-6C334DA4C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70" y="2644334"/>
                <a:ext cx="8487350" cy="110777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8B1285CA-260C-6072-84AF-9B06F8E285EF}"/>
                  </a:ext>
                </a:extLst>
              </p:cNvPr>
              <p:cNvSpPr/>
              <p:nvPr/>
            </p:nvSpPr>
            <p:spPr>
              <a:xfrm>
                <a:off x="1077223" y="4387892"/>
                <a:ext cx="7663569" cy="1728466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𝛺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ra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algn="ctr"/>
                <a:r>
                  <a:rPr lang="en-US" altLang="zh-CN" dirty="0"/>
                  <a:t>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𝛺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𝑐𝑑</m:t>
                            </m:r>
                          </m:e>
                        </m:rad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&lt;0.001</m:t>
                      </m:r>
                    </m:oMath>
                  </m:oMathPara>
                </a14:m>
                <a:endParaRPr lang="en-US" altLang="zh-CN" dirty="0"/>
              </a:p>
              <a:p>
                <a:pPr algn="ctr"/>
                <a:endParaRPr lang="zh-CN" altLang="en-US" dirty="0"/>
              </a:p>
            </p:txBody>
          </p:sp>
        </mc:Choice>
        <mc:Fallback xmlns="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8B1285CA-260C-6072-84AF-9B06F8E28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223" y="4387892"/>
                <a:ext cx="7663569" cy="172846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791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7C9DB0F-9E03-7102-967D-C2EA7C4D9B99}"/>
              </a:ext>
            </a:extLst>
          </p:cNvPr>
          <p:cNvSpPr/>
          <p:nvPr/>
        </p:nvSpPr>
        <p:spPr>
          <a:xfrm>
            <a:off x="1984918" y="327103"/>
            <a:ext cx="8980449" cy="8995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HDX: High-dimensional Expander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60A447-21B5-B40D-E234-569334659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803" y="1356440"/>
            <a:ext cx="6510685" cy="550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54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7D675B8-7940-AD08-367F-041CF57BC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75" y="305279"/>
            <a:ext cx="9515475" cy="11906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034343E-49EE-429D-39A4-243CC6643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" y="2305050"/>
            <a:ext cx="100393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5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60D1E23-1D68-C968-B73B-BD0920AF0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95903"/>
            <a:ext cx="12192000" cy="23743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5378E9FB-3696-4ACA-5F1C-EF64CCDC7C89}"/>
                  </a:ext>
                </a:extLst>
              </p:cNvPr>
              <p:cNvSpPr/>
              <p:nvPr/>
            </p:nvSpPr>
            <p:spPr>
              <a:xfrm>
                <a:off x="50104" y="2564767"/>
                <a:ext cx="4978107" cy="1728466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Want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zh-CN" dirty="0"/>
              </a:p>
              <a:p>
                <a:pPr algn="ctr"/>
                <a:r>
                  <a:rPr lang="en-US" altLang="zh-CN" dirty="0"/>
                  <a:t>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algn="ctr"/>
                <a:endParaRPr lang="zh-CN" altLang="en-US" dirty="0"/>
              </a:p>
            </p:txBody>
          </p:sp>
        </mc:Choice>
        <mc:Fallback xmlns="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5378E9FB-3696-4ACA-5F1C-EF64CCDC7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4" y="2564767"/>
                <a:ext cx="4978107" cy="172846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ABB8F3C0-C07E-E3A6-BEA1-37DF360014C4}"/>
                  </a:ext>
                </a:extLst>
              </p:cNvPr>
              <p:cNvSpPr/>
              <p:nvPr/>
            </p:nvSpPr>
            <p:spPr>
              <a:xfrm>
                <a:off x="4560229" y="2875113"/>
                <a:ext cx="7293199" cy="1107774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For any left-vertex subset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)|≥(1−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zh-CN" alt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zh-CN" altLang="en-US" dirty="0"/>
              </a:p>
              <a:p>
                <a:pPr algn="ctr"/>
                <a:endParaRPr lang="zh-CN" altLang="en-US" dirty="0"/>
              </a:p>
            </p:txBody>
          </p:sp>
        </mc:Choice>
        <mc:Fallback xmlns="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ABB8F3C0-C07E-E3A6-BEA1-37DF360014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229" y="2875113"/>
                <a:ext cx="7293199" cy="110777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96987276-866C-A542-8151-BA9870A018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35" y="219842"/>
            <a:ext cx="2252731" cy="2344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25CD2FB-8DAF-75D1-A7AD-05EABE7FFE93}"/>
                  </a:ext>
                </a:extLst>
              </p:cNvPr>
              <p:cNvSpPr txBox="1"/>
              <p:nvPr/>
            </p:nvSpPr>
            <p:spPr>
              <a:xfrm>
                <a:off x="4081047" y="558459"/>
                <a:ext cx="5949064" cy="1881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Heavy vertices: vertices with at least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dirty="0"/>
                  <a:t> edges entering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# of heavy vertices: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# of light vertices: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Want to guarantee # of light vertices &gt; # of heavy vertices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25CD2FB-8DAF-75D1-A7AD-05EABE7FF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047" y="558459"/>
                <a:ext cx="5949064" cy="1881349"/>
              </a:xfrm>
              <a:prstGeom prst="rect">
                <a:avLst/>
              </a:prstGeom>
              <a:blipFill>
                <a:blip r:embed="rId6"/>
                <a:stretch>
                  <a:fillRect l="-820" t="-1948" r="-205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2231876-BFAE-5A0C-9293-599251AA72B2}"/>
                  </a:ext>
                </a:extLst>
              </p:cNvPr>
              <p:cNvSpPr txBox="1"/>
              <p:nvPr/>
            </p:nvSpPr>
            <p:spPr>
              <a:xfrm>
                <a:off x="8591678" y="5030507"/>
                <a:ext cx="2512034" cy="39895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dirty="0"/>
                  <a:t>Expansion: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0.99</m:t>
                    </m:r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0.6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2231876-BFAE-5A0C-9293-599251AA7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678" y="5030507"/>
                <a:ext cx="2512034" cy="398955"/>
              </a:xfrm>
              <a:prstGeom prst="rect">
                <a:avLst/>
              </a:prstGeom>
              <a:blipFill>
                <a:blip r:embed="rId7"/>
                <a:stretch>
                  <a:fillRect l="-5583" t="-3030" r="-2670"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12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FAD1FC2A-BF3C-3DA3-70C3-7B49CF5A0993}"/>
              </a:ext>
            </a:extLst>
          </p:cNvPr>
          <p:cNvSpPr/>
          <p:nvPr/>
        </p:nvSpPr>
        <p:spPr>
          <a:xfrm>
            <a:off x="1172150" y="2485449"/>
            <a:ext cx="1219729" cy="16022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F3A2CFA-5ED7-BE95-E613-D80FB74938EB}"/>
              </a:ext>
            </a:extLst>
          </p:cNvPr>
          <p:cNvSpPr/>
          <p:nvPr/>
        </p:nvSpPr>
        <p:spPr>
          <a:xfrm>
            <a:off x="2111298" y="2170771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B2705ED-E3B8-DEFA-DE43-14E5AC19BDFB}"/>
              </a:ext>
            </a:extLst>
          </p:cNvPr>
          <p:cNvSpPr/>
          <p:nvPr/>
        </p:nvSpPr>
        <p:spPr>
          <a:xfrm>
            <a:off x="3899210" y="2170771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6240D97-6352-EE10-D194-A97146D39257}"/>
              </a:ext>
            </a:extLst>
          </p:cNvPr>
          <p:cNvSpPr/>
          <p:nvPr/>
        </p:nvSpPr>
        <p:spPr>
          <a:xfrm>
            <a:off x="2111298" y="2561064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D4FFB7F-B3A4-5042-E76D-18F7EEDCCB0C}"/>
              </a:ext>
            </a:extLst>
          </p:cNvPr>
          <p:cNvSpPr/>
          <p:nvPr/>
        </p:nvSpPr>
        <p:spPr>
          <a:xfrm>
            <a:off x="3899210" y="2561064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4EB8D3E-E837-79D0-6F12-3A2EE7D35A0F}"/>
              </a:ext>
            </a:extLst>
          </p:cNvPr>
          <p:cNvSpPr/>
          <p:nvPr/>
        </p:nvSpPr>
        <p:spPr>
          <a:xfrm>
            <a:off x="2111298" y="2951357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4741E63-ADA8-866F-D66A-045049CE1526}"/>
              </a:ext>
            </a:extLst>
          </p:cNvPr>
          <p:cNvSpPr/>
          <p:nvPr/>
        </p:nvSpPr>
        <p:spPr>
          <a:xfrm>
            <a:off x="3899210" y="2951357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139DCC2-A87A-C84A-C55E-81BAC7645FCE}"/>
              </a:ext>
            </a:extLst>
          </p:cNvPr>
          <p:cNvSpPr/>
          <p:nvPr/>
        </p:nvSpPr>
        <p:spPr>
          <a:xfrm>
            <a:off x="2111298" y="3384395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FB98FF2-4C12-BE19-016C-6112F9247FE2}"/>
              </a:ext>
            </a:extLst>
          </p:cNvPr>
          <p:cNvSpPr/>
          <p:nvPr/>
        </p:nvSpPr>
        <p:spPr>
          <a:xfrm>
            <a:off x="3899210" y="3384395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DC9DBA9-ADDC-BE35-8F47-1A1E9827DEB6}"/>
              </a:ext>
            </a:extLst>
          </p:cNvPr>
          <p:cNvSpPr/>
          <p:nvPr/>
        </p:nvSpPr>
        <p:spPr>
          <a:xfrm>
            <a:off x="2111298" y="3795131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4DB158C-3DCF-D51F-5BEF-F6E4DF4F7D9A}"/>
              </a:ext>
            </a:extLst>
          </p:cNvPr>
          <p:cNvSpPr/>
          <p:nvPr/>
        </p:nvSpPr>
        <p:spPr>
          <a:xfrm>
            <a:off x="3899210" y="3795131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F5977F0-D98F-1561-946B-A43F91620FC4}"/>
              </a:ext>
            </a:extLst>
          </p:cNvPr>
          <p:cNvSpPr/>
          <p:nvPr/>
        </p:nvSpPr>
        <p:spPr>
          <a:xfrm>
            <a:off x="2111298" y="4205867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1FF8C54-88DF-D23B-252F-82564E3BBF45}"/>
              </a:ext>
            </a:extLst>
          </p:cNvPr>
          <p:cNvSpPr/>
          <p:nvPr/>
        </p:nvSpPr>
        <p:spPr>
          <a:xfrm>
            <a:off x="3899210" y="4205867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FA8EF44-D6C2-7078-60E0-B6D32E69BBB1}"/>
              </a:ext>
            </a:extLst>
          </p:cNvPr>
          <p:cNvSpPr/>
          <p:nvPr/>
        </p:nvSpPr>
        <p:spPr>
          <a:xfrm>
            <a:off x="2111298" y="4616603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8B34A31-BFF0-FD9B-8FAE-ECAAA22AB6AE}"/>
              </a:ext>
            </a:extLst>
          </p:cNvPr>
          <p:cNvSpPr/>
          <p:nvPr/>
        </p:nvSpPr>
        <p:spPr>
          <a:xfrm>
            <a:off x="3899210" y="4616603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D0DB059-5EBB-7DDC-C2D3-8186176B0069}"/>
              </a:ext>
            </a:extLst>
          </p:cNvPr>
          <p:cNvSpPr/>
          <p:nvPr/>
        </p:nvSpPr>
        <p:spPr>
          <a:xfrm>
            <a:off x="1970049" y="334537"/>
            <a:ext cx="8980449" cy="8995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Unique-neighbor Expander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02030DD-E169-C3A2-0AAF-70A3CD0F1EA2}"/>
              </a:ext>
            </a:extLst>
          </p:cNvPr>
          <p:cNvCxnSpPr>
            <a:cxnSpLocks/>
          </p:cNvCxnSpPr>
          <p:nvPr/>
        </p:nvCxnSpPr>
        <p:spPr>
          <a:xfrm>
            <a:off x="2393396" y="2295205"/>
            <a:ext cx="1405353" cy="3804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3138BE2-F2D1-69FF-332E-B5333DC4BD5D}"/>
              </a:ext>
            </a:extLst>
          </p:cNvPr>
          <p:cNvCxnSpPr>
            <a:cxnSpLocks/>
          </p:cNvCxnSpPr>
          <p:nvPr/>
        </p:nvCxnSpPr>
        <p:spPr>
          <a:xfrm>
            <a:off x="2419915" y="3969495"/>
            <a:ext cx="1405354" cy="6883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B8AC76B-AF23-6155-1F1D-7F0569D3FB98}"/>
              </a:ext>
            </a:extLst>
          </p:cNvPr>
          <p:cNvCxnSpPr>
            <a:cxnSpLocks/>
          </p:cNvCxnSpPr>
          <p:nvPr/>
        </p:nvCxnSpPr>
        <p:spPr>
          <a:xfrm flipV="1">
            <a:off x="2369684" y="2330268"/>
            <a:ext cx="1479295" cy="3147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81CE3B9-0765-010E-9D97-320C95BCF496}"/>
              </a:ext>
            </a:extLst>
          </p:cNvPr>
          <p:cNvCxnSpPr>
            <a:cxnSpLocks/>
          </p:cNvCxnSpPr>
          <p:nvPr/>
        </p:nvCxnSpPr>
        <p:spPr>
          <a:xfrm>
            <a:off x="2443626" y="3059152"/>
            <a:ext cx="1405353" cy="3804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EBAF96B-45B1-A3E0-F1DE-181F8359C68E}"/>
              </a:ext>
            </a:extLst>
          </p:cNvPr>
          <p:cNvCxnSpPr>
            <a:cxnSpLocks/>
          </p:cNvCxnSpPr>
          <p:nvPr/>
        </p:nvCxnSpPr>
        <p:spPr>
          <a:xfrm>
            <a:off x="2369684" y="3442610"/>
            <a:ext cx="1429065" cy="983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DC2F178-011A-3531-9A55-5CB2743AAA98}"/>
              </a:ext>
            </a:extLst>
          </p:cNvPr>
          <p:cNvCxnSpPr>
            <a:cxnSpLocks/>
          </p:cNvCxnSpPr>
          <p:nvPr/>
        </p:nvCxnSpPr>
        <p:spPr>
          <a:xfrm>
            <a:off x="2369684" y="3194150"/>
            <a:ext cx="1429065" cy="5777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337D6D8-171F-F9DE-6FA4-8157C84D12BE}"/>
              </a:ext>
            </a:extLst>
          </p:cNvPr>
          <p:cNvCxnSpPr>
            <a:cxnSpLocks/>
          </p:cNvCxnSpPr>
          <p:nvPr/>
        </p:nvCxnSpPr>
        <p:spPr>
          <a:xfrm flipV="1">
            <a:off x="2381539" y="2760020"/>
            <a:ext cx="1467440" cy="1913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C42B339-DE7A-050E-21DB-D386C7C7D1E9}"/>
              </a:ext>
            </a:extLst>
          </p:cNvPr>
          <p:cNvCxnSpPr>
            <a:cxnSpLocks/>
          </p:cNvCxnSpPr>
          <p:nvPr/>
        </p:nvCxnSpPr>
        <p:spPr>
          <a:xfrm>
            <a:off x="2335214" y="3574639"/>
            <a:ext cx="1463535" cy="6312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38BB6F2-5884-7937-2CCB-D4A5E153A34C}"/>
              </a:ext>
            </a:extLst>
          </p:cNvPr>
          <p:cNvCxnSpPr>
            <a:cxnSpLocks/>
          </p:cNvCxnSpPr>
          <p:nvPr/>
        </p:nvCxnSpPr>
        <p:spPr>
          <a:xfrm flipV="1">
            <a:off x="2381539" y="3174163"/>
            <a:ext cx="1417210" cy="7335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6ABA8AA-18A5-4DCD-6E32-89869FA72A4F}"/>
              </a:ext>
            </a:extLst>
          </p:cNvPr>
          <p:cNvCxnSpPr>
            <a:cxnSpLocks/>
          </p:cNvCxnSpPr>
          <p:nvPr/>
        </p:nvCxnSpPr>
        <p:spPr>
          <a:xfrm>
            <a:off x="2397449" y="4324015"/>
            <a:ext cx="1405353" cy="3804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1F54D7A-AE60-1D74-BF95-A690DCF94E8C}"/>
              </a:ext>
            </a:extLst>
          </p:cNvPr>
          <p:cNvCxnSpPr>
            <a:cxnSpLocks/>
          </p:cNvCxnSpPr>
          <p:nvPr/>
        </p:nvCxnSpPr>
        <p:spPr>
          <a:xfrm>
            <a:off x="2393396" y="2703224"/>
            <a:ext cx="1405353" cy="3804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546E406-8C3B-9EF2-CA47-2F80A33C4871}"/>
              </a:ext>
            </a:extLst>
          </p:cNvPr>
          <p:cNvCxnSpPr>
            <a:cxnSpLocks/>
          </p:cNvCxnSpPr>
          <p:nvPr/>
        </p:nvCxnSpPr>
        <p:spPr>
          <a:xfrm flipV="1">
            <a:off x="2391879" y="3659147"/>
            <a:ext cx="1351638" cy="10466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C5B3DAB-B5F1-7D2B-6EC8-1870AF036830}"/>
                  </a:ext>
                </a:extLst>
              </p:cNvPr>
              <p:cNvSpPr txBox="1"/>
              <p:nvPr/>
            </p:nvSpPr>
            <p:spPr>
              <a:xfrm>
                <a:off x="1547306" y="3113035"/>
                <a:ext cx="2937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C5B3DAB-B5F1-7D2B-6EC8-1870AF036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306" y="3113035"/>
                <a:ext cx="293767" cy="276999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DB4C426-EE65-7500-581F-E4C2BCC0972C}"/>
              </a:ext>
            </a:extLst>
          </p:cNvPr>
          <p:cNvCxnSpPr>
            <a:cxnSpLocks/>
          </p:cNvCxnSpPr>
          <p:nvPr/>
        </p:nvCxnSpPr>
        <p:spPr>
          <a:xfrm flipH="1" flipV="1">
            <a:off x="4157597" y="2293622"/>
            <a:ext cx="1002412" cy="564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207EC27-230D-45DB-C8A5-D3B4AC4B711D}"/>
              </a:ext>
            </a:extLst>
          </p:cNvPr>
          <p:cNvCxnSpPr>
            <a:cxnSpLocks/>
          </p:cNvCxnSpPr>
          <p:nvPr/>
        </p:nvCxnSpPr>
        <p:spPr>
          <a:xfrm flipH="1" flipV="1">
            <a:off x="4207828" y="2675694"/>
            <a:ext cx="952181" cy="325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527C04ED-5D6B-A877-7413-8FEE29B64F4F}"/>
              </a:ext>
            </a:extLst>
          </p:cNvPr>
          <p:cNvCxnSpPr>
            <a:cxnSpLocks/>
          </p:cNvCxnSpPr>
          <p:nvPr/>
        </p:nvCxnSpPr>
        <p:spPr>
          <a:xfrm flipV="1">
            <a:off x="2426349" y="3880987"/>
            <a:ext cx="1317168" cy="885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E56C9395-69D8-A25E-69B9-10FCBC47CB61}"/>
              </a:ext>
            </a:extLst>
          </p:cNvPr>
          <p:cNvCxnSpPr>
            <a:cxnSpLocks/>
          </p:cNvCxnSpPr>
          <p:nvPr/>
        </p:nvCxnSpPr>
        <p:spPr>
          <a:xfrm>
            <a:off x="2364304" y="2783489"/>
            <a:ext cx="1496530" cy="17911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AA58209-D810-29F5-025A-98C987F3F1DE}"/>
              </a:ext>
            </a:extLst>
          </p:cNvPr>
          <p:cNvCxnSpPr>
            <a:cxnSpLocks/>
          </p:cNvCxnSpPr>
          <p:nvPr/>
        </p:nvCxnSpPr>
        <p:spPr>
          <a:xfrm flipV="1">
            <a:off x="2453545" y="4332149"/>
            <a:ext cx="1334822" cy="3922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BDF1B69-5C2A-F6AA-67D6-594229EAA159}"/>
              </a:ext>
            </a:extLst>
          </p:cNvPr>
          <p:cNvCxnSpPr>
            <a:cxnSpLocks/>
          </p:cNvCxnSpPr>
          <p:nvPr/>
        </p:nvCxnSpPr>
        <p:spPr>
          <a:xfrm flipH="1">
            <a:off x="4182712" y="3286584"/>
            <a:ext cx="1052075" cy="1001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0D95EB06-EA14-09AD-A668-280A117F1B1F}"/>
                  </a:ext>
                </a:extLst>
              </p:cNvPr>
              <p:cNvSpPr txBox="1"/>
              <p:nvPr/>
            </p:nvSpPr>
            <p:spPr>
              <a:xfrm>
                <a:off x="5260471" y="2951357"/>
                <a:ext cx="7138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0D95EB06-EA14-09AD-A668-280A117F1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471" y="2951357"/>
                <a:ext cx="713850" cy="276999"/>
              </a:xfrm>
              <a:prstGeom prst="rect">
                <a:avLst/>
              </a:prstGeom>
              <a:blipFill>
                <a:blip r:embed="rId3"/>
                <a:stretch>
                  <a:fillRect l="-6838" t="-2174" r="-11111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5D7613B0-14D8-8CE5-9B85-993FF96CE82E}"/>
                  </a:ext>
                </a:extLst>
              </p:cNvPr>
              <p:cNvSpPr/>
              <p:nvPr/>
            </p:nvSpPr>
            <p:spPr>
              <a:xfrm>
                <a:off x="6417315" y="1926991"/>
                <a:ext cx="4490225" cy="130136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>
                    <a:solidFill>
                      <a:srgbClr val="7030A0"/>
                    </a:solidFill>
                  </a:rPr>
                  <a:t>: Vertex subset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𝑈𝑁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7030A0"/>
                    </a:solidFill>
                  </a:rPr>
                  <a:t>: Unique-neighbors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>
                    <a:solidFill>
                      <a:srgbClr val="7030A0"/>
                    </a:solidFill>
                  </a:rPr>
                  <a:t>, those vertices with exactly one edge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5D7613B0-14D8-8CE5-9B85-993FF96CE8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315" y="1926991"/>
                <a:ext cx="4490225" cy="130136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BC36C5A0-D9A4-E698-7528-110A0197762F}"/>
                  </a:ext>
                </a:extLst>
              </p:cNvPr>
              <p:cNvSpPr/>
              <p:nvPr/>
            </p:nvSpPr>
            <p:spPr>
              <a:xfrm>
                <a:off x="4811340" y="3757924"/>
                <a:ext cx="6830383" cy="250786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rgbClr val="7030A0"/>
                    </a:solidFill>
                  </a:rPr>
                  <a:t>- biregular graph</a:t>
                </a:r>
              </a:p>
              <a:p>
                <a:pPr algn="ctr"/>
                <a:r>
                  <a:rPr lang="en-US" altLang="zh-CN" b="0" dirty="0">
                    <a:solidFill>
                      <a:srgbClr val="7030A0"/>
                    </a:solidFill>
                  </a:rPr>
                  <a:t>Left-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rgbClr val="7030A0"/>
                    </a:solidFill>
                  </a:rPr>
                  <a:t> UN-expander: Every small left vertex subset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US" altLang="zh-CN" dirty="0">
                    <a:solidFill>
                      <a:srgbClr val="7030A0"/>
                    </a:solidFill>
                  </a:rPr>
                  <a:t> with size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|≤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>
                    <a:solidFill>
                      <a:srgbClr val="7030A0"/>
                    </a:solidFill>
                  </a:rPr>
                  <a:t> satisfies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𝑈𝑁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)|≥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dirty="0">
                  <a:solidFill>
                    <a:srgbClr val="7030A0"/>
                  </a:solidFill>
                </a:endParaRPr>
              </a:p>
              <a:p>
                <a:pPr algn="ctr"/>
                <a:r>
                  <a:rPr lang="en-US" altLang="zh-CN" dirty="0">
                    <a:solidFill>
                      <a:srgbClr val="7030A0"/>
                    </a:solidFill>
                  </a:rPr>
                  <a:t>Similar definitions apply to right/two-sided UN expanders.</a:t>
                </a:r>
              </a:p>
            </p:txBody>
          </p:sp>
        </mc:Choice>
        <mc:Fallback xmlns=""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BC36C5A0-D9A4-E698-7528-110A01977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340" y="3757924"/>
                <a:ext cx="6830383" cy="25078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CA9F767-8282-7515-90DC-50364FEE8AC5}"/>
                  </a:ext>
                </a:extLst>
              </p:cNvPr>
              <p:cNvSpPr txBox="1"/>
              <p:nvPr/>
            </p:nvSpPr>
            <p:spPr>
              <a:xfrm>
                <a:off x="376116" y="5305274"/>
                <a:ext cx="4545540" cy="802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32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zh-CN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altLang="zh-CN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3200" dirty="0"/>
                  <a:t>: Aspect ratio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CA9F767-8282-7515-90DC-50364FEE8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16" y="5305274"/>
                <a:ext cx="4545540" cy="802912"/>
              </a:xfrm>
              <a:prstGeom prst="rect">
                <a:avLst/>
              </a:prstGeom>
              <a:blipFill>
                <a:blip r:embed="rId6"/>
                <a:stretch>
                  <a:fillRect r="-1074"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259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40" grpId="0"/>
      <p:bldP spid="57" grpId="0"/>
      <p:bldP spid="59" grpId="0" animBg="1"/>
      <p:bldP spid="60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150099B-8B04-9870-F9A5-B85D63D63B6E}"/>
              </a:ext>
            </a:extLst>
          </p:cNvPr>
          <p:cNvSpPr/>
          <p:nvPr/>
        </p:nvSpPr>
        <p:spPr>
          <a:xfrm>
            <a:off x="1984918" y="327103"/>
            <a:ext cx="8980449" cy="8995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Motivation: One-sided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C919A9AA-0B22-A944-4705-0B24238FD01E}"/>
                  </a:ext>
                </a:extLst>
              </p:cNvPr>
              <p:cNvSpPr/>
              <p:nvPr/>
            </p:nvSpPr>
            <p:spPr>
              <a:xfrm>
                <a:off x="1077951" y="1423601"/>
                <a:ext cx="10363200" cy="161696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𝐿𝐷𝑃𝐶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𝑐𝑜𝑑𝑒𝑠</m:t>
                    </m:r>
                  </m:oMath>
                </a14:m>
                <a:r>
                  <a:rPr lang="en-US" altLang="zh-CN" dirty="0">
                    <a:solidFill>
                      <a:srgbClr val="7030A0"/>
                    </a:solidFill>
                  </a:rPr>
                  <a:t>:</a:t>
                </a:r>
              </a:p>
              <a:p>
                <a:pPr algn="ctr"/>
                <a:r>
                  <a:rPr lang="en-US" altLang="zh-CN" dirty="0">
                    <a:solidFill>
                      <a:srgbClr val="7030A0"/>
                    </a:solidFill>
                  </a:rPr>
                  <a:t>Sparse parity check matrix: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d>
                          <m:dPr>
                            <m:ctrlPr>
                              <a:rPr lang="en-US" altLang="zh-CN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b="0" dirty="0">
                    <a:solidFill>
                      <a:srgbClr val="7030A0"/>
                    </a:solidFill>
                  </a:rPr>
                  <a:t> such that each row only contains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CN" b="0" dirty="0">
                    <a:solidFill>
                      <a:srgbClr val="7030A0"/>
                    </a:solidFill>
                  </a:rPr>
                  <a:t> ones.</a:t>
                </a:r>
              </a:p>
              <a:p>
                <a:pPr algn="ctr"/>
                <a:r>
                  <a:rPr lang="en-US" altLang="zh-CN" b="0" dirty="0">
                    <a:solidFill>
                      <a:srgbClr val="7030A0"/>
                    </a:solidFill>
                  </a:rPr>
                  <a:t>The set of codewords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Ker</m:t>
                    </m:r>
                    <m:r>
                      <a:rPr lang="en-US" altLang="zh-CN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)⊆</m:t>
                    </m:r>
                    <m:sSup>
                      <m:sSupPr>
                        <m:ctrlPr>
                          <a:rPr lang="en-US" altLang="zh-CN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b="0" dirty="0">
                    <a:solidFill>
                      <a:srgbClr val="7030A0"/>
                    </a:solidFill>
                  </a:rPr>
                  <a:t> .</a:t>
                </a:r>
              </a:p>
              <a:p>
                <a:pPr algn="ctr"/>
                <a:r>
                  <a:rPr lang="en-US" altLang="zh-CN" dirty="0">
                    <a:solidFill>
                      <a:srgbClr val="7030A0"/>
                    </a:solidFill>
                  </a:rPr>
                  <a:t>Distance: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#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}=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𝑤𝑡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≠0∈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b="0" dirty="0">
                  <a:solidFill>
                    <a:srgbClr val="7030A0"/>
                  </a:solidFill>
                </a:endParaRPr>
              </a:p>
              <a:p>
                <a:pPr algn="ctr"/>
                <a:r>
                  <a:rPr lang="en-US" altLang="zh-CN" sz="2000" b="1" dirty="0">
                    <a:solidFill>
                      <a:schemeClr val="accent2"/>
                    </a:solidFill>
                  </a:rPr>
                  <a:t>LDPC codes based on good left-UN-expander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000" b="1" dirty="0">
                    <a:solidFill>
                      <a:schemeClr val="accent2"/>
                    </a:solidFill>
                  </a:rPr>
                  <a:t> Large distance</a:t>
                </a:r>
              </a:p>
              <a:p>
                <a:pPr algn="ctr"/>
                <a:endParaRPr lang="en-US" altLang="zh-CN" b="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C919A9AA-0B22-A944-4705-0B24238FD0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51" y="1423601"/>
                <a:ext cx="10363200" cy="1616965"/>
              </a:xfrm>
              <a:prstGeom prst="roundRect">
                <a:avLst/>
              </a:prstGeom>
              <a:blipFill>
                <a:blip r:embed="rId2"/>
                <a:stretch>
                  <a:fillRect t="-7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58D371F5-482C-8EAF-8985-E9849688AAFA}"/>
              </a:ext>
            </a:extLst>
          </p:cNvPr>
          <p:cNvSpPr/>
          <p:nvPr/>
        </p:nvSpPr>
        <p:spPr>
          <a:xfrm>
            <a:off x="817756" y="3999571"/>
            <a:ext cx="3902927" cy="20146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B3B5E0F-B8D0-17F2-C4C9-62F8FD4FE64D}"/>
                  </a:ext>
                </a:extLst>
              </p:cNvPr>
              <p:cNvSpPr txBox="1"/>
              <p:nvPr/>
            </p:nvSpPr>
            <p:spPr>
              <a:xfrm>
                <a:off x="78414" y="4738968"/>
                <a:ext cx="6086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B3B5E0F-B8D0-17F2-C4C9-62F8FD4FE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4" y="4738968"/>
                <a:ext cx="608628" cy="276999"/>
              </a:xfrm>
              <a:prstGeom prst="rect">
                <a:avLst/>
              </a:prstGeom>
              <a:blipFill>
                <a:blip r:embed="rId3"/>
                <a:stretch>
                  <a:fillRect l="-4000" r="-800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CE5BCF3-201E-9A27-89A9-D78CED8F7ED2}"/>
                  </a:ext>
                </a:extLst>
              </p:cNvPr>
              <p:cNvSpPr txBox="1"/>
              <p:nvPr/>
            </p:nvSpPr>
            <p:spPr>
              <a:xfrm>
                <a:off x="2669448" y="3525568"/>
                <a:ext cx="1995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CE5BCF3-201E-9A27-89A9-D78CED8F7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448" y="3525568"/>
                <a:ext cx="199542" cy="276999"/>
              </a:xfrm>
              <a:prstGeom prst="rect">
                <a:avLst/>
              </a:prstGeom>
              <a:blipFill>
                <a:blip r:embed="rId4"/>
                <a:stretch>
                  <a:fillRect l="-15152" r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ACD6E92-88A1-0E74-57B1-B7C9E121703A}"/>
                  </a:ext>
                </a:extLst>
              </p:cNvPr>
              <p:cNvSpPr txBox="1"/>
              <p:nvPr/>
            </p:nvSpPr>
            <p:spPr>
              <a:xfrm>
                <a:off x="1535151" y="4062761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ACD6E92-88A1-0E74-57B1-B7C9E1217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151" y="4062761"/>
                <a:ext cx="190757" cy="276999"/>
              </a:xfrm>
              <a:prstGeom prst="rect">
                <a:avLst/>
              </a:prstGeom>
              <a:blipFill>
                <a:blip r:embed="rId5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2BF7185-DDE6-6165-ED63-97559B62C732}"/>
                  </a:ext>
                </a:extLst>
              </p:cNvPr>
              <p:cNvSpPr txBox="1"/>
              <p:nvPr/>
            </p:nvSpPr>
            <p:spPr>
              <a:xfrm>
                <a:off x="2627380" y="4078596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2BF7185-DDE6-6165-ED63-97559B62C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380" y="4078596"/>
                <a:ext cx="190757" cy="276999"/>
              </a:xfrm>
              <a:prstGeom prst="rect">
                <a:avLst/>
              </a:prstGeom>
              <a:blipFill>
                <a:blip r:embed="rId6"/>
                <a:stretch>
                  <a:fillRect l="-25806" r="-25806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FCCDDC8-A62E-1119-06B9-0A85A26518E8}"/>
                  </a:ext>
                </a:extLst>
              </p:cNvPr>
              <p:cNvSpPr txBox="1"/>
              <p:nvPr/>
            </p:nvSpPr>
            <p:spPr>
              <a:xfrm>
                <a:off x="3520074" y="4062760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FCCDDC8-A62E-1119-06B9-0A85A2651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074" y="4062760"/>
                <a:ext cx="190757" cy="276999"/>
              </a:xfrm>
              <a:prstGeom prst="rect">
                <a:avLst/>
              </a:prstGeom>
              <a:blipFill>
                <a:blip r:embed="rId7"/>
                <a:stretch>
                  <a:fillRect l="-25000" r="-2500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D282971-222C-9F47-93B0-465465C893AE}"/>
                  </a:ext>
                </a:extLst>
              </p:cNvPr>
              <p:cNvSpPr txBox="1"/>
              <p:nvPr/>
            </p:nvSpPr>
            <p:spPr>
              <a:xfrm>
                <a:off x="2029904" y="4341693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D282971-222C-9F47-93B0-465465C89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904" y="4341693"/>
                <a:ext cx="190757" cy="276999"/>
              </a:xfrm>
              <a:prstGeom prst="rect">
                <a:avLst/>
              </a:prstGeom>
              <a:blipFill>
                <a:blip r:embed="rId8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9D36D04-4CE0-03CE-E7DE-330BD6993B5F}"/>
                  </a:ext>
                </a:extLst>
              </p:cNvPr>
              <p:cNvSpPr txBox="1"/>
              <p:nvPr/>
            </p:nvSpPr>
            <p:spPr>
              <a:xfrm>
                <a:off x="2627380" y="4327792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9D36D04-4CE0-03CE-E7DE-330BD6993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380" y="4327792"/>
                <a:ext cx="190757" cy="276999"/>
              </a:xfrm>
              <a:prstGeom prst="rect">
                <a:avLst/>
              </a:prstGeom>
              <a:blipFill>
                <a:blip r:embed="rId9"/>
                <a:stretch>
                  <a:fillRect l="-25806" r="-25806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DD3A150-4F14-C987-F4D0-493A1D60FF42}"/>
                  </a:ext>
                </a:extLst>
              </p:cNvPr>
              <p:cNvSpPr txBox="1"/>
              <p:nvPr/>
            </p:nvSpPr>
            <p:spPr>
              <a:xfrm>
                <a:off x="4030285" y="4342660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DD3A150-4F14-C987-F4D0-493A1D60F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285" y="4342660"/>
                <a:ext cx="190757" cy="276999"/>
              </a:xfrm>
              <a:prstGeom prst="rect">
                <a:avLst/>
              </a:prstGeom>
              <a:blipFill>
                <a:blip r:embed="rId10"/>
                <a:stretch>
                  <a:fillRect l="-25806" r="-2903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25E57E1-E66F-BD8C-57DA-90742A962CC5}"/>
                  </a:ext>
                </a:extLst>
              </p:cNvPr>
              <p:cNvSpPr txBox="1"/>
              <p:nvPr/>
            </p:nvSpPr>
            <p:spPr>
              <a:xfrm>
                <a:off x="867646" y="4877468"/>
                <a:ext cx="123778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⋱</m:t>
                      </m:r>
                    </m:oMath>
                  </m:oMathPara>
                </a14:m>
                <a:endParaRPr lang="zh-CN" altLang="en-US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25E57E1-E66F-BD8C-57DA-90742A962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46" y="4877468"/>
                <a:ext cx="1237785" cy="6155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ECD234B-1E51-7B98-8854-542452EBB8F1}"/>
                  </a:ext>
                </a:extLst>
              </p:cNvPr>
              <p:cNvSpPr txBox="1"/>
              <p:nvPr/>
            </p:nvSpPr>
            <p:spPr>
              <a:xfrm>
                <a:off x="2014446" y="4873900"/>
                <a:ext cx="123778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⋱</m:t>
                      </m:r>
                    </m:oMath>
                  </m:oMathPara>
                </a14:m>
                <a:endParaRPr lang="zh-CN" altLang="en-US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ECD234B-1E51-7B98-8854-542452EBB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446" y="4873900"/>
                <a:ext cx="1237785" cy="61555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8BAB522-20DD-BDAE-3D9F-83B42059512D}"/>
                  </a:ext>
                </a:extLst>
              </p:cNvPr>
              <p:cNvSpPr txBox="1"/>
              <p:nvPr/>
            </p:nvSpPr>
            <p:spPr>
              <a:xfrm>
                <a:off x="3091938" y="4869215"/>
                <a:ext cx="123778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⋱</m:t>
                      </m:r>
                    </m:oMath>
                  </m:oMathPara>
                </a14:m>
                <a:endParaRPr lang="zh-CN" altLang="en-US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8BAB522-20DD-BDAE-3D9F-83B420595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938" y="4869215"/>
                <a:ext cx="1237785" cy="6155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466B18F0-69EE-9C7F-FF41-1D2001BEC458}"/>
              </a:ext>
            </a:extLst>
          </p:cNvPr>
          <p:cNvSpPr/>
          <p:nvPr/>
        </p:nvSpPr>
        <p:spPr>
          <a:xfrm>
            <a:off x="4966010" y="3241288"/>
            <a:ext cx="267629" cy="35237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BEF2C57-038C-0BE6-E933-C9E320847AB1}"/>
                  </a:ext>
                </a:extLst>
              </p:cNvPr>
              <p:cNvSpPr txBox="1"/>
              <p:nvPr/>
            </p:nvSpPr>
            <p:spPr>
              <a:xfrm>
                <a:off x="5035583" y="4862896"/>
                <a:ext cx="128482" cy="2805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BEF2C57-038C-0BE6-E933-C9E320847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583" y="4862896"/>
                <a:ext cx="128482" cy="280567"/>
              </a:xfrm>
              <a:prstGeom prst="rect">
                <a:avLst/>
              </a:prstGeom>
              <a:blipFill>
                <a:blip r:embed="rId14"/>
                <a:stretch>
                  <a:fillRect l="-42857" r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694B6F9-9D81-22F9-DB2C-F10A9DE8FA44}"/>
                  </a:ext>
                </a:extLst>
              </p:cNvPr>
              <p:cNvSpPr txBox="1"/>
              <p:nvPr/>
            </p:nvSpPr>
            <p:spPr>
              <a:xfrm>
                <a:off x="5489371" y="4738968"/>
                <a:ext cx="4280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694B6F9-9D81-22F9-DB2C-F10A9DE8F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371" y="4738968"/>
                <a:ext cx="428002" cy="276999"/>
              </a:xfrm>
              <a:prstGeom prst="rect">
                <a:avLst/>
              </a:prstGeom>
              <a:blipFill>
                <a:blip r:embed="rId15"/>
                <a:stretch>
                  <a:fillRect l="-4225" r="-11268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椭圆 22">
            <a:extLst>
              <a:ext uri="{FF2B5EF4-FFF2-40B4-BE49-F238E27FC236}">
                <a16:creationId xmlns:a16="http://schemas.microsoft.com/office/drawing/2014/main" id="{B3DA9B73-2D67-8C03-62E0-27E21134F726}"/>
              </a:ext>
            </a:extLst>
          </p:cNvPr>
          <p:cNvSpPr/>
          <p:nvPr/>
        </p:nvSpPr>
        <p:spPr>
          <a:xfrm>
            <a:off x="7283866" y="3682703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9D98230-A8A2-69D8-13A7-1F04E5DAC584}"/>
              </a:ext>
            </a:extLst>
          </p:cNvPr>
          <p:cNvSpPr/>
          <p:nvPr/>
        </p:nvSpPr>
        <p:spPr>
          <a:xfrm>
            <a:off x="9071778" y="3682703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13D34DE-FB29-018A-CE17-15048FDDA049}"/>
              </a:ext>
            </a:extLst>
          </p:cNvPr>
          <p:cNvSpPr/>
          <p:nvPr/>
        </p:nvSpPr>
        <p:spPr>
          <a:xfrm>
            <a:off x="7283866" y="4072996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0E90B253-1326-DC0C-F051-9FFEFF1FC806}"/>
              </a:ext>
            </a:extLst>
          </p:cNvPr>
          <p:cNvSpPr/>
          <p:nvPr/>
        </p:nvSpPr>
        <p:spPr>
          <a:xfrm>
            <a:off x="9071778" y="4072996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80B988E-7CF7-2064-6838-5F8A20F98DA6}"/>
              </a:ext>
            </a:extLst>
          </p:cNvPr>
          <p:cNvSpPr/>
          <p:nvPr/>
        </p:nvSpPr>
        <p:spPr>
          <a:xfrm>
            <a:off x="7283866" y="4463289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8FFB29B0-08D4-E549-781C-34190ABDB0D1}"/>
              </a:ext>
            </a:extLst>
          </p:cNvPr>
          <p:cNvSpPr/>
          <p:nvPr/>
        </p:nvSpPr>
        <p:spPr>
          <a:xfrm>
            <a:off x="9071778" y="4463289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1D6FD4-79CD-173E-0279-A5340BD6AFC5}"/>
              </a:ext>
            </a:extLst>
          </p:cNvPr>
          <p:cNvSpPr/>
          <p:nvPr/>
        </p:nvSpPr>
        <p:spPr>
          <a:xfrm>
            <a:off x="7283866" y="4896327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DC95CDB-863E-E738-4053-D2CB867019D5}"/>
              </a:ext>
            </a:extLst>
          </p:cNvPr>
          <p:cNvSpPr/>
          <p:nvPr/>
        </p:nvSpPr>
        <p:spPr>
          <a:xfrm>
            <a:off x="9071778" y="4896327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7F110BC-4D3D-EC58-7465-03A5BD5AC98E}"/>
              </a:ext>
            </a:extLst>
          </p:cNvPr>
          <p:cNvSpPr/>
          <p:nvPr/>
        </p:nvSpPr>
        <p:spPr>
          <a:xfrm>
            <a:off x="7283866" y="5307063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B9AE9F0-E84A-9857-33EE-9C603BC7CF95}"/>
              </a:ext>
            </a:extLst>
          </p:cNvPr>
          <p:cNvSpPr/>
          <p:nvPr/>
        </p:nvSpPr>
        <p:spPr>
          <a:xfrm>
            <a:off x="9071778" y="5307063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C308542E-F7FA-0EEE-EBA1-BB274B0393D2}"/>
              </a:ext>
            </a:extLst>
          </p:cNvPr>
          <p:cNvSpPr/>
          <p:nvPr/>
        </p:nvSpPr>
        <p:spPr>
          <a:xfrm>
            <a:off x="7283866" y="5717799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013CAC1C-CD9B-76F2-340D-3A8B84A27723}"/>
              </a:ext>
            </a:extLst>
          </p:cNvPr>
          <p:cNvSpPr/>
          <p:nvPr/>
        </p:nvSpPr>
        <p:spPr>
          <a:xfrm>
            <a:off x="9071778" y="5717799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D4706DA-E344-EA23-B099-DBDABFAD09A1}"/>
              </a:ext>
            </a:extLst>
          </p:cNvPr>
          <p:cNvSpPr/>
          <p:nvPr/>
        </p:nvSpPr>
        <p:spPr>
          <a:xfrm>
            <a:off x="7283866" y="6128535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171C9C2-D41D-87F8-C90D-57267169DCD2}"/>
              </a:ext>
            </a:extLst>
          </p:cNvPr>
          <p:cNvSpPr/>
          <p:nvPr/>
        </p:nvSpPr>
        <p:spPr>
          <a:xfrm>
            <a:off x="9071778" y="6128535"/>
            <a:ext cx="208156" cy="2155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898B4A67-6525-1CCD-8527-8C6DD2483439}"/>
              </a:ext>
            </a:extLst>
          </p:cNvPr>
          <p:cNvCxnSpPr>
            <a:cxnSpLocks/>
          </p:cNvCxnSpPr>
          <p:nvPr/>
        </p:nvCxnSpPr>
        <p:spPr>
          <a:xfrm>
            <a:off x="7565964" y="3807137"/>
            <a:ext cx="1405353" cy="3804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1AF824C-B193-B569-2C69-5B30494401A1}"/>
              </a:ext>
            </a:extLst>
          </p:cNvPr>
          <p:cNvCxnSpPr>
            <a:cxnSpLocks/>
          </p:cNvCxnSpPr>
          <p:nvPr/>
        </p:nvCxnSpPr>
        <p:spPr>
          <a:xfrm>
            <a:off x="7592483" y="5481427"/>
            <a:ext cx="1405354" cy="6883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32E7D30-3879-E4EF-C08A-C2F1907E02E0}"/>
              </a:ext>
            </a:extLst>
          </p:cNvPr>
          <p:cNvCxnSpPr>
            <a:cxnSpLocks/>
          </p:cNvCxnSpPr>
          <p:nvPr/>
        </p:nvCxnSpPr>
        <p:spPr>
          <a:xfrm flipV="1">
            <a:off x="7542252" y="3842200"/>
            <a:ext cx="1479295" cy="3147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2A74C457-90D4-78B3-7E2B-9C67A835A4C8}"/>
              </a:ext>
            </a:extLst>
          </p:cNvPr>
          <p:cNvCxnSpPr>
            <a:cxnSpLocks/>
          </p:cNvCxnSpPr>
          <p:nvPr/>
        </p:nvCxnSpPr>
        <p:spPr>
          <a:xfrm>
            <a:off x="7616194" y="4571084"/>
            <a:ext cx="1405353" cy="3804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CE493D2-FE92-BAB8-F37C-AFC2509A1237}"/>
              </a:ext>
            </a:extLst>
          </p:cNvPr>
          <p:cNvCxnSpPr>
            <a:cxnSpLocks/>
          </p:cNvCxnSpPr>
          <p:nvPr/>
        </p:nvCxnSpPr>
        <p:spPr>
          <a:xfrm>
            <a:off x="7542252" y="4954542"/>
            <a:ext cx="1429065" cy="983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6D30023-D864-374E-4486-D1F78CFAF6F5}"/>
              </a:ext>
            </a:extLst>
          </p:cNvPr>
          <p:cNvCxnSpPr>
            <a:cxnSpLocks/>
          </p:cNvCxnSpPr>
          <p:nvPr/>
        </p:nvCxnSpPr>
        <p:spPr>
          <a:xfrm>
            <a:off x="7542252" y="4706082"/>
            <a:ext cx="1429065" cy="5777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002FF402-F622-D735-E6AD-519394271498}"/>
              </a:ext>
            </a:extLst>
          </p:cNvPr>
          <p:cNvCxnSpPr>
            <a:cxnSpLocks/>
          </p:cNvCxnSpPr>
          <p:nvPr/>
        </p:nvCxnSpPr>
        <p:spPr>
          <a:xfrm flipV="1">
            <a:off x="7554107" y="4271952"/>
            <a:ext cx="1467440" cy="1913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07EF7E1-A26A-1B47-4FE6-FD1CA1B1EABE}"/>
              </a:ext>
            </a:extLst>
          </p:cNvPr>
          <p:cNvCxnSpPr>
            <a:cxnSpLocks/>
          </p:cNvCxnSpPr>
          <p:nvPr/>
        </p:nvCxnSpPr>
        <p:spPr>
          <a:xfrm>
            <a:off x="7507782" y="5086571"/>
            <a:ext cx="1463535" cy="6312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A6B5EF65-790E-5555-224B-D8578A129245}"/>
              </a:ext>
            </a:extLst>
          </p:cNvPr>
          <p:cNvCxnSpPr>
            <a:cxnSpLocks/>
          </p:cNvCxnSpPr>
          <p:nvPr/>
        </p:nvCxnSpPr>
        <p:spPr>
          <a:xfrm flipV="1">
            <a:off x="7554107" y="4686095"/>
            <a:ext cx="1417210" cy="7335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D15A5CC-3E7A-3C28-1605-9A5FED6DAF2E}"/>
              </a:ext>
            </a:extLst>
          </p:cNvPr>
          <p:cNvCxnSpPr>
            <a:cxnSpLocks/>
          </p:cNvCxnSpPr>
          <p:nvPr/>
        </p:nvCxnSpPr>
        <p:spPr>
          <a:xfrm>
            <a:off x="7570017" y="5835947"/>
            <a:ext cx="1405353" cy="3804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253E63E4-29E9-1A7C-A8CD-A3534EFABCC7}"/>
              </a:ext>
            </a:extLst>
          </p:cNvPr>
          <p:cNvCxnSpPr>
            <a:cxnSpLocks/>
          </p:cNvCxnSpPr>
          <p:nvPr/>
        </p:nvCxnSpPr>
        <p:spPr>
          <a:xfrm>
            <a:off x="7565964" y="4215156"/>
            <a:ext cx="1405353" cy="3804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32A08ACF-2F6D-7F08-1D12-3115F3C7F0AA}"/>
              </a:ext>
            </a:extLst>
          </p:cNvPr>
          <p:cNvCxnSpPr>
            <a:cxnSpLocks/>
          </p:cNvCxnSpPr>
          <p:nvPr/>
        </p:nvCxnSpPr>
        <p:spPr>
          <a:xfrm flipV="1">
            <a:off x="7564447" y="5171079"/>
            <a:ext cx="1351638" cy="10466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4043B91-12AD-1328-2169-51901FA3D67C}"/>
              </a:ext>
            </a:extLst>
          </p:cNvPr>
          <p:cNvCxnSpPr>
            <a:cxnSpLocks/>
          </p:cNvCxnSpPr>
          <p:nvPr/>
        </p:nvCxnSpPr>
        <p:spPr>
          <a:xfrm flipV="1">
            <a:off x="7598917" y="5392919"/>
            <a:ext cx="1317168" cy="885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9CD76EC-915D-B36D-2B0D-D7986936F156}"/>
              </a:ext>
            </a:extLst>
          </p:cNvPr>
          <p:cNvCxnSpPr>
            <a:cxnSpLocks/>
          </p:cNvCxnSpPr>
          <p:nvPr/>
        </p:nvCxnSpPr>
        <p:spPr>
          <a:xfrm>
            <a:off x="7536872" y="4295421"/>
            <a:ext cx="1496530" cy="17911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4C3EE5C8-3BBC-832D-8FC0-D544DF6832B3}"/>
              </a:ext>
            </a:extLst>
          </p:cNvPr>
          <p:cNvCxnSpPr>
            <a:cxnSpLocks/>
          </p:cNvCxnSpPr>
          <p:nvPr/>
        </p:nvCxnSpPr>
        <p:spPr>
          <a:xfrm flipV="1">
            <a:off x="7626113" y="5844081"/>
            <a:ext cx="1334822" cy="3922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6E1C2B5-F6D6-BA9C-53FB-00F76DEE3783}"/>
                  </a:ext>
                </a:extLst>
              </p:cNvPr>
              <p:cNvSpPr txBox="1"/>
              <p:nvPr/>
            </p:nvSpPr>
            <p:spPr>
              <a:xfrm>
                <a:off x="7235831" y="2961915"/>
                <a:ext cx="32861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6E1C2B5-F6D6-BA9C-53FB-00F76DEE3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831" y="2961915"/>
                <a:ext cx="328616" cy="67710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B89EE1FD-9139-F345-68A7-E85BE92B2545}"/>
                  </a:ext>
                </a:extLst>
              </p:cNvPr>
              <p:cNvSpPr txBox="1"/>
              <p:nvPr/>
            </p:nvSpPr>
            <p:spPr>
              <a:xfrm>
                <a:off x="7225491" y="6261300"/>
                <a:ext cx="32861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B89EE1FD-9139-F345-68A7-E85BE92B2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5491" y="6261300"/>
                <a:ext cx="328616" cy="67710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9D590AE-1297-5872-A580-D17F9070F3D7}"/>
                  </a:ext>
                </a:extLst>
              </p:cNvPr>
              <p:cNvSpPr txBox="1"/>
              <p:nvPr/>
            </p:nvSpPr>
            <p:spPr>
              <a:xfrm>
                <a:off x="9490941" y="4799362"/>
                <a:ext cx="6086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9D590AE-1297-5872-A580-D17F9070F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941" y="4799362"/>
                <a:ext cx="608628" cy="276999"/>
              </a:xfrm>
              <a:prstGeom prst="rect">
                <a:avLst/>
              </a:prstGeom>
              <a:blipFill>
                <a:blip r:embed="rId18"/>
                <a:stretch>
                  <a:fillRect l="-4000" r="-800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AAC35BB9-4621-1211-EA54-A6EF18C9639B}"/>
                  </a:ext>
                </a:extLst>
              </p:cNvPr>
              <p:cNvSpPr txBox="1"/>
              <p:nvPr/>
            </p:nvSpPr>
            <p:spPr>
              <a:xfrm>
                <a:off x="6410093" y="4757827"/>
                <a:ext cx="1995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AAC35BB9-4621-1211-EA54-A6EF18C96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093" y="4757827"/>
                <a:ext cx="199542" cy="276999"/>
              </a:xfrm>
              <a:prstGeom prst="rect">
                <a:avLst/>
              </a:prstGeom>
              <a:blipFill>
                <a:blip r:embed="rId19"/>
                <a:stretch>
                  <a:fillRect l="-15625" r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F727AB5-1B36-B442-3CE5-A84648D458BD}"/>
                  </a:ext>
                </a:extLst>
              </p:cNvPr>
              <p:cNvSpPr txBox="1"/>
              <p:nvPr/>
            </p:nvSpPr>
            <p:spPr>
              <a:xfrm>
                <a:off x="6977875" y="4072996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F727AB5-1B36-B442-3CE5-A84648D45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875" y="4072996"/>
                <a:ext cx="190757" cy="276999"/>
              </a:xfrm>
              <a:prstGeom prst="rect">
                <a:avLst/>
              </a:prstGeom>
              <a:blipFill>
                <a:blip r:embed="rId20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1FB1475E-92C5-A7B9-F3A6-1C2D92111443}"/>
                  </a:ext>
                </a:extLst>
              </p:cNvPr>
              <p:cNvSpPr txBox="1"/>
              <p:nvPr/>
            </p:nvSpPr>
            <p:spPr>
              <a:xfrm>
                <a:off x="6973106" y="4481370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1FB1475E-92C5-A7B9-F3A6-1C2D92111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106" y="4481370"/>
                <a:ext cx="190757" cy="276999"/>
              </a:xfrm>
              <a:prstGeom prst="rect">
                <a:avLst/>
              </a:prstGeom>
              <a:blipFill>
                <a:blip r:embed="rId21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DC821B97-A478-7AE3-08C4-0A8FC5A4F397}"/>
                  </a:ext>
                </a:extLst>
              </p:cNvPr>
              <p:cNvSpPr txBox="1"/>
              <p:nvPr/>
            </p:nvSpPr>
            <p:spPr>
              <a:xfrm>
                <a:off x="6982644" y="4864679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DC821B97-A478-7AE3-08C4-0A8FC5A4F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644" y="4864679"/>
                <a:ext cx="190757" cy="276999"/>
              </a:xfrm>
              <a:prstGeom prst="rect">
                <a:avLst/>
              </a:prstGeom>
              <a:blipFill>
                <a:blip r:embed="rId22"/>
                <a:stretch>
                  <a:fillRect l="-25000" r="-25000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328D82B-7086-6A59-E3EA-ED58A2CCA873}"/>
                  </a:ext>
                </a:extLst>
              </p:cNvPr>
              <p:cNvSpPr txBox="1"/>
              <p:nvPr/>
            </p:nvSpPr>
            <p:spPr>
              <a:xfrm>
                <a:off x="6985694" y="5291277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328D82B-7086-6A59-E3EA-ED58A2CCA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694" y="5291277"/>
                <a:ext cx="190757" cy="276999"/>
              </a:xfrm>
              <a:prstGeom prst="rect">
                <a:avLst/>
              </a:prstGeom>
              <a:blipFill>
                <a:blip r:embed="rId23"/>
                <a:stretch>
                  <a:fillRect l="-29032" r="-25806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352902CF-B80B-FC5E-C63C-485DF9387169}"/>
                  </a:ext>
                </a:extLst>
              </p:cNvPr>
              <p:cNvSpPr txBox="1"/>
              <p:nvPr/>
            </p:nvSpPr>
            <p:spPr>
              <a:xfrm>
                <a:off x="6991861" y="3651998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352902CF-B80B-FC5E-C63C-485DF9387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861" y="3651998"/>
                <a:ext cx="190757" cy="276999"/>
              </a:xfrm>
              <a:prstGeom prst="rect">
                <a:avLst/>
              </a:prstGeom>
              <a:blipFill>
                <a:blip r:embed="rId24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125E514-5098-5E54-75C7-AE6E078992A2}"/>
                  </a:ext>
                </a:extLst>
              </p:cNvPr>
              <p:cNvSpPr txBox="1"/>
              <p:nvPr/>
            </p:nvSpPr>
            <p:spPr>
              <a:xfrm>
                <a:off x="6981142" y="5650837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125E514-5098-5E54-75C7-AE6E07899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142" y="5650837"/>
                <a:ext cx="190757" cy="276999"/>
              </a:xfrm>
              <a:prstGeom prst="rect">
                <a:avLst/>
              </a:prstGeom>
              <a:blipFill>
                <a:blip r:embed="rId25"/>
                <a:stretch>
                  <a:fillRect l="-25806" r="-2903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32508845-FC07-5499-F3C6-F4339F21106A}"/>
                  </a:ext>
                </a:extLst>
              </p:cNvPr>
              <p:cNvSpPr txBox="1"/>
              <p:nvPr/>
            </p:nvSpPr>
            <p:spPr>
              <a:xfrm>
                <a:off x="6966898" y="6081536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32508845-FC07-5499-F3C6-F4339F211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898" y="6081536"/>
                <a:ext cx="190757" cy="276999"/>
              </a:xfrm>
              <a:prstGeom prst="rect">
                <a:avLst/>
              </a:prstGeom>
              <a:blipFill>
                <a:blip r:embed="rId26"/>
                <a:stretch>
                  <a:fillRect l="-29032" r="-25806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文本框 62">
            <a:extLst>
              <a:ext uri="{FF2B5EF4-FFF2-40B4-BE49-F238E27FC236}">
                <a16:creationId xmlns:a16="http://schemas.microsoft.com/office/drawing/2014/main" id="{409BC085-58DC-257F-64BB-D2EC3D376236}"/>
              </a:ext>
            </a:extLst>
          </p:cNvPr>
          <p:cNvSpPr txBox="1"/>
          <p:nvPr/>
        </p:nvSpPr>
        <p:spPr>
          <a:xfrm>
            <a:off x="9338491" y="3639023"/>
            <a:ext cx="3286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Fail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65B7841-A04B-9EA6-A740-10965DC85A7B}"/>
              </a:ext>
            </a:extLst>
          </p:cNvPr>
          <p:cNvSpPr txBox="1"/>
          <p:nvPr/>
        </p:nvSpPr>
        <p:spPr>
          <a:xfrm>
            <a:off x="9380395" y="4011587"/>
            <a:ext cx="3286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Fail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EA1AB35-58F5-B5E7-6640-06ADA25DC36D}"/>
              </a:ext>
            </a:extLst>
          </p:cNvPr>
          <p:cNvSpPr txBox="1"/>
          <p:nvPr/>
        </p:nvSpPr>
        <p:spPr>
          <a:xfrm>
            <a:off x="9406411" y="5650836"/>
            <a:ext cx="3286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Fail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65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/>
      <p:bldP spid="20" grpId="0" animBg="1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C9A99F0-2245-3C8F-5CFF-F29E123A19F2}"/>
              </a:ext>
            </a:extLst>
          </p:cNvPr>
          <p:cNvSpPr/>
          <p:nvPr/>
        </p:nvSpPr>
        <p:spPr>
          <a:xfrm>
            <a:off x="1984918" y="327103"/>
            <a:ext cx="8980449" cy="8995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Existence &amp; Construction: One-sided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9D1E043F-4860-C1B5-0F02-C2BD867F36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3953649"/>
                  </p:ext>
                </p:extLst>
              </p:nvPr>
            </p:nvGraphicFramePr>
            <p:xfrm>
              <a:off x="1706062" y="2094982"/>
              <a:ext cx="9259304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4826">
                      <a:extLst>
                        <a:ext uri="{9D8B030D-6E8A-4147-A177-3AD203B41FA5}">
                          <a16:colId xmlns:a16="http://schemas.microsoft.com/office/drawing/2014/main" val="4185412573"/>
                        </a:ext>
                      </a:extLst>
                    </a:gridCol>
                    <a:gridCol w="2314826">
                      <a:extLst>
                        <a:ext uri="{9D8B030D-6E8A-4147-A177-3AD203B41FA5}">
                          <a16:colId xmlns:a16="http://schemas.microsoft.com/office/drawing/2014/main" val="1104328495"/>
                        </a:ext>
                      </a:extLst>
                    </a:gridCol>
                    <a:gridCol w="1783120">
                      <a:extLst>
                        <a:ext uri="{9D8B030D-6E8A-4147-A177-3AD203B41FA5}">
                          <a16:colId xmlns:a16="http://schemas.microsoft.com/office/drawing/2014/main" val="1116877630"/>
                        </a:ext>
                      </a:extLst>
                    </a:gridCol>
                    <a:gridCol w="2846532">
                      <a:extLst>
                        <a:ext uri="{9D8B030D-6E8A-4147-A177-3AD203B41FA5}">
                          <a16:colId xmlns:a16="http://schemas.microsoft.com/office/drawing/2014/main" val="13230720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Citation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Expansion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chemeClr val="bg1"/>
                              </a:solidFill>
                            </a:rPr>
                            <a:t>Aspect Ratio</a:t>
                          </a:r>
                          <a:endParaRPr lang="zh-CN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Construction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15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𝛺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,1−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Arbitrary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Random graphs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1415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CRVW02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𝛺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,1−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Arbitrary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Zig-zag product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6182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AD23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𝛺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&gt;0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Arbitrary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Routed product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7647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KRS23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𝛺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&gt;0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Arbitrary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Error-correcting codes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728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CRT23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𝛺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,1−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Arbitrary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HDX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082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Gol24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𝛺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,1−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Arbitrary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Improved routed product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80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GUV07/TSU12/KTS22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Algebraic Codes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85843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9D1E043F-4860-C1B5-0F02-C2BD867F36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3953649"/>
                  </p:ext>
                </p:extLst>
              </p:nvPr>
            </p:nvGraphicFramePr>
            <p:xfrm>
              <a:off x="1706062" y="2094982"/>
              <a:ext cx="9259304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4826">
                      <a:extLst>
                        <a:ext uri="{9D8B030D-6E8A-4147-A177-3AD203B41FA5}">
                          <a16:colId xmlns:a16="http://schemas.microsoft.com/office/drawing/2014/main" val="4185412573"/>
                        </a:ext>
                      </a:extLst>
                    </a:gridCol>
                    <a:gridCol w="2314826">
                      <a:extLst>
                        <a:ext uri="{9D8B030D-6E8A-4147-A177-3AD203B41FA5}">
                          <a16:colId xmlns:a16="http://schemas.microsoft.com/office/drawing/2014/main" val="1104328495"/>
                        </a:ext>
                      </a:extLst>
                    </a:gridCol>
                    <a:gridCol w="1783120">
                      <a:extLst>
                        <a:ext uri="{9D8B030D-6E8A-4147-A177-3AD203B41FA5}">
                          <a16:colId xmlns:a16="http://schemas.microsoft.com/office/drawing/2014/main" val="1116877630"/>
                        </a:ext>
                      </a:extLst>
                    </a:gridCol>
                    <a:gridCol w="2846532">
                      <a:extLst>
                        <a:ext uri="{9D8B030D-6E8A-4147-A177-3AD203B41FA5}">
                          <a16:colId xmlns:a16="http://schemas.microsoft.com/office/drawing/2014/main" val="13230720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Citation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Expansion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chemeClr val="bg1"/>
                              </a:solidFill>
                            </a:rPr>
                            <a:t>Aspect Ratio</a:t>
                          </a:r>
                          <a:endParaRPr lang="zh-CN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Construction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15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263" t="-108197" r="-201053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Arbitrary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Random graphs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1415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CRVW02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263" t="-208197" r="-201053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Arbitrary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Zig-zag product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6182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AD23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263" t="-308197" r="-201053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Arbitrary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Routed product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7647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KRS23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263" t="-408197" r="-201053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Arbitrary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Error-correcting codes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728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CRT23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263" t="-508197" r="-201053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Arbitrary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HDX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082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Gol24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263" t="-608197" r="-20105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Arbitrary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Improved routed product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80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GUV07/TSU12/KTS22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Algebraic Codes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85843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2458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328BC0D-E6CB-BD30-6A4D-D2D1BB119EA0}"/>
              </a:ext>
            </a:extLst>
          </p:cNvPr>
          <p:cNvSpPr/>
          <p:nvPr/>
        </p:nvSpPr>
        <p:spPr>
          <a:xfrm>
            <a:off x="1984918" y="327103"/>
            <a:ext cx="8980449" cy="8995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Motivation: Two-sided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2B9BE13A-7918-D44A-CBFA-467BA92FC781}"/>
                  </a:ext>
                </a:extLst>
              </p:cNvPr>
              <p:cNvSpPr/>
              <p:nvPr/>
            </p:nvSpPr>
            <p:spPr>
              <a:xfrm>
                <a:off x="1307162" y="1528092"/>
                <a:ext cx="10046126" cy="2092687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accent2"/>
                    </a:solidFill>
                  </a:rPr>
                  <a:t>Lossless expander: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𝛺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</m:d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 UN expander</a:t>
                </a:r>
                <a:endParaRPr lang="en-US" altLang="zh-CN" b="1" dirty="0">
                  <a:solidFill>
                    <a:schemeClr val="accent2"/>
                  </a:solidFill>
                </a:endParaRPr>
              </a:p>
              <a:p>
                <a:pPr algn="ctr"/>
                <a:r>
                  <a:rPr lang="en-US" altLang="zh-CN" b="1" dirty="0">
                    <a:solidFill>
                      <a:srgbClr val="FF0000"/>
                    </a:solidFill>
                  </a:rPr>
                  <a:t>[LH22]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: Two-sided lossless expander with </a:t>
                </a:r>
                <a:r>
                  <a:rPr lang="en-US" altLang="zh-CN" b="1" i="1" dirty="0">
                    <a:solidFill>
                      <a:schemeClr val="tx1"/>
                    </a:solidFill>
                  </a:rPr>
                  <a:t>“algebraic structure”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altLang="zh-CN" b="1" i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altLang="zh-CN" b="1" dirty="0">
                    <a:solidFill>
                      <a:srgbClr val="7030A0"/>
                    </a:solidFill>
                  </a:rPr>
                  <a:t>efficiently decodable quantum LDPC codes</a:t>
                </a: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In fact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𝛺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two-sided UN expansion suffices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[HLM+24]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2B9BE13A-7918-D44A-CBFA-467BA92FC7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162" y="1528092"/>
                <a:ext cx="10046126" cy="209268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195609B7-BBEE-9A3B-F487-E3E8F5A788B4}"/>
              </a:ext>
            </a:extLst>
          </p:cNvPr>
          <p:cNvSpPr/>
          <p:nvPr/>
        </p:nvSpPr>
        <p:spPr>
          <a:xfrm>
            <a:off x="5991922" y="3815464"/>
            <a:ext cx="208156" cy="2155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8DFA369-1BE5-5942-6738-67E97D960EA1}"/>
              </a:ext>
            </a:extLst>
          </p:cNvPr>
          <p:cNvSpPr/>
          <p:nvPr/>
        </p:nvSpPr>
        <p:spPr>
          <a:xfrm>
            <a:off x="5991922" y="4205757"/>
            <a:ext cx="208156" cy="2155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8CB6F63-40BD-F559-0368-3788F550BE23}"/>
              </a:ext>
            </a:extLst>
          </p:cNvPr>
          <p:cNvSpPr/>
          <p:nvPr/>
        </p:nvSpPr>
        <p:spPr>
          <a:xfrm>
            <a:off x="5991922" y="4596050"/>
            <a:ext cx="208156" cy="2155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9D7FE1E-FEC5-80E2-BFD5-D4D64EE3CA98}"/>
              </a:ext>
            </a:extLst>
          </p:cNvPr>
          <p:cNvSpPr/>
          <p:nvPr/>
        </p:nvSpPr>
        <p:spPr>
          <a:xfrm>
            <a:off x="5991922" y="5029088"/>
            <a:ext cx="208156" cy="2155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2299476-24D4-309A-9C59-896BCD6FC564}"/>
              </a:ext>
            </a:extLst>
          </p:cNvPr>
          <p:cNvSpPr/>
          <p:nvPr/>
        </p:nvSpPr>
        <p:spPr>
          <a:xfrm>
            <a:off x="5991922" y="5439824"/>
            <a:ext cx="208156" cy="2155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EA0DBD9-03EA-4391-8970-263C923EE7DE}"/>
              </a:ext>
            </a:extLst>
          </p:cNvPr>
          <p:cNvSpPr/>
          <p:nvPr/>
        </p:nvSpPr>
        <p:spPr>
          <a:xfrm>
            <a:off x="5991922" y="5850560"/>
            <a:ext cx="208156" cy="2155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DBB3ABC-DC8B-AFC6-3D3D-9C35154F9FA8}"/>
              </a:ext>
            </a:extLst>
          </p:cNvPr>
          <p:cNvSpPr/>
          <p:nvPr/>
        </p:nvSpPr>
        <p:spPr>
          <a:xfrm>
            <a:off x="5991922" y="6261296"/>
            <a:ext cx="208156" cy="2155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F956C5-6FA5-4B00-8910-46FB346A3AA3}"/>
              </a:ext>
            </a:extLst>
          </p:cNvPr>
          <p:cNvSpPr/>
          <p:nvPr/>
        </p:nvSpPr>
        <p:spPr>
          <a:xfrm>
            <a:off x="4591683" y="4421346"/>
            <a:ext cx="208156" cy="215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C58DF2D-DF55-2D52-9CD5-AFB22A763441}"/>
              </a:ext>
            </a:extLst>
          </p:cNvPr>
          <p:cNvSpPr/>
          <p:nvPr/>
        </p:nvSpPr>
        <p:spPr>
          <a:xfrm>
            <a:off x="4591683" y="4811639"/>
            <a:ext cx="208156" cy="215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36AD5C8-F626-324D-7FCB-956212B4F346}"/>
              </a:ext>
            </a:extLst>
          </p:cNvPr>
          <p:cNvSpPr/>
          <p:nvPr/>
        </p:nvSpPr>
        <p:spPr>
          <a:xfrm>
            <a:off x="4591683" y="5201932"/>
            <a:ext cx="208156" cy="215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2FC4D3F-FB17-E38F-5AA6-C4304F6F1CE1}"/>
              </a:ext>
            </a:extLst>
          </p:cNvPr>
          <p:cNvSpPr/>
          <p:nvPr/>
        </p:nvSpPr>
        <p:spPr>
          <a:xfrm>
            <a:off x="4591683" y="5634970"/>
            <a:ext cx="208156" cy="215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24CC036-77CD-1559-C616-BEF73643B544}"/>
              </a:ext>
            </a:extLst>
          </p:cNvPr>
          <p:cNvSpPr/>
          <p:nvPr/>
        </p:nvSpPr>
        <p:spPr>
          <a:xfrm>
            <a:off x="7184005" y="4421346"/>
            <a:ext cx="208156" cy="215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2043C01-2AD5-EFA3-1515-A8418257AD3A}"/>
              </a:ext>
            </a:extLst>
          </p:cNvPr>
          <p:cNvSpPr/>
          <p:nvPr/>
        </p:nvSpPr>
        <p:spPr>
          <a:xfrm>
            <a:off x="7184005" y="4811639"/>
            <a:ext cx="208156" cy="215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F2EA6357-1BF9-EA13-99B1-92A889F96C25}"/>
              </a:ext>
            </a:extLst>
          </p:cNvPr>
          <p:cNvSpPr/>
          <p:nvPr/>
        </p:nvSpPr>
        <p:spPr>
          <a:xfrm>
            <a:off x="7184005" y="5201932"/>
            <a:ext cx="208156" cy="215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3547E0A-4A8A-D9A1-B6EB-43ED645D98A8}"/>
              </a:ext>
            </a:extLst>
          </p:cNvPr>
          <p:cNvSpPr/>
          <p:nvPr/>
        </p:nvSpPr>
        <p:spPr>
          <a:xfrm>
            <a:off x="7184005" y="5634970"/>
            <a:ext cx="208156" cy="215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346BE8F-CB9F-3ABA-2589-A628CD6ABA4D}"/>
              </a:ext>
            </a:extLst>
          </p:cNvPr>
          <p:cNvCxnSpPr>
            <a:cxnSpLocks/>
            <a:stCxn id="11" idx="7"/>
            <a:endCxn id="3" idx="2"/>
          </p:cNvCxnSpPr>
          <p:nvPr/>
        </p:nvCxnSpPr>
        <p:spPr>
          <a:xfrm flipV="1">
            <a:off x="4769355" y="3923259"/>
            <a:ext cx="1222567" cy="52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9F8CBD5-C94B-DE37-2652-854798AACF69}"/>
              </a:ext>
            </a:extLst>
          </p:cNvPr>
          <p:cNvCxnSpPr>
            <a:cxnSpLocks/>
            <a:stCxn id="11" idx="5"/>
            <a:endCxn id="6" idx="2"/>
          </p:cNvCxnSpPr>
          <p:nvPr/>
        </p:nvCxnSpPr>
        <p:spPr>
          <a:xfrm>
            <a:off x="4769355" y="4605364"/>
            <a:ext cx="1222567" cy="98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5611CEE-5256-EA19-53B3-23527DDCE3A3}"/>
              </a:ext>
            </a:extLst>
          </p:cNvPr>
          <p:cNvCxnSpPr>
            <a:cxnSpLocks/>
            <a:stCxn id="3" idx="3"/>
            <a:endCxn id="12" idx="7"/>
          </p:cNvCxnSpPr>
          <p:nvPr/>
        </p:nvCxnSpPr>
        <p:spPr>
          <a:xfrm flipH="1">
            <a:off x="4769355" y="3999482"/>
            <a:ext cx="1253051" cy="843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2B7E928-8C5F-3956-F1DD-5ED2D897CB30}"/>
              </a:ext>
            </a:extLst>
          </p:cNvPr>
          <p:cNvCxnSpPr>
            <a:cxnSpLocks/>
            <a:stCxn id="3" idx="4"/>
            <a:endCxn id="14" idx="7"/>
          </p:cNvCxnSpPr>
          <p:nvPr/>
        </p:nvCxnSpPr>
        <p:spPr>
          <a:xfrm flipH="1">
            <a:off x="4769355" y="4031054"/>
            <a:ext cx="1326645" cy="1635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751BE5E-C66A-22EB-C642-B9BA03FF4EBF}"/>
              </a:ext>
            </a:extLst>
          </p:cNvPr>
          <p:cNvCxnSpPr>
            <a:cxnSpLocks/>
            <a:stCxn id="5" idx="2"/>
            <a:endCxn id="12" idx="6"/>
          </p:cNvCxnSpPr>
          <p:nvPr/>
        </p:nvCxnSpPr>
        <p:spPr>
          <a:xfrm flipH="1">
            <a:off x="4799839" y="4313552"/>
            <a:ext cx="1192083" cy="605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5A393CE-3A6D-59A3-588A-91E870378668}"/>
              </a:ext>
            </a:extLst>
          </p:cNvPr>
          <p:cNvCxnSpPr>
            <a:cxnSpLocks/>
            <a:stCxn id="5" idx="3"/>
            <a:endCxn id="13" idx="7"/>
          </p:cNvCxnSpPr>
          <p:nvPr/>
        </p:nvCxnSpPr>
        <p:spPr>
          <a:xfrm flipH="1">
            <a:off x="4769355" y="4389775"/>
            <a:ext cx="1253051" cy="843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849DF492-CDBC-60E3-CBAA-A87489537F18}"/>
              </a:ext>
            </a:extLst>
          </p:cNvPr>
          <p:cNvCxnSpPr>
            <a:cxnSpLocks/>
            <a:stCxn id="5" idx="1"/>
            <a:endCxn id="11" idx="6"/>
          </p:cNvCxnSpPr>
          <p:nvPr/>
        </p:nvCxnSpPr>
        <p:spPr>
          <a:xfrm flipH="1">
            <a:off x="4799839" y="4237329"/>
            <a:ext cx="1222567" cy="291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98CB62B-8F33-FF71-03EC-7818F2579064}"/>
              </a:ext>
            </a:extLst>
          </p:cNvPr>
          <p:cNvCxnSpPr>
            <a:cxnSpLocks/>
            <a:stCxn id="6" idx="3"/>
            <a:endCxn id="12" idx="5"/>
          </p:cNvCxnSpPr>
          <p:nvPr/>
        </p:nvCxnSpPr>
        <p:spPr>
          <a:xfrm flipH="1">
            <a:off x="4769355" y="4780068"/>
            <a:ext cx="1253051" cy="215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36C92570-C970-EF09-F95B-D995FCC68CBC}"/>
              </a:ext>
            </a:extLst>
          </p:cNvPr>
          <p:cNvCxnSpPr>
            <a:cxnSpLocks/>
            <a:stCxn id="6" idx="4"/>
            <a:endCxn id="14" idx="6"/>
          </p:cNvCxnSpPr>
          <p:nvPr/>
        </p:nvCxnSpPr>
        <p:spPr>
          <a:xfrm flipH="1">
            <a:off x="4799839" y="4811640"/>
            <a:ext cx="1296161" cy="931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AFAAAAB-360B-7A10-B1B6-67F914E75DD4}"/>
              </a:ext>
            </a:extLst>
          </p:cNvPr>
          <p:cNvCxnSpPr>
            <a:cxnSpLocks/>
            <a:stCxn id="7" idx="1"/>
            <a:endCxn id="11" idx="5"/>
          </p:cNvCxnSpPr>
          <p:nvPr/>
        </p:nvCxnSpPr>
        <p:spPr>
          <a:xfrm flipH="1" flipV="1">
            <a:off x="4769355" y="4605364"/>
            <a:ext cx="1253051" cy="455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1E8012B-F8AB-78EE-3E0C-214E653202B4}"/>
              </a:ext>
            </a:extLst>
          </p:cNvPr>
          <p:cNvCxnSpPr>
            <a:cxnSpLocks/>
            <a:stCxn id="7" idx="2"/>
            <a:endCxn id="12" idx="5"/>
          </p:cNvCxnSpPr>
          <p:nvPr/>
        </p:nvCxnSpPr>
        <p:spPr>
          <a:xfrm flipH="1" flipV="1">
            <a:off x="4769355" y="4995657"/>
            <a:ext cx="1222567" cy="141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CDE352AB-5D76-951A-75E5-6B6C133CABBB}"/>
              </a:ext>
            </a:extLst>
          </p:cNvPr>
          <p:cNvCxnSpPr>
            <a:cxnSpLocks/>
            <a:stCxn id="7" idx="3"/>
            <a:endCxn id="14" idx="5"/>
          </p:cNvCxnSpPr>
          <p:nvPr/>
        </p:nvCxnSpPr>
        <p:spPr>
          <a:xfrm flipH="1">
            <a:off x="4769355" y="5213106"/>
            <a:ext cx="1253051" cy="605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FA96B4AF-3CA0-9C8B-686D-E7EB1F620BBB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4799839" y="4635962"/>
            <a:ext cx="1222567" cy="835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025D8F55-43B8-0C70-5E3E-819906CF9D09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flipH="1" flipV="1">
            <a:off x="4799839" y="5309727"/>
            <a:ext cx="1192083" cy="237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5E7BB456-999B-F8CD-8674-17F2B1F9761F}"/>
              </a:ext>
            </a:extLst>
          </p:cNvPr>
          <p:cNvCxnSpPr>
            <a:cxnSpLocks/>
            <a:stCxn id="14" idx="5"/>
            <a:endCxn id="8" idx="3"/>
          </p:cNvCxnSpPr>
          <p:nvPr/>
        </p:nvCxnSpPr>
        <p:spPr>
          <a:xfrm flipV="1">
            <a:off x="4769355" y="5623842"/>
            <a:ext cx="1253051" cy="195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0D767442-D80E-9BBC-3E2A-0076BA4ED578}"/>
              </a:ext>
            </a:extLst>
          </p:cNvPr>
          <p:cNvCxnSpPr>
            <a:cxnSpLocks/>
            <a:stCxn id="9" idx="1"/>
            <a:endCxn id="12" idx="5"/>
          </p:cNvCxnSpPr>
          <p:nvPr/>
        </p:nvCxnSpPr>
        <p:spPr>
          <a:xfrm flipH="1" flipV="1">
            <a:off x="4769355" y="4995657"/>
            <a:ext cx="1253051" cy="886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D4D37913-3903-8D80-BA4E-BCB7FE7DB53A}"/>
              </a:ext>
            </a:extLst>
          </p:cNvPr>
          <p:cNvCxnSpPr>
            <a:cxnSpLocks/>
            <a:stCxn id="9" idx="2"/>
            <a:endCxn id="13" idx="6"/>
          </p:cNvCxnSpPr>
          <p:nvPr/>
        </p:nvCxnSpPr>
        <p:spPr>
          <a:xfrm flipH="1" flipV="1">
            <a:off x="4799839" y="5309727"/>
            <a:ext cx="1192083" cy="648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83580B0A-7151-DD26-3136-AA5043B0C6D0}"/>
              </a:ext>
            </a:extLst>
          </p:cNvPr>
          <p:cNvCxnSpPr>
            <a:cxnSpLocks/>
            <a:stCxn id="9" idx="2"/>
            <a:endCxn id="14" idx="5"/>
          </p:cNvCxnSpPr>
          <p:nvPr/>
        </p:nvCxnSpPr>
        <p:spPr>
          <a:xfrm flipH="1" flipV="1">
            <a:off x="4769355" y="5818988"/>
            <a:ext cx="1222567" cy="139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34C907A8-AC94-C3DB-9301-3F74C1FF9B1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799839" y="5029088"/>
            <a:ext cx="1222567" cy="1263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83C81B6D-302C-2F53-5C31-57B864C97A23}"/>
              </a:ext>
            </a:extLst>
          </p:cNvPr>
          <p:cNvCxnSpPr>
            <a:cxnSpLocks/>
            <a:stCxn id="13" idx="5"/>
            <a:endCxn id="10" idx="2"/>
          </p:cNvCxnSpPr>
          <p:nvPr/>
        </p:nvCxnSpPr>
        <p:spPr>
          <a:xfrm>
            <a:off x="4769355" y="5385950"/>
            <a:ext cx="1222567" cy="983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743F49D5-06D6-10E0-5FC6-62C0384D9344}"/>
              </a:ext>
            </a:extLst>
          </p:cNvPr>
          <p:cNvCxnSpPr>
            <a:cxnSpLocks/>
            <a:stCxn id="14" idx="5"/>
            <a:endCxn id="10" idx="3"/>
          </p:cNvCxnSpPr>
          <p:nvPr/>
        </p:nvCxnSpPr>
        <p:spPr>
          <a:xfrm>
            <a:off x="4769355" y="5818988"/>
            <a:ext cx="1253051" cy="626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682D0AD5-4BCD-7EFA-F708-0D9EF55B7FAF}"/>
              </a:ext>
            </a:extLst>
          </p:cNvPr>
          <p:cNvCxnSpPr>
            <a:cxnSpLocks/>
            <a:stCxn id="7" idx="7"/>
            <a:endCxn id="16" idx="2"/>
          </p:cNvCxnSpPr>
          <p:nvPr/>
        </p:nvCxnSpPr>
        <p:spPr>
          <a:xfrm flipV="1">
            <a:off x="6169594" y="4919434"/>
            <a:ext cx="1014411" cy="141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3B898447-2ACF-A254-F839-ED3C3C45F0CB}"/>
              </a:ext>
            </a:extLst>
          </p:cNvPr>
          <p:cNvCxnSpPr>
            <a:cxnSpLocks/>
            <a:stCxn id="7" idx="6"/>
            <a:endCxn id="17" idx="2"/>
          </p:cNvCxnSpPr>
          <p:nvPr/>
        </p:nvCxnSpPr>
        <p:spPr>
          <a:xfrm>
            <a:off x="6200078" y="5136883"/>
            <a:ext cx="983927" cy="172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1F9B36E2-A337-E67D-83D9-615EBC5362F8}"/>
              </a:ext>
            </a:extLst>
          </p:cNvPr>
          <p:cNvCxnSpPr>
            <a:cxnSpLocks/>
            <a:stCxn id="7" idx="5"/>
            <a:endCxn id="18" idx="2"/>
          </p:cNvCxnSpPr>
          <p:nvPr/>
        </p:nvCxnSpPr>
        <p:spPr>
          <a:xfrm>
            <a:off x="6169594" y="5213106"/>
            <a:ext cx="1014411" cy="52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46A41042-305F-E6EB-D6E0-996EE6703293}"/>
              </a:ext>
            </a:extLst>
          </p:cNvPr>
          <p:cNvCxnSpPr>
            <a:cxnSpLocks/>
            <a:stCxn id="3" idx="7"/>
            <a:endCxn id="15" idx="1"/>
          </p:cNvCxnSpPr>
          <p:nvPr/>
        </p:nvCxnSpPr>
        <p:spPr>
          <a:xfrm>
            <a:off x="6169594" y="3847036"/>
            <a:ext cx="1044895" cy="605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52E7CCCA-B554-77D1-5E21-C1BA717E604B}"/>
              </a:ext>
            </a:extLst>
          </p:cNvPr>
          <p:cNvCxnSpPr>
            <a:cxnSpLocks/>
            <a:stCxn id="3" idx="6"/>
            <a:endCxn id="16" idx="1"/>
          </p:cNvCxnSpPr>
          <p:nvPr/>
        </p:nvCxnSpPr>
        <p:spPr>
          <a:xfrm>
            <a:off x="6200078" y="3923259"/>
            <a:ext cx="1014411" cy="919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B1368EF3-14D4-FDD7-08C4-90466B8A4B59}"/>
              </a:ext>
            </a:extLst>
          </p:cNvPr>
          <p:cNvCxnSpPr>
            <a:cxnSpLocks/>
            <a:stCxn id="3" idx="5"/>
            <a:endCxn id="17" idx="0"/>
          </p:cNvCxnSpPr>
          <p:nvPr/>
        </p:nvCxnSpPr>
        <p:spPr>
          <a:xfrm>
            <a:off x="6169594" y="3999482"/>
            <a:ext cx="1118489" cy="1202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082AC3E0-4527-772E-DF68-F3007024519A}"/>
              </a:ext>
            </a:extLst>
          </p:cNvPr>
          <p:cNvCxnSpPr>
            <a:cxnSpLocks/>
            <a:stCxn id="5" idx="7"/>
            <a:endCxn id="15" idx="1"/>
          </p:cNvCxnSpPr>
          <p:nvPr/>
        </p:nvCxnSpPr>
        <p:spPr>
          <a:xfrm>
            <a:off x="6169594" y="4237329"/>
            <a:ext cx="1044895" cy="215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8E0D9FC7-0D71-3377-9F73-1A43089DED4A}"/>
              </a:ext>
            </a:extLst>
          </p:cNvPr>
          <p:cNvCxnSpPr>
            <a:cxnSpLocks/>
            <a:stCxn id="5" idx="6"/>
            <a:endCxn id="17" idx="1"/>
          </p:cNvCxnSpPr>
          <p:nvPr/>
        </p:nvCxnSpPr>
        <p:spPr>
          <a:xfrm>
            <a:off x="6200078" y="4313552"/>
            <a:ext cx="1014411" cy="919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E155D1DD-AF96-4814-8BEC-4CC5CEA19812}"/>
              </a:ext>
            </a:extLst>
          </p:cNvPr>
          <p:cNvCxnSpPr>
            <a:cxnSpLocks/>
            <a:stCxn id="5" idx="5"/>
            <a:endCxn id="18" idx="1"/>
          </p:cNvCxnSpPr>
          <p:nvPr/>
        </p:nvCxnSpPr>
        <p:spPr>
          <a:xfrm>
            <a:off x="6169594" y="4389775"/>
            <a:ext cx="1044895" cy="1276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D64CC07D-C5FF-2B5C-04C9-A131B3A6373F}"/>
              </a:ext>
            </a:extLst>
          </p:cNvPr>
          <p:cNvCxnSpPr>
            <a:cxnSpLocks/>
            <a:stCxn id="6" idx="7"/>
            <a:endCxn id="16" idx="2"/>
          </p:cNvCxnSpPr>
          <p:nvPr/>
        </p:nvCxnSpPr>
        <p:spPr>
          <a:xfrm>
            <a:off x="6169594" y="4627622"/>
            <a:ext cx="1014411" cy="291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B5C3F1FC-7910-2E81-9A06-15CC09E7898D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>
            <a:off x="6200078" y="4703845"/>
            <a:ext cx="983927" cy="605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87A80223-CA0F-6794-FE98-9108AF51511C}"/>
              </a:ext>
            </a:extLst>
          </p:cNvPr>
          <p:cNvCxnSpPr>
            <a:cxnSpLocks/>
            <a:stCxn id="6" idx="5"/>
            <a:endCxn id="18" idx="1"/>
          </p:cNvCxnSpPr>
          <p:nvPr/>
        </p:nvCxnSpPr>
        <p:spPr>
          <a:xfrm>
            <a:off x="6169594" y="4780068"/>
            <a:ext cx="1044895" cy="886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F5638703-935E-2111-CB35-EDB2413A3AEC}"/>
              </a:ext>
            </a:extLst>
          </p:cNvPr>
          <p:cNvCxnSpPr>
            <a:cxnSpLocks/>
            <a:stCxn id="8" idx="7"/>
            <a:endCxn id="15" idx="2"/>
          </p:cNvCxnSpPr>
          <p:nvPr/>
        </p:nvCxnSpPr>
        <p:spPr>
          <a:xfrm flipV="1">
            <a:off x="6169594" y="4529141"/>
            <a:ext cx="1014411" cy="942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0C576E37-23BA-3BFB-175B-9CAEE1E50030}"/>
              </a:ext>
            </a:extLst>
          </p:cNvPr>
          <p:cNvCxnSpPr>
            <a:cxnSpLocks/>
            <a:stCxn id="8" idx="6"/>
            <a:endCxn id="17" idx="3"/>
          </p:cNvCxnSpPr>
          <p:nvPr/>
        </p:nvCxnSpPr>
        <p:spPr>
          <a:xfrm flipV="1">
            <a:off x="6200078" y="5385950"/>
            <a:ext cx="1014411" cy="161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044D9AA8-5417-8907-E89E-9754C339A41D}"/>
              </a:ext>
            </a:extLst>
          </p:cNvPr>
          <p:cNvCxnSpPr>
            <a:cxnSpLocks/>
            <a:stCxn id="8" idx="5"/>
            <a:endCxn id="18" idx="2"/>
          </p:cNvCxnSpPr>
          <p:nvPr/>
        </p:nvCxnSpPr>
        <p:spPr>
          <a:xfrm>
            <a:off x="6169594" y="5623842"/>
            <a:ext cx="1014411" cy="118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7268555D-4480-5B2E-6E5D-EE5FCDC15355}"/>
              </a:ext>
            </a:extLst>
          </p:cNvPr>
          <p:cNvCxnSpPr>
            <a:cxnSpLocks/>
            <a:stCxn id="9" idx="7"/>
            <a:endCxn id="16" idx="3"/>
          </p:cNvCxnSpPr>
          <p:nvPr/>
        </p:nvCxnSpPr>
        <p:spPr>
          <a:xfrm flipV="1">
            <a:off x="6169594" y="4995657"/>
            <a:ext cx="1044895" cy="886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FF3DC4EF-3580-D643-F2BC-DF823C842963}"/>
              </a:ext>
            </a:extLst>
          </p:cNvPr>
          <p:cNvCxnSpPr>
            <a:cxnSpLocks/>
            <a:stCxn id="9" idx="6"/>
            <a:endCxn id="17" idx="3"/>
          </p:cNvCxnSpPr>
          <p:nvPr/>
        </p:nvCxnSpPr>
        <p:spPr>
          <a:xfrm flipV="1">
            <a:off x="6200078" y="5385950"/>
            <a:ext cx="1014411" cy="5724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95570215-B886-C61F-F696-23F2706E30A9}"/>
              </a:ext>
            </a:extLst>
          </p:cNvPr>
          <p:cNvCxnSpPr>
            <a:cxnSpLocks/>
            <a:stCxn id="9" idx="5"/>
            <a:endCxn id="18" idx="3"/>
          </p:cNvCxnSpPr>
          <p:nvPr/>
        </p:nvCxnSpPr>
        <p:spPr>
          <a:xfrm flipV="1">
            <a:off x="6169594" y="5818988"/>
            <a:ext cx="1044895" cy="215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ABF96EED-38C1-E4C0-5A62-A6F95F8A5C74}"/>
              </a:ext>
            </a:extLst>
          </p:cNvPr>
          <p:cNvCxnSpPr>
            <a:cxnSpLocks/>
            <a:stCxn id="10" idx="7"/>
            <a:endCxn id="15" idx="3"/>
          </p:cNvCxnSpPr>
          <p:nvPr/>
        </p:nvCxnSpPr>
        <p:spPr>
          <a:xfrm flipV="1">
            <a:off x="6169594" y="4605364"/>
            <a:ext cx="1044895" cy="1687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578A59D8-8E5C-A7D2-02D3-FB13101413B2}"/>
              </a:ext>
            </a:extLst>
          </p:cNvPr>
          <p:cNvCxnSpPr>
            <a:cxnSpLocks/>
            <a:stCxn id="10" idx="6"/>
            <a:endCxn id="17" idx="3"/>
          </p:cNvCxnSpPr>
          <p:nvPr/>
        </p:nvCxnSpPr>
        <p:spPr>
          <a:xfrm flipV="1">
            <a:off x="6200078" y="5385950"/>
            <a:ext cx="1014411" cy="983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4A5C0093-607E-D45F-7043-694C068E5238}"/>
              </a:ext>
            </a:extLst>
          </p:cNvPr>
          <p:cNvCxnSpPr>
            <a:cxnSpLocks/>
            <a:stCxn id="10" idx="5"/>
            <a:endCxn id="18" idx="3"/>
          </p:cNvCxnSpPr>
          <p:nvPr/>
        </p:nvCxnSpPr>
        <p:spPr>
          <a:xfrm flipV="1">
            <a:off x="6169594" y="5818988"/>
            <a:ext cx="1044895" cy="626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9775C47F-2915-0633-88A4-01003BD86979}"/>
              </a:ext>
            </a:extLst>
          </p:cNvPr>
          <p:cNvSpPr txBox="1"/>
          <p:nvPr/>
        </p:nvSpPr>
        <p:spPr>
          <a:xfrm>
            <a:off x="5538810" y="6400662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Baskerville Old Face" panose="02020602080505020303" pitchFamily="18" charset="0"/>
              </a:rPr>
              <a:t>Codeword</a:t>
            </a:r>
            <a:endParaRPr lang="zh-CN" altLang="en-US" dirty="0">
              <a:latin typeface="Baskerville Old Face" panose="0202060208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253D8D72-752E-F673-6998-04D92C15B067}"/>
                  </a:ext>
                </a:extLst>
              </p:cNvPr>
              <p:cNvSpPr txBox="1"/>
              <p:nvPr/>
            </p:nvSpPr>
            <p:spPr>
              <a:xfrm>
                <a:off x="6920744" y="5914914"/>
                <a:ext cx="1706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>
                    <a:latin typeface="Baskerville Old Face" panose="02020602080505020303" pitchFamily="18" charset="0"/>
                  </a:rPr>
                  <a:t>-Parity Checks</a:t>
                </a:r>
                <a:endParaRPr lang="zh-CN" alt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253D8D72-752E-F673-6998-04D92C15B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744" y="5914914"/>
                <a:ext cx="1706749" cy="369332"/>
              </a:xfrm>
              <a:prstGeom prst="rect">
                <a:avLst/>
              </a:prstGeom>
              <a:blipFill>
                <a:blip r:embed="rId3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321A536B-A364-692C-F624-A3051F7EE275}"/>
                  </a:ext>
                </a:extLst>
              </p:cNvPr>
              <p:cNvSpPr txBox="1"/>
              <p:nvPr/>
            </p:nvSpPr>
            <p:spPr>
              <a:xfrm>
                <a:off x="3457367" y="5898166"/>
                <a:ext cx="1636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zh-CN" dirty="0">
                    <a:latin typeface="Baskerville Old Face" panose="02020602080505020303" pitchFamily="18" charset="0"/>
                  </a:rPr>
                  <a:t>-Parity Checks</a:t>
                </a:r>
                <a:endParaRPr lang="zh-CN" alt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321A536B-A364-692C-F624-A3051F7EE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367" y="5898166"/>
                <a:ext cx="1636217" cy="369332"/>
              </a:xfrm>
              <a:prstGeom prst="rect">
                <a:avLst/>
              </a:prstGeom>
              <a:blipFill>
                <a:blip r:embed="rId4"/>
                <a:stretch>
                  <a:fillRect t="-8333" r="-2602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613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63" grpId="0"/>
      <p:bldP spid="169" grpId="0"/>
      <p:bldP spid="1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8A91D1-1395-AFB2-5975-AD5BD6F1EFFF}"/>
              </a:ext>
            </a:extLst>
          </p:cNvPr>
          <p:cNvSpPr/>
          <p:nvPr/>
        </p:nvSpPr>
        <p:spPr>
          <a:xfrm>
            <a:off x="1782400" y="149132"/>
            <a:ext cx="8980449" cy="8995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Existence &amp; Construction: Two-sided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E354454C-AA1E-B7D5-1400-5D0D6B7DEF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6740862"/>
                  </p:ext>
                </p:extLst>
              </p:nvPr>
            </p:nvGraphicFramePr>
            <p:xfrm>
              <a:off x="862011" y="1476079"/>
              <a:ext cx="10242508" cy="3398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69339">
                      <a:extLst>
                        <a:ext uri="{9D8B030D-6E8A-4147-A177-3AD203B41FA5}">
                          <a16:colId xmlns:a16="http://schemas.microsoft.com/office/drawing/2014/main" val="4185412573"/>
                        </a:ext>
                      </a:extLst>
                    </a:gridCol>
                    <a:gridCol w="3351916">
                      <a:extLst>
                        <a:ext uri="{9D8B030D-6E8A-4147-A177-3AD203B41FA5}">
                          <a16:colId xmlns:a16="http://schemas.microsoft.com/office/drawing/2014/main" val="1104328495"/>
                        </a:ext>
                      </a:extLst>
                    </a:gridCol>
                    <a:gridCol w="1972461">
                      <a:extLst>
                        <a:ext uri="{9D8B030D-6E8A-4147-A177-3AD203B41FA5}">
                          <a16:colId xmlns:a16="http://schemas.microsoft.com/office/drawing/2014/main" val="1116877630"/>
                        </a:ext>
                      </a:extLst>
                    </a:gridCol>
                    <a:gridCol w="3148792">
                      <a:extLst>
                        <a:ext uri="{9D8B030D-6E8A-4147-A177-3AD203B41FA5}">
                          <a16:colId xmlns:a16="http://schemas.microsoft.com/office/drawing/2014/main" val="13230720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Citation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Expansion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chemeClr val="bg1"/>
                              </a:solidFill>
                            </a:rPr>
                            <a:t>Aspect Ratio</a:t>
                          </a:r>
                          <a:endParaRPr lang="zh-CN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Construction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15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Two-sided-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𝛺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,1−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Arbitrary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Random graphs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1415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LPS88, Mor94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/>
                            <a:t>Two-sided-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,1−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Cayley graphs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6182122"/>
                      </a:ext>
                    </a:extLst>
                  </a:tr>
                  <a:tr h="447810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Chen 25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/>
                            <a:t>Two-sided-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,1−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Arbitrary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Point-line incidence graphs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7647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HMMP24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/>
                            <a:t>Two-sided-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𝛺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altLang="zh-CN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Two-sided-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unc>
                                        <m:func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func>
                                    </m:e>
                                  </m:rad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,1−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Arbitrary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Tripartite product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80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Chen 25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/>
                            <a:t>Two-sided-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𝛺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altLang="zh-CN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Two-sided-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zh-CN" altLang="en-US" i="1" dirty="0" smtClean="0">
                                      <a:latin typeface="Cambria Math" panose="02040503050406030204" pitchFamily="18" charset="0"/>
                                    </a:rPr>
                                    <m:t>𝛺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,1/2−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Arbitrary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Tripartite product+</a:t>
                          </a:r>
                        </a:p>
                        <a:p>
                          <a:r>
                            <a:rPr lang="en-US" altLang="zh-CN" dirty="0"/>
                            <a:t>edge-vertex incidence graphs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8584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7030A0"/>
                              </a:solidFill>
                            </a:rPr>
                            <a:t>HLM+25</a:t>
                          </a:r>
                          <a:endParaRPr lang="zh-CN" altLang="en-US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/>
                            <a:t>Two-sided-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𝛺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,3/5−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altLang="zh-C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Arbitrary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Tripartite </a:t>
                          </a:r>
                          <a:r>
                            <a:rPr lang="en-US" altLang="zh-CN" dirty="0" err="1"/>
                            <a:t>product+HDX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47715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E354454C-AA1E-B7D5-1400-5D0D6B7DEF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6740862"/>
                  </p:ext>
                </p:extLst>
              </p:nvPr>
            </p:nvGraphicFramePr>
            <p:xfrm>
              <a:off x="862011" y="1476079"/>
              <a:ext cx="10242508" cy="33982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69339">
                      <a:extLst>
                        <a:ext uri="{9D8B030D-6E8A-4147-A177-3AD203B41FA5}">
                          <a16:colId xmlns:a16="http://schemas.microsoft.com/office/drawing/2014/main" val="4185412573"/>
                        </a:ext>
                      </a:extLst>
                    </a:gridCol>
                    <a:gridCol w="3351916">
                      <a:extLst>
                        <a:ext uri="{9D8B030D-6E8A-4147-A177-3AD203B41FA5}">
                          <a16:colId xmlns:a16="http://schemas.microsoft.com/office/drawing/2014/main" val="1104328495"/>
                        </a:ext>
                      </a:extLst>
                    </a:gridCol>
                    <a:gridCol w="1972461">
                      <a:extLst>
                        <a:ext uri="{9D8B030D-6E8A-4147-A177-3AD203B41FA5}">
                          <a16:colId xmlns:a16="http://schemas.microsoft.com/office/drawing/2014/main" val="1116877630"/>
                        </a:ext>
                      </a:extLst>
                    </a:gridCol>
                    <a:gridCol w="3148792">
                      <a:extLst>
                        <a:ext uri="{9D8B030D-6E8A-4147-A177-3AD203B41FA5}">
                          <a16:colId xmlns:a16="http://schemas.microsoft.com/office/drawing/2014/main" val="13230720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Citation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Expansion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chemeClr val="bg1"/>
                              </a:solidFill>
                            </a:rPr>
                            <a:t>Aspect Ratio</a:t>
                          </a:r>
                          <a:endParaRPr lang="zh-CN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Construction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15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2813" t="-108197" r="-153176" b="-739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Arbitrary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Random graphs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1415221"/>
                      </a:ext>
                    </a:extLst>
                  </a:tr>
                  <a:tr h="467106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LPS88, Mor94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2813" t="-167105" r="-153176" b="-493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Cayley graphs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6182122"/>
                      </a:ext>
                    </a:extLst>
                  </a:tr>
                  <a:tr h="467106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Chen 25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2813" t="-263636" r="-153176" b="-3870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Arbitrary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Point-line incidence graphs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764743"/>
                      </a:ext>
                    </a:extLst>
                  </a:tr>
                  <a:tr h="700024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HMMP24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2813" t="-243478" r="-153176" b="-159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Arbitrary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Tripartite product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80113"/>
                      </a:ext>
                    </a:extLst>
                  </a:tr>
                  <a:tr h="651447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Chen 25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2813" t="-369159" r="-153176" b="-710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Arbitrary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Tripartite product+</a:t>
                          </a:r>
                        </a:p>
                        <a:p>
                          <a:r>
                            <a:rPr lang="en-US" altLang="zh-CN" dirty="0"/>
                            <a:t>edge-vertex incidence graphs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8584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7030A0"/>
                              </a:solidFill>
                            </a:rPr>
                            <a:t>HLM+25</a:t>
                          </a:r>
                          <a:endParaRPr lang="zh-CN" altLang="en-US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2813" t="-822951" r="-15317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Arbitrary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Tripartite </a:t>
                          </a:r>
                          <a:r>
                            <a:rPr lang="en-US" altLang="zh-CN" dirty="0" err="1"/>
                            <a:t>product+HDX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477152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4506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631C048-B58B-F6AB-6A79-22B4718AD79B}"/>
              </a:ext>
            </a:extLst>
          </p:cNvPr>
          <p:cNvSpPr/>
          <p:nvPr/>
        </p:nvSpPr>
        <p:spPr>
          <a:xfrm>
            <a:off x="1984918" y="327103"/>
            <a:ext cx="8980449" cy="8995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Tripartite Product (from </a:t>
            </a:r>
            <a:r>
              <a:rPr lang="en-US" altLang="zh-CN" sz="2800" dirty="0">
                <a:solidFill>
                  <a:schemeClr val="accent1"/>
                </a:solidFill>
              </a:rPr>
              <a:t>HMMP24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E042D5C0-1D77-4E98-A372-112DE15CB138}"/>
              </a:ext>
            </a:extLst>
          </p:cNvPr>
          <p:cNvSpPr/>
          <p:nvPr/>
        </p:nvSpPr>
        <p:spPr>
          <a:xfrm>
            <a:off x="2174762" y="1501849"/>
            <a:ext cx="208156" cy="2155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124F0E3-9F40-8C1E-0B14-B0271EA27A71}"/>
              </a:ext>
            </a:extLst>
          </p:cNvPr>
          <p:cNvSpPr/>
          <p:nvPr/>
        </p:nvSpPr>
        <p:spPr>
          <a:xfrm>
            <a:off x="2174762" y="1892142"/>
            <a:ext cx="208156" cy="2155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17AE0F4-A44C-4A2D-1C13-F1C951FAA9CD}"/>
              </a:ext>
            </a:extLst>
          </p:cNvPr>
          <p:cNvSpPr/>
          <p:nvPr/>
        </p:nvSpPr>
        <p:spPr>
          <a:xfrm>
            <a:off x="2174762" y="2282435"/>
            <a:ext cx="208156" cy="2155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867E4A5-02A2-47AC-D72F-33E3D1A74E89}"/>
              </a:ext>
            </a:extLst>
          </p:cNvPr>
          <p:cNvSpPr/>
          <p:nvPr/>
        </p:nvSpPr>
        <p:spPr>
          <a:xfrm>
            <a:off x="2174762" y="2715473"/>
            <a:ext cx="208156" cy="2155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19F7ECE-2175-A9F1-1842-BFB21214A77D}"/>
              </a:ext>
            </a:extLst>
          </p:cNvPr>
          <p:cNvSpPr/>
          <p:nvPr/>
        </p:nvSpPr>
        <p:spPr>
          <a:xfrm>
            <a:off x="2174762" y="3126209"/>
            <a:ext cx="208156" cy="2155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99A073A-5229-1D83-712D-9E2B7DCFD0F4}"/>
              </a:ext>
            </a:extLst>
          </p:cNvPr>
          <p:cNvSpPr/>
          <p:nvPr/>
        </p:nvSpPr>
        <p:spPr>
          <a:xfrm>
            <a:off x="2174762" y="3536945"/>
            <a:ext cx="208156" cy="2155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C9965C5-36AD-E499-D23A-45486444B6DF}"/>
              </a:ext>
            </a:extLst>
          </p:cNvPr>
          <p:cNvSpPr/>
          <p:nvPr/>
        </p:nvSpPr>
        <p:spPr>
          <a:xfrm>
            <a:off x="2174762" y="3947681"/>
            <a:ext cx="208156" cy="2155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5525A41-D1C0-11A1-92A6-8E8BA86762DA}"/>
              </a:ext>
            </a:extLst>
          </p:cNvPr>
          <p:cNvSpPr/>
          <p:nvPr/>
        </p:nvSpPr>
        <p:spPr>
          <a:xfrm>
            <a:off x="774523" y="2107731"/>
            <a:ext cx="208156" cy="215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E46E1B8-3403-F4EA-508E-B898A49D7149}"/>
              </a:ext>
            </a:extLst>
          </p:cNvPr>
          <p:cNvSpPr/>
          <p:nvPr/>
        </p:nvSpPr>
        <p:spPr>
          <a:xfrm>
            <a:off x="774523" y="2498024"/>
            <a:ext cx="208156" cy="215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31F14B6-E808-FF5A-F25F-B0427640F4A6}"/>
              </a:ext>
            </a:extLst>
          </p:cNvPr>
          <p:cNvSpPr/>
          <p:nvPr/>
        </p:nvSpPr>
        <p:spPr>
          <a:xfrm>
            <a:off x="774523" y="2888317"/>
            <a:ext cx="208156" cy="215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8B1F7CB-AD39-5CFD-D117-2C332BF4DD5A}"/>
              </a:ext>
            </a:extLst>
          </p:cNvPr>
          <p:cNvSpPr/>
          <p:nvPr/>
        </p:nvSpPr>
        <p:spPr>
          <a:xfrm>
            <a:off x="774523" y="3321355"/>
            <a:ext cx="208156" cy="215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31E543C-ED21-3B8D-65FA-2AAC3017C233}"/>
              </a:ext>
            </a:extLst>
          </p:cNvPr>
          <p:cNvSpPr/>
          <p:nvPr/>
        </p:nvSpPr>
        <p:spPr>
          <a:xfrm>
            <a:off x="3366845" y="2107731"/>
            <a:ext cx="208156" cy="215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05432D1-2386-D2F1-BEC0-4E18A92C2907}"/>
              </a:ext>
            </a:extLst>
          </p:cNvPr>
          <p:cNvSpPr/>
          <p:nvPr/>
        </p:nvSpPr>
        <p:spPr>
          <a:xfrm>
            <a:off x="3366845" y="2498024"/>
            <a:ext cx="208156" cy="215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01BBABA-AC79-77B1-4299-8277E119B1B2}"/>
              </a:ext>
            </a:extLst>
          </p:cNvPr>
          <p:cNvSpPr/>
          <p:nvPr/>
        </p:nvSpPr>
        <p:spPr>
          <a:xfrm>
            <a:off x="3366845" y="2888317"/>
            <a:ext cx="208156" cy="215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E0CB856-6388-58B3-9EB7-F064A8267AAB}"/>
              </a:ext>
            </a:extLst>
          </p:cNvPr>
          <p:cNvSpPr/>
          <p:nvPr/>
        </p:nvSpPr>
        <p:spPr>
          <a:xfrm>
            <a:off x="3366845" y="3321355"/>
            <a:ext cx="208156" cy="215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28AB08D-C661-EDB5-BD2E-4E45577A8F7F}"/>
              </a:ext>
            </a:extLst>
          </p:cNvPr>
          <p:cNvCxnSpPr>
            <a:cxnSpLocks/>
            <a:stCxn id="10" idx="7"/>
            <a:endCxn id="2" idx="2"/>
          </p:cNvCxnSpPr>
          <p:nvPr/>
        </p:nvCxnSpPr>
        <p:spPr>
          <a:xfrm flipV="1">
            <a:off x="952195" y="1609644"/>
            <a:ext cx="1222567" cy="52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071CA0E-5087-541B-7BF4-F3C0F9D47DA2}"/>
              </a:ext>
            </a:extLst>
          </p:cNvPr>
          <p:cNvCxnSpPr>
            <a:cxnSpLocks/>
            <a:stCxn id="10" idx="5"/>
            <a:endCxn id="5" idx="2"/>
          </p:cNvCxnSpPr>
          <p:nvPr/>
        </p:nvCxnSpPr>
        <p:spPr>
          <a:xfrm>
            <a:off x="952195" y="2291749"/>
            <a:ext cx="1222567" cy="98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D959B59-4E4F-5DBE-8F22-1AD1D8E2C1D9}"/>
              </a:ext>
            </a:extLst>
          </p:cNvPr>
          <p:cNvCxnSpPr>
            <a:cxnSpLocks/>
            <a:stCxn id="2" idx="3"/>
            <a:endCxn id="11" idx="7"/>
          </p:cNvCxnSpPr>
          <p:nvPr/>
        </p:nvCxnSpPr>
        <p:spPr>
          <a:xfrm flipH="1">
            <a:off x="952195" y="1685867"/>
            <a:ext cx="1253051" cy="843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FE0BB0F-DF5C-224A-AF03-45943FEF70E1}"/>
              </a:ext>
            </a:extLst>
          </p:cNvPr>
          <p:cNvCxnSpPr>
            <a:cxnSpLocks/>
            <a:stCxn id="2" idx="4"/>
            <a:endCxn id="13" idx="7"/>
          </p:cNvCxnSpPr>
          <p:nvPr/>
        </p:nvCxnSpPr>
        <p:spPr>
          <a:xfrm flipH="1">
            <a:off x="952195" y="1717439"/>
            <a:ext cx="1326645" cy="1635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F993209-5638-4423-A5A5-877B3142CCB4}"/>
              </a:ext>
            </a:extLst>
          </p:cNvPr>
          <p:cNvCxnSpPr>
            <a:cxnSpLocks/>
            <a:stCxn id="3" idx="2"/>
            <a:endCxn id="11" idx="6"/>
          </p:cNvCxnSpPr>
          <p:nvPr/>
        </p:nvCxnSpPr>
        <p:spPr>
          <a:xfrm flipH="1">
            <a:off x="982679" y="1999937"/>
            <a:ext cx="1192083" cy="605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10F6B17-7F8E-999B-548A-8CECB327A574}"/>
              </a:ext>
            </a:extLst>
          </p:cNvPr>
          <p:cNvCxnSpPr>
            <a:cxnSpLocks/>
            <a:stCxn id="3" idx="3"/>
            <a:endCxn id="12" idx="7"/>
          </p:cNvCxnSpPr>
          <p:nvPr/>
        </p:nvCxnSpPr>
        <p:spPr>
          <a:xfrm flipH="1">
            <a:off x="952195" y="2076160"/>
            <a:ext cx="1253051" cy="843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7D14C82-0F5D-001C-DBB4-C9A7D6A6AF80}"/>
              </a:ext>
            </a:extLst>
          </p:cNvPr>
          <p:cNvCxnSpPr>
            <a:cxnSpLocks/>
            <a:stCxn id="3" idx="1"/>
            <a:endCxn id="10" idx="6"/>
          </p:cNvCxnSpPr>
          <p:nvPr/>
        </p:nvCxnSpPr>
        <p:spPr>
          <a:xfrm flipH="1">
            <a:off x="982679" y="1923714"/>
            <a:ext cx="1222567" cy="291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169E4C1-5DAD-5D5A-C7FB-A18F9CE292D8}"/>
              </a:ext>
            </a:extLst>
          </p:cNvPr>
          <p:cNvCxnSpPr>
            <a:cxnSpLocks/>
            <a:stCxn id="5" idx="3"/>
            <a:endCxn id="11" idx="5"/>
          </p:cNvCxnSpPr>
          <p:nvPr/>
        </p:nvCxnSpPr>
        <p:spPr>
          <a:xfrm flipH="1">
            <a:off x="952195" y="2466453"/>
            <a:ext cx="1253051" cy="215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CFE8E79-A9EF-728C-6FBE-E10CE683AF2E}"/>
              </a:ext>
            </a:extLst>
          </p:cNvPr>
          <p:cNvCxnSpPr>
            <a:cxnSpLocks/>
            <a:stCxn id="5" idx="4"/>
            <a:endCxn id="13" idx="6"/>
          </p:cNvCxnSpPr>
          <p:nvPr/>
        </p:nvCxnSpPr>
        <p:spPr>
          <a:xfrm flipH="1">
            <a:off x="982679" y="2498025"/>
            <a:ext cx="1296161" cy="931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2DA9773-2D7B-0A25-7B88-0B6B5A9055B8}"/>
              </a:ext>
            </a:extLst>
          </p:cNvPr>
          <p:cNvCxnSpPr>
            <a:cxnSpLocks/>
            <a:stCxn id="6" idx="1"/>
            <a:endCxn id="10" idx="5"/>
          </p:cNvCxnSpPr>
          <p:nvPr/>
        </p:nvCxnSpPr>
        <p:spPr>
          <a:xfrm flipH="1" flipV="1">
            <a:off x="952195" y="2291749"/>
            <a:ext cx="1253051" cy="455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F05A4BB-1676-AC38-4C11-4252E5153375}"/>
              </a:ext>
            </a:extLst>
          </p:cNvPr>
          <p:cNvCxnSpPr>
            <a:cxnSpLocks/>
            <a:stCxn id="6" idx="2"/>
            <a:endCxn id="11" idx="5"/>
          </p:cNvCxnSpPr>
          <p:nvPr/>
        </p:nvCxnSpPr>
        <p:spPr>
          <a:xfrm flipH="1" flipV="1">
            <a:off x="952195" y="2682042"/>
            <a:ext cx="1222567" cy="141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794A0AC-C5D3-C087-D1A2-87386CCCCA7E}"/>
              </a:ext>
            </a:extLst>
          </p:cNvPr>
          <p:cNvCxnSpPr>
            <a:cxnSpLocks/>
            <a:stCxn id="6" idx="3"/>
            <a:endCxn id="13" idx="5"/>
          </p:cNvCxnSpPr>
          <p:nvPr/>
        </p:nvCxnSpPr>
        <p:spPr>
          <a:xfrm flipH="1">
            <a:off x="952195" y="2899491"/>
            <a:ext cx="1253051" cy="605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A93D765-8265-71F6-92AF-04A09FE07717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982679" y="2322347"/>
            <a:ext cx="1222567" cy="835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D52B7E3-AC9F-9331-EF97-BF2ACB7ED29E}"/>
              </a:ext>
            </a:extLst>
          </p:cNvPr>
          <p:cNvCxnSpPr>
            <a:cxnSpLocks/>
            <a:stCxn id="7" idx="2"/>
            <a:endCxn id="12" idx="6"/>
          </p:cNvCxnSpPr>
          <p:nvPr/>
        </p:nvCxnSpPr>
        <p:spPr>
          <a:xfrm flipH="1" flipV="1">
            <a:off x="982679" y="2996112"/>
            <a:ext cx="1192083" cy="237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6B830C1-742E-7B8D-0367-FA54B70B77FC}"/>
              </a:ext>
            </a:extLst>
          </p:cNvPr>
          <p:cNvCxnSpPr>
            <a:cxnSpLocks/>
            <a:stCxn id="13" idx="5"/>
            <a:endCxn id="7" idx="3"/>
          </p:cNvCxnSpPr>
          <p:nvPr/>
        </p:nvCxnSpPr>
        <p:spPr>
          <a:xfrm flipV="1">
            <a:off x="952195" y="3310227"/>
            <a:ext cx="1253051" cy="195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A049558-EA65-0931-F2D1-1D97A2CC0CD9}"/>
              </a:ext>
            </a:extLst>
          </p:cNvPr>
          <p:cNvCxnSpPr>
            <a:cxnSpLocks/>
            <a:stCxn id="8" idx="1"/>
            <a:endCxn id="11" idx="5"/>
          </p:cNvCxnSpPr>
          <p:nvPr/>
        </p:nvCxnSpPr>
        <p:spPr>
          <a:xfrm flipH="1" flipV="1">
            <a:off x="952195" y="2682042"/>
            <a:ext cx="1253051" cy="886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DD27477-636B-AB90-7870-0CA82FEAD69C}"/>
              </a:ext>
            </a:extLst>
          </p:cNvPr>
          <p:cNvCxnSpPr>
            <a:cxnSpLocks/>
            <a:stCxn id="8" idx="2"/>
            <a:endCxn id="12" idx="6"/>
          </p:cNvCxnSpPr>
          <p:nvPr/>
        </p:nvCxnSpPr>
        <p:spPr>
          <a:xfrm flipH="1" flipV="1">
            <a:off x="982679" y="2996112"/>
            <a:ext cx="1192083" cy="648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F4F708C-80A9-DEEC-44E0-5DDABDD8FA8E}"/>
              </a:ext>
            </a:extLst>
          </p:cNvPr>
          <p:cNvCxnSpPr>
            <a:cxnSpLocks/>
            <a:stCxn id="8" idx="2"/>
            <a:endCxn id="13" idx="5"/>
          </p:cNvCxnSpPr>
          <p:nvPr/>
        </p:nvCxnSpPr>
        <p:spPr>
          <a:xfrm flipH="1" flipV="1">
            <a:off x="952195" y="3505373"/>
            <a:ext cx="1222567" cy="139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EF489CF-2D40-0D1A-B8E1-B8CE44A6A74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982679" y="2715473"/>
            <a:ext cx="1222567" cy="1263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AF9510D-0F37-C6F5-5F7E-115D0103DD2F}"/>
              </a:ext>
            </a:extLst>
          </p:cNvPr>
          <p:cNvCxnSpPr>
            <a:cxnSpLocks/>
            <a:stCxn id="12" idx="5"/>
            <a:endCxn id="9" idx="2"/>
          </p:cNvCxnSpPr>
          <p:nvPr/>
        </p:nvCxnSpPr>
        <p:spPr>
          <a:xfrm>
            <a:off x="952195" y="3072335"/>
            <a:ext cx="1222567" cy="983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99187EF4-A87F-B487-27F5-C27102A69594}"/>
              </a:ext>
            </a:extLst>
          </p:cNvPr>
          <p:cNvCxnSpPr>
            <a:cxnSpLocks/>
            <a:stCxn id="13" idx="5"/>
            <a:endCxn id="9" idx="3"/>
          </p:cNvCxnSpPr>
          <p:nvPr/>
        </p:nvCxnSpPr>
        <p:spPr>
          <a:xfrm>
            <a:off x="952195" y="3505373"/>
            <a:ext cx="1253051" cy="626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3B8A4B3-3C3E-D9E1-5178-67E3ADD0993F}"/>
              </a:ext>
            </a:extLst>
          </p:cNvPr>
          <p:cNvCxnSpPr>
            <a:cxnSpLocks/>
            <a:stCxn id="6" idx="7"/>
            <a:endCxn id="15" idx="2"/>
          </p:cNvCxnSpPr>
          <p:nvPr/>
        </p:nvCxnSpPr>
        <p:spPr>
          <a:xfrm flipV="1">
            <a:off x="2352434" y="2605819"/>
            <a:ext cx="1014411" cy="141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C542A92-F830-53E0-E23F-63CAEE58EC16}"/>
              </a:ext>
            </a:extLst>
          </p:cNvPr>
          <p:cNvCxnSpPr>
            <a:cxnSpLocks/>
            <a:stCxn id="6" idx="6"/>
            <a:endCxn id="16" idx="2"/>
          </p:cNvCxnSpPr>
          <p:nvPr/>
        </p:nvCxnSpPr>
        <p:spPr>
          <a:xfrm>
            <a:off x="2382918" y="2823268"/>
            <a:ext cx="983927" cy="172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553B24E-6AC1-F428-EA56-B5EE04729A0B}"/>
              </a:ext>
            </a:extLst>
          </p:cNvPr>
          <p:cNvCxnSpPr>
            <a:cxnSpLocks/>
            <a:stCxn id="6" idx="5"/>
            <a:endCxn id="17" idx="2"/>
          </p:cNvCxnSpPr>
          <p:nvPr/>
        </p:nvCxnSpPr>
        <p:spPr>
          <a:xfrm>
            <a:off x="2352434" y="2899491"/>
            <a:ext cx="1014411" cy="52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83907E72-E057-DA8B-3403-51D341E3C5B6}"/>
              </a:ext>
            </a:extLst>
          </p:cNvPr>
          <p:cNvCxnSpPr>
            <a:cxnSpLocks/>
            <a:stCxn id="2" idx="7"/>
            <a:endCxn id="14" idx="1"/>
          </p:cNvCxnSpPr>
          <p:nvPr/>
        </p:nvCxnSpPr>
        <p:spPr>
          <a:xfrm>
            <a:off x="2352434" y="1533421"/>
            <a:ext cx="1044895" cy="605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B962BAE-4CEA-5764-FCCA-A02D48752445}"/>
              </a:ext>
            </a:extLst>
          </p:cNvPr>
          <p:cNvCxnSpPr>
            <a:cxnSpLocks/>
            <a:stCxn id="2" idx="6"/>
            <a:endCxn id="15" idx="1"/>
          </p:cNvCxnSpPr>
          <p:nvPr/>
        </p:nvCxnSpPr>
        <p:spPr>
          <a:xfrm>
            <a:off x="2382918" y="1609644"/>
            <a:ext cx="1014411" cy="919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A6146BB0-E3DD-C4B1-507C-692D7B5BC11F}"/>
              </a:ext>
            </a:extLst>
          </p:cNvPr>
          <p:cNvCxnSpPr>
            <a:cxnSpLocks/>
            <a:stCxn id="2" idx="5"/>
            <a:endCxn id="16" idx="0"/>
          </p:cNvCxnSpPr>
          <p:nvPr/>
        </p:nvCxnSpPr>
        <p:spPr>
          <a:xfrm>
            <a:off x="2352434" y="1685867"/>
            <a:ext cx="1118489" cy="1202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D7242DE-7B93-BD14-DD96-8A4FD887FF9F}"/>
              </a:ext>
            </a:extLst>
          </p:cNvPr>
          <p:cNvCxnSpPr>
            <a:cxnSpLocks/>
            <a:stCxn id="3" idx="7"/>
            <a:endCxn id="14" idx="1"/>
          </p:cNvCxnSpPr>
          <p:nvPr/>
        </p:nvCxnSpPr>
        <p:spPr>
          <a:xfrm>
            <a:off x="2352434" y="1923714"/>
            <a:ext cx="1044895" cy="215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CEFAC77-A32D-01D1-CE83-67B3161B37D8}"/>
              </a:ext>
            </a:extLst>
          </p:cNvPr>
          <p:cNvCxnSpPr>
            <a:cxnSpLocks/>
            <a:stCxn id="3" idx="6"/>
            <a:endCxn id="16" idx="1"/>
          </p:cNvCxnSpPr>
          <p:nvPr/>
        </p:nvCxnSpPr>
        <p:spPr>
          <a:xfrm>
            <a:off x="2382918" y="1999937"/>
            <a:ext cx="1014411" cy="919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4F8CC25-6A2C-0ED1-E002-94508C58E585}"/>
              </a:ext>
            </a:extLst>
          </p:cNvPr>
          <p:cNvCxnSpPr>
            <a:cxnSpLocks/>
            <a:stCxn id="3" idx="5"/>
            <a:endCxn id="17" idx="1"/>
          </p:cNvCxnSpPr>
          <p:nvPr/>
        </p:nvCxnSpPr>
        <p:spPr>
          <a:xfrm>
            <a:off x="2352434" y="2076160"/>
            <a:ext cx="1044895" cy="1276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5DEC7F2-FAED-4805-4797-AD21DFAA1AEA}"/>
              </a:ext>
            </a:extLst>
          </p:cNvPr>
          <p:cNvCxnSpPr>
            <a:cxnSpLocks/>
            <a:stCxn id="5" idx="7"/>
            <a:endCxn id="15" idx="2"/>
          </p:cNvCxnSpPr>
          <p:nvPr/>
        </p:nvCxnSpPr>
        <p:spPr>
          <a:xfrm>
            <a:off x="2352434" y="2314007"/>
            <a:ext cx="1014411" cy="291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AF5AABB7-5A73-75DE-67D8-B6CB4A90DCD5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2382918" y="2390230"/>
            <a:ext cx="983927" cy="605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FE2566C4-AB65-0114-34E2-EE45E3BBFC06}"/>
              </a:ext>
            </a:extLst>
          </p:cNvPr>
          <p:cNvCxnSpPr>
            <a:cxnSpLocks/>
            <a:stCxn id="5" idx="5"/>
            <a:endCxn id="17" idx="1"/>
          </p:cNvCxnSpPr>
          <p:nvPr/>
        </p:nvCxnSpPr>
        <p:spPr>
          <a:xfrm>
            <a:off x="2352434" y="2466453"/>
            <a:ext cx="1044895" cy="886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DF89C806-8442-8292-25E4-16A267D814DE}"/>
              </a:ext>
            </a:extLst>
          </p:cNvPr>
          <p:cNvCxnSpPr>
            <a:cxnSpLocks/>
            <a:stCxn id="7" idx="7"/>
            <a:endCxn id="14" idx="2"/>
          </p:cNvCxnSpPr>
          <p:nvPr/>
        </p:nvCxnSpPr>
        <p:spPr>
          <a:xfrm flipV="1">
            <a:off x="2352434" y="2215526"/>
            <a:ext cx="1014411" cy="942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00C908F0-C486-3744-B29D-927FE9294608}"/>
              </a:ext>
            </a:extLst>
          </p:cNvPr>
          <p:cNvCxnSpPr>
            <a:cxnSpLocks/>
            <a:stCxn id="7" idx="6"/>
            <a:endCxn id="16" idx="3"/>
          </p:cNvCxnSpPr>
          <p:nvPr/>
        </p:nvCxnSpPr>
        <p:spPr>
          <a:xfrm flipV="1">
            <a:off x="2382918" y="3072335"/>
            <a:ext cx="1014411" cy="161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7EA0178D-C1F3-4C1F-61EC-CE1833DE801C}"/>
              </a:ext>
            </a:extLst>
          </p:cNvPr>
          <p:cNvCxnSpPr>
            <a:cxnSpLocks/>
            <a:stCxn id="7" idx="5"/>
            <a:endCxn id="17" idx="2"/>
          </p:cNvCxnSpPr>
          <p:nvPr/>
        </p:nvCxnSpPr>
        <p:spPr>
          <a:xfrm>
            <a:off x="2352434" y="3310227"/>
            <a:ext cx="1014411" cy="118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7EBAAC29-57A8-FB47-EAAE-1DA231F46E3C}"/>
              </a:ext>
            </a:extLst>
          </p:cNvPr>
          <p:cNvCxnSpPr>
            <a:cxnSpLocks/>
            <a:stCxn id="8" idx="7"/>
            <a:endCxn id="15" idx="3"/>
          </p:cNvCxnSpPr>
          <p:nvPr/>
        </p:nvCxnSpPr>
        <p:spPr>
          <a:xfrm flipV="1">
            <a:off x="2352434" y="2682042"/>
            <a:ext cx="1044895" cy="886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847477E-650E-99DA-6A21-45F4B430319F}"/>
              </a:ext>
            </a:extLst>
          </p:cNvPr>
          <p:cNvCxnSpPr>
            <a:cxnSpLocks/>
            <a:stCxn id="8" idx="6"/>
            <a:endCxn id="16" idx="3"/>
          </p:cNvCxnSpPr>
          <p:nvPr/>
        </p:nvCxnSpPr>
        <p:spPr>
          <a:xfrm flipV="1">
            <a:off x="2382918" y="3072335"/>
            <a:ext cx="1014411" cy="5724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CB49B214-A981-FB92-D19F-9695FD321EFE}"/>
              </a:ext>
            </a:extLst>
          </p:cNvPr>
          <p:cNvCxnSpPr>
            <a:cxnSpLocks/>
            <a:stCxn id="8" idx="5"/>
            <a:endCxn id="17" idx="3"/>
          </p:cNvCxnSpPr>
          <p:nvPr/>
        </p:nvCxnSpPr>
        <p:spPr>
          <a:xfrm flipV="1">
            <a:off x="2352434" y="3505373"/>
            <a:ext cx="1044895" cy="215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33953F9-34E7-ABCA-0CF7-575FF2A731A1}"/>
              </a:ext>
            </a:extLst>
          </p:cNvPr>
          <p:cNvCxnSpPr>
            <a:cxnSpLocks/>
            <a:stCxn id="9" idx="7"/>
            <a:endCxn id="14" idx="3"/>
          </p:cNvCxnSpPr>
          <p:nvPr/>
        </p:nvCxnSpPr>
        <p:spPr>
          <a:xfrm flipV="1">
            <a:off x="2352434" y="2291749"/>
            <a:ext cx="1044895" cy="1687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F2041F0-A7F1-239D-917B-79910BD8C5C5}"/>
              </a:ext>
            </a:extLst>
          </p:cNvPr>
          <p:cNvCxnSpPr>
            <a:cxnSpLocks/>
            <a:stCxn id="9" idx="6"/>
            <a:endCxn id="16" idx="3"/>
          </p:cNvCxnSpPr>
          <p:nvPr/>
        </p:nvCxnSpPr>
        <p:spPr>
          <a:xfrm flipV="1">
            <a:off x="2382918" y="3072335"/>
            <a:ext cx="1014411" cy="983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14401A8-1C21-783A-80D4-1741F052CEC8}"/>
              </a:ext>
            </a:extLst>
          </p:cNvPr>
          <p:cNvCxnSpPr>
            <a:cxnSpLocks/>
            <a:stCxn id="9" idx="5"/>
            <a:endCxn id="17" idx="3"/>
          </p:cNvCxnSpPr>
          <p:nvPr/>
        </p:nvCxnSpPr>
        <p:spPr>
          <a:xfrm flipV="1">
            <a:off x="2352434" y="3505373"/>
            <a:ext cx="1044895" cy="626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12CA5C3-CD26-5501-0ADC-B61D05FABC77}"/>
                  </a:ext>
                </a:extLst>
              </p:cNvPr>
              <p:cNvSpPr txBox="1"/>
              <p:nvPr/>
            </p:nvSpPr>
            <p:spPr>
              <a:xfrm>
                <a:off x="1275047" y="3830224"/>
                <a:ext cx="3036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12CA5C3-CD26-5501-0ADC-B61D05FAB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047" y="3830224"/>
                <a:ext cx="303673" cy="276999"/>
              </a:xfrm>
              <a:prstGeom prst="rect">
                <a:avLst/>
              </a:prstGeom>
              <a:blipFill>
                <a:blip r:embed="rId2"/>
                <a:stretch>
                  <a:fillRect l="-16000" r="-6000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F3E37B3-3142-D5C5-3AFF-E3236BCF8259}"/>
                  </a:ext>
                </a:extLst>
              </p:cNvPr>
              <p:cNvSpPr txBox="1"/>
              <p:nvPr/>
            </p:nvSpPr>
            <p:spPr>
              <a:xfrm>
                <a:off x="2874881" y="3830223"/>
                <a:ext cx="308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F3E37B3-3142-D5C5-3AFF-E3236BCF8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81" y="3830223"/>
                <a:ext cx="308994" cy="276999"/>
              </a:xfrm>
              <a:prstGeom prst="rect">
                <a:avLst/>
              </a:prstGeom>
              <a:blipFill>
                <a:blip r:embed="rId3"/>
                <a:stretch>
                  <a:fillRect l="-18000" r="-6000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29529BD3-5FB7-4CCC-CE21-7F16CF7BF82C}"/>
                  </a:ext>
                </a:extLst>
              </p:cNvPr>
              <p:cNvSpPr txBox="1"/>
              <p:nvPr/>
            </p:nvSpPr>
            <p:spPr>
              <a:xfrm>
                <a:off x="1260916" y="4145645"/>
                <a:ext cx="18886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: Base graphs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29529BD3-5FB7-4CCC-CE21-7F16CF7BF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916" y="4145645"/>
                <a:ext cx="1888659" cy="276999"/>
              </a:xfrm>
              <a:prstGeom prst="rect">
                <a:avLst/>
              </a:prstGeom>
              <a:blipFill>
                <a:blip r:embed="rId4"/>
                <a:stretch>
                  <a:fillRect l="-4516" t="-28889" r="-6774" b="-5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椭圆 62">
            <a:extLst>
              <a:ext uri="{FF2B5EF4-FFF2-40B4-BE49-F238E27FC236}">
                <a16:creationId xmlns:a16="http://schemas.microsoft.com/office/drawing/2014/main" id="{A912F0D6-856C-3384-604D-21879C9395CC}"/>
              </a:ext>
            </a:extLst>
          </p:cNvPr>
          <p:cNvSpPr/>
          <p:nvPr/>
        </p:nvSpPr>
        <p:spPr>
          <a:xfrm>
            <a:off x="860963" y="4892866"/>
            <a:ext cx="208156" cy="2155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  <a:highlight>
                <a:srgbClr val="00FF00"/>
              </a:highlight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6EF7D8E7-322E-B56F-91FC-A252A1EF9A4B}"/>
              </a:ext>
            </a:extLst>
          </p:cNvPr>
          <p:cNvSpPr/>
          <p:nvPr/>
        </p:nvSpPr>
        <p:spPr>
          <a:xfrm>
            <a:off x="860963" y="5283019"/>
            <a:ext cx="208156" cy="2155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  <a:highlight>
                <a:srgbClr val="00FF00"/>
              </a:highlight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44CAAC34-77B1-72BA-859A-CFE7AC94148B}"/>
              </a:ext>
            </a:extLst>
          </p:cNvPr>
          <p:cNvSpPr/>
          <p:nvPr/>
        </p:nvSpPr>
        <p:spPr>
          <a:xfrm>
            <a:off x="860963" y="5683428"/>
            <a:ext cx="208156" cy="2155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  <a:highlight>
                <a:srgbClr val="00FF00"/>
              </a:highlight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4538040D-CD27-DF81-1B2B-8DF373A2EE3A}"/>
              </a:ext>
            </a:extLst>
          </p:cNvPr>
          <p:cNvSpPr/>
          <p:nvPr/>
        </p:nvSpPr>
        <p:spPr>
          <a:xfrm>
            <a:off x="1966606" y="4892866"/>
            <a:ext cx="208156" cy="2155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  <a:highlight>
                <a:srgbClr val="00FF00"/>
              </a:highlight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4F8F26F9-5C04-23BE-58BA-6DC5A13DBAFE}"/>
              </a:ext>
            </a:extLst>
          </p:cNvPr>
          <p:cNvSpPr/>
          <p:nvPr/>
        </p:nvSpPr>
        <p:spPr>
          <a:xfrm>
            <a:off x="1966606" y="5283019"/>
            <a:ext cx="208156" cy="2155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  <a:highlight>
                <a:srgbClr val="00FF00"/>
              </a:highlight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3E7D07BB-075C-2C60-CDB0-0BC7B8E21D0C}"/>
              </a:ext>
            </a:extLst>
          </p:cNvPr>
          <p:cNvSpPr/>
          <p:nvPr/>
        </p:nvSpPr>
        <p:spPr>
          <a:xfrm>
            <a:off x="1966606" y="5683428"/>
            <a:ext cx="208156" cy="2155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  <a:highlight>
                <a:srgbClr val="00FF00"/>
              </a:highlight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4B93E6EA-87F7-2CDB-37EE-52BBBA33860B}"/>
              </a:ext>
            </a:extLst>
          </p:cNvPr>
          <p:cNvCxnSpPr>
            <a:cxnSpLocks/>
            <a:stCxn id="64" idx="6"/>
            <a:endCxn id="66" idx="2"/>
          </p:cNvCxnSpPr>
          <p:nvPr/>
        </p:nvCxnSpPr>
        <p:spPr>
          <a:xfrm flipV="1">
            <a:off x="1069119" y="5000661"/>
            <a:ext cx="897487" cy="3901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7419D375-B49E-307A-F69D-356509DE39AC}"/>
              </a:ext>
            </a:extLst>
          </p:cNvPr>
          <p:cNvCxnSpPr>
            <a:cxnSpLocks/>
            <a:stCxn id="63" idx="6"/>
            <a:endCxn id="67" idx="2"/>
          </p:cNvCxnSpPr>
          <p:nvPr/>
        </p:nvCxnSpPr>
        <p:spPr>
          <a:xfrm>
            <a:off x="1069119" y="5000661"/>
            <a:ext cx="897487" cy="3901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9E746E7F-40AC-88FC-C508-D6E8073163BE}"/>
              </a:ext>
            </a:extLst>
          </p:cNvPr>
          <p:cNvCxnSpPr>
            <a:cxnSpLocks/>
            <a:stCxn id="63" idx="5"/>
            <a:endCxn id="68" idx="2"/>
          </p:cNvCxnSpPr>
          <p:nvPr/>
        </p:nvCxnSpPr>
        <p:spPr>
          <a:xfrm>
            <a:off x="1038635" y="5076884"/>
            <a:ext cx="927971" cy="7143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DE4CBEDF-B01F-7CEA-3F23-92505C6B3E2F}"/>
              </a:ext>
            </a:extLst>
          </p:cNvPr>
          <p:cNvCxnSpPr>
            <a:cxnSpLocks/>
          </p:cNvCxnSpPr>
          <p:nvPr/>
        </p:nvCxnSpPr>
        <p:spPr>
          <a:xfrm>
            <a:off x="1069119" y="5807409"/>
            <a:ext cx="927971" cy="7622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D6CC9FAB-122F-BAA5-7741-BC92723F85DA}"/>
              </a:ext>
            </a:extLst>
          </p:cNvPr>
          <p:cNvSpPr txBox="1"/>
          <p:nvPr/>
        </p:nvSpPr>
        <p:spPr>
          <a:xfrm>
            <a:off x="98465" y="6137142"/>
            <a:ext cx="4200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Gadget graph: constant size, can behave</a:t>
            </a:r>
          </a:p>
          <a:p>
            <a:r>
              <a:rPr lang="en-US" altLang="zh-CN" dirty="0"/>
              <a:t> like random graphs by </a:t>
            </a:r>
            <a:r>
              <a:rPr lang="en-US" altLang="zh-CN" dirty="0" err="1"/>
              <a:t>bruteforce</a:t>
            </a:r>
            <a:endParaRPr lang="zh-CN" altLang="en-US" dirty="0"/>
          </a:p>
        </p:txBody>
      </p:sp>
      <p:sp>
        <p:nvSpPr>
          <p:cNvPr id="83" name="箭头: 右 82">
            <a:extLst>
              <a:ext uri="{FF2B5EF4-FFF2-40B4-BE49-F238E27FC236}">
                <a16:creationId xmlns:a16="http://schemas.microsoft.com/office/drawing/2014/main" id="{45FCB4C0-D836-CD56-8008-6EFCABDBDE19}"/>
              </a:ext>
            </a:extLst>
          </p:cNvPr>
          <p:cNvSpPr/>
          <p:nvPr/>
        </p:nvSpPr>
        <p:spPr>
          <a:xfrm>
            <a:off x="3927624" y="3429000"/>
            <a:ext cx="1503544" cy="1221162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Tripartite Product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F91AF728-4C4E-65E7-2BC9-F3A28B18A7A6}"/>
              </a:ext>
            </a:extLst>
          </p:cNvPr>
          <p:cNvSpPr/>
          <p:nvPr/>
        </p:nvSpPr>
        <p:spPr>
          <a:xfrm>
            <a:off x="6694915" y="3999427"/>
            <a:ext cx="208156" cy="21559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E5A88B7D-26DF-7F70-3CF8-5D03F499F165}"/>
              </a:ext>
            </a:extLst>
          </p:cNvPr>
          <p:cNvSpPr/>
          <p:nvPr/>
        </p:nvSpPr>
        <p:spPr>
          <a:xfrm>
            <a:off x="6694915" y="4389720"/>
            <a:ext cx="208156" cy="21559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04777762-A468-93BA-5844-829EC15F7F47}"/>
              </a:ext>
            </a:extLst>
          </p:cNvPr>
          <p:cNvSpPr/>
          <p:nvPr/>
        </p:nvSpPr>
        <p:spPr>
          <a:xfrm>
            <a:off x="6694915" y="4780013"/>
            <a:ext cx="208156" cy="21559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5E12AEC5-AF91-4F22-3E16-8F4A6B2AFE3B}"/>
              </a:ext>
            </a:extLst>
          </p:cNvPr>
          <p:cNvSpPr/>
          <p:nvPr/>
        </p:nvSpPr>
        <p:spPr>
          <a:xfrm>
            <a:off x="6694915" y="5213051"/>
            <a:ext cx="208156" cy="21559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39C84B8E-65E4-F112-A180-0855ADDD08F1}"/>
              </a:ext>
            </a:extLst>
          </p:cNvPr>
          <p:cNvSpPr/>
          <p:nvPr/>
        </p:nvSpPr>
        <p:spPr>
          <a:xfrm>
            <a:off x="6694915" y="5623787"/>
            <a:ext cx="208156" cy="21559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9C30DBCE-3E5E-D21C-40F6-166B8B68382A}"/>
              </a:ext>
            </a:extLst>
          </p:cNvPr>
          <p:cNvSpPr/>
          <p:nvPr/>
        </p:nvSpPr>
        <p:spPr>
          <a:xfrm>
            <a:off x="6694915" y="6034523"/>
            <a:ext cx="208156" cy="21559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BE2A9CA5-552B-CBDF-3FF9-8D77329A6D5D}"/>
              </a:ext>
            </a:extLst>
          </p:cNvPr>
          <p:cNvSpPr/>
          <p:nvPr/>
        </p:nvSpPr>
        <p:spPr>
          <a:xfrm>
            <a:off x="6694915" y="6445259"/>
            <a:ext cx="208156" cy="21559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3C4399B4-45E8-E9A4-0822-77F76EF2BDED}"/>
              </a:ext>
            </a:extLst>
          </p:cNvPr>
          <p:cNvSpPr/>
          <p:nvPr/>
        </p:nvSpPr>
        <p:spPr>
          <a:xfrm>
            <a:off x="5294676" y="4605309"/>
            <a:ext cx="208156" cy="2155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8E1D2E7A-274B-FA48-3ECD-0091F7D90D95}"/>
              </a:ext>
            </a:extLst>
          </p:cNvPr>
          <p:cNvSpPr/>
          <p:nvPr/>
        </p:nvSpPr>
        <p:spPr>
          <a:xfrm>
            <a:off x="5294676" y="4995602"/>
            <a:ext cx="208156" cy="2155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5A18A219-F4DD-6BB6-3B00-B5D1EBF69EC5}"/>
              </a:ext>
            </a:extLst>
          </p:cNvPr>
          <p:cNvSpPr/>
          <p:nvPr/>
        </p:nvSpPr>
        <p:spPr>
          <a:xfrm>
            <a:off x="5294676" y="5385895"/>
            <a:ext cx="208156" cy="215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0F2710AD-4590-5013-0CF6-04ADC1CCDBCB}"/>
              </a:ext>
            </a:extLst>
          </p:cNvPr>
          <p:cNvSpPr/>
          <p:nvPr/>
        </p:nvSpPr>
        <p:spPr>
          <a:xfrm>
            <a:off x="5294676" y="5818933"/>
            <a:ext cx="208156" cy="2155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8407445A-A996-6837-9E5A-B9965263E065}"/>
              </a:ext>
            </a:extLst>
          </p:cNvPr>
          <p:cNvSpPr/>
          <p:nvPr/>
        </p:nvSpPr>
        <p:spPr>
          <a:xfrm>
            <a:off x="7886998" y="4605309"/>
            <a:ext cx="208156" cy="215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CB3D4419-0D48-21DB-56C9-97FAC82963BD}"/>
              </a:ext>
            </a:extLst>
          </p:cNvPr>
          <p:cNvSpPr/>
          <p:nvPr/>
        </p:nvSpPr>
        <p:spPr>
          <a:xfrm>
            <a:off x="7886998" y="4995602"/>
            <a:ext cx="208156" cy="2155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98C73424-0274-C760-FD41-BF45313917A6}"/>
              </a:ext>
            </a:extLst>
          </p:cNvPr>
          <p:cNvSpPr/>
          <p:nvPr/>
        </p:nvSpPr>
        <p:spPr>
          <a:xfrm>
            <a:off x="7886998" y="5385895"/>
            <a:ext cx="208156" cy="2155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210D76A5-108C-0712-A9F2-771AFBB6EB53}"/>
              </a:ext>
            </a:extLst>
          </p:cNvPr>
          <p:cNvSpPr/>
          <p:nvPr/>
        </p:nvSpPr>
        <p:spPr>
          <a:xfrm>
            <a:off x="7886998" y="5818933"/>
            <a:ext cx="208156" cy="2155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B8F7E1CC-AC5B-A0DE-FA42-AA50C91120E6}"/>
              </a:ext>
            </a:extLst>
          </p:cNvPr>
          <p:cNvCxnSpPr>
            <a:cxnSpLocks/>
            <a:stCxn id="92" idx="7"/>
            <a:endCxn id="85" idx="2"/>
          </p:cNvCxnSpPr>
          <p:nvPr/>
        </p:nvCxnSpPr>
        <p:spPr>
          <a:xfrm flipV="1">
            <a:off x="5472348" y="4107222"/>
            <a:ext cx="1222567" cy="52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71942F6C-C349-7CE8-71CB-34E263BC0A64}"/>
              </a:ext>
            </a:extLst>
          </p:cNvPr>
          <p:cNvCxnSpPr>
            <a:cxnSpLocks/>
            <a:stCxn id="92" idx="5"/>
            <a:endCxn id="87" idx="2"/>
          </p:cNvCxnSpPr>
          <p:nvPr/>
        </p:nvCxnSpPr>
        <p:spPr>
          <a:xfrm>
            <a:off x="5472348" y="4789327"/>
            <a:ext cx="1222567" cy="98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50FC4650-7A5C-D189-8D3A-06262F89CB44}"/>
              </a:ext>
            </a:extLst>
          </p:cNvPr>
          <p:cNvCxnSpPr>
            <a:cxnSpLocks/>
            <a:stCxn id="85" idx="3"/>
            <a:endCxn id="93" idx="7"/>
          </p:cNvCxnSpPr>
          <p:nvPr/>
        </p:nvCxnSpPr>
        <p:spPr>
          <a:xfrm flipH="1">
            <a:off x="5472348" y="4183445"/>
            <a:ext cx="1253051" cy="843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5DD1883C-262E-1BDA-E3B7-38A4D5A03E28}"/>
              </a:ext>
            </a:extLst>
          </p:cNvPr>
          <p:cNvCxnSpPr>
            <a:cxnSpLocks/>
            <a:stCxn id="85" idx="4"/>
            <a:endCxn id="95" idx="7"/>
          </p:cNvCxnSpPr>
          <p:nvPr/>
        </p:nvCxnSpPr>
        <p:spPr>
          <a:xfrm flipH="1">
            <a:off x="5472348" y="4215017"/>
            <a:ext cx="1326645" cy="1635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EEACB304-98BE-8721-4221-F0C6052A0BFC}"/>
              </a:ext>
            </a:extLst>
          </p:cNvPr>
          <p:cNvCxnSpPr>
            <a:cxnSpLocks/>
            <a:stCxn id="86" idx="2"/>
            <a:endCxn id="93" idx="6"/>
          </p:cNvCxnSpPr>
          <p:nvPr/>
        </p:nvCxnSpPr>
        <p:spPr>
          <a:xfrm flipH="1">
            <a:off x="5502832" y="4497515"/>
            <a:ext cx="1192083" cy="605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1656C633-2AFA-1474-6268-170D64E40E1E}"/>
              </a:ext>
            </a:extLst>
          </p:cNvPr>
          <p:cNvCxnSpPr>
            <a:cxnSpLocks/>
            <a:stCxn id="86" idx="3"/>
            <a:endCxn id="94" idx="7"/>
          </p:cNvCxnSpPr>
          <p:nvPr/>
        </p:nvCxnSpPr>
        <p:spPr>
          <a:xfrm flipH="1">
            <a:off x="5472348" y="4573738"/>
            <a:ext cx="1253051" cy="843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82B4E1B8-22AF-AD27-D429-787212DD1124}"/>
              </a:ext>
            </a:extLst>
          </p:cNvPr>
          <p:cNvCxnSpPr>
            <a:cxnSpLocks/>
            <a:stCxn id="86" idx="1"/>
            <a:endCxn id="92" idx="6"/>
          </p:cNvCxnSpPr>
          <p:nvPr/>
        </p:nvCxnSpPr>
        <p:spPr>
          <a:xfrm flipH="1">
            <a:off x="5502832" y="4421292"/>
            <a:ext cx="1222567" cy="291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26CBC7D0-6546-D231-DA90-4D3903ED81FD}"/>
              </a:ext>
            </a:extLst>
          </p:cNvPr>
          <p:cNvCxnSpPr>
            <a:cxnSpLocks/>
            <a:stCxn id="87" idx="3"/>
            <a:endCxn id="93" idx="5"/>
          </p:cNvCxnSpPr>
          <p:nvPr/>
        </p:nvCxnSpPr>
        <p:spPr>
          <a:xfrm flipH="1">
            <a:off x="5472348" y="4964031"/>
            <a:ext cx="1253051" cy="215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D14548A7-F293-F9E1-3E37-1D22D42826C0}"/>
              </a:ext>
            </a:extLst>
          </p:cNvPr>
          <p:cNvCxnSpPr>
            <a:cxnSpLocks/>
            <a:stCxn id="87" idx="4"/>
            <a:endCxn id="95" idx="6"/>
          </p:cNvCxnSpPr>
          <p:nvPr/>
        </p:nvCxnSpPr>
        <p:spPr>
          <a:xfrm flipH="1">
            <a:off x="5502832" y="4995603"/>
            <a:ext cx="1296161" cy="931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F1651F6E-5262-3CE9-756A-1C56067C84B1}"/>
              </a:ext>
            </a:extLst>
          </p:cNvPr>
          <p:cNvCxnSpPr>
            <a:cxnSpLocks/>
            <a:stCxn id="88" idx="1"/>
            <a:endCxn id="92" idx="5"/>
          </p:cNvCxnSpPr>
          <p:nvPr/>
        </p:nvCxnSpPr>
        <p:spPr>
          <a:xfrm flipH="1" flipV="1">
            <a:off x="5472348" y="4789327"/>
            <a:ext cx="1253051" cy="455296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0164ED5B-3D03-6806-1C98-AEC91995CA48}"/>
              </a:ext>
            </a:extLst>
          </p:cNvPr>
          <p:cNvCxnSpPr>
            <a:cxnSpLocks/>
            <a:stCxn id="88" idx="2"/>
            <a:endCxn id="93" idx="5"/>
          </p:cNvCxnSpPr>
          <p:nvPr/>
        </p:nvCxnSpPr>
        <p:spPr>
          <a:xfrm flipH="1" flipV="1">
            <a:off x="5472348" y="5179620"/>
            <a:ext cx="1222567" cy="141226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56D3FF20-FA1C-C7EF-44F9-00ABA4DB4394}"/>
              </a:ext>
            </a:extLst>
          </p:cNvPr>
          <p:cNvCxnSpPr>
            <a:cxnSpLocks/>
            <a:stCxn id="88" idx="3"/>
            <a:endCxn id="95" idx="5"/>
          </p:cNvCxnSpPr>
          <p:nvPr/>
        </p:nvCxnSpPr>
        <p:spPr>
          <a:xfrm flipH="1">
            <a:off x="5472348" y="5397069"/>
            <a:ext cx="1253051" cy="60588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9362DF81-3229-05CC-CE54-148F3DA549F5}"/>
              </a:ext>
            </a:extLst>
          </p:cNvPr>
          <p:cNvCxnSpPr>
            <a:cxnSpLocks/>
            <a:stCxn id="89" idx="1"/>
          </p:cNvCxnSpPr>
          <p:nvPr/>
        </p:nvCxnSpPr>
        <p:spPr>
          <a:xfrm flipH="1" flipV="1">
            <a:off x="5502832" y="4819925"/>
            <a:ext cx="1222567" cy="835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11FF5F00-D7C6-B753-CBB7-EFB05A8A654C}"/>
              </a:ext>
            </a:extLst>
          </p:cNvPr>
          <p:cNvCxnSpPr>
            <a:cxnSpLocks/>
            <a:stCxn id="89" idx="2"/>
            <a:endCxn id="94" idx="6"/>
          </p:cNvCxnSpPr>
          <p:nvPr/>
        </p:nvCxnSpPr>
        <p:spPr>
          <a:xfrm flipH="1" flipV="1">
            <a:off x="5502832" y="5493690"/>
            <a:ext cx="1192083" cy="237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E56562D3-234B-3E47-AEA3-C49070EEC4AE}"/>
              </a:ext>
            </a:extLst>
          </p:cNvPr>
          <p:cNvCxnSpPr>
            <a:cxnSpLocks/>
            <a:stCxn id="95" idx="5"/>
            <a:endCxn id="89" idx="3"/>
          </p:cNvCxnSpPr>
          <p:nvPr/>
        </p:nvCxnSpPr>
        <p:spPr>
          <a:xfrm flipV="1">
            <a:off x="5472348" y="5807805"/>
            <a:ext cx="1253051" cy="195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375551D7-0436-B412-9563-875F58928222}"/>
              </a:ext>
            </a:extLst>
          </p:cNvPr>
          <p:cNvCxnSpPr>
            <a:cxnSpLocks/>
            <a:stCxn id="90" idx="1"/>
            <a:endCxn id="93" idx="5"/>
          </p:cNvCxnSpPr>
          <p:nvPr/>
        </p:nvCxnSpPr>
        <p:spPr>
          <a:xfrm flipH="1" flipV="1">
            <a:off x="5472348" y="5179620"/>
            <a:ext cx="1253051" cy="886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7B7A88E0-49F1-E8FD-42AC-955F1363FBBC}"/>
              </a:ext>
            </a:extLst>
          </p:cNvPr>
          <p:cNvCxnSpPr>
            <a:cxnSpLocks/>
            <a:stCxn id="90" idx="2"/>
            <a:endCxn id="94" idx="6"/>
          </p:cNvCxnSpPr>
          <p:nvPr/>
        </p:nvCxnSpPr>
        <p:spPr>
          <a:xfrm flipH="1" flipV="1">
            <a:off x="5502832" y="5493690"/>
            <a:ext cx="1192083" cy="648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EC4C1AFD-AC70-56B9-7BC3-E780545692B4}"/>
              </a:ext>
            </a:extLst>
          </p:cNvPr>
          <p:cNvCxnSpPr>
            <a:cxnSpLocks/>
            <a:stCxn id="90" idx="2"/>
            <a:endCxn id="95" idx="5"/>
          </p:cNvCxnSpPr>
          <p:nvPr/>
        </p:nvCxnSpPr>
        <p:spPr>
          <a:xfrm flipH="1" flipV="1">
            <a:off x="5472348" y="6002951"/>
            <a:ext cx="1222567" cy="139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C06822B4-7134-FC72-D239-C76A89BB883F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5502832" y="5213051"/>
            <a:ext cx="1222567" cy="1263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683DDF86-E0AF-09B2-7D0F-4472ACD2E510}"/>
              </a:ext>
            </a:extLst>
          </p:cNvPr>
          <p:cNvCxnSpPr>
            <a:cxnSpLocks/>
            <a:stCxn id="94" idx="5"/>
            <a:endCxn id="91" idx="2"/>
          </p:cNvCxnSpPr>
          <p:nvPr/>
        </p:nvCxnSpPr>
        <p:spPr>
          <a:xfrm>
            <a:off x="5472348" y="5569913"/>
            <a:ext cx="1222567" cy="983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9E0BEBC8-A6EA-AE21-11F7-67C27E193ACD}"/>
              </a:ext>
            </a:extLst>
          </p:cNvPr>
          <p:cNvCxnSpPr>
            <a:cxnSpLocks/>
            <a:stCxn id="95" idx="5"/>
            <a:endCxn id="91" idx="3"/>
          </p:cNvCxnSpPr>
          <p:nvPr/>
        </p:nvCxnSpPr>
        <p:spPr>
          <a:xfrm>
            <a:off x="5472348" y="6002951"/>
            <a:ext cx="1253051" cy="626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1718C2DF-8D61-DC4E-A844-3376B80AF6D3}"/>
              </a:ext>
            </a:extLst>
          </p:cNvPr>
          <p:cNvCxnSpPr>
            <a:cxnSpLocks/>
            <a:stCxn id="88" idx="7"/>
            <a:endCxn id="97" idx="2"/>
          </p:cNvCxnSpPr>
          <p:nvPr/>
        </p:nvCxnSpPr>
        <p:spPr>
          <a:xfrm flipV="1">
            <a:off x="6872587" y="5103397"/>
            <a:ext cx="1014411" cy="141226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CCEE3B53-61D3-85C3-D082-E847BDB42DE3}"/>
              </a:ext>
            </a:extLst>
          </p:cNvPr>
          <p:cNvCxnSpPr>
            <a:cxnSpLocks/>
            <a:stCxn id="88" idx="6"/>
            <a:endCxn id="98" idx="2"/>
          </p:cNvCxnSpPr>
          <p:nvPr/>
        </p:nvCxnSpPr>
        <p:spPr>
          <a:xfrm>
            <a:off x="6903071" y="5320846"/>
            <a:ext cx="983927" cy="17284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DFED9ADC-8F93-133D-5379-897B1499F224}"/>
              </a:ext>
            </a:extLst>
          </p:cNvPr>
          <p:cNvCxnSpPr>
            <a:cxnSpLocks/>
            <a:stCxn id="88" idx="5"/>
            <a:endCxn id="99" idx="2"/>
          </p:cNvCxnSpPr>
          <p:nvPr/>
        </p:nvCxnSpPr>
        <p:spPr>
          <a:xfrm>
            <a:off x="6872587" y="5397069"/>
            <a:ext cx="1014411" cy="529659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B8F8B6B2-F88C-1D1A-CED7-C430C71F44A0}"/>
              </a:ext>
            </a:extLst>
          </p:cNvPr>
          <p:cNvCxnSpPr>
            <a:cxnSpLocks/>
            <a:stCxn id="85" idx="7"/>
            <a:endCxn id="96" idx="1"/>
          </p:cNvCxnSpPr>
          <p:nvPr/>
        </p:nvCxnSpPr>
        <p:spPr>
          <a:xfrm>
            <a:off x="6872587" y="4030999"/>
            <a:ext cx="1044895" cy="605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B38BABBA-DA9A-3B5A-3485-37EE0E715771}"/>
              </a:ext>
            </a:extLst>
          </p:cNvPr>
          <p:cNvCxnSpPr>
            <a:cxnSpLocks/>
            <a:stCxn id="85" idx="6"/>
            <a:endCxn id="97" idx="1"/>
          </p:cNvCxnSpPr>
          <p:nvPr/>
        </p:nvCxnSpPr>
        <p:spPr>
          <a:xfrm>
            <a:off x="6903071" y="4107222"/>
            <a:ext cx="1014411" cy="919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3F9DFD0A-F0E2-A0DE-21CE-A0054A9F7533}"/>
              </a:ext>
            </a:extLst>
          </p:cNvPr>
          <p:cNvCxnSpPr>
            <a:cxnSpLocks/>
            <a:stCxn id="85" idx="5"/>
            <a:endCxn id="98" idx="0"/>
          </p:cNvCxnSpPr>
          <p:nvPr/>
        </p:nvCxnSpPr>
        <p:spPr>
          <a:xfrm>
            <a:off x="6872587" y="4183445"/>
            <a:ext cx="1118489" cy="1202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0FCFD743-46FE-F3BE-2D46-996DF662F947}"/>
              </a:ext>
            </a:extLst>
          </p:cNvPr>
          <p:cNvCxnSpPr>
            <a:cxnSpLocks/>
            <a:stCxn id="86" idx="7"/>
            <a:endCxn id="96" idx="1"/>
          </p:cNvCxnSpPr>
          <p:nvPr/>
        </p:nvCxnSpPr>
        <p:spPr>
          <a:xfrm>
            <a:off x="6872587" y="4421292"/>
            <a:ext cx="1044895" cy="215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3108EAEB-3340-6B07-CE13-6A8F1B891E51}"/>
              </a:ext>
            </a:extLst>
          </p:cNvPr>
          <p:cNvCxnSpPr>
            <a:cxnSpLocks/>
            <a:stCxn id="86" idx="6"/>
            <a:endCxn id="98" idx="1"/>
          </p:cNvCxnSpPr>
          <p:nvPr/>
        </p:nvCxnSpPr>
        <p:spPr>
          <a:xfrm>
            <a:off x="6903071" y="4497515"/>
            <a:ext cx="1014411" cy="919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1520CACD-0255-5014-7C33-9AC16B8727A0}"/>
              </a:ext>
            </a:extLst>
          </p:cNvPr>
          <p:cNvCxnSpPr>
            <a:cxnSpLocks/>
            <a:stCxn id="86" idx="5"/>
            <a:endCxn id="99" idx="1"/>
          </p:cNvCxnSpPr>
          <p:nvPr/>
        </p:nvCxnSpPr>
        <p:spPr>
          <a:xfrm>
            <a:off x="6872587" y="4573738"/>
            <a:ext cx="1044895" cy="1276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0C4616DD-172E-B368-F737-2614F2C78F69}"/>
              </a:ext>
            </a:extLst>
          </p:cNvPr>
          <p:cNvCxnSpPr>
            <a:cxnSpLocks/>
            <a:stCxn id="87" idx="7"/>
            <a:endCxn id="97" idx="2"/>
          </p:cNvCxnSpPr>
          <p:nvPr/>
        </p:nvCxnSpPr>
        <p:spPr>
          <a:xfrm>
            <a:off x="6872587" y="4811585"/>
            <a:ext cx="1014411" cy="291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16BEE124-EDF0-5873-5693-358FAC748407}"/>
              </a:ext>
            </a:extLst>
          </p:cNvPr>
          <p:cNvCxnSpPr>
            <a:cxnSpLocks/>
            <a:stCxn id="87" idx="6"/>
            <a:endCxn id="98" idx="2"/>
          </p:cNvCxnSpPr>
          <p:nvPr/>
        </p:nvCxnSpPr>
        <p:spPr>
          <a:xfrm>
            <a:off x="6903071" y="4887808"/>
            <a:ext cx="983927" cy="605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23F7A573-25B9-E818-70E3-8C4158F66243}"/>
              </a:ext>
            </a:extLst>
          </p:cNvPr>
          <p:cNvCxnSpPr>
            <a:cxnSpLocks/>
            <a:stCxn id="87" idx="5"/>
            <a:endCxn id="99" idx="1"/>
          </p:cNvCxnSpPr>
          <p:nvPr/>
        </p:nvCxnSpPr>
        <p:spPr>
          <a:xfrm>
            <a:off x="6872587" y="4964031"/>
            <a:ext cx="1044895" cy="886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B7CD5671-62B7-C526-56FC-D32374A5BDAA}"/>
              </a:ext>
            </a:extLst>
          </p:cNvPr>
          <p:cNvCxnSpPr>
            <a:cxnSpLocks/>
            <a:stCxn id="89" idx="7"/>
            <a:endCxn id="96" idx="2"/>
          </p:cNvCxnSpPr>
          <p:nvPr/>
        </p:nvCxnSpPr>
        <p:spPr>
          <a:xfrm flipV="1">
            <a:off x="6872587" y="4713104"/>
            <a:ext cx="1014411" cy="942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5E96E30E-B5D9-FE9A-1AF7-184ABCFE813E}"/>
              </a:ext>
            </a:extLst>
          </p:cNvPr>
          <p:cNvCxnSpPr>
            <a:cxnSpLocks/>
            <a:stCxn id="89" idx="6"/>
            <a:endCxn id="98" idx="3"/>
          </p:cNvCxnSpPr>
          <p:nvPr/>
        </p:nvCxnSpPr>
        <p:spPr>
          <a:xfrm flipV="1">
            <a:off x="6903071" y="5569913"/>
            <a:ext cx="1014411" cy="161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BE3DF96B-8750-7EBD-4AB0-9098869BF61F}"/>
              </a:ext>
            </a:extLst>
          </p:cNvPr>
          <p:cNvCxnSpPr>
            <a:cxnSpLocks/>
            <a:stCxn id="89" idx="5"/>
            <a:endCxn id="99" idx="2"/>
          </p:cNvCxnSpPr>
          <p:nvPr/>
        </p:nvCxnSpPr>
        <p:spPr>
          <a:xfrm>
            <a:off x="6872587" y="5807805"/>
            <a:ext cx="1014411" cy="118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DA7D0CE7-E5C0-D3DC-6661-75E677AB5BE6}"/>
              </a:ext>
            </a:extLst>
          </p:cNvPr>
          <p:cNvCxnSpPr>
            <a:cxnSpLocks/>
            <a:stCxn id="90" idx="7"/>
            <a:endCxn id="97" idx="3"/>
          </p:cNvCxnSpPr>
          <p:nvPr/>
        </p:nvCxnSpPr>
        <p:spPr>
          <a:xfrm flipV="1">
            <a:off x="6872587" y="5179620"/>
            <a:ext cx="1044895" cy="886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92957C81-38E9-E563-B713-E6429CC92DF0}"/>
              </a:ext>
            </a:extLst>
          </p:cNvPr>
          <p:cNvCxnSpPr>
            <a:cxnSpLocks/>
            <a:stCxn id="90" idx="6"/>
            <a:endCxn id="98" idx="3"/>
          </p:cNvCxnSpPr>
          <p:nvPr/>
        </p:nvCxnSpPr>
        <p:spPr>
          <a:xfrm flipV="1">
            <a:off x="6903071" y="5569913"/>
            <a:ext cx="1014411" cy="5724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2AAA76D2-C05B-E2CA-3C4D-077563C851AC}"/>
              </a:ext>
            </a:extLst>
          </p:cNvPr>
          <p:cNvCxnSpPr>
            <a:cxnSpLocks/>
            <a:stCxn id="90" idx="5"/>
            <a:endCxn id="99" idx="3"/>
          </p:cNvCxnSpPr>
          <p:nvPr/>
        </p:nvCxnSpPr>
        <p:spPr>
          <a:xfrm flipV="1">
            <a:off x="6872587" y="6002951"/>
            <a:ext cx="1044895" cy="215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79839440-42E6-F44A-8B51-3AAD7467C926}"/>
              </a:ext>
            </a:extLst>
          </p:cNvPr>
          <p:cNvCxnSpPr>
            <a:cxnSpLocks/>
            <a:stCxn id="91" idx="7"/>
            <a:endCxn id="96" idx="3"/>
          </p:cNvCxnSpPr>
          <p:nvPr/>
        </p:nvCxnSpPr>
        <p:spPr>
          <a:xfrm flipV="1">
            <a:off x="6872587" y="4789327"/>
            <a:ext cx="1044895" cy="1687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1CFF2BA3-B0FB-4B1F-7187-F9FBCE7592BA}"/>
              </a:ext>
            </a:extLst>
          </p:cNvPr>
          <p:cNvCxnSpPr>
            <a:cxnSpLocks/>
            <a:stCxn id="91" idx="6"/>
            <a:endCxn id="98" idx="3"/>
          </p:cNvCxnSpPr>
          <p:nvPr/>
        </p:nvCxnSpPr>
        <p:spPr>
          <a:xfrm flipV="1">
            <a:off x="6903071" y="5569913"/>
            <a:ext cx="1014411" cy="983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97916DCC-F56C-859E-4D5C-F4F9F6AE1151}"/>
              </a:ext>
            </a:extLst>
          </p:cNvPr>
          <p:cNvCxnSpPr>
            <a:cxnSpLocks/>
            <a:stCxn id="91" idx="5"/>
            <a:endCxn id="99" idx="3"/>
          </p:cNvCxnSpPr>
          <p:nvPr/>
        </p:nvCxnSpPr>
        <p:spPr>
          <a:xfrm flipV="1">
            <a:off x="6872587" y="6002951"/>
            <a:ext cx="1044895" cy="626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椭圆 152">
            <a:extLst>
              <a:ext uri="{FF2B5EF4-FFF2-40B4-BE49-F238E27FC236}">
                <a16:creationId xmlns:a16="http://schemas.microsoft.com/office/drawing/2014/main" id="{1D2B291F-18D0-A2A4-4520-4CDF3DC1736F}"/>
              </a:ext>
            </a:extLst>
          </p:cNvPr>
          <p:cNvSpPr/>
          <p:nvPr/>
        </p:nvSpPr>
        <p:spPr>
          <a:xfrm>
            <a:off x="8830902" y="4628496"/>
            <a:ext cx="208156" cy="2155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69213AC1-4094-22E5-CDCA-98F587711C97}"/>
              </a:ext>
            </a:extLst>
          </p:cNvPr>
          <p:cNvSpPr/>
          <p:nvPr/>
        </p:nvSpPr>
        <p:spPr>
          <a:xfrm>
            <a:off x="8830902" y="5018789"/>
            <a:ext cx="208156" cy="2155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F1285E11-8AE9-02B0-6151-950209142E14}"/>
              </a:ext>
            </a:extLst>
          </p:cNvPr>
          <p:cNvSpPr/>
          <p:nvPr/>
        </p:nvSpPr>
        <p:spPr>
          <a:xfrm>
            <a:off x="8830902" y="5409082"/>
            <a:ext cx="208156" cy="215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BA168835-4D7F-28DC-F3F0-197096D4F198}"/>
              </a:ext>
            </a:extLst>
          </p:cNvPr>
          <p:cNvSpPr/>
          <p:nvPr/>
        </p:nvSpPr>
        <p:spPr>
          <a:xfrm>
            <a:off x="8830902" y="5842120"/>
            <a:ext cx="208156" cy="2155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93EBC57B-04B3-E6C4-2E61-F324D273B458}"/>
              </a:ext>
            </a:extLst>
          </p:cNvPr>
          <p:cNvSpPr/>
          <p:nvPr/>
        </p:nvSpPr>
        <p:spPr>
          <a:xfrm>
            <a:off x="11423224" y="4628496"/>
            <a:ext cx="208156" cy="215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4DC04389-1D1A-2DC8-191A-0391969ADF34}"/>
              </a:ext>
            </a:extLst>
          </p:cNvPr>
          <p:cNvSpPr/>
          <p:nvPr/>
        </p:nvSpPr>
        <p:spPr>
          <a:xfrm>
            <a:off x="11423224" y="5018789"/>
            <a:ext cx="208156" cy="2155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10D44EE1-2160-B97F-4C24-ED434A58421D}"/>
              </a:ext>
            </a:extLst>
          </p:cNvPr>
          <p:cNvSpPr/>
          <p:nvPr/>
        </p:nvSpPr>
        <p:spPr>
          <a:xfrm>
            <a:off x="11423224" y="5409082"/>
            <a:ext cx="208156" cy="2155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001AE1D8-76E4-4B0E-CBF9-648803F56753}"/>
              </a:ext>
            </a:extLst>
          </p:cNvPr>
          <p:cNvSpPr/>
          <p:nvPr/>
        </p:nvSpPr>
        <p:spPr>
          <a:xfrm>
            <a:off x="11423224" y="5842120"/>
            <a:ext cx="208156" cy="21559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B63FA52A-8974-AF11-A901-C56F73C15FCF}"/>
              </a:ext>
            </a:extLst>
          </p:cNvPr>
          <p:cNvCxnSpPr>
            <a:cxnSpLocks/>
            <a:stCxn id="153" idx="6"/>
            <a:endCxn id="159" idx="2"/>
          </p:cNvCxnSpPr>
          <p:nvPr/>
        </p:nvCxnSpPr>
        <p:spPr>
          <a:xfrm>
            <a:off x="9039058" y="4736291"/>
            <a:ext cx="2384166" cy="7805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4BCC2F47-357F-3C44-CF28-02D0127DC12D}"/>
              </a:ext>
            </a:extLst>
          </p:cNvPr>
          <p:cNvCxnSpPr>
            <a:cxnSpLocks/>
            <a:stCxn id="153" idx="5"/>
            <a:endCxn id="160" idx="2"/>
          </p:cNvCxnSpPr>
          <p:nvPr/>
        </p:nvCxnSpPr>
        <p:spPr>
          <a:xfrm>
            <a:off x="9008574" y="4812514"/>
            <a:ext cx="2414650" cy="11374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AB3194C2-E01C-B13D-782C-7868736FD5FA}"/>
              </a:ext>
            </a:extLst>
          </p:cNvPr>
          <p:cNvCxnSpPr>
            <a:cxnSpLocks/>
            <a:stCxn id="154" idx="5"/>
            <a:endCxn id="158" idx="2"/>
          </p:cNvCxnSpPr>
          <p:nvPr/>
        </p:nvCxnSpPr>
        <p:spPr>
          <a:xfrm flipV="1">
            <a:off x="9008574" y="5126584"/>
            <a:ext cx="2414650" cy="7622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>
            <a:extLst>
              <a:ext uri="{FF2B5EF4-FFF2-40B4-BE49-F238E27FC236}">
                <a16:creationId xmlns:a16="http://schemas.microsoft.com/office/drawing/2014/main" id="{EA5CBD3F-E8E8-1790-7108-D9071F154511}"/>
              </a:ext>
            </a:extLst>
          </p:cNvPr>
          <p:cNvCxnSpPr>
            <a:cxnSpLocks/>
            <a:stCxn id="156" idx="6"/>
            <a:endCxn id="160" idx="3"/>
          </p:cNvCxnSpPr>
          <p:nvPr/>
        </p:nvCxnSpPr>
        <p:spPr>
          <a:xfrm>
            <a:off x="9039058" y="5949915"/>
            <a:ext cx="2414650" cy="7622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3B20AD2B-9D68-2989-2164-9F171498A8DA}"/>
                  </a:ext>
                </a:extLst>
              </p:cNvPr>
              <p:cNvSpPr txBox="1"/>
              <p:nvPr/>
            </p:nvSpPr>
            <p:spPr>
              <a:xfrm>
                <a:off x="4190671" y="1555612"/>
                <a:ext cx="742721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Construction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product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graph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altLang="zh-CN" dirty="0"/>
                  <a:t> and gadget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Vertex set: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∪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altLang="zh-CN" dirty="0"/>
                  <a:t>). Initially there is no edge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Enumerate all middle vertices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altLang="zh-CN" dirty="0"/>
                  <a:t>, and add a copy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in corresponding positions. </a:t>
                </a:r>
              </a:p>
            </p:txBody>
          </p:sp>
        </mc:Choice>
        <mc:Fallback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3B20AD2B-9D68-2989-2164-9F171498A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671" y="1555612"/>
                <a:ext cx="7427219" cy="2031325"/>
              </a:xfrm>
              <a:prstGeom prst="rect">
                <a:avLst/>
              </a:prstGeom>
              <a:blipFill>
                <a:blip r:embed="rId5"/>
                <a:stretch>
                  <a:fillRect l="-656" t="-1502" b="-3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83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60" grpId="0"/>
      <p:bldP spid="61" grpId="0"/>
      <p:bldP spid="62" grpId="0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82" grpId="0"/>
      <p:bldP spid="83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6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9735C83-8554-A2D2-8E76-AFBF5C6B0321}"/>
              </a:ext>
            </a:extLst>
          </p:cNvPr>
          <p:cNvSpPr/>
          <p:nvPr/>
        </p:nvSpPr>
        <p:spPr>
          <a:xfrm>
            <a:off x="1605775" y="264668"/>
            <a:ext cx="8980449" cy="8995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Framework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146" name="图片 145">
            <a:extLst>
              <a:ext uri="{FF2B5EF4-FFF2-40B4-BE49-F238E27FC236}">
                <a16:creationId xmlns:a16="http://schemas.microsoft.com/office/drawing/2014/main" id="{3EB0A529-A84A-CFEB-1F5C-F0C965701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5" y="1276295"/>
            <a:ext cx="2396049" cy="13930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C94A7BB6-B545-B792-362A-72E315C03D52}"/>
                  </a:ext>
                </a:extLst>
              </p:cNvPr>
              <p:cNvSpPr txBox="1"/>
              <p:nvPr/>
            </p:nvSpPr>
            <p:spPr>
              <a:xfrm>
                <a:off x="83263" y="2669347"/>
                <a:ext cx="354186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Base graph: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altLang="zh-CN" dirty="0"/>
                  <a:t>-biregular</a:t>
                </a:r>
              </a:p>
              <a:p>
                <a:r>
                  <a:rPr lang="en-US" altLang="zh-CN" dirty="0"/>
                  <a:t>Gadget graph: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-biregular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Goal: prove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)|≥0.99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C94A7BB6-B545-B792-362A-72E315C03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3" y="2669347"/>
                <a:ext cx="3541867" cy="1200329"/>
              </a:xfrm>
              <a:prstGeom prst="rect">
                <a:avLst/>
              </a:prstGeom>
              <a:blipFill>
                <a:blip r:embed="rId3"/>
                <a:stretch>
                  <a:fillRect l="-1549" t="-3046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9" name="图片 148">
            <a:extLst>
              <a:ext uri="{FF2B5EF4-FFF2-40B4-BE49-F238E27FC236}">
                <a16:creationId xmlns:a16="http://schemas.microsoft.com/office/drawing/2014/main" id="{4FE1096B-BE73-B032-1FA1-F97CBAB294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88" y="4095364"/>
            <a:ext cx="2468369" cy="2569388"/>
          </a:xfrm>
          <a:prstGeom prst="rect">
            <a:avLst/>
          </a:prstGeom>
        </p:spPr>
      </p:pic>
      <p:pic>
        <p:nvPicPr>
          <p:cNvPr id="155" name="图片 154">
            <a:extLst>
              <a:ext uri="{FF2B5EF4-FFF2-40B4-BE49-F238E27FC236}">
                <a16:creationId xmlns:a16="http://schemas.microsoft.com/office/drawing/2014/main" id="{1A62B758-636A-7D65-69A3-7D2EA50A4D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400" y="4053249"/>
            <a:ext cx="2318027" cy="2506844"/>
          </a:xfrm>
          <a:prstGeom prst="rect">
            <a:avLst/>
          </a:prstGeom>
        </p:spPr>
      </p:pic>
      <p:pic>
        <p:nvPicPr>
          <p:cNvPr id="157" name="图片 156">
            <a:extLst>
              <a:ext uri="{FF2B5EF4-FFF2-40B4-BE49-F238E27FC236}">
                <a16:creationId xmlns:a16="http://schemas.microsoft.com/office/drawing/2014/main" id="{5173FDAE-BCB5-CF8A-B6C5-865AC173AB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389" y="3523534"/>
            <a:ext cx="2040098" cy="32881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B444E938-4128-EC4B-7C74-9DA8B82E632C}"/>
                  </a:ext>
                </a:extLst>
              </p:cNvPr>
              <p:cNvSpPr txBox="1"/>
              <p:nvPr/>
            </p:nvSpPr>
            <p:spPr>
              <a:xfrm>
                <a:off x="3522588" y="1520329"/>
                <a:ext cx="7775469" cy="1821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1. Focus on left base graph,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0.999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edges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enter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2. For each gadget graph placed on some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dirty="0"/>
                  <a:t>,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edges enter it, then the gadget generate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0.999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local UNs</a:t>
                </a:r>
              </a:p>
              <a:p>
                <a:r>
                  <a:rPr lang="en-US" altLang="zh-CN" dirty="0"/>
                  <a:t>3. Focus on right base graph,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0.999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fraction of such global UNs are real </a:t>
                </a:r>
                <a:r>
                  <a:rPr lang="en-US" altLang="zh-CN" dirty="0" err="1"/>
                  <a:t>Uns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)|≥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0.999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dirty="0"/>
                  <a:t>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B444E938-4128-EC4B-7C74-9DA8B82E6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588" y="1520329"/>
                <a:ext cx="7775469" cy="1821140"/>
              </a:xfrm>
              <a:prstGeom prst="rect">
                <a:avLst/>
              </a:prstGeom>
              <a:blipFill>
                <a:blip r:embed="rId7"/>
                <a:stretch>
                  <a:fillRect l="-706" t="-1672" r="-5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0" name="图片 159">
            <a:extLst>
              <a:ext uri="{FF2B5EF4-FFF2-40B4-BE49-F238E27FC236}">
                <a16:creationId xmlns:a16="http://schemas.microsoft.com/office/drawing/2014/main" id="{DD2A9C58-6EB8-9659-A4E2-5843DB37ED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836" y="2878213"/>
            <a:ext cx="3384311" cy="1497406"/>
          </a:xfrm>
          <a:prstGeom prst="rect">
            <a:avLst/>
          </a:prstGeom>
        </p:spPr>
      </p:pic>
      <p:pic>
        <p:nvPicPr>
          <p:cNvPr id="162" name="图片 161">
            <a:extLst>
              <a:ext uri="{FF2B5EF4-FFF2-40B4-BE49-F238E27FC236}">
                <a16:creationId xmlns:a16="http://schemas.microsoft.com/office/drawing/2014/main" id="{710D9634-8FEA-54CF-6E0B-FBE1A906FC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046" y="4375619"/>
            <a:ext cx="1631890" cy="229719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7C09799-D05A-BA7A-CFF9-2DB7B47CCFAD}"/>
              </a:ext>
            </a:extLst>
          </p:cNvPr>
          <p:cNvSpPr/>
          <p:nvPr/>
        </p:nvSpPr>
        <p:spPr>
          <a:xfrm>
            <a:off x="7752890" y="4053249"/>
            <a:ext cx="693334" cy="51959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Right side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4805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  <p:bldP spid="1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90EE447-3C5C-9D87-3475-E03A6F7CB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379"/>
            <a:ext cx="12192000" cy="558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74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1410</Words>
  <Application>Microsoft Office PowerPoint</Application>
  <PresentationFormat>宽屏</PresentationFormat>
  <Paragraphs>260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等线 Light</vt:lpstr>
      <vt:lpstr>Arial</vt:lpstr>
      <vt:lpstr>Baskerville Old Face</vt:lpstr>
      <vt:lpstr>Cambria Math</vt:lpstr>
      <vt:lpstr>Office 主题​​</vt:lpstr>
      <vt:lpstr>Explicit Unique-neighbor Expanders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Yeyuan Chen</dc:creator>
  <cp:lastModifiedBy>Yeyuan Chen</cp:lastModifiedBy>
  <cp:revision>24</cp:revision>
  <dcterms:created xsi:type="dcterms:W3CDTF">2025-01-06T11:21:30Z</dcterms:created>
  <dcterms:modified xsi:type="dcterms:W3CDTF">2025-02-14T05:27:23Z</dcterms:modified>
</cp:coreProperties>
</file>