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2D8B9-9187-44CA-926A-C8767F702FE2}">
          <p14:sldIdLst>
            <p14:sldId id="256"/>
          </p14:sldIdLst>
        </p14:section>
        <p14:section name="无标题节" id="{6BB686B4-D197-4A6D-868F-9610A0BC31D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64BA-341D-4311-B610-57452D01D0F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A495-73CB-4CF7-A4C9-35CBE59C6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9A495-73CB-4CF7-A4C9-35CBE59C61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D3B7-C964-5B8F-F433-F6A17ED9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56283-84CF-0DED-80F5-0622472D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40A06-AA85-884B-5E68-AAF3DF2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6C154-8BC9-01F7-A52A-53CFA8BB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D5115-CCF4-9CA9-77FF-20F213E7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84F6-82D9-3BAE-93FC-5712287D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B564E-BF82-ABA5-E542-F81F8781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7A2DF-F2F1-C3CC-DE79-7726A08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8C38D-AC75-1D58-482E-B9E87DA5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48D76-344F-2B8B-2071-0CEDDC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7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1804D7-710F-67D3-07CB-2A38D78D7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6572-EBCE-2806-3100-5C42857F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7DC39-2AF3-3024-9BEE-D5082A2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B491C-4026-653F-3DC1-13A89617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9D2E7-F653-0205-E0A0-32771C9D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2010-C00F-BCE4-76B8-35FF8AE4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221F2-F482-773A-B16B-8C6FEDB9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7C0A-36F6-C8F2-3346-3857FA21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E0458-D54A-00E9-4D9B-3D1D0958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FBB2-BD3F-7723-775E-B15860BF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BF80-4101-90A2-B1E5-230797A6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5D39E-228A-9778-909E-8652467B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1D091-4BD5-A38E-30BA-FEF2EFC8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1A268-3714-9BD8-1F2B-BD7D74F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BB41F-650E-E382-684E-9F4BB3AE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49D4-09CE-EB47-0605-9D549A6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3BBAA-5053-BD00-0C00-5ECEFB072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9B573-09EE-0F08-90C8-30F61630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CF652-F600-D3C2-353D-7501AD4A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47061-C6B2-0987-D423-0F1247C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A78D1-7E94-4671-98B9-D169D430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9A9BA-4DA3-7A10-C0AF-551CF3B0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05B8F-D9E4-C28B-DBB8-0EA53DF3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4518A-5E12-2814-BA4A-A2DE54A0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5EBD0-ED9C-F8CD-3647-5B410FEDA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80D52-CE91-3404-E684-3CC0E308A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904EF-F223-817B-AA14-3576DAC4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32D06B-7E85-8751-5418-D426ADD7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0443A-A693-A9C6-ACC4-265E0C4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9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17CC-5123-BF71-A7DB-328BDF4B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8C8A78-0D97-1D2C-A879-F7B75E0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ACBDDD-312D-AED1-3586-0D119080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46790-6E94-4127-7F87-C5745046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1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0002C-806E-59C0-48B0-932CA10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B9609-1F41-9525-E45C-2A81419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E7722-5FED-3680-DEC9-B8E743A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413A-74C8-3C13-981A-676B75F9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3421-9F58-D540-2888-B63C4016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A3223-1B47-3A9A-9EBD-19D17F5A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72E5-D765-D88C-328A-528B050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66856-0680-BF74-7A8A-1074F30A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AE7C9-C1EC-3202-ED91-B630F8E5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5D5C-DAEF-968F-B859-A0112670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7C6B0-18CA-3EC8-A09F-5F147AE67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C0E6E-A2F4-2B7A-1BE0-4CE13402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EF983-32A2-17CC-2D25-694D659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2EE78-11EB-5E1D-3387-556468A2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57E9A-504A-8AFC-3D94-0958A67C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A54BD-1282-9018-002A-1B4AF8D8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A7DF3-593E-22D0-3154-F6165045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6903A-3ED0-0A8D-2169-BBFA54D16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8FA6-B975-4DEE-9BB4-6196F8B87A87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61C3-46C9-A322-4B81-0C064721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96162-9D35-62F3-B413-D337081B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6E99-0F9D-95F3-ACBE-D9A4BB39E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2" y="966246"/>
            <a:ext cx="1190206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Unique-neighbor Expanders with Better Expansion for Polynomial-sized Sets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F1DEE-E49B-DFF8-6F95-2BDA746A7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Yeyuan Chen </a:t>
            </a:r>
          </a:p>
          <a:p>
            <a:r>
              <a:rPr lang="en-US" altLang="zh-CN" dirty="0"/>
              <a:t>University of Michigan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0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71DB3E-B2BB-1C27-E4D0-0A047FA790FF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Base graphs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B9E7B-48A8-6C66-4BAD-EA1ABE802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89332"/>
                  </p:ext>
                </p:extLst>
              </p:nvPr>
            </p:nvGraphicFramePr>
            <p:xfrm>
              <a:off x="1167161" y="1397619"/>
              <a:ext cx="10273992" cy="1800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4517">
                      <a:extLst>
                        <a:ext uri="{9D8B030D-6E8A-4147-A177-3AD203B41FA5}">
                          <a16:colId xmlns:a16="http://schemas.microsoft.com/office/drawing/2014/main" val="518594858"/>
                        </a:ext>
                      </a:extLst>
                    </a:gridCol>
                    <a:gridCol w="1731522">
                      <a:extLst>
                        <a:ext uri="{9D8B030D-6E8A-4147-A177-3AD203B41FA5}">
                          <a16:colId xmlns:a16="http://schemas.microsoft.com/office/drawing/2014/main" val="3045159971"/>
                        </a:ext>
                      </a:extLst>
                    </a:gridCol>
                    <a:gridCol w="2474817">
                      <a:extLst>
                        <a:ext uri="{9D8B030D-6E8A-4147-A177-3AD203B41FA5}">
                          <a16:colId xmlns:a16="http://schemas.microsoft.com/office/drawing/2014/main" val="3915401820"/>
                        </a:ext>
                      </a:extLst>
                    </a:gridCol>
                    <a:gridCol w="3473136">
                      <a:extLst>
                        <a:ext uri="{9D8B030D-6E8A-4147-A177-3AD203B41FA5}">
                          <a16:colId xmlns:a16="http://schemas.microsoft.com/office/drawing/2014/main" val="499873230"/>
                        </a:ext>
                      </a:extLst>
                    </a:gridCol>
                  </a:tblGrid>
                  <a:tr h="21932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Aspect ratio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Spectrum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Girth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091189"/>
                      </a:ext>
                    </a:extLst>
                  </a:tr>
                  <a:tr h="27284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-bicycle-freeness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981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3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Edge-vertex incidence graph of 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Extremely</a:t>
                          </a:r>
                        </a:p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630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B9E7B-48A8-6C66-4BAD-EA1ABE802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89332"/>
                  </p:ext>
                </p:extLst>
              </p:nvPr>
            </p:nvGraphicFramePr>
            <p:xfrm>
              <a:off x="1167161" y="1397619"/>
              <a:ext cx="10273992" cy="1800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4517">
                      <a:extLst>
                        <a:ext uri="{9D8B030D-6E8A-4147-A177-3AD203B41FA5}">
                          <a16:colId xmlns:a16="http://schemas.microsoft.com/office/drawing/2014/main" val="518594858"/>
                        </a:ext>
                      </a:extLst>
                    </a:gridCol>
                    <a:gridCol w="1731522">
                      <a:extLst>
                        <a:ext uri="{9D8B030D-6E8A-4147-A177-3AD203B41FA5}">
                          <a16:colId xmlns:a16="http://schemas.microsoft.com/office/drawing/2014/main" val="3045159971"/>
                        </a:ext>
                      </a:extLst>
                    </a:gridCol>
                    <a:gridCol w="2474817">
                      <a:extLst>
                        <a:ext uri="{9D8B030D-6E8A-4147-A177-3AD203B41FA5}">
                          <a16:colId xmlns:a16="http://schemas.microsoft.com/office/drawing/2014/main" val="3915401820"/>
                        </a:ext>
                      </a:extLst>
                    </a:gridCol>
                    <a:gridCol w="3473136">
                      <a:extLst>
                        <a:ext uri="{9D8B030D-6E8A-4147-A177-3AD203B41FA5}">
                          <a16:colId xmlns:a16="http://schemas.microsoft.com/office/drawing/2014/main" val="4998732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Aspect ratio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Spectrum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Girth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09118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92857" r="-702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81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221311" r="-702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329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Edge-vertex incidence graph of 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Extremely</a:t>
                          </a:r>
                        </a:p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186667" r="-702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6307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894E2C4-8748-77B1-869E-B9E71E697900}"/>
                  </a:ext>
                </a:extLst>
              </p:cNvPr>
              <p:cNvSpPr/>
              <p:nvPr/>
            </p:nvSpPr>
            <p:spPr>
              <a:xfrm>
                <a:off x="1724723" y="3525193"/>
                <a:ext cx="9240644" cy="265399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894E2C4-8748-77B1-869E-B9E71E697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23" y="3525193"/>
                <a:ext cx="9240644" cy="26539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59BCB2-89CB-B489-27FE-B6658565B59C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Gadget graphs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DDB2967-378E-2F2B-7BA0-E8928073B3CC}"/>
              </a:ext>
            </a:extLst>
          </p:cNvPr>
          <p:cNvSpPr/>
          <p:nvPr/>
        </p:nvSpPr>
        <p:spPr>
          <a:xfrm>
            <a:off x="5887844" y="139881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581B1E-7A11-7F75-B918-286A9409EEC3}"/>
              </a:ext>
            </a:extLst>
          </p:cNvPr>
          <p:cNvSpPr/>
          <p:nvPr/>
        </p:nvSpPr>
        <p:spPr>
          <a:xfrm>
            <a:off x="5887844" y="178897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3AC133-6B14-03ED-2956-BC9257D23286}"/>
              </a:ext>
            </a:extLst>
          </p:cNvPr>
          <p:cNvSpPr/>
          <p:nvPr/>
        </p:nvSpPr>
        <p:spPr>
          <a:xfrm>
            <a:off x="5887844" y="218937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A8A48B-5A31-BA37-CEC6-5FAE1CD1FF87}"/>
              </a:ext>
            </a:extLst>
          </p:cNvPr>
          <p:cNvSpPr/>
          <p:nvPr/>
        </p:nvSpPr>
        <p:spPr>
          <a:xfrm>
            <a:off x="6993487" y="139881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878DE7-7096-F47D-5B4E-97DE87A9EA51}"/>
              </a:ext>
            </a:extLst>
          </p:cNvPr>
          <p:cNvSpPr/>
          <p:nvPr/>
        </p:nvSpPr>
        <p:spPr>
          <a:xfrm>
            <a:off x="6993487" y="178897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2C481B7-220B-39CF-4E66-4303BC4B0836}"/>
              </a:ext>
            </a:extLst>
          </p:cNvPr>
          <p:cNvSpPr/>
          <p:nvPr/>
        </p:nvSpPr>
        <p:spPr>
          <a:xfrm>
            <a:off x="6993487" y="218937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FABB75-25C7-FEB8-094F-341BA1F5B08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6096000" y="1506612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E88C46-339A-AD81-020D-57C83A84792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6000" y="1506612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0A1DFB4-05AD-9415-3261-8DC93185577B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6065516" y="1582835"/>
            <a:ext cx="927971" cy="714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B32882-5D41-1BDE-E135-E6E1037864C0}"/>
              </a:ext>
            </a:extLst>
          </p:cNvPr>
          <p:cNvCxnSpPr>
            <a:cxnSpLocks/>
          </p:cNvCxnSpPr>
          <p:nvPr/>
        </p:nvCxnSpPr>
        <p:spPr>
          <a:xfrm>
            <a:off x="6096000" y="2313360"/>
            <a:ext cx="927971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9F0FA96-7625-7A15-CE50-4283C4D89323}"/>
                  </a:ext>
                </a:extLst>
              </p:cNvPr>
              <p:cNvSpPr/>
              <p:nvPr/>
            </p:nvSpPr>
            <p:spPr>
              <a:xfrm>
                <a:off x="512957" y="2589788"/>
                <a:ext cx="11359376" cy="21261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-biregular bipartite graph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-left/right vertices having the following expansion:</a:t>
                </a:r>
              </a:p>
              <a:p>
                <a:pPr algn="ctr"/>
                <a:r>
                  <a:rPr lang="en-US" altLang="zh-CN" dirty="0"/>
                  <a:t>For any left 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For any right 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9F0FA96-7625-7A15-CE50-4283C4D89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57" y="2589788"/>
                <a:ext cx="11359376" cy="21261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945C95E-08A9-91C2-37E9-18061D70AA29}"/>
                  </a:ext>
                </a:extLst>
              </p:cNvPr>
              <p:cNvSpPr/>
              <p:nvPr/>
            </p:nvSpPr>
            <p:spPr>
              <a:xfrm>
                <a:off x="1858536" y="4977657"/>
                <a:ext cx="8920976" cy="14273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HMMP24: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This work: All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945C95E-08A9-91C2-37E9-18061D70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36" y="4977657"/>
                <a:ext cx="8920976" cy="14273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0BB333AC-1BC2-890C-0C42-0342C5F1D2BF}"/>
              </a:ext>
            </a:extLst>
          </p:cNvPr>
          <p:cNvSpPr/>
          <p:nvPr/>
        </p:nvSpPr>
        <p:spPr>
          <a:xfrm>
            <a:off x="2962512" y="1584571"/>
            <a:ext cx="544061" cy="2139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54C165-1F65-B84C-1463-446D8781DA30}"/>
              </a:ext>
            </a:extLst>
          </p:cNvPr>
          <p:cNvSpPr/>
          <p:nvPr/>
        </p:nvSpPr>
        <p:spPr>
          <a:xfrm>
            <a:off x="2845885" y="3766526"/>
            <a:ext cx="660688" cy="93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A718F0-6CE5-AAB7-BD63-27EEA4920BCC}"/>
              </a:ext>
            </a:extLst>
          </p:cNvPr>
          <p:cNvSpPr/>
          <p:nvPr/>
        </p:nvSpPr>
        <p:spPr>
          <a:xfrm>
            <a:off x="785775" y="2340327"/>
            <a:ext cx="1198468" cy="161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CA7837-FF70-F84D-12DE-76BB38FE7E8E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Left-middle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68BA27-52A9-6CA1-29C8-39D78BD2F433}"/>
              </a:ext>
            </a:extLst>
          </p:cNvPr>
          <p:cNvSpPr/>
          <p:nvPr/>
        </p:nvSpPr>
        <p:spPr>
          <a:xfrm>
            <a:off x="3011106" y="182805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0E81B0F-7A98-B4A6-A9E0-3DBD2E7ABE9F}"/>
              </a:ext>
            </a:extLst>
          </p:cNvPr>
          <p:cNvSpPr/>
          <p:nvPr/>
        </p:nvSpPr>
        <p:spPr>
          <a:xfrm>
            <a:off x="3011106" y="2218343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CCBE1F-B102-5576-DAF3-4606F3473C26}"/>
              </a:ext>
            </a:extLst>
          </p:cNvPr>
          <p:cNvSpPr/>
          <p:nvPr/>
        </p:nvSpPr>
        <p:spPr>
          <a:xfrm>
            <a:off x="3011106" y="260863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BD9B3-D4D1-8824-CC38-06E18C5F6A46}"/>
              </a:ext>
            </a:extLst>
          </p:cNvPr>
          <p:cNvSpPr/>
          <p:nvPr/>
        </p:nvSpPr>
        <p:spPr>
          <a:xfrm>
            <a:off x="3011106" y="304167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C98F1A-ABBB-3173-B873-63E709C3CE75}"/>
              </a:ext>
            </a:extLst>
          </p:cNvPr>
          <p:cNvSpPr/>
          <p:nvPr/>
        </p:nvSpPr>
        <p:spPr>
          <a:xfrm>
            <a:off x="3011106" y="345241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DB6120-D64C-5262-4CF3-6248A546638F}"/>
              </a:ext>
            </a:extLst>
          </p:cNvPr>
          <p:cNvSpPr/>
          <p:nvPr/>
        </p:nvSpPr>
        <p:spPr>
          <a:xfrm>
            <a:off x="3011106" y="386314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01C14D-81A9-C9C1-F57C-A72A9D44B28F}"/>
              </a:ext>
            </a:extLst>
          </p:cNvPr>
          <p:cNvSpPr/>
          <p:nvPr/>
        </p:nvSpPr>
        <p:spPr>
          <a:xfrm>
            <a:off x="3011106" y="4273882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903C20-DD22-F27A-0FAD-24622F069B3A}"/>
              </a:ext>
            </a:extLst>
          </p:cNvPr>
          <p:cNvSpPr/>
          <p:nvPr/>
        </p:nvSpPr>
        <p:spPr>
          <a:xfrm>
            <a:off x="1610867" y="2433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23AFCD-2B15-DC2E-F7BC-6F671785A4E1}"/>
              </a:ext>
            </a:extLst>
          </p:cNvPr>
          <p:cNvSpPr/>
          <p:nvPr/>
        </p:nvSpPr>
        <p:spPr>
          <a:xfrm>
            <a:off x="1610867" y="282422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9C8AFF-D52F-5FDA-19F4-5F193D2961DB}"/>
              </a:ext>
            </a:extLst>
          </p:cNvPr>
          <p:cNvSpPr/>
          <p:nvPr/>
        </p:nvSpPr>
        <p:spPr>
          <a:xfrm>
            <a:off x="1610867" y="3214518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E2D9DD-9A7A-D63B-C32F-783049CE8568}"/>
              </a:ext>
            </a:extLst>
          </p:cNvPr>
          <p:cNvSpPr/>
          <p:nvPr/>
        </p:nvSpPr>
        <p:spPr>
          <a:xfrm>
            <a:off x="1610867" y="364755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24AC42D-4B73-64AC-1638-3EDFBC4B6365}"/>
              </a:ext>
            </a:extLst>
          </p:cNvPr>
          <p:cNvCxnSpPr>
            <a:cxnSpLocks/>
            <a:stCxn id="13" idx="7"/>
            <a:endCxn id="6" idx="2"/>
          </p:cNvCxnSpPr>
          <p:nvPr/>
        </p:nvCxnSpPr>
        <p:spPr>
          <a:xfrm flipV="1">
            <a:off x="1788539" y="1935845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56A37DF-50AC-B4C5-E027-FF9EEAEDC3DA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1788539" y="2617950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AC1C7A5-194F-059A-4B3B-1445E1E98792}"/>
              </a:ext>
            </a:extLst>
          </p:cNvPr>
          <p:cNvCxnSpPr>
            <a:cxnSpLocks/>
            <a:stCxn id="6" idx="3"/>
            <a:endCxn id="14" idx="7"/>
          </p:cNvCxnSpPr>
          <p:nvPr/>
        </p:nvCxnSpPr>
        <p:spPr>
          <a:xfrm flipH="1">
            <a:off x="1788539" y="2012068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22EECD2-B23B-75FF-F77F-ADAE02093789}"/>
              </a:ext>
            </a:extLst>
          </p:cNvPr>
          <p:cNvCxnSpPr>
            <a:cxnSpLocks/>
            <a:stCxn id="6" idx="4"/>
            <a:endCxn id="16" idx="7"/>
          </p:cNvCxnSpPr>
          <p:nvPr/>
        </p:nvCxnSpPr>
        <p:spPr>
          <a:xfrm flipH="1">
            <a:off x="1788539" y="2043640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54B653-F680-6359-8E30-44AD2A743F1F}"/>
              </a:ext>
            </a:extLst>
          </p:cNvPr>
          <p:cNvCxnSpPr>
            <a:cxnSpLocks/>
            <a:stCxn id="7" idx="2"/>
            <a:endCxn id="14" idx="6"/>
          </p:cNvCxnSpPr>
          <p:nvPr/>
        </p:nvCxnSpPr>
        <p:spPr>
          <a:xfrm flipH="1">
            <a:off x="1819023" y="2326138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069877-B980-6B28-6CAD-A924D4FBA3F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1788539" y="2402361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25FE93-99EB-1E52-C51D-F2C70D9C698E}"/>
              </a:ext>
            </a:extLst>
          </p:cNvPr>
          <p:cNvCxnSpPr>
            <a:cxnSpLocks/>
            <a:stCxn id="7" idx="1"/>
            <a:endCxn id="13" idx="6"/>
          </p:cNvCxnSpPr>
          <p:nvPr/>
        </p:nvCxnSpPr>
        <p:spPr>
          <a:xfrm flipH="1">
            <a:off x="1819023" y="2249915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26A2AB-D43F-1478-E8B2-8080F12B5FA1}"/>
              </a:ext>
            </a:extLst>
          </p:cNvPr>
          <p:cNvCxnSpPr>
            <a:cxnSpLocks/>
            <a:stCxn id="8" idx="3"/>
            <a:endCxn id="14" idx="5"/>
          </p:cNvCxnSpPr>
          <p:nvPr/>
        </p:nvCxnSpPr>
        <p:spPr>
          <a:xfrm flipH="1">
            <a:off x="1788539" y="2792654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D9AC4D-4084-A5B4-0B54-64DF36A95314}"/>
              </a:ext>
            </a:extLst>
          </p:cNvPr>
          <p:cNvCxnSpPr>
            <a:cxnSpLocks/>
            <a:stCxn id="8" idx="4"/>
            <a:endCxn id="16" idx="6"/>
          </p:cNvCxnSpPr>
          <p:nvPr/>
        </p:nvCxnSpPr>
        <p:spPr>
          <a:xfrm flipH="1">
            <a:off x="1819023" y="2824226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C29544-B668-48AA-2D78-6EB7FF1A994F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1788539" y="2617950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905871-2333-15A1-3A4B-D20E587AE120}"/>
              </a:ext>
            </a:extLst>
          </p:cNvPr>
          <p:cNvCxnSpPr>
            <a:cxnSpLocks/>
            <a:stCxn id="9" idx="2"/>
            <a:endCxn id="14" idx="5"/>
          </p:cNvCxnSpPr>
          <p:nvPr/>
        </p:nvCxnSpPr>
        <p:spPr>
          <a:xfrm flipH="1" flipV="1">
            <a:off x="1788539" y="3008243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62DCA5-45A6-ACCE-0D35-3BE7C3AF88CE}"/>
              </a:ext>
            </a:extLst>
          </p:cNvPr>
          <p:cNvCxnSpPr>
            <a:cxnSpLocks/>
            <a:stCxn id="9" idx="3"/>
            <a:endCxn id="16" idx="5"/>
          </p:cNvCxnSpPr>
          <p:nvPr/>
        </p:nvCxnSpPr>
        <p:spPr>
          <a:xfrm flipH="1">
            <a:off x="1788539" y="3225692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7294B8A-5AE0-19BF-B9D5-4063FDE4CA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819023" y="2648548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1E790-270D-6F2B-E8BA-E7198249FF1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819023" y="3322313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9871FC1-80D1-3C46-CFFC-D608A4A4E6A5}"/>
              </a:ext>
            </a:extLst>
          </p:cNvPr>
          <p:cNvCxnSpPr>
            <a:cxnSpLocks/>
            <a:stCxn id="16" idx="5"/>
            <a:endCxn id="10" idx="3"/>
          </p:cNvCxnSpPr>
          <p:nvPr/>
        </p:nvCxnSpPr>
        <p:spPr>
          <a:xfrm flipV="1">
            <a:off x="1788539" y="3636428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CFF26E0-211B-09F2-6EF4-5DECF5C48428}"/>
              </a:ext>
            </a:extLst>
          </p:cNvPr>
          <p:cNvCxnSpPr>
            <a:cxnSpLocks/>
            <a:stCxn id="11" idx="1"/>
            <a:endCxn id="14" idx="5"/>
          </p:cNvCxnSpPr>
          <p:nvPr/>
        </p:nvCxnSpPr>
        <p:spPr>
          <a:xfrm flipH="1" flipV="1">
            <a:off x="1788539" y="3008243"/>
            <a:ext cx="1253051" cy="8864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8A4F6A-15FA-599C-9DB8-E4115652880F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 flipV="1">
            <a:off x="1819023" y="3322313"/>
            <a:ext cx="1192083" cy="64862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7EA559-DB36-AC03-1ACB-ACE5742C3807}"/>
              </a:ext>
            </a:extLst>
          </p:cNvPr>
          <p:cNvCxnSpPr>
            <a:cxnSpLocks/>
            <a:stCxn id="11" idx="2"/>
            <a:endCxn id="16" idx="5"/>
          </p:cNvCxnSpPr>
          <p:nvPr/>
        </p:nvCxnSpPr>
        <p:spPr>
          <a:xfrm flipH="1" flipV="1">
            <a:off x="1788539" y="3831574"/>
            <a:ext cx="1222567" cy="1393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280153-E6FC-CCEB-EF67-866A12446B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19023" y="3041674"/>
            <a:ext cx="1222567" cy="12637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8E10E10-2BF7-D2E1-07CC-9F7CA7375F23}"/>
              </a:ext>
            </a:extLst>
          </p:cNvPr>
          <p:cNvCxnSpPr>
            <a:cxnSpLocks/>
            <a:stCxn id="15" idx="5"/>
            <a:endCxn id="12" idx="2"/>
          </p:cNvCxnSpPr>
          <p:nvPr/>
        </p:nvCxnSpPr>
        <p:spPr>
          <a:xfrm>
            <a:off x="1788539" y="3398536"/>
            <a:ext cx="1222567" cy="9831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0B5A7A3-4573-9339-3146-C38C35925C79}"/>
              </a:ext>
            </a:extLst>
          </p:cNvPr>
          <p:cNvCxnSpPr>
            <a:cxnSpLocks/>
            <a:stCxn id="16" idx="5"/>
            <a:endCxn id="12" idx="3"/>
          </p:cNvCxnSpPr>
          <p:nvPr/>
        </p:nvCxnSpPr>
        <p:spPr>
          <a:xfrm>
            <a:off x="1788539" y="3831574"/>
            <a:ext cx="1253051" cy="6263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CE4A19C-8716-C05A-AD38-410C48EA47EE}"/>
                  </a:ext>
                </a:extLst>
              </p:cNvPr>
              <p:cNvSpPr txBox="1"/>
              <p:nvPr/>
            </p:nvSpPr>
            <p:spPr>
              <a:xfrm>
                <a:off x="831909" y="3073246"/>
                <a:ext cx="5551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CE4A19C-8716-C05A-AD38-410C48EA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9" y="3073246"/>
                <a:ext cx="555152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B101D0E-ED63-BDFA-FAAB-297D3D33863A}"/>
                  </a:ext>
                </a:extLst>
              </p:cNvPr>
              <p:cNvSpPr txBox="1"/>
              <p:nvPr/>
            </p:nvSpPr>
            <p:spPr>
              <a:xfrm>
                <a:off x="3506573" y="3908923"/>
                <a:ext cx="27764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: middle neighbors with</a:t>
                </a:r>
              </a:p>
              <a:p>
                <a:r>
                  <a:rPr lang="en-US" altLang="zh-CN" dirty="0"/>
                  <a:t> high degree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B101D0E-ED63-BDFA-FAAB-297D3D33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3" y="3908923"/>
                <a:ext cx="2776466" cy="646331"/>
              </a:xfrm>
              <a:prstGeom prst="rect">
                <a:avLst/>
              </a:prstGeom>
              <a:blipFill>
                <a:blip r:embed="rId3"/>
                <a:stretch>
                  <a:fillRect t="-4717" r="-131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D7EEFD-A284-75BF-E67A-0D2BCF3F29CC}"/>
                  </a:ext>
                </a:extLst>
              </p:cNvPr>
              <p:cNvSpPr txBox="1"/>
              <p:nvPr/>
            </p:nvSpPr>
            <p:spPr>
              <a:xfrm>
                <a:off x="3555167" y="2457406"/>
                <a:ext cx="2837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: middle neighbors with</a:t>
                </a:r>
              </a:p>
              <a:p>
                <a:r>
                  <a:rPr lang="en-US" altLang="zh-CN" dirty="0"/>
                  <a:t> low degree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D7EEFD-A284-75BF-E67A-0D2BCF3F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67" y="2457406"/>
                <a:ext cx="2837572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689EAB-4B3B-E3EE-FC0C-413D12C4677E}"/>
                  </a:ext>
                </a:extLst>
              </p:cNvPr>
              <p:cNvSpPr txBox="1"/>
              <p:nvPr/>
            </p:nvSpPr>
            <p:spPr>
              <a:xfrm>
                <a:off x="1044351" y="1612043"/>
                <a:ext cx="1742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689EAB-4B3B-E3EE-FC0C-413D12C4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1" y="1612043"/>
                <a:ext cx="1742208" cy="276999"/>
              </a:xfrm>
              <a:prstGeom prst="rect">
                <a:avLst/>
              </a:prstGeom>
              <a:blipFill>
                <a:blip r:embed="rId5"/>
                <a:stretch>
                  <a:fillRect l="-2448" t="-2174" r="-454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65AA3C1-B3CD-5FA3-B132-68FDAE95DFF9}"/>
                  </a:ext>
                </a:extLst>
              </p:cNvPr>
              <p:cNvSpPr txBox="1"/>
              <p:nvPr/>
            </p:nvSpPr>
            <p:spPr>
              <a:xfrm>
                <a:off x="8099502" y="1647489"/>
                <a:ext cx="14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65AA3C1-B3CD-5FA3-B132-68FDAE95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02" y="1647489"/>
                <a:ext cx="1446870" cy="276999"/>
              </a:xfrm>
              <a:prstGeom prst="rect">
                <a:avLst/>
              </a:prstGeom>
              <a:blipFill>
                <a:blip r:embed="rId6"/>
                <a:stretch>
                  <a:fillRect l="-3376" t="-2174" r="-548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480CE4C-E52B-8B6A-D605-41D157604485}"/>
                  </a:ext>
                </a:extLst>
              </p:cNvPr>
              <p:cNvSpPr/>
              <p:nvPr/>
            </p:nvSpPr>
            <p:spPr>
              <a:xfrm>
                <a:off x="6198282" y="2081561"/>
                <a:ext cx="5086752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large average right-degree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small average left-degree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480CE4C-E52B-8B6A-D605-41D157604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2" y="2081561"/>
                <a:ext cx="5086752" cy="44493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65D03484-E9A7-86D9-5355-B4C0672FB747}"/>
                  </a:ext>
                </a:extLst>
              </p:cNvPr>
              <p:cNvSpPr/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65D03484-E9A7-86D9-5355-B4C0672F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  <a:blipFill>
                <a:blip r:embed="rId8"/>
                <a:stretch>
                  <a:fillRect t="-9239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3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2" grpId="0"/>
      <p:bldP spid="45" grpId="0"/>
      <p:bldP spid="46" grpId="0"/>
      <p:bldP spid="47" grpId="0"/>
      <p:bldP spid="4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2C0BBAED-343F-BE93-3AA4-FC67BE41FFF7}"/>
                  </a:ext>
                </a:extLst>
              </p:cNvPr>
              <p:cNvSpPr/>
              <p:nvPr/>
            </p:nvSpPr>
            <p:spPr>
              <a:xfrm>
                <a:off x="3518125" y="5643541"/>
                <a:ext cx="8487350" cy="110777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left-vertex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2C0BBAED-343F-BE93-3AA4-FC67BE41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643541"/>
                <a:ext cx="8487350" cy="1107774"/>
              </a:xfrm>
              <a:prstGeom prst="roundRect">
                <a:avLst/>
              </a:prstGeom>
              <a:blipFill>
                <a:blip r:embed="rId2"/>
                <a:stretch>
                  <a:fillRect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AB3D69-C1C5-5C28-06E3-F405DD417FE9}"/>
                  </a:ext>
                </a:extLst>
              </p:cNvPr>
              <p:cNvSpPr/>
              <p:nvPr/>
            </p:nvSpPr>
            <p:spPr>
              <a:xfrm>
                <a:off x="3717649" y="2362711"/>
                <a:ext cx="1547171" cy="29273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Almost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AB3D69-C1C5-5C28-06E3-F405DD417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49" y="2362711"/>
                <a:ext cx="1547171" cy="2927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0E7017-2452-640C-0F60-54560B45CC35}"/>
                  </a:ext>
                </a:extLst>
              </p:cNvPr>
              <p:cNvSpPr/>
              <p:nvPr/>
            </p:nvSpPr>
            <p:spPr>
              <a:xfrm>
                <a:off x="360523" y="2847301"/>
                <a:ext cx="1919830" cy="171040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Edges from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entering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0E7017-2452-640C-0F60-54560B45C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3" y="2847301"/>
                <a:ext cx="1919830" cy="171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6C8416E-471A-771F-3235-74AB55CB213F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Middle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31CAB3-C13B-2A1A-57F0-AC9DCA123F6A}"/>
              </a:ext>
            </a:extLst>
          </p:cNvPr>
          <p:cNvSpPr/>
          <p:nvPr/>
        </p:nvSpPr>
        <p:spPr>
          <a:xfrm>
            <a:off x="2003678" y="251204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BC2452-7584-B145-89CB-3336ADC0B06A}"/>
              </a:ext>
            </a:extLst>
          </p:cNvPr>
          <p:cNvSpPr/>
          <p:nvPr/>
        </p:nvSpPr>
        <p:spPr>
          <a:xfrm>
            <a:off x="3791590" y="251204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27F0EA-F2DE-6CF1-FCA8-FD0FE891EC60}"/>
              </a:ext>
            </a:extLst>
          </p:cNvPr>
          <p:cNvSpPr/>
          <p:nvPr/>
        </p:nvSpPr>
        <p:spPr>
          <a:xfrm>
            <a:off x="2003678" y="29023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675C88-E2EF-9C80-6826-2B7E5A92F119}"/>
              </a:ext>
            </a:extLst>
          </p:cNvPr>
          <p:cNvSpPr/>
          <p:nvPr/>
        </p:nvSpPr>
        <p:spPr>
          <a:xfrm>
            <a:off x="3791590" y="29023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D2BB21-7279-9065-6856-7442396D953E}"/>
              </a:ext>
            </a:extLst>
          </p:cNvPr>
          <p:cNvSpPr/>
          <p:nvPr/>
        </p:nvSpPr>
        <p:spPr>
          <a:xfrm>
            <a:off x="2003678" y="329262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42F518-27EE-C035-4E53-8ED5B669E91C}"/>
              </a:ext>
            </a:extLst>
          </p:cNvPr>
          <p:cNvSpPr/>
          <p:nvPr/>
        </p:nvSpPr>
        <p:spPr>
          <a:xfrm>
            <a:off x="3791590" y="329262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ADBE8E-D44A-8057-3F71-F62584C27553}"/>
              </a:ext>
            </a:extLst>
          </p:cNvPr>
          <p:cNvSpPr/>
          <p:nvPr/>
        </p:nvSpPr>
        <p:spPr>
          <a:xfrm>
            <a:off x="2003678" y="37256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CC25E3-2903-0784-2242-9AAAB8B0467D}"/>
              </a:ext>
            </a:extLst>
          </p:cNvPr>
          <p:cNvSpPr/>
          <p:nvPr/>
        </p:nvSpPr>
        <p:spPr>
          <a:xfrm>
            <a:off x="3791590" y="37256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8EBBB4-7EFD-1DAD-F5A5-82ACBA842458}"/>
              </a:ext>
            </a:extLst>
          </p:cNvPr>
          <p:cNvSpPr/>
          <p:nvPr/>
        </p:nvSpPr>
        <p:spPr>
          <a:xfrm>
            <a:off x="2003678" y="41364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0469B4-377E-E465-D644-B93340713B97}"/>
              </a:ext>
            </a:extLst>
          </p:cNvPr>
          <p:cNvSpPr/>
          <p:nvPr/>
        </p:nvSpPr>
        <p:spPr>
          <a:xfrm>
            <a:off x="3791590" y="41364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E0B574-356E-6508-67A0-71E42E4227EF}"/>
              </a:ext>
            </a:extLst>
          </p:cNvPr>
          <p:cNvSpPr/>
          <p:nvPr/>
        </p:nvSpPr>
        <p:spPr>
          <a:xfrm>
            <a:off x="2003678" y="454713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61CE7B-C51F-7F17-6614-438EE2E57C7A}"/>
              </a:ext>
            </a:extLst>
          </p:cNvPr>
          <p:cNvSpPr/>
          <p:nvPr/>
        </p:nvSpPr>
        <p:spPr>
          <a:xfrm>
            <a:off x="3791590" y="454713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176DA1-9F14-47C1-9DD5-005C7C719EF4}"/>
              </a:ext>
            </a:extLst>
          </p:cNvPr>
          <p:cNvSpPr/>
          <p:nvPr/>
        </p:nvSpPr>
        <p:spPr>
          <a:xfrm>
            <a:off x="2003678" y="495787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B04B84-D816-D1CD-922E-0E00D42523DD}"/>
              </a:ext>
            </a:extLst>
          </p:cNvPr>
          <p:cNvSpPr/>
          <p:nvPr/>
        </p:nvSpPr>
        <p:spPr>
          <a:xfrm>
            <a:off x="3791590" y="495787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BBFB7A-F2DC-20F4-F761-CA88375C0637}"/>
              </a:ext>
            </a:extLst>
          </p:cNvPr>
          <p:cNvCxnSpPr>
            <a:cxnSpLocks/>
          </p:cNvCxnSpPr>
          <p:nvPr/>
        </p:nvCxnSpPr>
        <p:spPr>
          <a:xfrm>
            <a:off x="2285776" y="263647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FDEA19-04E7-0B6E-1A1E-E2839B190F12}"/>
              </a:ext>
            </a:extLst>
          </p:cNvPr>
          <p:cNvCxnSpPr>
            <a:cxnSpLocks/>
          </p:cNvCxnSpPr>
          <p:nvPr/>
        </p:nvCxnSpPr>
        <p:spPr>
          <a:xfrm>
            <a:off x="2312295" y="4310767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06AEA8-C467-E3E9-F09B-0A170338AC3D}"/>
              </a:ext>
            </a:extLst>
          </p:cNvPr>
          <p:cNvCxnSpPr>
            <a:cxnSpLocks/>
          </p:cNvCxnSpPr>
          <p:nvPr/>
        </p:nvCxnSpPr>
        <p:spPr>
          <a:xfrm flipV="1">
            <a:off x="2262064" y="2671540"/>
            <a:ext cx="1479295" cy="3147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A8114BC-87FD-DB9A-F83B-2B339AEC1D6A}"/>
              </a:ext>
            </a:extLst>
          </p:cNvPr>
          <p:cNvCxnSpPr>
            <a:cxnSpLocks/>
          </p:cNvCxnSpPr>
          <p:nvPr/>
        </p:nvCxnSpPr>
        <p:spPr>
          <a:xfrm>
            <a:off x="2336006" y="340042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0AAB5B-5523-7AE2-6EB9-710A8A8F04ED}"/>
              </a:ext>
            </a:extLst>
          </p:cNvPr>
          <p:cNvCxnSpPr>
            <a:cxnSpLocks/>
          </p:cNvCxnSpPr>
          <p:nvPr/>
        </p:nvCxnSpPr>
        <p:spPr>
          <a:xfrm>
            <a:off x="2262064" y="3783882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F833225-2332-5768-D2DB-12A46A4DE3C1}"/>
              </a:ext>
            </a:extLst>
          </p:cNvPr>
          <p:cNvCxnSpPr>
            <a:cxnSpLocks/>
          </p:cNvCxnSpPr>
          <p:nvPr/>
        </p:nvCxnSpPr>
        <p:spPr>
          <a:xfrm>
            <a:off x="2262064" y="3535422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1E81A8-76B3-20C2-E209-28F7E818C06F}"/>
              </a:ext>
            </a:extLst>
          </p:cNvPr>
          <p:cNvCxnSpPr>
            <a:cxnSpLocks/>
          </p:cNvCxnSpPr>
          <p:nvPr/>
        </p:nvCxnSpPr>
        <p:spPr>
          <a:xfrm flipV="1">
            <a:off x="2273919" y="3101292"/>
            <a:ext cx="1467440" cy="19133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486BCC-DE95-F66A-352D-9B32241FD16C}"/>
              </a:ext>
            </a:extLst>
          </p:cNvPr>
          <p:cNvCxnSpPr>
            <a:cxnSpLocks/>
          </p:cNvCxnSpPr>
          <p:nvPr/>
        </p:nvCxnSpPr>
        <p:spPr>
          <a:xfrm>
            <a:off x="2227594" y="3915911"/>
            <a:ext cx="1463535" cy="6312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B72E4D-D1D9-7C32-AB9B-C3D4DC58FACE}"/>
              </a:ext>
            </a:extLst>
          </p:cNvPr>
          <p:cNvCxnSpPr>
            <a:cxnSpLocks/>
          </p:cNvCxnSpPr>
          <p:nvPr/>
        </p:nvCxnSpPr>
        <p:spPr>
          <a:xfrm flipV="1">
            <a:off x="2273919" y="3515435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E7CB09-0F48-78C2-6B9D-63932A04956F}"/>
              </a:ext>
            </a:extLst>
          </p:cNvPr>
          <p:cNvCxnSpPr>
            <a:cxnSpLocks/>
          </p:cNvCxnSpPr>
          <p:nvPr/>
        </p:nvCxnSpPr>
        <p:spPr>
          <a:xfrm>
            <a:off x="2289829" y="466528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C255F3-DBA7-5547-5128-AFA9E6ABA450}"/>
              </a:ext>
            </a:extLst>
          </p:cNvPr>
          <p:cNvCxnSpPr>
            <a:cxnSpLocks/>
          </p:cNvCxnSpPr>
          <p:nvPr/>
        </p:nvCxnSpPr>
        <p:spPr>
          <a:xfrm>
            <a:off x="2285776" y="3044496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3B00A8-34BD-FB69-7EA3-01173A05FF77}"/>
              </a:ext>
            </a:extLst>
          </p:cNvPr>
          <p:cNvCxnSpPr>
            <a:cxnSpLocks/>
          </p:cNvCxnSpPr>
          <p:nvPr/>
        </p:nvCxnSpPr>
        <p:spPr>
          <a:xfrm flipV="1">
            <a:off x="2284259" y="4000419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68B0C5-4A09-FFC5-C711-3BCE5907F489}"/>
              </a:ext>
            </a:extLst>
          </p:cNvPr>
          <p:cNvCxnSpPr>
            <a:cxnSpLocks/>
          </p:cNvCxnSpPr>
          <p:nvPr/>
        </p:nvCxnSpPr>
        <p:spPr>
          <a:xfrm flipV="1">
            <a:off x="2318729" y="4222259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602B7D-9AB8-4571-D181-3AFF9E91733C}"/>
              </a:ext>
            </a:extLst>
          </p:cNvPr>
          <p:cNvCxnSpPr>
            <a:cxnSpLocks/>
          </p:cNvCxnSpPr>
          <p:nvPr/>
        </p:nvCxnSpPr>
        <p:spPr>
          <a:xfrm>
            <a:off x="2256684" y="3124761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5283BD-9E5B-774B-03C6-CE92383DBD8A}"/>
              </a:ext>
            </a:extLst>
          </p:cNvPr>
          <p:cNvCxnSpPr>
            <a:cxnSpLocks/>
          </p:cNvCxnSpPr>
          <p:nvPr/>
        </p:nvCxnSpPr>
        <p:spPr>
          <a:xfrm flipV="1">
            <a:off x="2345925" y="4673421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070ECEE-2F9C-4CBF-4C34-AE4F4EB6CD13}"/>
                  </a:ext>
                </a:extLst>
              </p:cNvPr>
              <p:cNvSpPr/>
              <p:nvPr/>
            </p:nvSpPr>
            <p:spPr>
              <a:xfrm>
                <a:off x="5535273" y="1159142"/>
                <a:ext cx="4453054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small number </a:t>
                </a:r>
              </a:p>
              <a:p>
                <a:pPr algn="ctr"/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/>
                  <a:t> left-vertices representing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Pseudorandom graphs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Most edges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exhibit almost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UNs within the corresponding gadget graph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070ECEE-2F9C-4CBF-4C34-AE4F4EB6C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73" y="1159142"/>
                <a:ext cx="4453054" cy="44493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8CA208F-B093-406E-E680-4F66E1F489A0}"/>
                  </a:ext>
                </a:extLst>
              </p:cNvPr>
              <p:cNvSpPr txBox="1"/>
              <p:nvPr/>
            </p:nvSpPr>
            <p:spPr>
              <a:xfrm>
                <a:off x="1277744" y="5338289"/>
                <a:ext cx="32764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Gadget graph placed on some</a:t>
                </a:r>
              </a:p>
              <a:p>
                <a:r>
                  <a:rPr lang="en-US" altLang="zh-CN" dirty="0"/>
                  <a:t>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8CA208F-B093-406E-E680-4F66E1F4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744" y="5338289"/>
                <a:ext cx="3276474" cy="646331"/>
              </a:xfrm>
              <a:prstGeom prst="rect">
                <a:avLst/>
              </a:prstGeom>
              <a:blipFill>
                <a:blip r:embed="rId6"/>
                <a:stretch>
                  <a:fillRect l="-167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9FDD2CDD-86CA-3D7C-F7F9-610E478A0D54}"/>
              </a:ext>
            </a:extLst>
          </p:cNvPr>
          <p:cNvSpPr/>
          <p:nvPr/>
        </p:nvSpPr>
        <p:spPr>
          <a:xfrm>
            <a:off x="147286" y="1159877"/>
            <a:ext cx="1425368" cy="4099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B1D3F6-D068-AA09-A782-52FAA608EF64}"/>
              </a:ext>
            </a:extLst>
          </p:cNvPr>
          <p:cNvSpPr/>
          <p:nvPr/>
        </p:nvSpPr>
        <p:spPr>
          <a:xfrm>
            <a:off x="1821755" y="1325573"/>
            <a:ext cx="959751" cy="3630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Gadget UNs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CF7153-3D9B-32C3-6DCA-632A7D72FEF6}"/>
              </a:ext>
            </a:extLst>
          </p:cNvPr>
          <p:cNvSpPr/>
          <p:nvPr/>
        </p:nvSpPr>
        <p:spPr>
          <a:xfrm>
            <a:off x="418874" y="2761062"/>
            <a:ext cx="880977" cy="228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87A410-3708-2203-C9BB-1E16A9BCB916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Middle-right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D955FC-5245-0882-4CA0-F956BCD5D560}"/>
              </a:ext>
            </a:extLst>
          </p:cNvPr>
          <p:cNvSpPr/>
          <p:nvPr/>
        </p:nvSpPr>
        <p:spPr>
          <a:xfrm>
            <a:off x="932958" y="204738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62C40A-F104-B4BF-F6DD-FFC7E7B9A32A}"/>
              </a:ext>
            </a:extLst>
          </p:cNvPr>
          <p:cNvSpPr/>
          <p:nvPr/>
        </p:nvSpPr>
        <p:spPr>
          <a:xfrm>
            <a:off x="932958" y="2437678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BADB0-7BB9-6648-936B-338036158E10}"/>
              </a:ext>
            </a:extLst>
          </p:cNvPr>
          <p:cNvSpPr/>
          <p:nvPr/>
        </p:nvSpPr>
        <p:spPr>
          <a:xfrm>
            <a:off x="932958" y="282797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C7D6AD-0653-1315-6886-2FAB131DFE73}"/>
              </a:ext>
            </a:extLst>
          </p:cNvPr>
          <p:cNvSpPr/>
          <p:nvPr/>
        </p:nvSpPr>
        <p:spPr>
          <a:xfrm>
            <a:off x="932958" y="326100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4ED0EC-A15D-8105-39C5-B5744F75BE94}"/>
              </a:ext>
            </a:extLst>
          </p:cNvPr>
          <p:cNvSpPr/>
          <p:nvPr/>
        </p:nvSpPr>
        <p:spPr>
          <a:xfrm>
            <a:off x="932958" y="367174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246A37-D207-C1ED-6644-14125F461DA4}"/>
              </a:ext>
            </a:extLst>
          </p:cNvPr>
          <p:cNvSpPr/>
          <p:nvPr/>
        </p:nvSpPr>
        <p:spPr>
          <a:xfrm>
            <a:off x="932958" y="408248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06C851-B142-EE21-32D8-2E69EAD4295F}"/>
              </a:ext>
            </a:extLst>
          </p:cNvPr>
          <p:cNvSpPr/>
          <p:nvPr/>
        </p:nvSpPr>
        <p:spPr>
          <a:xfrm>
            <a:off x="932958" y="4493217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41299C2-393C-0FF2-8A08-0C3CDF74852A}"/>
              </a:ext>
            </a:extLst>
          </p:cNvPr>
          <p:cNvSpPr/>
          <p:nvPr/>
        </p:nvSpPr>
        <p:spPr>
          <a:xfrm>
            <a:off x="2125041" y="265326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6EEC53-330A-919F-B3A9-3B87712EB0CE}"/>
              </a:ext>
            </a:extLst>
          </p:cNvPr>
          <p:cNvSpPr/>
          <p:nvPr/>
        </p:nvSpPr>
        <p:spPr>
          <a:xfrm>
            <a:off x="2125041" y="304356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60EEC6-809D-3822-E78E-FA5F096BAA94}"/>
              </a:ext>
            </a:extLst>
          </p:cNvPr>
          <p:cNvSpPr/>
          <p:nvPr/>
        </p:nvSpPr>
        <p:spPr>
          <a:xfrm>
            <a:off x="2125041" y="3433853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295CB-F764-5211-1AE7-A66FBE4D9BDC}"/>
              </a:ext>
            </a:extLst>
          </p:cNvPr>
          <p:cNvSpPr/>
          <p:nvPr/>
        </p:nvSpPr>
        <p:spPr>
          <a:xfrm>
            <a:off x="2125041" y="386689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E9DF71-5000-D253-3B25-05E7BADC03E6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1110630" y="3151355"/>
            <a:ext cx="1014411" cy="14122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BA5C23-0CB3-5C57-4E14-A69C00877C0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141114" y="3368804"/>
            <a:ext cx="983927" cy="1728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8BB7FA-4794-6918-ACCB-D4CFBEFD5227}"/>
              </a:ext>
            </a:extLst>
          </p:cNvPr>
          <p:cNvCxnSpPr>
            <a:cxnSpLocks/>
            <a:stCxn id="8" idx="5"/>
            <a:endCxn id="15" idx="2"/>
          </p:cNvCxnSpPr>
          <p:nvPr/>
        </p:nvCxnSpPr>
        <p:spPr>
          <a:xfrm>
            <a:off x="1110630" y="3445027"/>
            <a:ext cx="1014411" cy="52965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3B49E1-58E8-B735-AA21-A93B9AE4C18F}"/>
              </a:ext>
            </a:extLst>
          </p:cNvPr>
          <p:cNvCxnSpPr>
            <a:cxnSpLocks/>
            <a:stCxn id="5" idx="7"/>
            <a:endCxn id="12" idx="1"/>
          </p:cNvCxnSpPr>
          <p:nvPr/>
        </p:nvCxnSpPr>
        <p:spPr>
          <a:xfrm>
            <a:off x="1110630" y="2078957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EC49F6-DCEE-DC35-F112-F4C3217FFF9E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141114" y="2155180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CF2B148-0EF3-1421-4A14-DA76479B7A7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1110630" y="2231403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7B06B0-9077-7A0C-E625-1A9E0BCDD07C}"/>
              </a:ext>
            </a:extLst>
          </p:cNvPr>
          <p:cNvCxnSpPr>
            <a:cxnSpLocks/>
            <a:stCxn id="6" idx="7"/>
            <a:endCxn id="12" idx="1"/>
          </p:cNvCxnSpPr>
          <p:nvPr/>
        </p:nvCxnSpPr>
        <p:spPr>
          <a:xfrm>
            <a:off x="1110630" y="2469250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FD9FF4-C2B6-3FA0-E7A9-248D53DE8D1D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1141114" y="2545473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3ABC53-5A60-76B9-DC72-09B34AD23A6B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1110630" y="2621696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B4FAE5F-37E9-B799-5A45-2265AC957DDC}"/>
              </a:ext>
            </a:extLst>
          </p:cNvPr>
          <p:cNvCxnSpPr>
            <a:cxnSpLocks/>
            <a:stCxn id="7" idx="7"/>
            <a:endCxn id="13" idx="2"/>
          </p:cNvCxnSpPr>
          <p:nvPr/>
        </p:nvCxnSpPr>
        <p:spPr>
          <a:xfrm>
            <a:off x="1110630" y="2859543"/>
            <a:ext cx="1014411" cy="2918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A2C900-A423-CFA4-DA94-2E391AF1340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141114" y="2935766"/>
            <a:ext cx="983927" cy="60588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38846F-BC80-CA23-AB03-8C9854342D4F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1110630" y="3011989"/>
            <a:ext cx="1044895" cy="88647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CA886B-272B-5603-D961-D825A53D7428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flipV="1">
            <a:off x="1110630" y="2761062"/>
            <a:ext cx="1014411" cy="9422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C695BD-F439-18D6-313F-0A74F8DEA710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1141114" y="3617871"/>
            <a:ext cx="1014411" cy="1616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5915372-2AE2-BF52-65A6-41AB4A1D7E4C}"/>
              </a:ext>
            </a:extLst>
          </p:cNvPr>
          <p:cNvCxnSpPr>
            <a:cxnSpLocks/>
            <a:stCxn id="9" idx="5"/>
            <a:endCxn id="15" idx="2"/>
          </p:cNvCxnSpPr>
          <p:nvPr/>
        </p:nvCxnSpPr>
        <p:spPr>
          <a:xfrm>
            <a:off x="1110630" y="3855763"/>
            <a:ext cx="1014411" cy="11892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9D375E-64F5-2282-3B52-A0D13754EDF1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1110630" y="3227578"/>
            <a:ext cx="1044895" cy="886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998DF0-60A4-DE59-2703-5AC098BC875B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1141114" y="3617871"/>
            <a:ext cx="1014411" cy="57240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3912C4-78DF-6A3D-A6D4-731222A906FC}"/>
              </a:ext>
            </a:extLst>
          </p:cNvPr>
          <p:cNvCxnSpPr>
            <a:cxnSpLocks/>
            <a:stCxn id="10" idx="5"/>
            <a:endCxn id="15" idx="3"/>
          </p:cNvCxnSpPr>
          <p:nvPr/>
        </p:nvCxnSpPr>
        <p:spPr>
          <a:xfrm flipV="1">
            <a:off x="1110630" y="4050909"/>
            <a:ext cx="1044895" cy="21559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528CD0-D07D-A501-302C-03F9F12558FE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110630" y="2837285"/>
            <a:ext cx="1044895" cy="168750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A00E9D-9EC7-32BD-6633-9B18DF4E2686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141114" y="3617871"/>
            <a:ext cx="1014411" cy="9831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DD2D0EB-6375-4942-BF14-2996B1456DF7}"/>
              </a:ext>
            </a:extLst>
          </p:cNvPr>
          <p:cNvCxnSpPr>
            <a:cxnSpLocks/>
            <a:stCxn id="11" idx="5"/>
            <a:endCxn id="15" idx="3"/>
          </p:cNvCxnSpPr>
          <p:nvPr/>
        </p:nvCxnSpPr>
        <p:spPr>
          <a:xfrm flipV="1">
            <a:off x="1110630" y="4050909"/>
            <a:ext cx="1044895" cy="62632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80375D8-77AD-6629-F955-656CF222DCAC}"/>
                  </a:ext>
                </a:extLst>
              </p:cNvPr>
              <p:cNvSpPr/>
              <p:nvPr/>
            </p:nvSpPr>
            <p:spPr>
              <a:xfrm>
                <a:off x="2855100" y="1644693"/>
                <a:ext cx="4453054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+Most edges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exhibit almost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UNs within the corresponding gadget graph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CN" dirty="0"/>
                  <a:t>high left-degree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average right-degree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There are many UNs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80375D8-77AD-6629-F955-656CF222D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00" y="1644693"/>
                <a:ext cx="4453054" cy="44493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C1E504-B2C1-5697-F310-60772367ABB1}"/>
                  </a:ext>
                </a:extLst>
              </p:cNvPr>
              <p:cNvSpPr txBox="1"/>
              <p:nvPr/>
            </p:nvSpPr>
            <p:spPr>
              <a:xfrm>
                <a:off x="588726" y="3480702"/>
                <a:ext cx="28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C1E504-B2C1-5697-F310-60772367A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6" y="3480702"/>
                <a:ext cx="281744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1FA41675-04B7-5DEC-E72B-6043A7786AA5}"/>
                  </a:ext>
                </a:extLst>
              </p:cNvPr>
              <p:cNvSpPr/>
              <p:nvPr/>
            </p:nvSpPr>
            <p:spPr>
              <a:xfrm>
                <a:off x="7520385" y="1632053"/>
                <a:ext cx="4453054" cy="4449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exhibit almost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UNs within the corresponding gadget graph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These gadget UNs have very small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average right-degree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There are many UNs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1FA41675-04B7-5DEC-E72B-6043A778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85" y="1632053"/>
                <a:ext cx="4453054" cy="44493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C0D92713-1A5D-1326-E5FC-09BAB7749F8B}"/>
                  </a:ext>
                </a:extLst>
              </p:cNvPr>
              <p:cNvSpPr/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C0D92713-1A5D-1326-E5FC-09BAB7749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  <a:blipFill>
                <a:blip r:embed="rId5"/>
                <a:stretch>
                  <a:fillRect t="-9239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7F9C40-9C59-CDC8-0E0A-D88CC913BD50}"/>
                  </a:ext>
                </a:extLst>
              </p:cNvPr>
              <p:cNvSpPr txBox="1"/>
              <p:nvPr/>
            </p:nvSpPr>
            <p:spPr>
              <a:xfrm>
                <a:off x="495100" y="2058304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7F9C40-9C59-CDC8-0E0A-D88CC913B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00" y="2058304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9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3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  <p:bldP spid="39" grpId="0"/>
      <p:bldP spid="40" grpId="0" animBg="1"/>
      <p:bldP spid="2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A8505FBE-62BF-505D-A631-412A78ADE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093109"/>
                  </p:ext>
                </p:extLst>
              </p:nvPr>
            </p:nvGraphicFramePr>
            <p:xfrm>
              <a:off x="1510362" y="2219460"/>
              <a:ext cx="9376521" cy="3186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5507">
                      <a:extLst>
                        <a:ext uri="{9D8B030D-6E8A-4147-A177-3AD203B41FA5}">
                          <a16:colId xmlns:a16="http://schemas.microsoft.com/office/drawing/2014/main" val="435230338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87352517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743812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953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unbalanced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87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b="0" i="0" dirty="0" smtClean="0">
                                    <a:latin typeface="+mn-lt"/>
                                  </a:rPr>
                                  <m:t>Left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dirty="0" smtClean="0">
                                    <a:latin typeface="+mn-lt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Two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sided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 Ramanujan graphs with large </a:t>
                          </a:r>
                          <a:r>
                            <a:rPr lang="en-US" altLang="zh-CN" dirty="0" err="1"/>
                            <a:t>girth+unbalanced</a:t>
                          </a:r>
                          <a:r>
                            <a:rPr lang="en-US" altLang="zh-CN" dirty="0"/>
                            <a:t>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896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,1/2−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edge-vertex incidence graphs of 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3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HLM+24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,3/5−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06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A8505FBE-62BF-505D-A631-412A78ADE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093109"/>
                  </p:ext>
                </p:extLst>
              </p:nvPr>
            </p:nvGraphicFramePr>
            <p:xfrm>
              <a:off x="1510362" y="2219460"/>
              <a:ext cx="9376521" cy="3186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5507">
                      <a:extLst>
                        <a:ext uri="{9D8B030D-6E8A-4147-A177-3AD203B41FA5}">
                          <a16:colId xmlns:a16="http://schemas.microsoft.com/office/drawing/2014/main" val="435230338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87352517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743812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953031"/>
                      </a:ext>
                    </a:extLst>
                  </a:tr>
                  <a:tr h="700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95" t="-56522" r="-100975" b="-3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unbalanced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879166"/>
                      </a:ext>
                    </a:extLst>
                  </a:tr>
                  <a:tr h="109848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95" t="-100000" r="-100975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 Ramanujan graphs with large </a:t>
                          </a:r>
                          <a:r>
                            <a:rPr lang="en-US" altLang="zh-CN" dirty="0" err="1"/>
                            <a:t>girth+unbalanced</a:t>
                          </a:r>
                          <a:r>
                            <a:rPr lang="en-US" altLang="zh-CN" dirty="0"/>
                            <a:t>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896018"/>
                      </a:ext>
                    </a:extLst>
                  </a:tr>
                  <a:tr h="65144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100195" t="-336449" r="-100975" b="-71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edge-vertex incidence graphs of 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3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HLM+24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100195" t="-765574" r="-1009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064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4036A34C-3CA7-5DCE-0F6A-9953AB97E8CD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Constructions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AD1FC2A-BF3C-3DA3-70C3-7B49CF5A0993}"/>
              </a:ext>
            </a:extLst>
          </p:cNvPr>
          <p:cNvSpPr/>
          <p:nvPr/>
        </p:nvSpPr>
        <p:spPr>
          <a:xfrm>
            <a:off x="1172150" y="2485449"/>
            <a:ext cx="1219729" cy="1602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3A2CFA-5ED7-BE95-E613-D80FB74938EB}"/>
              </a:ext>
            </a:extLst>
          </p:cNvPr>
          <p:cNvSpPr/>
          <p:nvPr/>
        </p:nvSpPr>
        <p:spPr>
          <a:xfrm>
            <a:off x="2111298" y="217077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B2705ED-E3B8-DEFA-DE43-14E5AC19BDFB}"/>
              </a:ext>
            </a:extLst>
          </p:cNvPr>
          <p:cNvSpPr/>
          <p:nvPr/>
        </p:nvSpPr>
        <p:spPr>
          <a:xfrm>
            <a:off x="3899210" y="217077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240D97-6352-EE10-D194-A97146D39257}"/>
              </a:ext>
            </a:extLst>
          </p:cNvPr>
          <p:cNvSpPr/>
          <p:nvPr/>
        </p:nvSpPr>
        <p:spPr>
          <a:xfrm>
            <a:off x="2111298" y="2561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4FFB7F-B3A4-5042-E76D-18F7EEDCCB0C}"/>
              </a:ext>
            </a:extLst>
          </p:cNvPr>
          <p:cNvSpPr/>
          <p:nvPr/>
        </p:nvSpPr>
        <p:spPr>
          <a:xfrm>
            <a:off x="3899210" y="2561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EB8D3E-E837-79D0-6F12-3A2EE7D35A0F}"/>
              </a:ext>
            </a:extLst>
          </p:cNvPr>
          <p:cNvSpPr/>
          <p:nvPr/>
        </p:nvSpPr>
        <p:spPr>
          <a:xfrm>
            <a:off x="2111298" y="295135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741E63-ADA8-866F-D66A-045049CE1526}"/>
              </a:ext>
            </a:extLst>
          </p:cNvPr>
          <p:cNvSpPr/>
          <p:nvPr/>
        </p:nvSpPr>
        <p:spPr>
          <a:xfrm>
            <a:off x="3899210" y="295135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39DCC2-A87A-C84A-C55E-81BAC7645FCE}"/>
              </a:ext>
            </a:extLst>
          </p:cNvPr>
          <p:cNvSpPr/>
          <p:nvPr/>
        </p:nvSpPr>
        <p:spPr>
          <a:xfrm>
            <a:off x="2111298" y="338439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B98FF2-4C12-BE19-016C-6112F9247FE2}"/>
              </a:ext>
            </a:extLst>
          </p:cNvPr>
          <p:cNvSpPr/>
          <p:nvPr/>
        </p:nvSpPr>
        <p:spPr>
          <a:xfrm>
            <a:off x="3899210" y="338439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C9DBA9-ADDC-BE35-8F47-1A1E9827DEB6}"/>
              </a:ext>
            </a:extLst>
          </p:cNvPr>
          <p:cNvSpPr/>
          <p:nvPr/>
        </p:nvSpPr>
        <p:spPr>
          <a:xfrm>
            <a:off x="2111298" y="379513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DB158C-3DCF-D51F-5BEF-F6E4DF4F7D9A}"/>
              </a:ext>
            </a:extLst>
          </p:cNvPr>
          <p:cNvSpPr/>
          <p:nvPr/>
        </p:nvSpPr>
        <p:spPr>
          <a:xfrm>
            <a:off x="3899210" y="379513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5977F0-D98F-1561-946B-A43F91620FC4}"/>
              </a:ext>
            </a:extLst>
          </p:cNvPr>
          <p:cNvSpPr/>
          <p:nvPr/>
        </p:nvSpPr>
        <p:spPr>
          <a:xfrm>
            <a:off x="2111298" y="42058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1FF8C54-88DF-D23B-252F-82564E3BBF45}"/>
              </a:ext>
            </a:extLst>
          </p:cNvPr>
          <p:cNvSpPr/>
          <p:nvPr/>
        </p:nvSpPr>
        <p:spPr>
          <a:xfrm>
            <a:off x="3899210" y="42058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A8EF44-D6C2-7078-60E0-B6D32E69BBB1}"/>
              </a:ext>
            </a:extLst>
          </p:cNvPr>
          <p:cNvSpPr/>
          <p:nvPr/>
        </p:nvSpPr>
        <p:spPr>
          <a:xfrm>
            <a:off x="2111298" y="46166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8B34A31-BFF0-FD9B-8FAE-ECAAA22AB6AE}"/>
              </a:ext>
            </a:extLst>
          </p:cNvPr>
          <p:cNvSpPr/>
          <p:nvPr/>
        </p:nvSpPr>
        <p:spPr>
          <a:xfrm>
            <a:off x="3899210" y="46166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0DB059-5EBB-7DDC-C2D3-8186176B0069}"/>
              </a:ext>
            </a:extLst>
          </p:cNvPr>
          <p:cNvSpPr/>
          <p:nvPr/>
        </p:nvSpPr>
        <p:spPr>
          <a:xfrm>
            <a:off x="1970049" y="334537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Unique-neighbor Expander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02030DD-E169-C3A2-0AAF-70A3CD0F1EA2}"/>
              </a:ext>
            </a:extLst>
          </p:cNvPr>
          <p:cNvCxnSpPr>
            <a:cxnSpLocks/>
          </p:cNvCxnSpPr>
          <p:nvPr/>
        </p:nvCxnSpPr>
        <p:spPr>
          <a:xfrm>
            <a:off x="2393396" y="2295205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138BE2-F2D1-69FF-332E-B5333DC4BD5D}"/>
              </a:ext>
            </a:extLst>
          </p:cNvPr>
          <p:cNvCxnSpPr>
            <a:cxnSpLocks/>
          </p:cNvCxnSpPr>
          <p:nvPr/>
        </p:nvCxnSpPr>
        <p:spPr>
          <a:xfrm>
            <a:off x="2419915" y="3969495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8AC76B-AF23-6155-1F1D-7F0569D3FB98}"/>
              </a:ext>
            </a:extLst>
          </p:cNvPr>
          <p:cNvCxnSpPr>
            <a:cxnSpLocks/>
          </p:cNvCxnSpPr>
          <p:nvPr/>
        </p:nvCxnSpPr>
        <p:spPr>
          <a:xfrm flipV="1">
            <a:off x="2369684" y="2330268"/>
            <a:ext cx="1479295" cy="3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81CE3B9-0765-010E-9D97-320C95BCF496}"/>
              </a:ext>
            </a:extLst>
          </p:cNvPr>
          <p:cNvCxnSpPr>
            <a:cxnSpLocks/>
          </p:cNvCxnSpPr>
          <p:nvPr/>
        </p:nvCxnSpPr>
        <p:spPr>
          <a:xfrm>
            <a:off x="2443626" y="3059152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EBAF96B-45B1-A3E0-F1DE-181F8359C68E}"/>
              </a:ext>
            </a:extLst>
          </p:cNvPr>
          <p:cNvCxnSpPr>
            <a:cxnSpLocks/>
          </p:cNvCxnSpPr>
          <p:nvPr/>
        </p:nvCxnSpPr>
        <p:spPr>
          <a:xfrm>
            <a:off x="2369684" y="3442610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DC2F178-011A-3531-9A55-5CB2743AAA98}"/>
              </a:ext>
            </a:extLst>
          </p:cNvPr>
          <p:cNvCxnSpPr>
            <a:cxnSpLocks/>
          </p:cNvCxnSpPr>
          <p:nvPr/>
        </p:nvCxnSpPr>
        <p:spPr>
          <a:xfrm>
            <a:off x="2369684" y="3194150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337D6D8-171F-F9DE-6FA4-8157C84D12BE}"/>
              </a:ext>
            </a:extLst>
          </p:cNvPr>
          <p:cNvCxnSpPr>
            <a:cxnSpLocks/>
          </p:cNvCxnSpPr>
          <p:nvPr/>
        </p:nvCxnSpPr>
        <p:spPr>
          <a:xfrm flipV="1">
            <a:off x="2381539" y="2760020"/>
            <a:ext cx="1467440" cy="191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42B339-DE7A-050E-21DB-D386C7C7D1E9}"/>
              </a:ext>
            </a:extLst>
          </p:cNvPr>
          <p:cNvCxnSpPr>
            <a:cxnSpLocks/>
          </p:cNvCxnSpPr>
          <p:nvPr/>
        </p:nvCxnSpPr>
        <p:spPr>
          <a:xfrm>
            <a:off x="2335214" y="3574639"/>
            <a:ext cx="1463535" cy="63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8BB6F2-5884-7937-2CCB-D4A5E153A34C}"/>
              </a:ext>
            </a:extLst>
          </p:cNvPr>
          <p:cNvCxnSpPr>
            <a:cxnSpLocks/>
          </p:cNvCxnSpPr>
          <p:nvPr/>
        </p:nvCxnSpPr>
        <p:spPr>
          <a:xfrm flipV="1">
            <a:off x="2381539" y="3174163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6ABA8AA-18A5-4DCD-6E32-89869FA72A4F}"/>
              </a:ext>
            </a:extLst>
          </p:cNvPr>
          <p:cNvCxnSpPr>
            <a:cxnSpLocks/>
          </p:cNvCxnSpPr>
          <p:nvPr/>
        </p:nvCxnSpPr>
        <p:spPr>
          <a:xfrm>
            <a:off x="2397449" y="4324015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F54D7A-AE60-1D74-BF95-A690DCF94E8C}"/>
              </a:ext>
            </a:extLst>
          </p:cNvPr>
          <p:cNvCxnSpPr>
            <a:cxnSpLocks/>
          </p:cNvCxnSpPr>
          <p:nvPr/>
        </p:nvCxnSpPr>
        <p:spPr>
          <a:xfrm>
            <a:off x="2393396" y="270322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546E406-8C3B-9EF2-CA47-2F80A33C4871}"/>
              </a:ext>
            </a:extLst>
          </p:cNvPr>
          <p:cNvCxnSpPr>
            <a:cxnSpLocks/>
          </p:cNvCxnSpPr>
          <p:nvPr/>
        </p:nvCxnSpPr>
        <p:spPr>
          <a:xfrm flipV="1">
            <a:off x="2391879" y="3659147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B3DAB-B5F1-7D2B-6EC8-1870AF036830}"/>
                  </a:ext>
                </a:extLst>
              </p:cNvPr>
              <p:cNvSpPr txBox="1"/>
              <p:nvPr/>
            </p:nvSpPr>
            <p:spPr>
              <a:xfrm>
                <a:off x="1547306" y="3113035"/>
                <a:ext cx="293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B3DAB-B5F1-7D2B-6EC8-1870AF03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06" y="3113035"/>
                <a:ext cx="293767" cy="276999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B4C426-EE65-7500-581F-E4C2BCC0972C}"/>
              </a:ext>
            </a:extLst>
          </p:cNvPr>
          <p:cNvCxnSpPr>
            <a:cxnSpLocks/>
          </p:cNvCxnSpPr>
          <p:nvPr/>
        </p:nvCxnSpPr>
        <p:spPr>
          <a:xfrm flipH="1" flipV="1">
            <a:off x="4157597" y="2293622"/>
            <a:ext cx="1002412" cy="564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07EC27-230D-45DB-C8A5-D3B4AC4B711D}"/>
              </a:ext>
            </a:extLst>
          </p:cNvPr>
          <p:cNvCxnSpPr>
            <a:cxnSpLocks/>
          </p:cNvCxnSpPr>
          <p:nvPr/>
        </p:nvCxnSpPr>
        <p:spPr>
          <a:xfrm flipH="1" flipV="1">
            <a:off x="4207828" y="2675694"/>
            <a:ext cx="952181" cy="32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7C04ED-5D6B-A877-7413-8FEE29B64F4F}"/>
              </a:ext>
            </a:extLst>
          </p:cNvPr>
          <p:cNvCxnSpPr>
            <a:cxnSpLocks/>
          </p:cNvCxnSpPr>
          <p:nvPr/>
        </p:nvCxnSpPr>
        <p:spPr>
          <a:xfrm flipV="1">
            <a:off x="2426349" y="3880987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56C9395-69D8-A25E-69B9-10FCBC47CB61}"/>
              </a:ext>
            </a:extLst>
          </p:cNvPr>
          <p:cNvCxnSpPr>
            <a:cxnSpLocks/>
          </p:cNvCxnSpPr>
          <p:nvPr/>
        </p:nvCxnSpPr>
        <p:spPr>
          <a:xfrm>
            <a:off x="2364304" y="2783489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AA58209-D810-29F5-025A-98C987F3F1DE}"/>
              </a:ext>
            </a:extLst>
          </p:cNvPr>
          <p:cNvCxnSpPr>
            <a:cxnSpLocks/>
          </p:cNvCxnSpPr>
          <p:nvPr/>
        </p:nvCxnSpPr>
        <p:spPr>
          <a:xfrm flipV="1">
            <a:off x="2453545" y="4332149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DF1B69-5C2A-F6AA-67D6-594229EAA159}"/>
              </a:ext>
            </a:extLst>
          </p:cNvPr>
          <p:cNvCxnSpPr>
            <a:cxnSpLocks/>
          </p:cNvCxnSpPr>
          <p:nvPr/>
        </p:nvCxnSpPr>
        <p:spPr>
          <a:xfrm flipH="1">
            <a:off x="4182712" y="3286584"/>
            <a:ext cx="1052075" cy="10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D95EB06-EA14-09AD-A668-280A117F1B1F}"/>
                  </a:ext>
                </a:extLst>
              </p:cNvPr>
              <p:cNvSpPr txBox="1"/>
              <p:nvPr/>
            </p:nvSpPr>
            <p:spPr>
              <a:xfrm>
                <a:off x="5260471" y="2951357"/>
                <a:ext cx="71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D95EB06-EA14-09AD-A668-280A117F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71" y="2951357"/>
                <a:ext cx="713850" cy="276999"/>
              </a:xfrm>
              <a:prstGeom prst="rect">
                <a:avLst/>
              </a:prstGeom>
              <a:blipFill>
                <a:blip r:embed="rId3"/>
                <a:stretch>
                  <a:fillRect l="-6838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5D7613B0-14D8-8CE5-9B85-993FF96CE82E}"/>
                  </a:ext>
                </a:extLst>
              </p:cNvPr>
              <p:cNvSpPr/>
              <p:nvPr/>
            </p:nvSpPr>
            <p:spPr>
              <a:xfrm>
                <a:off x="6417315" y="1926991"/>
                <a:ext cx="4490225" cy="13013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 Vertex subset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𝑈𝑁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 Unique-neighbors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, those vertices with exactly one edge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5D7613B0-14D8-8CE5-9B85-993FF96C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15" y="1926991"/>
                <a:ext cx="4490225" cy="1301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BC36C5A0-D9A4-E698-7528-110A0197762F}"/>
                  </a:ext>
                </a:extLst>
              </p:cNvPr>
              <p:cNvSpPr/>
              <p:nvPr/>
            </p:nvSpPr>
            <p:spPr>
              <a:xfrm>
                <a:off x="4811340" y="3757924"/>
                <a:ext cx="6830383" cy="250786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- biregular graph</a:t>
                </a:r>
              </a:p>
              <a:p>
                <a:pPr algn="ctr"/>
                <a:r>
                  <a:rPr lang="en-US" altLang="zh-CN" b="0" dirty="0">
                    <a:solidFill>
                      <a:srgbClr val="7030A0"/>
                    </a:solidFill>
                  </a:rPr>
                  <a:t>Left-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UN-expander: Every small left vertex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with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)|≥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Similar definitions apply to right/two-sided UN expanders.</a:t>
                </a:r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BC36C5A0-D9A4-E698-7528-110A01977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0" y="3757924"/>
                <a:ext cx="6830383" cy="25078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9F767-8282-7515-90DC-50364FEE8AC5}"/>
                  </a:ext>
                </a:extLst>
              </p:cNvPr>
              <p:cNvSpPr txBox="1"/>
              <p:nvPr/>
            </p:nvSpPr>
            <p:spPr>
              <a:xfrm>
                <a:off x="376116" y="5305274"/>
                <a:ext cx="454554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/>
                  <a:t>: Aspect ratio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9F767-8282-7515-90DC-50364FEE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6" y="5305274"/>
                <a:ext cx="4545540" cy="802912"/>
              </a:xfrm>
              <a:prstGeom prst="rect">
                <a:avLst/>
              </a:prstGeom>
              <a:blipFill>
                <a:blip r:embed="rId6"/>
                <a:stretch>
                  <a:fillRect r="-1074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57" grpId="0"/>
      <p:bldP spid="59" grpId="0" animBg="1"/>
      <p:bldP spid="60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50099B-8B04-9870-F9A5-B85D63D63B6E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Motivation: One-sided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919A9AA-0B22-A944-4705-0B24238FD01E}"/>
                  </a:ext>
                </a:extLst>
              </p:cNvPr>
              <p:cNvSpPr/>
              <p:nvPr/>
            </p:nvSpPr>
            <p:spPr>
              <a:xfrm>
                <a:off x="1077951" y="1423601"/>
                <a:ext cx="10363200" cy="16169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𝐿𝐷𝑃𝐶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𝑐𝑜𝑑𝑒𝑠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Sparse parity check matrix: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such that each row only 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ones.</a:t>
                </a:r>
              </a:p>
              <a:p>
                <a:pPr algn="ctr"/>
                <a:r>
                  <a:rPr lang="en-US" altLang="zh-CN" b="0" dirty="0">
                    <a:solidFill>
                      <a:srgbClr val="7030A0"/>
                    </a:solidFill>
                  </a:rPr>
                  <a:t>The set of codewords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.</a:t>
                </a: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Distance: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accent2"/>
                    </a:solidFill>
                  </a:rPr>
                  <a:t>LDPC codes based on good left-UN-expander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chemeClr val="accent2"/>
                    </a:solidFill>
                  </a:rPr>
                  <a:t> Large distance</a:t>
                </a:r>
              </a:p>
              <a:p>
                <a:pPr algn="ctr"/>
                <a:endParaRPr lang="en-US" altLang="zh-CN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919A9AA-0B22-A944-4705-0B24238FD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51" y="1423601"/>
                <a:ext cx="10363200" cy="1616965"/>
              </a:xfrm>
              <a:prstGeom prst="roundRect">
                <a:avLst/>
              </a:prstGeom>
              <a:blipFill>
                <a:blip r:embed="rId2"/>
                <a:stretch>
                  <a:fillRect t="-7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D371F5-482C-8EAF-8985-E9849688AAFA}"/>
              </a:ext>
            </a:extLst>
          </p:cNvPr>
          <p:cNvSpPr/>
          <p:nvPr/>
        </p:nvSpPr>
        <p:spPr>
          <a:xfrm>
            <a:off x="817756" y="3999571"/>
            <a:ext cx="3902927" cy="20146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3B5E0F-B8D0-17F2-C4C9-62F8FD4FE64D}"/>
                  </a:ext>
                </a:extLst>
              </p:cNvPr>
              <p:cNvSpPr txBox="1"/>
              <p:nvPr/>
            </p:nvSpPr>
            <p:spPr>
              <a:xfrm>
                <a:off x="78414" y="4738968"/>
                <a:ext cx="6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3B5E0F-B8D0-17F2-C4C9-62F8FD4F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" y="4738968"/>
                <a:ext cx="608628" cy="276999"/>
              </a:xfrm>
              <a:prstGeom prst="rect">
                <a:avLst/>
              </a:prstGeom>
              <a:blipFill>
                <a:blip r:embed="rId3"/>
                <a:stretch>
                  <a:fillRect l="-4000" r="-8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E5BCF3-201E-9A27-89A9-D78CED8F7ED2}"/>
                  </a:ext>
                </a:extLst>
              </p:cNvPr>
              <p:cNvSpPr txBox="1"/>
              <p:nvPr/>
            </p:nvSpPr>
            <p:spPr>
              <a:xfrm>
                <a:off x="2669448" y="3525568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E5BCF3-201E-9A27-89A9-D78CED8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48" y="3525568"/>
                <a:ext cx="199542" cy="276999"/>
              </a:xfrm>
              <a:prstGeom prst="rect">
                <a:avLst/>
              </a:prstGeom>
              <a:blipFill>
                <a:blip r:embed="rId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D6E92-88A1-0E74-57B1-B7C9E121703A}"/>
                  </a:ext>
                </a:extLst>
              </p:cNvPr>
              <p:cNvSpPr txBox="1"/>
              <p:nvPr/>
            </p:nvSpPr>
            <p:spPr>
              <a:xfrm>
                <a:off x="1535151" y="406276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D6E92-88A1-0E74-57B1-B7C9E12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51" y="4062761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BF7185-DDE6-6165-ED63-97559B62C732}"/>
                  </a:ext>
                </a:extLst>
              </p:cNvPr>
              <p:cNvSpPr txBox="1"/>
              <p:nvPr/>
            </p:nvSpPr>
            <p:spPr>
              <a:xfrm>
                <a:off x="2627380" y="407859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BF7185-DDE6-6165-ED63-97559B62C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80" y="4078596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25806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CCDDC8-A62E-1119-06B9-0A85A26518E8}"/>
                  </a:ext>
                </a:extLst>
              </p:cNvPr>
              <p:cNvSpPr txBox="1"/>
              <p:nvPr/>
            </p:nvSpPr>
            <p:spPr>
              <a:xfrm>
                <a:off x="3520074" y="406276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CCDDC8-A62E-1119-06B9-0A85A265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74" y="4062760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282971-222C-9F47-93B0-465465C893AE}"/>
                  </a:ext>
                </a:extLst>
              </p:cNvPr>
              <p:cNvSpPr txBox="1"/>
              <p:nvPr/>
            </p:nvSpPr>
            <p:spPr>
              <a:xfrm>
                <a:off x="2029904" y="434169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282971-222C-9F47-93B0-465465C8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04" y="4341693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D36D04-4CE0-03CE-E7DE-330BD6993B5F}"/>
                  </a:ext>
                </a:extLst>
              </p:cNvPr>
              <p:cNvSpPr txBox="1"/>
              <p:nvPr/>
            </p:nvSpPr>
            <p:spPr>
              <a:xfrm>
                <a:off x="2627380" y="432779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D36D04-4CE0-03CE-E7DE-330BD699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80" y="4327792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806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D3A150-4F14-C987-F4D0-493A1D60FF42}"/>
                  </a:ext>
                </a:extLst>
              </p:cNvPr>
              <p:cNvSpPr txBox="1"/>
              <p:nvPr/>
            </p:nvSpPr>
            <p:spPr>
              <a:xfrm>
                <a:off x="4030285" y="434266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D3A150-4F14-C987-F4D0-493A1D60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85" y="4342660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E57E1-E66F-BD8C-57DA-90742A962CC5}"/>
                  </a:ext>
                </a:extLst>
              </p:cNvPr>
              <p:cNvSpPr txBox="1"/>
              <p:nvPr/>
            </p:nvSpPr>
            <p:spPr>
              <a:xfrm>
                <a:off x="867646" y="4877468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E57E1-E66F-BD8C-57DA-90742A96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6" y="4877468"/>
                <a:ext cx="123778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D234B-1E51-7B98-8854-542452EBB8F1}"/>
                  </a:ext>
                </a:extLst>
              </p:cNvPr>
              <p:cNvSpPr txBox="1"/>
              <p:nvPr/>
            </p:nvSpPr>
            <p:spPr>
              <a:xfrm>
                <a:off x="2014446" y="4873900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D234B-1E51-7B98-8854-542452E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46" y="4873900"/>
                <a:ext cx="1237785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BAB522-20DD-BDAE-3D9F-83B42059512D}"/>
                  </a:ext>
                </a:extLst>
              </p:cNvPr>
              <p:cNvSpPr txBox="1"/>
              <p:nvPr/>
            </p:nvSpPr>
            <p:spPr>
              <a:xfrm>
                <a:off x="3091938" y="4869215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BAB522-20DD-BDAE-3D9F-83B42059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38" y="4869215"/>
                <a:ext cx="1237785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466B18F0-69EE-9C7F-FF41-1D2001BEC458}"/>
              </a:ext>
            </a:extLst>
          </p:cNvPr>
          <p:cNvSpPr/>
          <p:nvPr/>
        </p:nvSpPr>
        <p:spPr>
          <a:xfrm>
            <a:off x="4966010" y="3241288"/>
            <a:ext cx="267629" cy="3523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EF2C57-038C-0BE6-E933-C9E320847AB1}"/>
                  </a:ext>
                </a:extLst>
              </p:cNvPr>
              <p:cNvSpPr txBox="1"/>
              <p:nvPr/>
            </p:nvSpPr>
            <p:spPr>
              <a:xfrm>
                <a:off x="5035583" y="4862896"/>
                <a:ext cx="128482" cy="280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EF2C57-038C-0BE6-E933-C9E320847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83" y="4862896"/>
                <a:ext cx="128482" cy="280567"/>
              </a:xfrm>
              <a:prstGeom prst="rect">
                <a:avLst/>
              </a:prstGeom>
              <a:blipFill>
                <a:blip r:embed="rId14"/>
                <a:stretch>
                  <a:fillRect l="-42857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4B6F9-9D81-22F9-DB2C-F10A9DE8FA44}"/>
                  </a:ext>
                </a:extLst>
              </p:cNvPr>
              <p:cNvSpPr txBox="1"/>
              <p:nvPr/>
            </p:nvSpPr>
            <p:spPr>
              <a:xfrm>
                <a:off x="5489371" y="4738968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4B6F9-9D81-22F9-DB2C-F10A9DE8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71" y="4738968"/>
                <a:ext cx="428002" cy="276999"/>
              </a:xfrm>
              <a:prstGeom prst="rect">
                <a:avLst/>
              </a:prstGeom>
              <a:blipFill>
                <a:blip r:embed="rId15"/>
                <a:stretch>
                  <a:fillRect l="-4225" r="-1126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B3DA9B73-2D67-8C03-62E0-27E21134F726}"/>
              </a:ext>
            </a:extLst>
          </p:cNvPr>
          <p:cNvSpPr/>
          <p:nvPr/>
        </p:nvSpPr>
        <p:spPr>
          <a:xfrm>
            <a:off x="7283866" y="36827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9D98230-A8A2-69D8-13A7-1F04E5DAC584}"/>
              </a:ext>
            </a:extLst>
          </p:cNvPr>
          <p:cNvSpPr/>
          <p:nvPr/>
        </p:nvSpPr>
        <p:spPr>
          <a:xfrm>
            <a:off x="9071778" y="36827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13D34DE-FB29-018A-CE17-15048FDDA049}"/>
              </a:ext>
            </a:extLst>
          </p:cNvPr>
          <p:cNvSpPr/>
          <p:nvPr/>
        </p:nvSpPr>
        <p:spPr>
          <a:xfrm>
            <a:off x="7283866" y="407299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E90B253-1326-DC0C-F051-9FFEFF1FC806}"/>
              </a:ext>
            </a:extLst>
          </p:cNvPr>
          <p:cNvSpPr/>
          <p:nvPr/>
        </p:nvSpPr>
        <p:spPr>
          <a:xfrm>
            <a:off x="9071778" y="407299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80B988E-7CF7-2064-6838-5F8A20F98DA6}"/>
              </a:ext>
            </a:extLst>
          </p:cNvPr>
          <p:cNvSpPr/>
          <p:nvPr/>
        </p:nvSpPr>
        <p:spPr>
          <a:xfrm>
            <a:off x="7283866" y="446328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FFB29B0-08D4-E549-781C-34190ABDB0D1}"/>
              </a:ext>
            </a:extLst>
          </p:cNvPr>
          <p:cNvSpPr/>
          <p:nvPr/>
        </p:nvSpPr>
        <p:spPr>
          <a:xfrm>
            <a:off x="9071778" y="446328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1D6FD4-79CD-173E-0279-A5340BD6AFC5}"/>
              </a:ext>
            </a:extLst>
          </p:cNvPr>
          <p:cNvSpPr/>
          <p:nvPr/>
        </p:nvSpPr>
        <p:spPr>
          <a:xfrm>
            <a:off x="7283866" y="489632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DC95CDB-863E-E738-4053-D2CB867019D5}"/>
              </a:ext>
            </a:extLst>
          </p:cNvPr>
          <p:cNvSpPr/>
          <p:nvPr/>
        </p:nvSpPr>
        <p:spPr>
          <a:xfrm>
            <a:off x="9071778" y="489632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F110BC-4D3D-EC58-7465-03A5BD5AC98E}"/>
              </a:ext>
            </a:extLst>
          </p:cNvPr>
          <p:cNvSpPr/>
          <p:nvPr/>
        </p:nvSpPr>
        <p:spPr>
          <a:xfrm>
            <a:off x="7283866" y="530706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9AE9F0-E84A-9857-33EE-9C603BC7CF95}"/>
              </a:ext>
            </a:extLst>
          </p:cNvPr>
          <p:cNvSpPr/>
          <p:nvPr/>
        </p:nvSpPr>
        <p:spPr>
          <a:xfrm>
            <a:off x="9071778" y="530706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308542E-F7FA-0EEE-EBA1-BB274B0393D2}"/>
              </a:ext>
            </a:extLst>
          </p:cNvPr>
          <p:cNvSpPr/>
          <p:nvPr/>
        </p:nvSpPr>
        <p:spPr>
          <a:xfrm>
            <a:off x="7283866" y="571779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13CAC1C-CD9B-76F2-340D-3A8B84A27723}"/>
              </a:ext>
            </a:extLst>
          </p:cNvPr>
          <p:cNvSpPr/>
          <p:nvPr/>
        </p:nvSpPr>
        <p:spPr>
          <a:xfrm>
            <a:off x="9071778" y="571779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4706DA-E344-EA23-B099-DBDABFAD09A1}"/>
              </a:ext>
            </a:extLst>
          </p:cNvPr>
          <p:cNvSpPr/>
          <p:nvPr/>
        </p:nvSpPr>
        <p:spPr>
          <a:xfrm>
            <a:off x="7283866" y="612853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171C9C2-D41D-87F8-C90D-57267169DCD2}"/>
              </a:ext>
            </a:extLst>
          </p:cNvPr>
          <p:cNvSpPr/>
          <p:nvPr/>
        </p:nvSpPr>
        <p:spPr>
          <a:xfrm>
            <a:off x="9071778" y="612853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98B4A67-6525-1CCD-8527-8C6DD2483439}"/>
              </a:ext>
            </a:extLst>
          </p:cNvPr>
          <p:cNvCxnSpPr>
            <a:cxnSpLocks/>
          </p:cNvCxnSpPr>
          <p:nvPr/>
        </p:nvCxnSpPr>
        <p:spPr>
          <a:xfrm>
            <a:off x="7565964" y="380713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AF824C-B193-B569-2C69-5B30494401A1}"/>
              </a:ext>
            </a:extLst>
          </p:cNvPr>
          <p:cNvCxnSpPr>
            <a:cxnSpLocks/>
          </p:cNvCxnSpPr>
          <p:nvPr/>
        </p:nvCxnSpPr>
        <p:spPr>
          <a:xfrm>
            <a:off x="7592483" y="5481427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32E7D30-3879-E4EF-C08A-C2F1907E02E0}"/>
              </a:ext>
            </a:extLst>
          </p:cNvPr>
          <p:cNvCxnSpPr>
            <a:cxnSpLocks/>
          </p:cNvCxnSpPr>
          <p:nvPr/>
        </p:nvCxnSpPr>
        <p:spPr>
          <a:xfrm flipV="1">
            <a:off x="7542252" y="3842200"/>
            <a:ext cx="1479295" cy="3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A74C457-90D4-78B3-7E2B-9C67A835A4C8}"/>
              </a:ext>
            </a:extLst>
          </p:cNvPr>
          <p:cNvCxnSpPr>
            <a:cxnSpLocks/>
          </p:cNvCxnSpPr>
          <p:nvPr/>
        </p:nvCxnSpPr>
        <p:spPr>
          <a:xfrm>
            <a:off x="7616194" y="457108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E493D2-FE92-BAB8-F37C-AFC2509A1237}"/>
              </a:ext>
            </a:extLst>
          </p:cNvPr>
          <p:cNvCxnSpPr>
            <a:cxnSpLocks/>
          </p:cNvCxnSpPr>
          <p:nvPr/>
        </p:nvCxnSpPr>
        <p:spPr>
          <a:xfrm>
            <a:off x="7542252" y="4954542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6D30023-D864-374E-4486-D1F78CFAF6F5}"/>
              </a:ext>
            </a:extLst>
          </p:cNvPr>
          <p:cNvCxnSpPr>
            <a:cxnSpLocks/>
          </p:cNvCxnSpPr>
          <p:nvPr/>
        </p:nvCxnSpPr>
        <p:spPr>
          <a:xfrm>
            <a:off x="7542252" y="4706082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02FF402-F622-D735-E6AD-519394271498}"/>
              </a:ext>
            </a:extLst>
          </p:cNvPr>
          <p:cNvCxnSpPr>
            <a:cxnSpLocks/>
          </p:cNvCxnSpPr>
          <p:nvPr/>
        </p:nvCxnSpPr>
        <p:spPr>
          <a:xfrm flipV="1">
            <a:off x="7554107" y="4271952"/>
            <a:ext cx="1467440" cy="191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07EF7E1-A26A-1B47-4FE6-FD1CA1B1EABE}"/>
              </a:ext>
            </a:extLst>
          </p:cNvPr>
          <p:cNvCxnSpPr>
            <a:cxnSpLocks/>
          </p:cNvCxnSpPr>
          <p:nvPr/>
        </p:nvCxnSpPr>
        <p:spPr>
          <a:xfrm>
            <a:off x="7507782" y="5086571"/>
            <a:ext cx="1463535" cy="63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6B5EF65-790E-5555-224B-D8578A129245}"/>
              </a:ext>
            </a:extLst>
          </p:cNvPr>
          <p:cNvCxnSpPr>
            <a:cxnSpLocks/>
          </p:cNvCxnSpPr>
          <p:nvPr/>
        </p:nvCxnSpPr>
        <p:spPr>
          <a:xfrm flipV="1">
            <a:off x="7554107" y="4686095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D15A5CC-3E7A-3C28-1605-9A5FED6DAF2E}"/>
              </a:ext>
            </a:extLst>
          </p:cNvPr>
          <p:cNvCxnSpPr>
            <a:cxnSpLocks/>
          </p:cNvCxnSpPr>
          <p:nvPr/>
        </p:nvCxnSpPr>
        <p:spPr>
          <a:xfrm>
            <a:off x="7570017" y="583594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53E63E4-29E9-1A7C-A8CD-A3534EFABCC7}"/>
              </a:ext>
            </a:extLst>
          </p:cNvPr>
          <p:cNvCxnSpPr>
            <a:cxnSpLocks/>
          </p:cNvCxnSpPr>
          <p:nvPr/>
        </p:nvCxnSpPr>
        <p:spPr>
          <a:xfrm>
            <a:off x="7565964" y="4215156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2A08ACF-2F6D-7F08-1D12-3115F3C7F0AA}"/>
              </a:ext>
            </a:extLst>
          </p:cNvPr>
          <p:cNvCxnSpPr>
            <a:cxnSpLocks/>
          </p:cNvCxnSpPr>
          <p:nvPr/>
        </p:nvCxnSpPr>
        <p:spPr>
          <a:xfrm flipV="1">
            <a:off x="7564447" y="5171079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4043B91-12AD-1328-2169-51901FA3D67C}"/>
              </a:ext>
            </a:extLst>
          </p:cNvPr>
          <p:cNvCxnSpPr>
            <a:cxnSpLocks/>
          </p:cNvCxnSpPr>
          <p:nvPr/>
        </p:nvCxnSpPr>
        <p:spPr>
          <a:xfrm flipV="1">
            <a:off x="7598917" y="5392919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CD76EC-915D-B36D-2B0D-D7986936F156}"/>
              </a:ext>
            </a:extLst>
          </p:cNvPr>
          <p:cNvCxnSpPr>
            <a:cxnSpLocks/>
          </p:cNvCxnSpPr>
          <p:nvPr/>
        </p:nvCxnSpPr>
        <p:spPr>
          <a:xfrm>
            <a:off x="7536872" y="4295421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3EE5C8-3BBC-832D-8FC0-D544DF6832B3}"/>
              </a:ext>
            </a:extLst>
          </p:cNvPr>
          <p:cNvCxnSpPr>
            <a:cxnSpLocks/>
          </p:cNvCxnSpPr>
          <p:nvPr/>
        </p:nvCxnSpPr>
        <p:spPr>
          <a:xfrm flipV="1">
            <a:off x="7626113" y="5844081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E1C2B5-F6D6-BA9C-53FB-00F76DEE3783}"/>
                  </a:ext>
                </a:extLst>
              </p:cNvPr>
              <p:cNvSpPr txBox="1"/>
              <p:nvPr/>
            </p:nvSpPr>
            <p:spPr>
              <a:xfrm>
                <a:off x="7235831" y="2961915"/>
                <a:ext cx="328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E1C2B5-F6D6-BA9C-53FB-00F76DEE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1" y="2961915"/>
                <a:ext cx="328616" cy="67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9EE1FD-9139-F345-68A7-E85BE92B2545}"/>
                  </a:ext>
                </a:extLst>
              </p:cNvPr>
              <p:cNvSpPr txBox="1"/>
              <p:nvPr/>
            </p:nvSpPr>
            <p:spPr>
              <a:xfrm>
                <a:off x="7225491" y="6261300"/>
                <a:ext cx="328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9EE1FD-9139-F345-68A7-E85BE92B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91" y="6261300"/>
                <a:ext cx="328616" cy="6771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D590AE-1297-5872-A580-D17F9070F3D7}"/>
                  </a:ext>
                </a:extLst>
              </p:cNvPr>
              <p:cNvSpPr txBox="1"/>
              <p:nvPr/>
            </p:nvSpPr>
            <p:spPr>
              <a:xfrm>
                <a:off x="9490941" y="4799362"/>
                <a:ext cx="6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D590AE-1297-5872-A580-D17F9070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941" y="4799362"/>
                <a:ext cx="608628" cy="276999"/>
              </a:xfrm>
              <a:prstGeom prst="rect">
                <a:avLst/>
              </a:prstGeom>
              <a:blipFill>
                <a:blip r:embed="rId18"/>
                <a:stretch>
                  <a:fillRect l="-4000" r="-8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C35BB9-4621-1211-EA54-A6EF18C9639B}"/>
                  </a:ext>
                </a:extLst>
              </p:cNvPr>
              <p:cNvSpPr txBox="1"/>
              <p:nvPr/>
            </p:nvSpPr>
            <p:spPr>
              <a:xfrm>
                <a:off x="6410093" y="4757827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C35BB9-4621-1211-EA54-A6EF18C9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3" y="4757827"/>
                <a:ext cx="199542" cy="276999"/>
              </a:xfrm>
              <a:prstGeom prst="rect">
                <a:avLst/>
              </a:prstGeom>
              <a:blipFill>
                <a:blip r:embed="rId19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727AB5-1B36-B442-3CE5-A84648D458BD}"/>
                  </a:ext>
                </a:extLst>
              </p:cNvPr>
              <p:cNvSpPr txBox="1"/>
              <p:nvPr/>
            </p:nvSpPr>
            <p:spPr>
              <a:xfrm>
                <a:off x="6977875" y="407299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727AB5-1B36-B442-3CE5-A84648D4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75" y="4072996"/>
                <a:ext cx="190757" cy="276999"/>
              </a:xfrm>
              <a:prstGeom prst="rect">
                <a:avLst/>
              </a:prstGeom>
              <a:blipFill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B1475E-92C5-A7B9-F3A6-1C2D92111443}"/>
                  </a:ext>
                </a:extLst>
              </p:cNvPr>
              <p:cNvSpPr txBox="1"/>
              <p:nvPr/>
            </p:nvSpPr>
            <p:spPr>
              <a:xfrm>
                <a:off x="6973106" y="44813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B1475E-92C5-A7B9-F3A6-1C2D9211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06" y="4481370"/>
                <a:ext cx="190757" cy="276999"/>
              </a:xfrm>
              <a:prstGeom prst="rect">
                <a:avLst/>
              </a:prstGeom>
              <a:blipFill>
                <a:blip r:embed="rId2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C821B97-A478-7AE3-08C4-0A8FC5A4F397}"/>
                  </a:ext>
                </a:extLst>
              </p:cNvPr>
              <p:cNvSpPr txBox="1"/>
              <p:nvPr/>
            </p:nvSpPr>
            <p:spPr>
              <a:xfrm>
                <a:off x="6982644" y="4864679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C821B97-A478-7AE3-08C4-0A8FC5A4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44" y="4864679"/>
                <a:ext cx="190757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8D82B-7086-6A59-E3EA-ED58A2CCA873}"/>
                  </a:ext>
                </a:extLst>
              </p:cNvPr>
              <p:cNvSpPr txBox="1"/>
              <p:nvPr/>
            </p:nvSpPr>
            <p:spPr>
              <a:xfrm>
                <a:off x="6985694" y="529127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8D82B-7086-6A59-E3EA-ED58A2CC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94" y="5291277"/>
                <a:ext cx="190757" cy="276999"/>
              </a:xfrm>
              <a:prstGeom prst="rect">
                <a:avLst/>
              </a:prstGeom>
              <a:blipFill>
                <a:blip r:embed="rId23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2902CF-B80B-FC5E-C63C-485DF9387169}"/>
                  </a:ext>
                </a:extLst>
              </p:cNvPr>
              <p:cNvSpPr txBox="1"/>
              <p:nvPr/>
            </p:nvSpPr>
            <p:spPr>
              <a:xfrm>
                <a:off x="6991861" y="365199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2902CF-B80B-FC5E-C63C-485DF938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61" y="3651998"/>
                <a:ext cx="190757" cy="276999"/>
              </a:xfrm>
              <a:prstGeom prst="rect">
                <a:avLst/>
              </a:prstGeom>
              <a:blipFill>
                <a:blip r:embed="rId2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125E514-5098-5E54-75C7-AE6E078992A2}"/>
                  </a:ext>
                </a:extLst>
              </p:cNvPr>
              <p:cNvSpPr txBox="1"/>
              <p:nvPr/>
            </p:nvSpPr>
            <p:spPr>
              <a:xfrm>
                <a:off x="6981142" y="565083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125E514-5098-5E54-75C7-AE6E0789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42" y="5650837"/>
                <a:ext cx="190757" cy="276999"/>
              </a:xfrm>
              <a:prstGeom prst="rect">
                <a:avLst/>
              </a:prstGeom>
              <a:blipFill>
                <a:blip r:embed="rId25"/>
                <a:stretch>
                  <a:fillRect l="-25806" r="-290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508845-FC07-5499-F3C6-F4339F21106A}"/>
                  </a:ext>
                </a:extLst>
              </p:cNvPr>
              <p:cNvSpPr txBox="1"/>
              <p:nvPr/>
            </p:nvSpPr>
            <p:spPr>
              <a:xfrm>
                <a:off x="6966898" y="608153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508845-FC07-5499-F3C6-F4339F21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98" y="6081536"/>
                <a:ext cx="190757" cy="276999"/>
              </a:xfrm>
              <a:prstGeom prst="rect">
                <a:avLst/>
              </a:prstGeom>
              <a:blipFill>
                <a:blip r:embed="rId26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409BC085-58DC-257F-64BB-D2EC3D376236}"/>
              </a:ext>
            </a:extLst>
          </p:cNvPr>
          <p:cNvSpPr txBox="1"/>
          <p:nvPr/>
        </p:nvSpPr>
        <p:spPr>
          <a:xfrm>
            <a:off x="9338491" y="3639023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5B7841-A04B-9EA6-A740-10965DC85A7B}"/>
              </a:ext>
            </a:extLst>
          </p:cNvPr>
          <p:cNvSpPr txBox="1"/>
          <p:nvPr/>
        </p:nvSpPr>
        <p:spPr>
          <a:xfrm>
            <a:off x="9380395" y="4011587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A1AB35-58F5-B5E7-6640-06ADA25DC36D}"/>
              </a:ext>
            </a:extLst>
          </p:cNvPr>
          <p:cNvSpPr txBox="1"/>
          <p:nvPr/>
        </p:nvSpPr>
        <p:spPr>
          <a:xfrm>
            <a:off x="9406411" y="5650836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9A99F0-2245-3C8F-5CFF-F29E123A19F2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Existence &amp; Construction: One-sided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1E043F-4860-C1B5-0F02-C2BD867F3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53649"/>
                  </p:ext>
                </p:extLst>
              </p:nvPr>
            </p:nvGraphicFramePr>
            <p:xfrm>
              <a:off x="1706062" y="2094982"/>
              <a:ext cx="925930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26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231482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783120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284653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CRVW02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Zig-zag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KRS23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Error-correcting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CRT23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Gol24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Improved 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GUV07/TSU12/KTS22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Algebraic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1E043F-4860-C1B5-0F02-C2BD867F3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53649"/>
                  </p:ext>
                </p:extLst>
              </p:nvPr>
            </p:nvGraphicFramePr>
            <p:xfrm>
              <a:off x="1706062" y="2094982"/>
              <a:ext cx="925930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26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231482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783120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284653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108197" r="-20105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CRVW02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208197" r="-20105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Zig-zag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308197" r="-20105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KRS23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408197" r="-20105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Error-correcting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CRT23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508197" r="-20105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Gol24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608197" r="-20105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Improved 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GUV07/TSU12/KTS22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Algebraic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5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28BC0D-E6CB-BD30-6A4D-D2D1BB119EA0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Motivation: Two-sided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B9BE13A-7918-D44A-CBFA-467BA92FC781}"/>
                  </a:ext>
                </a:extLst>
              </p:cNvPr>
              <p:cNvSpPr/>
              <p:nvPr/>
            </p:nvSpPr>
            <p:spPr>
              <a:xfrm>
                <a:off x="1307162" y="1528092"/>
                <a:ext cx="10046126" cy="209268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</a:rPr>
                  <a:t>Lossless expander: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UN expander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[LH22]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: Two-sided lossless expander with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“algebraic structure”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</a:rPr>
                  <a:t>efficiently decodable quantum LDPC codes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In fact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two-sided UN expansion suffices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[HLM+24]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B9BE13A-7918-D44A-CBFA-467BA92F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62" y="1528092"/>
                <a:ext cx="10046126" cy="20926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95609B7-BBEE-9A3B-F487-E3E8F5A788B4}"/>
              </a:ext>
            </a:extLst>
          </p:cNvPr>
          <p:cNvSpPr/>
          <p:nvPr/>
        </p:nvSpPr>
        <p:spPr>
          <a:xfrm>
            <a:off x="5991922" y="381546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DFA369-1BE5-5942-6738-67E97D960EA1}"/>
              </a:ext>
            </a:extLst>
          </p:cNvPr>
          <p:cNvSpPr/>
          <p:nvPr/>
        </p:nvSpPr>
        <p:spPr>
          <a:xfrm>
            <a:off x="5991922" y="4205757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CB6F63-40BD-F559-0368-3788F550BE23}"/>
              </a:ext>
            </a:extLst>
          </p:cNvPr>
          <p:cNvSpPr/>
          <p:nvPr/>
        </p:nvSpPr>
        <p:spPr>
          <a:xfrm>
            <a:off x="5991922" y="459605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9D7FE1E-FEC5-80E2-BFD5-D4D64EE3CA98}"/>
              </a:ext>
            </a:extLst>
          </p:cNvPr>
          <p:cNvSpPr/>
          <p:nvPr/>
        </p:nvSpPr>
        <p:spPr>
          <a:xfrm>
            <a:off x="5991922" y="5029088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299476-24D4-309A-9C59-896BCD6FC564}"/>
              </a:ext>
            </a:extLst>
          </p:cNvPr>
          <p:cNvSpPr/>
          <p:nvPr/>
        </p:nvSpPr>
        <p:spPr>
          <a:xfrm>
            <a:off x="5991922" y="543982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A0DBD9-03EA-4391-8970-263C923EE7DE}"/>
              </a:ext>
            </a:extLst>
          </p:cNvPr>
          <p:cNvSpPr/>
          <p:nvPr/>
        </p:nvSpPr>
        <p:spPr>
          <a:xfrm>
            <a:off x="5991922" y="585056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BB3ABC-DC8B-AFC6-3D3D-9C35154F9FA8}"/>
              </a:ext>
            </a:extLst>
          </p:cNvPr>
          <p:cNvSpPr/>
          <p:nvPr/>
        </p:nvSpPr>
        <p:spPr>
          <a:xfrm>
            <a:off x="5991922" y="626129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F956C5-6FA5-4B00-8910-46FB346A3AA3}"/>
              </a:ext>
            </a:extLst>
          </p:cNvPr>
          <p:cNvSpPr/>
          <p:nvPr/>
        </p:nvSpPr>
        <p:spPr>
          <a:xfrm>
            <a:off x="4591683" y="442134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58DF2D-DF55-2D52-9CD5-AFB22A763441}"/>
              </a:ext>
            </a:extLst>
          </p:cNvPr>
          <p:cNvSpPr/>
          <p:nvPr/>
        </p:nvSpPr>
        <p:spPr>
          <a:xfrm>
            <a:off x="4591683" y="4811639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6AD5C8-F626-324D-7FCB-956212B4F346}"/>
              </a:ext>
            </a:extLst>
          </p:cNvPr>
          <p:cNvSpPr/>
          <p:nvPr/>
        </p:nvSpPr>
        <p:spPr>
          <a:xfrm>
            <a:off x="4591683" y="5201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FC4D3F-FB17-E38F-5AA6-C4304F6F1CE1}"/>
              </a:ext>
            </a:extLst>
          </p:cNvPr>
          <p:cNvSpPr/>
          <p:nvPr/>
        </p:nvSpPr>
        <p:spPr>
          <a:xfrm>
            <a:off x="4591683" y="563497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24CC036-77CD-1559-C616-BEF73643B544}"/>
              </a:ext>
            </a:extLst>
          </p:cNvPr>
          <p:cNvSpPr/>
          <p:nvPr/>
        </p:nvSpPr>
        <p:spPr>
          <a:xfrm>
            <a:off x="7184005" y="442134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043C01-2AD5-EFA3-1515-A8418257AD3A}"/>
              </a:ext>
            </a:extLst>
          </p:cNvPr>
          <p:cNvSpPr/>
          <p:nvPr/>
        </p:nvSpPr>
        <p:spPr>
          <a:xfrm>
            <a:off x="7184005" y="4811639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2EA6357-1BF9-EA13-99B1-92A889F96C25}"/>
              </a:ext>
            </a:extLst>
          </p:cNvPr>
          <p:cNvSpPr/>
          <p:nvPr/>
        </p:nvSpPr>
        <p:spPr>
          <a:xfrm>
            <a:off x="7184005" y="5201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547E0A-4A8A-D9A1-B6EB-43ED645D98A8}"/>
              </a:ext>
            </a:extLst>
          </p:cNvPr>
          <p:cNvSpPr/>
          <p:nvPr/>
        </p:nvSpPr>
        <p:spPr>
          <a:xfrm>
            <a:off x="7184005" y="563497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346BE8F-CB9F-3ABA-2589-A628CD6ABA4D}"/>
              </a:ext>
            </a:extLst>
          </p:cNvPr>
          <p:cNvCxnSpPr>
            <a:cxnSpLocks/>
            <a:stCxn id="11" idx="7"/>
            <a:endCxn id="3" idx="2"/>
          </p:cNvCxnSpPr>
          <p:nvPr/>
        </p:nvCxnSpPr>
        <p:spPr>
          <a:xfrm flipV="1">
            <a:off x="4769355" y="3923259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9F8CBD5-C94B-DE37-2652-854798AACF69}"/>
              </a:ext>
            </a:extLst>
          </p:cNvPr>
          <p:cNvCxnSpPr>
            <a:cxnSpLocks/>
            <a:stCxn id="11" idx="5"/>
            <a:endCxn id="6" idx="2"/>
          </p:cNvCxnSpPr>
          <p:nvPr/>
        </p:nvCxnSpPr>
        <p:spPr>
          <a:xfrm>
            <a:off x="4769355" y="4605364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611CEE-5256-EA19-53B3-23527DDCE3A3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4769355" y="3999482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B7E928-8C5F-3956-F1DD-5ED2D897CB30}"/>
              </a:ext>
            </a:extLst>
          </p:cNvPr>
          <p:cNvCxnSpPr>
            <a:cxnSpLocks/>
            <a:stCxn id="3" idx="4"/>
            <a:endCxn id="14" idx="7"/>
          </p:cNvCxnSpPr>
          <p:nvPr/>
        </p:nvCxnSpPr>
        <p:spPr>
          <a:xfrm flipH="1">
            <a:off x="4769355" y="4031054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51BE5E-C66A-22EB-C642-B9BA03FF4EBF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4799839" y="4313552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A393CE-3A6D-59A3-588A-91E870378668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4769355" y="4389775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9DF492-CDBC-60E3-CBAA-A87489537F18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4799839" y="4237329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8CB62B-8F33-FF71-03EC-7818F2579064}"/>
              </a:ext>
            </a:extLst>
          </p:cNvPr>
          <p:cNvCxnSpPr>
            <a:cxnSpLocks/>
            <a:stCxn id="6" idx="3"/>
            <a:endCxn id="12" idx="5"/>
          </p:cNvCxnSpPr>
          <p:nvPr/>
        </p:nvCxnSpPr>
        <p:spPr>
          <a:xfrm flipH="1">
            <a:off x="4769355" y="4780068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6C92570-C970-EF09-F95B-D995FCC68CBC}"/>
              </a:ext>
            </a:extLst>
          </p:cNvPr>
          <p:cNvCxnSpPr>
            <a:cxnSpLocks/>
            <a:stCxn id="6" idx="4"/>
            <a:endCxn id="14" idx="6"/>
          </p:cNvCxnSpPr>
          <p:nvPr/>
        </p:nvCxnSpPr>
        <p:spPr>
          <a:xfrm flipH="1">
            <a:off x="4799839" y="4811640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FAAAAB-360B-7A10-B1B6-67F914E75DD4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flipH="1" flipV="1">
            <a:off x="4769355" y="4605364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1E8012B-F8AB-78EE-3E0C-214E653202B4}"/>
              </a:ext>
            </a:extLst>
          </p:cNvPr>
          <p:cNvCxnSpPr>
            <a:cxnSpLocks/>
            <a:stCxn id="7" idx="2"/>
            <a:endCxn id="12" idx="5"/>
          </p:cNvCxnSpPr>
          <p:nvPr/>
        </p:nvCxnSpPr>
        <p:spPr>
          <a:xfrm flipH="1" flipV="1">
            <a:off x="4769355" y="4995657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DE352AB-5D76-951A-75E5-6B6C133CABBB}"/>
              </a:ext>
            </a:extLst>
          </p:cNvPr>
          <p:cNvCxnSpPr>
            <a:cxnSpLocks/>
            <a:stCxn id="7" idx="3"/>
            <a:endCxn id="14" idx="5"/>
          </p:cNvCxnSpPr>
          <p:nvPr/>
        </p:nvCxnSpPr>
        <p:spPr>
          <a:xfrm flipH="1">
            <a:off x="4769355" y="5213106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A96B4AF-3CA0-9C8B-686D-E7EB1F620BB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799839" y="4635962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25D8F55-43B8-0C70-5E3E-819906CF9D09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4799839" y="5309727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E7BB456-999B-F8CD-8674-17F2B1F9761F}"/>
              </a:ext>
            </a:extLst>
          </p:cNvPr>
          <p:cNvCxnSpPr>
            <a:cxnSpLocks/>
            <a:stCxn id="14" idx="5"/>
            <a:endCxn id="8" idx="3"/>
          </p:cNvCxnSpPr>
          <p:nvPr/>
        </p:nvCxnSpPr>
        <p:spPr>
          <a:xfrm flipV="1">
            <a:off x="4769355" y="5623842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D767442-D80E-9BBC-3E2A-0076BA4ED578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4769355" y="4995657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4D37913-3903-8D80-BA4E-BCB7FE7DB53A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4799839" y="5309727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3580B0A-7151-DD26-3136-AA5043B0C6D0}"/>
              </a:ext>
            </a:extLst>
          </p:cNvPr>
          <p:cNvCxnSpPr>
            <a:cxnSpLocks/>
            <a:stCxn id="9" idx="2"/>
            <a:endCxn id="14" idx="5"/>
          </p:cNvCxnSpPr>
          <p:nvPr/>
        </p:nvCxnSpPr>
        <p:spPr>
          <a:xfrm flipH="1" flipV="1">
            <a:off x="4769355" y="5818988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C907A8-AC94-C3DB-9301-3F74C1FF9B1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99839" y="5029088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3C81B6D-302C-2F53-5C31-57B864C97A23}"/>
              </a:ext>
            </a:extLst>
          </p:cNvPr>
          <p:cNvCxnSpPr>
            <a:cxnSpLocks/>
            <a:stCxn id="13" idx="5"/>
            <a:endCxn id="10" idx="2"/>
          </p:cNvCxnSpPr>
          <p:nvPr/>
        </p:nvCxnSpPr>
        <p:spPr>
          <a:xfrm>
            <a:off x="4769355" y="5385950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43F49D5-06D6-10E0-5FC6-62C0384D9344}"/>
              </a:ext>
            </a:extLst>
          </p:cNvPr>
          <p:cNvCxnSpPr>
            <a:cxnSpLocks/>
            <a:stCxn id="14" idx="5"/>
            <a:endCxn id="10" idx="3"/>
          </p:cNvCxnSpPr>
          <p:nvPr/>
        </p:nvCxnSpPr>
        <p:spPr>
          <a:xfrm>
            <a:off x="4769355" y="5818988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82D0AD5-4BCD-7EFA-F708-0D9EF55B7FAF}"/>
              </a:ext>
            </a:extLst>
          </p:cNvPr>
          <p:cNvCxnSpPr>
            <a:cxnSpLocks/>
            <a:stCxn id="7" idx="7"/>
            <a:endCxn id="16" idx="2"/>
          </p:cNvCxnSpPr>
          <p:nvPr/>
        </p:nvCxnSpPr>
        <p:spPr>
          <a:xfrm flipV="1">
            <a:off x="6169594" y="4919434"/>
            <a:ext cx="1014411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B898447-2ACF-A254-F839-ED3C3C45F0CB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200078" y="5136883"/>
            <a:ext cx="983927" cy="17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9B36E2-A337-E67D-83D9-615EBC5362F8}"/>
              </a:ext>
            </a:extLst>
          </p:cNvPr>
          <p:cNvCxnSpPr>
            <a:cxnSpLocks/>
            <a:stCxn id="7" idx="5"/>
            <a:endCxn id="18" idx="2"/>
          </p:cNvCxnSpPr>
          <p:nvPr/>
        </p:nvCxnSpPr>
        <p:spPr>
          <a:xfrm>
            <a:off x="6169594" y="5213106"/>
            <a:ext cx="1014411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6A41042-305F-E6EB-D6E0-996EE6703293}"/>
              </a:ext>
            </a:extLst>
          </p:cNvPr>
          <p:cNvCxnSpPr>
            <a:cxnSpLocks/>
            <a:stCxn id="3" idx="7"/>
            <a:endCxn id="15" idx="1"/>
          </p:cNvCxnSpPr>
          <p:nvPr/>
        </p:nvCxnSpPr>
        <p:spPr>
          <a:xfrm>
            <a:off x="6169594" y="3847036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2E7CCCA-B554-77D1-5E21-C1BA717E604B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6200078" y="3923259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368EF3-14D4-FDD7-08C4-90466B8A4B59}"/>
              </a:ext>
            </a:extLst>
          </p:cNvPr>
          <p:cNvCxnSpPr>
            <a:cxnSpLocks/>
            <a:stCxn id="3" idx="5"/>
            <a:endCxn id="17" idx="0"/>
          </p:cNvCxnSpPr>
          <p:nvPr/>
        </p:nvCxnSpPr>
        <p:spPr>
          <a:xfrm>
            <a:off x="6169594" y="3999482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82AC3E0-4527-772E-DF68-F3007024519A}"/>
              </a:ext>
            </a:extLst>
          </p:cNvPr>
          <p:cNvCxnSpPr>
            <a:cxnSpLocks/>
            <a:stCxn id="5" idx="7"/>
            <a:endCxn id="15" idx="1"/>
          </p:cNvCxnSpPr>
          <p:nvPr/>
        </p:nvCxnSpPr>
        <p:spPr>
          <a:xfrm>
            <a:off x="6169594" y="4237329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E0D9FC7-0D71-3377-9F73-1A43089DED4A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>
            <a:off x="6200078" y="4313552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155D1DD-AF96-4814-8BEC-4CC5CEA19812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169594" y="4389775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64CC07D-C5FF-2B5C-04C9-A131B3A6373F}"/>
              </a:ext>
            </a:extLst>
          </p:cNvPr>
          <p:cNvCxnSpPr>
            <a:cxnSpLocks/>
            <a:stCxn id="6" idx="7"/>
            <a:endCxn id="16" idx="2"/>
          </p:cNvCxnSpPr>
          <p:nvPr/>
        </p:nvCxnSpPr>
        <p:spPr>
          <a:xfrm>
            <a:off x="6169594" y="4627622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5C3F1FC-7910-2E81-9A06-15CC09E7898D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6200078" y="4703845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87A80223-CA0F-6794-FE98-9108AF51511C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6169594" y="4780068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F5638703-935E-2111-CB35-EDB2413A3AEC}"/>
              </a:ext>
            </a:extLst>
          </p:cNvPr>
          <p:cNvCxnSpPr>
            <a:cxnSpLocks/>
            <a:stCxn id="8" idx="7"/>
            <a:endCxn id="15" idx="2"/>
          </p:cNvCxnSpPr>
          <p:nvPr/>
        </p:nvCxnSpPr>
        <p:spPr>
          <a:xfrm flipV="1">
            <a:off x="6169594" y="4529141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C576E37-23BA-3BFB-175B-9CAEE1E50030}"/>
              </a:ext>
            </a:extLst>
          </p:cNvPr>
          <p:cNvCxnSpPr>
            <a:cxnSpLocks/>
            <a:stCxn id="8" idx="6"/>
            <a:endCxn id="17" idx="3"/>
          </p:cNvCxnSpPr>
          <p:nvPr/>
        </p:nvCxnSpPr>
        <p:spPr>
          <a:xfrm flipV="1">
            <a:off x="6200078" y="5385950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44D9AA8-5417-8907-E89E-9754C339A41D}"/>
              </a:ext>
            </a:extLst>
          </p:cNvPr>
          <p:cNvCxnSpPr>
            <a:cxnSpLocks/>
            <a:stCxn id="8" idx="5"/>
            <a:endCxn id="18" idx="2"/>
          </p:cNvCxnSpPr>
          <p:nvPr/>
        </p:nvCxnSpPr>
        <p:spPr>
          <a:xfrm>
            <a:off x="6169594" y="5623842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268555D-4480-5B2E-6E5D-EE5FCDC15355}"/>
              </a:ext>
            </a:extLst>
          </p:cNvPr>
          <p:cNvCxnSpPr>
            <a:cxnSpLocks/>
            <a:stCxn id="9" idx="7"/>
            <a:endCxn id="16" idx="3"/>
          </p:cNvCxnSpPr>
          <p:nvPr/>
        </p:nvCxnSpPr>
        <p:spPr>
          <a:xfrm flipV="1">
            <a:off x="6169594" y="4995657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F3DC4EF-3580-D643-F2BC-DF823C842963}"/>
              </a:ext>
            </a:extLst>
          </p:cNvPr>
          <p:cNvCxnSpPr>
            <a:cxnSpLocks/>
            <a:stCxn id="9" idx="6"/>
            <a:endCxn id="17" idx="3"/>
          </p:cNvCxnSpPr>
          <p:nvPr/>
        </p:nvCxnSpPr>
        <p:spPr>
          <a:xfrm flipV="1">
            <a:off x="6200078" y="5385950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5570215-B886-C61F-F696-23F2706E30A9}"/>
              </a:ext>
            </a:extLst>
          </p:cNvPr>
          <p:cNvCxnSpPr>
            <a:cxnSpLocks/>
            <a:stCxn id="9" idx="5"/>
            <a:endCxn id="18" idx="3"/>
          </p:cNvCxnSpPr>
          <p:nvPr/>
        </p:nvCxnSpPr>
        <p:spPr>
          <a:xfrm flipV="1">
            <a:off x="6169594" y="5818988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BF96EED-38C1-E4C0-5A62-A6F95F8A5C74}"/>
              </a:ext>
            </a:extLst>
          </p:cNvPr>
          <p:cNvCxnSpPr>
            <a:cxnSpLocks/>
            <a:stCxn id="10" idx="7"/>
            <a:endCxn id="15" idx="3"/>
          </p:cNvCxnSpPr>
          <p:nvPr/>
        </p:nvCxnSpPr>
        <p:spPr>
          <a:xfrm flipV="1">
            <a:off x="6169594" y="4605364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78A59D8-8E5C-A7D2-02D3-FB13101413B2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6200078" y="5385950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4A5C0093-607E-D45F-7043-694C068E5238}"/>
              </a:ext>
            </a:extLst>
          </p:cNvPr>
          <p:cNvCxnSpPr>
            <a:cxnSpLocks/>
            <a:stCxn id="10" idx="5"/>
            <a:endCxn id="18" idx="3"/>
          </p:cNvCxnSpPr>
          <p:nvPr/>
        </p:nvCxnSpPr>
        <p:spPr>
          <a:xfrm flipV="1">
            <a:off x="6169594" y="5818988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775C47F-2915-0633-88A4-01003BD86979}"/>
              </a:ext>
            </a:extLst>
          </p:cNvPr>
          <p:cNvSpPr txBox="1"/>
          <p:nvPr/>
        </p:nvSpPr>
        <p:spPr>
          <a:xfrm>
            <a:off x="5538810" y="640066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skerville Old Face" panose="02020602080505020303" pitchFamily="18" charset="0"/>
              </a:rPr>
              <a:t>Codeword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53D8D72-752E-F673-6998-04D92C15B067}"/>
                  </a:ext>
                </a:extLst>
              </p:cNvPr>
              <p:cNvSpPr txBox="1"/>
              <p:nvPr/>
            </p:nvSpPr>
            <p:spPr>
              <a:xfrm>
                <a:off x="6920744" y="5914914"/>
                <a:ext cx="1706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Baskerville Old Face" panose="02020602080505020303" pitchFamily="18" charset="0"/>
                  </a:rPr>
                  <a:t>-Parity Checks</a:t>
                </a:r>
                <a:endParaRPr lang="zh-CN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53D8D72-752E-F673-6998-04D92C15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44" y="5914914"/>
                <a:ext cx="1706749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321A536B-A364-692C-F624-A3051F7EE275}"/>
                  </a:ext>
                </a:extLst>
              </p:cNvPr>
              <p:cNvSpPr txBox="1"/>
              <p:nvPr/>
            </p:nvSpPr>
            <p:spPr>
              <a:xfrm>
                <a:off x="3457367" y="5898166"/>
                <a:ext cx="163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latin typeface="Baskerville Old Face" panose="02020602080505020303" pitchFamily="18" charset="0"/>
                  </a:rPr>
                  <a:t>-Parity Checks</a:t>
                </a:r>
                <a:endParaRPr lang="zh-CN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321A536B-A364-692C-F624-A3051F7E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67" y="5898166"/>
                <a:ext cx="1636217" cy="369332"/>
              </a:xfrm>
              <a:prstGeom prst="rect">
                <a:avLst/>
              </a:prstGeom>
              <a:blipFill>
                <a:blip r:embed="rId4"/>
                <a:stretch>
                  <a:fillRect t="-8333" r="-2602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63" grpId="0"/>
      <p:bldP spid="169" grpId="0"/>
      <p:bldP spid="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A91D1-1395-AFB2-5975-AD5BD6F1EFFF}"/>
              </a:ext>
            </a:extLst>
          </p:cNvPr>
          <p:cNvSpPr/>
          <p:nvPr/>
        </p:nvSpPr>
        <p:spPr>
          <a:xfrm>
            <a:off x="1782400" y="149132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Existence &amp; Construction: Two-sided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354454C-AA1E-B7D5-1400-5D0D6B7DEF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766612"/>
                  </p:ext>
                </p:extLst>
              </p:nvPr>
            </p:nvGraphicFramePr>
            <p:xfrm>
              <a:off x="974746" y="1125350"/>
              <a:ext cx="10242508" cy="5567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339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335191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972461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314879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LPS88, Mor94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Cayley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44781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Point-line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0" dirty="0">
                              <a:latin typeface="+mn-lt"/>
                            </a:rPr>
                            <a:t>Left-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Additive lifts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b="0" i="0" dirty="0" smtClean="0">
                                    <a:latin typeface="+mn-lt"/>
                                  </a:rPr>
                                  <m:t>Left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dirty="0" smtClean="0">
                                    <a:latin typeface="+mn-lt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Two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sided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,1/2−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product+</a:t>
                          </a:r>
                        </a:p>
                        <a:p>
                          <a:r>
                            <a:rPr lang="en-US" altLang="zh-CN" dirty="0"/>
                            <a:t>edge-vertex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HLM+24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,3/5−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</a:t>
                          </a:r>
                          <a:r>
                            <a:rPr lang="en-US" altLang="zh-CN" dirty="0" err="1"/>
                            <a:t>product+HDX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1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CGRZ24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Multiplicity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864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354454C-AA1E-B7D5-1400-5D0D6B7DEF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766612"/>
                  </p:ext>
                </p:extLst>
              </p:nvPr>
            </p:nvGraphicFramePr>
            <p:xfrm>
              <a:off x="974746" y="1125350"/>
              <a:ext cx="10242508" cy="5567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339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335191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972461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314879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108197" r="-153636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4671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LPS88, Mor94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167105" r="-153636" b="-96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Cayley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467106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263636" r="-153636" b="-849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Point-line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700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243478" r="-153636" b="-46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9877" t="-243478" r="-160802" b="-46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Additive lifts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109848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219444" r="-153636" b="-19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9877" t="-219444" r="-160802" b="-19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700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500000" r="-153636" b="-21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65144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Thm3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644860" r="-153636" b="-128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product+</a:t>
                          </a:r>
                        </a:p>
                        <a:p>
                          <a:r>
                            <a:rPr lang="en-US" altLang="zh-CN" dirty="0"/>
                            <a:t>edge-vertex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HLM+24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091" t="-1306557" r="-15363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</a:t>
                          </a:r>
                          <a:r>
                            <a:rPr lang="en-US" altLang="zh-CN" dirty="0" err="1"/>
                            <a:t>product+HDX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1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CGRZ24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Multiplicity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8649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0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C0561-42AA-3DD3-07DA-54C375DE3B55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Combinatorial proof: large girth implies good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065CDE3-DC39-CBC4-7CBE-9FACE55784E1}"/>
                  </a:ext>
                </a:extLst>
              </p:cNvPr>
              <p:cNvSpPr/>
              <p:nvPr/>
            </p:nvSpPr>
            <p:spPr>
              <a:xfrm>
                <a:off x="1601734" y="1509681"/>
                <a:ext cx="9714733" cy="191931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Degree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and girth (length of the shortest cycle)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Simple combinatorial proof + better parameters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Previous reduction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HMMP24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 based on spectral techniques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Bipartite Moore bound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Hoo01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requires the minimum degree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065CDE3-DC39-CBC4-7CBE-9FACE557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34" y="1509681"/>
                <a:ext cx="9714733" cy="19193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22C7190-19C5-D259-2C42-4734C2286911}"/>
                  </a:ext>
                </a:extLst>
              </p:cNvPr>
              <p:cNvSpPr/>
              <p:nvPr/>
            </p:nvSpPr>
            <p:spPr>
              <a:xfrm>
                <a:off x="1749019" y="3608505"/>
                <a:ext cx="9420161" cy="13992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girth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algn="ctr"/>
                <a:r>
                  <a:rPr lang="en-US" altLang="zh-CN" dirty="0"/>
                  <a:t>Goal: </a:t>
                </a:r>
                <a:r>
                  <a:rPr lang="en-US" altLang="zh-CN" b="1" i="1" dirty="0">
                    <a:solidFill>
                      <a:schemeClr val="accent1"/>
                    </a:solidFill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b="1" i="1" dirty="0">
                    <a:solidFill>
                      <a:schemeClr val="accent1"/>
                    </a:solidFill>
                  </a:rPr>
                  <a:t>“right-originated” simple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i="1" dirty="0">
                    <a:solidFill>
                      <a:schemeClr val="accent1"/>
                    </a:solidFill>
                  </a:rPr>
                  <a:t>-paths in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b="1" i="1" dirty="0">
                    <a:solidFill>
                      <a:schemeClr val="accent1"/>
                    </a:solidFill>
                  </a:rPr>
                  <a:t> 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edges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cycle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simple cycle with length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Can find an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“right-originated” simple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-paths passing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22C7190-19C5-D259-2C42-4734C2286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19" y="3608505"/>
                <a:ext cx="9420161" cy="13992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43A776-E7C4-B0F3-090B-2ED458A34AC6}"/>
                  </a:ext>
                </a:extLst>
              </p:cNvPr>
              <p:cNvSpPr txBox="1"/>
              <p:nvPr/>
            </p:nvSpPr>
            <p:spPr>
              <a:xfrm>
                <a:off x="1804252" y="6263104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zh-CN" dirty="0"/>
                  <a:t>-cycle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43A776-E7C4-B0F3-090B-2ED458A34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52" y="6263104"/>
                <a:ext cx="857607" cy="276999"/>
              </a:xfrm>
              <a:prstGeom prst="rect">
                <a:avLst/>
              </a:prstGeom>
              <a:blipFill>
                <a:blip r:embed="rId4"/>
                <a:stretch>
                  <a:fillRect l="-9929" t="-28261" r="-1702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十二边形 9">
            <a:extLst>
              <a:ext uri="{FF2B5EF4-FFF2-40B4-BE49-F238E27FC236}">
                <a16:creationId xmlns:a16="http://schemas.microsoft.com/office/drawing/2014/main" id="{CCDCE030-58F8-B9B4-35A0-99056011FE2F}"/>
              </a:ext>
            </a:extLst>
          </p:cNvPr>
          <p:cNvSpPr/>
          <p:nvPr/>
        </p:nvSpPr>
        <p:spPr>
          <a:xfrm>
            <a:off x="1705280" y="5181090"/>
            <a:ext cx="1055549" cy="1028317"/>
          </a:xfrm>
          <a:prstGeom prst="dodec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C451C1-5305-0574-0E54-148EFF08755A}"/>
              </a:ext>
            </a:extLst>
          </p:cNvPr>
          <p:cNvCxnSpPr/>
          <p:nvPr/>
        </p:nvCxnSpPr>
        <p:spPr>
          <a:xfrm>
            <a:off x="3553272" y="6106228"/>
            <a:ext cx="71188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E85EBC-033D-0C16-6CB6-2B49E19A3877}"/>
                  </a:ext>
                </a:extLst>
              </p:cNvPr>
              <p:cNvSpPr txBox="1"/>
              <p:nvPr/>
            </p:nvSpPr>
            <p:spPr>
              <a:xfrm>
                <a:off x="6255074" y="6383995"/>
                <a:ext cx="1526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zh-CN" dirty="0"/>
                  <a:t>-simple path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E85EBC-033D-0C16-6CB6-2B49E19A3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74" y="6383995"/>
                <a:ext cx="1526059" cy="276999"/>
              </a:xfrm>
              <a:prstGeom prst="rect">
                <a:avLst/>
              </a:prstGeom>
              <a:blipFill>
                <a:blip r:embed="rId5"/>
                <a:stretch>
                  <a:fillRect l="-5200" t="-28261" r="-92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64FBB3B-2BD9-FDF4-B242-E30AAA3EDB36}"/>
              </a:ext>
            </a:extLst>
          </p:cNvPr>
          <p:cNvSpPr/>
          <p:nvPr/>
        </p:nvSpPr>
        <p:spPr>
          <a:xfrm>
            <a:off x="5723164" y="6054373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9E3B340-89E8-4D4D-29F1-9716EE7915AB}"/>
              </a:ext>
            </a:extLst>
          </p:cNvPr>
          <p:cNvSpPr/>
          <p:nvPr/>
        </p:nvSpPr>
        <p:spPr>
          <a:xfrm>
            <a:off x="8160668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EFED38C-4106-6A5A-7A6C-2D9653353769}"/>
              </a:ext>
            </a:extLst>
          </p:cNvPr>
          <p:cNvSpPr/>
          <p:nvPr/>
        </p:nvSpPr>
        <p:spPr>
          <a:xfrm>
            <a:off x="8628097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061B7B5-4AB3-85B7-510B-934F946E8EEE}"/>
              </a:ext>
            </a:extLst>
          </p:cNvPr>
          <p:cNvSpPr/>
          <p:nvPr/>
        </p:nvSpPr>
        <p:spPr>
          <a:xfrm>
            <a:off x="5125184" y="6041475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DA95BF-74EB-0172-8FB2-6AEFD4F92460}"/>
              </a:ext>
            </a:extLst>
          </p:cNvPr>
          <p:cNvSpPr/>
          <p:nvPr/>
        </p:nvSpPr>
        <p:spPr>
          <a:xfrm>
            <a:off x="4612675" y="6054373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7470A6-20A0-4875-8207-CAE6E29CA6DF}"/>
              </a:ext>
            </a:extLst>
          </p:cNvPr>
          <p:cNvSpPr/>
          <p:nvPr/>
        </p:nvSpPr>
        <p:spPr>
          <a:xfrm>
            <a:off x="3553272" y="6054373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B7BCF6F-3F2C-E759-44D8-A362C0C28A6C}"/>
              </a:ext>
            </a:extLst>
          </p:cNvPr>
          <p:cNvSpPr/>
          <p:nvPr/>
        </p:nvSpPr>
        <p:spPr>
          <a:xfrm>
            <a:off x="6354771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8D6538D-83A0-CA7F-D831-347CAC5B4196}"/>
              </a:ext>
            </a:extLst>
          </p:cNvPr>
          <p:cNvSpPr/>
          <p:nvPr/>
        </p:nvSpPr>
        <p:spPr>
          <a:xfrm>
            <a:off x="7606101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10A78BB-7F7F-80B6-72C1-BDE5B5DB0AC1}"/>
              </a:ext>
            </a:extLst>
          </p:cNvPr>
          <p:cNvSpPr/>
          <p:nvPr/>
        </p:nvSpPr>
        <p:spPr>
          <a:xfrm>
            <a:off x="6904957" y="6054373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444AF9A-E80B-7593-06D1-3983161EA052}"/>
              </a:ext>
            </a:extLst>
          </p:cNvPr>
          <p:cNvSpPr/>
          <p:nvPr/>
        </p:nvSpPr>
        <p:spPr>
          <a:xfrm>
            <a:off x="10618997" y="6069091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0DDA70A-DDEE-9807-FC45-1A0EDC766D59}"/>
              </a:ext>
            </a:extLst>
          </p:cNvPr>
          <p:cNvSpPr/>
          <p:nvPr/>
        </p:nvSpPr>
        <p:spPr>
          <a:xfrm>
            <a:off x="9917853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1342168-B4FE-58AF-CAEC-3CE97D852EDF}"/>
              </a:ext>
            </a:extLst>
          </p:cNvPr>
          <p:cNvSpPr/>
          <p:nvPr/>
        </p:nvSpPr>
        <p:spPr>
          <a:xfrm>
            <a:off x="9181918" y="6061732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FD29523-AE5C-FC3D-9A6B-92A4D9EDE464}"/>
              </a:ext>
            </a:extLst>
          </p:cNvPr>
          <p:cNvSpPr/>
          <p:nvPr/>
        </p:nvSpPr>
        <p:spPr>
          <a:xfrm>
            <a:off x="4065781" y="6041475"/>
            <a:ext cx="104328" cy="103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F52B680-CB9D-3BF9-5186-D3F3823E6272}"/>
                  </a:ext>
                </a:extLst>
              </p:cNvPr>
              <p:cNvSpPr txBox="1"/>
              <p:nvPr/>
            </p:nvSpPr>
            <p:spPr>
              <a:xfrm>
                <a:off x="6632709" y="5796852"/>
                <a:ext cx="181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F52B680-CB9D-3BF9-5186-D3F3823E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09" y="5796852"/>
                <a:ext cx="181396" cy="276999"/>
              </a:xfrm>
              <a:prstGeom prst="rect">
                <a:avLst/>
              </a:prstGeom>
              <a:blipFill>
                <a:blip r:embed="rId6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2D5226B-F0A3-467E-3D1A-37D61D4D86EA}"/>
              </a:ext>
            </a:extLst>
          </p:cNvPr>
          <p:cNvCxnSpPr>
            <a:cxnSpLocks/>
          </p:cNvCxnSpPr>
          <p:nvPr/>
        </p:nvCxnSpPr>
        <p:spPr>
          <a:xfrm>
            <a:off x="3553669" y="5719989"/>
            <a:ext cx="33516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F806E20-945A-863C-3559-72EEEA7B372E}"/>
              </a:ext>
            </a:extLst>
          </p:cNvPr>
          <p:cNvCxnSpPr>
            <a:cxnSpLocks/>
          </p:cNvCxnSpPr>
          <p:nvPr/>
        </p:nvCxnSpPr>
        <p:spPr>
          <a:xfrm>
            <a:off x="4664839" y="5479627"/>
            <a:ext cx="34420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A39EB0-2565-A6B1-6035-BC561EEDD08B}"/>
              </a:ext>
            </a:extLst>
          </p:cNvPr>
          <p:cNvCxnSpPr>
            <a:cxnSpLocks/>
          </p:cNvCxnSpPr>
          <p:nvPr/>
        </p:nvCxnSpPr>
        <p:spPr>
          <a:xfrm>
            <a:off x="5723164" y="5181090"/>
            <a:ext cx="34420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5" grpId="0"/>
      <p:bldP spid="16" grpId="0" animBg="1"/>
      <p:bldP spid="20" grpId="0" animBg="1"/>
      <p:bldP spid="2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A090BC3E-7514-37BA-9707-49488550B27E}"/>
              </a:ext>
            </a:extLst>
          </p:cNvPr>
          <p:cNvSpPr/>
          <p:nvPr/>
        </p:nvSpPr>
        <p:spPr>
          <a:xfrm>
            <a:off x="110464" y="3052664"/>
            <a:ext cx="1951539" cy="3685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F39E9AB-B96A-4554-3808-34A246F255F4}"/>
              </a:ext>
            </a:extLst>
          </p:cNvPr>
          <p:cNvSpPr/>
          <p:nvPr/>
        </p:nvSpPr>
        <p:spPr>
          <a:xfrm>
            <a:off x="773251" y="3841521"/>
            <a:ext cx="1198468" cy="161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02BAD5-D36A-BDB2-E3A8-1DCDFA5E1121}"/>
              </a:ext>
            </a:extLst>
          </p:cNvPr>
          <p:cNvSpPr/>
          <p:nvPr/>
        </p:nvSpPr>
        <p:spPr>
          <a:xfrm>
            <a:off x="3160510" y="3283248"/>
            <a:ext cx="1638556" cy="3298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93220B50-6B49-FB29-C4A7-E2097F55D236}"/>
                  </a:ext>
                </a:extLst>
              </p:cNvPr>
              <p:cNvSpPr/>
              <p:nvPr/>
            </p:nvSpPr>
            <p:spPr>
              <a:xfrm>
                <a:off x="675060" y="276161"/>
                <a:ext cx="10579015" cy="13808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girth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edges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Can find an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/>
                  <a:t>“right-originated</a:t>
                </a:r>
                <a:r>
                  <a:rPr lang="en-US" altLang="zh-CN" dirty="0"/>
                  <a:t>” simple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-paths passing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edges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·····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b="1" i="1" dirty="0">
                    <a:solidFill>
                      <a:schemeClr val="accent1"/>
                    </a:solidFill>
                  </a:rPr>
                  <a:t>Can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b="1" i="1" dirty="0">
                    <a:solidFill>
                      <a:schemeClr val="accent1"/>
                    </a:solidFill>
                  </a:rPr>
                  <a:t>“right-originated” simple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i="1" dirty="0">
                    <a:solidFill>
                      <a:schemeClr val="accent1"/>
                    </a:solidFill>
                  </a:rPr>
                  <a:t>-paths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b="1" i="1" dirty="0">
                    <a:solidFill>
                      <a:schemeClr val="accent1"/>
                    </a:solidFill>
                  </a:rPr>
                  <a:t> </a:t>
                </a:r>
                <a:endParaRPr lang="zh-CN" altLang="en-US" b="1" i="1" dirty="0"/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93220B50-6B49-FB29-C4A7-E2097F55D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60" y="276161"/>
                <a:ext cx="10579015" cy="13808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D0C99E-F473-A4D6-782B-B6C4A05C297A}"/>
                  </a:ext>
                </a:extLst>
              </p:cNvPr>
              <p:cNvSpPr txBox="1"/>
              <p:nvPr/>
            </p:nvSpPr>
            <p:spPr>
              <a:xfrm>
                <a:off x="1022335" y="1886639"/>
                <a:ext cx="10763780" cy="76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Proof: Suppose we have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we want to lower bound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dirty="0"/>
                  <a:t>, we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such that each left vertex is selected with </a:t>
                </a:r>
                <a:r>
                  <a:rPr lang="en-US" altLang="zh-CN" dirty="0" err="1"/>
                  <a:t>i.i.d</a:t>
                </a:r>
                <a:r>
                  <a:rPr lang="en-US" altLang="zh-CN" dirty="0"/>
                  <a:t>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D0C99E-F473-A4D6-782B-B6C4A05C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35" y="1886639"/>
                <a:ext cx="10763780" cy="761940"/>
              </a:xfrm>
              <a:prstGeom prst="rect">
                <a:avLst/>
              </a:prstGeom>
              <a:blipFill>
                <a:blip r:embed="rId3"/>
                <a:stretch>
                  <a:fillRect l="-510" t="-4000"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BC71466F-DDF1-B063-E2D7-3509A476F990}"/>
              </a:ext>
            </a:extLst>
          </p:cNvPr>
          <p:cNvSpPr/>
          <p:nvPr/>
        </p:nvSpPr>
        <p:spPr>
          <a:xfrm>
            <a:off x="1614207" y="3545440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58875D1-B77D-3B0B-9497-4503104E9113}"/>
              </a:ext>
            </a:extLst>
          </p:cNvPr>
          <p:cNvSpPr/>
          <p:nvPr/>
        </p:nvSpPr>
        <p:spPr>
          <a:xfrm>
            <a:off x="3402119" y="3545440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DB6713-6E89-78B7-98A6-B0048C4E8C40}"/>
              </a:ext>
            </a:extLst>
          </p:cNvPr>
          <p:cNvSpPr/>
          <p:nvPr/>
        </p:nvSpPr>
        <p:spPr>
          <a:xfrm>
            <a:off x="1614207" y="393573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C21DF0-0151-EBA7-6BFF-06EACBE4282E}"/>
              </a:ext>
            </a:extLst>
          </p:cNvPr>
          <p:cNvSpPr/>
          <p:nvPr/>
        </p:nvSpPr>
        <p:spPr>
          <a:xfrm>
            <a:off x="3402119" y="393573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E186C6-B64B-FC8F-D2A5-F219F1F73261}"/>
              </a:ext>
            </a:extLst>
          </p:cNvPr>
          <p:cNvSpPr/>
          <p:nvPr/>
        </p:nvSpPr>
        <p:spPr>
          <a:xfrm>
            <a:off x="1614207" y="432602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445BCCD-BA52-8D72-5361-2F97C1A23DF9}"/>
              </a:ext>
            </a:extLst>
          </p:cNvPr>
          <p:cNvSpPr/>
          <p:nvPr/>
        </p:nvSpPr>
        <p:spPr>
          <a:xfrm>
            <a:off x="3402119" y="432602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E572A1-C69E-8341-CEB5-9BAF61EBBD2D}"/>
              </a:ext>
            </a:extLst>
          </p:cNvPr>
          <p:cNvSpPr/>
          <p:nvPr/>
        </p:nvSpPr>
        <p:spPr>
          <a:xfrm>
            <a:off x="1614207" y="4759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82EC3B-A067-F72D-0EB9-ED975D677C57}"/>
              </a:ext>
            </a:extLst>
          </p:cNvPr>
          <p:cNvSpPr/>
          <p:nvPr/>
        </p:nvSpPr>
        <p:spPr>
          <a:xfrm>
            <a:off x="3402119" y="4759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35B607D-E88A-DE58-4E73-2C3A5FF99D1E}"/>
              </a:ext>
            </a:extLst>
          </p:cNvPr>
          <p:cNvSpPr/>
          <p:nvPr/>
        </p:nvSpPr>
        <p:spPr>
          <a:xfrm>
            <a:off x="1614207" y="5169800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97ADA0-3BE1-2E6C-6486-9D77233DDCAA}"/>
              </a:ext>
            </a:extLst>
          </p:cNvPr>
          <p:cNvSpPr/>
          <p:nvPr/>
        </p:nvSpPr>
        <p:spPr>
          <a:xfrm>
            <a:off x="3402119" y="5169800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C8E47C3-8B0E-43DB-BCDC-475C9B7AEFAA}"/>
              </a:ext>
            </a:extLst>
          </p:cNvPr>
          <p:cNvSpPr/>
          <p:nvPr/>
        </p:nvSpPr>
        <p:spPr>
          <a:xfrm>
            <a:off x="1614207" y="55805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513D501-855F-9BC6-5769-D8C4E8EBFA91}"/>
              </a:ext>
            </a:extLst>
          </p:cNvPr>
          <p:cNvSpPr/>
          <p:nvPr/>
        </p:nvSpPr>
        <p:spPr>
          <a:xfrm>
            <a:off x="3402119" y="55805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19B0D1-C20C-B2C3-557F-D12150CA71CE}"/>
              </a:ext>
            </a:extLst>
          </p:cNvPr>
          <p:cNvSpPr/>
          <p:nvPr/>
        </p:nvSpPr>
        <p:spPr>
          <a:xfrm>
            <a:off x="1614207" y="5991272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6F7C2D-9D03-8715-8554-9DDC53DA2F1C}"/>
              </a:ext>
            </a:extLst>
          </p:cNvPr>
          <p:cNvSpPr/>
          <p:nvPr/>
        </p:nvSpPr>
        <p:spPr>
          <a:xfrm>
            <a:off x="3402119" y="5991272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351C7F-05C5-A8BF-9347-7CF632050881}"/>
              </a:ext>
            </a:extLst>
          </p:cNvPr>
          <p:cNvCxnSpPr>
            <a:cxnSpLocks/>
          </p:cNvCxnSpPr>
          <p:nvPr/>
        </p:nvCxnSpPr>
        <p:spPr>
          <a:xfrm>
            <a:off x="1896305" y="3669874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AD4985-2933-25C4-6A40-783890BDB474}"/>
              </a:ext>
            </a:extLst>
          </p:cNvPr>
          <p:cNvCxnSpPr>
            <a:cxnSpLocks/>
          </p:cNvCxnSpPr>
          <p:nvPr/>
        </p:nvCxnSpPr>
        <p:spPr>
          <a:xfrm>
            <a:off x="1922824" y="5344164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F60FD5-7C10-0B5B-FF29-B550762841CD}"/>
              </a:ext>
            </a:extLst>
          </p:cNvPr>
          <p:cNvCxnSpPr>
            <a:cxnSpLocks/>
          </p:cNvCxnSpPr>
          <p:nvPr/>
        </p:nvCxnSpPr>
        <p:spPr>
          <a:xfrm flipV="1">
            <a:off x="1872593" y="3704937"/>
            <a:ext cx="1479295" cy="3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274057-0815-14FF-A888-20FAD85AE05B}"/>
              </a:ext>
            </a:extLst>
          </p:cNvPr>
          <p:cNvCxnSpPr>
            <a:cxnSpLocks/>
          </p:cNvCxnSpPr>
          <p:nvPr/>
        </p:nvCxnSpPr>
        <p:spPr>
          <a:xfrm>
            <a:off x="1946535" y="4433821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F8C98E3-A4BB-E3A9-180C-C062A8BC042F}"/>
              </a:ext>
            </a:extLst>
          </p:cNvPr>
          <p:cNvCxnSpPr>
            <a:cxnSpLocks/>
          </p:cNvCxnSpPr>
          <p:nvPr/>
        </p:nvCxnSpPr>
        <p:spPr>
          <a:xfrm>
            <a:off x="1872593" y="4817279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97499E-3059-FAD6-5B42-CF5142310AC4}"/>
              </a:ext>
            </a:extLst>
          </p:cNvPr>
          <p:cNvCxnSpPr>
            <a:cxnSpLocks/>
          </p:cNvCxnSpPr>
          <p:nvPr/>
        </p:nvCxnSpPr>
        <p:spPr>
          <a:xfrm>
            <a:off x="1872593" y="4568819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4AF5DC-6A56-F9BC-589F-A35C782039DD}"/>
              </a:ext>
            </a:extLst>
          </p:cNvPr>
          <p:cNvCxnSpPr>
            <a:cxnSpLocks/>
          </p:cNvCxnSpPr>
          <p:nvPr/>
        </p:nvCxnSpPr>
        <p:spPr>
          <a:xfrm flipV="1">
            <a:off x="1884448" y="4134689"/>
            <a:ext cx="1467440" cy="191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88A91B1-2CBE-8D93-8C32-BB19094F931A}"/>
              </a:ext>
            </a:extLst>
          </p:cNvPr>
          <p:cNvCxnSpPr>
            <a:cxnSpLocks/>
          </p:cNvCxnSpPr>
          <p:nvPr/>
        </p:nvCxnSpPr>
        <p:spPr>
          <a:xfrm>
            <a:off x="1838123" y="4949308"/>
            <a:ext cx="1463535" cy="63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60A41BD-F89B-E251-4DE1-9F71D480FF1F}"/>
              </a:ext>
            </a:extLst>
          </p:cNvPr>
          <p:cNvCxnSpPr>
            <a:cxnSpLocks/>
          </p:cNvCxnSpPr>
          <p:nvPr/>
        </p:nvCxnSpPr>
        <p:spPr>
          <a:xfrm flipV="1">
            <a:off x="1884448" y="4548832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4CB48B-B359-603B-383E-E022102F5643}"/>
              </a:ext>
            </a:extLst>
          </p:cNvPr>
          <p:cNvCxnSpPr>
            <a:cxnSpLocks/>
          </p:cNvCxnSpPr>
          <p:nvPr/>
        </p:nvCxnSpPr>
        <p:spPr>
          <a:xfrm>
            <a:off x="1900358" y="5698684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FF24C1-4BD5-43C7-DA2D-FEA08B0F5DEC}"/>
              </a:ext>
            </a:extLst>
          </p:cNvPr>
          <p:cNvCxnSpPr>
            <a:cxnSpLocks/>
          </p:cNvCxnSpPr>
          <p:nvPr/>
        </p:nvCxnSpPr>
        <p:spPr>
          <a:xfrm>
            <a:off x="1896305" y="4077893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461D2D5-B983-6D0F-16F5-F8AF75860711}"/>
              </a:ext>
            </a:extLst>
          </p:cNvPr>
          <p:cNvCxnSpPr>
            <a:cxnSpLocks/>
          </p:cNvCxnSpPr>
          <p:nvPr/>
        </p:nvCxnSpPr>
        <p:spPr>
          <a:xfrm flipV="1">
            <a:off x="1894788" y="5033816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9A7839F-170F-8B3F-339A-0A588ABD2DC2}"/>
              </a:ext>
            </a:extLst>
          </p:cNvPr>
          <p:cNvCxnSpPr>
            <a:cxnSpLocks/>
          </p:cNvCxnSpPr>
          <p:nvPr/>
        </p:nvCxnSpPr>
        <p:spPr>
          <a:xfrm flipV="1">
            <a:off x="1929258" y="5255656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7111FA-516A-54CD-D3AD-7C4A1DDC389B}"/>
              </a:ext>
            </a:extLst>
          </p:cNvPr>
          <p:cNvCxnSpPr>
            <a:cxnSpLocks/>
          </p:cNvCxnSpPr>
          <p:nvPr/>
        </p:nvCxnSpPr>
        <p:spPr>
          <a:xfrm>
            <a:off x="1867213" y="4158158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3AA505-F4CC-68DC-1B48-9FDDDFB9B14D}"/>
              </a:ext>
            </a:extLst>
          </p:cNvPr>
          <p:cNvCxnSpPr>
            <a:cxnSpLocks/>
          </p:cNvCxnSpPr>
          <p:nvPr/>
        </p:nvCxnSpPr>
        <p:spPr>
          <a:xfrm flipV="1">
            <a:off x="1956454" y="5706818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F7A769-2589-F98C-AE0C-B4EE7A4A1E8A}"/>
                  </a:ext>
                </a:extLst>
              </p:cNvPr>
              <p:cNvSpPr txBox="1"/>
              <p:nvPr/>
            </p:nvSpPr>
            <p:spPr>
              <a:xfrm>
                <a:off x="4015836" y="4814310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F7A769-2589-F98C-AE0C-B4EE7A4A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36" y="4814310"/>
                <a:ext cx="188834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1B48824-21E6-2B02-9E7D-82624A3B40FD}"/>
                  </a:ext>
                </a:extLst>
              </p:cNvPr>
              <p:cNvSpPr txBox="1"/>
              <p:nvPr/>
            </p:nvSpPr>
            <p:spPr>
              <a:xfrm>
                <a:off x="127021" y="4719191"/>
                <a:ext cx="555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1B48824-21E6-2B02-9E7D-82624A3B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1" y="4719191"/>
                <a:ext cx="555152" cy="276999"/>
              </a:xfrm>
              <a:prstGeom prst="rect">
                <a:avLst/>
              </a:prstGeom>
              <a:blipFill>
                <a:blip r:embed="rId5"/>
                <a:stretch>
                  <a:fillRect l="-9890" t="-2174" r="-1428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C8BAE7-FC94-8BBE-55D5-9A7013BF5877}"/>
                  </a:ext>
                </a:extLst>
              </p:cNvPr>
              <p:cNvSpPr txBox="1"/>
              <p:nvPr/>
            </p:nvSpPr>
            <p:spPr>
              <a:xfrm>
                <a:off x="1009627" y="4536193"/>
                <a:ext cx="5551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C8BAE7-FC94-8BBE-55D5-9A7013BF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7" y="4536193"/>
                <a:ext cx="555152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图片 72">
            <a:extLst>
              <a:ext uri="{FF2B5EF4-FFF2-40B4-BE49-F238E27FC236}">
                <a16:creationId xmlns:a16="http://schemas.microsoft.com/office/drawing/2014/main" id="{02E41185-7DE4-D9B2-BE12-13E75F6DF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01" y="2715384"/>
            <a:ext cx="6958303" cy="44384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F1380DB7-EA0B-1400-D03B-EA9F27AE2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34" y="3213747"/>
            <a:ext cx="5035415" cy="84540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04A30D4-EB80-3F21-9456-29AC0160CA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83" y="3935733"/>
            <a:ext cx="6870621" cy="144283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520254C7-67F1-18C6-C3A4-2F3499469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71" y="5779135"/>
            <a:ext cx="5172075" cy="600075"/>
          </a:xfrm>
          <a:prstGeom prst="rect">
            <a:avLst/>
          </a:prstGeom>
        </p:spPr>
      </p:pic>
      <p:sp>
        <p:nvSpPr>
          <p:cNvPr id="82" name="箭头: 下 81">
            <a:extLst>
              <a:ext uri="{FF2B5EF4-FFF2-40B4-BE49-F238E27FC236}">
                <a16:creationId xmlns:a16="http://schemas.microsoft.com/office/drawing/2014/main" id="{F9F53380-1B1D-92EE-9416-1A3EAF58819F}"/>
              </a:ext>
            </a:extLst>
          </p:cNvPr>
          <p:cNvSpPr/>
          <p:nvPr/>
        </p:nvSpPr>
        <p:spPr>
          <a:xfrm>
            <a:off x="7916449" y="5169800"/>
            <a:ext cx="369518" cy="5288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对话气泡: 椭圆形 82">
            <a:extLst>
              <a:ext uri="{FF2B5EF4-FFF2-40B4-BE49-F238E27FC236}">
                <a16:creationId xmlns:a16="http://schemas.microsoft.com/office/drawing/2014/main" id="{7B81EADC-41CB-90A3-A907-95CBCCE675A6}"/>
              </a:ext>
            </a:extLst>
          </p:cNvPr>
          <p:cNvSpPr/>
          <p:nvPr/>
        </p:nvSpPr>
        <p:spPr>
          <a:xfrm>
            <a:off x="8619039" y="4835661"/>
            <a:ext cx="3274424" cy="819482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Pigeon-hole principle from large girth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65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6" grpId="0"/>
      <p:bldP spid="68" grpId="0"/>
      <p:bldP spid="70" grpId="0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31C048-B58B-F6AB-6A79-22B4718AD79B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Tripartite Product (from </a:t>
            </a:r>
            <a:r>
              <a:rPr lang="en-US" altLang="zh-CN" sz="2800" dirty="0">
                <a:solidFill>
                  <a:schemeClr val="accent1"/>
                </a:solidFill>
              </a:rPr>
              <a:t>HMMP24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042D5C0-1D77-4E98-A372-112DE15CB138}"/>
              </a:ext>
            </a:extLst>
          </p:cNvPr>
          <p:cNvSpPr/>
          <p:nvPr/>
        </p:nvSpPr>
        <p:spPr>
          <a:xfrm>
            <a:off x="2174762" y="150184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24F0E3-9F40-8C1E-0B14-B0271EA27A71}"/>
              </a:ext>
            </a:extLst>
          </p:cNvPr>
          <p:cNvSpPr/>
          <p:nvPr/>
        </p:nvSpPr>
        <p:spPr>
          <a:xfrm>
            <a:off x="2174762" y="1892142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7AE0F4-A44C-4A2D-1C13-F1C951FAA9CD}"/>
              </a:ext>
            </a:extLst>
          </p:cNvPr>
          <p:cNvSpPr/>
          <p:nvPr/>
        </p:nvSpPr>
        <p:spPr>
          <a:xfrm>
            <a:off x="2174762" y="228243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7E4A5-02A2-47AC-D72F-33E3D1A74E89}"/>
              </a:ext>
            </a:extLst>
          </p:cNvPr>
          <p:cNvSpPr/>
          <p:nvPr/>
        </p:nvSpPr>
        <p:spPr>
          <a:xfrm>
            <a:off x="2174762" y="2715473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9F7ECE-2175-A9F1-1842-BFB21214A77D}"/>
              </a:ext>
            </a:extLst>
          </p:cNvPr>
          <p:cNvSpPr/>
          <p:nvPr/>
        </p:nvSpPr>
        <p:spPr>
          <a:xfrm>
            <a:off x="2174762" y="312620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9A073A-5229-1D83-712D-9E2B7DCFD0F4}"/>
              </a:ext>
            </a:extLst>
          </p:cNvPr>
          <p:cNvSpPr/>
          <p:nvPr/>
        </p:nvSpPr>
        <p:spPr>
          <a:xfrm>
            <a:off x="2174762" y="353694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C9965C5-36AD-E499-D23A-45486444B6DF}"/>
              </a:ext>
            </a:extLst>
          </p:cNvPr>
          <p:cNvSpPr/>
          <p:nvPr/>
        </p:nvSpPr>
        <p:spPr>
          <a:xfrm>
            <a:off x="2174762" y="394768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5525A41-D1C0-11A1-92A6-8E8BA86762DA}"/>
              </a:ext>
            </a:extLst>
          </p:cNvPr>
          <p:cNvSpPr/>
          <p:nvPr/>
        </p:nvSpPr>
        <p:spPr>
          <a:xfrm>
            <a:off x="774523" y="210773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46E1B8-3403-F4EA-508E-B898A49D7149}"/>
              </a:ext>
            </a:extLst>
          </p:cNvPr>
          <p:cNvSpPr/>
          <p:nvPr/>
        </p:nvSpPr>
        <p:spPr>
          <a:xfrm>
            <a:off x="774523" y="2498024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1F14B6-E808-FF5A-F25F-B0427640F4A6}"/>
              </a:ext>
            </a:extLst>
          </p:cNvPr>
          <p:cNvSpPr/>
          <p:nvPr/>
        </p:nvSpPr>
        <p:spPr>
          <a:xfrm>
            <a:off x="774523" y="288831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B1F7CB-AD39-5CFD-D117-2C332BF4DD5A}"/>
              </a:ext>
            </a:extLst>
          </p:cNvPr>
          <p:cNvSpPr/>
          <p:nvPr/>
        </p:nvSpPr>
        <p:spPr>
          <a:xfrm>
            <a:off x="774523" y="332135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1E543C-ED21-3B8D-65FA-2AAC3017C233}"/>
              </a:ext>
            </a:extLst>
          </p:cNvPr>
          <p:cNvSpPr/>
          <p:nvPr/>
        </p:nvSpPr>
        <p:spPr>
          <a:xfrm>
            <a:off x="3366845" y="210773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05432D1-2386-D2F1-BEC0-4E18A92C2907}"/>
              </a:ext>
            </a:extLst>
          </p:cNvPr>
          <p:cNvSpPr/>
          <p:nvPr/>
        </p:nvSpPr>
        <p:spPr>
          <a:xfrm>
            <a:off x="3366845" y="2498024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1BBABA-AC79-77B1-4299-8277E119B1B2}"/>
              </a:ext>
            </a:extLst>
          </p:cNvPr>
          <p:cNvSpPr/>
          <p:nvPr/>
        </p:nvSpPr>
        <p:spPr>
          <a:xfrm>
            <a:off x="3366845" y="288831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E0CB856-6388-58B3-9EB7-F064A8267AAB}"/>
              </a:ext>
            </a:extLst>
          </p:cNvPr>
          <p:cNvSpPr/>
          <p:nvPr/>
        </p:nvSpPr>
        <p:spPr>
          <a:xfrm>
            <a:off x="3366845" y="332135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8AB08D-C661-EDB5-BD2E-4E45577A8F7F}"/>
              </a:ext>
            </a:extLst>
          </p:cNvPr>
          <p:cNvCxnSpPr>
            <a:cxnSpLocks/>
            <a:stCxn id="10" idx="7"/>
            <a:endCxn id="2" idx="2"/>
          </p:cNvCxnSpPr>
          <p:nvPr/>
        </p:nvCxnSpPr>
        <p:spPr>
          <a:xfrm flipV="1">
            <a:off x="952195" y="1609644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071CA0E-5087-541B-7BF4-F3C0F9D47DA2}"/>
              </a:ext>
            </a:extLst>
          </p:cNvPr>
          <p:cNvCxnSpPr>
            <a:cxnSpLocks/>
            <a:stCxn id="10" idx="5"/>
            <a:endCxn id="5" idx="2"/>
          </p:cNvCxnSpPr>
          <p:nvPr/>
        </p:nvCxnSpPr>
        <p:spPr>
          <a:xfrm>
            <a:off x="952195" y="2291749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D959B59-4E4F-5DBE-8F22-1AD1D8E2C1D9}"/>
              </a:ext>
            </a:extLst>
          </p:cNvPr>
          <p:cNvCxnSpPr>
            <a:cxnSpLocks/>
            <a:stCxn id="2" idx="3"/>
            <a:endCxn id="11" idx="7"/>
          </p:cNvCxnSpPr>
          <p:nvPr/>
        </p:nvCxnSpPr>
        <p:spPr>
          <a:xfrm flipH="1">
            <a:off x="952195" y="1685867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E0BB0F-DF5C-224A-AF03-45943FEF70E1}"/>
              </a:ext>
            </a:extLst>
          </p:cNvPr>
          <p:cNvCxnSpPr>
            <a:cxnSpLocks/>
            <a:stCxn id="2" idx="4"/>
            <a:endCxn id="13" idx="7"/>
          </p:cNvCxnSpPr>
          <p:nvPr/>
        </p:nvCxnSpPr>
        <p:spPr>
          <a:xfrm flipH="1">
            <a:off x="952195" y="1717439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993209-5638-4423-A5A5-877B3142CCB4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flipH="1">
            <a:off x="982679" y="1999937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10F6B17-7F8E-999B-548A-8CECB327A574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952195" y="2076160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D14C82-0F5D-001C-DBB4-C9A7D6A6AF80}"/>
              </a:ext>
            </a:extLst>
          </p:cNvPr>
          <p:cNvCxnSpPr>
            <a:cxnSpLocks/>
            <a:stCxn id="3" idx="1"/>
            <a:endCxn id="10" idx="6"/>
          </p:cNvCxnSpPr>
          <p:nvPr/>
        </p:nvCxnSpPr>
        <p:spPr>
          <a:xfrm flipH="1">
            <a:off x="982679" y="1923714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69E4C1-5DAD-5D5A-C7FB-A18F9CE292D8}"/>
              </a:ext>
            </a:extLst>
          </p:cNvPr>
          <p:cNvCxnSpPr>
            <a:cxnSpLocks/>
            <a:stCxn id="5" idx="3"/>
            <a:endCxn id="11" idx="5"/>
          </p:cNvCxnSpPr>
          <p:nvPr/>
        </p:nvCxnSpPr>
        <p:spPr>
          <a:xfrm flipH="1">
            <a:off x="952195" y="2466453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E8E79-A9EF-728C-6FBE-E10CE683AF2E}"/>
              </a:ext>
            </a:extLst>
          </p:cNvPr>
          <p:cNvCxnSpPr>
            <a:cxnSpLocks/>
            <a:stCxn id="5" idx="4"/>
            <a:endCxn id="13" idx="6"/>
          </p:cNvCxnSpPr>
          <p:nvPr/>
        </p:nvCxnSpPr>
        <p:spPr>
          <a:xfrm flipH="1">
            <a:off x="982679" y="2498025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2DA9773-2D7B-0A25-7B88-0B6B5A9055B8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952195" y="2291749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F05A4BB-1676-AC38-4C11-4252E5153375}"/>
              </a:ext>
            </a:extLst>
          </p:cNvPr>
          <p:cNvCxnSpPr>
            <a:cxnSpLocks/>
            <a:stCxn id="6" idx="2"/>
            <a:endCxn id="11" idx="5"/>
          </p:cNvCxnSpPr>
          <p:nvPr/>
        </p:nvCxnSpPr>
        <p:spPr>
          <a:xfrm flipH="1" flipV="1">
            <a:off x="952195" y="2682042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794A0AC-C5D3-C087-D1A2-87386CCCCA7E}"/>
              </a:ext>
            </a:extLst>
          </p:cNvPr>
          <p:cNvCxnSpPr>
            <a:cxnSpLocks/>
            <a:stCxn id="6" idx="3"/>
            <a:endCxn id="13" idx="5"/>
          </p:cNvCxnSpPr>
          <p:nvPr/>
        </p:nvCxnSpPr>
        <p:spPr>
          <a:xfrm flipH="1">
            <a:off x="952195" y="2899491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3D765-8265-71F6-92AF-04A09FE0771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82679" y="2322347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D52B7E3-AC9F-9331-EF97-BF2ACB7ED29E}"/>
              </a:ext>
            </a:extLst>
          </p:cNvPr>
          <p:cNvCxnSpPr>
            <a:cxnSpLocks/>
            <a:stCxn id="7" idx="2"/>
            <a:endCxn id="12" idx="6"/>
          </p:cNvCxnSpPr>
          <p:nvPr/>
        </p:nvCxnSpPr>
        <p:spPr>
          <a:xfrm flipH="1" flipV="1">
            <a:off x="982679" y="2996112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6B830C1-742E-7B8D-0367-FA54B70B77FC}"/>
              </a:ext>
            </a:extLst>
          </p:cNvPr>
          <p:cNvCxnSpPr>
            <a:cxnSpLocks/>
            <a:stCxn id="13" idx="5"/>
            <a:endCxn id="7" idx="3"/>
          </p:cNvCxnSpPr>
          <p:nvPr/>
        </p:nvCxnSpPr>
        <p:spPr>
          <a:xfrm flipV="1">
            <a:off x="952195" y="3310227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049558-EA65-0931-F2D1-1D97A2CC0CD9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952195" y="2682042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DD27477-636B-AB90-7870-0CA82FEAD69C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 flipV="1">
            <a:off x="982679" y="2996112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F4F708C-80A9-DEEC-44E0-5DDABDD8FA8E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952195" y="3505373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489CF-2D40-0D1A-B8E1-B8CE44A6A74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82679" y="2715473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F9510D-0F37-C6F5-5F7E-115D0103DD2F}"/>
              </a:ext>
            </a:extLst>
          </p:cNvPr>
          <p:cNvCxnSpPr>
            <a:cxnSpLocks/>
            <a:stCxn id="12" idx="5"/>
            <a:endCxn id="9" idx="2"/>
          </p:cNvCxnSpPr>
          <p:nvPr/>
        </p:nvCxnSpPr>
        <p:spPr>
          <a:xfrm>
            <a:off x="952195" y="3072335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9187EF4-A87F-B487-27F5-C27102A69594}"/>
              </a:ext>
            </a:extLst>
          </p:cNvPr>
          <p:cNvCxnSpPr>
            <a:cxnSpLocks/>
            <a:stCxn id="13" idx="5"/>
            <a:endCxn id="9" idx="3"/>
          </p:cNvCxnSpPr>
          <p:nvPr/>
        </p:nvCxnSpPr>
        <p:spPr>
          <a:xfrm>
            <a:off x="952195" y="3505373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3B8A4B3-3C3E-D9E1-5178-67E3ADD0993F}"/>
              </a:ext>
            </a:extLst>
          </p:cNvPr>
          <p:cNvCxnSpPr>
            <a:cxnSpLocks/>
            <a:stCxn id="6" idx="7"/>
            <a:endCxn id="15" idx="2"/>
          </p:cNvCxnSpPr>
          <p:nvPr/>
        </p:nvCxnSpPr>
        <p:spPr>
          <a:xfrm flipV="1">
            <a:off x="2352434" y="2605819"/>
            <a:ext cx="1014411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C542A92-F830-53E0-E23F-63CAEE58EC16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382918" y="2823268"/>
            <a:ext cx="983927" cy="17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553B24E-6AC1-F428-EA56-B5EE04729A0B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2352434" y="2899491"/>
            <a:ext cx="1014411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3907E72-E057-DA8B-3403-51D341E3C5B6}"/>
              </a:ext>
            </a:extLst>
          </p:cNvPr>
          <p:cNvCxnSpPr>
            <a:cxnSpLocks/>
            <a:stCxn id="2" idx="7"/>
            <a:endCxn id="14" idx="1"/>
          </p:cNvCxnSpPr>
          <p:nvPr/>
        </p:nvCxnSpPr>
        <p:spPr>
          <a:xfrm>
            <a:off x="2352434" y="1533421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B962BAE-4CEA-5764-FCCA-A02D48752445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2382918" y="1609644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6146BB0-E3DD-C4B1-507C-692D7B5BC11F}"/>
              </a:ext>
            </a:extLst>
          </p:cNvPr>
          <p:cNvCxnSpPr>
            <a:cxnSpLocks/>
            <a:stCxn id="2" idx="5"/>
            <a:endCxn id="16" idx="0"/>
          </p:cNvCxnSpPr>
          <p:nvPr/>
        </p:nvCxnSpPr>
        <p:spPr>
          <a:xfrm>
            <a:off x="2352434" y="1685867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7242DE-7B93-BD14-DD96-8A4FD887FF9F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52434" y="1923714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CEFAC77-A32D-01D1-CE83-67B3161B37D8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2382918" y="1999937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F8CC25-6A2C-0ED1-E002-94508C58E585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2352434" y="2076160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5DEC7F2-FAED-4805-4797-AD21DFAA1AEA}"/>
              </a:ext>
            </a:extLst>
          </p:cNvPr>
          <p:cNvCxnSpPr>
            <a:cxnSpLocks/>
            <a:stCxn id="5" idx="7"/>
            <a:endCxn id="15" idx="2"/>
          </p:cNvCxnSpPr>
          <p:nvPr/>
        </p:nvCxnSpPr>
        <p:spPr>
          <a:xfrm>
            <a:off x="2352434" y="2314007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F5AABB7-5A73-75DE-67D8-B6CB4A90DCD5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2382918" y="2390230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E2566C4-AB65-0114-34E2-EE45E3BBFC06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352434" y="2466453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F89C806-8442-8292-25E4-16A267D814DE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2352434" y="2215526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0C908F0-C486-3744-B29D-927FE9294608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2382918" y="3072335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EA0178D-C1F3-4C1F-61EC-CE1833DE801C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352434" y="3310227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BAAC29-57A8-FB47-EAAE-1DA231F46E3C}"/>
              </a:ext>
            </a:extLst>
          </p:cNvPr>
          <p:cNvCxnSpPr>
            <a:cxnSpLocks/>
            <a:stCxn id="8" idx="7"/>
            <a:endCxn id="15" idx="3"/>
          </p:cNvCxnSpPr>
          <p:nvPr/>
        </p:nvCxnSpPr>
        <p:spPr>
          <a:xfrm flipV="1">
            <a:off x="2352434" y="2682042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47477E-650E-99DA-6A21-45F4B430319F}"/>
              </a:ext>
            </a:extLst>
          </p:cNvPr>
          <p:cNvCxnSpPr>
            <a:cxnSpLocks/>
            <a:stCxn id="8" idx="6"/>
            <a:endCxn id="16" idx="3"/>
          </p:cNvCxnSpPr>
          <p:nvPr/>
        </p:nvCxnSpPr>
        <p:spPr>
          <a:xfrm flipV="1">
            <a:off x="2382918" y="3072335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B49B214-A981-FB92-D19F-9695FD321EFE}"/>
              </a:ext>
            </a:extLst>
          </p:cNvPr>
          <p:cNvCxnSpPr>
            <a:cxnSpLocks/>
            <a:stCxn id="8" idx="5"/>
            <a:endCxn id="17" idx="3"/>
          </p:cNvCxnSpPr>
          <p:nvPr/>
        </p:nvCxnSpPr>
        <p:spPr>
          <a:xfrm flipV="1">
            <a:off x="2352434" y="3505373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33953F9-34E7-ABCA-0CF7-575FF2A731A1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352434" y="2291749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F2041F0-A7F1-239D-917B-79910BD8C5C5}"/>
              </a:ext>
            </a:extLst>
          </p:cNvPr>
          <p:cNvCxnSpPr>
            <a:cxnSpLocks/>
            <a:stCxn id="9" idx="6"/>
            <a:endCxn id="16" idx="3"/>
          </p:cNvCxnSpPr>
          <p:nvPr/>
        </p:nvCxnSpPr>
        <p:spPr>
          <a:xfrm flipV="1">
            <a:off x="2382918" y="3072335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14401A8-1C21-783A-80D4-1741F052CEC8}"/>
              </a:ext>
            </a:extLst>
          </p:cNvPr>
          <p:cNvCxnSpPr>
            <a:cxnSpLocks/>
            <a:stCxn id="9" idx="5"/>
            <a:endCxn id="17" idx="3"/>
          </p:cNvCxnSpPr>
          <p:nvPr/>
        </p:nvCxnSpPr>
        <p:spPr>
          <a:xfrm flipV="1">
            <a:off x="2352434" y="3505373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2CA5C3-CD26-5501-0ADC-B61D05FABC77}"/>
                  </a:ext>
                </a:extLst>
              </p:cNvPr>
              <p:cNvSpPr txBox="1"/>
              <p:nvPr/>
            </p:nvSpPr>
            <p:spPr>
              <a:xfrm>
                <a:off x="1275047" y="3830224"/>
                <a:ext cx="303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2CA5C3-CD26-5501-0ADC-B61D05FAB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47" y="3830224"/>
                <a:ext cx="303673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F3E37B3-3142-D5C5-3AFF-E3236BCF8259}"/>
                  </a:ext>
                </a:extLst>
              </p:cNvPr>
              <p:cNvSpPr txBox="1"/>
              <p:nvPr/>
            </p:nvSpPr>
            <p:spPr>
              <a:xfrm>
                <a:off x="2874881" y="38302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F3E37B3-3142-D5C5-3AFF-E3236BCF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81" y="3830223"/>
                <a:ext cx="308994" cy="276999"/>
              </a:xfrm>
              <a:prstGeom prst="rect">
                <a:avLst/>
              </a:prstGeom>
              <a:blipFill>
                <a:blip r:embed="rId3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9529BD3-5FB7-4CCC-CE21-7F16CF7BF82C}"/>
                  </a:ext>
                </a:extLst>
              </p:cNvPr>
              <p:cNvSpPr txBox="1"/>
              <p:nvPr/>
            </p:nvSpPr>
            <p:spPr>
              <a:xfrm>
                <a:off x="1260916" y="4145645"/>
                <a:ext cx="1888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 Base graphs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9529BD3-5FB7-4CCC-CE21-7F16CF7B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16" y="4145645"/>
                <a:ext cx="1888659" cy="276999"/>
              </a:xfrm>
              <a:prstGeom prst="rect">
                <a:avLst/>
              </a:prstGeom>
              <a:blipFill>
                <a:blip r:embed="rId4"/>
                <a:stretch>
                  <a:fillRect l="-4516" t="-28889" r="-6774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A912F0D6-856C-3384-604D-21879C9395CC}"/>
              </a:ext>
            </a:extLst>
          </p:cNvPr>
          <p:cNvSpPr/>
          <p:nvPr/>
        </p:nvSpPr>
        <p:spPr>
          <a:xfrm>
            <a:off x="860963" y="4892866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F7D8E7-322E-B56F-91FC-A252A1EF9A4B}"/>
              </a:ext>
            </a:extLst>
          </p:cNvPr>
          <p:cNvSpPr/>
          <p:nvPr/>
        </p:nvSpPr>
        <p:spPr>
          <a:xfrm>
            <a:off x="860963" y="528301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4CAAC34-77B1-72BA-859A-CFE7AC94148B}"/>
              </a:ext>
            </a:extLst>
          </p:cNvPr>
          <p:cNvSpPr/>
          <p:nvPr/>
        </p:nvSpPr>
        <p:spPr>
          <a:xfrm>
            <a:off x="860963" y="568342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538040D-CD27-DF81-1B2B-8DF373A2EE3A}"/>
              </a:ext>
            </a:extLst>
          </p:cNvPr>
          <p:cNvSpPr/>
          <p:nvPr/>
        </p:nvSpPr>
        <p:spPr>
          <a:xfrm>
            <a:off x="1966606" y="4892866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F8F26F9-5C04-23BE-58BA-6DC5A13DBAFE}"/>
              </a:ext>
            </a:extLst>
          </p:cNvPr>
          <p:cNvSpPr/>
          <p:nvPr/>
        </p:nvSpPr>
        <p:spPr>
          <a:xfrm>
            <a:off x="1966606" y="528301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E7D07BB-075C-2C60-CDB0-0BC7B8E21D0C}"/>
              </a:ext>
            </a:extLst>
          </p:cNvPr>
          <p:cNvSpPr/>
          <p:nvPr/>
        </p:nvSpPr>
        <p:spPr>
          <a:xfrm>
            <a:off x="1966606" y="568342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B93E6EA-87F7-2CDB-37EE-52BBBA33860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1069119" y="5000661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419D375-B49E-307A-F69D-356509DE39A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69119" y="5000661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E746E7F-40AC-88FC-C508-D6E8073163BE}"/>
              </a:ext>
            </a:extLst>
          </p:cNvPr>
          <p:cNvCxnSpPr>
            <a:cxnSpLocks/>
            <a:stCxn id="63" idx="5"/>
            <a:endCxn id="68" idx="2"/>
          </p:cNvCxnSpPr>
          <p:nvPr/>
        </p:nvCxnSpPr>
        <p:spPr>
          <a:xfrm>
            <a:off x="1038635" y="5076884"/>
            <a:ext cx="927971" cy="714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E4CBEDF-B01F-7CEA-3F23-92505C6B3E2F}"/>
              </a:ext>
            </a:extLst>
          </p:cNvPr>
          <p:cNvCxnSpPr>
            <a:cxnSpLocks/>
          </p:cNvCxnSpPr>
          <p:nvPr/>
        </p:nvCxnSpPr>
        <p:spPr>
          <a:xfrm>
            <a:off x="1069119" y="5807409"/>
            <a:ext cx="927971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6CC9FAB-122F-BAA5-7741-BC92723F85DA}"/>
              </a:ext>
            </a:extLst>
          </p:cNvPr>
          <p:cNvSpPr txBox="1"/>
          <p:nvPr/>
        </p:nvSpPr>
        <p:spPr>
          <a:xfrm>
            <a:off x="98465" y="6137142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Gadget graph: constant size, can behave</a:t>
            </a:r>
          </a:p>
          <a:p>
            <a:r>
              <a:rPr lang="en-US" altLang="zh-CN" dirty="0"/>
              <a:t> like random graphs by </a:t>
            </a:r>
            <a:r>
              <a:rPr lang="en-US" altLang="zh-CN" dirty="0" err="1"/>
              <a:t>bruteforce</a:t>
            </a:r>
            <a:endParaRPr lang="zh-CN" altLang="en-US" dirty="0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45FCB4C0-D836-CD56-8008-6EFCABDBDE19}"/>
              </a:ext>
            </a:extLst>
          </p:cNvPr>
          <p:cNvSpPr/>
          <p:nvPr/>
        </p:nvSpPr>
        <p:spPr>
          <a:xfrm>
            <a:off x="3927624" y="3429000"/>
            <a:ext cx="1503544" cy="122116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Tripartite Product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91AF728-4C4E-65E7-2BC9-F3A28B18A7A6}"/>
              </a:ext>
            </a:extLst>
          </p:cNvPr>
          <p:cNvSpPr/>
          <p:nvPr/>
        </p:nvSpPr>
        <p:spPr>
          <a:xfrm>
            <a:off x="6975874" y="2729392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5A88B7D-26DF-7F70-3CF8-5D03F499F165}"/>
              </a:ext>
            </a:extLst>
          </p:cNvPr>
          <p:cNvSpPr/>
          <p:nvPr/>
        </p:nvSpPr>
        <p:spPr>
          <a:xfrm>
            <a:off x="6975874" y="3119685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4777762-A468-93BA-5844-829EC15F7F47}"/>
              </a:ext>
            </a:extLst>
          </p:cNvPr>
          <p:cNvSpPr/>
          <p:nvPr/>
        </p:nvSpPr>
        <p:spPr>
          <a:xfrm>
            <a:off x="6975874" y="3509978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E12AEC5-AF91-4F22-3E16-8F4A6B2AFE3B}"/>
              </a:ext>
            </a:extLst>
          </p:cNvPr>
          <p:cNvSpPr/>
          <p:nvPr/>
        </p:nvSpPr>
        <p:spPr>
          <a:xfrm>
            <a:off x="6975874" y="3943016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9C84B8E-65E4-F112-A180-0855ADDD08F1}"/>
              </a:ext>
            </a:extLst>
          </p:cNvPr>
          <p:cNvSpPr/>
          <p:nvPr/>
        </p:nvSpPr>
        <p:spPr>
          <a:xfrm>
            <a:off x="6975874" y="4353752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C30DBCE-3E5E-D21C-40F6-166B8B68382A}"/>
              </a:ext>
            </a:extLst>
          </p:cNvPr>
          <p:cNvSpPr/>
          <p:nvPr/>
        </p:nvSpPr>
        <p:spPr>
          <a:xfrm>
            <a:off x="6975874" y="4764488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2A9CA5-552B-CBDF-3FF9-8D77329A6D5D}"/>
              </a:ext>
            </a:extLst>
          </p:cNvPr>
          <p:cNvSpPr/>
          <p:nvPr/>
        </p:nvSpPr>
        <p:spPr>
          <a:xfrm>
            <a:off x="6975874" y="5175224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C4399B4-45E8-E9A4-0822-77F76EF2BDED}"/>
              </a:ext>
            </a:extLst>
          </p:cNvPr>
          <p:cNvSpPr/>
          <p:nvPr/>
        </p:nvSpPr>
        <p:spPr>
          <a:xfrm>
            <a:off x="5575635" y="3335274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E1D2E7A-274B-FA48-3ECD-0091F7D90D95}"/>
              </a:ext>
            </a:extLst>
          </p:cNvPr>
          <p:cNvSpPr/>
          <p:nvPr/>
        </p:nvSpPr>
        <p:spPr>
          <a:xfrm>
            <a:off x="5575635" y="372556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A18A219-F4DD-6BB6-3B00-B5D1EBF69EC5}"/>
              </a:ext>
            </a:extLst>
          </p:cNvPr>
          <p:cNvSpPr/>
          <p:nvPr/>
        </p:nvSpPr>
        <p:spPr>
          <a:xfrm>
            <a:off x="5575635" y="411586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F2710AD-4590-5013-0CF6-04ADC1CCDBCB}"/>
              </a:ext>
            </a:extLst>
          </p:cNvPr>
          <p:cNvSpPr/>
          <p:nvPr/>
        </p:nvSpPr>
        <p:spPr>
          <a:xfrm>
            <a:off x="5575635" y="454889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407445A-A996-6837-9E5A-B9965263E065}"/>
              </a:ext>
            </a:extLst>
          </p:cNvPr>
          <p:cNvSpPr/>
          <p:nvPr/>
        </p:nvSpPr>
        <p:spPr>
          <a:xfrm>
            <a:off x="8167957" y="3335274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B3D4419-0D48-21DB-56C9-97FAC82963BD}"/>
              </a:ext>
            </a:extLst>
          </p:cNvPr>
          <p:cNvSpPr/>
          <p:nvPr/>
        </p:nvSpPr>
        <p:spPr>
          <a:xfrm>
            <a:off x="8167957" y="372556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8C73424-0274-C760-FD41-BF45313917A6}"/>
              </a:ext>
            </a:extLst>
          </p:cNvPr>
          <p:cNvSpPr/>
          <p:nvPr/>
        </p:nvSpPr>
        <p:spPr>
          <a:xfrm>
            <a:off x="8167957" y="411586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10D76A5-108C-0712-A9F2-771AFBB6EB53}"/>
              </a:ext>
            </a:extLst>
          </p:cNvPr>
          <p:cNvSpPr/>
          <p:nvPr/>
        </p:nvSpPr>
        <p:spPr>
          <a:xfrm>
            <a:off x="8167957" y="454889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8F7E1CC-AC5B-A0DE-FA42-AA50C91120E6}"/>
              </a:ext>
            </a:extLst>
          </p:cNvPr>
          <p:cNvCxnSpPr>
            <a:cxnSpLocks/>
            <a:stCxn id="92" idx="7"/>
            <a:endCxn id="85" idx="2"/>
          </p:cNvCxnSpPr>
          <p:nvPr/>
        </p:nvCxnSpPr>
        <p:spPr>
          <a:xfrm flipV="1">
            <a:off x="5753307" y="2837187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1942F6C-C349-7CE8-71CB-34E263BC0A64}"/>
              </a:ext>
            </a:extLst>
          </p:cNvPr>
          <p:cNvCxnSpPr>
            <a:cxnSpLocks/>
            <a:stCxn id="92" idx="5"/>
            <a:endCxn id="87" idx="2"/>
          </p:cNvCxnSpPr>
          <p:nvPr/>
        </p:nvCxnSpPr>
        <p:spPr>
          <a:xfrm>
            <a:off x="5753307" y="3519292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0FC4650-7A5C-D189-8D3A-06262F89CB44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5753307" y="2913410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D1883C-262E-1BDA-E3B7-38A4D5A03E28}"/>
              </a:ext>
            </a:extLst>
          </p:cNvPr>
          <p:cNvCxnSpPr>
            <a:cxnSpLocks/>
            <a:stCxn id="85" idx="4"/>
            <a:endCxn id="95" idx="7"/>
          </p:cNvCxnSpPr>
          <p:nvPr/>
        </p:nvCxnSpPr>
        <p:spPr>
          <a:xfrm flipH="1">
            <a:off x="5753307" y="2944982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EACB304-98BE-8721-4221-F0C6052A0BFC}"/>
              </a:ext>
            </a:extLst>
          </p:cNvPr>
          <p:cNvCxnSpPr>
            <a:cxnSpLocks/>
            <a:stCxn id="86" idx="2"/>
            <a:endCxn id="93" idx="6"/>
          </p:cNvCxnSpPr>
          <p:nvPr/>
        </p:nvCxnSpPr>
        <p:spPr>
          <a:xfrm flipH="1">
            <a:off x="5783791" y="3227480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656C633-2AFA-1474-6268-170D64E40E1E}"/>
              </a:ext>
            </a:extLst>
          </p:cNvPr>
          <p:cNvCxnSpPr>
            <a:cxnSpLocks/>
            <a:stCxn id="86" idx="3"/>
            <a:endCxn id="94" idx="7"/>
          </p:cNvCxnSpPr>
          <p:nvPr/>
        </p:nvCxnSpPr>
        <p:spPr>
          <a:xfrm flipH="1">
            <a:off x="5753307" y="3303703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2B4E1B8-22AF-AD27-D429-787212DD1124}"/>
              </a:ext>
            </a:extLst>
          </p:cNvPr>
          <p:cNvCxnSpPr>
            <a:cxnSpLocks/>
            <a:stCxn id="86" idx="1"/>
            <a:endCxn id="92" idx="6"/>
          </p:cNvCxnSpPr>
          <p:nvPr/>
        </p:nvCxnSpPr>
        <p:spPr>
          <a:xfrm flipH="1">
            <a:off x="5783791" y="3151257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6CBC7D0-6546-D231-DA90-4D3903ED81FD}"/>
              </a:ext>
            </a:extLst>
          </p:cNvPr>
          <p:cNvCxnSpPr>
            <a:cxnSpLocks/>
            <a:stCxn id="87" idx="3"/>
            <a:endCxn id="93" idx="5"/>
          </p:cNvCxnSpPr>
          <p:nvPr/>
        </p:nvCxnSpPr>
        <p:spPr>
          <a:xfrm flipH="1">
            <a:off x="5753307" y="3693996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14548A7-F293-F9E1-3E37-1D22D42826C0}"/>
              </a:ext>
            </a:extLst>
          </p:cNvPr>
          <p:cNvCxnSpPr>
            <a:cxnSpLocks/>
            <a:stCxn id="87" idx="4"/>
            <a:endCxn id="95" idx="6"/>
          </p:cNvCxnSpPr>
          <p:nvPr/>
        </p:nvCxnSpPr>
        <p:spPr>
          <a:xfrm flipH="1">
            <a:off x="5783791" y="3725568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1651F6E-5262-3CE9-756A-1C56067C84B1}"/>
              </a:ext>
            </a:extLst>
          </p:cNvPr>
          <p:cNvCxnSpPr>
            <a:cxnSpLocks/>
            <a:stCxn id="88" idx="1"/>
            <a:endCxn id="92" idx="5"/>
          </p:cNvCxnSpPr>
          <p:nvPr/>
        </p:nvCxnSpPr>
        <p:spPr>
          <a:xfrm flipH="1" flipV="1">
            <a:off x="5753307" y="3519292"/>
            <a:ext cx="1253051" cy="4552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164ED5B-3D03-6806-1C98-AEC91995CA48}"/>
              </a:ext>
            </a:extLst>
          </p:cNvPr>
          <p:cNvCxnSpPr>
            <a:cxnSpLocks/>
            <a:stCxn id="88" idx="2"/>
            <a:endCxn id="93" idx="5"/>
          </p:cNvCxnSpPr>
          <p:nvPr/>
        </p:nvCxnSpPr>
        <p:spPr>
          <a:xfrm flipH="1" flipV="1">
            <a:off x="5753307" y="3909585"/>
            <a:ext cx="1222567" cy="1412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D3FF20-FA1C-C7EF-44F9-00ABA4DB4394}"/>
              </a:ext>
            </a:extLst>
          </p:cNvPr>
          <p:cNvCxnSpPr>
            <a:cxnSpLocks/>
            <a:stCxn id="88" idx="3"/>
            <a:endCxn id="95" idx="5"/>
          </p:cNvCxnSpPr>
          <p:nvPr/>
        </p:nvCxnSpPr>
        <p:spPr>
          <a:xfrm flipH="1">
            <a:off x="5753307" y="4127034"/>
            <a:ext cx="1253051" cy="6058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362DF81-3229-05CC-CE54-148F3DA549F5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5783791" y="3549890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1FF5F00-D7C6-B753-CBB7-EFB05A8A654C}"/>
              </a:ext>
            </a:extLst>
          </p:cNvPr>
          <p:cNvCxnSpPr>
            <a:cxnSpLocks/>
            <a:stCxn id="89" idx="2"/>
            <a:endCxn id="94" idx="6"/>
          </p:cNvCxnSpPr>
          <p:nvPr/>
        </p:nvCxnSpPr>
        <p:spPr>
          <a:xfrm flipH="1" flipV="1">
            <a:off x="5783791" y="4223655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56562D3-234B-3E47-AEA3-C49070EEC4AE}"/>
              </a:ext>
            </a:extLst>
          </p:cNvPr>
          <p:cNvCxnSpPr>
            <a:cxnSpLocks/>
            <a:stCxn id="95" idx="5"/>
            <a:endCxn id="89" idx="3"/>
          </p:cNvCxnSpPr>
          <p:nvPr/>
        </p:nvCxnSpPr>
        <p:spPr>
          <a:xfrm flipV="1">
            <a:off x="5753307" y="4537770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75551D7-0436-B412-9563-875F58928222}"/>
              </a:ext>
            </a:extLst>
          </p:cNvPr>
          <p:cNvCxnSpPr>
            <a:cxnSpLocks/>
            <a:stCxn id="90" idx="1"/>
            <a:endCxn id="93" idx="5"/>
          </p:cNvCxnSpPr>
          <p:nvPr/>
        </p:nvCxnSpPr>
        <p:spPr>
          <a:xfrm flipH="1" flipV="1">
            <a:off x="5753307" y="3909585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B7A88E0-49F1-E8FD-42AC-955F1363FBBC}"/>
              </a:ext>
            </a:extLst>
          </p:cNvPr>
          <p:cNvCxnSpPr>
            <a:cxnSpLocks/>
            <a:stCxn id="90" idx="2"/>
            <a:endCxn id="94" idx="6"/>
          </p:cNvCxnSpPr>
          <p:nvPr/>
        </p:nvCxnSpPr>
        <p:spPr>
          <a:xfrm flipH="1" flipV="1">
            <a:off x="5783791" y="4223655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C4C1AFD-AC70-56B9-7BC3-E780545692B4}"/>
              </a:ext>
            </a:extLst>
          </p:cNvPr>
          <p:cNvCxnSpPr>
            <a:cxnSpLocks/>
            <a:stCxn id="90" idx="2"/>
            <a:endCxn id="95" idx="5"/>
          </p:cNvCxnSpPr>
          <p:nvPr/>
        </p:nvCxnSpPr>
        <p:spPr>
          <a:xfrm flipH="1" flipV="1">
            <a:off x="5753307" y="4732916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06822B4-7134-FC72-D239-C76A89BB883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783791" y="3943016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83DDF86-E0AF-09B2-7D0F-4472ACD2E510}"/>
              </a:ext>
            </a:extLst>
          </p:cNvPr>
          <p:cNvCxnSpPr>
            <a:cxnSpLocks/>
            <a:stCxn id="94" idx="5"/>
            <a:endCxn id="91" idx="2"/>
          </p:cNvCxnSpPr>
          <p:nvPr/>
        </p:nvCxnSpPr>
        <p:spPr>
          <a:xfrm>
            <a:off x="5753307" y="4299878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E0BEBC8-A6EA-AE21-11F7-67C27E193ACD}"/>
              </a:ext>
            </a:extLst>
          </p:cNvPr>
          <p:cNvCxnSpPr>
            <a:cxnSpLocks/>
            <a:stCxn id="95" idx="5"/>
            <a:endCxn id="91" idx="3"/>
          </p:cNvCxnSpPr>
          <p:nvPr/>
        </p:nvCxnSpPr>
        <p:spPr>
          <a:xfrm>
            <a:off x="5753307" y="4732916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718C2DF-8D61-DC4E-A844-3376B80AF6D3}"/>
              </a:ext>
            </a:extLst>
          </p:cNvPr>
          <p:cNvCxnSpPr>
            <a:cxnSpLocks/>
            <a:stCxn id="88" idx="7"/>
            <a:endCxn id="97" idx="2"/>
          </p:cNvCxnSpPr>
          <p:nvPr/>
        </p:nvCxnSpPr>
        <p:spPr>
          <a:xfrm flipV="1">
            <a:off x="7153546" y="3833362"/>
            <a:ext cx="1014411" cy="1412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CCEE3B53-61D3-85C3-D082-E847BDB42DE3}"/>
              </a:ext>
            </a:extLst>
          </p:cNvPr>
          <p:cNvCxnSpPr>
            <a:cxnSpLocks/>
            <a:stCxn id="88" idx="6"/>
            <a:endCxn id="98" idx="2"/>
          </p:cNvCxnSpPr>
          <p:nvPr/>
        </p:nvCxnSpPr>
        <p:spPr>
          <a:xfrm>
            <a:off x="7184030" y="4050811"/>
            <a:ext cx="983927" cy="17284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FED9ADC-8F93-133D-5379-897B1499F224}"/>
              </a:ext>
            </a:extLst>
          </p:cNvPr>
          <p:cNvCxnSpPr>
            <a:cxnSpLocks/>
            <a:stCxn id="88" idx="5"/>
            <a:endCxn id="99" idx="2"/>
          </p:cNvCxnSpPr>
          <p:nvPr/>
        </p:nvCxnSpPr>
        <p:spPr>
          <a:xfrm>
            <a:off x="7153546" y="4127034"/>
            <a:ext cx="1014411" cy="5296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B8F8B6B2-F88C-1D1A-CED7-C430C71F44A0}"/>
              </a:ext>
            </a:extLst>
          </p:cNvPr>
          <p:cNvCxnSpPr>
            <a:cxnSpLocks/>
            <a:stCxn id="85" idx="7"/>
            <a:endCxn id="96" idx="1"/>
          </p:cNvCxnSpPr>
          <p:nvPr/>
        </p:nvCxnSpPr>
        <p:spPr>
          <a:xfrm>
            <a:off x="7153546" y="2760964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38BABBA-DA9A-3B5A-3485-37EE0E715771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7184030" y="2837187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F9DFD0A-F0E2-A0DE-21CE-A0054A9F7533}"/>
              </a:ext>
            </a:extLst>
          </p:cNvPr>
          <p:cNvCxnSpPr>
            <a:cxnSpLocks/>
            <a:stCxn id="85" idx="5"/>
            <a:endCxn id="98" idx="0"/>
          </p:cNvCxnSpPr>
          <p:nvPr/>
        </p:nvCxnSpPr>
        <p:spPr>
          <a:xfrm>
            <a:off x="7153546" y="2913410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FCFD743-46FE-F3BE-2D46-996DF662F947}"/>
              </a:ext>
            </a:extLst>
          </p:cNvPr>
          <p:cNvCxnSpPr>
            <a:cxnSpLocks/>
            <a:stCxn id="86" idx="7"/>
            <a:endCxn id="96" idx="1"/>
          </p:cNvCxnSpPr>
          <p:nvPr/>
        </p:nvCxnSpPr>
        <p:spPr>
          <a:xfrm>
            <a:off x="7153546" y="3151257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108EAEB-3340-6B07-CE13-6A8F1B891E51}"/>
              </a:ext>
            </a:extLst>
          </p:cNvPr>
          <p:cNvCxnSpPr>
            <a:cxnSpLocks/>
            <a:stCxn id="86" idx="6"/>
            <a:endCxn id="98" idx="1"/>
          </p:cNvCxnSpPr>
          <p:nvPr/>
        </p:nvCxnSpPr>
        <p:spPr>
          <a:xfrm>
            <a:off x="7184030" y="3227480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520CACD-0255-5014-7C33-9AC16B8727A0}"/>
              </a:ext>
            </a:extLst>
          </p:cNvPr>
          <p:cNvCxnSpPr>
            <a:cxnSpLocks/>
            <a:stCxn id="86" idx="5"/>
            <a:endCxn id="99" idx="1"/>
          </p:cNvCxnSpPr>
          <p:nvPr/>
        </p:nvCxnSpPr>
        <p:spPr>
          <a:xfrm>
            <a:off x="7153546" y="3303703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C4616DD-172E-B368-F737-2614F2C78F69}"/>
              </a:ext>
            </a:extLst>
          </p:cNvPr>
          <p:cNvCxnSpPr>
            <a:cxnSpLocks/>
            <a:stCxn id="87" idx="7"/>
            <a:endCxn id="97" idx="2"/>
          </p:cNvCxnSpPr>
          <p:nvPr/>
        </p:nvCxnSpPr>
        <p:spPr>
          <a:xfrm>
            <a:off x="7153546" y="3541550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6BEE124-EDF0-5873-5693-358FAC748407}"/>
              </a:ext>
            </a:extLst>
          </p:cNvPr>
          <p:cNvCxnSpPr>
            <a:cxnSpLocks/>
            <a:stCxn id="87" idx="6"/>
            <a:endCxn id="98" idx="2"/>
          </p:cNvCxnSpPr>
          <p:nvPr/>
        </p:nvCxnSpPr>
        <p:spPr>
          <a:xfrm>
            <a:off x="7184030" y="3617773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23F7A573-25B9-E818-70E3-8C4158F66243}"/>
              </a:ext>
            </a:extLst>
          </p:cNvPr>
          <p:cNvCxnSpPr>
            <a:cxnSpLocks/>
            <a:stCxn id="87" idx="5"/>
            <a:endCxn id="99" idx="1"/>
          </p:cNvCxnSpPr>
          <p:nvPr/>
        </p:nvCxnSpPr>
        <p:spPr>
          <a:xfrm>
            <a:off x="7153546" y="3693996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B7CD5671-62B7-C526-56FC-D32374A5BDAA}"/>
              </a:ext>
            </a:extLst>
          </p:cNvPr>
          <p:cNvCxnSpPr>
            <a:cxnSpLocks/>
            <a:stCxn id="89" idx="7"/>
            <a:endCxn id="96" idx="2"/>
          </p:cNvCxnSpPr>
          <p:nvPr/>
        </p:nvCxnSpPr>
        <p:spPr>
          <a:xfrm flipV="1">
            <a:off x="7153546" y="3443069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E96E30E-B5D9-FE9A-1AF7-184ABCFE813E}"/>
              </a:ext>
            </a:extLst>
          </p:cNvPr>
          <p:cNvCxnSpPr>
            <a:cxnSpLocks/>
            <a:stCxn id="89" idx="6"/>
            <a:endCxn id="98" idx="3"/>
          </p:cNvCxnSpPr>
          <p:nvPr/>
        </p:nvCxnSpPr>
        <p:spPr>
          <a:xfrm flipV="1">
            <a:off x="7184030" y="4299878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E3DF96B-8750-7EBD-4AB0-9098869BF61F}"/>
              </a:ext>
            </a:extLst>
          </p:cNvPr>
          <p:cNvCxnSpPr>
            <a:cxnSpLocks/>
            <a:stCxn id="89" idx="5"/>
            <a:endCxn id="99" idx="2"/>
          </p:cNvCxnSpPr>
          <p:nvPr/>
        </p:nvCxnSpPr>
        <p:spPr>
          <a:xfrm>
            <a:off x="7153546" y="4537770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A7D0CE7-E5C0-D3DC-6661-75E677AB5BE6}"/>
              </a:ext>
            </a:extLst>
          </p:cNvPr>
          <p:cNvCxnSpPr>
            <a:cxnSpLocks/>
            <a:stCxn id="90" idx="7"/>
            <a:endCxn id="97" idx="3"/>
          </p:cNvCxnSpPr>
          <p:nvPr/>
        </p:nvCxnSpPr>
        <p:spPr>
          <a:xfrm flipV="1">
            <a:off x="7153546" y="3909585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2957C81-38E9-E563-B713-E6429CC92DF0}"/>
              </a:ext>
            </a:extLst>
          </p:cNvPr>
          <p:cNvCxnSpPr>
            <a:cxnSpLocks/>
            <a:stCxn id="90" idx="6"/>
            <a:endCxn id="98" idx="3"/>
          </p:cNvCxnSpPr>
          <p:nvPr/>
        </p:nvCxnSpPr>
        <p:spPr>
          <a:xfrm flipV="1">
            <a:off x="7184030" y="4299878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AAA76D2-C05B-E2CA-3C4D-077563C851AC}"/>
              </a:ext>
            </a:extLst>
          </p:cNvPr>
          <p:cNvCxnSpPr>
            <a:cxnSpLocks/>
            <a:stCxn id="90" idx="5"/>
            <a:endCxn id="99" idx="3"/>
          </p:cNvCxnSpPr>
          <p:nvPr/>
        </p:nvCxnSpPr>
        <p:spPr>
          <a:xfrm flipV="1">
            <a:off x="7153546" y="4732916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9839440-42E6-F44A-8B51-3AAD7467C926}"/>
              </a:ext>
            </a:extLst>
          </p:cNvPr>
          <p:cNvCxnSpPr>
            <a:cxnSpLocks/>
            <a:stCxn id="91" idx="7"/>
            <a:endCxn id="96" idx="3"/>
          </p:cNvCxnSpPr>
          <p:nvPr/>
        </p:nvCxnSpPr>
        <p:spPr>
          <a:xfrm flipV="1">
            <a:off x="7153546" y="3519292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CFF2BA3-B0FB-4B1F-7187-F9FBCE7592BA}"/>
              </a:ext>
            </a:extLst>
          </p:cNvPr>
          <p:cNvCxnSpPr>
            <a:cxnSpLocks/>
            <a:stCxn id="91" idx="6"/>
            <a:endCxn id="98" idx="3"/>
          </p:cNvCxnSpPr>
          <p:nvPr/>
        </p:nvCxnSpPr>
        <p:spPr>
          <a:xfrm flipV="1">
            <a:off x="7184030" y="4299878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7916DCC-F56C-859E-4D5C-F4F9F6AE1151}"/>
              </a:ext>
            </a:extLst>
          </p:cNvPr>
          <p:cNvCxnSpPr>
            <a:cxnSpLocks/>
            <a:stCxn id="91" idx="5"/>
            <a:endCxn id="99" idx="3"/>
          </p:cNvCxnSpPr>
          <p:nvPr/>
        </p:nvCxnSpPr>
        <p:spPr>
          <a:xfrm flipV="1">
            <a:off x="7153546" y="4732916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1D2B291F-18D0-A2A4-4520-4CDF3DC1736F}"/>
              </a:ext>
            </a:extLst>
          </p:cNvPr>
          <p:cNvSpPr/>
          <p:nvPr/>
        </p:nvSpPr>
        <p:spPr>
          <a:xfrm>
            <a:off x="8976508" y="3373305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9213AC1-4094-22E5-CDCA-98F587711C97}"/>
              </a:ext>
            </a:extLst>
          </p:cNvPr>
          <p:cNvSpPr/>
          <p:nvPr/>
        </p:nvSpPr>
        <p:spPr>
          <a:xfrm>
            <a:off x="8976508" y="376359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F1285E11-8AE9-02B0-6151-950209142E14}"/>
              </a:ext>
            </a:extLst>
          </p:cNvPr>
          <p:cNvSpPr/>
          <p:nvPr/>
        </p:nvSpPr>
        <p:spPr>
          <a:xfrm>
            <a:off x="8976508" y="415389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A168835-4D7F-28DC-F3F0-197096D4F198}"/>
              </a:ext>
            </a:extLst>
          </p:cNvPr>
          <p:cNvSpPr/>
          <p:nvPr/>
        </p:nvSpPr>
        <p:spPr>
          <a:xfrm>
            <a:off x="8976508" y="458692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3EBC57B-04B3-E6C4-2E61-F324D273B458}"/>
              </a:ext>
            </a:extLst>
          </p:cNvPr>
          <p:cNvSpPr/>
          <p:nvPr/>
        </p:nvSpPr>
        <p:spPr>
          <a:xfrm>
            <a:off x="11568830" y="337330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DC04389-1D1A-2DC8-191A-0391969ADF34}"/>
              </a:ext>
            </a:extLst>
          </p:cNvPr>
          <p:cNvSpPr/>
          <p:nvPr/>
        </p:nvSpPr>
        <p:spPr>
          <a:xfrm>
            <a:off x="11568830" y="376359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10D44EE1-2160-B97F-4C24-ED434A58421D}"/>
              </a:ext>
            </a:extLst>
          </p:cNvPr>
          <p:cNvSpPr/>
          <p:nvPr/>
        </p:nvSpPr>
        <p:spPr>
          <a:xfrm>
            <a:off x="11568830" y="4153891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001AE1D8-76E4-4B0E-CBF9-648803F56753}"/>
              </a:ext>
            </a:extLst>
          </p:cNvPr>
          <p:cNvSpPr/>
          <p:nvPr/>
        </p:nvSpPr>
        <p:spPr>
          <a:xfrm>
            <a:off x="11568830" y="458692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63FA52A-8974-AF11-A901-C56F73C15FCF}"/>
              </a:ext>
            </a:extLst>
          </p:cNvPr>
          <p:cNvCxnSpPr>
            <a:cxnSpLocks/>
            <a:stCxn id="153" idx="6"/>
            <a:endCxn id="159" idx="2"/>
          </p:cNvCxnSpPr>
          <p:nvPr/>
        </p:nvCxnSpPr>
        <p:spPr>
          <a:xfrm>
            <a:off x="9184664" y="3481100"/>
            <a:ext cx="2384166" cy="7805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4BCC2F47-357F-3C44-CF28-02D0127DC12D}"/>
              </a:ext>
            </a:extLst>
          </p:cNvPr>
          <p:cNvCxnSpPr>
            <a:cxnSpLocks/>
            <a:stCxn id="153" idx="5"/>
            <a:endCxn id="160" idx="2"/>
          </p:cNvCxnSpPr>
          <p:nvPr/>
        </p:nvCxnSpPr>
        <p:spPr>
          <a:xfrm>
            <a:off x="9154180" y="3557323"/>
            <a:ext cx="2414650" cy="11374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AB3194C2-E01C-B13D-782C-7868736FD5FA}"/>
              </a:ext>
            </a:extLst>
          </p:cNvPr>
          <p:cNvCxnSpPr>
            <a:cxnSpLocks/>
            <a:stCxn id="154" idx="5"/>
            <a:endCxn id="158" idx="2"/>
          </p:cNvCxnSpPr>
          <p:nvPr/>
        </p:nvCxnSpPr>
        <p:spPr>
          <a:xfrm flipV="1">
            <a:off x="9154180" y="3871393"/>
            <a:ext cx="2414650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EA5CBD3F-E8E8-1790-7108-D9071F154511}"/>
              </a:ext>
            </a:extLst>
          </p:cNvPr>
          <p:cNvCxnSpPr>
            <a:cxnSpLocks/>
            <a:stCxn id="156" idx="6"/>
            <a:endCxn id="160" idx="3"/>
          </p:cNvCxnSpPr>
          <p:nvPr/>
        </p:nvCxnSpPr>
        <p:spPr>
          <a:xfrm>
            <a:off x="9184664" y="4694724"/>
            <a:ext cx="2414650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1471</Words>
  <Application>Microsoft Office PowerPoint</Application>
  <PresentationFormat>宽屏</PresentationFormat>
  <Paragraphs>265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Baskerville Old Face</vt:lpstr>
      <vt:lpstr>Cambria Math</vt:lpstr>
      <vt:lpstr>Office 主题​​</vt:lpstr>
      <vt:lpstr>Unique-neighbor Expanders with Better Expansion for Polynomial-sized Sets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Yeyuan Chen</dc:creator>
  <cp:lastModifiedBy>Yeyuan Chen</cp:lastModifiedBy>
  <cp:revision>19</cp:revision>
  <dcterms:created xsi:type="dcterms:W3CDTF">2025-01-06T11:21:30Z</dcterms:created>
  <dcterms:modified xsi:type="dcterms:W3CDTF">2025-01-14T04:04:36Z</dcterms:modified>
</cp:coreProperties>
</file>