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tiff" ContentType="image/tif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2" r:id="rId8"/>
    <p:sldId id="292" r:id="rId9"/>
    <p:sldId id="265" r:id="rId10"/>
    <p:sldId id="266" r:id="rId11"/>
    <p:sldId id="268" r:id="rId12"/>
    <p:sldId id="271" r:id="rId13"/>
    <p:sldId id="278" r:id="rId14"/>
    <p:sldId id="277" r:id="rId15"/>
    <p:sldId id="279" r:id="rId16"/>
    <p:sldId id="293" r:id="rId17"/>
    <p:sldId id="280" r:id="rId18"/>
    <p:sldId id="289"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12.wmf"/><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latin typeface="黑体" panose="02010609060101010101" charset="-122"/>
                <a:ea typeface="黑体" panose="02010609060101010101" charset="-122"/>
                <a:sym typeface="+mn-ea"/>
              </a:rPr>
              <a:t>我主要是接</a:t>
            </a:r>
            <a:r>
              <a:rPr lang="en-US" altLang="zh-CN">
                <a:latin typeface="黑体" panose="02010609060101010101" charset="-122"/>
                <a:ea typeface="黑体" panose="02010609060101010101" charset="-122"/>
                <a:sym typeface="+mn-ea"/>
              </a:rPr>
              <a:t>15</a:t>
            </a:r>
            <a:r>
              <a:rPr lang="zh-CN" altLang="en-US">
                <a:latin typeface="黑体" panose="02010609060101010101" charset="-122"/>
                <a:ea typeface="黑体" panose="02010609060101010101" charset="-122"/>
                <a:sym typeface="+mn-ea"/>
              </a:rPr>
              <a:t>级孙云龙师兄的工作，继续对上图所示构型的三、六自由度的悬索并联机器人进行研究。在孙云龙师兄工作的基础上进一步考虑执行器质量和外部扰动不确定的情况下进行定点运动控制。那个的机构自由度与柔索数目相同，通过柔索驱动力与平台重力协调使平台运动</a:t>
            </a:r>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cover/>
      </p:transition>
    </mc:Choice>
    <mc:Fallback>
      <p:transition spd="slow">
        <p:cov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cover/>
      </p:transition>
    </mc:Choice>
    <mc:Fallback>
      <p:transition spd="slow">
        <p:cov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cover/>
      </p:transition>
    </mc:Choice>
    <mc:Fallback>
      <p:transition spd="slow">
        <p:cover/>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p:cover/>
      </p:transition>
    </mc:Choice>
    <mc:Fallback>
      <p:transition spd="slow">
        <p:cover/>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cover/>
      </p:transition>
    </mc:Choice>
    <mc:Fallback>
      <p:transition spd="slow">
        <p:cov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cover/>
      </p:transition>
    </mc:Choice>
    <mc:Fallback>
      <p:transition spd="slow">
        <p:cov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cover/>
      </p:transition>
    </mc:Choice>
    <mc:Fallback>
      <p:transition spd="slow">
        <p:cov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cover/>
      </p:transition>
    </mc:Choice>
    <mc:Fallback>
      <p:transition spd="slow">
        <p:cov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cover/>
      </p:transition>
    </mc:Choice>
    <mc:Fallback>
      <p:transition spd="slow">
        <p:cov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cover/>
      </p:transition>
    </mc:Choice>
    <mc:Fallback>
      <p:transition spd="slow">
        <p:cov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cover/>
      </p:transition>
    </mc:Choice>
    <mc:Fallback>
      <p:transition spd="slow">
        <p:cov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cover/>
      </p:transition>
    </mc:Choice>
    <mc:Fallback>
      <p:transition spd="slow">
        <p:cover/>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000">
        <p:cover/>
      </p:transition>
    </mc:Choice>
    <mc:Fallback>
      <p:transition spd="slow">
        <p:cover/>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11.wmf"/><Relationship Id="rId7" Type="http://schemas.openxmlformats.org/officeDocument/2006/relationships/oleObject" Target="../embeddings/oleObject5.bin"/><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 Id="rId3" Type="http://schemas.openxmlformats.org/officeDocument/2006/relationships/oleObject" Target="../embeddings/oleObject3.bin"/><Relationship Id="rId2" Type="http://schemas.openxmlformats.org/officeDocument/2006/relationships/image" Target="../media/image8.wmf"/><Relationship Id="rId13" Type="http://schemas.openxmlformats.org/officeDocument/2006/relationships/notesSlide" Target="../notesSlides/notesSlide14.xml"/><Relationship Id="rId12" Type="http://schemas.openxmlformats.org/officeDocument/2006/relationships/vmlDrawing" Target="../drawings/vmlDrawing2.vml"/><Relationship Id="rId11" Type="http://schemas.openxmlformats.org/officeDocument/2006/relationships/slideLayout" Target="../slideLayouts/slideLayout2.xml"/><Relationship Id="rId10" Type="http://schemas.openxmlformats.org/officeDocument/2006/relationships/image" Target="../media/image12.wmf"/><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2.xml"/><Relationship Id="rId6" Type="http://schemas.openxmlformats.org/officeDocument/2006/relationships/image" Target="../media/image6.tiff"/><Relationship Id="rId5" Type="http://schemas.openxmlformats.org/officeDocument/2006/relationships/image" Target="../media/image5.tiff"/><Relationship Id="rId4" Type="http://schemas.openxmlformats.org/officeDocument/2006/relationships/image" Target="../media/image4.tiff"/><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image" Target="../media/image1.tif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7.wmf"/><Relationship Id="rId3" Type="http://schemas.openxmlformats.org/officeDocument/2006/relationships/oleObject" Target="../embeddings/oleObject1.bin"/><Relationship Id="rId2" Type="http://schemas.openxmlformats.org/officeDocument/2006/relationships/image" Target="../media/image1.jpe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0795"/>
            <a:ext cx="12192000" cy="5557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3" name="Rectangle 3"/>
          <p:cNvSpPr txBox="1">
            <a:spLocks noChangeArrowheads="1"/>
          </p:cNvSpPr>
          <p:nvPr/>
        </p:nvSpPr>
        <p:spPr>
          <a:xfrm>
            <a:off x="2244090" y="1595755"/>
            <a:ext cx="7479030" cy="1645920"/>
          </a:xfrm>
          <a:prstGeom prst="rect">
            <a:avLst/>
          </a:prstGeom>
        </p:spPr>
        <p:txBody>
          <a:bodyPr vert="horz" lIns="121920" tIns="60960" rIns="121920" bIns="6096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ctr"/>
            <a:r>
              <a:rPr sz="4000" b="1" dirty="0" smtClean="0">
                <a:solidFill>
                  <a:schemeClr val="bg1"/>
                </a:solidFill>
                <a:latin typeface="微软雅黑" panose="020B0503020204020204" pitchFamily="34" charset="-122"/>
                <a:ea typeface="微软雅黑" panose="020B0503020204020204" pitchFamily="34" charset="-122"/>
              </a:rPr>
              <a:t>具有不确定质量和扰动的悬索并联机器人</a:t>
            </a:r>
            <a:r>
              <a:rPr lang="zh-CN" sz="4000" b="1" dirty="0" smtClean="0">
                <a:solidFill>
                  <a:schemeClr val="bg1"/>
                </a:solidFill>
                <a:latin typeface="微软雅黑" panose="020B0503020204020204" pitchFamily="34" charset="-122"/>
                <a:ea typeface="微软雅黑" panose="020B0503020204020204" pitchFamily="34" charset="-122"/>
              </a:rPr>
              <a:t>鲁棒</a:t>
            </a:r>
            <a:r>
              <a:rPr sz="4000" b="1" dirty="0" smtClean="0">
                <a:solidFill>
                  <a:schemeClr val="bg1"/>
                </a:solidFill>
                <a:latin typeface="微软雅黑" panose="020B0503020204020204" pitchFamily="34" charset="-122"/>
                <a:ea typeface="微软雅黑" panose="020B0503020204020204" pitchFamily="34" charset="-122"/>
              </a:rPr>
              <a:t>滑模定点控制</a:t>
            </a:r>
            <a:endParaRPr sz="4000" b="1" dirty="0" smtClean="0">
              <a:solidFill>
                <a:schemeClr val="bg1"/>
              </a:solidFill>
              <a:latin typeface="微软雅黑" panose="020B0503020204020204" pitchFamily="34" charset="-122"/>
              <a:ea typeface="微软雅黑" panose="020B0503020204020204" pitchFamily="34" charset="-122"/>
            </a:endParaRPr>
          </a:p>
        </p:txBody>
      </p:sp>
      <p:sp>
        <p:nvSpPr>
          <p:cNvPr id="44" name="Rectangle 4"/>
          <p:cNvSpPr txBox="1">
            <a:spLocks noChangeArrowheads="1"/>
          </p:cNvSpPr>
          <p:nvPr/>
        </p:nvSpPr>
        <p:spPr>
          <a:xfrm>
            <a:off x="8627745" y="3803015"/>
            <a:ext cx="2506345" cy="1765300"/>
          </a:xfrm>
          <a:prstGeom prst="rect">
            <a:avLst/>
          </a:prstGeom>
        </p:spPr>
        <p:txBody>
          <a:bodyPr vert="horz" lIns="121920" tIns="60960" rIns="121920" bIns="6096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sz="2000" dirty="0">
                <a:solidFill>
                  <a:schemeClr val="bg1"/>
                </a:solidFill>
                <a:latin typeface="微软雅黑" panose="020B0503020204020204" pitchFamily="34" charset="-122"/>
                <a:ea typeface="微软雅黑" panose="020B0503020204020204" pitchFamily="34" charset="-122"/>
              </a:rPr>
              <a:t>研究生：</a:t>
            </a:r>
            <a:r>
              <a:rPr lang="zh-CN" sz="2000" dirty="0">
                <a:solidFill>
                  <a:schemeClr val="bg1"/>
                </a:solidFill>
                <a:latin typeface="微软雅黑" panose="020B0503020204020204" pitchFamily="34" charset="-122"/>
                <a:ea typeface="微软雅黑" panose="020B0503020204020204" pitchFamily="34" charset="-122"/>
              </a:rPr>
              <a:t>盛旭</a:t>
            </a:r>
            <a:endParaRPr sz="2000" dirty="0">
              <a:solidFill>
                <a:schemeClr val="bg1"/>
              </a:solidFill>
              <a:latin typeface="微软雅黑" panose="020B0503020204020204" pitchFamily="34" charset="-122"/>
              <a:ea typeface="微软雅黑" panose="020B0503020204020204" pitchFamily="34" charset="-122"/>
            </a:endParaRPr>
          </a:p>
          <a:p>
            <a:pPr marL="0" indent="0" algn="r">
              <a:buNone/>
            </a:pPr>
            <a:r>
              <a:rPr sz="2000" dirty="0">
                <a:solidFill>
                  <a:schemeClr val="bg1"/>
                </a:solidFill>
                <a:latin typeface="微软雅黑" panose="020B0503020204020204" pitchFamily="34" charset="-122"/>
                <a:ea typeface="微软雅黑" panose="020B0503020204020204" pitchFamily="34" charset="-122"/>
              </a:rPr>
              <a:t>指导教师：任凭</a:t>
            </a:r>
            <a:endParaRPr sz="2000" dirty="0">
              <a:solidFill>
                <a:schemeClr val="bg1"/>
              </a:solidFill>
              <a:latin typeface="微软雅黑" panose="020B0503020204020204" pitchFamily="34" charset="-122"/>
              <a:ea typeface="微软雅黑" panose="020B0503020204020204" pitchFamily="34" charset="-122"/>
            </a:endParaRPr>
          </a:p>
          <a:p>
            <a:pPr marL="0" indent="0" algn="r">
              <a:buNone/>
            </a:pPr>
            <a:r>
              <a:rPr sz="2000" dirty="0">
                <a:solidFill>
                  <a:schemeClr val="bg1"/>
                </a:solidFill>
                <a:latin typeface="微软雅黑" panose="020B0503020204020204" pitchFamily="34" charset="-122"/>
                <a:ea typeface="微软雅黑" panose="020B0503020204020204" pitchFamily="34" charset="-122"/>
              </a:rPr>
              <a:t>201</a:t>
            </a:r>
            <a:r>
              <a:rPr lang="en-US" sz="2000" dirty="0">
                <a:solidFill>
                  <a:schemeClr val="bg1"/>
                </a:solidFill>
                <a:latin typeface="微软雅黑" panose="020B0503020204020204" pitchFamily="34" charset="-122"/>
                <a:ea typeface="微软雅黑" panose="020B0503020204020204" pitchFamily="34" charset="-122"/>
              </a:rPr>
              <a:t>9</a:t>
            </a:r>
            <a:r>
              <a:rPr sz="2000" dirty="0">
                <a:solidFill>
                  <a:schemeClr val="bg1"/>
                </a:solidFill>
                <a:latin typeface="微软雅黑" panose="020B0503020204020204" pitchFamily="34" charset="-122"/>
                <a:ea typeface="微软雅黑" panose="020B0503020204020204" pitchFamily="34" charset="-122"/>
              </a:rPr>
              <a:t>年</a:t>
            </a:r>
            <a:r>
              <a:rPr lang="en-US" sz="2000" dirty="0">
                <a:solidFill>
                  <a:schemeClr val="bg1"/>
                </a:solidFill>
                <a:latin typeface="微软雅黑" panose="020B0503020204020204" pitchFamily="34" charset="-122"/>
                <a:ea typeface="微软雅黑" panose="020B0503020204020204" pitchFamily="34" charset="-122"/>
              </a:rPr>
              <a:t>4</a:t>
            </a:r>
            <a:r>
              <a:rPr sz="2000" dirty="0">
                <a:solidFill>
                  <a:schemeClr val="bg1"/>
                </a:solidFill>
                <a:latin typeface="微软雅黑" panose="020B0503020204020204" pitchFamily="34" charset="-122"/>
                <a:ea typeface="微软雅黑" panose="020B0503020204020204" pitchFamily="34" charset="-122"/>
              </a:rPr>
              <a:t>月1</a:t>
            </a:r>
            <a:r>
              <a:rPr lang="en-US" sz="2000" dirty="0">
                <a:solidFill>
                  <a:schemeClr val="bg1"/>
                </a:solidFill>
                <a:latin typeface="微软雅黑" panose="020B0503020204020204" pitchFamily="34" charset="-122"/>
                <a:ea typeface="微软雅黑" panose="020B0503020204020204" pitchFamily="34" charset="-122"/>
              </a:rPr>
              <a:t>7</a:t>
            </a:r>
            <a:r>
              <a:rPr sz="2000" dirty="0">
                <a:solidFill>
                  <a:schemeClr val="bg1"/>
                </a:solidFill>
                <a:latin typeface="微软雅黑" panose="020B0503020204020204" pitchFamily="34" charset="-122"/>
                <a:ea typeface="微软雅黑" panose="020B0503020204020204" pitchFamily="34" charset="-122"/>
              </a:rPr>
              <a:t>日</a:t>
            </a:r>
            <a:endParaRPr sz="20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5231904" y="3315471"/>
            <a:ext cx="6157068"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500"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3"/>
                                        </p:tgtEl>
                                        <p:attrNameLst>
                                          <p:attrName>ppt_y</p:attrName>
                                        </p:attrNameLst>
                                      </p:cBhvr>
                                      <p:tavLst>
                                        <p:tav tm="0">
                                          <p:val>
                                            <p:strVal val="#ppt_y"/>
                                          </p:val>
                                        </p:tav>
                                        <p:tav tm="100000">
                                          <p:val>
                                            <p:strVal val="#ppt_y"/>
                                          </p:val>
                                        </p:tav>
                                      </p:tavLst>
                                    </p:anim>
                                    <p:anim calcmode="lin" valueType="num">
                                      <p:cBhvr>
                                        <p:cTn id="9"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3"/>
                                        </p:tgtEl>
                                      </p:cBhvr>
                                    </p:animEffect>
                                  </p:childTnLst>
                                </p:cTn>
                              </p:par>
                              <p:par>
                                <p:cTn id="12" presetID="22" presetClass="entr" presetSubtype="2" fill="hold" nodeType="with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wipe(right)">
                                      <p:cBhvr>
                                        <p:cTn id="14" dur="1000"/>
                                        <p:tgtEl>
                                          <p:spTgt spid="46"/>
                                        </p:tgtEl>
                                      </p:cBhvr>
                                    </p:animEffect>
                                  </p:childTnLst>
                                </p:cTn>
                              </p:par>
                              <p:par>
                                <p:cTn id="15" presetID="53" presetClass="entr" presetSubtype="16" fill="hold" grpId="0" nodeType="withEffect">
                                  <p:stCondLst>
                                    <p:cond delay="0"/>
                                  </p:stCondLst>
                                  <p:iterate type="lt">
                                    <p:tmPct val="7000"/>
                                  </p:iterate>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fltVal val="0"/>
                                          </p:val>
                                        </p:tav>
                                        <p:tav tm="100000">
                                          <p:val>
                                            <p:strVal val="#ppt_w"/>
                                          </p:val>
                                        </p:tav>
                                      </p:tavLst>
                                    </p:anim>
                                    <p:anim calcmode="lin" valueType="num">
                                      <p:cBhvr>
                                        <p:cTn id="18" dur="500" fill="hold"/>
                                        <p:tgtEl>
                                          <p:spTgt spid="44"/>
                                        </p:tgtEl>
                                        <p:attrNameLst>
                                          <p:attrName>ppt_h</p:attrName>
                                        </p:attrNameLst>
                                      </p:cBhvr>
                                      <p:tavLst>
                                        <p:tav tm="0">
                                          <p:val>
                                            <p:fltVal val="0"/>
                                          </p:val>
                                        </p:tav>
                                        <p:tav tm="100000">
                                          <p:val>
                                            <p:strVal val="#ppt_h"/>
                                          </p:val>
                                        </p:tav>
                                      </p:tavLst>
                                    </p:anim>
                                    <p:animEffect transition="in" filter="fade">
                                      <p:cBhvr>
                                        <p:cTn id="1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utoUpdateAnimBg="0"/>
      <p:bldP spid="4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276872"/>
            <a:ext cx="3264363" cy="2688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文本框 3"/>
          <p:cNvSpPr txBox="1"/>
          <p:nvPr/>
        </p:nvSpPr>
        <p:spPr>
          <a:xfrm>
            <a:off x="547268" y="2574581"/>
            <a:ext cx="2089150" cy="2061210"/>
          </a:xfrm>
          <a:prstGeom prst="rect">
            <a:avLst/>
          </a:prstGeom>
          <a:noFill/>
        </p:spPr>
        <p:txBody>
          <a:bodyPr wrap="none" rtlCol="0">
            <a:spAutoFit/>
          </a:bodyPr>
          <a:lstStyle/>
          <a:p>
            <a:r>
              <a:rPr lang="en-US" altLang="zh-CN" sz="12800" dirty="0" smtClean="0">
                <a:solidFill>
                  <a:schemeClr val="bg1"/>
                </a:solidFill>
                <a:latin typeface="微软雅黑" panose="020B0503020204020204" pitchFamily="34" charset="-122"/>
                <a:ea typeface="微软雅黑" panose="020B0503020204020204" pitchFamily="34" charset="-122"/>
              </a:rPr>
              <a:t>03</a:t>
            </a:r>
            <a:endParaRPr lang="zh-CN" altLang="en-US" sz="12800" dirty="0" smtClean="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150393" y="3333642"/>
            <a:ext cx="2011680" cy="829945"/>
          </a:xfrm>
          <a:prstGeom prst="rect">
            <a:avLst/>
          </a:prstGeom>
          <a:noFill/>
        </p:spPr>
        <p:txBody>
          <a:bodyPr wrap="none" rtlCol="0">
            <a:spAutoFit/>
          </a:bodyPr>
          <a:lstStyle/>
          <a:p>
            <a:r>
              <a:rPr lang="zh-CN" altLang="en-US" sz="4800" dirty="0" smtClean="0">
                <a:solidFill>
                  <a:schemeClr val="tx1">
                    <a:lumMod val="75000"/>
                    <a:lumOff val="25000"/>
                  </a:schemeClr>
                </a:solidFill>
                <a:latin typeface="微软雅黑" panose="020B0503020204020204" pitchFamily="34" charset="-122"/>
                <a:ea typeface="微软雅黑" panose="020B0503020204020204" pitchFamily="34" charset="-122"/>
              </a:rPr>
              <a:t>创新点</a:t>
            </a:r>
            <a:endParaRPr lang="zh-CN" altLang="en-US" sz="4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8975543" y="2276871"/>
            <a:ext cx="3264363" cy="2688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30" name="组合 29"/>
          <p:cNvGrpSpPr/>
          <p:nvPr/>
        </p:nvGrpSpPr>
        <p:grpSpPr>
          <a:xfrm>
            <a:off x="7596491" y="2468893"/>
            <a:ext cx="576064" cy="577112"/>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33" name="组合 32"/>
          <p:cNvGrpSpPr/>
          <p:nvPr/>
        </p:nvGrpSpPr>
        <p:grpSpPr>
          <a:xfrm>
            <a:off x="5868299" y="2469417"/>
            <a:ext cx="576064" cy="576064"/>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36" name="组合 35"/>
          <p:cNvGrpSpPr/>
          <p:nvPr/>
        </p:nvGrpSpPr>
        <p:grpSpPr>
          <a:xfrm>
            <a:off x="6732395" y="2468893"/>
            <a:ext cx="577111" cy="577112"/>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39" name="组合 38"/>
          <p:cNvGrpSpPr/>
          <p:nvPr/>
        </p:nvGrpSpPr>
        <p:grpSpPr>
          <a:xfrm>
            <a:off x="4140107" y="2468893"/>
            <a:ext cx="577111" cy="577112"/>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43" name="组合 42"/>
          <p:cNvGrpSpPr/>
          <p:nvPr/>
        </p:nvGrpSpPr>
        <p:grpSpPr>
          <a:xfrm>
            <a:off x="5004203" y="2468893"/>
            <a:ext cx="577111" cy="577112"/>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sp>
        <p:nvSpPr>
          <p:cNvPr id="22" name="矩形 21"/>
          <p:cNvSpPr/>
          <p:nvPr/>
        </p:nvSpPr>
        <p:spPr>
          <a:xfrm>
            <a:off x="239349" y="1604797"/>
            <a:ext cx="1033515" cy="30289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35" b="0" i="0" u="none" strike="noStrike" kern="0" cap="none" spc="0" normalizeH="0" baseline="0" noProof="0" dirty="0" smtClean="0">
                <a:ln>
                  <a:noFill/>
                </a:ln>
                <a:solidFill>
                  <a:prstClr val="white"/>
                </a:solidFill>
                <a:effectLst/>
                <a:uLnTx/>
                <a:uFillTx/>
              </a:rPr>
              <a:t>PPT</a:t>
            </a:r>
            <a:r>
              <a:rPr kumimoji="0" lang="zh-CN" altLang="en-US" sz="135" b="0" i="0" u="none" strike="noStrike" kern="0" cap="none" spc="0" normalizeH="0" baseline="0" noProof="0" dirty="0" smtClean="0">
                <a:ln>
                  <a:noFill/>
                </a:ln>
                <a:solidFill>
                  <a:prstClr val="white"/>
                </a:solidFill>
                <a:effectLst/>
                <a:uLnTx/>
                <a:uFillTx/>
              </a:rPr>
              <a:t>模板下载：</a:t>
            </a:r>
            <a:r>
              <a:rPr kumimoji="0" lang="en-US" altLang="zh-CN" sz="135" b="0" i="0" u="none" strike="noStrike" kern="0" cap="none" spc="0" normalizeH="0" baseline="0" noProof="0" dirty="0" smtClean="0">
                <a:ln>
                  <a:noFill/>
                </a:ln>
                <a:solidFill>
                  <a:prstClr val="white"/>
                </a:solidFill>
                <a:effectLst/>
                <a:uLnTx/>
                <a:uFillTx/>
              </a:rPr>
              <a:t>www.1ppt.com/moban/     </a:t>
            </a:r>
            <a:r>
              <a:rPr kumimoji="0" lang="zh-CN" altLang="en-US" sz="135" b="0" i="0" u="none" strike="noStrike" kern="0" cap="none" spc="0" normalizeH="0" baseline="0" noProof="0" dirty="0" smtClean="0">
                <a:ln>
                  <a:noFill/>
                </a:ln>
                <a:solidFill>
                  <a:prstClr val="white"/>
                </a:solidFill>
                <a:effectLst/>
                <a:uLnTx/>
                <a:uFillTx/>
              </a:rPr>
              <a:t>行业</a:t>
            </a:r>
            <a:r>
              <a:rPr kumimoji="0" lang="en-US" altLang="zh-CN" sz="135" b="0" i="0" u="none" strike="noStrike" kern="0" cap="none" spc="0" normalizeH="0" baseline="0" noProof="0" dirty="0" smtClean="0">
                <a:ln>
                  <a:noFill/>
                </a:ln>
                <a:solidFill>
                  <a:prstClr val="white"/>
                </a:solidFill>
                <a:effectLst/>
                <a:uLnTx/>
                <a:uFillTx/>
              </a:rPr>
              <a:t>PPT</a:t>
            </a:r>
            <a:r>
              <a:rPr kumimoji="0" lang="zh-CN" altLang="en-US" sz="135" b="0" i="0" u="none" strike="noStrike" kern="0" cap="none" spc="0" normalizeH="0" baseline="0" noProof="0" dirty="0" smtClean="0">
                <a:ln>
                  <a:noFill/>
                </a:ln>
                <a:solidFill>
                  <a:prstClr val="white"/>
                </a:solidFill>
                <a:effectLst/>
                <a:uLnTx/>
                <a:uFillTx/>
              </a:rPr>
              <a:t>模板：</a:t>
            </a:r>
            <a:r>
              <a:rPr kumimoji="0" lang="en-US" altLang="zh-CN" sz="135" b="0" i="0" u="none" strike="noStrike" kern="0" cap="none" spc="0" normalizeH="0" baseline="0" noProof="0" dirty="0" smtClean="0">
                <a:ln>
                  <a:noFill/>
                </a:ln>
                <a:solidFill>
                  <a:prstClr val="white"/>
                </a:solidFill>
                <a:effectLst/>
                <a:uLnTx/>
                <a:uFillTx/>
              </a:rPr>
              <a:t>www.1ppt.com/hangye/ </a:t>
            </a:r>
            <a:endParaRPr kumimoji="0" lang="en-US" altLang="zh-CN" sz="135"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smtClean="0">
                <a:ln>
                  <a:noFill/>
                </a:ln>
                <a:solidFill>
                  <a:prstClr val="white"/>
                </a:solidFill>
                <a:effectLst/>
                <a:uLnTx/>
                <a:uFillTx/>
              </a:rPr>
              <a:t>节日</a:t>
            </a:r>
            <a:r>
              <a:rPr kumimoji="0" lang="en-US" altLang="zh-CN" sz="135" b="0" i="0" u="none" strike="noStrike" kern="0" cap="none" spc="0" normalizeH="0" baseline="0" noProof="0" dirty="0" smtClean="0">
                <a:ln>
                  <a:noFill/>
                </a:ln>
                <a:solidFill>
                  <a:prstClr val="white"/>
                </a:solidFill>
                <a:effectLst/>
                <a:uLnTx/>
                <a:uFillTx/>
              </a:rPr>
              <a:t>PPT</a:t>
            </a:r>
            <a:r>
              <a:rPr kumimoji="0" lang="zh-CN" altLang="en-US" sz="135" b="0" i="0" u="none" strike="noStrike" kern="0" cap="none" spc="0" normalizeH="0" baseline="0" noProof="0" dirty="0" smtClean="0">
                <a:ln>
                  <a:noFill/>
                </a:ln>
                <a:solidFill>
                  <a:prstClr val="white"/>
                </a:solidFill>
                <a:effectLst/>
                <a:uLnTx/>
                <a:uFillTx/>
              </a:rPr>
              <a:t>模板：</a:t>
            </a:r>
            <a:r>
              <a:rPr kumimoji="0" lang="en-US" altLang="zh-CN" sz="135" b="0" i="0" u="none" strike="noStrike" kern="0" cap="none" spc="0" normalizeH="0" baseline="0" noProof="0" dirty="0" smtClean="0">
                <a:ln>
                  <a:noFill/>
                </a:ln>
                <a:solidFill>
                  <a:prstClr val="white"/>
                </a:solidFill>
                <a:effectLst/>
                <a:uLnTx/>
                <a:uFillTx/>
              </a:rPr>
              <a:t>www.1ppt.com/jieri/           PPT</a:t>
            </a:r>
            <a:r>
              <a:rPr kumimoji="0" lang="zh-CN" altLang="en-US" sz="135" b="0" i="0" u="none" strike="noStrike" kern="0" cap="none" spc="0" normalizeH="0" baseline="0" noProof="0" dirty="0" smtClean="0">
                <a:ln>
                  <a:noFill/>
                </a:ln>
                <a:solidFill>
                  <a:prstClr val="white"/>
                </a:solidFill>
                <a:effectLst/>
                <a:uLnTx/>
                <a:uFillTx/>
              </a:rPr>
              <a:t>素材下载：</a:t>
            </a:r>
            <a:r>
              <a:rPr kumimoji="0" lang="en-US" altLang="zh-CN" sz="135" b="0" i="0" u="none" strike="noStrike" kern="0" cap="none" spc="0" normalizeH="0" baseline="0" noProof="0" dirty="0" smtClean="0">
                <a:ln>
                  <a:noFill/>
                </a:ln>
                <a:solidFill>
                  <a:prstClr val="white"/>
                </a:solidFill>
                <a:effectLst/>
                <a:uLnTx/>
                <a:uFillTx/>
              </a:rPr>
              <a:t>www.1ppt.com/sucai/</a:t>
            </a:r>
            <a:endParaRPr kumimoji="0" lang="en-US" altLang="zh-CN" sz="135"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35" b="0" i="0" u="none" strike="noStrike" kern="0" cap="none" spc="0" normalizeH="0" baseline="0" noProof="0" dirty="0" smtClean="0">
                <a:ln>
                  <a:noFill/>
                </a:ln>
                <a:solidFill>
                  <a:prstClr val="white"/>
                </a:solidFill>
                <a:effectLst/>
                <a:uLnTx/>
                <a:uFillTx/>
              </a:rPr>
              <a:t>PPT</a:t>
            </a:r>
            <a:r>
              <a:rPr kumimoji="0" lang="zh-CN" altLang="en-US" sz="135" b="0" i="0" u="none" strike="noStrike" kern="0" cap="none" spc="0" normalizeH="0" baseline="0" noProof="0" dirty="0" smtClean="0">
                <a:ln>
                  <a:noFill/>
                </a:ln>
                <a:solidFill>
                  <a:prstClr val="white"/>
                </a:solidFill>
                <a:effectLst/>
                <a:uLnTx/>
                <a:uFillTx/>
              </a:rPr>
              <a:t>背景图片：</a:t>
            </a:r>
            <a:r>
              <a:rPr kumimoji="0" lang="en-US" altLang="zh-CN" sz="135" b="0" i="0" u="none" strike="noStrike" kern="0" cap="none" spc="0" normalizeH="0" baseline="0" noProof="0" dirty="0" smtClean="0">
                <a:ln>
                  <a:noFill/>
                </a:ln>
                <a:solidFill>
                  <a:prstClr val="white"/>
                </a:solidFill>
                <a:effectLst/>
                <a:uLnTx/>
                <a:uFillTx/>
              </a:rPr>
              <a:t>www.1ppt.com/beijing/      PPT</a:t>
            </a:r>
            <a:r>
              <a:rPr kumimoji="0" lang="zh-CN" altLang="en-US" sz="135" b="0" i="0" u="none" strike="noStrike" kern="0" cap="none" spc="0" normalizeH="0" baseline="0" noProof="0" dirty="0" smtClean="0">
                <a:ln>
                  <a:noFill/>
                </a:ln>
                <a:solidFill>
                  <a:prstClr val="white"/>
                </a:solidFill>
                <a:effectLst/>
                <a:uLnTx/>
                <a:uFillTx/>
              </a:rPr>
              <a:t>图表下载：</a:t>
            </a:r>
            <a:r>
              <a:rPr kumimoji="0" lang="en-US" altLang="zh-CN" sz="135" b="0" i="0" u="none" strike="noStrike" kern="0" cap="none" spc="0" normalizeH="0" baseline="0" noProof="0" dirty="0" smtClean="0">
                <a:ln>
                  <a:noFill/>
                </a:ln>
                <a:solidFill>
                  <a:prstClr val="white"/>
                </a:solidFill>
                <a:effectLst/>
                <a:uLnTx/>
                <a:uFillTx/>
              </a:rPr>
              <a:t>www.1ppt.com/tubiao/      </a:t>
            </a:r>
            <a:endParaRPr kumimoji="0" lang="en-US" altLang="zh-CN" sz="135"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smtClean="0">
                <a:ln>
                  <a:noFill/>
                </a:ln>
                <a:solidFill>
                  <a:prstClr val="white"/>
                </a:solidFill>
                <a:effectLst/>
                <a:uLnTx/>
                <a:uFillTx/>
              </a:rPr>
              <a:t>优秀</a:t>
            </a:r>
            <a:r>
              <a:rPr kumimoji="0" lang="en-US" altLang="zh-CN" sz="135" b="0" i="0" u="none" strike="noStrike" kern="0" cap="none" spc="0" normalizeH="0" baseline="0" noProof="0" dirty="0" smtClean="0">
                <a:ln>
                  <a:noFill/>
                </a:ln>
                <a:solidFill>
                  <a:prstClr val="white"/>
                </a:solidFill>
                <a:effectLst/>
                <a:uLnTx/>
                <a:uFillTx/>
              </a:rPr>
              <a:t>PPT</a:t>
            </a:r>
            <a:r>
              <a:rPr kumimoji="0" lang="zh-CN" altLang="en-US" sz="135" b="0" i="0" u="none" strike="noStrike" kern="0" cap="none" spc="0" normalizeH="0" baseline="0" noProof="0" dirty="0" smtClean="0">
                <a:ln>
                  <a:noFill/>
                </a:ln>
                <a:solidFill>
                  <a:prstClr val="white"/>
                </a:solidFill>
                <a:effectLst/>
                <a:uLnTx/>
                <a:uFillTx/>
              </a:rPr>
              <a:t>下载：</a:t>
            </a:r>
            <a:r>
              <a:rPr kumimoji="0" lang="en-US" altLang="zh-CN" sz="135" b="0" i="0" u="none" strike="noStrike" kern="0" cap="none" spc="0" normalizeH="0" baseline="0" noProof="0" dirty="0" smtClean="0">
                <a:ln>
                  <a:noFill/>
                </a:ln>
                <a:solidFill>
                  <a:prstClr val="white"/>
                </a:solidFill>
                <a:effectLst/>
                <a:uLnTx/>
                <a:uFillTx/>
              </a:rPr>
              <a:t>www.1ppt.com/xiazai/        PPT</a:t>
            </a:r>
            <a:r>
              <a:rPr kumimoji="0" lang="zh-CN" altLang="en-US" sz="135" b="0" i="0" u="none" strike="noStrike" kern="0" cap="none" spc="0" normalizeH="0" baseline="0" noProof="0" dirty="0" smtClean="0">
                <a:ln>
                  <a:noFill/>
                </a:ln>
                <a:solidFill>
                  <a:prstClr val="white"/>
                </a:solidFill>
                <a:effectLst/>
                <a:uLnTx/>
                <a:uFillTx/>
              </a:rPr>
              <a:t>教程： </a:t>
            </a:r>
            <a:r>
              <a:rPr kumimoji="0" lang="en-US" altLang="zh-CN" sz="135" b="0" i="0" u="none" strike="noStrike" kern="0" cap="none" spc="0" normalizeH="0" baseline="0" noProof="0" dirty="0" smtClean="0">
                <a:ln>
                  <a:noFill/>
                </a:ln>
                <a:solidFill>
                  <a:prstClr val="white"/>
                </a:solidFill>
                <a:effectLst/>
                <a:uLnTx/>
                <a:uFillTx/>
              </a:rPr>
              <a:t>www.1ppt.com/powerpoint/      </a:t>
            </a:r>
            <a:endParaRPr kumimoji="0" lang="en-US" altLang="zh-CN" sz="135"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35" b="0" i="0" u="none" strike="noStrike" kern="0" cap="none" spc="0" normalizeH="0" baseline="0" noProof="0" dirty="0" smtClean="0">
                <a:ln>
                  <a:noFill/>
                </a:ln>
                <a:solidFill>
                  <a:prstClr val="white"/>
                </a:solidFill>
                <a:effectLst/>
                <a:uLnTx/>
                <a:uFillTx/>
              </a:rPr>
              <a:t>Word</a:t>
            </a:r>
            <a:r>
              <a:rPr kumimoji="0" lang="zh-CN" altLang="en-US" sz="135" b="0" i="0" u="none" strike="noStrike" kern="0" cap="none" spc="0" normalizeH="0" baseline="0" noProof="0" dirty="0" smtClean="0">
                <a:ln>
                  <a:noFill/>
                </a:ln>
                <a:solidFill>
                  <a:prstClr val="white"/>
                </a:solidFill>
                <a:effectLst/>
                <a:uLnTx/>
                <a:uFillTx/>
              </a:rPr>
              <a:t>教程： </a:t>
            </a:r>
            <a:r>
              <a:rPr kumimoji="0" lang="en-US" altLang="zh-CN" sz="135" b="0" i="0" u="none" strike="noStrike" kern="0" cap="none" spc="0" normalizeH="0" baseline="0" noProof="0" dirty="0" smtClean="0">
                <a:ln>
                  <a:noFill/>
                </a:ln>
                <a:solidFill>
                  <a:prstClr val="white"/>
                </a:solidFill>
                <a:effectLst/>
                <a:uLnTx/>
                <a:uFillTx/>
              </a:rPr>
              <a:t>www.1ppt.com/word/              Excel</a:t>
            </a:r>
            <a:r>
              <a:rPr kumimoji="0" lang="zh-CN" altLang="en-US" sz="135" b="0" i="0" u="none" strike="noStrike" kern="0" cap="none" spc="0" normalizeH="0" baseline="0" noProof="0" dirty="0" smtClean="0">
                <a:ln>
                  <a:noFill/>
                </a:ln>
                <a:solidFill>
                  <a:prstClr val="white"/>
                </a:solidFill>
                <a:effectLst/>
                <a:uLnTx/>
                <a:uFillTx/>
              </a:rPr>
              <a:t>教程：</a:t>
            </a:r>
            <a:r>
              <a:rPr kumimoji="0" lang="en-US" altLang="zh-CN" sz="135" b="0" i="0" u="none" strike="noStrike" kern="0" cap="none" spc="0" normalizeH="0" baseline="0" noProof="0" dirty="0" smtClean="0">
                <a:ln>
                  <a:noFill/>
                </a:ln>
                <a:solidFill>
                  <a:prstClr val="white"/>
                </a:solidFill>
                <a:effectLst/>
                <a:uLnTx/>
                <a:uFillTx/>
              </a:rPr>
              <a:t>www.1ppt.com/excel/  </a:t>
            </a:r>
            <a:endParaRPr kumimoji="0" lang="en-US" altLang="zh-CN" sz="135"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smtClean="0">
                <a:ln>
                  <a:noFill/>
                </a:ln>
                <a:solidFill>
                  <a:prstClr val="white"/>
                </a:solidFill>
                <a:effectLst/>
                <a:uLnTx/>
                <a:uFillTx/>
              </a:rPr>
              <a:t>资料下载：</a:t>
            </a:r>
            <a:r>
              <a:rPr kumimoji="0" lang="en-US" altLang="zh-CN" sz="135" b="0" i="0" u="none" strike="noStrike" kern="0" cap="none" spc="0" normalizeH="0" baseline="0" noProof="0" dirty="0" smtClean="0">
                <a:ln>
                  <a:noFill/>
                </a:ln>
                <a:solidFill>
                  <a:prstClr val="white"/>
                </a:solidFill>
                <a:effectLst/>
                <a:uLnTx/>
                <a:uFillTx/>
              </a:rPr>
              <a:t>www.1ppt.com/ziliao/                PPT</a:t>
            </a:r>
            <a:r>
              <a:rPr kumimoji="0" lang="zh-CN" altLang="en-US" sz="135" b="0" i="0" u="none" strike="noStrike" kern="0" cap="none" spc="0" normalizeH="0" baseline="0" noProof="0" dirty="0" smtClean="0">
                <a:ln>
                  <a:noFill/>
                </a:ln>
                <a:solidFill>
                  <a:prstClr val="white"/>
                </a:solidFill>
                <a:effectLst/>
                <a:uLnTx/>
                <a:uFillTx/>
              </a:rPr>
              <a:t>课件下载：</a:t>
            </a:r>
            <a:r>
              <a:rPr kumimoji="0" lang="en-US" altLang="zh-CN" sz="135" b="0" i="0" u="none" strike="noStrike" kern="0" cap="none" spc="0" normalizeH="0" baseline="0" noProof="0" dirty="0" smtClean="0">
                <a:ln>
                  <a:noFill/>
                </a:ln>
                <a:solidFill>
                  <a:prstClr val="white"/>
                </a:solidFill>
                <a:effectLst/>
                <a:uLnTx/>
                <a:uFillTx/>
              </a:rPr>
              <a:t>www.1ppt.com/kejian/ </a:t>
            </a:r>
            <a:endParaRPr kumimoji="0" lang="en-US" altLang="zh-CN" sz="135"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smtClean="0">
                <a:ln>
                  <a:noFill/>
                </a:ln>
                <a:solidFill>
                  <a:prstClr val="white"/>
                </a:solidFill>
                <a:effectLst/>
                <a:uLnTx/>
                <a:uFillTx/>
              </a:rPr>
              <a:t>范文下载：</a:t>
            </a:r>
            <a:r>
              <a:rPr kumimoji="0" lang="en-US" altLang="zh-CN" sz="135" b="0" i="0" u="none" strike="noStrike" kern="0" cap="none" spc="0" normalizeH="0" baseline="0" noProof="0" dirty="0" smtClean="0">
                <a:ln>
                  <a:noFill/>
                </a:ln>
                <a:solidFill>
                  <a:prstClr val="white"/>
                </a:solidFill>
                <a:effectLst/>
                <a:uLnTx/>
                <a:uFillTx/>
              </a:rPr>
              <a:t>www.1ppt.com/fanwen/             </a:t>
            </a:r>
            <a:r>
              <a:rPr kumimoji="0" lang="zh-CN" altLang="en-US" sz="135" b="0" i="0" u="none" strike="noStrike" kern="0" cap="none" spc="0" normalizeH="0" baseline="0" noProof="0" dirty="0" smtClean="0">
                <a:ln>
                  <a:noFill/>
                </a:ln>
                <a:solidFill>
                  <a:prstClr val="white"/>
                </a:solidFill>
                <a:effectLst/>
                <a:uLnTx/>
                <a:uFillTx/>
              </a:rPr>
              <a:t>试卷下载：</a:t>
            </a:r>
            <a:r>
              <a:rPr kumimoji="0" lang="en-US" altLang="zh-CN" sz="135" b="0" i="0" u="none" strike="noStrike" kern="0" cap="none" spc="0" normalizeH="0" baseline="0" noProof="0" dirty="0" smtClean="0">
                <a:ln>
                  <a:noFill/>
                </a:ln>
                <a:solidFill>
                  <a:prstClr val="white"/>
                </a:solidFill>
                <a:effectLst/>
                <a:uLnTx/>
                <a:uFillTx/>
              </a:rPr>
              <a:t>www.1ppt.com/shiti/  </a:t>
            </a:r>
            <a:endParaRPr kumimoji="0" lang="en-US" altLang="zh-CN" sz="135"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smtClean="0">
                <a:ln>
                  <a:noFill/>
                </a:ln>
                <a:solidFill>
                  <a:prstClr val="white"/>
                </a:solidFill>
                <a:effectLst/>
                <a:uLnTx/>
                <a:uFillTx/>
              </a:rPr>
              <a:t>教案下载：</a:t>
            </a:r>
            <a:r>
              <a:rPr kumimoji="0" lang="en-US" altLang="zh-CN" sz="135" b="0" i="0" u="none" strike="noStrike" kern="0" cap="none" spc="0" normalizeH="0" baseline="0" noProof="0" dirty="0" smtClean="0">
                <a:ln>
                  <a:noFill/>
                </a:ln>
                <a:solidFill>
                  <a:prstClr val="white"/>
                </a:solidFill>
                <a:effectLst/>
                <a:uLnTx/>
                <a:uFillTx/>
              </a:rPr>
              <a:t>www.1ppt.com/jiaoan/        </a:t>
            </a:r>
            <a:endParaRPr kumimoji="0" lang="en-US" altLang="zh-CN" sz="135"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smtClean="0">
                <a:ln>
                  <a:noFill/>
                </a:ln>
                <a:solidFill>
                  <a:prstClr val="white"/>
                </a:solidFill>
                <a:effectLst/>
                <a:uLnTx/>
                <a:uFillTx/>
              </a:rPr>
              <a:t>字体下载：</a:t>
            </a:r>
            <a:r>
              <a:rPr kumimoji="0" lang="en-US" altLang="zh-CN" sz="135" b="0" i="0" u="none" strike="noStrike" kern="0" cap="none" spc="0" normalizeH="0" baseline="0" noProof="0" dirty="0" smtClean="0">
                <a:ln>
                  <a:noFill/>
                </a:ln>
                <a:solidFill>
                  <a:prstClr val="white"/>
                </a:solidFill>
                <a:effectLst/>
                <a:uLnTx/>
                <a:uFillTx/>
              </a:rPr>
              <a:t>www.1ppt.com/ziti/</a:t>
            </a:r>
            <a:endParaRPr kumimoji="0" lang="en-US" altLang="zh-CN" sz="135"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35" b="0" i="0" u="none" strike="noStrike" kern="0" cap="none" spc="0" normalizeH="0" baseline="0" noProof="0" dirty="0" smtClean="0">
                <a:ln>
                  <a:noFill/>
                </a:ln>
                <a:solidFill>
                  <a:prstClr val="white"/>
                </a:solidFill>
                <a:effectLst/>
                <a:uLnTx/>
                <a:uFillTx/>
              </a:rPr>
              <a:t> </a:t>
            </a:r>
            <a:endParaRPr kumimoji="0" lang="zh-CN" altLang="en-US" sz="135" b="0" i="0" u="none" strike="noStrike" kern="0" cap="none" spc="0" normalizeH="0" baseline="0" noProof="0" dirty="0" smtClean="0">
              <a:ln>
                <a:noFill/>
              </a:ln>
              <a:solidFill>
                <a:prstClr val="white"/>
              </a:solidFill>
              <a:effectLst/>
              <a:uLnTx/>
              <a:uFillTx/>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41" presetClass="entr" presetSubtype="0" fill="hold" grpId="0" nodeType="with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5"/>
                                        </p:tgtEl>
                                        <p:attrNameLst>
                                          <p:attrName>ppt_y</p:attrName>
                                        </p:attrNameLst>
                                      </p:cBhvr>
                                      <p:tavLst>
                                        <p:tav tm="0">
                                          <p:val>
                                            <p:strVal val="#ppt_y"/>
                                          </p:val>
                                        </p:tav>
                                        <p:tav tm="100000">
                                          <p:val>
                                            <p:strVal val="#ppt_y"/>
                                          </p:val>
                                        </p:tav>
                                      </p:tavLst>
                                    </p:anim>
                                    <p:anim calcmode="lin" valueType="num">
                                      <p:cBhvr>
                                        <p:cTn id="15"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down)">
                                      <p:cBhvr>
                                        <p:cTn id="20" dur="500"/>
                                        <p:tgtEl>
                                          <p:spTgt spid="29"/>
                                        </p:tgtEl>
                                      </p:cBhvr>
                                    </p:animEffect>
                                  </p:childTnLst>
                                </p:cTn>
                              </p:par>
                              <p:par>
                                <p:cTn id="21" presetID="53" presetClass="entr" presetSubtype="16"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p:cTn id="23" dur="500" fill="hold"/>
                                        <p:tgtEl>
                                          <p:spTgt spid="39"/>
                                        </p:tgtEl>
                                        <p:attrNameLst>
                                          <p:attrName>ppt_w</p:attrName>
                                        </p:attrNameLst>
                                      </p:cBhvr>
                                      <p:tavLst>
                                        <p:tav tm="0">
                                          <p:val>
                                            <p:fltVal val="0"/>
                                          </p:val>
                                        </p:tav>
                                        <p:tav tm="100000">
                                          <p:val>
                                            <p:strVal val="#ppt_w"/>
                                          </p:val>
                                        </p:tav>
                                      </p:tavLst>
                                    </p:anim>
                                    <p:anim calcmode="lin" valueType="num">
                                      <p:cBhvr>
                                        <p:cTn id="24" dur="500" fill="hold"/>
                                        <p:tgtEl>
                                          <p:spTgt spid="39"/>
                                        </p:tgtEl>
                                        <p:attrNameLst>
                                          <p:attrName>ppt_h</p:attrName>
                                        </p:attrNameLst>
                                      </p:cBhvr>
                                      <p:tavLst>
                                        <p:tav tm="0">
                                          <p:val>
                                            <p:fltVal val="0"/>
                                          </p:val>
                                        </p:tav>
                                        <p:tav tm="100000">
                                          <p:val>
                                            <p:strVal val="#ppt_h"/>
                                          </p:val>
                                        </p:tav>
                                      </p:tavLst>
                                    </p:anim>
                                    <p:animEffect transition="in" filter="fade">
                                      <p:cBhvr>
                                        <p:cTn id="25" dur="500"/>
                                        <p:tgtEl>
                                          <p:spTgt spid="39"/>
                                        </p:tgtEl>
                                      </p:cBhvr>
                                    </p:animEffect>
                                  </p:childTnLst>
                                </p:cTn>
                              </p:par>
                              <p:par>
                                <p:cTn id="26" presetID="53" presetClass="entr" presetSubtype="16" fill="hold" nodeType="withEffect">
                                  <p:stCondLst>
                                    <p:cond delay="200"/>
                                  </p:stCondLst>
                                  <p:childTnLst>
                                    <p:set>
                                      <p:cBhvr>
                                        <p:cTn id="27" dur="1" fill="hold">
                                          <p:stCondLst>
                                            <p:cond delay="0"/>
                                          </p:stCondLst>
                                        </p:cTn>
                                        <p:tgtEl>
                                          <p:spTgt spid="43"/>
                                        </p:tgtEl>
                                        <p:attrNameLst>
                                          <p:attrName>style.visibility</p:attrName>
                                        </p:attrNameLst>
                                      </p:cBhvr>
                                      <p:to>
                                        <p:strVal val="visible"/>
                                      </p:to>
                                    </p:set>
                                    <p:anim calcmode="lin" valueType="num">
                                      <p:cBhvr>
                                        <p:cTn id="28" dur="500" fill="hold"/>
                                        <p:tgtEl>
                                          <p:spTgt spid="43"/>
                                        </p:tgtEl>
                                        <p:attrNameLst>
                                          <p:attrName>ppt_w</p:attrName>
                                        </p:attrNameLst>
                                      </p:cBhvr>
                                      <p:tavLst>
                                        <p:tav tm="0">
                                          <p:val>
                                            <p:fltVal val="0"/>
                                          </p:val>
                                        </p:tav>
                                        <p:tav tm="100000">
                                          <p:val>
                                            <p:strVal val="#ppt_w"/>
                                          </p:val>
                                        </p:tav>
                                      </p:tavLst>
                                    </p:anim>
                                    <p:anim calcmode="lin" valueType="num">
                                      <p:cBhvr>
                                        <p:cTn id="29" dur="500" fill="hold"/>
                                        <p:tgtEl>
                                          <p:spTgt spid="43"/>
                                        </p:tgtEl>
                                        <p:attrNameLst>
                                          <p:attrName>ppt_h</p:attrName>
                                        </p:attrNameLst>
                                      </p:cBhvr>
                                      <p:tavLst>
                                        <p:tav tm="0">
                                          <p:val>
                                            <p:fltVal val="0"/>
                                          </p:val>
                                        </p:tav>
                                        <p:tav tm="100000">
                                          <p:val>
                                            <p:strVal val="#ppt_h"/>
                                          </p:val>
                                        </p:tav>
                                      </p:tavLst>
                                    </p:anim>
                                    <p:animEffect transition="in" filter="fade">
                                      <p:cBhvr>
                                        <p:cTn id="30" dur="500"/>
                                        <p:tgtEl>
                                          <p:spTgt spid="43"/>
                                        </p:tgtEl>
                                      </p:cBhvr>
                                    </p:animEffect>
                                  </p:childTnLst>
                                </p:cTn>
                              </p:par>
                              <p:par>
                                <p:cTn id="31" presetID="53" presetClass="entr" presetSubtype="16" fill="hold" nodeType="withEffect">
                                  <p:stCondLst>
                                    <p:cond delay="400"/>
                                  </p:stCondLst>
                                  <p:childTnLst>
                                    <p:set>
                                      <p:cBhvr>
                                        <p:cTn id="32" dur="1" fill="hold">
                                          <p:stCondLst>
                                            <p:cond delay="0"/>
                                          </p:stCondLst>
                                        </p:cTn>
                                        <p:tgtEl>
                                          <p:spTgt spid="33"/>
                                        </p:tgtEl>
                                        <p:attrNameLst>
                                          <p:attrName>style.visibility</p:attrName>
                                        </p:attrNameLst>
                                      </p:cBhvr>
                                      <p:to>
                                        <p:strVal val="visible"/>
                                      </p:to>
                                    </p:set>
                                    <p:anim calcmode="lin" valueType="num">
                                      <p:cBhvr>
                                        <p:cTn id="33" dur="500" fill="hold"/>
                                        <p:tgtEl>
                                          <p:spTgt spid="33"/>
                                        </p:tgtEl>
                                        <p:attrNameLst>
                                          <p:attrName>ppt_w</p:attrName>
                                        </p:attrNameLst>
                                      </p:cBhvr>
                                      <p:tavLst>
                                        <p:tav tm="0">
                                          <p:val>
                                            <p:fltVal val="0"/>
                                          </p:val>
                                        </p:tav>
                                        <p:tav tm="100000">
                                          <p:val>
                                            <p:strVal val="#ppt_w"/>
                                          </p:val>
                                        </p:tav>
                                      </p:tavLst>
                                    </p:anim>
                                    <p:anim calcmode="lin" valueType="num">
                                      <p:cBhvr>
                                        <p:cTn id="34" dur="500" fill="hold"/>
                                        <p:tgtEl>
                                          <p:spTgt spid="33"/>
                                        </p:tgtEl>
                                        <p:attrNameLst>
                                          <p:attrName>ppt_h</p:attrName>
                                        </p:attrNameLst>
                                      </p:cBhvr>
                                      <p:tavLst>
                                        <p:tav tm="0">
                                          <p:val>
                                            <p:fltVal val="0"/>
                                          </p:val>
                                        </p:tav>
                                        <p:tav tm="100000">
                                          <p:val>
                                            <p:strVal val="#ppt_h"/>
                                          </p:val>
                                        </p:tav>
                                      </p:tavLst>
                                    </p:anim>
                                    <p:animEffect transition="in" filter="fade">
                                      <p:cBhvr>
                                        <p:cTn id="35" dur="500"/>
                                        <p:tgtEl>
                                          <p:spTgt spid="33"/>
                                        </p:tgtEl>
                                      </p:cBhvr>
                                    </p:animEffect>
                                  </p:childTnLst>
                                </p:cTn>
                              </p:par>
                              <p:par>
                                <p:cTn id="36" presetID="53" presetClass="entr" presetSubtype="16" fill="hold" nodeType="withEffect">
                                  <p:stCondLst>
                                    <p:cond delay="600"/>
                                  </p:stCondLst>
                                  <p:childTnLst>
                                    <p:set>
                                      <p:cBhvr>
                                        <p:cTn id="37" dur="1" fill="hold">
                                          <p:stCondLst>
                                            <p:cond delay="0"/>
                                          </p:stCondLst>
                                        </p:cTn>
                                        <p:tgtEl>
                                          <p:spTgt spid="36"/>
                                        </p:tgtEl>
                                        <p:attrNameLst>
                                          <p:attrName>style.visibility</p:attrName>
                                        </p:attrNameLst>
                                      </p:cBhvr>
                                      <p:to>
                                        <p:strVal val="visible"/>
                                      </p:to>
                                    </p:set>
                                    <p:anim calcmode="lin" valueType="num">
                                      <p:cBhvr>
                                        <p:cTn id="38" dur="500" fill="hold"/>
                                        <p:tgtEl>
                                          <p:spTgt spid="36"/>
                                        </p:tgtEl>
                                        <p:attrNameLst>
                                          <p:attrName>ppt_w</p:attrName>
                                        </p:attrNameLst>
                                      </p:cBhvr>
                                      <p:tavLst>
                                        <p:tav tm="0">
                                          <p:val>
                                            <p:fltVal val="0"/>
                                          </p:val>
                                        </p:tav>
                                        <p:tav tm="100000">
                                          <p:val>
                                            <p:strVal val="#ppt_w"/>
                                          </p:val>
                                        </p:tav>
                                      </p:tavLst>
                                    </p:anim>
                                    <p:anim calcmode="lin" valueType="num">
                                      <p:cBhvr>
                                        <p:cTn id="39" dur="500" fill="hold"/>
                                        <p:tgtEl>
                                          <p:spTgt spid="36"/>
                                        </p:tgtEl>
                                        <p:attrNameLst>
                                          <p:attrName>ppt_h</p:attrName>
                                        </p:attrNameLst>
                                      </p:cBhvr>
                                      <p:tavLst>
                                        <p:tav tm="0">
                                          <p:val>
                                            <p:fltVal val="0"/>
                                          </p:val>
                                        </p:tav>
                                        <p:tav tm="100000">
                                          <p:val>
                                            <p:strVal val="#ppt_h"/>
                                          </p:val>
                                        </p:tav>
                                      </p:tavLst>
                                    </p:anim>
                                    <p:animEffect transition="in" filter="fade">
                                      <p:cBhvr>
                                        <p:cTn id="40" dur="500"/>
                                        <p:tgtEl>
                                          <p:spTgt spid="36"/>
                                        </p:tgtEl>
                                      </p:cBhvr>
                                    </p:animEffect>
                                  </p:childTnLst>
                                </p:cTn>
                              </p:par>
                              <p:par>
                                <p:cTn id="41" presetID="53" presetClass="entr" presetSubtype="16" fill="hold" nodeType="withEffect">
                                  <p:stCondLst>
                                    <p:cond delay="800"/>
                                  </p:stCondLst>
                                  <p:childTnLst>
                                    <p:set>
                                      <p:cBhvr>
                                        <p:cTn id="42" dur="1" fill="hold">
                                          <p:stCondLst>
                                            <p:cond delay="0"/>
                                          </p:stCondLst>
                                        </p:cTn>
                                        <p:tgtEl>
                                          <p:spTgt spid="30"/>
                                        </p:tgtEl>
                                        <p:attrNameLst>
                                          <p:attrName>style.visibility</p:attrName>
                                        </p:attrNameLst>
                                      </p:cBhvr>
                                      <p:to>
                                        <p:strVal val="visible"/>
                                      </p:to>
                                    </p:set>
                                    <p:anim calcmode="lin" valueType="num">
                                      <p:cBhvr>
                                        <p:cTn id="43" dur="500" fill="hold"/>
                                        <p:tgtEl>
                                          <p:spTgt spid="30"/>
                                        </p:tgtEl>
                                        <p:attrNameLst>
                                          <p:attrName>ppt_w</p:attrName>
                                        </p:attrNameLst>
                                      </p:cBhvr>
                                      <p:tavLst>
                                        <p:tav tm="0">
                                          <p:val>
                                            <p:fltVal val="0"/>
                                          </p:val>
                                        </p:tav>
                                        <p:tav tm="100000">
                                          <p:val>
                                            <p:strVal val="#ppt_w"/>
                                          </p:val>
                                        </p:tav>
                                      </p:tavLst>
                                    </p:anim>
                                    <p:anim calcmode="lin" valueType="num">
                                      <p:cBhvr>
                                        <p:cTn id="44" dur="500" fill="hold"/>
                                        <p:tgtEl>
                                          <p:spTgt spid="30"/>
                                        </p:tgtEl>
                                        <p:attrNameLst>
                                          <p:attrName>ppt_h</p:attrName>
                                        </p:attrNameLst>
                                      </p:cBhvr>
                                      <p:tavLst>
                                        <p:tav tm="0">
                                          <p:val>
                                            <p:fltVal val="0"/>
                                          </p:val>
                                        </p:tav>
                                        <p:tav tm="100000">
                                          <p:val>
                                            <p:strVal val="#ppt_h"/>
                                          </p:val>
                                        </p:tav>
                                      </p:tavLst>
                                    </p:anim>
                                    <p:animEffect transition="in" filter="fade">
                                      <p:cBhvr>
                                        <p:cTn id="4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P spid="5" grpId="0"/>
      <p:bldP spid="2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2"/>
          <p:cNvSpPr/>
          <p:nvPr/>
        </p:nvSpPr>
        <p:spPr>
          <a:xfrm>
            <a:off x="6582349" y="1909082"/>
            <a:ext cx="3561372" cy="1686613"/>
          </a:xfrm>
          <a:prstGeom prst="roundRect">
            <a:avLst>
              <a:gd name="adj" fmla="val 6918"/>
            </a:avLst>
          </a:prstGeom>
          <a:noFill/>
          <a:ln w="12700">
            <a:solidFill>
              <a:srgbClr val="A6AAA9"/>
            </a:solidFill>
            <a:miter lim="400000"/>
          </a:ln>
        </p:spPr>
        <p:txBody>
          <a:bodyPr lIns="19050" tIns="19050" rIns="19050" bIns="19050" anchor="ctr"/>
          <a:lstStyle/>
          <a:p>
            <a:pPr lvl="0"/>
            <a:endParaRPr sz="1735"/>
          </a:p>
        </p:txBody>
      </p:sp>
      <p:sp>
        <p:nvSpPr>
          <p:cNvPr id="4" name="Shape 2014"/>
          <p:cNvSpPr/>
          <p:nvPr/>
        </p:nvSpPr>
        <p:spPr>
          <a:xfrm>
            <a:off x="1581951" y="3838029"/>
            <a:ext cx="3561372" cy="1686612"/>
          </a:xfrm>
          <a:prstGeom prst="roundRect">
            <a:avLst>
              <a:gd name="adj" fmla="val 6918"/>
            </a:avLst>
          </a:prstGeom>
          <a:noFill/>
          <a:ln w="12700">
            <a:solidFill>
              <a:srgbClr val="A6AAA9"/>
            </a:solidFill>
            <a:miter lim="400000"/>
          </a:ln>
        </p:spPr>
        <p:txBody>
          <a:bodyPr lIns="19050" tIns="19050" rIns="19050" bIns="19050" anchor="ctr"/>
          <a:lstStyle/>
          <a:p>
            <a:pPr lvl="0"/>
            <a:endParaRPr sz="1735"/>
          </a:p>
        </p:txBody>
      </p:sp>
      <p:sp>
        <p:nvSpPr>
          <p:cNvPr id="5" name="Shape 2015"/>
          <p:cNvSpPr/>
          <p:nvPr/>
        </p:nvSpPr>
        <p:spPr>
          <a:xfrm>
            <a:off x="1581951" y="1908447"/>
            <a:ext cx="3561372" cy="1686613"/>
          </a:xfrm>
          <a:prstGeom prst="roundRect">
            <a:avLst>
              <a:gd name="adj" fmla="val 6918"/>
            </a:avLst>
          </a:prstGeom>
          <a:noFill/>
          <a:ln w="12700">
            <a:solidFill>
              <a:srgbClr val="A6AAA9"/>
            </a:solidFill>
            <a:miter lim="400000"/>
          </a:ln>
        </p:spPr>
        <p:txBody>
          <a:bodyPr lIns="19050" tIns="19050" rIns="19050" bIns="19050" anchor="ctr"/>
          <a:lstStyle/>
          <a:p>
            <a:pPr lvl="0"/>
            <a:endParaRPr sz="1735"/>
          </a:p>
        </p:txBody>
      </p:sp>
      <p:sp>
        <p:nvSpPr>
          <p:cNvPr id="7" name="Shape 2021"/>
          <p:cNvSpPr/>
          <p:nvPr/>
        </p:nvSpPr>
        <p:spPr>
          <a:xfrm>
            <a:off x="2201545" y="2042795"/>
            <a:ext cx="2593340" cy="1300480"/>
          </a:xfrm>
          <a:prstGeom prst="rect">
            <a:avLst/>
          </a:prstGeom>
          <a:ln w="12700">
            <a:miter lim="400000"/>
          </a:ln>
        </p:spPr>
        <p:txBody>
          <a:bodyPr lIns="0" tIns="0" rIns="0" bIns="0"/>
          <a:lstStyle>
            <a:lvl1pPr algn="l">
              <a:lnSpc>
                <a:spcPct val="120000"/>
              </a:lnSpc>
              <a:spcBef>
                <a:spcPts val="2500"/>
              </a:spcBef>
              <a:defRPr sz="2000">
                <a:solidFill>
                  <a:srgbClr val="53585F"/>
                </a:solidFill>
              </a:defRPr>
            </a:lvl1pPr>
          </a:lstStyle>
          <a:p>
            <a:pPr eaLnBrk="0" hangingPunct="0">
              <a:lnSpc>
                <a:spcPct val="150000"/>
              </a:lnSpc>
            </a:pPr>
            <a:r>
              <a:rPr lang="zh-CN" altLang="en-US" sz="1335">
                <a:latin typeface="微软雅黑" panose="020B0503020204020204" pitchFamily="34" charset="-122"/>
                <a:sym typeface="+mn-ea"/>
              </a:rPr>
              <a:t>（</a:t>
            </a:r>
            <a:r>
              <a:rPr lang="en-US" altLang="zh-CN" sz="1335">
                <a:latin typeface="微软雅黑" panose="020B0503020204020204" pitchFamily="34" charset="-122"/>
                <a:sym typeface="+mn-ea"/>
              </a:rPr>
              <a:t>1</a:t>
            </a:r>
            <a:r>
              <a:rPr lang="zh-CN" altLang="en-US" sz="1335">
                <a:latin typeface="微软雅黑" panose="020B0503020204020204" pitchFamily="34" charset="-122"/>
                <a:sym typeface="+mn-ea"/>
              </a:rPr>
              <a:t>）</a:t>
            </a:r>
            <a:r>
              <a:rPr lang="zh-CN" altLang="en-US" sz="1335">
                <a:latin typeface="微软雅黑" panose="020B0503020204020204" pitchFamily="34" charset="-122"/>
                <a:ea typeface="微软雅黑" panose="020B0503020204020204" pitchFamily="34" charset="-122"/>
                <a:sym typeface="+mn-ea"/>
              </a:rPr>
              <a:t>将</a:t>
            </a:r>
            <a:r>
              <a:rPr lang="zh-CN" altLang="en-US" sz="1335">
                <a:solidFill>
                  <a:srgbClr val="FF0000"/>
                </a:solidFill>
                <a:latin typeface="微软雅黑" panose="020B0503020204020204" pitchFamily="34" charset="-122"/>
                <a:ea typeface="微软雅黑" panose="020B0503020204020204" pitchFamily="34" charset="-122"/>
                <a:sym typeface="+mn-ea"/>
              </a:rPr>
              <a:t>滑模控制</a:t>
            </a:r>
            <a:r>
              <a:rPr lang="zh-CN" altLang="en-US" sz="1335">
                <a:latin typeface="微软雅黑" panose="020B0503020204020204" pitchFamily="34" charset="-122"/>
                <a:ea typeface="微软雅黑" panose="020B0503020204020204" pitchFamily="34" charset="-122"/>
                <a:sym typeface="+mn-ea"/>
              </a:rPr>
              <a:t>运用于不同自由度的悬索并联机器人，可应对外部扰动及模型参数不确定等复杂情况，以形成一套完整的针对悬索并联机器人的滑模控制方法。</a:t>
            </a:r>
            <a:endParaRPr lang="en-US" altLang="zh-CN"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Shape 2023"/>
          <p:cNvSpPr/>
          <p:nvPr/>
        </p:nvSpPr>
        <p:spPr>
          <a:xfrm>
            <a:off x="2201545" y="4097655"/>
            <a:ext cx="2592705" cy="1212215"/>
          </a:xfrm>
          <a:prstGeom prst="rect">
            <a:avLst/>
          </a:prstGeom>
          <a:ln w="12700">
            <a:miter lim="400000"/>
          </a:ln>
        </p:spPr>
        <p:txBody>
          <a:bodyPr lIns="0" tIns="0" rIns="0" bIns="0"/>
          <a:lstStyle>
            <a:lvl1pPr algn="l">
              <a:lnSpc>
                <a:spcPct val="120000"/>
              </a:lnSpc>
              <a:spcBef>
                <a:spcPts val="2500"/>
              </a:spcBef>
              <a:defRPr sz="2000">
                <a:solidFill>
                  <a:srgbClr val="53585F"/>
                </a:solidFill>
              </a:defRPr>
            </a:lvl1pPr>
          </a:lstStyle>
          <a:p>
            <a:pPr algn="just"/>
            <a:r>
              <a:rPr lang="zh-CN" sz="1335"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335"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sz="1335" dirty="0">
                <a:solidFill>
                  <a:schemeClr val="tx1">
                    <a:lumMod val="75000"/>
                    <a:lumOff val="25000"/>
                  </a:schemeClr>
                </a:solidFill>
                <a:latin typeface="微软雅黑" panose="020B0503020204020204" pitchFamily="34" charset="-122"/>
                <a:ea typeface="微软雅黑" panose="020B0503020204020204" pitchFamily="34" charset="-122"/>
              </a:rPr>
              <a:t>）考虑执行器</a:t>
            </a:r>
            <a:r>
              <a:rPr lang="zh-CN" sz="1335" dirty="0">
                <a:solidFill>
                  <a:srgbClr val="FF0000"/>
                </a:solidFill>
                <a:latin typeface="微软雅黑" panose="020B0503020204020204" pitchFamily="34" charset="-122"/>
                <a:ea typeface="微软雅黑" panose="020B0503020204020204" pitchFamily="34" charset="-122"/>
              </a:rPr>
              <a:t>质量、转动惯量及外部扰动不确定</a:t>
            </a:r>
            <a:r>
              <a:rPr lang="zh-CN" sz="1335" dirty="0">
                <a:solidFill>
                  <a:schemeClr val="tx1">
                    <a:lumMod val="75000"/>
                    <a:lumOff val="25000"/>
                  </a:schemeClr>
                </a:solidFill>
                <a:latin typeface="微软雅黑" panose="020B0503020204020204" pitchFamily="34" charset="-122"/>
                <a:ea typeface="微软雅黑" panose="020B0503020204020204" pitchFamily="34" charset="-122"/>
              </a:rPr>
              <a:t>的情况，实现定点运动控制，并推出控制器参数区间。</a:t>
            </a:r>
            <a:endParaRPr lang="zh-CN"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Shape 2025"/>
          <p:cNvSpPr/>
          <p:nvPr/>
        </p:nvSpPr>
        <p:spPr>
          <a:xfrm>
            <a:off x="7237095" y="2042795"/>
            <a:ext cx="2774950" cy="1552575"/>
          </a:xfrm>
          <a:prstGeom prst="rect">
            <a:avLst/>
          </a:prstGeom>
          <a:ln w="12700">
            <a:miter lim="400000"/>
          </a:ln>
        </p:spPr>
        <p:txBody>
          <a:bodyPr lIns="0" tIns="0" rIns="0" bIns="0"/>
          <a:lstStyle>
            <a:lvl1pPr algn="r">
              <a:lnSpc>
                <a:spcPct val="120000"/>
              </a:lnSpc>
              <a:spcBef>
                <a:spcPts val="4500"/>
              </a:spcBef>
              <a:defRPr sz="2000">
                <a:solidFill>
                  <a:srgbClr val="53585F"/>
                </a:solidFill>
              </a:defRPr>
            </a:lvl1pPr>
          </a:lstStyle>
          <a:p>
            <a:pPr algn="l" eaLnBrk="0" hangingPunct="0">
              <a:lnSpc>
                <a:spcPct val="150000"/>
              </a:lnSpc>
            </a:pPr>
            <a:r>
              <a:rPr lang="zh-CN" altLang="en-US" sz="1335">
                <a:latin typeface="微软雅黑" panose="020B0503020204020204" pitchFamily="34" charset="-122"/>
                <a:ea typeface="微软雅黑" panose="020B0503020204020204" pitchFamily="34" charset="-122"/>
                <a:sym typeface="+mn-ea"/>
              </a:rPr>
              <a:t>（</a:t>
            </a:r>
            <a:r>
              <a:rPr lang="en-US" altLang="zh-CN" sz="1335">
                <a:latin typeface="微软雅黑" panose="020B0503020204020204" pitchFamily="34" charset="-122"/>
                <a:ea typeface="微软雅黑" panose="020B0503020204020204" pitchFamily="34" charset="-122"/>
                <a:sym typeface="+mn-ea"/>
              </a:rPr>
              <a:t>2</a:t>
            </a:r>
            <a:r>
              <a:rPr lang="zh-CN" altLang="en-US" sz="1335">
                <a:latin typeface="微软雅黑" panose="020B0503020204020204" pitchFamily="34" charset="-122"/>
                <a:ea typeface="微软雅黑" panose="020B0503020204020204" pitchFamily="34" charset="-122"/>
                <a:sym typeface="+mn-ea"/>
              </a:rPr>
              <a:t>）基于悬索并联机器人的</a:t>
            </a:r>
            <a:r>
              <a:rPr lang="zh-CN" altLang="en-US" sz="1335">
                <a:solidFill>
                  <a:srgbClr val="FF0000"/>
                </a:solidFill>
                <a:latin typeface="微软雅黑" panose="020B0503020204020204" pitchFamily="34" charset="-122"/>
                <a:ea typeface="微软雅黑" panose="020B0503020204020204" pitchFamily="34" charset="-122"/>
                <a:sym typeface="+mn-ea"/>
              </a:rPr>
              <a:t>张力约   束</a:t>
            </a:r>
            <a:r>
              <a:rPr lang="en-US" altLang="zh-CN" sz="1335">
                <a:latin typeface="微软雅黑" panose="020B0503020204020204" pitchFamily="34" charset="-122"/>
                <a:sym typeface="+mn-ea"/>
              </a:rPr>
              <a:t>(</a:t>
            </a:r>
            <a:r>
              <a:rPr lang="zh-CN" altLang="en-US" sz="1335">
                <a:latin typeface="微软雅黑" panose="020B0503020204020204" pitchFamily="34" charset="-122"/>
                <a:ea typeface="微软雅黑" panose="020B0503020204020204" pitchFamily="34" charset="-122"/>
                <a:sym typeface="+mn-ea"/>
              </a:rPr>
              <a:t>单向力</a:t>
            </a:r>
            <a:r>
              <a:rPr lang="en-US" altLang="zh-CN" sz="1335">
                <a:latin typeface="微软雅黑" panose="020B0503020204020204" pitchFamily="34" charset="-122"/>
                <a:sym typeface="+mn-ea"/>
              </a:rPr>
              <a:t>)</a:t>
            </a:r>
            <a:r>
              <a:rPr lang="zh-CN" altLang="en-US" sz="1335">
                <a:latin typeface="微软雅黑" panose="020B0503020204020204" pitchFamily="34" charset="-122"/>
                <a:ea typeface="微软雅黑" panose="020B0503020204020204" pitchFamily="34" charset="-122"/>
                <a:sym typeface="+mn-ea"/>
              </a:rPr>
              <a:t>，采用区间分析法分析状态变量区间，再以此为基础求解出满足张力约束的滑模控制器参数区间。</a:t>
            </a:r>
            <a:endParaRPr lang="en-US" altLang="zh-CN"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5" name="Group 2031"/>
          <p:cNvGrpSpPr/>
          <p:nvPr/>
        </p:nvGrpSpPr>
        <p:grpSpPr>
          <a:xfrm>
            <a:off x="1107307" y="2274011"/>
            <a:ext cx="955485" cy="955485"/>
            <a:chOff x="0" y="0"/>
            <a:chExt cx="1910968" cy="1910968"/>
          </a:xfrm>
        </p:grpSpPr>
        <p:sp>
          <p:nvSpPr>
            <p:cNvPr id="16" name="Shape 2029"/>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33866" tIns="33866" rIns="33866" bIns="33866" numCol="1" anchor="ctr">
              <a:noAutofit/>
            </a:bodyPr>
            <a:lstStyle/>
            <a:p>
              <a:pPr lvl="0"/>
              <a:endParaRPr sz="1735"/>
            </a:p>
          </p:txBody>
        </p:sp>
        <p:sp>
          <p:nvSpPr>
            <p:cNvPr id="17" name="Shape 2030"/>
            <p:cNvSpPr/>
            <p:nvPr/>
          </p:nvSpPr>
          <p:spPr>
            <a:xfrm>
              <a:off x="553362" y="56007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735"/>
            </a:p>
          </p:txBody>
        </p:sp>
      </p:grpSp>
      <p:grpSp>
        <p:nvGrpSpPr>
          <p:cNvPr id="18" name="Group 2034"/>
          <p:cNvGrpSpPr/>
          <p:nvPr/>
        </p:nvGrpSpPr>
        <p:grpSpPr>
          <a:xfrm>
            <a:off x="1109973" y="4206261"/>
            <a:ext cx="950151" cy="950151"/>
            <a:chOff x="0" y="0"/>
            <a:chExt cx="1900299" cy="1900299"/>
          </a:xfrm>
        </p:grpSpPr>
        <p:sp>
          <p:nvSpPr>
            <p:cNvPr id="19" name="Shape 2032"/>
            <p:cNvSpPr/>
            <p:nvPr/>
          </p:nvSpPr>
          <p:spPr>
            <a:xfrm>
              <a:off x="0" y="0"/>
              <a:ext cx="1900300" cy="19003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33866" tIns="33866" rIns="33866" bIns="33866" numCol="1" anchor="ctr">
              <a:noAutofit/>
            </a:bodyPr>
            <a:lstStyle/>
            <a:p>
              <a:pPr lvl="0"/>
              <a:endParaRPr sz="1735"/>
            </a:p>
          </p:txBody>
        </p:sp>
        <p:sp>
          <p:nvSpPr>
            <p:cNvPr id="20" name="Shape 2033"/>
            <p:cNvSpPr/>
            <p:nvPr/>
          </p:nvSpPr>
          <p:spPr>
            <a:xfrm rot="10800000" flipH="1">
              <a:off x="548028" y="596692"/>
              <a:ext cx="804244" cy="70691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735"/>
            </a:p>
          </p:txBody>
        </p:sp>
      </p:grpSp>
      <p:grpSp>
        <p:nvGrpSpPr>
          <p:cNvPr id="22" name="Group 2040"/>
          <p:cNvGrpSpPr/>
          <p:nvPr/>
        </p:nvGrpSpPr>
        <p:grpSpPr>
          <a:xfrm>
            <a:off x="5994608" y="2273376"/>
            <a:ext cx="955485" cy="955485"/>
            <a:chOff x="0" y="0"/>
            <a:chExt cx="1910968" cy="1910968"/>
          </a:xfrm>
        </p:grpSpPr>
        <p:sp>
          <p:nvSpPr>
            <p:cNvPr id="23" name="Shape 2038"/>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33866" tIns="33866" rIns="33866" bIns="33866" numCol="1" anchor="ctr">
              <a:noAutofit/>
            </a:bodyPr>
            <a:lstStyle/>
            <a:p>
              <a:pPr lvl="0"/>
              <a:endParaRPr sz="1735"/>
            </a:p>
          </p:txBody>
        </p:sp>
        <p:sp>
          <p:nvSpPr>
            <p:cNvPr id="24" name="Shape 2039"/>
            <p:cNvSpPr/>
            <p:nvPr/>
          </p:nvSpPr>
          <p:spPr>
            <a:xfrm>
              <a:off x="657404" y="557107"/>
              <a:ext cx="596161" cy="749014"/>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0" tIns="0" rIns="0" bIns="0" numCol="1" anchor="ctr">
              <a:noAutofit/>
            </a:bodyPr>
            <a:lstStyle/>
            <a:p>
              <a:pPr lvl="0"/>
              <a:endParaRPr sz="1735"/>
            </a:p>
          </p:txBody>
        </p:sp>
      </p:grpSp>
      <p:sp>
        <p:nvSpPr>
          <p:cNvPr id="27" name="Text Placeholder 4"/>
          <p:cNvSpPr txBox="1"/>
          <p:nvPr/>
        </p:nvSpPr>
        <p:spPr>
          <a:xfrm>
            <a:off x="867483" y="346565"/>
            <a:ext cx="3008380" cy="66237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sz="4265" b="1" dirty="0" smtClean="0">
                <a:solidFill>
                  <a:schemeClr val="accent1"/>
                </a:solidFill>
                <a:latin typeface="微软雅黑" panose="020B0503020204020204" pitchFamily="34" charset="-122"/>
                <a:ea typeface="微软雅黑" panose="020B0503020204020204" pitchFamily="34" charset="-122"/>
              </a:rPr>
              <a:t>创新点</a:t>
            </a:r>
            <a:endParaRPr lang="zh-CN" sz="24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1036955" y="1186815"/>
            <a:ext cx="8350885" cy="2540"/>
          </a:xfrm>
          <a:prstGeom prst="line">
            <a:avLst/>
          </a:prstGeom>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8770811" y="431559"/>
            <a:ext cx="576064" cy="577112"/>
            <a:chOff x="6084168" y="1274820"/>
            <a:chExt cx="432048" cy="432834"/>
          </a:xfrm>
        </p:grpSpPr>
        <p:sp>
          <p:nvSpPr>
            <p:cNvPr id="2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28" name="组合 27"/>
          <p:cNvGrpSpPr/>
          <p:nvPr/>
        </p:nvGrpSpPr>
        <p:grpSpPr>
          <a:xfrm>
            <a:off x="7042619" y="432083"/>
            <a:ext cx="576064" cy="576064"/>
            <a:chOff x="4788024" y="1275213"/>
            <a:chExt cx="432048" cy="432048"/>
          </a:xfrm>
        </p:grpSpPr>
        <p:sp>
          <p:nvSpPr>
            <p:cNvPr id="3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35" name="组合 34"/>
          <p:cNvGrpSpPr/>
          <p:nvPr/>
        </p:nvGrpSpPr>
        <p:grpSpPr>
          <a:xfrm>
            <a:off x="7906715" y="431559"/>
            <a:ext cx="577111" cy="577112"/>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44" name="组合 43"/>
          <p:cNvGrpSpPr/>
          <p:nvPr/>
        </p:nvGrpSpPr>
        <p:grpSpPr>
          <a:xfrm>
            <a:off x="5314427" y="431559"/>
            <a:ext cx="577111" cy="577112"/>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77" name="组合 76"/>
          <p:cNvGrpSpPr/>
          <p:nvPr/>
        </p:nvGrpSpPr>
        <p:grpSpPr>
          <a:xfrm>
            <a:off x="6178523" y="431559"/>
            <a:ext cx="577111" cy="577112"/>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dissolve">
                                      <p:cBhvr>
                                        <p:cTn id="7" dur="500"/>
                                        <p:tgtEl>
                                          <p:spTgt spid="2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left)">
                                      <p:cBhvr>
                                        <p:cTn id="10" dur="500"/>
                                        <p:tgtEl>
                                          <p:spTgt spid="43"/>
                                        </p:tgtEl>
                                      </p:cBhvr>
                                    </p:animEffect>
                                  </p:childTnLst>
                                </p:cTn>
                              </p:par>
                              <p:par>
                                <p:cTn id="11" presetID="53" presetClass="entr" presetSubtype="16"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p:cTn id="13" dur="500" fill="hold"/>
                                        <p:tgtEl>
                                          <p:spTgt spid="44"/>
                                        </p:tgtEl>
                                        <p:attrNameLst>
                                          <p:attrName>ppt_w</p:attrName>
                                        </p:attrNameLst>
                                      </p:cBhvr>
                                      <p:tavLst>
                                        <p:tav tm="0">
                                          <p:val>
                                            <p:fltVal val="0"/>
                                          </p:val>
                                        </p:tav>
                                        <p:tav tm="100000">
                                          <p:val>
                                            <p:strVal val="#ppt_w"/>
                                          </p:val>
                                        </p:tav>
                                      </p:tavLst>
                                    </p:anim>
                                    <p:anim calcmode="lin" valueType="num">
                                      <p:cBhvr>
                                        <p:cTn id="14" dur="500" fill="hold"/>
                                        <p:tgtEl>
                                          <p:spTgt spid="44"/>
                                        </p:tgtEl>
                                        <p:attrNameLst>
                                          <p:attrName>ppt_h</p:attrName>
                                        </p:attrNameLst>
                                      </p:cBhvr>
                                      <p:tavLst>
                                        <p:tav tm="0">
                                          <p:val>
                                            <p:fltVal val="0"/>
                                          </p:val>
                                        </p:tav>
                                        <p:tav tm="100000">
                                          <p:val>
                                            <p:strVal val="#ppt_h"/>
                                          </p:val>
                                        </p:tav>
                                      </p:tavLst>
                                    </p:anim>
                                    <p:animEffect transition="in" filter="fade">
                                      <p:cBhvr>
                                        <p:cTn id="15" dur="500"/>
                                        <p:tgtEl>
                                          <p:spTgt spid="44"/>
                                        </p:tgtEl>
                                      </p:cBhvr>
                                    </p:animEffect>
                                  </p:childTnLst>
                                </p:cTn>
                              </p:par>
                              <p:par>
                                <p:cTn id="16" presetID="53" presetClass="entr" presetSubtype="16" fill="hold" nodeType="withEffect">
                                  <p:stCondLst>
                                    <p:cond delay="200"/>
                                  </p:stCondLst>
                                  <p:childTnLst>
                                    <p:set>
                                      <p:cBhvr>
                                        <p:cTn id="17" dur="1" fill="hold">
                                          <p:stCondLst>
                                            <p:cond delay="0"/>
                                          </p:stCondLst>
                                        </p:cTn>
                                        <p:tgtEl>
                                          <p:spTgt spid="77"/>
                                        </p:tgtEl>
                                        <p:attrNameLst>
                                          <p:attrName>style.visibility</p:attrName>
                                        </p:attrNameLst>
                                      </p:cBhvr>
                                      <p:to>
                                        <p:strVal val="visible"/>
                                      </p:to>
                                    </p:set>
                                    <p:anim calcmode="lin" valueType="num">
                                      <p:cBhvr>
                                        <p:cTn id="18" dur="500" fill="hold"/>
                                        <p:tgtEl>
                                          <p:spTgt spid="77"/>
                                        </p:tgtEl>
                                        <p:attrNameLst>
                                          <p:attrName>ppt_w</p:attrName>
                                        </p:attrNameLst>
                                      </p:cBhvr>
                                      <p:tavLst>
                                        <p:tav tm="0">
                                          <p:val>
                                            <p:fltVal val="0"/>
                                          </p:val>
                                        </p:tav>
                                        <p:tav tm="100000">
                                          <p:val>
                                            <p:strVal val="#ppt_w"/>
                                          </p:val>
                                        </p:tav>
                                      </p:tavLst>
                                    </p:anim>
                                    <p:anim calcmode="lin" valueType="num">
                                      <p:cBhvr>
                                        <p:cTn id="19" dur="500" fill="hold"/>
                                        <p:tgtEl>
                                          <p:spTgt spid="77"/>
                                        </p:tgtEl>
                                        <p:attrNameLst>
                                          <p:attrName>ppt_h</p:attrName>
                                        </p:attrNameLst>
                                      </p:cBhvr>
                                      <p:tavLst>
                                        <p:tav tm="0">
                                          <p:val>
                                            <p:fltVal val="0"/>
                                          </p:val>
                                        </p:tav>
                                        <p:tav tm="100000">
                                          <p:val>
                                            <p:strVal val="#ppt_h"/>
                                          </p:val>
                                        </p:tav>
                                      </p:tavLst>
                                    </p:anim>
                                    <p:animEffect transition="in" filter="fade">
                                      <p:cBhvr>
                                        <p:cTn id="20" dur="500"/>
                                        <p:tgtEl>
                                          <p:spTgt spid="77"/>
                                        </p:tgtEl>
                                      </p:cBhvr>
                                    </p:animEffect>
                                  </p:childTnLst>
                                </p:cTn>
                              </p:par>
                              <p:par>
                                <p:cTn id="21" presetID="53" presetClass="entr" presetSubtype="16" fill="hold" nodeType="withEffect">
                                  <p:stCondLst>
                                    <p:cond delay="400"/>
                                  </p:stCondLst>
                                  <p:childTnLst>
                                    <p:set>
                                      <p:cBhvr>
                                        <p:cTn id="22" dur="1" fill="hold">
                                          <p:stCondLst>
                                            <p:cond delay="0"/>
                                          </p:stCondLst>
                                        </p:cTn>
                                        <p:tgtEl>
                                          <p:spTgt spid="28"/>
                                        </p:tgtEl>
                                        <p:attrNameLst>
                                          <p:attrName>style.visibility</p:attrName>
                                        </p:attrNameLst>
                                      </p:cBhvr>
                                      <p:to>
                                        <p:strVal val="visible"/>
                                      </p:to>
                                    </p:set>
                                    <p:anim calcmode="lin" valueType="num">
                                      <p:cBhvr>
                                        <p:cTn id="23" dur="500" fill="hold"/>
                                        <p:tgtEl>
                                          <p:spTgt spid="28"/>
                                        </p:tgtEl>
                                        <p:attrNameLst>
                                          <p:attrName>ppt_w</p:attrName>
                                        </p:attrNameLst>
                                      </p:cBhvr>
                                      <p:tavLst>
                                        <p:tav tm="0">
                                          <p:val>
                                            <p:fltVal val="0"/>
                                          </p:val>
                                        </p:tav>
                                        <p:tav tm="100000">
                                          <p:val>
                                            <p:strVal val="#ppt_w"/>
                                          </p:val>
                                        </p:tav>
                                      </p:tavLst>
                                    </p:anim>
                                    <p:anim calcmode="lin" valueType="num">
                                      <p:cBhvr>
                                        <p:cTn id="24" dur="500" fill="hold"/>
                                        <p:tgtEl>
                                          <p:spTgt spid="28"/>
                                        </p:tgtEl>
                                        <p:attrNameLst>
                                          <p:attrName>ppt_h</p:attrName>
                                        </p:attrNameLst>
                                      </p:cBhvr>
                                      <p:tavLst>
                                        <p:tav tm="0">
                                          <p:val>
                                            <p:fltVal val="0"/>
                                          </p:val>
                                        </p:tav>
                                        <p:tav tm="100000">
                                          <p:val>
                                            <p:strVal val="#ppt_h"/>
                                          </p:val>
                                        </p:tav>
                                      </p:tavLst>
                                    </p:anim>
                                    <p:animEffect transition="in" filter="fade">
                                      <p:cBhvr>
                                        <p:cTn id="25" dur="500"/>
                                        <p:tgtEl>
                                          <p:spTgt spid="28"/>
                                        </p:tgtEl>
                                      </p:cBhvr>
                                    </p:animEffect>
                                  </p:childTnLst>
                                </p:cTn>
                              </p:par>
                              <p:par>
                                <p:cTn id="26" presetID="53" presetClass="entr" presetSubtype="16" fill="hold" nodeType="withEffect">
                                  <p:stCondLst>
                                    <p:cond delay="600"/>
                                  </p:stCondLst>
                                  <p:childTnLst>
                                    <p:set>
                                      <p:cBhvr>
                                        <p:cTn id="27" dur="1" fill="hold">
                                          <p:stCondLst>
                                            <p:cond delay="0"/>
                                          </p:stCondLst>
                                        </p:cTn>
                                        <p:tgtEl>
                                          <p:spTgt spid="35"/>
                                        </p:tgtEl>
                                        <p:attrNameLst>
                                          <p:attrName>style.visibility</p:attrName>
                                        </p:attrNameLst>
                                      </p:cBhvr>
                                      <p:to>
                                        <p:strVal val="visible"/>
                                      </p:to>
                                    </p:set>
                                    <p:anim calcmode="lin" valueType="num">
                                      <p:cBhvr>
                                        <p:cTn id="28" dur="500" fill="hold"/>
                                        <p:tgtEl>
                                          <p:spTgt spid="35"/>
                                        </p:tgtEl>
                                        <p:attrNameLst>
                                          <p:attrName>ppt_w</p:attrName>
                                        </p:attrNameLst>
                                      </p:cBhvr>
                                      <p:tavLst>
                                        <p:tav tm="0">
                                          <p:val>
                                            <p:fltVal val="0"/>
                                          </p:val>
                                        </p:tav>
                                        <p:tav tm="100000">
                                          <p:val>
                                            <p:strVal val="#ppt_w"/>
                                          </p:val>
                                        </p:tav>
                                      </p:tavLst>
                                    </p:anim>
                                    <p:anim calcmode="lin" valueType="num">
                                      <p:cBhvr>
                                        <p:cTn id="29" dur="500" fill="hold"/>
                                        <p:tgtEl>
                                          <p:spTgt spid="35"/>
                                        </p:tgtEl>
                                        <p:attrNameLst>
                                          <p:attrName>ppt_h</p:attrName>
                                        </p:attrNameLst>
                                      </p:cBhvr>
                                      <p:tavLst>
                                        <p:tav tm="0">
                                          <p:val>
                                            <p:fltVal val="0"/>
                                          </p:val>
                                        </p:tav>
                                        <p:tav tm="100000">
                                          <p:val>
                                            <p:strVal val="#ppt_h"/>
                                          </p:val>
                                        </p:tav>
                                      </p:tavLst>
                                    </p:anim>
                                    <p:animEffect transition="in" filter="fade">
                                      <p:cBhvr>
                                        <p:cTn id="30" dur="500"/>
                                        <p:tgtEl>
                                          <p:spTgt spid="35"/>
                                        </p:tgtEl>
                                      </p:cBhvr>
                                    </p:animEffect>
                                  </p:childTnLst>
                                </p:cTn>
                              </p:par>
                              <p:par>
                                <p:cTn id="31" presetID="53" presetClass="entr" presetSubtype="16" fill="hold" nodeType="withEffect">
                                  <p:stCondLst>
                                    <p:cond delay="800"/>
                                  </p:stCondLst>
                                  <p:childTnLst>
                                    <p:set>
                                      <p:cBhvr>
                                        <p:cTn id="32" dur="1" fill="hold">
                                          <p:stCondLst>
                                            <p:cond delay="0"/>
                                          </p:stCondLst>
                                        </p:cTn>
                                        <p:tgtEl>
                                          <p:spTgt spid="29"/>
                                        </p:tgtEl>
                                        <p:attrNameLst>
                                          <p:attrName>style.visibility</p:attrName>
                                        </p:attrNameLst>
                                      </p:cBhvr>
                                      <p:to>
                                        <p:strVal val="visible"/>
                                      </p:to>
                                    </p:set>
                                    <p:anim calcmode="lin" valueType="num">
                                      <p:cBhvr>
                                        <p:cTn id="33" dur="500" fill="hold"/>
                                        <p:tgtEl>
                                          <p:spTgt spid="29"/>
                                        </p:tgtEl>
                                        <p:attrNameLst>
                                          <p:attrName>ppt_w</p:attrName>
                                        </p:attrNameLst>
                                      </p:cBhvr>
                                      <p:tavLst>
                                        <p:tav tm="0">
                                          <p:val>
                                            <p:fltVal val="0"/>
                                          </p:val>
                                        </p:tav>
                                        <p:tav tm="100000">
                                          <p:val>
                                            <p:strVal val="#ppt_w"/>
                                          </p:val>
                                        </p:tav>
                                      </p:tavLst>
                                    </p:anim>
                                    <p:anim calcmode="lin" valueType="num">
                                      <p:cBhvr>
                                        <p:cTn id="34" dur="500" fill="hold"/>
                                        <p:tgtEl>
                                          <p:spTgt spid="29"/>
                                        </p:tgtEl>
                                        <p:attrNameLst>
                                          <p:attrName>ppt_h</p:attrName>
                                        </p:attrNameLst>
                                      </p:cBhvr>
                                      <p:tavLst>
                                        <p:tav tm="0">
                                          <p:val>
                                            <p:fltVal val="0"/>
                                          </p:val>
                                        </p:tav>
                                        <p:tav tm="100000">
                                          <p:val>
                                            <p:strVal val="#ppt_h"/>
                                          </p:val>
                                        </p:tav>
                                      </p:tavLst>
                                    </p:anim>
                                    <p:animEffect transition="in" filter="fade">
                                      <p:cBhvr>
                                        <p:cTn id="35" dur="500"/>
                                        <p:tgtEl>
                                          <p:spTgt spid="29"/>
                                        </p:tgtEl>
                                      </p:cBhvr>
                                    </p:animEffect>
                                  </p:childTnLst>
                                </p:cTn>
                              </p:par>
                            </p:childTnLst>
                          </p:cTn>
                        </p:par>
                        <p:par>
                          <p:cTn id="36" fill="hold">
                            <p:stCondLst>
                              <p:cond delay="500"/>
                            </p:stCondLst>
                            <p:childTnLst>
                              <p:par>
                                <p:cTn id="37" presetID="53" presetClass="entr" presetSubtype="16"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500" fill="hold"/>
                                        <p:tgtEl>
                                          <p:spTgt spid="5"/>
                                        </p:tgtEl>
                                        <p:attrNameLst>
                                          <p:attrName>ppt_w</p:attrName>
                                        </p:attrNameLst>
                                      </p:cBhvr>
                                      <p:tavLst>
                                        <p:tav tm="0">
                                          <p:val>
                                            <p:fltVal val="0"/>
                                          </p:val>
                                        </p:tav>
                                        <p:tav tm="100000">
                                          <p:val>
                                            <p:strVal val="#ppt_w"/>
                                          </p:val>
                                        </p:tav>
                                      </p:tavLst>
                                    </p:anim>
                                    <p:anim calcmode="lin" valueType="num">
                                      <p:cBhvr>
                                        <p:cTn id="40" dur="500" fill="hold"/>
                                        <p:tgtEl>
                                          <p:spTgt spid="5"/>
                                        </p:tgtEl>
                                        <p:attrNameLst>
                                          <p:attrName>ppt_h</p:attrName>
                                        </p:attrNameLst>
                                      </p:cBhvr>
                                      <p:tavLst>
                                        <p:tav tm="0">
                                          <p:val>
                                            <p:fltVal val="0"/>
                                          </p:val>
                                        </p:tav>
                                        <p:tav tm="100000">
                                          <p:val>
                                            <p:strVal val="#ppt_h"/>
                                          </p:val>
                                        </p:tav>
                                      </p:tavLst>
                                    </p:anim>
                                    <p:animEffect transition="in" filter="fade">
                                      <p:cBhvr>
                                        <p:cTn id="41" dur="500"/>
                                        <p:tgtEl>
                                          <p:spTgt spid="5"/>
                                        </p:tgtEl>
                                      </p:cBhvr>
                                    </p:animEffect>
                                  </p:childTnLst>
                                </p:cTn>
                              </p:par>
                            </p:childTnLst>
                          </p:cTn>
                        </p:par>
                        <p:par>
                          <p:cTn id="42" fill="hold">
                            <p:stCondLst>
                              <p:cond delay="1000"/>
                            </p:stCondLst>
                            <p:childTnLst>
                              <p:par>
                                <p:cTn id="43" presetID="53" presetClass="entr" presetSubtype="16" fill="hold"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p:cTn id="45" dur="500" fill="hold"/>
                                        <p:tgtEl>
                                          <p:spTgt spid="15"/>
                                        </p:tgtEl>
                                        <p:attrNameLst>
                                          <p:attrName>ppt_w</p:attrName>
                                        </p:attrNameLst>
                                      </p:cBhvr>
                                      <p:tavLst>
                                        <p:tav tm="0">
                                          <p:val>
                                            <p:fltVal val="0"/>
                                          </p:val>
                                        </p:tav>
                                        <p:tav tm="100000">
                                          <p:val>
                                            <p:strVal val="#ppt_w"/>
                                          </p:val>
                                        </p:tav>
                                      </p:tavLst>
                                    </p:anim>
                                    <p:anim calcmode="lin" valueType="num">
                                      <p:cBhvr>
                                        <p:cTn id="46" dur="500" fill="hold"/>
                                        <p:tgtEl>
                                          <p:spTgt spid="15"/>
                                        </p:tgtEl>
                                        <p:attrNameLst>
                                          <p:attrName>ppt_h</p:attrName>
                                        </p:attrNameLst>
                                      </p:cBhvr>
                                      <p:tavLst>
                                        <p:tav tm="0">
                                          <p:val>
                                            <p:fltVal val="0"/>
                                          </p:val>
                                        </p:tav>
                                        <p:tav tm="100000">
                                          <p:val>
                                            <p:strVal val="#ppt_h"/>
                                          </p:val>
                                        </p:tav>
                                      </p:tavLst>
                                    </p:anim>
                                    <p:animEffect transition="in" filter="fade">
                                      <p:cBhvr>
                                        <p:cTn id="47" dur="500"/>
                                        <p:tgtEl>
                                          <p:spTgt spid="1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par>
                          <p:cTn id="51" fill="hold">
                            <p:stCondLst>
                              <p:cond delay="1500"/>
                            </p:stCondLst>
                            <p:childTnLst>
                              <p:par>
                                <p:cTn id="52" presetID="53" presetClass="entr" presetSubtype="16" fill="hold" grpId="0" nodeType="after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p:cTn id="54" dur="500" fill="hold"/>
                                        <p:tgtEl>
                                          <p:spTgt spid="2"/>
                                        </p:tgtEl>
                                        <p:attrNameLst>
                                          <p:attrName>ppt_w</p:attrName>
                                        </p:attrNameLst>
                                      </p:cBhvr>
                                      <p:tavLst>
                                        <p:tav tm="0">
                                          <p:val>
                                            <p:fltVal val="0"/>
                                          </p:val>
                                        </p:tav>
                                        <p:tav tm="100000">
                                          <p:val>
                                            <p:strVal val="#ppt_w"/>
                                          </p:val>
                                        </p:tav>
                                      </p:tavLst>
                                    </p:anim>
                                    <p:anim calcmode="lin" valueType="num">
                                      <p:cBhvr>
                                        <p:cTn id="55" dur="500" fill="hold"/>
                                        <p:tgtEl>
                                          <p:spTgt spid="2"/>
                                        </p:tgtEl>
                                        <p:attrNameLst>
                                          <p:attrName>ppt_h</p:attrName>
                                        </p:attrNameLst>
                                      </p:cBhvr>
                                      <p:tavLst>
                                        <p:tav tm="0">
                                          <p:val>
                                            <p:fltVal val="0"/>
                                          </p:val>
                                        </p:tav>
                                        <p:tav tm="100000">
                                          <p:val>
                                            <p:strVal val="#ppt_h"/>
                                          </p:val>
                                        </p:tav>
                                      </p:tavLst>
                                    </p:anim>
                                    <p:animEffect transition="in" filter="fade">
                                      <p:cBhvr>
                                        <p:cTn id="56" dur="500"/>
                                        <p:tgtEl>
                                          <p:spTgt spid="2"/>
                                        </p:tgtEl>
                                      </p:cBhvr>
                                    </p:animEffect>
                                  </p:childTnLst>
                                </p:cTn>
                              </p:par>
                            </p:childTnLst>
                          </p:cTn>
                        </p:par>
                        <p:par>
                          <p:cTn id="57" fill="hold">
                            <p:stCondLst>
                              <p:cond delay="2000"/>
                            </p:stCondLst>
                            <p:childTnLst>
                              <p:par>
                                <p:cTn id="58" presetID="53" presetClass="entr" presetSubtype="16"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p:cTn id="60" dur="500" fill="hold"/>
                                        <p:tgtEl>
                                          <p:spTgt spid="22"/>
                                        </p:tgtEl>
                                        <p:attrNameLst>
                                          <p:attrName>ppt_w</p:attrName>
                                        </p:attrNameLst>
                                      </p:cBhvr>
                                      <p:tavLst>
                                        <p:tav tm="0">
                                          <p:val>
                                            <p:fltVal val="0"/>
                                          </p:val>
                                        </p:tav>
                                        <p:tav tm="100000">
                                          <p:val>
                                            <p:strVal val="#ppt_w"/>
                                          </p:val>
                                        </p:tav>
                                      </p:tavLst>
                                    </p:anim>
                                    <p:anim calcmode="lin" valueType="num">
                                      <p:cBhvr>
                                        <p:cTn id="61" dur="500" fill="hold"/>
                                        <p:tgtEl>
                                          <p:spTgt spid="22"/>
                                        </p:tgtEl>
                                        <p:attrNameLst>
                                          <p:attrName>ppt_h</p:attrName>
                                        </p:attrNameLst>
                                      </p:cBhvr>
                                      <p:tavLst>
                                        <p:tav tm="0">
                                          <p:val>
                                            <p:fltVal val="0"/>
                                          </p:val>
                                        </p:tav>
                                        <p:tav tm="100000">
                                          <p:val>
                                            <p:strVal val="#ppt_h"/>
                                          </p:val>
                                        </p:tav>
                                      </p:tavLst>
                                    </p:anim>
                                    <p:animEffect transition="in" filter="fade">
                                      <p:cBhvr>
                                        <p:cTn id="62" dur="500"/>
                                        <p:tgtEl>
                                          <p:spTgt spid="2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childTnLst>
                                </p:cTn>
                              </p:par>
                            </p:childTnLst>
                          </p:cTn>
                        </p:par>
                        <p:par>
                          <p:cTn id="66" fill="hold">
                            <p:stCondLst>
                              <p:cond delay="2500"/>
                            </p:stCondLst>
                            <p:childTnLst>
                              <p:par>
                                <p:cTn id="67" presetID="53" presetClass="entr" presetSubtype="16" fill="hold" grpId="0" nodeType="afterEffect">
                                  <p:stCondLst>
                                    <p:cond delay="0"/>
                                  </p:stCondLst>
                                  <p:childTnLst>
                                    <p:set>
                                      <p:cBhvr>
                                        <p:cTn id="68" dur="1" fill="hold">
                                          <p:stCondLst>
                                            <p:cond delay="0"/>
                                          </p:stCondLst>
                                        </p:cTn>
                                        <p:tgtEl>
                                          <p:spTgt spid="4"/>
                                        </p:tgtEl>
                                        <p:attrNameLst>
                                          <p:attrName>style.visibility</p:attrName>
                                        </p:attrNameLst>
                                      </p:cBhvr>
                                      <p:to>
                                        <p:strVal val="visible"/>
                                      </p:to>
                                    </p:set>
                                    <p:anim calcmode="lin" valueType="num">
                                      <p:cBhvr>
                                        <p:cTn id="69" dur="500" fill="hold"/>
                                        <p:tgtEl>
                                          <p:spTgt spid="4"/>
                                        </p:tgtEl>
                                        <p:attrNameLst>
                                          <p:attrName>ppt_w</p:attrName>
                                        </p:attrNameLst>
                                      </p:cBhvr>
                                      <p:tavLst>
                                        <p:tav tm="0">
                                          <p:val>
                                            <p:fltVal val="0"/>
                                          </p:val>
                                        </p:tav>
                                        <p:tav tm="100000">
                                          <p:val>
                                            <p:strVal val="#ppt_w"/>
                                          </p:val>
                                        </p:tav>
                                      </p:tavLst>
                                    </p:anim>
                                    <p:anim calcmode="lin" valueType="num">
                                      <p:cBhvr>
                                        <p:cTn id="70" dur="500" fill="hold"/>
                                        <p:tgtEl>
                                          <p:spTgt spid="4"/>
                                        </p:tgtEl>
                                        <p:attrNameLst>
                                          <p:attrName>ppt_h</p:attrName>
                                        </p:attrNameLst>
                                      </p:cBhvr>
                                      <p:tavLst>
                                        <p:tav tm="0">
                                          <p:val>
                                            <p:fltVal val="0"/>
                                          </p:val>
                                        </p:tav>
                                        <p:tav tm="100000">
                                          <p:val>
                                            <p:strVal val="#ppt_h"/>
                                          </p:val>
                                        </p:tav>
                                      </p:tavLst>
                                    </p:anim>
                                    <p:animEffect transition="in" filter="fade">
                                      <p:cBhvr>
                                        <p:cTn id="71" dur="500"/>
                                        <p:tgtEl>
                                          <p:spTgt spid="4"/>
                                        </p:tgtEl>
                                      </p:cBhvr>
                                    </p:animEffect>
                                  </p:childTnLst>
                                </p:cTn>
                              </p:par>
                            </p:childTnLst>
                          </p:cTn>
                        </p:par>
                        <p:par>
                          <p:cTn id="72" fill="hold">
                            <p:stCondLst>
                              <p:cond delay="3000"/>
                            </p:stCondLst>
                            <p:childTnLst>
                              <p:par>
                                <p:cTn id="73" presetID="53" presetClass="entr" presetSubtype="16" fill="hold" nodeType="after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p:cTn id="75" dur="500" fill="hold"/>
                                        <p:tgtEl>
                                          <p:spTgt spid="18"/>
                                        </p:tgtEl>
                                        <p:attrNameLst>
                                          <p:attrName>ppt_w</p:attrName>
                                        </p:attrNameLst>
                                      </p:cBhvr>
                                      <p:tavLst>
                                        <p:tav tm="0">
                                          <p:val>
                                            <p:fltVal val="0"/>
                                          </p:val>
                                        </p:tav>
                                        <p:tav tm="100000">
                                          <p:val>
                                            <p:strVal val="#ppt_w"/>
                                          </p:val>
                                        </p:tav>
                                      </p:tavLst>
                                    </p:anim>
                                    <p:anim calcmode="lin" valueType="num">
                                      <p:cBhvr>
                                        <p:cTn id="76" dur="500" fill="hold"/>
                                        <p:tgtEl>
                                          <p:spTgt spid="18"/>
                                        </p:tgtEl>
                                        <p:attrNameLst>
                                          <p:attrName>ppt_h</p:attrName>
                                        </p:attrNameLst>
                                      </p:cBhvr>
                                      <p:tavLst>
                                        <p:tav tm="0">
                                          <p:val>
                                            <p:fltVal val="0"/>
                                          </p:val>
                                        </p:tav>
                                        <p:tav tm="100000">
                                          <p:val>
                                            <p:strVal val="#ppt_h"/>
                                          </p:val>
                                        </p:tav>
                                      </p:tavLst>
                                    </p:anim>
                                    <p:animEffect transition="in" filter="fade">
                                      <p:cBhvr>
                                        <p:cTn id="77" dur="500"/>
                                        <p:tgtEl>
                                          <p:spTgt spid="1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bldLvl="0" animBg="1"/>
      <p:bldP spid="5" grpId="0" bldLvl="0" animBg="1"/>
      <p:bldP spid="7" grpId="0" animBg="1"/>
      <p:bldP spid="9" grpId="0" animBg="1"/>
      <p:bldP spid="11" grpId="0" animBg="1"/>
      <p:bldP spid="2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276872"/>
            <a:ext cx="3264363" cy="2688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文本框 3"/>
          <p:cNvSpPr txBox="1"/>
          <p:nvPr/>
        </p:nvSpPr>
        <p:spPr>
          <a:xfrm>
            <a:off x="547268" y="2574581"/>
            <a:ext cx="2089150" cy="2061210"/>
          </a:xfrm>
          <a:prstGeom prst="rect">
            <a:avLst/>
          </a:prstGeom>
          <a:noFill/>
        </p:spPr>
        <p:txBody>
          <a:bodyPr wrap="none" rtlCol="0">
            <a:spAutoFit/>
          </a:bodyPr>
          <a:lstStyle/>
          <a:p>
            <a:r>
              <a:rPr lang="en-US" altLang="zh-CN" sz="12800" dirty="0" smtClean="0">
                <a:solidFill>
                  <a:schemeClr val="bg1"/>
                </a:solidFill>
                <a:latin typeface="微软雅黑" panose="020B0503020204020204" pitchFamily="34" charset="-122"/>
                <a:ea typeface="微软雅黑" panose="020B0503020204020204" pitchFamily="34" charset="-122"/>
              </a:rPr>
              <a:t>04</a:t>
            </a:r>
            <a:endParaRPr lang="zh-CN" altLang="en-US" sz="12800" dirty="0" smtClean="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338103" y="3206007"/>
            <a:ext cx="5669280" cy="829945"/>
          </a:xfrm>
          <a:prstGeom prst="rect">
            <a:avLst/>
          </a:prstGeom>
          <a:noFill/>
        </p:spPr>
        <p:txBody>
          <a:bodyPr wrap="none" rtlCol="0">
            <a:spAutoFit/>
          </a:bodyPr>
          <a:lstStyle/>
          <a:p>
            <a:pPr algn="l"/>
            <a:r>
              <a:rPr lang="zh-CN" altLang="en-US" sz="4800">
                <a:solidFill>
                  <a:srgbClr val="FFC000"/>
                </a:solidFill>
                <a:latin typeface="微软雅黑" panose="020B0503020204020204" pitchFamily="34" charset="-122"/>
                <a:ea typeface="微软雅黑" panose="020B0503020204020204" pitchFamily="34" charset="-122"/>
                <a:sym typeface="+mn-ea"/>
              </a:rPr>
              <a:t>进展情况与工作安排</a:t>
            </a:r>
            <a:endParaRPr lang="zh-CN" altLang="en-US" sz="4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8975543" y="2276871"/>
            <a:ext cx="3264363" cy="2688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30" name="组合 29"/>
          <p:cNvGrpSpPr/>
          <p:nvPr/>
        </p:nvGrpSpPr>
        <p:grpSpPr>
          <a:xfrm>
            <a:off x="7596491" y="2468893"/>
            <a:ext cx="576064" cy="577112"/>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33" name="组合 32"/>
          <p:cNvGrpSpPr/>
          <p:nvPr/>
        </p:nvGrpSpPr>
        <p:grpSpPr>
          <a:xfrm>
            <a:off x="5868299" y="2469417"/>
            <a:ext cx="576064" cy="576064"/>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36" name="组合 35"/>
          <p:cNvGrpSpPr/>
          <p:nvPr/>
        </p:nvGrpSpPr>
        <p:grpSpPr>
          <a:xfrm>
            <a:off x="6732395" y="2468893"/>
            <a:ext cx="577111" cy="577112"/>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39" name="组合 38"/>
          <p:cNvGrpSpPr/>
          <p:nvPr/>
        </p:nvGrpSpPr>
        <p:grpSpPr>
          <a:xfrm>
            <a:off x="4140107" y="2468893"/>
            <a:ext cx="577111" cy="577112"/>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43" name="组合 42"/>
          <p:cNvGrpSpPr/>
          <p:nvPr/>
        </p:nvGrpSpPr>
        <p:grpSpPr>
          <a:xfrm>
            <a:off x="5004203" y="2468893"/>
            <a:ext cx="577111" cy="577112"/>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41" presetClass="entr" presetSubtype="0" fill="hold" grpId="0" nodeType="with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5"/>
                                        </p:tgtEl>
                                        <p:attrNameLst>
                                          <p:attrName>ppt_y</p:attrName>
                                        </p:attrNameLst>
                                      </p:cBhvr>
                                      <p:tavLst>
                                        <p:tav tm="0">
                                          <p:val>
                                            <p:strVal val="#ppt_y"/>
                                          </p:val>
                                        </p:tav>
                                        <p:tav tm="100000">
                                          <p:val>
                                            <p:strVal val="#ppt_y"/>
                                          </p:val>
                                        </p:tav>
                                      </p:tavLst>
                                    </p:anim>
                                    <p:anim calcmode="lin" valueType="num">
                                      <p:cBhvr>
                                        <p:cTn id="15"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down)">
                                      <p:cBhvr>
                                        <p:cTn id="20" dur="500"/>
                                        <p:tgtEl>
                                          <p:spTgt spid="29"/>
                                        </p:tgtEl>
                                      </p:cBhvr>
                                    </p:animEffect>
                                  </p:childTnLst>
                                </p:cTn>
                              </p:par>
                              <p:par>
                                <p:cTn id="21" presetID="53" presetClass="entr" presetSubtype="16"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p:cTn id="23" dur="500" fill="hold"/>
                                        <p:tgtEl>
                                          <p:spTgt spid="39"/>
                                        </p:tgtEl>
                                        <p:attrNameLst>
                                          <p:attrName>ppt_w</p:attrName>
                                        </p:attrNameLst>
                                      </p:cBhvr>
                                      <p:tavLst>
                                        <p:tav tm="0">
                                          <p:val>
                                            <p:fltVal val="0"/>
                                          </p:val>
                                        </p:tav>
                                        <p:tav tm="100000">
                                          <p:val>
                                            <p:strVal val="#ppt_w"/>
                                          </p:val>
                                        </p:tav>
                                      </p:tavLst>
                                    </p:anim>
                                    <p:anim calcmode="lin" valueType="num">
                                      <p:cBhvr>
                                        <p:cTn id="24" dur="500" fill="hold"/>
                                        <p:tgtEl>
                                          <p:spTgt spid="39"/>
                                        </p:tgtEl>
                                        <p:attrNameLst>
                                          <p:attrName>ppt_h</p:attrName>
                                        </p:attrNameLst>
                                      </p:cBhvr>
                                      <p:tavLst>
                                        <p:tav tm="0">
                                          <p:val>
                                            <p:fltVal val="0"/>
                                          </p:val>
                                        </p:tav>
                                        <p:tav tm="100000">
                                          <p:val>
                                            <p:strVal val="#ppt_h"/>
                                          </p:val>
                                        </p:tav>
                                      </p:tavLst>
                                    </p:anim>
                                    <p:animEffect transition="in" filter="fade">
                                      <p:cBhvr>
                                        <p:cTn id="25" dur="500"/>
                                        <p:tgtEl>
                                          <p:spTgt spid="39"/>
                                        </p:tgtEl>
                                      </p:cBhvr>
                                    </p:animEffect>
                                  </p:childTnLst>
                                </p:cTn>
                              </p:par>
                              <p:par>
                                <p:cTn id="26" presetID="53" presetClass="entr" presetSubtype="16" fill="hold" nodeType="withEffect">
                                  <p:stCondLst>
                                    <p:cond delay="200"/>
                                  </p:stCondLst>
                                  <p:childTnLst>
                                    <p:set>
                                      <p:cBhvr>
                                        <p:cTn id="27" dur="1" fill="hold">
                                          <p:stCondLst>
                                            <p:cond delay="0"/>
                                          </p:stCondLst>
                                        </p:cTn>
                                        <p:tgtEl>
                                          <p:spTgt spid="43"/>
                                        </p:tgtEl>
                                        <p:attrNameLst>
                                          <p:attrName>style.visibility</p:attrName>
                                        </p:attrNameLst>
                                      </p:cBhvr>
                                      <p:to>
                                        <p:strVal val="visible"/>
                                      </p:to>
                                    </p:set>
                                    <p:anim calcmode="lin" valueType="num">
                                      <p:cBhvr>
                                        <p:cTn id="28" dur="500" fill="hold"/>
                                        <p:tgtEl>
                                          <p:spTgt spid="43"/>
                                        </p:tgtEl>
                                        <p:attrNameLst>
                                          <p:attrName>ppt_w</p:attrName>
                                        </p:attrNameLst>
                                      </p:cBhvr>
                                      <p:tavLst>
                                        <p:tav tm="0">
                                          <p:val>
                                            <p:fltVal val="0"/>
                                          </p:val>
                                        </p:tav>
                                        <p:tav tm="100000">
                                          <p:val>
                                            <p:strVal val="#ppt_w"/>
                                          </p:val>
                                        </p:tav>
                                      </p:tavLst>
                                    </p:anim>
                                    <p:anim calcmode="lin" valueType="num">
                                      <p:cBhvr>
                                        <p:cTn id="29" dur="500" fill="hold"/>
                                        <p:tgtEl>
                                          <p:spTgt spid="43"/>
                                        </p:tgtEl>
                                        <p:attrNameLst>
                                          <p:attrName>ppt_h</p:attrName>
                                        </p:attrNameLst>
                                      </p:cBhvr>
                                      <p:tavLst>
                                        <p:tav tm="0">
                                          <p:val>
                                            <p:fltVal val="0"/>
                                          </p:val>
                                        </p:tav>
                                        <p:tav tm="100000">
                                          <p:val>
                                            <p:strVal val="#ppt_h"/>
                                          </p:val>
                                        </p:tav>
                                      </p:tavLst>
                                    </p:anim>
                                    <p:animEffect transition="in" filter="fade">
                                      <p:cBhvr>
                                        <p:cTn id="30" dur="500"/>
                                        <p:tgtEl>
                                          <p:spTgt spid="43"/>
                                        </p:tgtEl>
                                      </p:cBhvr>
                                    </p:animEffect>
                                  </p:childTnLst>
                                </p:cTn>
                              </p:par>
                              <p:par>
                                <p:cTn id="31" presetID="53" presetClass="entr" presetSubtype="16" fill="hold" nodeType="withEffect">
                                  <p:stCondLst>
                                    <p:cond delay="400"/>
                                  </p:stCondLst>
                                  <p:childTnLst>
                                    <p:set>
                                      <p:cBhvr>
                                        <p:cTn id="32" dur="1" fill="hold">
                                          <p:stCondLst>
                                            <p:cond delay="0"/>
                                          </p:stCondLst>
                                        </p:cTn>
                                        <p:tgtEl>
                                          <p:spTgt spid="33"/>
                                        </p:tgtEl>
                                        <p:attrNameLst>
                                          <p:attrName>style.visibility</p:attrName>
                                        </p:attrNameLst>
                                      </p:cBhvr>
                                      <p:to>
                                        <p:strVal val="visible"/>
                                      </p:to>
                                    </p:set>
                                    <p:anim calcmode="lin" valueType="num">
                                      <p:cBhvr>
                                        <p:cTn id="33" dur="500" fill="hold"/>
                                        <p:tgtEl>
                                          <p:spTgt spid="33"/>
                                        </p:tgtEl>
                                        <p:attrNameLst>
                                          <p:attrName>ppt_w</p:attrName>
                                        </p:attrNameLst>
                                      </p:cBhvr>
                                      <p:tavLst>
                                        <p:tav tm="0">
                                          <p:val>
                                            <p:fltVal val="0"/>
                                          </p:val>
                                        </p:tav>
                                        <p:tav tm="100000">
                                          <p:val>
                                            <p:strVal val="#ppt_w"/>
                                          </p:val>
                                        </p:tav>
                                      </p:tavLst>
                                    </p:anim>
                                    <p:anim calcmode="lin" valueType="num">
                                      <p:cBhvr>
                                        <p:cTn id="34" dur="500" fill="hold"/>
                                        <p:tgtEl>
                                          <p:spTgt spid="33"/>
                                        </p:tgtEl>
                                        <p:attrNameLst>
                                          <p:attrName>ppt_h</p:attrName>
                                        </p:attrNameLst>
                                      </p:cBhvr>
                                      <p:tavLst>
                                        <p:tav tm="0">
                                          <p:val>
                                            <p:fltVal val="0"/>
                                          </p:val>
                                        </p:tav>
                                        <p:tav tm="100000">
                                          <p:val>
                                            <p:strVal val="#ppt_h"/>
                                          </p:val>
                                        </p:tav>
                                      </p:tavLst>
                                    </p:anim>
                                    <p:animEffect transition="in" filter="fade">
                                      <p:cBhvr>
                                        <p:cTn id="35" dur="500"/>
                                        <p:tgtEl>
                                          <p:spTgt spid="33"/>
                                        </p:tgtEl>
                                      </p:cBhvr>
                                    </p:animEffect>
                                  </p:childTnLst>
                                </p:cTn>
                              </p:par>
                              <p:par>
                                <p:cTn id="36" presetID="53" presetClass="entr" presetSubtype="16" fill="hold" nodeType="withEffect">
                                  <p:stCondLst>
                                    <p:cond delay="600"/>
                                  </p:stCondLst>
                                  <p:childTnLst>
                                    <p:set>
                                      <p:cBhvr>
                                        <p:cTn id="37" dur="1" fill="hold">
                                          <p:stCondLst>
                                            <p:cond delay="0"/>
                                          </p:stCondLst>
                                        </p:cTn>
                                        <p:tgtEl>
                                          <p:spTgt spid="36"/>
                                        </p:tgtEl>
                                        <p:attrNameLst>
                                          <p:attrName>style.visibility</p:attrName>
                                        </p:attrNameLst>
                                      </p:cBhvr>
                                      <p:to>
                                        <p:strVal val="visible"/>
                                      </p:to>
                                    </p:set>
                                    <p:anim calcmode="lin" valueType="num">
                                      <p:cBhvr>
                                        <p:cTn id="38" dur="500" fill="hold"/>
                                        <p:tgtEl>
                                          <p:spTgt spid="36"/>
                                        </p:tgtEl>
                                        <p:attrNameLst>
                                          <p:attrName>ppt_w</p:attrName>
                                        </p:attrNameLst>
                                      </p:cBhvr>
                                      <p:tavLst>
                                        <p:tav tm="0">
                                          <p:val>
                                            <p:fltVal val="0"/>
                                          </p:val>
                                        </p:tav>
                                        <p:tav tm="100000">
                                          <p:val>
                                            <p:strVal val="#ppt_w"/>
                                          </p:val>
                                        </p:tav>
                                      </p:tavLst>
                                    </p:anim>
                                    <p:anim calcmode="lin" valueType="num">
                                      <p:cBhvr>
                                        <p:cTn id="39" dur="500" fill="hold"/>
                                        <p:tgtEl>
                                          <p:spTgt spid="36"/>
                                        </p:tgtEl>
                                        <p:attrNameLst>
                                          <p:attrName>ppt_h</p:attrName>
                                        </p:attrNameLst>
                                      </p:cBhvr>
                                      <p:tavLst>
                                        <p:tav tm="0">
                                          <p:val>
                                            <p:fltVal val="0"/>
                                          </p:val>
                                        </p:tav>
                                        <p:tav tm="100000">
                                          <p:val>
                                            <p:strVal val="#ppt_h"/>
                                          </p:val>
                                        </p:tav>
                                      </p:tavLst>
                                    </p:anim>
                                    <p:animEffect transition="in" filter="fade">
                                      <p:cBhvr>
                                        <p:cTn id="40" dur="500"/>
                                        <p:tgtEl>
                                          <p:spTgt spid="36"/>
                                        </p:tgtEl>
                                      </p:cBhvr>
                                    </p:animEffect>
                                  </p:childTnLst>
                                </p:cTn>
                              </p:par>
                              <p:par>
                                <p:cTn id="41" presetID="53" presetClass="entr" presetSubtype="16" fill="hold" nodeType="withEffect">
                                  <p:stCondLst>
                                    <p:cond delay="800"/>
                                  </p:stCondLst>
                                  <p:childTnLst>
                                    <p:set>
                                      <p:cBhvr>
                                        <p:cTn id="42" dur="1" fill="hold">
                                          <p:stCondLst>
                                            <p:cond delay="0"/>
                                          </p:stCondLst>
                                        </p:cTn>
                                        <p:tgtEl>
                                          <p:spTgt spid="30"/>
                                        </p:tgtEl>
                                        <p:attrNameLst>
                                          <p:attrName>style.visibility</p:attrName>
                                        </p:attrNameLst>
                                      </p:cBhvr>
                                      <p:to>
                                        <p:strVal val="visible"/>
                                      </p:to>
                                    </p:set>
                                    <p:anim calcmode="lin" valueType="num">
                                      <p:cBhvr>
                                        <p:cTn id="43" dur="500" fill="hold"/>
                                        <p:tgtEl>
                                          <p:spTgt spid="30"/>
                                        </p:tgtEl>
                                        <p:attrNameLst>
                                          <p:attrName>ppt_w</p:attrName>
                                        </p:attrNameLst>
                                      </p:cBhvr>
                                      <p:tavLst>
                                        <p:tav tm="0">
                                          <p:val>
                                            <p:fltVal val="0"/>
                                          </p:val>
                                        </p:tav>
                                        <p:tav tm="100000">
                                          <p:val>
                                            <p:strVal val="#ppt_w"/>
                                          </p:val>
                                        </p:tav>
                                      </p:tavLst>
                                    </p:anim>
                                    <p:anim calcmode="lin" valueType="num">
                                      <p:cBhvr>
                                        <p:cTn id="44" dur="500" fill="hold"/>
                                        <p:tgtEl>
                                          <p:spTgt spid="30"/>
                                        </p:tgtEl>
                                        <p:attrNameLst>
                                          <p:attrName>ppt_h</p:attrName>
                                        </p:attrNameLst>
                                      </p:cBhvr>
                                      <p:tavLst>
                                        <p:tav tm="0">
                                          <p:val>
                                            <p:fltVal val="0"/>
                                          </p:val>
                                        </p:tav>
                                        <p:tav tm="100000">
                                          <p:val>
                                            <p:strVal val="#ppt_h"/>
                                          </p:val>
                                        </p:tav>
                                      </p:tavLst>
                                    </p:anim>
                                    <p:animEffect transition="in" filter="fade">
                                      <p:cBhvr>
                                        <p:cTn id="4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P spid="5" grpId="0"/>
      <p:bldP spid="29"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4"/>
          <p:cNvSpPr txBox="1"/>
          <p:nvPr/>
        </p:nvSpPr>
        <p:spPr>
          <a:xfrm>
            <a:off x="108585" y="346710"/>
            <a:ext cx="5179060" cy="66230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sz="4265" b="1" dirty="0" smtClean="0">
                <a:solidFill>
                  <a:schemeClr val="accent1"/>
                </a:solidFill>
                <a:latin typeface="微软雅黑" panose="020B0503020204020204" pitchFamily="34" charset="-122"/>
                <a:ea typeface="微软雅黑" panose="020B0503020204020204" pitchFamily="34" charset="-122"/>
              </a:rPr>
              <a:t>进展情况与工作安排</a:t>
            </a:r>
            <a:endParaRPr lang="zh-CN" sz="2400" b="1" dirty="0">
              <a:solidFill>
                <a:schemeClr val="accent1"/>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8770811" y="431559"/>
            <a:ext cx="576064" cy="577112"/>
            <a:chOff x="6084168" y="1274820"/>
            <a:chExt cx="432048" cy="432834"/>
          </a:xfrm>
        </p:grpSpPr>
        <p:sp>
          <p:nvSpPr>
            <p:cNvPr id="2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28" name="组合 27"/>
          <p:cNvGrpSpPr/>
          <p:nvPr/>
        </p:nvGrpSpPr>
        <p:grpSpPr>
          <a:xfrm>
            <a:off x="7042619" y="432083"/>
            <a:ext cx="576064" cy="576064"/>
            <a:chOff x="4788024" y="1275213"/>
            <a:chExt cx="432048" cy="432048"/>
          </a:xfrm>
        </p:grpSpPr>
        <p:sp>
          <p:nvSpPr>
            <p:cNvPr id="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5" name="组合 4"/>
          <p:cNvGrpSpPr/>
          <p:nvPr/>
        </p:nvGrpSpPr>
        <p:grpSpPr>
          <a:xfrm>
            <a:off x="7906715" y="431559"/>
            <a:ext cx="577111" cy="577112"/>
            <a:chOff x="5436096" y="1274820"/>
            <a:chExt cx="432833" cy="432834"/>
          </a:xfrm>
        </p:grpSpPr>
        <p:sp>
          <p:nvSpPr>
            <p:cNvPr id="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8" name="组合 7"/>
          <p:cNvGrpSpPr/>
          <p:nvPr/>
        </p:nvGrpSpPr>
        <p:grpSpPr>
          <a:xfrm>
            <a:off x="5314427" y="431559"/>
            <a:ext cx="577111" cy="577112"/>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77" name="组合 76"/>
          <p:cNvGrpSpPr/>
          <p:nvPr/>
        </p:nvGrpSpPr>
        <p:grpSpPr>
          <a:xfrm>
            <a:off x="6178523" y="431559"/>
            <a:ext cx="577111" cy="577112"/>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aphicFrame>
        <p:nvGraphicFramePr>
          <p:cNvPr id="26" name="表格 25"/>
          <p:cNvGraphicFramePr/>
          <p:nvPr/>
        </p:nvGraphicFramePr>
        <p:xfrm>
          <a:off x="1501775" y="1910080"/>
          <a:ext cx="9187815" cy="47371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062605"/>
                <a:gridCol w="3062605"/>
                <a:gridCol w="3062605"/>
              </a:tblGrid>
              <a:tr h="421005">
                <a:tc>
                  <a:txBody>
                    <a:bodyPr/>
                    <a:p>
                      <a:pPr algn="ctr">
                        <a:buNone/>
                      </a:pPr>
                      <a:endParaRPr lang="zh-CN" altLang="en-US"/>
                    </a:p>
                  </a:txBody>
                  <a:tcPr/>
                </a:tc>
                <a:tc>
                  <a:txBody>
                    <a:bodyPr/>
                    <a:p>
                      <a:pPr algn="ctr">
                        <a:buNone/>
                      </a:pPr>
                      <a:r>
                        <a:rPr lang="zh-CN" altLang="en-US"/>
                        <a:t>三自由度</a:t>
                      </a:r>
                      <a:endParaRPr lang="zh-CN" altLang="en-US"/>
                    </a:p>
                  </a:txBody>
                  <a:tcPr/>
                </a:tc>
                <a:tc>
                  <a:txBody>
                    <a:bodyPr/>
                    <a:p>
                      <a:pPr algn="ctr">
                        <a:buNone/>
                      </a:pPr>
                      <a:r>
                        <a:rPr lang="zh-CN" altLang="en-US"/>
                        <a:t>六自由度</a:t>
                      </a:r>
                      <a:endParaRPr lang="zh-CN" altLang="en-US"/>
                    </a:p>
                  </a:txBody>
                  <a:tcPr/>
                </a:tc>
              </a:tr>
              <a:tr h="421640">
                <a:tc>
                  <a:txBody>
                    <a:bodyPr/>
                    <a:p>
                      <a:pPr algn="ctr">
                        <a:buNone/>
                      </a:pPr>
                      <a:r>
                        <a:rPr lang="zh-CN" altLang="en-US"/>
                        <a:t>动力学建模</a:t>
                      </a:r>
                      <a:endParaRPr lang="zh-CN" altLang="en-US"/>
                    </a:p>
                  </a:txBody>
                  <a:tcPr/>
                </a:tc>
                <a:tc>
                  <a:txBody>
                    <a:bodyPr/>
                    <a:p>
                      <a:pPr algn="ctr">
                        <a:buNone/>
                      </a:pPr>
                      <a:r>
                        <a:rPr lang="en-US" altLang="zh-CN" sz="2400"/>
                        <a:t>√</a:t>
                      </a:r>
                      <a:endParaRPr lang="en-US" altLang="zh-CN" sz="2400"/>
                    </a:p>
                  </a:txBody>
                  <a:tcPr/>
                </a:tc>
                <a:tc>
                  <a:txBody>
                    <a:bodyPr/>
                    <a:p>
                      <a:pPr algn="ctr">
                        <a:buNone/>
                      </a:pPr>
                      <a:r>
                        <a:rPr lang="en-US" altLang="zh-CN" sz="2400"/>
                        <a:t>√</a:t>
                      </a:r>
                      <a:endParaRPr lang="en-US" altLang="zh-CN" sz="2400"/>
                    </a:p>
                  </a:txBody>
                  <a:tcPr/>
                </a:tc>
              </a:tr>
              <a:tr h="657225">
                <a:tc>
                  <a:txBody>
                    <a:bodyPr/>
                    <a:p>
                      <a:pPr algn="ctr">
                        <a:buNone/>
                      </a:pPr>
                      <a:r>
                        <a:rPr lang="zh-CN" altLang="en-US"/>
                        <a:t>传统滑模控制器设计</a:t>
                      </a:r>
                      <a:endParaRPr lang="zh-CN" altLang="en-US"/>
                    </a:p>
                  </a:txBody>
                  <a:tcPr/>
                </a:tc>
                <a:tc>
                  <a:txBody>
                    <a:bodyPr/>
                    <a:p>
                      <a:pPr algn="ctr">
                        <a:buNone/>
                      </a:pPr>
                      <a:r>
                        <a:rPr lang="en-US" altLang="zh-CN" sz="2400"/>
                        <a:t>√</a:t>
                      </a:r>
                      <a:endParaRPr lang="en-US" altLang="zh-CN" sz="2400"/>
                    </a:p>
                  </a:txBody>
                  <a:tcPr/>
                </a:tc>
                <a:tc>
                  <a:txBody>
                    <a:bodyPr/>
                    <a:p>
                      <a:pPr algn="ctr">
                        <a:buNone/>
                      </a:pPr>
                      <a:r>
                        <a:rPr lang="en-US" altLang="zh-CN" sz="2400"/>
                        <a:t>√</a:t>
                      </a:r>
                      <a:endParaRPr lang="en-US" altLang="zh-CN" sz="2400"/>
                    </a:p>
                  </a:txBody>
                  <a:tcPr/>
                </a:tc>
              </a:tr>
              <a:tr h="657225">
                <a:tc>
                  <a:txBody>
                    <a:bodyPr/>
                    <a:p>
                      <a:pPr algn="ctr">
                        <a:buNone/>
                      </a:pPr>
                      <a:r>
                        <a:rPr lang="zh-CN" altLang="en-US"/>
                        <a:t>针对执行器质量及外部扰动不确定的控制器结构改进</a:t>
                      </a:r>
                      <a:endParaRPr lang="zh-CN" altLang="en-US"/>
                    </a:p>
                  </a:txBody>
                  <a:tcPr/>
                </a:tc>
                <a:tc>
                  <a:txBody>
                    <a:bodyPr/>
                    <a:p>
                      <a:pPr algn="ctr">
                        <a:buNone/>
                      </a:pPr>
                      <a:r>
                        <a:rPr lang="en-US" altLang="zh-CN" sz="2400"/>
                        <a:t>√</a:t>
                      </a:r>
                      <a:endParaRPr lang="en-US" altLang="zh-CN" sz="2400"/>
                    </a:p>
                  </a:txBody>
                  <a:tcPr/>
                </a:tc>
                <a:tc>
                  <a:txBody>
                    <a:bodyPr/>
                    <a:p>
                      <a:pPr algn="ctr">
                        <a:buNone/>
                      </a:pPr>
                      <a:endParaRPr lang="zh-CN" altLang="en-US" sz="2400"/>
                    </a:p>
                  </a:txBody>
                  <a:tcPr/>
                </a:tc>
              </a:tr>
              <a:tr h="938530">
                <a:tc>
                  <a:txBody>
                    <a:bodyPr/>
                    <a:p>
                      <a:pPr algn="ctr">
                        <a:buNone/>
                      </a:pPr>
                      <a:r>
                        <a:rPr lang="zh-CN" altLang="en-US"/>
                        <a:t>基于张力约束的控制器参数空间分析</a:t>
                      </a:r>
                      <a:endParaRPr lang="zh-CN" altLang="en-US"/>
                    </a:p>
                  </a:txBody>
                  <a:tcPr/>
                </a:tc>
                <a:tc>
                  <a:txBody>
                    <a:bodyPr/>
                    <a:p>
                      <a:pPr algn="ctr">
                        <a:buNone/>
                      </a:pPr>
                      <a:r>
                        <a:rPr lang="en-US" altLang="zh-CN" sz="2400"/>
                        <a:t>√</a:t>
                      </a:r>
                      <a:endParaRPr lang="en-US" altLang="zh-CN" sz="2400"/>
                    </a:p>
                  </a:txBody>
                  <a:tcPr/>
                </a:tc>
                <a:tc>
                  <a:txBody>
                    <a:bodyPr/>
                    <a:p>
                      <a:pPr algn="ctr">
                        <a:buNone/>
                      </a:pPr>
                      <a:endParaRPr lang="zh-CN" altLang="en-US" sz="2400"/>
                    </a:p>
                  </a:txBody>
                  <a:tcPr/>
                </a:tc>
              </a:tr>
              <a:tr h="1220470">
                <a:tc>
                  <a:txBody>
                    <a:bodyPr/>
                    <a:p>
                      <a:pPr algn="ctr">
                        <a:buNone/>
                      </a:pPr>
                      <a:r>
                        <a:rPr lang="zh-CN" altLang="en-US"/>
                        <a:t>控制器定点运动、悬索张力及控制器参数空间仿真</a:t>
                      </a:r>
                      <a:endParaRPr lang="zh-CN" altLang="en-US"/>
                    </a:p>
                  </a:txBody>
                  <a:tcPr/>
                </a:tc>
                <a:tc>
                  <a:txBody>
                    <a:bodyPr/>
                    <a:p>
                      <a:pPr algn="ctr">
                        <a:buNone/>
                      </a:pPr>
                      <a:r>
                        <a:rPr lang="en-US" altLang="zh-CN" sz="2400"/>
                        <a:t>√</a:t>
                      </a:r>
                      <a:endParaRPr lang="en-US" altLang="zh-CN" sz="2400"/>
                    </a:p>
                  </a:txBody>
                  <a:tcPr/>
                </a:tc>
                <a:tc>
                  <a:txBody>
                    <a:bodyPr/>
                    <a:p>
                      <a:pPr algn="ctr">
                        <a:buNone/>
                      </a:pPr>
                      <a:endParaRPr lang="zh-CN" altLang="en-US" sz="2400"/>
                    </a:p>
                  </a:txBody>
                  <a:tcPr/>
                </a:tc>
              </a:tr>
            </a:tbl>
          </a:graphicData>
        </a:graphic>
      </p:graphicFrame>
      <p:cxnSp>
        <p:nvCxnSpPr>
          <p:cNvPr id="54" name="直接连接符 53"/>
          <p:cNvCxnSpPr/>
          <p:nvPr/>
        </p:nvCxnSpPr>
        <p:spPr>
          <a:xfrm>
            <a:off x="108585" y="1167130"/>
            <a:ext cx="8350885" cy="254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dissolve">
                                      <p:cBhvr>
                                        <p:cTn id="7" dur="500"/>
                                        <p:tgtEl>
                                          <p:spTgt spid="27">
                                            <p:txEl>
                                              <p:pRg st="0" end="0"/>
                                            </p:txEl>
                                          </p:spTgt>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par>
                                <p:cTn id="14" presetID="53" presetClass="entr" presetSubtype="16" fill="hold" nodeType="withEffect">
                                  <p:stCondLst>
                                    <p:cond delay="200"/>
                                  </p:stCondLst>
                                  <p:childTnLst>
                                    <p:set>
                                      <p:cBhvr>
                                        <p:cTn id="15" dur="1" fill="hold">
                                          <p:stCondLst>
                                            <p:cond delay="0"/>
                                          </p:stCondLst>
                                        </p:cTn>
                                        <p:tgtEl>
                                          <p:spTgt spid="77"/>
                                        </p:tgtEl>
                                        <p:attrNameLst>
                                          <p:attrName>style.visibility</p:attrName>
                                        </p:attrNameLst>
                                      </p:cBhvr>
                                      <p:to>
                                        <p:strVal val="visible"/>
                                      </p:to>
                                    </p:set>
                                    <p:anim calcmode="lin" valueType="num">
                                      <p:cBhvr>
                                        <p:cTn id="16" dur="500" fill="hold"/>
                                        <p:tgtEl>
                                          <p:spTgt spid="77"/>
                                        </p:tgtEl>
                                        <p:attrNameLst>
                                          <p:attrName>ppt_w</p:attrName>
                                        </p:attrNameLst>
                                      </p:cBhvr>
                                      <p:tavLst>
                                        <p:tav tm="0">
                                          <p:val>
                                            <p:fltVal val="0"/>
                                          </p:val>
                                        </p:tav>
                                        <p:tav tm="100000">
                                          <p:val>
                                            <p:strVal val="#ppt_w"/>
                                          </p:val>
                                        </p:tav>
                                      </p:tavLst>
                                    </p:anim>
                                    <p:anim calcmode="lin" valueType="num">
                                      <p:cBhvr>
                                        <p:cTn id="17" dur="500" fill="hold"/>
                                        <p:tgtEl>
                                          <p:spTgt spid="77"/>
                                        </p:tgtEl>
                                        <p:attrNameLst>
                                          <p:attrName>ppt_h</p:attrName>
                                        </p:attrNameLst>
                                      </p:cBhvr>
                                      <p:tavLst>
                                        <p:tav tm="0">
                                          <p:val>
                                            <p:fltVal val="0"/>
                                          </p:val>
                                        </p:tav>
                                        <p:tav tm="100000">
                                          <p:val>
                                            <p:strVal val="#ppt_h"/>
                                          </p:val>
                                        </p:tav>
                                      </p:tavLst>
                                    </p:anim>
                                    <p:animEffect transition="in" filter="fade">
                                      <p:cBhvr>
                                        <p:cTn id="18" dur="500"/>
                                        <p:tgtEl>
                                          <p:spTgt spid="77"/>
                                        </p:tgtEl>
                                      </p:cBhvr>
                                    </p:animEffect>
                                  </p:childTnLst>
                                </p:cTn>
                              </p:par>
                              <p:par>
                                <p:cTn id="19" presetID="53" presetClass="entr" presetSubtype="16" fill="hold" nodeType="withEffect">
                                  <p:stCondLst>
                                    <p:cond delay="40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Effect transition="in" filter="fade">
                                      <p:cBhvr>
                                        <p:cTn id="23" dur="500"/>
                                        <p:tgtEl>
                                          <p:spTgt spid="28"/>
                                        </p:tgtEl>
                                      </p:cBhvr>
                                    </p:animEffect>
                                  </p:childTnLst>
                                </p:cTn>
                              </p:par>
                              <p:par>
                                <p:cTn id="24" presetID="53" presetClass="entr" presetSubtype="16" fill="hold" nodeType="withEffect">
                                  <p:stCondLst>
                                    <p:cond delay="60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par>
                                <p:cTn id="29" presetID="53" presetClass="entr" presetSubtype="16" fill="hold" nodeType="withEffect">
                                  <p:stCondLst>
                                    <p:cond delay="800"/>
                                  </p:st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animEffect transition="in" filter="fade">
                                      <p:cBhvr>
                                        <p:cTn id="33" dur="500"/>
                                        <p:tgtEl>
                                          <p:spTgt spid="29"/>
                                        </p:tgtEl>
                                      </p:cBhvr>
                                    </p:animEffect>
                                  </p:childTnLst>
                                </p:cTn>
                              </p:par>
                              <p:par>
                                <p:cTn id="34" presetID="1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p:cNvSpPr txBox="1"/>
          <p:nvPr/>
        </p:nvSpPr>
        <p:spPr>
          <a:xfrm>
            <a:off x="108585" y="346710"/>
            <a:ext cx="5179060" cy="66230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sz="4265" b="1" dirty="0" smtClean="0">
                <a:solidFill>
                  <a:schemeClr val="accent1"/>
                </a:solidFill>
                <a:latin typeface="微软雅黑" panose="020B0503020204020204" pitchFamily="34" charset="-122"/>
                <a:ea typeface="微软雅黑" panose="020B0503020204020204" pitchFamily="34" charset="-122"/>
              </a:rPr>
              <a:t>进展情况与工作安排</a:t>
            </a:r>
            <a:endParaRPr lang="zh-CN" sz="2400" b="1" dirty="0">
              <a:solidFill>
                <a:schemeClr val="accent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8770811" y="431559"/>
            <a:ext cx="576064" cy="577112"/>
            <a:chOff x="6084168" y="1274820"/>
            <a:chExt cx="432048" cy="432834"/>
          </a:xfrm>
        </p:grpSpPr>
        <p:sp>
          <p:nvSpPr>
            <p:cNvPr id="2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5" name="组合 4"/>
          <p:cNvGrpSpPr/>
          <p:nvPr/>
        </p:nvGrpSpPr>
        <p:grpSpPr>
          <a:xfrm>
            <a:off x="7042619" y="432083"/>
            <a:ext cx="576064" cy="576064"/>
            <a:chOff x="4788024" y="1275213"/>
            <a:chExt cx="432048" cy="432048"/>
          </a:xfrm>
        </p:grpSpPr>
        <p:sp>
          <p:nvSpPr>
            <p:cNvPr id="6"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7"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8" name="组合 7"/>
          <p:cNvGrpSpPr/>
          <p:nvPr/>
        </p:nvGrpSpPr>
        <p:grpSpPr>
          <a:xfrm>
            <a:off x="7906715" y="431559"/>
            <a:ext cx="577111" cy="577112"/>
            <a:chOff x="5436096" y="1274820"/>
            <a:chExt cx="432833" cy="432834"/>
          </a:xfrm>
        </p:grpSpPr>
        <p:sp>
          <p:nvSpPr>
            <p:cNvPr id="9"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10"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11" name="组合 10"/>
          <p:cNvGrpSpPr/>
          <p:nvPr/>
        </p:nvGrpSpPr>
        <p:grpSpPr>
          <a:xfrm>
            <a:off x="5314427" y="431559"/>
            <a:ext cx="577111" cy="577112"/>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77" name="组合 76"/>
          <p:cNvGrpSpPr/>
          <p:nvPr/>
        </p:nvGrpSpPr>
        <p:grpSpPr>
          <a:xfrm>
            <a:off x="6178523" y="431559"/>
            <a:ext cx="577111" cy="577112"/>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cxnSp>
        <p:nvCxnSpPr>
          <p:cNvPr id="54" name="直接连接符 53"/>
          <p:cNvCxnSpPr/>
          <p:nvPr/>
        </p:nvCxnSpPr>
        <p:spPr>
          <a:xfrm>
            <a:off x="108585" y="1167130"/>
            <a:ext cx="8350885" cy="254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2" name="对象 -2147482457"/>
          <p:cNvGraphicFramePr>
            <a:graphicFrameLocks noChangeAspect="1"/>
          </p:cNvGraphicFramePr>
          <p:nvPr/>
        </p:nvGraphicFramePr>
        <p:xfrm>
          <a:off x="401320" y="1791970"/>
          <a:ext cx="3462655" cy="509905"/>
        </p:xfrm>
        <a:graphic>
          <a:graphicData uri="http://schemas.openxmlformats.org/presentationml/2006/ole">
            <mc:AlternateContent xmlns:mc="http://schemas.openxmlformats.org/markup-compatibility/2006">
              <mc:Choice xmlns:v="urn:schemas-microsoft-com:vml" Requires="v">
                <p:oleObj spid="_x0000_s3076" name="" r:id="rId1" imgW="1688465" imgH="254000" progId="Equation.KSEE3">
                  <p:embed/>
                </p:oleObj>
              </mc:Choice>
              <mc:Fallback>
                <p:oleObj name="" r:id="rId1" imgW="1688465" imgH="254000" progId="Equation.KSEE3">
                  <p:embed/>
                  <p:pic>
                    <p:nvPicPr>
                      <p:cNvPr id="0" name="图片 3075"/>
                      <p:cNvPicPr/>
                      <p:nvPr/>
                    </p:nvPicPr>
                    <p:blipFill>
                      <a:blip r:embed="rId2"/>
                      <a:stretch>
                        <a:fillRect/>
                      </a:stretch>
                    </p:blipFill>
                    <p:spPr>
                      <a:xfrm>
                        <a:off x="401320" y="1791970"/>
                        <a:ext cx="3462655" cy="509905"/>
                      </a:xfrm>
                      <a:prstGeom prst="rect">
                        <a:avLst/>
                      </a:prstGeom>
                      <a:noFill/>
                      <a:ln w="38100">
                        <a:noFill/>
                        <a:miter/>
                      </a:ln>
                    </p:spPr>
                  </p:pic>
                </p:oleObj>
              </mc:Fallback>
            </mc:AlternateContent>
          </a:graphicData>
        </a:graphic>
      </p:graphicFrame>
      <p:graphicFrame>
        <p:nvGraphicFramePr>
          <p:cNvPr id="13" name="对象 147"/>
          <p:cNvGraphicFramePr>
            <a:graphicFrameLocks noChangeAspect="1"/>
          </p:cNvGraphicFramePr>
          <p:nvPr/>
        </p:nvGraphicFramePr>
        <p:xfrm>
          <a:off x="316230" y="3281680"/>
          <a:ext cx="4240530" cy="563880"/>
        </p:xfrm>
        <a:graphic>
          <a:graphicData uri="http://schemas.openxmlformats.org/presentationml/2006/ole">
            <mc:AlternateContent xmlns:mc="http://schemas.openxmlformats.org/markup-compatibility/2006">
              <mc:Choice xmlns:v="urn:schemas-microsoft-com:vml" Requires="v">
                <p:oleObj spid="_x0000_s24" name="" r:id="rId3" imgW="2679700" imgH="304800" progId="Equation.KSEE3">
                  <p:embed/>
                </p:oleObj>
              </mc:Choice>
              <mc:Fallback>
                <p:oleObj name="" r:id="rId3" imgW="2679700" imgH="304800" progId="Equation.KSEE3">
                  <p:embed/>
                  <p:pic>
                    <p:nvPicPr>
                      <p:cNvPr id="0" name="图片 23"/>
                      <p:cNvPicPr/>
                      <p:nvPr/>
                    </p:nvPicPr>
                    <p:blipFill>
                      <a:blip r:embed="rId4"/>
                      <a:stretch>
                        <a:fillRect/>
                      </a:stretch>
                    </p:blipFill>
                    <p:spPr>
                      <a:xfrm>
                        <a:off x="316230" y="3281680"/>
                        <a:ext cx="4240530" cy="563880"/>
                      </a:xfrm>
                      <a:prstGeom prst="rect">
                        <a:avLst/>
                      </a:prstGeom>
                      <a:noFill/>
                      <a:ln w="38100">
                        <a:noFill/>
                        <a:miter/>
                      </a:ln>
                    </p:spPr>
                  </p:pic>
                </p:oleObj>
              </mc:Fallback>
            </mc:AlternateContent>
          </a:graphicData>
        </a:graphic>
      </p:graphicFrame>
      <p:graphicFrame>
        <p:nvGraphicFramePr>
          <p:cNvPr id="14" name="对象 -2147482597"/>
          <p:cNvGraphicFramePr>
            <a:graphicFrameLocks noChangeAspect="1"/>
          </p:cNvGraphicFramePr>
          <p:nvPr/>
        </p:nvGraphicFramePr>
        <p:xfrm>
          <a:off x="316230" y="4538345"/>
          <a:ext cx="3631565" cy="746125"/>
        </p:xfrm>
        <a:graphic>
          <a:graphicData uri="http://schemas.openxmlformats.org/presentationml/2006/ole">
            <mc:AlternateContent xmlns:mc="http://schemas.openxmlformats.org/markup-compatibility/2006">
              <mc:Choice xmlns:v="urn:schemas-microsoft-com:vml" Requires="v">
                <p:oleObj spid="_x0000_s26" name="" r:id="rId5" imgW="2475230" imgH="393700" progId="Equation.KSEE3">
                  <p:embed/>
                </p:oleObj>
              </mc:Choice>
              <mc:Fallback>
                <p:oleObj name="" r:id="rId5" imgW="2475230" imgH="393700" progId="Equation.KSEE3">
                  <p:embed/>
                  <p:pic>
                    <p:nvPicPr>
                      <p:cNvPr id="0" name="图片 25"/>
                      <p:cNvPicPr/>
                      <p:nvPr/>
                    </p:nvPicPr>
                    <p:blipFill>
                      <a:blip r:embed="rId6"/>
                      <a:stretch>
                        <a:fillRect/>
                      </a:stretch>
                    </p:blipFill>
                    <p:spPr>
                      <a:xfrm>
                        <a:off x="316230" y="4538345"/>
                        <a:ext cx="3631565" cy="746125"/>
                      </a:xfrm>
                      <a:prstGeom prst="rect">
                        <a:avLst/>
                      </a:prstGeom>
                      <a:noFill/>
                      <a:ln w="38100">
                        <a:noFill/>
                        <a:miter/>
                      </a:ln>
                    </p:spPr>
                  </p:pic>
                </p:oleObj>
              </mc:Fallback>
            </mc:AlternateContent>
          </a:graphicData>
        </a:graphic>
      </p:graphicFrame>
      <p:graphicFrame>
        <p:nvGraphicFramePr>
          <p:cNvPr id="15" name="对象 302"/>
          <p:cNvGraphicFramePr>
            <a:graphicFrameLocks noChangeAspect="1"/>
          </p:cNvGraphicFramePr>
          <p:nvPr/>
        </p:nvGraphicFramePr>
        <p:xfrm>
          <a:off x="4753610" y="1702435"/>
          <a:ext cx="3509645" cy="3264535"/>
        </p:xfrm>
        <a:graphic>
          <a:graphicData uri="http://schemas.openxmlformats.org/presentationml/2006/ole">
            <mc:AlternateContent xmlns:mc="http://schemas.openxmlformats.org/markup-compatibility/2006">
              <mc:Choice xmlns:v="urn:schemas-microsoft-com:vml" Requires="v">
                <p:oleObj spid="_x0000_s27" name="" r:id="rId7" imgW="4191000" imgH="2971800" progId="Equation.KSEE3">
                  <p:embed/>
                </p:oleObj>
              </mc:Choice>
              <mc:Fallback>
                <p:oleObj name="" r:id="rId7" imgW="4191000" imgH="2971800" progId="Equation.KSEE3">
                  <p:embed/>
                  <p:pic>
                    <p:nvPicPr>
                      <p:cNvPr id="0" name="图片 26"/>
                      <p:cNvPicPr/>
                      <p:nvPr/>
                    </p:nvPicPr>
                    <p:blipFill>
                      <a:blip r:embed="rId8"/>
                      <a:stretch>
                        <a:fillRect/>
                      </a:stretch>
                    </p:blipFill>
                    <p:spPr>
                      <a:xfrm>
                        <a:off x="4753610" y="1702435"/>
                        <a:ext cx="3509645" cy="3264535"/>
                      </a:xfrm>
                      <a:prstGeom prst="rect">
                        <a:avLst/>
                      </a:prstGeom>
                      <a:noFill/>
                      <a:ln w="38100">
                        <a:noFill/>
                        <a:miter/>
                      </a:ln>
                    </p:spPr>
                  </p:pic>
                </p:oleObj>
              </mc:Fallback>
            </mc:AlternateContent>
          </a:graphicData>
        </a:graphic>
      </p:graphicFrame>
      <p:graphicFrame>
        <p:nvGraphicFramePr>
          <p:cNvPr id="16" name="对象 303"/>
          <p:cNvGraphicFramePr>
            <a:graphicFrameLocks noChangeAspect="1"/>
          </p:cNvGraphicFramePr>
          <p:nvPr/>
        </p:nvGraphicFramePr>
        <p:xfrm>
          <a:off x="8263255" y="1771650"/>
          <a:ext cx="3869055" cy="3195320"/>
        </p:xfrm>
        <a:graphic>
          <a:graphicData uri="http://schemas.openxmlformats.org/presentationml/2006/ole">
            <mc:AlternateContent xmlns:mc="http://schemas.openxmlformats.org/markup-compatibility/2006">
              <mc:Choice xmlns:v="urn:schemas-microsoft-com:vml" Requires="v">
                <p:oleObj spid="_x0000_s28" name="" r:id="rId9" imgW="4152900" imgH="3098800" progId="Equation.KSEE3">
                  <p:embed/>
                </p:oleObj>
              </mc:Choice>
              <mc:Fallback>
                <p:oleObj name="" r:id="rId9" imgW="4152900" imgH="3098800" progId="Equation.KSEE3">
                  <p:embed/>
                  <p:pic>
                    <p:nvPicPr>
                      <p:cNvPr id="0" name="图片 27"/>
                      <p:cNvPicPr/>
                      <p:nvPr/>
                    </p:nvPicPr>
                    <p:blipFill>
                      <a:blip r:embed="rId10"/>
                      <a:stretch>
                        <a:fillRect/>
                      </a:stretch>
                    </p:blipFill>
                    <p:spPr>
                      <a:xfrm>
                        <a:off x="8263255" y="1771650"/>
                        <a:ext cx="3869055" cy="3195320"/>
                      </a:xfrm>
                      <a:prstGeom prst="rect">
                        <a:avLst/>
                      </a:prstGeom>
                      <a:noFill/>
                      <a:ln w="38100">
                        <a:noFill/>
                        <a:miter/>
                      </a:ln>
                    </p:spPr>
                  </p:pic>
                </p:oleObj>
              </mc:Fallback>
            </mc:AlternateContent>
          </a:graphicData>
        </a:graphic>
      </p:graphicFrame>
      <p:sp>
        <p:nvSpPr>
          <p:cNvPr id="29" name="文本框 28"/>
          <p:cNvSpPr txBox="1"/>
          <p:nvPr/>
        </p:nvSpPr>
        <p:spPr>
          <a:xfrm>
            <a:off x="1983740" y="2473325"/>
            <a:ext cx="526415" cy="583565"/>
          </a:xfrm>
          <a:prstGeom prst="rect">
            <a:avLst/>
          </a:prstGeom>
          <a:noFill/>
        </p:spPr>
        <p:txBody>
          <a:bodyPr wrap="square" rtlCol="0" anchor="t">
            <a:spAutoFit/>
            <a:scene3d>
              <a:camera prst="orthographicFront"/>
              <a:lightRig rig="threePt" dir="t"/>
            </a:scene3d>
          </a:bodyPr>
          <a:p>
            <a:r>
              <a:rPr lang="zh-CN" altLang="en-US" sz="3200">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rPr>
              <a:t>↓</a:t>
            </a:r>
            <a:endParaRPr lang="zh-CN" altLang="en-US" sz="3200">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endParaRPr>
          </a:p>
        </p:txBody>
      </p:sp>
      <p:sp>
        <p:nvSpPr>
          <p:cNvPr id="30" name="文本框 29"/>
          <p:cNvSpPr txBox="1"/>
          <p:nvPr/>
        </p:nvSpPr>
        <p:spPr>
          <a:xfrm>
            <a:off x="1983740" y="3845560"/>
            <a:ext cx="526415" cy="583565"/>
          </a:xfrm>
          <a:prstGeom prst="rect">
            <a:avLst/>
          </a:prstGeom>
          <a:noFill/>
        </p:spPr>
        <p:txBody>
          <a:bodyPr wrap="square" rtlCol="0" anchor="t">
            <a:spAutoFit/>
            <a:scene3d>
              <a:camera prst="orthographicFront"/>
              <a:lightRig rig="threePt" dir="t"/>
            </a:scene3d>
          </a:bodyPr>
          <a:p>
            <a:r>
              <a:rPr lang="zh-CN" altLang="en-US" sz="3200">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rPr>
              <a:t>↓</a:t>
            </a:r>
            <a:endParaRPr lang="zh-CN" altLang="en-US" sz="3200">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Par">
                                  <p:stCondLst>
                                    <p:cond delay="200"/>
                                  </p:stCondLst>
                                  <p:childTnLst>
                                    <p:set>
                                      <p:cBhvr>
                                        <p:cTn id="17" dur="500" fill="hold">
                                          <p:stCondLst>
                                            <p:cond delay="0"/>
                                          </p:stCondLst>
                                        </p:cTn>
                                        <p:tgtEl>
                                          <p:spTgt spid="77"/>
                                        </p:tgtEl>
                                        <p:attrNameLst>
                                          <p:attrName>style.visibility</p:attrName>
                                        </p:attrNameLst>
                                      </p:cBhvr>
                                      <p:to>
                                        <p:strVal val="visible"/>
                                      </p:to>
                                    </p:set>
                                    <p:anim calcmode="lin" valueType="num">
                                      <p:cBhvr>
                                        <p:cTn id="18" dur="500" fill="hold"/>
                                        <p:tgtEl>
                                          <p:spTgt spid="77"/>
                                        </p:tgtEl>
                                        <p:attrNameLst>
                                          <p:attrName>ppt_w</p:attrName>
                                        </p:attrNameLst>
                                      </p:cBhvr>
                                      <p:tavLst>
                                        <p:tav tm="0">
                                          <p:val>
                                            <p:fltVal val="0"/>
                                          </p:val>
                                        </p:tav>
                                        <p:tav tm="100000">
                                          <p:val>
                                            <p:strVal val="#ppt_w"/>
                                          </p:val>
                                        </p:tav>
                                      </p:tavLst>
                                    </p:anim>
                                    <p:anim calcmode="lin" valueType="num">
                                      <p:cBhvr>
                                        <p:cTn id="19" dur="500" fill="hold"/>
                                        <p:tgtEl>
                                          <p:spTgt spid="77"/>
                                        </p:tgtEl>
                                        <p:attrNameLst>
                                          <p:attrName>ppt_h</p:attrName>
                                        </p:attrNameLst>
                                      </p:cBhvr>
                                      <p:tavLst>
                                        <p:tav tm="0">
                                          <p:val>
                                            <p:fltVal val="0"/>
                                          </p:val>
                                        </p:tav>
                                        <p:tav tm="100000">
                                          <p:val>
                                            <p:strVal val="#ppt_h"/>
                                          </p:val>
                                        </p:tav>
                                      </p:tavLst>
                                    </p:anim>
                                    <p:animEffect transition="in" filter="fade">
                                      <p:cBhvr>
                                        <p:cTn id="20" dur="500"/>
                                        <p:tgtEl>
                                          <p:spTgt spid="77"/>
                                        </p:tgtEl>
                                      </p:cBhvr>
                                    </p:animEffect>
                                  </p:childTnLst>
                                </p:cTn>
                              </p:par>
                              <p:par>
                                <p:cTn id="21" presetID="53" presetClass="entr" presetSubtype="16" fill="hold" nodeType="withEffect">
                                  <p:stCondLst>
                                    <p:cond delay="40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par>
                                <p:cTn id="26" presetID="53" presetClass="entr" presetSubtype="16" fill="hold" nodeType="withEffect">
                                  <p:stCondLst>
                                    <p:cond delay="60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par>
                                <p:cTn id="31" presetID="53" presetClass="entr" presetSubtype="16" fill="hold" nodeType="withEffect">
                                  <p:stCondLst>
                                    <p:cond delay="800"/>
                                  </p:stCondLst>
                                  <p:childTnLst>
                                    <p:set>
                                      <p:cBhvr>
                                        <p:cTn id="32" dur="1" fill="hold">
                                          <p:stCondLst>
                                            <p:cond delay="0"/>
                                          </p:stCondLst>
                                        </p:cTn>
                                        <p:tgtEl>
                                          <p:spTgt spid="3"/>
                                        </p:tgtEl>
                                        <p:attrNameLst>
                                          <p:attrName>style.visibility</p:attrName>
                                        </p:attrNameLst>
                                      </p:cBhvr>
                                      <p:to>
                                        <p:strVal val="visible"/>
                                      </p:to>
                                    </p:set>
                                    <p:anim calcmode="lin" valueType="num">
                                      <p:cBhvr>
                                        <p:cTn id="33" dur="500" fill="hold"/>
                                        <p:tgtEl>
                                          <p:spTgt spid="3"/>
                                        </p:tgtEl>
                                        <p:attrNameLst>
                                          <p:attrName>ppt_w</p:attrName>
                                        </p:attrNameLst>
                                      </p:cBhvr>
                                      <p:tavLst>
                                        <p:tav tm="0">
                                          <p:val>
                                            <p:fltVal val="0"/>
                                          </p:val>
                                        </p:tav>
                                        <p:tav tm="100000">
                                          <p:val>
                                            <p:strVal val="#ppt_w"/>
                                          </p:val>
                                        </p:tav>
                                      </p:tavLst>
                                    </p:anim>
                                    <p:anim calcmode="lin" valueType="num">
                                      <p:cBhvr>
                                        <p:cTn id="34" dur="500" fill="hold"/>
                                        <p:tgtEl>
                                          <p:spTgt spid="3"/>
                                        </p:tgtEl>
                                        <p:attrNameLst>
                                          <p:attrName>ppt_h</p:attrName>
                                        </p:attrNameLst>
                                      </p:cBhvr>
                                      <p:tavLst>
                                        <p:tav tm="0">
                                          <p:val>
                                            <p:fltVal val="0"/>
                                          </p:val>
                                        </p:tav>
                                        <p:tav tm="100000">
                                          <p:val>
                                            <p:strVal val="#ppt_h"/>
                                          </p:val>
                                        </p:tav>
                                      </p:tavLst>
                                    </p:anim>
                                    <p:animEffect transition="in" filter="fade">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p:cNvSpPr txBox="1"/>
          <p:nvPr/>
        </p:nvSpPr>
        <p:spPr>
          <a:xfrm>
            <a:off x="108585" y="346710"/>
            <a:ext cx="5179060" cy="66230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sz="4265" b="1" dirty="0" smtClean="0">
                <a:solidFill>
                  <a:schemeClr val="accent1"/>
                </a:solidFill>
                <a:latin typeface="微软雅黑" panose="020B0503020204020204" pitchFamily="34" charset="-122"/>
                <a:ea typeface="微软雅黑" panose="020B0503020204020204" pitchFamily="34" charset="-122"/>
              </a:rPr>
              <a:t>进展情况与工作安排</a:t>
            </a:r>
            <a:endParaRPr lang="zh-CN" sz="2400" b="1" dirty="0">
              <a:solidFill>
                <a:schemeClr val="accent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8770811" y="431559"/>
            <a:ext cx="576064" cy="577112"/>
            <a:chOff x="6084168" y="1274820"/>
            <a:chExt cx="432048" cy="432834"/>
          </a:xfrm>
        </p:grpSpPr>
        <p:sp>
          <p:nvSpPr>
            <p:cNvPr id="2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5" name="组合 4"/>
          <p:cNvGrpSpPr/>
          <p:nvPr/>
        </p:nvGrpSpPr>
        <p:grpSpPr>
          <a:xfrm>
            <a:off x="7042619" y="432083"/>
            <a:ext cx="576064" cy="576064"/>
            <a:chOff x="4788024" y="1275213"/>
            <a:chExt cx="432048" cy="432048"/>
          </a:xfrm>
        </p:grpSpPr>
        <p:sp>
          <p:nvSpPr>
            <p:cNvPr id="6"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7"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8" name="组合 7"/>
          <p:cNvGrpSpPr/>
          <p:nvPr/>
        </p:nvGrpSpPr>
        <p:grpSpPr>
          <a:xfrm>
            <a:off x="7906715" y="431559"/>
            <a:ext cx="577111" cy="577112"/>
            <a:chOff x="5436096" y="1274820"/>
            <a:chExt cx="432833" cy="432834"/>
          </a:xfrm>
        </p:grpSpPr>
        <p:sp>
          <p:nvSpPr>
            <p:cNvPr id="9"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10"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11" name="组合 10"/>
          <p:cNvGrpSpPr/>
          <p:nvPr/>
        </p:nvGrpSpPr>
        <p:grpSpPr>
          <a:xfrm>
            <a:off x="5314427" y="431559"/>
            <a:ext cx="577111" cy="577112"/>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77" name="组合 76"/>
          <p:cNvGrpSpPr/>
          <p:nvPr/>
        </p:nvGrpSpPr>
        <p:grpSpPr>
          <a:xfrm>
            <a:off x="6178523" y="431559"/>
            <a:ext cx="577111" cy="577112"/>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pic>
        <p:nvPicPr>
          <p:cNvPr id="12" name="图片 11" descr="01"/>
          <p:cNvPicPr>
            <a:picLocks noChangeAspect="1"/>
          </p:cNvPicPr>
          <p:nvPr/>
        </p:nvPicPr>
        <p:blipFill>
          <a:blip r:embed="rId1"/>
          <a:stretch>
            <a:fillRect/>
          </a:stretch>
        </p:blipFill>
        <p:spPr>
          <a:xfrm>
            <a:off x="646430" y="1438910"/>
            <a:ext cx="3402330" cy="2414905"/>
          </a:xfrm>
          <a:prstGeom prst="rect">
            <a:avLst/>
          </a:prstGeom>
        </p:spPr>
      </p:pic>
      <p:pic>
        <p:nvPicPr>
          <p:cNvPr id="13" name="图片 12" descr="02"/>
          <p:cNvPicPr>
            <a:picLocks noChangeAspect="1"/>
          </p:cNvPicPr>
          <p:nvPr/>
        </p:nvPicPr>
        <p:blipFill>
          <a:blip r:embed="rId2"/>
          <a:stretch>
            <a:fillRect/>
          </a:stretch>
        </p:blipFill>
        <p:spPr>
          <a:xfrm>
            <a:off x="4504690" y="1438910"/>
            <a:ext cx="3402330" cy="2414905"/>
          </a:xfrm>
          <a:prstGeom prst="rect">
            <a:avLst/>
          </a:prstGeom>
        </p:spPr>
      </p:pic>
      <p:pic>
        <p:nvPicPr>
          <p:cNvPr id="14" name="图片 13" descr="03"/>
          <p:cNvPicPr>
            <a:picLocks noChangeAspect="1"/>
          </p:cNvPicPr>
          <p:nvPr/>
        </p:nvPicPr>
        <p:blipFill>
          <a:blip r:embed="rId3"/>
          <a:stretch>
            <a:fillRect/>
          </a:stretch>
        </p:blipFill>
        <p:spPr>
          <a:xfrm>
            <a:off x="8255635" y="1438910"/>
            <a:ext cx="3402330" cy="2414905"/>
          </a:xfrm>
          <a:prstGeom prst="rect">
            <a:avLst/>
          </a:prstGeom>
        </p:spPr>
      </p:pic>
      <p:sp>
        <p:nvSpPr>
          <p:cNvPr id="18" name="文本框 17"/>
          <p:cNvSpPr txBox="1"/>
          <p:nvPr/>
        </p:nvSpPr>
        <p:spPr>
          <a:xfrm>
            <a:off x="949325" y="1153160"/>
            <a:ext cx="2796540" cy="368300"/>
          </a:xfrm>
          <a:prstGeom prst="rect">
            <a:avLst/>
          </a:prstGeom>
          <a:noFill/>
        </p:spPr>
        <p:txBody>
          <a:bodyPr wrap="none" rtlCol="0">
            <a:spAutoFit/>
          </a:bodyPr>
          <a:p>
            <a:r>
              <a:rPr lang="en-US" altLang="zh-CN"/>
              <a:t>x</a:t>
            </a:r>
            <a:r>
              <a:rPr lang="zh-CN" altLang="en-US"/>
              <a:t>轴方向时间响应曲线图像</a:t>
            </a:r>
            <a:endParaRPr lang="zh-CN" altLang="en-US"/>
          </a:p>
        </p:txBody>
      </p:sp>
      <p:sp>
        <p:nvSpPr>
          <p:cNvPr id="19" name="文本框 18"/>
          <p:cNvSpPr txBox="1"/>
          <p:nvPr/>
        </p:nvSpPr>
        <p:spPr>
          <a:xfrm>
            <a:off x="4807585" y="1153160"/>
            <a:ext cx="2800985" cy="368300"/>
          </a:xfrm>
          <a:prstGeom prst="rect">
            <a:avLst/>
          </a:prstGeom>
          <a:noFill/>
        </p:spPr>
        <p:txBody>
          <a:bodyPr wrap="none" rtlCol="0">
            <a:spAutoFit/>
          </a:bodyPr>
          <a:p>
            <a:r>
              <a:rPr lang="en-US" altLang="zh-CN"/>
              <a:t>y</a:t>
            </a:r>
            <a:r>
              <a:rPr lang="zh-CN" altLang="en-US"/>
              <a:t>轴方向时间响应曲线图像</a:t>
            </a:r>
            <a:endParaRPr lang="zh-CN" altLang="en-US"/>
          </a:p>
        </p:txBody>
      </p:sp>
      <p:sp>
        <p:nvSpPr>
          <p:cNvPr id="20" name="文本框 19"/>
          <p:cNvSpPr txBox="1"/>
          <p:nvPr/>
        </p:nvSpPr>
        <p:spPr>
          <a:xfrm>
            <a:off x="8557895" y="1153160"/>
            <a:ext cx="2787650" cy="368300"/>
          </a:xfrm>
          <a:prstGeom prst="rect">
            <a:avLst/>
          </a:prstGeom>
          <a:noFill/>
        </p:spPr>
        <p:txBody>
          <a:bodyPr wrap="none" rtlCol="0">
            <a:spAutoFit/>
          </a:bodyPr>
          <a:p>
            <a:r>
              <a:rPr lang="en-US" altLang="zh-CN"/>
              <a:t>z</a:t>
            </a:r>
            <a:r>
              <a:rPr lang="zh-CN" altLang="en-US"/>
              <a:t>轴方向时间响应曲线图像</a:t>
            </a:r>
            <a:endParaRPr lang="zh-CN" altLang="en-US"/>
          </a:p>
        </p:txBody>
      </p:sp>
      <p:sp>
        <p:nvSpPr>
          <p:cNvPr id="21" name="文本框 20"/>
          <p:cNvSpPr txBox="1"/>
          <p:nvPr/>
        </p:nvSpPr>
        <p:spPr>
          <a:xfrm>
            <a:off x="949325" y="6405880"/>
            <a:ext cx="2011680" cy="368300"/>
          </a:xfrm>
          <a:prstGeom prst="rect">
            <a:avLst/>
          </a:prstGeom>
          <a:noFill/>
        </p:spPr>
        <p:txBody>
          <a:bodyPr wrap="none" rtlCol="0">
            <a:spAutoFit/>
          </a:bodyPr>
          <a:p>
            <a:r>
              <a:rPr lang="zh-CN"/>
              <a:t>控制输入拉力</a:t>
            </a:r>
            <a:r>
              <a:rPr lang="zh-CN" altLang="en-US"/>
              <a:t>图像</a:t>
            </a:r>
            <a:endParaRPr lang="zh-CN" altLang="en-US"/>
          </a:p>
        </p:txBody>
      </p:sp>
      <p:sp>
        <p:nvSpPr>
          <p:cNvPr id="22" name="文本框 21"/>
          <p:cNvSpPr txBox="1"/>
          <p:nvPr/>
        </p:nvSpPr>
        <p:spPr>
          <a:xfrm>
            <a:off x="4711065" y="6467475"/>
            <a:ext cx="2468880" cy="368300"/>
          </a:xfrm>
          <a:prstGeom prst="rect">
            <a:avLst/>
          </a:prstGeom>
          <a:noFill/>
        </p:spPr>
        <p:txBody>
          <a:bodyPr wrap="none" rtlCol="0">
            <a:spAutoFit/>
          </a:bodyPr>
          <a:p>
            <a:r>
              <a:rPr lang="zh-CN" altLang="en-US"/>
              <a:t>控制器参数空间仿真图</a:t>
            </a:r>
            <a:endParaRPr lang="zh-CN" altLang="en-US"/>
          </a:p>
        </p:txBody>
      </p:sp>
      <p:sp>
        <p:nvSpPr>
          <p:cNvPr id="23" name="文本框 22"/>
          <p:cNvSpPr txBox="1"/>
          <p:nvPr/>
        </p:nvSpPr>
        <p:spPr>
          <a:xfrm>
            <a:off x="8717280" y="6406515"/>
            <a:ext cx="2468880" cy="368300"/>
          </a:xfrm>
          <a:prstGeom prst="rect">
            <a:avLst/>
          </a:prstGeom>
          <a:noFill/>
        </p:spPr>
        <p:txBody>
          <a:bodyPr wrap="none" rtlCol="0">
            <a:spAutoFit/>
          </a:bodyPr>
          <a:p>
            <a:r>
              <a:rPr lang="zh-CN"/>
              <a:t>控制器参数空间对比图</a:t>
            </a:r>
            <a:endParaRPr lang="zh-CN"/>
          </a:p>
        </p:txBody>
      </p:sp>
      <p:cxnSp>
        <p:nvCxnSpPr>
          <p:cNvPr id="54" name="直接连接符 53"/>
          <p:cNvCxnSpPr/>
          <p:nvPr/>
        </p:nvCxnSpPr>
        <p:spPr>
          <a:xfrm>
            <a:off x="108585" y="1167130"/>
            <a:ext cx="8350885" cy="2540"/>
          </a:xfrm>
          <a:prstGeom prst="line">
            <a:avLst/>
          </a:prstGeom>
        </p:spPr>
        <p:style>
          <a:lnRef idx="1">
            <a:schemeClr val="accent1"/>
          </a:lnRef>
          <a:fillRef idx="0">
            <a:schemeClr val="accent1"/>
          </a:fillRef>
          <a:effectRef idx="0">
            <a:schemeClr val="accent1"/>
          </a:effectRef>
          <a:fontRef idx="minor">
            <a:schemeClr val="tx1"/>
          </a:fontRef>
        </p:style>
      </p:cxnSp>
      <p:pic>
        <p:nvPicPr>
          <p:cNvPr id="24" name="图片 23" descr="point-combine1"/>
          <p:cNvPicPr>
            <a:picLocks noChangeAspect="1"/>
          </p:cNvPicPr>
          <p:nvPr/>
        </p:nvPicPr>
        <p:blipFill>
          <a:blip r:embed="rId4"/>
          <a:stretch>
            <a:fillRect/>
          </a:stretch>
        </p:blipFill>
        <p:spPr>
          <a:xfrm>
            <a:off x="8326120" y="3929380"/>
            <a:ext cx="3104515" cy="2537460"/>
          </a:xfrm>
          <a:prstGeom prst="rect">
            <a:avLst/>
          </a:prstGeom>
        </p:spPr>
      </p:pic>
      <p:pic>
        <p:nvPicPr>
          <p:cNvPr id="26" name="图片 25" descr="line-combine10 - 副本"/>
          <p:cNvPicPr>
            <a:picLocks noChangeAspect="1"/>
          </p:cNvPicPr>
          <p:nvPr/>
        </p:nvPicPr>
        <p:blipFill>
          <a:blip r:embed="rId5"/>
          <a:stretch>
            <a:fillRect/>
          </a:stretch>
        </p:blipFill>
        <p:spPr>
          <a:xfrm>
            <a:off x="4504690" y="3929380"/>
            <a:ext cx="3402965" cy="2538095"/>
          </a:xfrm>
          <a:prstGeom prst="rect">
            <a:avLst/>
          </a:prstGeom>
        </p:spPr>
      </p:pic>
      <p:pic>
        <p:nvPicPr>
          <p:cNvPr id="27" name="图片 26" descr="pic"/>
          <p:cNvPicPr>
            <a:picLocks noChangeAspect="1"/>
          </p:cNvPicPr>
          <p:nvPr/>
        </p:nvPicPr>
        <p:blipFill>
          <a:blip r:embed="rId6"/>
          <a:stretch>
            <a:fillRect/>
          </a:stretch>
        </p:blipFill>
        <p:spPr>
          <a:xfrm>
            <a:off x="646430" y="3753485"/>
            <a:ext cx="3402965" cy="2652395"/>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Par">
                                  <p:stCondLst>
                                    <p:cond delay="200"/>
                                  </p:stCondLst>
                                  <p:childTnLst>
                                    <p:set>
                                      <p:cBhvr>
                                        <p:cTn id="17" dur="500" fill="hold">
                                          <p:stCondLst>
                                            <p:cond delay="0"/>
                                          </p:stCondLst>
                                        </p:cTn>
                                        <p:tgtEl>
                                          <p:spTgt spid="77"/>
                                        </p:tgtEl>
                                        <p:attrNameLst>
                                          <p:attrName>style.visibility</p:attrName>
                                        </p:attrNameLst>
                                      </p:cBhvr>
                                      <p:to>
                                        <p:strVal val="visible"/>
                                      </p:to>
                                    </p:set>
                                    <p:anim calcmode="lin" valueType="num">
                                      <p:cBhvr>
                                        <p:cTn id="18" dur="500" fill="hold"/>
                                        <p:tgtEl>
                                          <p:spTgt spid="77"/>
                                        </p:tgtEl>
                                        <p:attrNameLst>
                                          <p:attrName>ppt_w</p:attrName>
                                        </p:attrNameLst>
                                      </p:cBhvr>
                                      <p:tavLst>
                                        <p:tav tm="0">
                                          <p:val>
                                            <p:fltVal val="0"/>
                                          </p:val>
                                        </p:tav>
                                        <p:tav tm="100000">
                                          <p:val>
                                            <p:strVal val="#ppt_w"/>
                                          </p:val>
                                        </p:tav>
                                      </p:tavLst>
                                    </p:anim>
                                    <p:anim calcmode="lin" valueType="num">
                                      <p:cBhvr>
                                        <p:cTn id="19" dur="500" fill="hold"/>
                                        <p:tgtEl>
                                          <p:spTgt spid="77"/>
                                        </p:tgtEl>
                                        <p:attrNameLst>
                                          <p:attrName>ppt_h</p:attrName>
                                        </p:attrNameLst>
                                      </p:cBhvr>
                                      <p:tavLst>
                                        <p:tav tm="0">
                                          <p:val>
                                            <p:fltVal val="0"/>
                                          </p:val>
                                        </p:tav>
                                        <p:tav tm="100000">
                                          <p:val>
                                            <p:strVal val="#ppt_h"/>
                                          </p:val>
                                        </p:tav>
                                      </p:tavLst>
                                    </p:anim>
                                    <p:animEffect transition="in" filter="fade">
                                      <p:cBhvr>
                                        <p:cTn id="20" dur="500"/>
                                        <p:tgtEl>
                                          <p:spTgt spid="77"/>
                                        </p:tgtEl>
                                      </p:cBhvr>
                                    </p:animEffect>
                                  </p:childTnLst>
                                </p:cTn>
                              </p:par>
                              <p:par>
                                <p:cTn id="21" presetID="53" presetClass="entr" presetSubtype="16" fill="hold" nodeType="withEffect">
                                  <p:stCondLst>
                                    <p:cond delay="40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par>
                                <p:cTn id="26" presetID="53" presetClass="entr" presetSubtype="16" fill="hold" nodeType="withEffect">
                                  <p:stCondLst>
                                    <p:cond delay="60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par>
                                <p:cTn id="31" presetID="53" presetClass="entr" presetSubtype="16" fill="hold" nodeType="withEffect">
                                  <p:stCondLst>
                                    <p:cond delay="800"/>
                                  </p:stCondLst>
                                  <p:childTnLst>
                                    <p:set>
                                      <p:cBhvr>
                                        <p:cTn id="32" dur="1" fill="hold">
                                          <p:stCondLst>
                                            <p:cond delay="0"/>
                                          </p:stCondLst>
                                        </p:cTn>
                                        <p:tgtEl>
                                          <p:spTgt spid="3"/>
                                        </p:tgtEl>
                                        <p:attrNameLst>
                                          <p:attrName>style.visibility</p:attrName>
                                        </p:attrNameLst>
                                      </p:cBhvr>
                                      <p:to>
                                        <p:strVal val="visible"/>
                                      </p:to>
                                    </p:set>
                                    <p:anim calcmode="lin" valueType="num">
                                      <p:cBhvr>
                                        <p:cTn id="33" dur="500" fill="hold"/>
                                        <p:tgtEl>
                                          <p:spTgt spid="3"/>
                                        </p:tgtEl>
                                        <p:attrNameLst>
                                          <p:attrName>ppt_w</p:attrName>
                                        </p:attrNameLst>
                                      </p:cBhvr>
                                      <p:tavLst>
                                        <p:tav tm="0">
                                          <p:val>
                                            <p:fltVal val="0"/>
                                          </p:val>
                                        </p:tav>
                                        <p:tav tm="100000">
                                          <p:val>
                                            <p:strVal val="#ppt_w"/>
                                          </p:val>
                                        </p:tav>
                                      </p:tavLst>
                                    </p:anim>
                                    <p:anim calcmode="lin" valueType="num">
                                      <p:cBhvr>
                                        <p:cTn id="34" dur="500" fill="hold"/>
                                        <p:tgtEl>
                                          <p:spTgt spid="3"/>
                                        </p:tgtEl>
                                        <p:attrNameLst>
                                          <p:attrName>ppt_h</p:attrName>
                                        </p:attrNameLst>
                                      </p:cBhvr>
                                      <p:tavLst>
                                        <p:tav tm="0">
                                          <p:val>
                                            <p:fltVal val="0"/>
                                          </p:val>
                                        </p:tav>
                                        <p:tav tm="100000">
                                          <p:val>
                                            <p:strVal val="#ppt_h"/>
                                          </p:val>
                                        </p:tav>
                                      </p:tavLst>
                                    </p:anim>
                                    <p:animEffect transition="in" filter="fade">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 y="739"/>
            <a:ext cx="12192000" cy="423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3" name="Rectangle 3"/>
          <p:cNvSpPr txBox="1">
            <a:spLocks noChangeArrowheads="1"/>
          </p:cNvSpPr>
          <p:nvPr/>
        </p:nvSpPr>
        <p:spPr>
          <a:xfrm>
            <a:off x="2294255" y="1414145"/>
            <a:ext cx="7912735" cy="1635125"/>
          </a:xfrm>
          <a:prstGeom prst="rect">
            <a:avLst/>
          </a:prstGeom>
        </p:spPr>
        <p:txBody>
          <a:bodyPr vert="horz" lIns="121920" tIns="60960" rIns="121920" bIns="6096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ctr"/>
            <a:r>
              <a:rPr lang="zh-CN" altLang="en-US" sz="5400" b="1" dirty="0" smtClean="0">
                <a:solidFill>
                  <a:schemeClr val="bg1"/>
                </a:solidFill>
                <a:latin typeface="微软雅黑" panose="020B0503020204020204" pitchFamily="34" charset="-122"/>
                <a:ea typeface="微软雅黑" panose="020B0503020204020204" pitchFamily="34" charset="-122"/>
              </a:rPr>
              <a:t>汇报完毕  </a:t>
            </a:r>
            <a:endParaRPr lang="zh-CN" altLang="en-US" sz="54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5400" b="1" dirty="0" smtClean="0">
                <a:solidFill>
                  <a:schemeClr val="bg1"/>
                </a:solidFill>
                <a:latin typeface="微软雅黑" panose="020B0503020204020204" pitchFamily="34" charset="-122"/>
                <a:ea typeface="微软雅黑" panose="020B0503020204020204" pitchFamily="34" charset="-122"/>
              </a:rPr>
              <a:t>请各位老师批评指正！</a:t>
            </a:r>
            <a:endParaRPr lang="zh-CN" altLang="en-US" sz="5400" b="1" dirty="0" smtClean="0">
              <a:solidFill>
                <a:schemeClr val="bg1"/>
              </a:solidFill>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5231904" y="3315471"/>
            <a:ext cx="6157068"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clickPar">
                                  <p:stCondLst>
                                    <p:cond delay="0"/>
                                  </p:stCondLst>
                                  <p:iterate type="lt">
                                    <p:tmPct val="10000"/>
                                  </p:iterate>
                                  <p:childTnLst>
                                    <p:set>
                                      <p:cBhvr>
                                        <p:cTn id="6" dur="500"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3"/>
                                        </p:tgtEl>
                                        <p:attrNameLst>
                                          <p:attrName>ppt_y</p:attrName>
                                        </p:attrNameLst>
                                      </p:cBhvr>
                                      <p:tavLst>
                                        <p:tav tm="0">
                                          <p:val>
                                            <p:strVal val="#ppt_y"/>
                                          </p:val>
                                        </p:tav>
                                        <p:tav tm="100000">
                                          <p:val>
                                            <p:strVal val="#ppt_y"/>
                                          </p:val>
                                        </p:tav>
                                      </p:tavLst>
                                    </p:anim>
                                    <p:anim calcmode="lin" valueType="num">
                                      <p:cBhvr>
                                        <p:cTn id="9"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3"/>
                                        </p:tgtEl>
                                      </p:cBhvr>
                                    </p:animEffect>
                                  </p:childTnLst>
                                </p:cTn>
                              </p:par>
                            </p:childTnLst>
                          </p:cTn>
                        </p:par>
                        <p:par>
                          <p:cTn id="12" fill="hold">
                            <p:stCondLst>
                              <p:cond delay="0"/>
                            </p:stCondLst>
                            <p:childTnLst>
                              <p:par>
                                <p:cTn id="13" presetID="22" presetClass="entr" presetSubtype="2" fill="hold"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right)">
                                      <p:cBhvr>
                                        <p:cTn id="15"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1156299" y="1220755"/>
            <a:ext cx="3008380"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4265" b="1" dirty="0" smtClean="0">
                <a:solidFill>
                  <a:schemeClr val="accent1"/>
                </a:solidFill>
                <a:latin typeface="微软雅黑" panose="020B0503020204020204" pitchFamily="34" charset="-122"/>
                <a:ea typeface="微软雅黑" panose="020B0503020204020204" pitchFamily="34" charset="-122"/>
              </a:rPr>
              <a:t>前言</a:t>
            </a:r>
            <a:r>
              <a:rPr lang="en-US" altLang="zh-CN" sz="4265" b="1" dirty="0" smtClean="0">
                <a:solidFill>
                  <a:schemeClr val="accent1"/>
                </a:solidFill>
                <a:latin typeface="微软雅黑" panose="020B0503020204020204" pitchFamily="34" charset="-122"/>
                <a:ea typeface="微软雅黑" panose="020B0503020204020204" pitchFamily="34" charset="-122"/>
              </a:rPr>
              <a:t>/</a:t>
            </a:r>
            <a:r>
              <a:rPr lang="en-US" altLang="zh-CN" sz="2400" b="1" dirty="0" smtClean="0">
                <a:solidFill>
                  <a:schemeClr val="accent1"/>
                </a:solidFill>
                <a:latin typeface="微软雅黑" panose="020B0503020204020204" pitchFamily="34" charset="-122"/>
                <a:ea typeface="微软雅黑" panose="020B0503020204020204" pitchFamily="34" charset="-122"/>
              </a:rPr>
              <a:t>PREFACE</a:t>
            </a:r>
            <a:endParaRPr lang="en-GB" sz="24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56276" y="2573794"/>
            <a:ext cx="7776864" cy="2676525"/>
          </a:xfrm>
          <a:prstGeom prst="rect">
            <a:avLst/>
          </a:prstGeom>
          <a:noFill/>
        </p:spPr>
        <p:txBody>
          <a:bodyPr wrap="square" lIns="91445" tIns="45721" rIns="91445" bIns="45721" rtlCol="0">
            <a:spAutoFit/>
          </a:bodyPr>
          <a:lstStyle/>
          <a:p>
            <a:pPr algn="just" eaLnBrk="0" hangingPunct="0">
              <a:lnSpc>
                <a:spcPct val="150000"/>
              </a:lnSpc>
            </a:pPr>
            <a:r>
              <a:rPr lang="zh-CN" altLang="zh-CN" sz="1600">
                <a:latin typeface="Arial" panose="020B0604020202020204" pitchFamily="34" charset="0"/>
                <a:ea typeface="微软雅黑" panose="020B0503020204020204" pitchFamily="34" charset="-122"/>
                <a:sym typeface="+mn-ea"/>
              </a:rPr>
              <a:t>英语六级考试已通过</a:t>
            </a:r>
            <a:endParaRPr lang="zh-CN" altLang="zh-CN" sz="1600">
              <a:latin typeface="Arial" panose="020B0604020202020204" pitchFamily="34" charset="0"/>
              <a:ea typeface="微软雅黑" panose="020B0503020204020204" pitchFamily="34" charset="-122"/>
            </a:endParaRPr>
          </a:p>
          <a:p>
            <a:pPr algn="just" eaLnBrk="0" hangingPunct="0">
              <a:lnSpc>
                <a:spcPct val="150000"/>
              </a:lnSpc>
            </a:pPr>
            <a:endParaRPr lang="zh-CN" altLang="zh-CN" sz="1600">
              <a:latin typeface="Arial" panose="020B0604020202020204" pitchFamily="34" charset="0"/>
              <a:ea typeface="微软雅黑" panose="020B0503020204020204" pitchFamily="34" charset="-122"/>
            </a:endParaRPr>
          </a:p>
          <a:p>
            <a:pPr algn="just" eaLnBrk="0" hangingPunct="0">
              <a:lnSpc>
                <a:spcPct val="150000"/>
              </a:lnSpc>
            </a:pPr>
            <a:r>
              <a:rPr lang="zh-CN" altLang="zh-CN" sz="1600">
                <a:latin typeface="Arial" panose="020B0604020202020204" pitchFamily="34" charset="0"/>
                <a:ea typeface="微软雅黑" panose="020B0503020204020204" pitchFamily="34" charset="-122"/>
                <a:sym typeface="+mn-ea"/>
              </a:rPr>
              <a:t>中期筛选要求的课程成绩已全部通过</a:t>
            </a:r>
            <a:endParaRPr lang="zh-CN" altLang="zh-CN" sz="1600">
              <a:latin typeface="Arial" panose="020B0604020202020204" pitchFamily="34" charset="0"/>
              <a:ea typeface="微软雅黑" panose="020B0503020204020204" pitchFamily="34" charset="-122"/>
              <a:sym typeface="+mn-ea"/>
            </a:endParaRPr>
          </a:p>
          <a:p>
            <a:pPr algn="just" eaLnBrk="0" hangingPunct="0">
              <a:lnSpc>
                <a:spcPct val="150000"/>
              </a:lnSpc>
            </a:pP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0" hangingPunct="0">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一篇</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IDETC</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会议论文已录用</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0" hangingPunct="0">
              <a:lnSpc>
                <a:spcPct val="150000"/>
              </a:lnSpc>
            </a:pP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0" hangingPunct="0">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准备投稿</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Journal of Mechanisms and Robotics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期刊</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Parallelogram 21"/>
          <p:cNvSpPr/>
          <p:nvPr/>
        </p:nvSpPr>
        <p:spPr>
          <a:xfrm>
            <a:off x="9514760" y="-3821"/>
            <a:ext cx="2211840" cy="4808977"/>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Parallelogram 22"/>
          <p:cNvSpPr/>
          <p:nvPr/>
        </p:nvSpPr>
        <p:spPr>
          <a:xfrm>
            <a:off x="10128448" y="2049023"/>
            <a:ext cx="2211840" cy="4808977"/>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13" name="直接连接符 12"/>
          <p:cNvCxnSpPr/>
          <p:nvPr/>
        </p:nvCxnSpPr>
        <p:spPr>
          <a:xfrm>
            <a:off x="1305163" y="2058719"/>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8202919" y="1437155"/>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29" name="组合 28"/>
          <p:cNvGrpSpPr/>
          <p:nvPr/>
        </p:nvGrpSpPr>
        <p:grpSpPr>
          <a:xfrm>
            <a:off x="6889292" y="1437457"/>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32" name="组合 31"/>
          <p:cNvGrpSpPr/>
          <p:nvPr/>
        </p:nvGrpSpPr>
        <p:grpSpPr>
          <a:xfrm>
            <a:off x="7560540" y="1437155"/>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35" name="组合 34"/>
          <p:cNvGrpSpPr/>
          <p:nvPr/>
        </p:nvGrpSpPr>
        <p:grpSpPr>
          <a:xfrm>
            <a:off x="5544316" y="1437155"/>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38" name="组合 37"/>
          <p:cNvGrpSpPr/>
          <p:nvPr/>
        </p:nvGrpSpPr>
        <p:grpSpPr>
          <a:xfrm>
            <a:off x="6216391" y="1437155"/>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9" presetClass="entr" presetSubtype="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dissolve">
                                      <p:cBhvr>
                                        <p:cTn id="15" dur="500"/>
                                        <p:tgtEl>
                                          <p:spTgt spid="4">
                                            <p:txEl>
                                              <p:pRg st="0" end="0"/>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53" presetClass="entr" presetSubtype="16"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53" presetClass="entr" presetSubtype="16" fill="hold" nodeType="withEffect">
                                  <p:stCondLst>
                                    <p:cond delay="200"/>
                                  </p:stCondLst>
                                  <p:childTnLst>
                                    <p:set>
                                      <p:cBhvr>
                                        <p:cTn id="25" dur="1" fill="hold">
                                          <p:stCondLst>
                                            <p:cond delay="0"/>
                                          </p:stCondLst>
                                        </p:cTn>
                                        <p:tgtEl>
                                          <p:spTgt spid="38"/>
                                        </p:tgtEl>
                                        <p:attrNameLst>
                                          <p:attrName>style.visibility</p:attrName>
                                        </p:attrNameLst>
                                      </p:cBhvr>
                                      <p:to>
                                        <p:strVal val="visible"/>
                                      </p:to>
                                    </p:set>
                                    <p:anim calcmode="lin" valueType="num">
                                      <p:cBhvr>
                                        <p:cTn id="26" dur="500" fill="hold"/>
                                        <p:tgtEl>
                                          <p:spTgt spid="38"/>
                                        </p:tgtEl>
                                        <p:attrNameLst>
                                          <p:attrName>ppt_w</p:attrName>
                                        </p:attrNameLst>
                                      </p:cBhvr>
                                      <p:tavLst>
                                        <p:tav tm="0">
                                          <p:val>
                                            <p:fltVal val="0"/>
                                          </p:val>
                                        </p:tav>
                                        <p:tav tm="100000">
                                          <p:val>
                                            <p:strVal val="#ppt_w"/>
                                          </p:val>
                                        </p:tav>
                                      </p:tavLst>
                                    </p:anim>
                                    <p:anim calcmode="lin" valueType="num">
                                      <p:cBhvr>
                                        <p:cTn id="27" dur="500" fill="hold"/>
                                        <p:tgtEl>
                                          <p:spTgt spid="38"/>
                                        </p:tgtEl>
                                        <p:attrNameLst>
                                          <p:attrName>ppt_h</p:attrName>
                                        </p:attrNameLst>
                                      </p:cBhvr>
                                      <p:tavLst>
                                        <p:tav tm="0">
                                          <p:val>
                                            <p:fltVal val="0"/>
                                          </p:val>
                                        </p:tav>
                                        <p:tav tm="100000">
                                          <p:val>
                                            <p:strVal val="#ppt_h"/>
                                          </p:val>
                                        </p:tav>
                                      </p:tavLst>
                                    </p:anim>
                                    <p:animEffect transition="in" filter="fade">
                                      <p:cBhvr>
                                        <p:cTn id="28" dur="500"/>
                                        <p:tgtEl>
                                          <p:spTgt spid="38"/>
                                        </p:tgtEl>
                                      </p:cBhvr>
                                    </p:animEffect>
                                  </p:childTnLst>
                                </p:cTn>
                              </p:par>
                              <p:par>
                                <p:cTn id="29" presetID="53" presetClass="entr" presetSubtype="16" fill="hold" nodeType="withEffect">
                                  <p:stCondLst>
                                    <p:cond delay="400"/>
                                  </p:st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animEffect transition="in" filter="fade">
                                      <p:cBhvr>
                                        <p:cTn id="33" dur="500"/>
                                        <p:tgtEl>
                                          <p:spTgt spid="29"/>
                                        </p:tgtEl>
                                      </p:cBhvr>
                                    </p:animEffect>
                                  </p:childTnLst>
                                </p:cTn>
                              </p:par>
                              <p:par>
                                <p:cTn id="34" presetID="53" presetClass="entr" presetSubtype="16" fill="hold" nodeType="withEffect">
                                  <p:stCondLst>
                                    <p:cond delay="600"/>
                                  </p:stCondLst>
                                  <p:childTnLst>
                                    <p:set>
                                      <p:cBhvr>
                                        <p:cTn id="35" dur="1" fill="hold">
                                          <p:stCondLst>
                                            <p:cond delay="0"/>
                                          </p:stCondLst>
                                        </p:cTn>
                                        <p:tgtEl>
                                          <p:spTgt spid="32"/>
                                        </p:tgtEl>
                                        <p:attrNameLst>
                                          <p:attrName>style.visibility</p:attrName>
                                        </p:attrNameLst>
                                      </p:cBhvr>
                                      <p:to>
                                        <p:strVal val="visible"/>
                                      </p:to>
                                    </p:set>
                                    <p:anim calcmode="lin" valueType="num">
                                      <p:cBhvr>
                                        <p:cTn id="36" dur="500" fill="hold"/>
                                        <p:tgtEl>
                                          <p:spTgt spid="32"/>
                                        </p:tgtEl>
                                        <p:attrNameLst>
                                          <p:attrName>ppt_w</p:attrName>
                                        </p:attrNameLst>
                                      </p:cBhvr>
                                      <p:tavLst>
                                        <p:tav tm="0">
                                          <p:val>
                                            <p:fltVal val="0"/>
                                          </p:val>
                                        </p:tav>
                                        <p:tav tm="100000">
                                          <p:val>
                                            <p:strVal val="#ppt_w"/>
                                          </p:val>
                                        </p:tav>
                                      </p:tavLst>
                                    </p:anim>
                                    <p:anim calcmode="lin" valueType="num">
                                      <p:cBhvr>
                                        <p:cTn id="37" dur="500" fill="hold"/>
                                        <p:tgtEl>
                                          <p:spTgt spid="32"/>
                                        </p:tgtEl>
                                        <p:attrNameLst>
                                          <p:attrName>ppt_h</p:attrName>
                                        </p:attrNameLst>
                                      </p:cBhvr>
                                      <p:tavLst>
                                        <p:tav tm="0">
                                          <p:val>
                                            <p:fltVal val="0"/>
                                          </p:val>
                                        </p:tav>
                                        <p:tav tm="100000">
                                          <p:val>
                                            <p:strVal val="#ppt_h"/>
                                          </p:val>
                                        </p:tav>
                                      </p:tavLst>
                                    </p:anim>
                                    <p:animEffect transition="in" filter="fade">
                                      <p:cBhvr>
                                        <p:cTn id="38" dur="500"/>
                                        <p:tgtEl>
                                          <p:spTgt spid="32"/>
                                        </p:tgtEl>
                                      </p:cBhvr>
                                    </p:animEffect>
                                  </p:childTnLst>
                                </p:cTn>
                              </p:par>
                              <p:par>
                                <p:cTn id="39" presetID="53" presetClass="entr" presetSubtype="16" fill="hold" nodeType="withEffect">
                                  <p:stCondLst>
                                    <p:cond delay="800"/>
                                  </p:stCondLst>
                                  <p:childTnLst>
                                    <p:set>
                                      <p:cBhvr>
                                        <p:cTn id="40" dur="1" fill="hold">
                                          <p:stCondLst>
                                            <p:cond delay="0"/>
                                          </p:stCondLst>
                                        </p:cTn>
                                        <p:tgtEl>
                                          <p:spTgt spid="26"/>
                                        </p:tgtEl>
                                        <p:attrNameLst>
                                          <p:attrName>style.visibility</p:attrName>
                                        </p:attrNameLst>
                                      </p:cBhvr>
                                      <p:to>
                                        <p:strVal val="visible"/>
                                      </p:to>
                                    </p:set>
                                    <p:anim calcmode="lin" valueType="num">
                                      <p:cBhvr>
                                        <p:cTn id="41" dur="500" fill="hold"/>
                                        <p:tgtEl>
                                          <p:spTgt spid="26"/>
                                        </p:tgtEl>
                                        <p:attrNameLst>
                                          <p:attrName>ppt_w</p:attrName>
                                        </p:attrNameLst>
                                      </p:cBhvr>
                                      <p:tavLst>
                                        <p:tav tm="0">
                                          <p:val>
                                            <p:fltVal val="0"/>
                                          </p:val>
                                        </p:tav>
                                        <p:tav tm="100000">
                                          <p:val>
                                            <p:strVal val="#ppt_w"/>
                                          </p:val>
                                        </p:tav>
                                      </p:tavLst>
                                    </p:anim>
                                    <p:anim calcmode="lin" valueType="num">
                                      <p:cBhvr>
                                        <p:cTn id="42" dur="500" fill="hold"/>
                                        <p:tgtEl>
                                          <p:spTgt spid="26"/>
                                        </p:tgtEl>
                                        <p:attrNameLst>
                                          <p:attrName>ppt_h</p:attrName>
                                        </p:attrNameLst>
                                      </p:cBhvr>
                                      <p:tavLst>
                                        <p:tav tm="0">
                                          <p:val>
                                            <p:fltVal val="0"/>
                                          </p:val>
                                        </p:tav>
                                        <p:tav tm="100000">
                                          <p:val>
                                            <p:strVal val="#ppt_h"/>
                                          </p:val>
                                        </p:tav>
                                      </p:tavLst>
                                    </p:anim>
                                    <p:animEffect transition="in" filter="fade">
                                      <p:cBhvr>
                                        <p:cTn id="43" dur="500"/>
                                        <p:tgtEl>
                                          <p:spTgt spid="26"/>
                                        </p:tgtEl>
                                      </p:cBhvr>
                                    </p:animEffect>
                                  </p:childTnLst>
                                </p:cTn>
                              </p:par>
                            </p:childTnLst>
                          </p:cTn>
                        </p:par>
                        <p:par>
                          <p:cTn id="44" fill="hold">
                            <p:stCondLst>
                              <p:cond delay="500"/>
                            </p:stCondLst>
                            <p:childTnLst>
                              <p:par>
                                <p:cTn id="45" presetID="22" presetClass="entr" presetSubtype="8" fill="hold" grpId="0" nodeType="afterEffect">
                                  <p:stCondLst>
                                    <p:cond delay="0"/>
                                  </p:stCondLst>
                                  <p:iterate type="lt">
                                    <p:tmPct val="30000"/>
                                  </p:iterate>
                                  <p:childTnLst>
                                    <p:set>
                                      <p:cBhvr>
                                        <p:cTn id="46" dur="1" fill="hold">
                                          <p:stCondLst>
                                            <p:cond delay="0"/>
                                          </p:stCondLst>
                                        </p:cTn>
                                        <p:tgtEl>
                                          <p:spTgt spid="5"/>
                                        </p:tgtEl>
                                        <p:attrNameLst>
                                          <p:attrName>style.visibility</p:attrName>
                                        </p:attrNameLst>
                                      </p:cBhvr>
                                      <p:to>
                                        <p:strVal val="visible"/>
                                      </p:to>
                                    </p:set>
                                    <p:animEffect transition="in" filter="wipe(left)">
                                      <p:cBhvr>
                                        <p:cTn id="47" dur="100"/>
                                        <p:tgtEl>
                                          <p:spTgt spid="5"/>
                                        </p:tgtEl>
                                      </p:cBhvr>
                                    </p:animEffect>
                                  </p:childTnLst>
                                </p:cTn>
                              </p:par>
                            </p:childTnLst>
                          </p:cTn>
                        </p:par>
                        <p:par>
                          <p:cTn id="48" fill="hold">
                            <p:stCondLst>
                              <p:cond delay="3769"/>
                            </p:stCondLst>
                            <p:childTnLst>
                              <p:par>
                                <p:cTn id="49" presetID="36" presetClass="emph" presetSubtype="0" fill="hold" grpId="1" nodeType="afterEffect">
                                  <p:stCondLst>
                                    <p:cond delay="0"/>
                                  </p:stCondLst>
                                  <p:iterate type="lt">
                                    <p:tmPct val="30000"/>
                                  </p:iterate>
                                  <p:childTnLst>
                                    <p:animScale>
                                      <p:cBhvr>
                                        <p:cTn id="50" dur="50" autoRev="1" fill="hold">
                                          <p:stCondLst>
                                            <p:cond delay="0"/>
                                          </p:stCondLst>
                                        </p:cTn>
                                        <p:tgtEl>
                                          <p:spTgt spid="5"/>
                                        </p:tgtEl>
                                      </p:cBhvr>
                                      <p:to x="80000" y="100000"/>
                                    </p:animScale>
                                    <p:anim by="(#ppt_w*0.10)" calcmode="lin" valueType="num">
                                      <p:cBhvr>
                                        <p:cTn id="51" dur="50" autoRev="1" fill="hold">
                                          <p:stCondLst>
                                            <p:cond delay="0"/>
                                          </p:stCondLst>
                                        </p:cTn>
                                        <p:tgtEl>
                                          <p:spTgt spid="5"/>
                                        </p:tgtEl>
                                        <p:attrNameLst>
                                          <p:attrName>ppt_x</p:attrName>
                                        </p:attrNameLst>
                                      </p:cBhvr>
                                    </p:anim>
                                    <p:anim by="(-#ppt_w*0.10)" calcmode="lin" valueType="num">
                                      <p:cBhvr>
                                        <p:cTn id="52" dur="50" autoRev="1" fill="hold">
                                          <p:stCondLst>
                                            <p:cond delay="0"/>
                                          </p:stCondLst>
                                        </p:cTn>
                                        <p:tgtEl>
                                          <p:spTgt spid="5"/>
                                        </p:tgtEl>
                                        <p:attrNameLst>
                                          <p:attrName>ppt_y</p:attrName>
                                        </p:attrNameLst>
                                      </p:cBhvr>
                                    </p:anim>
                                    <p:animRot by="-480000">
                                      <p:cBhvr>
                                        <p:cTn id="53"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5" grpId="1"/>
      <p:bldP spid="11" grpId="0" bldLvl="0" animBg="1"/>
      <p:bldP spid="1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3" y="572625"/>
            <a:ext cx="3008380" cy="66237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4265" b="1" dirty="0" smtClean="0">
                <a:solidFill>
                  <a:schemeClr val="accent1"/>
                </a:solidFill>
                <a:latin typeface="微软雅黑" panose="020B0503020204020204" pitchFamily="34" charset="-122"/>
                <a:ea typeface="微软雅黑" panose="020B0503020204020204" pitchFamily="34" charset="-122"/>
              </a:rPr>
              <a:t>目录</a:t>
            </a:r>
            <a:r>
              <a:rPr lang="en-US" altLang="zh-CN" sz="4265" b="1" dirty="0" smtClean="0">
                <a:solidFill>
                  <a:schemeClr val="accent1"/>
                </a:solidFill>
                <a:latin typeface="微软雅黑" panose="020B0503020204020204" pitchFamily="34" charset="-122"/>
                <a:ea typeface="微软雅黑" panose="020B0503020204020204" pitchFamily="34" charset="-122"/>
              </a:rPr>
              <a:t>/</a:t>
            </a:r>
            <a:r>
              <a:rPr lang="en-US" altLang="zh-CN" sz="2400" b="1" dirty="0" smtClean="0">
                <a:solidFill>
                  <a:schemeClr val="accent1"/>
                </a:solidFill>
                <a:latin typeface="微软雅黑" panose="020B0503020204020204" pitchFamily="34" charset="-122"/>
                <a:ea typeface="微软雅黑" panose="020B0503020204020204" pitchFamily="34" charset="-122"/>
              </a:rPr>
              <a:t>Contents</a:t>
            </a:r>
            <a:endParaRPr lang="en-GB" sz="24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3119671" y="1892829"/>
            <a:ext cx="1192345" cy="666115"/>
            <a:chOff x="2215144" y="927951"/>
            <a:chExt cx="1244730" cy="915925"/>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47" name="文本框 9"/>
            <p:cNvSpPr txBox="1"/>
            <p:nvPr/>
          </p:nvSpPr>
          <p:spPr>
            <a:xfrm>
              <a:off x="2393075" y="927951"/>
              <a:ext cx="1066799" cy="915925"/>
            </a:xfrm>
            <a:prstGeom prst="rect">
              <a:avLst/>
            </a:prstGeom>
            <a:noFill/>
          </p:spPr>
          <p:txBody>
            <a:bodyPr wrap="square" rtlCol="0">
              <a:spAutoFit/>
            </a:bodyPr>
            <a:lstStyle/>
            <a:p>
              <a:r>
                <a:rPr lang="en-US" altLang="zh-CN" sz="3735" dirty="0" smtClean="0">
                  <a:solidFill>
                    <a:schemeClr val="bg1"/>
                  </a:solidFill>
                  <a:latin typeface="Impact" panose="020B0806030902050204" pitchFamily="34" charset="0"/>
                </a:rPr>
                <a:t>01</a:t>
              </a:r>
              <a:endParaRPr lang="zh-CN" altLang="en-US" sz="3735" dirty="0">
                <a:solidFill>
                  <a:schemeClr val="bg1"/>
                </a:solidFill>
                <a:latin typeface="Impact" panose="020B0806030902050204" pitchFamily="34" charset="0"/>
              </a:endParaRPr>
            </a:p>
          </p:txBody>
        </p:sp>
      </p:grpSp>
      <p:grpSp>
        <p:nvGrpSpPr>
          <p:cNvPr id="48" name="组合 47"/>
          <p:cNvGrpSpPr/>
          <p:nvPr/>
        </p:nvGrpSpPr>
        <p:grpSpPr>
          <a:xfrm>
            <a:off x="3119671" y="2798981"/>
            <a:ext cx="1192345" cy="672217"/>
            <a:chOff x="2215144" y="1952311"/>
            <a:chExt cx="1244730" cy="924318"/>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50" name="文本框 10"/>
            <p:cNvSpPr txBox="1"/>
            <p:nvPr/>
          </p:nvSpPr>
          <p:spPr>
            <a:xfrm>
              <a:off x="2393075" y="1952311"/>
              <a:ext cx="1066799" cy="915927"/>
            </a:xfrm>
            <a:prstGeom prst="rect">
              <a:avLst/>
            </a:prstGeom>
            <a:noFill/>
          </p:spPr>
          <p:txBody>
            <a:bodyPr wrap="square" rtlCol="0">
              <a:spAutoFit/>
            </a:bodyPr>
            <a:lstStyle/>
            <a:p>
              <a:r>
                <a:rPr lang="en-US" altLang="zh-CN" sz="3735" dirty="0" smtClean="0">
                  <a:solidFill>
                    <a:schemeClr val="bg1"/>
                  </a:solidFill>
                  <a:latin typeface="Impact" panose="020B0806030902050204" pitchFamily="34" charset="0"/>
                </a:rPr>
                <a:t>02</a:t>
              </a:r>
              <a:endParaRPr lang="zh-CN" altLang="en-US" sz="3735" dirty="0">
                <a:solidFill>
                  <a:schemeClr val="bg1"/>
                </a:solidFill>
                <a:latin typeface="Impact" panose="020B0806030902050204" pitchFamily="34" charset="0"/>
              </a:endParaRPr>
            </a:p>
          </p:txBody>
        </p:sp>
      </p:grpSp>
      <p:grpSp>
        <p:nvGrpSpPr>
          <p:cNvPr id="51" name="组合 50"/>
          <p:cNvGrpSpPr/>
          <p:nvPr/>
        </p:nvGrpSpPr>
        <p:grpSpPr>
          <a:xfrm>
            <a:off x="3119671" y="3734779"/>
            <a:ext cx="1192345" cy="666115"/>
            <a:chOff x="2215144" y="3018134"/>
            <a:chExt cx="1244730" cy="91592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53" name="文本框 11"/>
            <p:cNvSpPr txBox="1"/>
            <p:nvPr/>
          </p:nvSpPr>
          <p:spPr>
            <a:xfrm>
              <a:off x="2393075" y="3018134"/>
              <a:ext cx="1066799" cy="915925"/>
            </a:xfrm>
            <a:prstGeom prst="rect">
              <a:avLst/>
            </a:prstGeom>
            <a:noFill/>
          </p:spPr>
          <p:txBody>
            <a:bodyPr wrap="square" rtlCol="0">
              <a:spAutoFit/>
            </a:bodyPr>
            <a:lstStyle/>
            <a:p>
              <a:r>
                <a:rPr lang="en-US" altLang="zh-CN" sz="3735" dirty="0" smtClean="0">
                  <a:solidFill>
                    <a:schemeClr val="bg1"/>
                  </a:solidFill>
                  <a:latin typeface="Impact" panose="020B0806030902050204" pitchFamily="34" charset="0"/>
                </a:rPr>
                <a:t>03</a:t>
              </a:r>
              <a:endParaRPr lang="zh-CN" altLang="en-US" sz="3735" dirty="0">
                <a:solidFill>
                  <a:schemeClr val="bg1"/>
                </a:solidFill>
                <a:latin typeface="Impact" panose="020B0806030902050204" pitchFamily="34" charset="0"/>
              </a:endParaRPr>
            </a:p>
          </p:txBody>
        </p:sp>
      </p:grpSp>
      <p:grpSp>
        <p:nvGrpSpPr>
          <p:cNvPr id="54" name="组合 53"/>
          <p:cNvGrpSpPr/>
          <p:nvPr/>
        </p:nvGrpSpPr>
        <p:grpSpPr>
          <a:xfrm>
            <a:off x="3119671" y="4644765"/>
            <a:ext cx="1192345" cy="677512"/>
            <a:chOff x="2215144" y="4047039"/>
            <a:chExt cx="1244730" cy="931598"/>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56" name="文本框 12"/>
            <p:cNvSpPr txBox="1"/>
            <p:nvPr/>
          </p:nvSpPr>
          <p:spPr>
            <a:xfrm>
              <a:off x="2393075" y="4047039"/>
              <a:ext cx="1066799" cy="915927"/>
            </a:xfrm>
            <a:prstGeom prst="rect">
              <a:avLst/>
            </a:prstGeom>
            <a:noFill/>
          </p:spPr>
          <p:txBody>
            <a:bodyPr wrap="square" rtlCol="0">
              <a:spAutoFit/>
            </a:bodyPr>
            <a:lstStyle/>
            <a:p>
              <a:r>
                <a:rPr lang="en-US" altLang="zh-CN" sz="3735" dirty="0" smtClean="0">
                  <a:solidFill>
                    <a:schemeClr val="bg1"/>
                  </a:solidFill>
                  <a:latin typeface="Impact" panose="020B0806030902050204" pitchFamily="34" charset="0"/>
                </a:rPr>
                <a:t>04</a:t>
              </a:r>
              <a:endParaRPr lang="zh-CN" altLang="en-US" sz="3735" dirty="0">
                <a:solidFill>
                  <a:schemeClr val="bg1"/>
                </a:solidFill>
                <a:latin typeface="Impact" panose="020B0806030902050204" pitchFamily="34" charset="0"/>
              </a:endParaRPr>
            </a:p>
          </p:txBody>
        </p:sp>
      </p:grpSp>
      <p:grpSp>
        <p:nvGrpSpPr>
          <p:cNvPr id="60" name="组合 59"/>
          <p:cNvGrpSpPr/>
          <p:nvPr/>
        </p:nvGrpSpPr>
        <p:grpSpPr>
          <a:xfrm>
            <a:off x="4025341" y="1910577"/>
            <a:ext cx="5143000" cy="612920"/>
            <a:chOff x="4315150" y="953426"/>
            <a:chExt cx="3857250" cy="540057"/>
          </a:xfrm>
        </p:grpSpPr>
        <p:sp>
          <p:nvSpPr>
            <p:cNvPr id="61" name="矩形 60"/>
            <p:cNvSpPr/>
            <p:nvPr/>
          </p:nvSpPr>
          <p:spPr>
            <a:xfrm>
              <a:off x="4841196" y="1036090"/>
              <a:ext cx="2827147" cy="405646"/>
            </a:xfrm>
            <a:prstGeom prst="rect">
              <a:avLst/>
            </a:prstGeom>
            <a:ln w="15875">
              <a:noFill/>
            </a:ln>
          </p:spPr>
          <p:txBody>
            <a:bodyPr wrap="square" lIns="91440" tIns="45720" rIns="91440" bIns="45720">
              <a:spAutoFit/>
            </a:bodyPr>
            <a:lstStyle/>
            <a:p>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背景意义</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grpSp>
        <p:nvGrpSpPr>
          <p:cNvPr id="63" name="组合 62"/>
          <p:cNvGrpSpPr/>
          <p:nvPr/>
        </p:nvGrpSpPr>
        <p:grpSpPr>
          <a:xfrm>
            <a:off x="4025341" y="2836115"/>
            <a:ext cx="5143000" cy="612920"/>
            <a:chOff x="4315150" y="1647579"/>
            <a:chExt cx="3857250" cy="540057"/>
          </a:xfrm>
        </p:grpSpPr>
        <p:sp>
          <p:nvSpPr>
            <p:cNvPr id="64" name="矩形 63"/>
            <p:cNvSpPr/>
            <p:nvPr/>
          </p:nvSpPr>
          <p:spPr>
            <a:xfrm>
              <a:off x="4841196" y="1730243"/>
              <a:ext cx="2827147" cy="405646"/>
            </a:xfrm>
            <a:prstGeom prst="rect">
              <a:avLst/>
            </a:prstGeom>
            <a:ln w="15875">
              <a:noFill/>
            </a:ln>
          </p:spPr>
          <p:txBody>
            <a:bodyPr wrap="square" lIns="91440" tIns="45720" rIns="91440" bIns="45720">
              <a:spAutoFit/>
            </a:bodyPr>
            <a:lstStyle/>
            <a:p>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研究内容</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grpSp>
        <p:nvGrpSpPr>
          <p:cNvPr id="66" name="组合 65"/>
          <p:cNvGrpSpPr/>
          <p:nvPr/>
        </p:nvGrpSpPr>
        <p:grpSpPr>
          <a:xfrm>
            <a:off x="4025341" y="3761651"/>
            <a:ext cx="5143000" cy="612920"/>
            <a:chOff x="4315150" y="2341731"/>
            <a:chExt cx="3857250" cy="540057"/>
          </a:xfrm>
        </p:grpSpPr>
        <p:sp>
          <p:nvSpPr>
            <p:cNvPr id="67" name="矩形 66"/>
            <p:cNvSpPr/>
            <p:nvPr/>
          </p:nvSpPr>
          <p:spPr>
            <a:xfrm>
              <a:off x="4841197" y="2424395"/>
              <a:ext cx="2827146" cy="405646"/>
            </a:xfrm>
            <a:prstGeom prst="rect">
              <a:avLst/>
            </a:prstGeom>
            <a:ln w="15875">
              <a:noFill/>
            </a:ln>
          </p:spPr>
          <p:txBody>
            <a:bodyPr wrap="square" lIns="91440" tIns="45720" rIns="91440" bIns="45720">
              <a:spAutoFit/>
            </a:bodyPr>
            <a:lstStyle/>
            <a:p>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创新点</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grpSp>
        <p:nvGrpSpPr>
          <p:cNvPr id="69" name="组合 68"/>
          <p:cNvGrpSpPr/>
          <p:nvPr/>
        </p:nvGrpSpPr>
        <p:grpSpPr>
          <a:xfrm>
            <a:off x="4025341" y="4687188"/>
            <a:ext cx="5143000" cy="612920"/>
            <a:chOff x="4315150" y="3035884"/>
            <a:chExt cx="3857250" cy="540057"/>
          </a:xfrm>
        </p:grpSpPr>
        <p:sp>
          <p:nvSpPr>
            <p:cNvPr id="70" name="矩形 69"/>
            <p:cNvSpPr/>
            <p:nvPr/>
          </p:nvSpPr>
          <p:spPr>
            <a:xfrm>
              <a:off x="4841196" y="3118548"/>
              <a:ext cx="2827147" cy="405646"/>
            </a:xfrm>
            <a:prstGeom prst="rect">
              <a:avLst/>
            </a:prstGeom>
            <a:ln w="15875">
              <a:noFill/>
            </a:ln>
          </p:spPr>
          <p:txBody>
            <a:bodyPr wrap="square" lIns="91440" tIns="45720" rIns="91440" bIns="45720">
              <a:spAutoFit/>
            </a:bodyPr>
            <a:lstStyle/>
            <a:p>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进展情况与工作安排</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grpSp>
        <p:nvGrpSpPr>
          <p:cNvPr id="34" name="组合 33"/>
          <p:cNvGrpSpPr/>
          <p:nvPr/>
        </p:nvGrpSpPr>
        <p:grpSpPr>
          <a:xfrm>
            <a:off x="10608501" y="654444"/>
            <a:ext cx="576064" cy="577112"/>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37" name="组合 36"/>
          <p:cNvGrpSpPr/>
          <p:nvPr/>
        </p:nvGrpSpPr>
        <p:grpSpPr>
          <a:xfrm>
            <a:off x="8880309" y="654968"/>
            <a:ext cx="576064" cy="576064"/>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40" name="组合 39"/>
          <p:cNvGrpSpPr/>
          <p:nvPr/>
        </p:nvGrpSpPr>
        <p:grpSpPr>
          <a:xfrm>
            <a:off x="9744405" y="654444"/>
            <a:ext cx="577111" cy="577112"/>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44" name="组合 43"/>
          <p:cNvGrpSpPr/>
          <p:nvPr/>
        </p:nvGrpSpPr>
        <p:grpSpPr>
          <a:xfrm>
            <a:off x="7152117" y="654444"/>
            <a:ext cx="577111" cy="577112"/>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77" name="组合 76"/>
          <p:cNvGrpSpPr/>
          <p:nvPr/>
        </p:nvGrpSpPr>
        <p:grpSpPr>
          <a:xfrm>
            <a:off x="8016213" y="654444"/>
            <a:ext cx="577111" cy="577112"/>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1500"/>
                            </p:stCondLst>
                            <p:childTnLst>
                              <p:par>
                                <p:cTn id="39" presetID="2" presetClass="entr" presetSubtype="8"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0-#ppt_w/2"/>
                                          </p:val>
                                        </p:tav>
                                        <p:tav tm="100000">
                                          <p:val>
                                            <p:strVal val="#ppt_x"/>
                                          </p:val>
                                        </p:tav>
                                      </p:tavLst>
                                    </p:anim>
                                    <p:anim calcmode="lin" valueType="num">
                                      <p:cBhvr additive="base">
                                        <p:cTn id="42" dur="500" fill="hold"/>
                                        <p:tgtEl>
                                          <p:spTgt spid="4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childTnLst>
                          </p:cTn>
                        </p:par>
                        <p:par>
                          <p:cTn id="47" fill="hold">
                            <p:stCondLst>
                              <p:cond delay="2000"/>
                            </p:stCondLst>
                            <p:childTnLst>
                              <p:par>
                                <p:cTn id="48" presetID="2" presetClass="entr" presetSubtype="8"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0-#ppt_w/2"/>
                                          </p:val>
                                        </p:tav>
                                        <p:tav tm="100000">
                                          <p:val>
                                            <p:strVal val="#ppt_x"/>
                                          </p:val>
                                        </p:tav>
                                      </p:tavLst>
                                    </p:anim>
                                    <p:anim calcmode="lin" valueType="num">
                                      <p:cBhvr additive="base">
                                        <p:cTn id="51" dur="500" fill="hold"/>
                                        <p:tgtEl>
                                          <p:spTgt spid="48"/>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2" presetClass="entr" presetSubtype="8" fill="hold" nodeType="after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0-#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fill="hold"/>
                                        <p:tgtEl>
                                          <p:spTgt spid="66"/>
                                        </p:tgtEl>
                                        <p:attrNameLst>
                                          <p:attrName>ppt_x</p:attrName>
                                        </p:attrNameLst>
                                      </p:cBhvr>
                                      <p:tavLst>
                                        <p:tav tm="0">
                                          <p:val>
                                            <p:strVal val="1+#ppt_w/2"/>
                                          </p:val>
                                        </p:tav>
                                        <p:tav tm="100000">
                                          <p:val>
                                            <p:strVal val="#ppt_x"/>
                                          </p:val>
                                        </p:tav>
                                      </p:tavLst>
                                    </p:anim>
                                    <p:anim calcmode="lin" valueType="num">
                                      <p:cBhvr additive="base">
                                        <p:cTn id="64" dur="500" fill="hold"/>
                                        <p:tgtEl>
                                          <p:spTgt spid="66"/>
                                        </p:tgtEl>
                                        <p:attrNameLst>
                                          <p:attrName>ppt_y</p:attrName>
                                        </p:attrNameLst>
                                      </p:cBhvr>
                                      <p:tavLst>
                                        <p:tav tm="0">
                                          <p:val>
                                            <p:strVal val="#ppt_y"/>
                                          </p:val>
                                        </p:tav>
                                        <p:tav tm="100000">
                                          <p:val>
                                            <p:strVal val="#ppt_y"/>
                                          </p:val>
                                        </p:tav>
                                      </p:tavLst>
                                    </p:anim>
                                  </p:childTnLst>
                                </p:cTn>
                              </p:par>
                            </p:childTnLst>
                          </p:cTn>
                        </p:par>
                        <p:par>
                          <p:cTn id="65" fill="hold">
                            <p:stCondLst>
                              <p:cond delay="3000"/>
                            </p:stCondLst>
                            <p:childTnLst>
                              <p:par>
                                <p:cTn id="66" presetID="2" presetClass="entr" presetSubtype="8"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additive="base">
                                        <p:cTn id="68" dur="500" fill="hold"/>
                                        <p:tgtEl>
                                          <p:spTgt spid="54"/>
                                        </p:tgtEl>
                                        <p:attrNameLst>
                                          <p:attrName>ppt_x</p:attrName>
                                        </p:attrNameLst>
                                      </p:cBhvr>
                                      <p:tavLst>
                                        <p:tav tm="0">
                                          <p:val>
                                            <p:strVal val="0-#ppt_w/2"/>
                                          </p:val>
                                        </p:tav>
                                        <p:tav tm="100000">
                                          <p:val>
                                            <p:strVal val="#ppt_x"/>
                                          </p:val>
                                        </p:tav>
                                      </p:tavLst>
                                    </p:anim>
                                    <p:anim calcmode="lin" valueType="num">
                                      <p:cBhvr additive="base">
                                        <p:cTn id="69" dur="500" fill="hold"/>
                                        <p:tgtEl>
                                          <p:spTgt spid="54"/>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0"/>
                                  </p:stCondLst>
                                  <p:childTnLst>
                                    <p:set>
                                      <p:cBhvr>
                                        <p:cTn id="71" dur="1" fill="hold">
                                          <p:stCondLst>
                                            <p:cond delay="0"/>
                                          </p:stCondLst>
                                        </p:cTn>
                                        <p:tgtEl>
                                          <p:spTgt spid="69"/>
                                        </p:tgtEl>
                                        <p:attrNameLst>
                                          <p:attrName>style.visibility</p:attrName>
                                        </p:attrNameLst>
                                      </p:cBhvr>
                                      <p:to>
                                        <p:strVal val="visible"/>
                                      </p:to>
                                    </p:set>
                                    <p:anim calcmode="lin" valueType="num">
                                      <p:cBhvr additive="base">
                                        <p:cTn id="72" dur="500" fill="hold"/>
                                        <p:tgtEl>
                                          <p:spTgt spid="69"/>
                                        </p:tgtEl>
                                        <p:attrNameLst>
                                          <p:attrName>ppt_x</p:attrName>
                                        </p:attrNameLst>
                                      </p:cBhvr>
                                      <p:tavLst>
                                        <p:tav tm="0">
                                          <p:val>
                                            <p:strVal val="1+#ppt_w/2"/>
                                          </p:val>
                                        </p:tav>
                                        <p:tav tm="100000">
                                          <p:val>
                                            <p:strVal val="#ppt_x"/>
                                          </p:val>
                                        </p:tav>
                                      </p:tavLst>
                                    </p:anim>
                                    <p:anim calcmode="lin" valueType="num">
                                      <p:cBhvr additive="base">
                                        <p:cTn id="73"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276872"/>
            <a:ext cx="3264363" cy="2688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文本框 3"/>
          <p:cNvSpPr txBox="1"/>
          <p:nvPr/>
        </p:nvSpPr>
        <p:spPr>
          <a:xfrm>
            <a:off x="547268" y="2574581"/>
            <a:ext cx="2089150" cy="2061210"/>
          </a:xfrm>
          <a:prstGeom prst="rect">
            <a:avLst/>
          </a:prstGeom>
          <a:noFill/>
        </p:spPr>
        <p:txBody>
          <a:bodyPr wrap="none" rtlCol="0">
            <a:spAutoFit/>
          </a:bodyPr>
          <a:lstStyle/>
          <a:p>
            <a:r>
              <a:rPr lang="en-US" altLang="zh-CN" sz="12800" dirty="0" smtClean="0">
                <a:solidFill>
                  <a:schemeClr val="bg1"/>
                </a:solidFill>
                <a:latin typeface="微软雅黑" panose="020B0503020204020204" pitchFamily="34" charset="-122"/>
                <a:ea typeface="微软雅黑" panose="020B0503020204020204" pitchFamily="34" charset="-122"/>
              </a:rPr>
              <a:t>01</a:t>
            </a:r>
            <a:endParaRPr lang="zh-CN" altLang="en-US" sz="12800" dirty="0" smtClean="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717323" y="3206642"/>
            <a:ext cx="2621280" cy="829945"/>
          </a:xfrm>
          <a:prstGeom prst="rect">
            <a:avLst/>
          </a:prstGeom>
          <a:noFill/>
        </p:spPr>
        <p:txBody>
          <a:bodyPr wrap="none" rtlCol="0">
            <a:spAutoFit/>
          </a:bodyPr>
          <a:lstStyle/>
          <a:p>
            <a:r>
              <a:rPr lang="zh-CN" altLang="en-US" sz="4800" dirty="0" smtClean="0">
                <a:solidFill>
                  <a:schemeClr val="tx1">
                    <a:lumMod val="75000"/>
                    <a:lumOff val="25000"/>
                  </a:schemeClr>
                </a:solidFill>
                <a:latin typeface="微软雅黑" panose="020B0503020204020204" pitchFamily="34" charset="-122"/>
                <a:ea typeface="微软雅黑" panose="020B0503020204020204" pitchFamily="34" charset="-122"/>
              </a:rPr>
              <a:t>背景意义</a:t>
            </a:r>
            <a:endParaRPr lang="zh-CN" altLang="en-US" sz="4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8975543" y="2276871"/>
            <a:ext cx="3264363" cy="2688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30" name="组合 29"/>
          <p:cNvGrpSpPr/>
          <p:nvPr/>
        </p:nvGrpSpPr>
        <p:grpSpPr>
          <a:xfrm>
            <a:off x="7596491" y="2468893"/>
            <a:ext cx="576064" cy="577112"/>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33" name="组合 32"/>
          <p:cNvGrpSpPr/>
          <p:nvPr/>
        </p:nvGrpSpPr>
        <p:grpSpPr>
          <a:xfrm>
            <a:off x="5868299" y="2469417"/>
            <a:ext cx="576064" cy="576064"/>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36" name="组合 35"/>
          <p:cNvGrpSpPr/>
          <p:nvPr/>
        </p:nvGrpSpPr>
        <p:grpSpPr>
          <a:xfrm>
            <a:off x="6732395" y="2468893"/>
            <a:ext cx="577111" cy="577112"/>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39" name="组合 38"/>
          <p:cNvGrpSpPr/>
          <p:nvPr/>
        </p:nvGrpSpPr>
        <p:grpSpPr>
          <a:xfrm>
            <a:off x="4140107" y="2468893"/>
            <a:ext cx="577111" cy="577112"/>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43" name="组合 42"/>
          <p:cNvGrpSpPr/>
          <p:nvPr/>
        </p:nvGrpSpPr>
        <p:grpSpPr>
          <a:xfrm>
            <a:off x="5004203" y="2468893"/>
            <a:ext cx="577111" cy="577112"/>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Par">
                                  <p:stCondLst>
                                    <p:cond delay="0"/>
                                  </p:stCondLst>
                                  <p:iterate type="lt">
                                    <p:tmPct val="10000"/>
                                  </p:iterate>
                                  <p:childTnLst>
                                    <p:set>
                                      <p:cBhvr>
                                        <p:cTn id="14" dur="500"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5"/>
                                        </p:tgtEl>
                                        <p:attrNameLst>
                                          <p:attrName>ppt_y</p:attrName>
                                        </p:attrNameLst>
                                      </p:cBhvr>
                                      <p:tavLst>
                                        <p:tav tm="0">
                                          <p:val>
                                            <p:strVal val="#ppt_y"/>
                                          </p:val>
                                        </p:tav>
                                        <p:tav tm="100000">
                                          <p:val>
                                            <p:strVal val="#ppt_y"/>
                                          </p:val>
                                        </p:tav>
                                      </p:tavLst>
                                    </p:anim>
                                    <p:anim calcmode="lin" valueType="num">
                                      <p:cBhvr>
                                        <p:cTn id="17"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down)">
                                      <p:cBhvr>
                                        <p:cTn id="22" dur="500"/>
                                        <p:tgtEl>
                                          <p:spTgt spid="29"/>
                                        </p:tgtEl>
                                      </p:cBhvr>
                                    </p:animEffect>
                                  </p:childTnLst>
                                </p:cTn>
                              </p:par>
                            </p:childTnLst>
                          </p:cTn>
                        </p:par>
                        <p:par>
                          <p:cTn id="23" fill="hold">
                            <p:stCondLst>
                              <p:cond delay="0"/>
                            </p:stCondLst>
                            <p:childTnLst>
                              <p:par>
                                <p:cTn id="24" presetID="53" presetClass="entr" presetSubtype="16" fill="hold" nodeType="afterEffect">
                                  <p:stCondLst>
                                    <p:cond delay="0"/>
                                  </p:stCondLst>
                                  <p:childTnLst>
                                    <p:set>
                                      <p:cBhvr>
                                        <p:cTn id="25" dur="1" fill="hold">
                                          <p:stCondLst>
                                            <p:cond delay="0"/>
                                          </p:stCondLst>
                                        </p:cTn>
                                        <p:tgtEl>
                                          <p:spTgt spid="39"/>
                                        </p:tgtEl>
                                        <p:attrNameLst>
                                          <p:attrName>style.visibility</p:attrName>
                                        </p:attrNameLst>
                                      </p:cBhvr>
                                      <p:to>
                                        <p:strVal val="visible"/>
                                      </p:to>
                                    </p:set>
                                    <p:anim calcmode="lin" valueType="num">
                                      <p:cBhvr>
                                        <p:cTn id="26" dur="500" fill="hold"/>
                                        <p:tgtEl>
                                          <p:spTgt spid="39"/>
                                        </p:tgtEl>
                                        <p:attrNameLst>
                                          <p:attrName>ppt_w</p:attrName>
                                        </p:attrNameLst>
                                      </p:cBhvr>
                                      <p:tavLst>
                                        <p:tav tm="0">
                                          <p:val>
                                            <p:fltVal val="0"/>
                                          </p:val>
                                        </p:tav>
                                        <p:tav tm="100000">
                                          <p:val>
                                            <p:strVal val="#ppt_w"/>
                                          </p:val>
                                        </p:tav>
                                      </p:tavLst>
                                    </p:anim>
                                    <p:anim calcmode="lin" valueType="num">
                                      <p:cBhvr>
                                        <p:cTn id="27" dur="500" fill="hold"/>
                                        <p:tgtEl>
                                          <p:spTgt spid="39"/>
                                        </p:tgtEl>
                                        <p:attrNameLst>
                                          <p:attrName>ppt_h</p:attrName>
                                        </p:attrNameLst>
                                      </p:cBhvr>
                                      <p:tavLst>
                                        <p:tav tm="0">
                                          <p:val>
                                            <p:fltVal val="0"/>
                                          </p:val>
                                        </p:tav>
                                        <p:tav tm="100000">
                                          <p:val>
                                            <p:strVal val="#ppt_h"/>
                                          </p:val>
                                        </p:tav>
                                      </p:tavLst>
                                    </p:anim>
                                    <p:animEffect transition="in" filter="fade">
                                      <p:cBhvr>
                                        <p:cTn id="28" dur="500"/>
                                        <p:tgtEl>
                                          <p:spTgt spid="39"/>
                                        </p:tgtEl>
                                      </p:cBhvr>
                                    </p:animEffect>
                                  </p:childTnLst>
                                </p:cTn>
                              </p:par>
                              <p:par>
                                <p:cTn id="29" presetID="53" presetClass="entr" presetSubtype="16" fill="hold" nodeType="withEffect">
                                  <p:stCondLst>
                                    <p:cond delay="200"/>
                                  </p:stCondLst>
                                  <p:childTnLst>
                                    <p:set>
                                      <p:cBhvr>
                                        <p:cTn id="30" dur="1" fill="hold">
                                          <p:stCondLst>
                                            <p:cond delay="0"/>
                                          </p:stCondLst>
                                        </p:cTn>
                                        <p:tgtEl>
                                          <p:spTgt spid="43"/>
                                        </p:tgtEl>
                                        <p:attrNameLst>
                                          <p:attrName>style.visibility</p:attrName>
                                        </p:attrNameLst>
                                      </p:cBhvr>
                                      <p:to>
                                        <p:strVal val="visible"/>
                                      </p:to>
                                    </p:set>
                                    <p:anim calcmode="lin" valueType="num">
                                      <p:cBhvr>
                                        <p:cTn id="31" dur="500" fill="hold"/>
                                        <p:tgtEl>
                                          <p:spTgt spid="43"/>
                                        </p:tgtEl>
                                        <p:attrNameLst>
                                          <p:attrName>ppt_w</p:attrName>
                                        </p:attrNameLst>
                                      </p:cBhvr>
                                      <p:tavLst>
                                        <p:tav tm="0">
                                          <p:val>
                                            <p:fltVal val="0"/>
                                          </p:val>
                                        </p:tav>
                                        <p:tav tm="100000">
                                          <p:val>
                                            <p:strVal val="#ppt_w"/>
                                          </p:val>
                                        </p:tav>
                                      </p:tavLst>
                                    </p:anim>
                                    <p:anim calcmode="lin" valueType="num">
                                      <p:cBhvr>
                                        <p:cTn id="32" dur="500" fill="hold"/>
                                        <p:tgtEl>
                                          <p:spTgt spid="43"/>
                                        </p:tgtEl>
                                        <p:attrNameLst>
                                          <p:attrName>ppt_h</p:attrName>
                                        </p:attrNameLst>
                                      </p:cBhvr>
                                      <p:tavLst>
                                        <p:tav tm="0">
                                          <p:val>
                                            <p:fltVal val="0"/>
                                          </p:val>
                                        </p:tav>
                                        <p:tav tm="100000">
                                          <p:val>
                                            <p:strVal val="#ppt_h"/>
                                          </p:val>
                                        </p:tav>
                                      </p:tavLst>
                                    </p:anim>
                                    <p:animEffect transition="in" filter="fade">
                                      <p:cBhvr>
                                        <p:cTn id="33" dur="500"/>
                                        <p:tgtEl>
                                          <p:spTgt spid="43"/>
                                        </p:tgtEl>
                                      </p:cBhvr>
                                    </p:animEffect>
                                  </p:childTnLst>
                                </p:cTn>
                              </p:par>
                              <p:par>
                                <p:cTn id="34" presetID="53" presetClass="entr" presetSubtype="16" fill="hold" nodeType="withEffect">
                                  <p:stCondLst>
                                    <p:cond delay="400"/>
                                  </p:stCondLst>
                                  <p:childTnLst>
                                    <p:set>
                                      <p:cBhvr>
                                        <p:cTn id="35" dur="1" fill="hold">
                                          <p:stCondLst>
                                            <p:cond delay="0"/>
                                          </p:stCondLst>
                                        </p:cTn>
                                        <p:tgtEl>
                                          <p:spTgt spid="33"/>
                                        </p:tgtEl>
                                        <p:attrNameLst>
                                          <p:attrName>style.visibility</p:attrName>
                                        </p:attrNameLst>
                                      </p:cBhvr>
                                      <p:to>
                                        <p:strVal val="visible"/>
                                      </p:to>
                                    </p:set>
                                    <p:anim calcmode="lin" valueType="num">
                                      <p:cBhvr>
                                        <p:cTn id="36" dur="500" fill="hold"/>
                                        <p:tgtEl>
                                          <p:spTgt spid="33"/>
                                        </p:tgtEl>
                                        <p:attrNameLst>
                                          <p:attrName>ppt_w</p:attrName>
                                        </p:attrNameLst>
                                      </p:cBhvr>
                                      <p:tavLst>
                                        <p:tav tm="0">
                                          <p:val>
                                            <p:fltVal val="0"/>
                                          </p:val>
                                        </p:tav>
                                        <p:tav tm="100000">
                                          <p:val>
                                            <p:strVal val="#ppt_w"/>
                                          </p:val>
                                        </p:tav>
                                      </p:tavLst>
                                    </p:anim>
                                    <p:anim calcmode="lin" valueType="num">
                                      <p:cBhvr>
                                        <p:cTn id="37" dur="500" fill="hold"/>
                                        <p:tgtEl>
                                          <p:spTgt spid="33"/>
                                        </p:tgtEl>
                                        <p:attrNameLst>
                                          <p:attrName>ppt_h</p:attrName>
                                        </p:attrNameLst>
                                      </p:cBhvr>
                                      <p:tavLst>
                                        <p:tav tm="0">
                                          <p:val>
                                            <p:fltVal val="0"/>
                                          </p:val>
                                        </p:tav>
                                        <p:tav tm="100000">
                                          <p:val>
                                            <p:strVal val="#ppt_h"/>
                                          </p:val>
                                        </p:tav>
                                      </p:tavLst>
                                    </p:anim>
                                    <p:animEffect transition="in" filter="fade">
                                      <p:cBhvr>
                                        <p:cTn id="38" dur="500"/>
                                        <p:tgtEl>
                                          <p:spTgt spid="33"/>
                                        </p:tgtEl>
                                      </p:cBhvr>
                                    </p:animEffect>
                                  </p:childTnLst>
                                </p:cTn>
                              </p:par>
                              <p:par>
                                <p:cTn id="39" presetID="53" presetClass="entr" presetSubtype="16" fill="hold" nodeType="withEffect">
                                  <p:stCondLst>
                                    <p:cond delay="600"/>
                                  </p:stCondLst>
                                  <p:childTnLst>
                                    <p:set>
                                      <p:cBhvr>
                                        <p:cTn id="40" dur="1" fill="hold">
                                          <p:stCondLst>
                                            <p:cond delay="0"/>
                                          </p:stCondLst>
                                        </p:cTn>
                                        <p:tgtEl>
                                          <p:spTgt spid="36"/>
                                        </p:tgtEl>
                                        <p:attrNameLst>
                                          <p:attrName>style.visibility</p:attrName>
                                        </p:attrNameLst>
                                      </p:cBhvr>
                                      <p:to>
                                        <p:strVal val="visible"/>
                                      </p:to>
                                    </p:set>
                                    <p:anim calcmode="lin" valueType="num">
                                      <p:cBhvr>
                                        <p:cTn id="41" dur="500" fill="hold"/>
                                        <p:tgtEl>
                                          <p:spTgt spid="36"/>
                                        </p:tgtEl>
                                        <p:attrNameLst>
                                          <p:attrName>ppt_w</p:attrName>
                                        </p:attrNameLst>
                                      </p:cBhvr>
                                      <p:tavLst>
                                        <p:tav tm="0">
                                          <p:val>
                                            <p:fltVal val="0"/>
                                          </p:val>
                                        </p:tav>
                                        <p:tav tm="100000">
                                          <p:val>
                                            <p:strVal val="#ppt_w"/>
                                          </p:val>
                                        </p:tav>
                                      </p:tavLst>
                                    </p:anim>
                                    <p:anim calcmode="lin" valueType="num">
                                      <p:cBhvr>
                                        <p:cTn id="42" dur="500" fill="hold"/>
                                        <p:tgtEl>
                                          <p:spTgt spid="36"/>
                                        </p:tgtEl>
                                        <p:attrNameLst>
                                          <p:attrName>ppt_h</p:attrName>
                                        </p:attrNameLst>
                                      </p:cBhvr>
                                      <p:tavLst>
                                        <p:tav tm="0">
                                          <p:val>
                                            <p:fltVal val="0"/>
                                          </p:val>
                                        </p:tav>
                                        <p:tav tm="100000">
                                          <p:val>
                                            <p:strVal val="#ppt_h"/>
                                          </p:val>
                                        </p:tav>
                                      </p:tavLst>
                                    </p:anim>
                                    <p:animEffect transition="in" filter="fade">
                                      <p:cBhvr>
                                        <p:cTn id="43" dur="500"/>
                                        <p:tgtEl>
                                          <p:spTgt spid="36"/>
                                        </p:tgtEl>
                                      </p:cBhvr>
                                    </p:animEffect>
                                  </p:childTnLst>
                                </p:cTn>
                              </p:par>
                              <p:par>
                                <p:cTn id="44" presetID="53" presetClass="entr" presetSubtype="16" fill="hold" nodeType="withEffect">
                                  <p:stCondLst>
                                    <p:cond delay="800"/>
                                  </p:stCondLst>
                                  <p:childTnLst>
                                    <p:set>
                                      <p:cBhvr>
                                        <p:cTn id="45" dur="1" fill="hold">
                                          <p:stCondLst>
                                            <p:cond delay="0"/>
                                          </p:stCondLst>
                                        </p:cTn>
                                        <p:tgtEl>
                                          <p:spTgt spid="30"/>
                                        </p:tgtEl>
                                        <p:attrNameLst>
                                          <p:attrName>style.visibility</p:attrName>
                                        </p:attrNameLst>
                                      </p:cBhvr>
                                      <p:to>
                                        <p:strVal val="visible"/>
                                      </p:to>
                                    </p:set>
                                    <p:anim calcmode="lin" valueType="num">
                                      <p:cBhvr>
                                        <p:cTn id="46" dur="500" fill="hold"/>
                                        <p:tgtEl>
                                          <p:spTgt spid="30"/>
                                        </p:tgtEl>
                                        <p:attrNameLst>
                                          <p:attrName>ppt_w</p:attrName>
                                        </p:attrNameLst>
                                      </p:cBhvr>
                                      <p:tavLst>
                                        <p:tav tm="0">
                                          <p:val>
                                            <p:fltVal val="0"/>
                                          </p:val>
                                        </p:tav>
                                        <p:tav tm="100000">
                                          <p:val>
                                            <p:strVal val="#ppt_w"/>
                                          </p:val>
                                        </p:tav>
                                      </p:tavLst>
                                    </p:anim>
                                    <p:anim calcmode="lin" valueType="num">
                                      <p:cBhvr>
                                        <p:cTn id="47" dur="500" fill="hold"/>
                                        <p:tgtEl>
                                          <p:spTgt spid="30"/>
                                        </p:tgtEl>
                                        <p:attrNameLst>
                                          <p:attrName>ppt_h</p:attrName>
                                        </p:attrNameLst>
                                      </p:cBhvr>
                                      <p:tavLst>
                                        <p:tav tm="0">
                                          <p:val>
                                            <p:fltVal val="0"/>
                                          </p:val>
                                        </p:tav>
                                        <p:tav tm="100000">
                                          <p:val>
                                            <p:strVal val="#ppt_h"/>
                                          </p:val>
                                        </p:tav>
                                      </p:tavLst>
                                    </p:anim>
                                    <p:animEffect transition="in" filter="fade">
                                      <p:cBhvr>
                                        <p:cTn id="4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P spid="5" grpId="0"/>
      <p:bldP spid="2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236210" y="1640840"/>
            <a:ext cx="6812915" cy="857885"/>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lumMod val="75000"/>
                  <a:lumOff val="25000"/>
                </a:schemeClr>
              </a:solidFill>
            </a:endParaRPr>
          </a:p>
        </p:txBody>
      </p:sp>
      <p:sp>
        <p:nvSpPr>
          <p:cNvPr id="6" name="圆角矩形 5"/>
          <p:cNvSpPr/>
          <p:nvPr/>
        </p:nvSpPr>
        <p:spPr>
          <a:xfrm>
            <a:off x="5236210" y="2550160"/>
            <a:ext cx="6812915" cy="8578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lumMod val="75000"/>
                  <a:lumOff val="25000"/>
                </a:schemeClr>
              </a:solidFill>
            </a:endParaRPr>
          </a:p>
        </p:txBody>
      </p:sp>
      <p:sp>
        <p:nvSpPr>
          <p:cNvPr id="7" name="圆角矩形 6"/>
          <p:cNvSpPr/>
          <p:nvPr/>
        </p:nvSpPr>
        <p:spPr>
          <a:xfrm>
            <a:off x="5236210" y="3491230"/>
            <a:ext cx="6812915" cy="8578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lumMod val="75000"/>
                  <a:lumOff val="25000"/>
                </a:schemeClr>
              </a:solidFill>
            </a:endParaRPr>
          </a:p>
        </p:txBody>
      </p:sp>
      <p:sp>
        <p:nvSpPr>
          <p:cNvPr id="8" name="圆角矩形 7"/>
          <p:cNvSpPr/>
          <p:nvPr/>
        </p:nvSpPr>
        <p:spPr>
          <a:xfrm>
            <a:off x="5236210" y="4441825"/>
            <a:ext cx="6812915" cy="8578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lumMod val="75000"/>
                  <a:lumOff val="25000"/>
                </a:schemeClr>
              </a:solidFill>
            </a:endParaRPr>
          </a:p>
        </p:txBody>
      </p:sp>
      <p:sp>
        <p:nvSpPr>
          <p:cNvPr id="9" name="TextBox 8"/>
          <p:cNvSpPr txBox="1"/>
          <p:nvPr/>
        </p:nvSpPr>
        <p:spPr>
          <a:xfrm>
            <a:off x="5776595" y="1800860"/>
            <a:ext cx="5716905" cy="58991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sz="1600" b="1">
                <a:sym typeface="+mn-ea"/>
              </a:rPr>
              <a:t>自重负荷比低</a:t>
            </a:r>
            <a:r>
              <a:rPr lang="zh-CN" sz="1600" b="1">
                <a:sym typeface="+mn-ea"/>
              </a:rPr>
              <a:t>，以轻质柔性绳索替代传统刚性连杆，可以承担较大重量负荷。</a:t>
            </a:r>
            <a:endParaRPr lang="en-US" altLang="zh-CN" sz="1600" b="1" dirty="0">
              <a:solidFill>
                <a:schemeClr val="tx1">
                  <a:lumMod val="75000"/>
                  <a:lumOff val="25000"/>
                </a:schemeClr>
              </a:solidFill>
            </a:endParaRPr>
          </a:p>
        </p:txBody>
      </p:sp>
      <p:sp>
        <p:nvSpPr>
          <p:cNvPr id="10" name="TextBox 9"/>
          <p:cNvSpPr txBox="1"/>
          <p:nvPr/>
        </p:nvSpPr>
        <p:spPr>
          <a:xfrm>
            <a:off x="5776595" y="2702560"/>
            <a:ext cx="5716905" cy="88455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600" b="1">
                <a:sym typeface="+mn-ea"/>
              </a:rPr>
              <a:t>结构灵活：结构轻便，拆装方便，降低了生产及维护的成本，更易于模块化</a:t>
            </a:r>
            <a:endParaRPr lang="zh-CN" altLang="en-US" sz="1600" b="1">
              <a:latin typeface="微软雅黑" panose="020B0503020204020204" pitchFamily="34" charset="-122"/>
              <a:ea typeface="微软雅黑" panose="020B0503020204020204" pitchFamily="34" charset="-122"/>
            </a:endParaRPr>
          </a:p>
          <a:p>
            <a:pPr>
              <a:lnSpc>
                <a:spcPct val="120000"/>
              </a:lnSpc>
            </a:pPr>
            <a:endParaRPr lang="en-US" altLang="zh-CN" sz="1600" b="1" dirty="0">
              <a:solidFill>
                <a:schemeClr val="tx1">
                  <a:lumMod val="75000"/>
                  <a:lumOff val="25000"/>
                </a:schemeClr>
              </a:solidFill>
            </a:endParaRPr>
          </a:p>
        </p:txBody>
      </p:sp>
      <p:sp>
        <p:nvSpPr>
          <p:cNvPr id="11" name="TextBox 10"/>
          <p:cNvSpPr txBox="1"/>
          <p:nvPr/>
        </p:nvSpPr>
        <p:spPr>
          <a:xfrm>
            <a:off x="5776595" y="3643630"/>
            <a:ext cx="5716905" cy="58991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600" b="1">
                <a:sym typeface="+mn-ea"/>
              </a:rPr>
              <a:t>工作空间大，不受空间上和来自传动机构等的制约</a:t>
            </a:r>
            <a:endParaRPr lang="zh-CN" altLang="en-US" sz="1600" b="1">
              <a:latin typeface="微软雅黑" panose="020B0503020204020204" pitchFamily="34" charset="-122"/>
              <a:ea typeface="微软雅黑" panose="020B0503020204020204" pitchFamily="34" charset="-122"/>
            </a:endParaRPr>
          </a:p>
          <a:p>
            <a:pPr>
              <a:lnSpc>
                <a:spcPct val="120000"/>
              </a:lnSpc>
            </a:pPr>
            <a:endParaRPr lang="en-US" altLang="zh-CN" sz="1600" b="1" dirty="0">
              <a:solidFill>
                <a:schemeClr val="tx1">
                  <a:lumMod val="75000"/>
                  <a:lumOff val="25000"/>
                </a:schemeClr>
              </a:solidFill>
            </a:endParaRPr>
          </a:p>
        </p:txBody>
      </p:sp>
      <p:sp>
        <p:nvSpPr>
          <p:cNvPr id="12" name="TextBox 11"/>
          <p:cNvSpPr txBox="1"/>
          <p:nvPr/>
        </p:nvSpPr>
        <p:spPr>
          <a:xfrm>
            <a:off x="5776595" y="4594860"/>
            <a:ext cx="5716905" cy="58991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600" b="1">
                <a:sym typeface="+mn-ea"/>
              </a:rPr>
              <a:t>运动速度快：由于采用轻质柔性绳索进行牵引，大大减少了系统的运动惯量，从而能够达到较大的速度和加速度。</a:t>
            </a:r>
            <a:endParaRPr lang="zh-CN" altLang="en-US" sz="1600" b="1" dirty="0">
              <a:solidFill>
                <a:schemeClr val="tx1">
                  <a:lumMod val="75000"/>
                  <a:lumOff val="25000"/>
                </a:schemeClr>
              </a:solidFill>
              <a:sym typeface="+mn-ea"/>
            </a:endParaRPr>
          </a:p>
        </p:txBody>
      </p:sp>
      <p:pic>
        <p:nvPicPr>
          <p:cNvPr id="15" name="图片 569" descr="IMG_256"/>
          <p:cNvPicPr>
            <a:picLocks noChangeAspect="1"/>
          </p:cNvPicPr>
          <p:nvPr/>
        </p:nvPicPr>
        <p:blipFill>
          <a:blip r:embed="rId1"/>
          <a:stretch>
            <a:fillRect/>
          </a:stretch>
        </p:blipFill>
        <p:spPr>
          <a:xfrm>
            <a:off x="382270" y="1800860"/>
            <a:ext cx="4573905" cy="3968115"/>
          </a:xfrm>
          <a:prstGeom prst="rect">
            <a:avLst/>
          </a:prstGeom>
          <a:noFill/>
          <a:ln w="9525">
            <a:noFill/>
          </a:ln>
        </p:spPr>
      </p:pic>
      <p:sp>
        <p:nvSpPr>
          <p:cNvPr id="17" name="Text Placeholder 4"/>
          <p:cNvSpPr txBox="1"/>
          <p:nvPr/>
        </p:nvSpPr>
        <p:spPr>
          <a:xfrm>
            <a:off x="815413" y="572625"/>
            <a:ext cx="3008380" cy="66237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sz="4265" b="1" dirty="0" smtClean="0">
                <a:solidFill>
                  <a:schemeClr val="accent1"/>
                </a:solidFill>
                <a:latin typeface="微软雅黑" panose="020B0503020204020204" pitchFamily="34" charset="-122"/>
                <a:ea typeface="微软雅黑" panose="020B0503020204020204" pitchFamily="34" charset="-122"/>
              </a:rPr>
              <a:t>背景意义</a:t>
            </a:r>
            <a:endParaRPr lang="zh-CN" sz="24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984885" y="1412875"/>
            <a:ext cx="8350885" cy="2540"/>
          </a:xfrm>
          <a:prstGeom prst="line">
            <a:avLst/>
          </a:prstGeom>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8718741" y="657619"/>
            <a:ext cx="576064" cy="577112"/>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37" name="组合 36"/>
          <p:cNvGrpSpPr/>
          <p:nvPr/>
        </p:nvGrpSpPr>
        <p:grpSpPr>
          <a:xfrm>
            <a:off x="6990549" y="658143"/>
            <a:ext cx="576064" cy="576064"/>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40" name="组合 39"/>
          <p:cNvGrpSpPr/>
          <p:nvPr/>
        </p:nvGrpSpPr>
        <p:grpSpPr>
          <a:xfrm>
            <a:off x="7854645" y="657619"/>
            <a:ext cx="577111" cy="577112"/>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44" name="组合 43"/>
          <p:cNvGrpSpPr/>
          <p:nvPr/>
        </p:nvGrpSpPr>
        <p:grpSpPr>
          <a:xfrm>
            <a:off x="5262357" y="657619"/>
            <a:ext cx="577111" cy="577112"/>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77" name="组合 76"/>
          <p:cNvGrpSpPr/>
          <p:nvPr/>
        </p:nvGrpSpPr>
        <p:grpSpPr>
          <a:xfrm>
            <a:off x="6126453" y="657619"/>
            <a:ext cx="577111" cy="577112"/>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dissolve">
                                      <p:cBhvr>
                                        <p:cTn id="7" dur="500"/>
                                        <p:tgtEl>
                                          <p:spTgt spid="1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500"/>
                                        <p:tgtEl>
                                          <p:spTgt spid="4"/>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500"/>
                                        <p:tgtEl>
                                          <p:spTgt spid="6"/>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500"/>
                                        <p:tgtEl>
                                          <p:spTgt spid="10"/>
                                        </p:tgtEl>
                                      </p:cBhvr>
                                    </p:animEffect>
                                  </p:childTnLst>
                                </p:cTn>
                              </p:par>
                            </p:childTnLst>
                          </p:cTn>
                        </p:par>
                        <p:par>
                          <p:cTn id="52" fill="hold">
                            <p:stCondLst>
                              <p:cond delay="2500"/>
                            </p:stCondLst>
                            <p:childTnLst>
                              <p:par>
                                <p:cTn id="53" presetID="22" presetClass="entr" presetSubtype="8"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left)">
                                      <p:cBhvr>
                                        <p:cTn id="55" dur="500"/>
                                        <p:tgtEl>
                                          <p:spTgt spid="7"/>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left)">
                                      <p:cBhvr>
                                        <p:cTn id="58" dur="500"/>
                                        <p:tgtEl>
                                          <p:spTgt spid="11"/>
                                        </p:tgtEl>
                                      </p:cBhvr>
                                    </p:animEffect>
                                  </p:childTnLst>
                                </p:cTn>
                              </p:par>
                            </p:childTnLst>
                          </p:cTn>
                        </p:par>
                        <p:par>
                          <p:cTn id="59" fill="hold">
                            <p:stCondLst>
                              <p:cond delay="3000"/>
                            </p:stCondLst>
                            <p:childTnLst>
                              <p:par>
                                <p:cTn id="60" presetID="22" presetClass="entr" presetSubtype="8" fill="hold" grpId="0" nodeType="after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left)">
                                      <p:cBhvr>
                                        <p:cTn id="62" dur="500"/>
                                        <p:tgtEl>
                                          <p:spTgt spid="8"/>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wipe(left)">
                                      <p:cBhvr>
                                        <p:cTn id="6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ldLvl="0" animBg="1"/>
      <p:bldP spid="7" grpId="0" bldLvl="0" animBg="1"/>
      <p:bldP spid="8" grpId="0" bldLvl="0" animBg="1"/>
      <p:bldP spid="9" grpId="0"/>
      <p:bldP spid="10" grpId="0"/>
      <p:bldP spid="11" grpId="0"/>
      <p:bldP spid="12" grpId="0"/>
      <p:bldP spid="1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4"/>
          <p:cNvSpPr txBox="1"/>
          <p:nvPr/>
        </p:nvSpPr>
        <p:spPr>
          <a:xfrm>
            <a:off x="815413" y="572625"/>
            <a:ext cx="3008380" cy="66237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sz="4265" b="1" dirty="0" smtClean="0">
                <a:solidFill>
                  <a:schemeClr val="accent1"/>
                </a:solidFill>
                <a:latin typeface="微软雅黑" panose="020B0503020204020204" pitchFamily="34" charset="-122"/>
                <a:ea typeface="微软雅黑" panose="020B0503020204020204" pitchFamily="34" charset="-122"/>
              </a:rPr>
              <a:t>背景意义</a:t>
            </a:r>
            <a:endParaRPr lang="zh-CN" sz="24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984885" y="1412875"/>
            <a:ext cx="8350885" cy="2540"/>
          </a:xfrm>
          <a:prstGeom prst="line">
            <a:avLst/>
          </a:prstGeom>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8718741" y="657619"/>
            <a:ext cx="576064" cy="577112"/>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37" name="组合 36"/>
          <p:cNvGrpSpPr/>
          <p:nvPr/>
        </p:nvGrpSpPr>
        <p:grpSpPr>
          <a:xfrm>
            <a:off x="6990549" y="658143"/>
            <a:ext cx="576064" cy="576064"/>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40" name="组合 39"/>
          <p:cNvGrpSpPr/>
          <p:nvPr/>
        </p:nvGrpSpPr>
        <p:grpSpPr>
          <a:xfrm>
            <a:off x="7854645" y="657619"/>
            <a:ext cx="577111" cy="577112"/>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44" name="组合 43"/>
          <p:cNvGrpSpPr/>
          <p:nvPr/>
        </p:nvGrpSpPr>
        <p:grpSpPr>
          <a:xfrm>
            <a:off x="5262357" y="657619"/>
            <a:ext cx="577111" cy="577112"/>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77" name="组合 76"/>
          <p:cNvGrpSpPr/>
          <p:nvPr/>
        </p:nvGrpSpPr>
        <p:grpSpPr>
          <a:xfrm>
            <a:off x="6126453" y="657619"/>
            <a:ext cx="577111" cy="577112"/>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sp>
        <p:nvSpPr>
          <p:cNvPr id="2" name="文本框 1"/>
          <p:cNvSpPr txBox="1"/>
          <p:nvPr/>
        </p:nvSpPr>
        <p:spPr>
          <a:xfrm>
            <a:off x="607695" y="1685290"/>
            <a:ext cx="10332085" cy="1198880"/>
          </a:xfrm>
          <a:prstGeom prst="rect">
            <a:avLst/>
          </a:prstGeom>
          <a:noFill/>
        </p:spPr>
        <p:txBody>
          <a:bodyPr wrap="square" rtlCol="0">
            <a:spAutoFit/>
          </a:bodyPr>
          <a:p>
            <a:pPr indent="457200" fontAlgn="auto">
              <a:lnSpc>
                <a:spcPct val="120000"/>
              </a:lnSpc>
            </a:pPr>
            <a:r>
              <a:rPr lang="zh-CN" altLang="en-US" sz="2000">
                <a:latin typeface="微软雅黑" panose="020B0503020204020204" pitchFamily="34" charset="-122"/>
                <a:ea typeface="微软雅黑" panose="020B0503020204020204" pitchFamily="34" charset="-122"/>
              </a:rPr>
              <a:t>基于柔索牵引并联机器人的种种优点，国际学者近年来对其进行了广泛研究。柔索牵引并联机器人的构型理论研究迅速发展，并开始被应用到物料搬运、医疗康复、摄影摄像、天文观测等各个领域。</a:t>
            </a:r>
            <a:endParaRPr lang="zh-CN" altLang="en-US" sz="2000">
              <a:latin typeface="微软雅黑" panose="020B0503020204020204" pitchFamily="34" charset="-122"/>
              <a:ea typeface="微软雅黑" panose="020B0503020204020204" pitchFamily="34" charset="-122"/>
            </a:endParaRPr>
          </a:p>
        </p:txBody>
      </p:sp>
      <p:grpSp>
        <p:nvGrpSpPr>
          <p:cNvPr id="18" name="组合 17"/>
          <p:cNvGrpSpPr/>
          <p:nvPr/>
        </p:nvGrpSpPr>
        <p:grpSpPr>
          <a:xfrm>
            <a:off x="730250" y="2884170"/>
            <a:ext cx="10297160" cy="3661410"/>
            <a:chOff x="1632" y="3910"/>
            <a:chExt cx="16216" cy="5766"/>
          </a:xfrm>
        </p:grpSpPr>
        <p:pic>
          <p:nvPicPr>
            <p:cNvPr id="5" name="图片 547" descr="说明: C:\Users\Administrator\Desktop\论文集合\开题\马奔的\Gantry6_2.jpg"/>
            <p:cNvPicPr>
              <a:picLocks noChangeAspect="1"/>
            </p:cNvPicPr>
            <p:nvPr/>
          </p:nvPicPr>
          <p:blipFill>
            <a:blip r:embed="rId1"/>
            <a:stretch>
              <a:fillRect/>
            </a:stretch>
          </p:blipFill>
          <p:spPr>
            <a:xfrm>
              <a:off x="1632" y="3910"/>
              <a:ext cx="5029" cy="4878"/>
            </a:xfrm>
            <a:prstGeom prst="rect">
              <a:avLst/>
            </a:prstGeom>
            <a:noFill/>
            <a:ln w="9525">
              <a:noFill/>
            </a:ln>
          </p:spPr>
        </p:pic>
        <p:pic>
          <p:nvPicPr>
            <p:cNvPr id="3" name="图片 808"/>
            <p:cNvPicPr>
              <a:picLocks noChangeAspect="1"/>
            </p:cNvPicPr>
            <p:nvPr/>
          </p:nvPicPr>
          <p:blipFill>
            <a:blip r:embed="rId2"/>
            <a:stretch>
              <a:fillRect/>
            </a:stretch>
          </p:blipFill>
          <p:spPr>
            <a:xfrm>
              <a:off x="7146" y="3910"/>
              <a:ext cx="5087" cy="4878"/>
            </a:xfrm>
            <a:prstGeom prst="rect">
              <a:avLst/>
            </a:prstGeom>
            <a:noFill/>
            <a:ln w="9525">
              <a:noFill/>
            </a:ln>
          </p:spPr>
        </p:pic>
        <p:pic>
          <p:nvPicPr>
            <p:cNvPr id="13" name="图片 12"/>
            <p:cNvPicPr>
              <a:picLocks noChangeAspect="1"/>
            </p:cNvPicPr>
            <p:nvPr/>
          </p:nvPicPr>
          <p:blipFill>
            <a:blip r:embed="rId3"/>
            <a:stretch>
              <a:fillRect/>
            </a:stretch>
          </p:blipFill>
          <p:spPr>
            <a:xfrm>
              <a:off x="12788" y="3910"/>
              <a:ext cx="5061" cy="4876"/>
            </a:xfrm>
            <a:prstGeom prst="rect">
              <a:avLst/>
            </a:prstGeom>
          </p:spPr>
        </p:pic>
        <p:sp>
          <p:nvSpPr>
            <p:cNvPr id="14" name="文本框 13"/>
            <p:cNvSpPr txBox="1"/>
            <p:nvPr/>
          </p:nvSpPr>
          <p:spPr>
            <a:xfrm>
              <a:off x="2262" y="9048"/>
              <a:ext cx="3769" cy="628"/>
            </a:xfrm>
            <a:prstGeom prst="rect">
              <a:avLst/>
            </a:prstGeom>
            <a:noFill/>
          </p:spPr>
          <p:txBody>
            <a:bodyPr wrap="square" rtlCol="0">
              <a:spAutoFit/>
            </a:bodyPr>
            <a:p>
              <a:r>
                <a:rPr lang="en-US" altLang="zh-CN" sz="2000">
                  <a:latin typeface="微软雅黑" panose="020B0503020204020204" pitchFamily="34" charset="-122"/>
                  <a:ea typeface="微软雅黑" panose="020B0503020204020204" pitchFamily="34" charset="-122"/>
                </a:rPr>
                <a:t>RoboCrance(</a:t>
              </a:r>
              <a:r>
                <a:rPr lang="zh-CN" altLang="en-US" sz="2000">
                  <a:latin typeface="微软雅黑" panose="020B0503020204020204" pitchFamily="34" charset="-122"/>
                  <a:ea typeface="微软雅黑" panose="020B0503020204020204" pitchFamily="34" charset="-122"/>
                </a:rPr>
                <a:t>美国</a:t>
              </a:r>
              <a:r>
                <a:rPr lang="en-US" altLang="zh-CN" sz="2000">
                  <a:latin typeface="微软雅黑" panose="020B0503020204020204" pitchFamily="34" charset="-122"/>
                  <a:ea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endParaRPr>
            </a:p>
          </p:txBody>
        </p:sp>
        <p:sp>
          <p:nvSpPr>
            <p:cNvPr id="16" name="文本框 15"/>
            <p:cNvSpPr txBox="1"/>
            <p:nvPr/>
          </p:nvSpPr>
          <p:spPr>
            <a:xfrm>
              <a:off x="7895" y="9048"/>
              <a:ext cx="3769" cy="628"/>
            </a:xfrm>
            <a:prstGeom prst="rect">
              <a:avLst/>
            </a:prstGeom>
            <a:noFill/>
          </p:spPr>
          <p:txBody>
            <a:bodyPr wrap="square" rtlCol="0">
              <a:spAutoFit/>
            </a:bodyPr>
            <a:p>
              <a:r>
                <a:rPr lang="en-US" altLang="zh-CN" sz="2000">
                  <a:latin typeface="微软雅黑" panose="020B0503020204020204" pitchFamily="34" charset="-122"/>
                  <a:ea typeface="微软雅黑" panose="020B0503020204020204" pitchFamily="34" charset="-122"/>
                </a:rPr>
                <a:t>String-man(</a:t>
              </a:r>
              <a:r>
                <a:rPr lang="zh-CN" altLang="en-US" sz="2000">
                  <a:latin typeface="微软雅黑" panose="020B0503020204020204" pitchFamily="34" charset="-122"/>
                  <a:ea typeface="微软雅黑" panose="020B0503020204020204" pitchFamily="34" charset="-122"/>
                </a:rPr>
                <a:t>德国</a:t>
              </a:r>
              <a:r>
                <a:rPr lang="en-US" altLang="zh-CN" sz="2000">
                  <a:latin typeface="微软雅黑" panose="020B0503020204020204" pitchFamily="34" charset="-122"/>
                  <a:ea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endParaRPr>
            </a:p>
          </p:txBody>
        </p:sp>
        <p:sp>
          <p:nvSpPr>
            <p:cNvPr id="19" name="文本框 18"/>
            <p:cNvSpPr txBox="1"/>
            <p:nvPr/>
          </p:nvSpPr>
          <p:spPr>
            <a:xfrm>
              <a:off x="13434" y="9048"/>
              <a:ext cx="3769" cy="628"/>
            </a:xfrm>
            <a:prstGeom prst="rect">
              <a:avLst/>
            </a:prstGeom>
            <a:noFill/>
          </p:spPr>
          <p:txBody>
            <a:bodyPr wrap="square" rtlCol="0">
              <a:spAutoFit/>
            </a:bodyPr>
            <a:p>
              <a:r>
                <a:rPr lang="en-US" altLang="zh-CN" sz="2000">
                  <a:latin typeface="微软雅黑" panose="020B0503020204020204" pitchFamily="34" charset="-122"/>
                  <a:ea typeface="微软雅黑" panose="020B0503020204020204" pitchFamily="34" charset="-122"/>
                </a:rPr>
                <a:t>Spidercam(</a:t>
              </a:r>
              <a:r>
                <a:rPr lang="zh-CN" altLang="en-US" sz="2000">
                  <a:latin typeface="微软雅黑" panose="020B0503020204020204" pitchFamily="34" charset="-122"/>
                  <a:ea typeface="微软雅黑" panose="020B0503020204020204" pitchFamily="34" charset="-122"/>
                </a:rPr>
                <a:t>德国</a:t>
              </a:r>
              <a:r>
                <a:rPr lang="en-US" altLang="zh-CN" sz="2000">
                  <a:latin typeface="微软雅黑" panose="020B0503020204020204" pitchFamily="34" charset="-122"/>
                  <a:ea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3646170" y="2325370"/>
            <a:ext cx="4820920" cy="4095750"/>
            <a:chOff x="5742" y="3662"/>
            <a:chExt cx="7592" cy="6450"/>
          </a:xfrm>
        </p:grpSpPr>
        <p:pic>
          <p:nvPicPr>
            <p:cNvPr id="20" name="图片 551"/>
            <p:cNvPicPr>
              <a:picLocks noChangeAspect="1"/>
            </p:cNvPicPr>
            <p:nvPr/>
          </p:nvPicPr>
          <p:blipFill>
            <a:blip r:embed="rId4"/>
            <a:stretch>
              <a:fillRect/>
            </a:stretch>
          </p:blipFill>
          <p:spPr>
            <a:xfrm>
              <a:off x="5742" y="3662"/>
              <a:ext cx="7593" cy="5626"/>
            </a:xfrm>
            <a:prstGeom prst="rect">
              <a:avLst/>
            </a:prstGeom>
            <a:noFill/>
            <a:ln w="9525">
              <a:noFill/>
            </a:ln>
          </p:spPr>
        </p:pic>
        <p:sp>
          <p:nvSpPr>
            <p:cNvPr id="22" name="文本框 21"/>
            <p:cNvSpPr txBox="1"/>
            <p:nvPr/>
          </p:nvSpPr>
          <p:spPr>
            <a:xfrm>
              <a:off x="7509" y="9484"/>
              <a:ext cx="4517" cy="628"/>
            </a:xfrm>
            <a:prstGeom prst="rect">
              <a:avLst/>
            </a:prstGeom>
            <a:noFill/>
          </p:spPr>
          <p:txBody>
            <a:bodyPr wrap="square" rtlCol="0">
              <a:spAutoFit/>
            </a:bodyPr>
            <a:p>
              <a:r>
                <a:rPr sz="2000">
                  <a:latin typeface="微软雅黑" panose="020B0503020204020204" pitchFamily="34" charset="-122"/>
                  <a:ea typeface="微软雅黑" panose="020B0503020204020204" pitchFamily="34" charset="-122"/>
                </a:rPr>
                <a:t>FAST球面射电望远镜</a:t>
              </a:r>
              <a:endParaRPr sz="2000">
                <a:latin typeface="微软雅黑" panose="020B0503020204020204" pitchFamily="34" charset="-122"/>
                <a:ea typeface="微软雅黑" panose="020B0503020204020204" pitchFamily="34" charset="-122"/>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dissolve">
                                      <p:cBhvr>
                                        <p:cTn id="7" dur="500"/>
                                        <p:tgtEl>
                                          <p:spTgt spid="1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nodeType="clickEffect">
                                  <p:stCondLst>
                                    <p:cond delay="0"/>
                                  </p:stCondLst>
                                  <p:childTnLst>
                                    <p:animEffect transition="out" filter="wipe(down)">
                                      <p:cBhvr>
                                        <p:cTn id="41" dur="1000"/>
                                        <p:tgtEl>
                                          <p:spTgt spid="18"/>
                                        </p:tgtEl>
                                      </p:cBhvr>
                                    </p:animEffect>
                                    <p:set>
                                      <p:cBhvr>
                                        <p:cTn id="42" dur="1" fill="hold">
                                          <p:stCondLst>
                                            <p:cond delay="998"/>
                                          </p:stCondLst>
                                        </p:cTn>
                                        <p:tgtEl>
                                          <p:spTgt spid="18"/>
                                        </p:tgtEl>
                                        <p:attrNameLst>
                                          <p:attrName>style.visibility</p:attrName>
                                        </p:attrNameLst>
                                      </p:cBhvr>
                                      <p:to>
                                        <p:strVal val="hidden"/>
                                      </p:to>
                                    </p:set>
                                  </p:childTnLst>
                                </p:cTn>
                              </p:par>
                            </p:childTnLst>
                          </p:cTn>
                        </p:par>
                        <p:par>
                          <p:cTn id="43" fill="hold">
                            <p:stCondLst>
                              <p:cond delay="1000"/>
                            </p:stCondLst>
                            <p:childTnLst>
                              <p:par>
                                <p:cTn id="44" presetID="22" presetClass="entr" presetSubtype="1"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up)">
                                      <p:cBhvr>
                                        <p:cTn id="46"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276872"/>
            <a:ext cx="3264363" cy="2688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文本框 3"/>
          <p:cNvSpPr txBox="1"/>
          <p:nvPr/>
        </p:nvSpPr>
        <p:spPr>
          <a:xfrm>
            <a:off x="547268" y="2574581"/>
            <a:ext cx="2089150" cy="2061210"/>
          </a:xfrm>
          <a:prstGeom prst="rect">
            <a:avLst/>
          </a:prstGeom>
          <a:noFill/>
        </p:spPr>
        <p:txBody>
          <a:bodyPr wrap="none" rtlCol="0">
            <a:spAutoFit/>
          </a:bodyPr>
          <a:lstStyle/>
          <a:p>
            <a:r>
              <a:rPr lang="en-US" altLang="zh-CN" sz="12800" dirty="0" smtClean="0">
                <a:solidFill>
                  <a:schemeClr val="bg1"/>
                </a:solidFill>
                <a:latin typeface="微软雅黑" panose="020B0503020204020204" pitchFamily="34" charset="-122"/>
                <a:ea typeface="微软雅黑" panose="020B0503020204020204" pitchFamily="34" charset="-122"/>
              </a:rPr>
              <a:t>02</a:t>
            </a:r>
            <a:endParaRPr lang="zh-CN" altLang="en-US" sz="12800" dirty="0" smtClean="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785268" y="3189497"/>
            <a:ext cx="2621280" cy="829945"/>
          </a:xfrm>
          <a:prstGeom prst="rect">
            <a:avLst/>
          </a:prstGeom>
          <a:noFill/>
        </p:spPr>
        <p:txBody>
          <a:bodyPr wrap="none" rtlCol="0">
            <a:spAutoFit/>
          </a:bodyPr>
          <a:lstStyle/>
          <a:p>
            <a:pPr algn="ctr"/>
            <a:r>
              <a:rPr lang="zh-CN" altLang="en-US" sz="4800" dirty="0" smtClean="0">
                <a:solidFill>
                  <a:schemeClr val="tx1">
                    <a:lumMod val="75000"/>
                    <a:lumOff val="25000"/>
                  </a:schemeClr>
                </a:solidFill>
                <a:latin typeface="微软雅黑" panose="020B0503020204020204" pitchFamily="34" charset="-122"/>
                <a:ea typeface="微软雅黑" panose="020B0503020204020204" pitchFamily="34" charset="-122"/>
              </a:rPr>
              <a:t>研究内容</a:t>
            </a:r>
            <a:endParaRPr lang="zh-CN" altLang="en-US" sz="4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8975543" y="2276871"/>
            <a:ext cx="3264363" cy="2688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30" name="组合 29"/>
          <p:cNvGrpSpPr/>
          <p:nvPr/>
        </p:nvGrpSpPr>
        <p:grpSpPr>
          <a:xfrm>
            <a:off x="7596491" y="2468893"/>
            <a:ext cx="576064" cy="577112"/>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33" name="组合 32"/>
          <p:cNvGrpSpPr/>
          <p:nvPr/>
        </p:nvGrpSpPr>
        <p:grpSpPr>
          <a:xfrm>
            <a:off x="5868299" y="2469417"/>
            <a:ext cx="576064" cy="576064"/>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36" name="组合 35"/>
          <p:cNvGrpSpPr/>
          <p:nvPr/>
        </p:nvGrpSpPr>
        <p:grpSpPr>
          <a:xfrm>
            <a:off x="6732395" y="2468893"/>
            <a:ext cx="577111" cy="577112"/>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39" name="组合 38"/>
          <p:cNvGrpSpPr/>
          <p:nvPr/>
        </p:nvGrpSpPr>
        <p:grpSpPr>
          <a:xfrm>
            <a:off x="4140107" y="2468893"/>
            <a:ext cx="577111" cy="577112"/>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43" name="组合 42"/>
          <p:cNvGrpSpPr/>
          <p:nvPr/>
        </p:nvGrpSpPr>
        <p:grpSpPr>
          <a:xfrm>
            <a:off x="5004203" y="2468893"/>
            <a:ext cx="577111" cy="577112"/>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41" presetClass="entr" presetSubtype="0" fill="hold" grpId="0" nodeType="with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5"/>
                                        </p:tgtEl>
                                        <p:attrNameLst>
                                          <p:attrName>ppt_y</p:attrName>
                                        </p:attrNameLst>
                                      </p:cBhvr>
                                      <p:tavLst>
                                        <p:tav tm="0">
                                          <p:val>
                                            <p:strVal val="#ppt_y"/>
                                          </p:val>
                                        </p:tav>
                                        <p:tav tm="100000">
                                          <p:val>
                                            <p:strVal val="#ppt_y"/>
                                          </p:val>
                                        </p:tav>
                                      </p:tavLst>
                                    </p:anim>
                                    <p:anim calcmode="lin" valueType="num">
                                      <p:cBhvr>
                                        <p:cTn id="15"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down)">
                                      <p:cBhvr>
                                        <p:cTn id="20" dur="500"/>
                                        <p:tgtEl>
                                          <p:spTgt spid="29"/>
                                        </p:tgtEl>
                                      </p:cBhvr>
                                    </p:animEffect>
                                  </p:childTnLst>
                                </p:cTn>
                              </p:par>
                            </p:childTnLst>
                          </p:cTn>
                        </p:par>
                        <p:par>
                          <p:cTn id="21" fill="hold">
                            <p:stCondLst>
                              <p:cond delay="0"/>
                            </p:stCondLst>
                            <p:childTnLst>
                              <p:par>
                                <p:cTn id="22" presetID="53" presetClass="entr" presetSubtype="16" fill="hold" nodeType="after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p:cTn id="24" dur="500" fill="hold"/>
                                        <p:tgtEl>
                                          <p:spTgt spid="39"/>
                                        </p:tgtEl>
                                        <p:attrNameLst>
                                          <p:attrName>ppt_w</p:attrName>
                                        </p:attrNameLst>
                                      </p:cBhvr>
                                      <p:tavLst>
                                        <p:tav tm="0">
                                          <p:val>
                                            <p:fltVal val="0"/>
                                          </p:val>
                                        </p:tav>
                                        <p:tav tm="100000">
                                          <p:val>
                                            <p:strVal val="#ppt_w"/>
                                          </p:val>
                                        </p:tav>
                                      </p:tavLst>
                                    </p:anim>
                                    <p:anim calcmode="lin" valueType="num">
                                      <p:cBhvr>
                                        <p:cTn id="25" dur="500" fill="hold"/>
                                        <p:tgtEl>
                                          <p:spTgt spid="39"/>
                                        </p:tgtEl>
                                        <p:attrNameLst>
                                          <p:attrName>ppt_h</p:attrName>
                                        </p:attrNameLst>
                                      </p:cBhvr>
                                      <p:tavLst>
                                        <p:tav tm="0">
                                          <p:val>
                                            <p:fltVal val="0"/>
                                          </p:val>
                                        </p:tav>
                                        <p:tav tm="100000">
                                          <p:val>
                                            <p:strVal val="#ppt_h"/>
                                          </p:val>
                                        </p:tav>
                                      </p:tavLst>
                                    </p:anim>
                                    <p:animEffect transition="in" filter="fade">
                                      <p:cBhvr>
                                        <p:cTn id="26" dur="500"/>
                                        <p:tgtEl>
                                          <p:spTgt spid="39"/>
                                        </p:tgtEl>
                                      </p:cBhvr>
                                    </p:animEffect>
                                  </p:childTnLst>
                                </p:cTn>
                              </p:par>
                              <p:par>
                                <p:cTn id="27" presetID="53" presetClass="entr" presetSubtype="16" fill="hold" nodeType="withEffect">
                                  <p:stCondLst>
                                    <p:cond delay="200"/>
                                  </p:stCondLst>
                                  <p:childTnLst>
                                    <p:set>
                                      <p:cBhvr>
                                        <p:cTn id="28" dur="1" fill="hold">
                                          <p:stCondLst>
                                            <p:cond delay="0"/>
                                          </p:stCondLst>
                                        </p:cTn>
                                        <p:tgtEl>
                                          <p:spTgt spid="43"/>
                                        </p:tgtEl>
                                        <p:attrNameLst>
                                          <p:attrName>style.visibility</p:attrName>
                                        </p:attrNameLst>
                                      </p:cBhvr>
                                      <p:to>
                                        <p:strVal val="visible"/>
                                      </p:to>
                                    </p:set>
                                    <p:anim calcmode="lin" valueType="num">
                                      <p:cBhvr>
                                        <p:cTn id="29" dur="500" fill="hold"/>
                                        <p:tgtEl>
                                          <p:spTgt spid="43"/>
                                        </p:tgtEl>
                                        <p:attrNameLst>
                                          <p:attrName>ppt_w</p:attrName>
                                        </p:attrNameLst>
                                      </p:cBhvr>
                                      <p:tavLst>
                                        <p:tav tm="0">
                                          <p:val>
                                            <p:fltVal val="0"/>
                                          </p:val>
                                        </p:tav>
                                        <p:tav tm="100000">
                                          <p:val>
                                            <p:strVal val="#ppt_w"/>
                                          </p:val>
                                        </p:tav>
                                      </p:tavLst>
                                    </p:anim>
                                    <p:anim calcmode="lin" valueType="num">
                                      <p:cBhvr>
                                        <p:cTn id="30" dur="500" fill="hold"/>
                                        <p:tgtEl>
                                          <p:spTgt spid="43"/>
                                        </p:tgtEl>
                                        <p:attrNameLst>
                                          <p:attrName>ppt_h</p:attrName>
                                        </p:attrNameLst>
                                      </p:cBhvr>
                                      <p:tavLst>
                                        <p:tav tm="0">
                                          <p:val>
                                            <p:fltVal val="0"/>
                                          </p:val>
                                        </p:tav>
                                        <p:tav tm="100000">
                                          <p:val>
                                            <p:strVal val="#ppt_h"/>
                                          </p:val>
                                        </p:tav>
                                      </p:tavLst>
                                    </p:anim>
                                    <p:animEffect transition="in" filter="fade">
                                      <p:cBhvr>
                                        <p:cTn id="31" dur="500"/>
                                        <p:tgtEl>
                                          <p:spTgt spid="43"/>
                                        </p:tgtEl>
                                      </p:cBhvr>
                                    </p:animEffect>
                                  </p:childTnLst>
                                </p:cTn>
                              </p:par>
                              <p:par>
                                <p:cTn id="32" presetID="53" presetClass="entr" presetSubtype="16" fill="hold" nodeType="withEffect">
                                  <p:stCondLst>
                                    <p:cond delay="400"/>
                                  </p:stCondLst>
                                  <p:childTnLst>
                                    <p:set>
                                      <p:cBhvr>
                                        <p:cTn id="33" dur="1" fill="hold">
                                          <p:stCondLst>
                                            <p:cond delay="0"/>
                                          </p:stCondLst>
                                        </p:cTn>
                                        <p:tgtEl>
                                          <p:spTgt spid="33"/>
                                        </p:tgtEl>
                                        <p:attrNameLst>
                                          <p:attrName>style.visibility</p:attrName>
                                        </p:attrNameLst>
                                      </p:cBhvr>
                                      <p:to>
                                        <p:strVal val="visible"/>
                                      </p:to>
                                    </p:set>
                                    <p:anim calcmode="lin" valueType="num">
                                      <p:cBhvr>
                                        <p:cTn id="34" dur="500" fill="hold"/>
                                        <p:tgtEl>
                                          <p:spTgt spid="33"/>
                                        </p:tgtEl>
                                        <p:attrNameLst>
                                          <p:attrName>ppt_w</p:attrName>
                                        </p:attrNameLst>
                                      </p:cBhvr>
                                      <p:tavLst>
                                        <p:tav tm="0">
                                          <p:val>
                                            <p:fltVal val="0"/>
                                          </p:val>
                                        </p:tav>
                                        <p:tav tm="100000">
                                          <p:val>
                                            <p:strVal val="#ppt_w"/>
                                          </p:val>
                                        </p:tav>
                                      </p:tavLst>
                                    </p:anim>
                                    <p:anim calcmode="lin" valueType="num">
                                      <p:cBhvr>
                                        <p:cTn id="35" dur="500" fill="hold"/>
                                        <p:tgtEl>
                                          <p:spTgt spid="33"/>
                                        </p:tgtEl>
                                        <p:attrNameLst>
                                          <p:attrName>ppt_h</p:attrName>
                                        </p:attrNameLst>
                                      </p:cBhvr>
                                      <p:tavLst>
                                        <p:tav tm="0">
                                          <p:val>
                                            <p:fltVal val="0"/>
                                          </p:val>
                                        </p:tav>
                                        <p:tav tm="100000">
                                          <p:val>
                                            <p:strVal val="#ppt_h"/>
                                          </p:val>
                                        </p:tav>
                                      </p:tavLst>
                                    </p:anim>
                                    <p:animEffect transition="in" filter="fade">
                                      <p:cBhvr>
                                        <p:cTn id="36" dur="500"/>
                                        <p:tgtEl>
                                          <p:spTgt spid="33"/>
                                        </p:tgtEl>
                                      </p:cBhvr>
                                    </p:animEffect>
                                  </p:childTnLst>
                                </p:cTn>
                              </p:par>
                              <p:par>
                                <p:cTn id="37" presetID="53" presetClass="entr" presetSubtype="16" fill="hold" nodeType="withEffect">
                                  <p:stCondLst>
                                    <p:cond delay="600"/>
                                  </p:stCondLst>
                                  <p:childTnLst>
                                    <p:set>
                                      <p:cBhvr>
                                        <p:cTn id="38" dur="1" fill="hold">
                                          <p:stCondLst>
                                            <p:cond delay="0"/>
                                          </p:stCondLst>
                                        </p:cTn>
                                        <p:tgtEl>
                                          <p:spTgt spid="36"/>
                                        </p:tgtEl>
                                        <p:attrNameLst>
                                          <p:attrName>style.visibility</p:attrName>
                                        </p:attrNameLst>
                                      </p:cBhvr>
                                      <p:to>
                                        <p:strVal val="visible"/>
                                      </p:to>
                                    </p:set>
                                    <p:anim calcmode="lin" valueType="num">
                                      <p:cBhvr>
                                        <p:cTn id="39" dur="500" fill="hold"/>
                                        <p:tgtEl>
                                          <p:spTgt spid="36"/>
                                        </p:tgtEl>
                                        <p:attrNameLst>
                                          <p:attrName>ppt_w</p:attrName>
                                        </p:attrNameLst>
                                      </p:cBhvr>
                                      <p:tavLst>
                                        <p:tav tm="0">
                                          <p:val>
                                            <p:fltVal val="0"/>
                                          </p:val>
                                        </p:tav>
                                        <p:tav tm="100000">
                                          <p:val>
                                            <p:strVal val="#ppt_w"/>
                                          </p:val>
                                        </p:tav>
                                      </p:tavLst>
                                    </p:anim>
                                    <p:anim calcmode="lin" valueType="num">
                                      <p:cBhvr>
                                        <p:cTn id="40" dur="500" fill="hold"/>
                                        <p:tgtEl>
                                          <p:spTgt spid="36"/>
                                        </p:tgtEl>
                                        <p:attrNameLst>
                                          <p:attrName>ppt_h</p:attrName>
                                        </p:attrNameLst>
                                      </p:cBhvr>
                                      <p:tavLst>
                                        <p:tav tm="0">
                                          <p:val>
                                            <p:fltVal val="0"/>
                                          </p:val>
                                        </p:tav>
                                        <p:tav tm="100000">
                                          <p:val>
                                            <p:strVal val="#ppt_h"/>
                                          </p:val>
                                        </p:tav>
                                      </p:tavLst>
                                    </p:anim>
                                    <p:animEffect transition="in" filter="fade">
                                      <p:cBhvr>
                                        <p:cTn id="41" dur="500"/>
                                        <p:tgtEl>
                                          <p:spTgt spid="36"/>
                                        </p:tgtEl>
                                      </p:cBhvr>
                                    </p:animEffect>
                                  </p:childTnLst>
                                </p:cTn>
                              </p:par>
                              <p:par>
                                <p:cTn id="42" presetID="53" presetClass="entr" presetSubtype="16" fill="hold" nodeType="withEffect">
                                  <p:stCondLst>
                                    <p:cond delay="800"/>
                                  </p:stCondLst>
                                  <p:childTnLst>
                                    <p:set>
                                      <p:cBhvr>
                                        <p:cTn id="43" dur="1" fill="hold">
                                          <p:stCondLst>
                                            <p:cond delay="0"/>
                                          </p:stCondLst>
                                        </p:cTn>
                                        <p:tgtEl>
                                          <p:spTgt spid="30"/>
                                        </p:tgtEl>
                                        <p:attrNameLst>
                                          <p:attrName>style.visibility</p:attrName>
                                        </p:attrNameLst>
                                      </p:cBhvr>
                                      <p:to>
                                        <p:strVal val="visible"/>
                                      </p:to>
                                    </p:set>
                                    <p:anim calcmode="lin" valueType="num">
                                      <p:cBhvr>
                                        <p:cTn id="44" dur="500" fill="hold"/>
                                        <p:tgtEl>
                                          <p:spTgt spid="30"/>
                                        </p:tgtEl>
                                        <p:attrNameLst>
                                          <p:attrName>ppt_w</p:attrName>
                                        </p:attrNameLst>
                                      </p:cBhvr>
                                      <p:tavLst>
                                        <p:tav tm="0">
                                          <p:val>
                                            <p:fltVal val="0"/>
                                          </p:val>
                                        </p:tav>
                                        <p:tav tm="100000">
                                          <p:val>
                                            <p:strVal val="#ppt_w"/>
                                          </p:val>
                                        </p:tav>
                                      </p:tavLst>
                                    </p:anim>
                                    <p:anim calcmode="lin" valueType="num">
                                      <p:cBhvr>
                                        <p:cTn id="45" dur="500" fill="hold"/>
                                        <p:tgtEl>
                                          <p:spTgt spid="30"/>
                                        </p:tgtEl>
                                        <p:attrNameLst>
                                          <p:attrName>ppt_h</p:attrName>
                                        </p:attrNameLst>
                                      </p:cBhvr>
                                      <p:tavLst>
                                        <p:tav tm="0">
                                          <p:val>
                                            <p:fltVal val="0"/>
                                          </p:val>
                                        </p:tav>
                                        <p:tav tm="100000">
                                          <p:val>
                                            <p:strVal val="#ppt_h"/>
                                          </p:val>
                                        </p:tav>
                                      </p:tavLst>
                                    </p:anim>
                                    <p:animEffect transition="in" filter="fade">
                                      <p:cBhvr>
                                        <p:cTn id="4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P spid="5" grpId="0"/>
      <p:bldP spid="2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82315" y="5004435"/>
            <a:ext cx="2527300" cy="319088"/>
          </a:xfrm>
          <a:prstGeom prst="rect">
            <a:avLst/>
          </a:prstGeom>
          <a:noFill/>
          <a:ln w="9525">
            <a:noFill/>
          </a:ln>
        </p:spPr>
        <p:txBody>
          <a:bodyPr wrap="square" anchor="t">
            <a:spAutoFit/>
          </a:bodyPr>
          <a:p>
            <a:r>
              <a:rPr lang="zh-CN" altLang="en-US" sz="1400">
                <a:latin typeface="Arial" panose="020B0604020202020204" pitchFamily="34" charset="0"/>
                <a:ea typeface="微软雅黑" panose="020B0503020204020204" pitchFamily="34" charset="-122"/>
              </a:rPr>
              <a:t>三自由度悬索并联机器人</a:t>
            </a:r>
            <a:endParaRPr lang="zh-CN" altLang="en-US" sz="1400">
              <a:latin typeface="Arial" panose="020B0604020202020204" pitchFamily="34" charset="0"/>
              <a:ea typeface="微软雅黑" panose="020B0503020204020204" pitchFamily="34" charset="-122"/>
            </a:endParaRPr>
          </a:p>
        </p:txBody>
      </p:sp>
      <p:sp>
        <p:nvSpPr>
          <p:cNvPr id="5" name="文本框 4"/>
          <p:cNvSpPr txBox="1"/>
          <p:nvPr/>
        </p:nvSpPr>
        <p:spPr>
          <a:xfrm>
            <a:off x="6263640" y="5004435"/>
            <a:ext cx="2525713" cy="320675"/>
          </a:xfrm>
          <a:prstGeom prst="rect">
            <a:avLst/>
          </a:prstGeom>
          <a:noFill/>
          <a:ln w="9525">
            <a:noFill/>
          </a:ln>
        </p:spPr>
        <p:txBody>
          <a:bodyPr wrap="square" anchor="t">
            <a:spAutoFit/>
          </a:bodyPr>
          <a:p>
            <a:r>
              <a:rPr lang="zh-CN" altLang="en-US" sz="1400">
                <a:latin typeface="Arial" panose="020B0604020202020204" pitchFamily="34" charset="0"/>
                <a:ea typeface="微软雅黑" panose="020B0503020204020204" pitchFamily="34" charset="-122"/>
              </a:rPr>
              <a:t>六自由度悬索并联机器人</a:t>
            </a:r>
            <a:endParaRPr lang="zh-CN" altLang="en-US" sz="1400">
              <a:latin typeface="Arial" panose="020B0604020202020204" pitchFamily="34" charset="0"/>
              <a:ea typeface="微软雅黑" panose="020B0503020204020204" pitchFamily="34" charset="-122"/>
            </a:endParaRPr>
          </a:p>
        </p:txBody>
      </p:sp>
      <p:sp>
        <p:nvSpPr>
          <p:cNvPr id="17" name="Text Placeholder 4"/>
          <p:cNvSpPr txBox="1"/>
          <p:nvPr/>
        </p:nvSpPr>
        <p:spPr>
          <a:xfrm>
            <a:off x="867483" y="346565"/>
            <a:ext cx="3008380" cy="66237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sz="4265" b="1" dirty="0" smtClean="0">
                <a:solidFill>
                  <a:schemeClr val="accent1"/>
                </a:solidFill>
                <a:latin typeface="微软雅黑" panose="020B0503020204020204" pitchFamily="34" charset="-122"/>
                <a:ea typeface="微软雅黑" panose="020B0503020204020204" pitchFamily="34" charset="-122"/>
              </a:rPr>
              <a:t>研究内容</a:t>
            </a:r>
            <a:endParaRPr lang="zh-CN" sz="24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1036955" y="1186815"/>
            <a:ext cx="8350885" cy="254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8770811" y="431559"/>
            <a:ext cx="576064" cy="577112"/>
            <a:chOff x="6084168" y="1274820"/>
            <a:chExt cx="432048" cy="432834"/>
          </a:xfrm>
        </p:grpSpPr>
        <p:sp>
          <p:nvSpPr>
            <p:cNvPr id="3"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7" name="组合 6"/>
          <p:cNvGrpSpPr/>
          <p:nvPr/>
        </p:nvGrpSpPr>
        <p:grpSpPr>
          <a:xfrm>
            <a:off x="7042619" y="432083"/>
            <a:ext cx="576064" cy="576064"/>
            <a:chOff x="4788024" y="1275213"/>
            <a:chExt cx="432048" cy="432048"/>
          </a:xfrm>
        </p:grpSpPr>
        <p:sp>
          <p:nvSpPr>
            <p:cNvPr id="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10" name="组合 9"/>
          <p:cNvGrpSpPr/>
          <p:nvPr/>
        </p:nvGrpSpPr>
        <p:grpSpPr>
          <a:xfrm>
            <a:off x="7906715" y="431559"/>
            <a:ext cx="577111" cy="577112"/>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44" name="组合 43"/>
          <p:cNvGrpSpPr/>
          <p:nvPr/>
        </p:nvGrpSpPr>
        <p:grpSpPr>
          <a:xfrm>
            <a:off x="5314427" y="431559"/>
            <a:ext cx="577111" cy="577112"/>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77" name="组合 76"/>
          <p:cNvGrpSpPr/>
          <p:nvPr/>
        </p:nvGrpSpPr>
        <p:grpSpPr>
          <a:xfrm>
            <a:off x="6178523" y="431559"/>
            <a:ext cx="577111" cy="577112"/>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pic>
        <p:nvPicPr>
          <p:cNvPr id="12" name="图片 567" descr="IMG_256"/>
          <p:cNvPicPr>
            <a:picLocks noChangeAspect="1"/>
          </p:cNvPicPr>
          <p:nvPr/>
        </p:nvPicPr>
        <p:blipFill>
          <a:blip r:embed="rId1"/>
          <a:stretch>
            <a:fillRect/>
          </a:stretch>
        </p:blipFill>
        <p:spPr>
          <a:xfrm>
            <a:off x="2082165" y="1690370"/>
            <a:ext cx="3727450" cy="3255010"/>
          </a:xfrm>
          <a:prstGeom prst="rect">
            <a:avLst/>
          </a:prstGeom>
          <a:noFill/>
          <a:ln w="9525">
            <a:noFill/>
          </a:ln>
        </p:spPr>
      </p:pic>
      <p:pic>
        <p:nvPicPr>
          <p:cNvPr id="13" name="图片 569" descr="IMG_256"/>
          <p:cNvPicPr>
            <a:picLocks noChangeAspect="1"/>
          </p:cNvPicPr>
          <p:nvPr/>
        </p:nvPicPr>
        <p:blipFill>
          <a:blip r:embed="rId2"/>
          <a:stretch>
            <a:fillRect/>
          </a:stretch>
        </p:blipFill>
        <p:spPr>
          <a:xfrm>
            <a:off x="5891530" y="1690370"/>
            <a:ext cx="3752850" cy="3255645"/>
          </a:xfrm>
          <a:prstGeom prst="rect">
            <a:avLst/>
          </a:prstGeom>
          <a:noFill/>
          <a:ln w="9525">
            <a:noFill/>
          </a:ln>
        </p:spPr>
      </p:pic>
      <p:graphicFrame>
        <p:nvGraphicFramePr>
          <p:cNvPr id="14" name="对象 13">
            <a:hlinkClick r:id="" action="ppaction://ole?verb="/>
          </p:cNvPr>
          <p:cNvGraphicFramePr>
            <a:graphicFrameLocks noChangeAspect="1"/>
          </p:cNvGraphicFramePr>
          <p:nvPr/>
        </p:nvGraphicFramePr>
        <p:xfrm>
          <a:off x="3559810" y="5779770"/>
          <a:ext cx="4398010" cy="393700"/>
        </p:xfrm>
        <a:graphic>
          <a:graphicData uri="http://schemas.openxmlformats.org/presentationml/2006/ole">
            <mc:AlternateContent xmlns:mc="http://schemas.openxmlformats.org/markup-compatibility/2006">
              <mc:Choice xmlns:v="urn:schemas-microsoft-com:vml" Requires="v">
                <p:oleObj spid="_x0000_s3077" name="" r:id="rId3" imgW="2552700" imgH="228600" progId="Equation.KSEE3">
                  <p:embed/>
                </p:oleObj>
              </mc:Choice>
              <mc:Fallback>
                <p:oleObj name="" r:id="rId3" imgW="2552700" imgH="228600" progId="Equation.KSEE3">
                  <p:embed/>
                  <p:pic>
                    <p:nvPicPr>
                      <p:cNvPr id="0" name="图片 3076"/>
                      <p:cNvPicPr/>
                      <p:nvPr/>
                    </p:nvPicPr>
                    <p:blipFill>
                      <a:blip r:embed="rId4"/>
                      <a:stretch>
                        <a:fillRect/>
                      </a:stretch>
                    </p:blipFill>
                    <p:spPr>
                      <a:xfrm>
                        <a:off x="3559810" y="5779770"/>
                        <a:ext cx="4398010" cy="393700"/>
                      </a:xfrm>
                      <a:prstGeom prst="rect">
                        <a:avLst/>
                      </a:prstGeom>
                      <a:noFill/>
                      <a:ln w="38100">
                        <a:noFill/>
                        <a:miter/>
                      </a:ln>
                    </p:spPr>
                  </p:pic>
                </p:oleObj>
              </mc:Fallback>
            </mc:AlternateContent>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Par">
                                  <p:stCondLst>
                                    <p:cond delay="0"/>
                                  </p:stCondLst>
                                  <p:childTnLst>
                                    <p:set>
                                      <p:cBhvr>
                                        <p:cTn id="14" dur="500" fill="hold">
                                          <p:stCondLst>
                                            <p:cond delay="0"/>
                                          </p:stCondLst>
                                        </p:cTn>
                                        <p:tgtEl>
                                          <p:spTgt spid="17">
                                            <p:txEl>
                                              <p:pRg st="0" end="0"/>
                                            </p:txEl>
                                          </p:spTgt>
                                        </p:tgtEl>
                                        <p:attrNameLst>
                                          <p:attrName>style.visibility</p:attrName>
                                        </p:attrNameLst>
                                      </p:cBhvr>
                                      <p:to>
                                        <p:strVal val="visible"/>
                                      </p:to>
                                    </p:set>
                                    <p:animEffect transition="in" filter="dissolve">
                                      <p:cBhvr>
                                        <p:cTn id="15" dur="500"/>
                                        <p:tgtEl>
                                          <p:spTgt spid="17">
                                            <p:txEl>
                                              <p:pRg st="0" end="0"/>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wipe(left)">
                                      <p:cBhvr>
                                        <p:cTn id="18" dur="500"/>
                                        <p:tgtEl>
                                          <p:spTgt spid="43"/>
                                        </p:tgtEl>
                                      </p:cBhvr>
                                    </p:animEffect>
                                  </p:childTnLst>
                                </p:cTn>
                              </p:par>
                              <p:par>
                                <p:cTn id="19" presetID="53" presetClass="entr" presetSubtype="16"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childTnLst>
                                </p:cTn>
                              </p:par>
                              <p:par>
                                <p:cTn id="24" presetID="53" presetClass="entr" presetSubtype="16" fill="hold" nodeType="withEffect">
                                  <p:stCondLst>
                                    <p:cond delay="200"/>
                                  </p:stCondLst>
                                  <p:childTnLst>
                                    <p:set>
                                      <p:cBhvr>
                                        <p:cTn id="25" dur="1" fill="hold">
                                          <p:stCondLst>
                                            <p:cond delay="0"/>
                                          </p:stCondLst>
                                        </p:cTn>
                                        <p:tgtEl>
                                          <p:spTgt spid="77"/>
                                        </p:tgtEl>
                                        <p:attrNameLst>
                                          <p:attrName>style.visibility</p:attrName>
                                        </p:attrNameLst>
                                      </p:cBhvr>
                                      <p:to>
                                        <p:strVal val="visible"/>
                                      </p:to>
                                    </p:set>
                                    <p:anim calcmode="lin" valueType="num">
                                      <p:cBhvr>
                                        <p:cTn id="26" dur="500" fill="hold"/>
                                        <p:tgtEl>
                                          <p:spTgt spid="77"/>
                                        </p:tgtEl>
                                        <p:attrNameLst>
                                          <p:attrName>ppt_w</p:attrName>
                                        </p:attrNameLst>
                                      </p:cBhvr>
                                      <p:tavLst>
                                        <p:tav tm="0">
                                          <p:val>
                                            <p:fltVal val="0"/>
                                          </p:val>
                                        </p:tav>
                                        <p:tav tm="100000">
                                          <p:val>
                                            <p:strVal val="#ppt_w"/>
                                          </p:val>
                                        </p:tav>
                                      </p:tavLst>
                                    </p:anim>
                                    <p:anim calcmode="lin" valueType="num">
                                      <p:cBhvr>
                                        <p:cTn id="27" dur="500" fill="hold"/>
                                        <p:tgtEl>
                                          <p:spTgt spid="77"/>
                                        </p:tgtEl>
                                        <p:attrNameLst>
                                          <p:attrName>ppt_h</p:attrName>
                                        </p:attrNameLst>
                                      </p:cBhvr>
                                      <p:tavLst>
                                        <p:tav tm="0">
                                          <p:val>
                                            <p:fltVal val="0"/>
                                          </p:val>
                                        </p:tav>
                                        <p:tav tm="100000">
                                          <p:val>
                                            <p:strVal val="#ppt_h"/>
                                          </p:val>
                                        </p:tav>
                                      </p:tavLst>
                                    </p:anim>
                                    <p:animEffect transition="in" filter="fade">
                                      <p:cBhvr>
                                        <p:cTn id="28" dur="500"/>
                                        <p:tgtEl>
                                          <p:spTgt spid="77"/>
                                        </p:tgtEl>
                                      </p:cBhvr>
                                    </p:animEffect>
                                  </p:childTnLst>
                                </p:cTn>
                              </p:par>
                              <p:par>
                                <p:cTn id="29" presetID="53" presetClass="entr" presetSubtype="16" fill="hold" nodeType="withEffect">
                                  <p:stCondLst>
                                    <p:cond delay="40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nodeType="withEffect">
                                  <p:stCondLst>
                                    <p:cond delay="60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Par">
                                  <p:stCondLst>
                                    <p:cond delay="800"/>
                                  </p:stCondLst>
                                  <p:childTnLst>
                                    <p:set>
                                      <p:cBhvr>
                                        <p:cTn id="42" dur="500"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Effect transition="in" filter="fade">
                                      <p:cBhvr>
                                        <p:cTn id="45" dur="500"/>
                                        <p:tgtEl>
                                          <p:spTgt spid="2"/>
                                        </p:tgtEl>
                                      </p:cBhvr>
                                    </p:animEffect>
                                  </p:childTnLst>
                                </p:cTn>
                              </p:par>
                              <p:par>
                                <p:cTn id="46" presetID="10" presetClass="entr" presetSubtype="0"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4"/>
          <p:cNvSpPr txBox="1"/>
          <p:nvPr/>
        </p:nvSpPr>
        <p:spPr>
          <a:xfrm>
            <a:off x="867483" y="346565"/>
            <a:ext cx="3008380" cy="66237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sz="4265" b="1" dirty="0" smtClean="0">
                <a:solidFill>
                  <a:schemeClr val="accent1"/>
                </a:solidFill>
                <a:latin typeface="微软雅黑" panose="020B0503020204020204" pitchFamily="34" charset="-122"/>
                <a:ea typeface="微软雅黑" panose="020B0503020204020204" pitchFamily="34" charset="-122"/>
              </a:rPr>
              <a:t>研究内容</a:t>
            </a:r>
            <a:endParaRPr lang="zh-CN" sz="24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1036955" y="1186815"/>
            <a:ext cx="8350885" cy="2540"/>
          </a:xfrm>
          <a:prstGeom prst="line">
            <a:avLst/>
          </a:prstGeom>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8770811" y="431559"/>
            <a:ext cx="576064" cy="577112"/>
            <a:chOff x="6084168" y="1274820"/>
            <a:chExt cx="432048" cy="432834"/>
          </a:xfrm>
        </p:grpSpPr>
        <p:sp>
          <p:nvSpPr>
            <p:cNvPr id="30"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32" name="组合 31"/>
          <p:cNvGrpSpPr/>
          <p:nvPr/>
        </p:nvGrpSpPr>
        <p:grpSpPr>
          <a:xfrm>
            <a:off x="7042619" y="432083"/>
            <a:ext cx="576064" cy="576064"/>
            <a:chOff x="4788024" y="1275213"/>
            <a:chExt cx="432048" cy="432048"/>
          </a:xfrm>
        </p:grpSpPr>
        <p:sp>
          <p:nvSpPr>
            <p:cNvPr id="3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35" name="组合 34"/>
          <p:cNvGrpSpPr/>
          <p:nvPr/>
        </p:nvGrpSpPr>
        <p:grpSpPr>
          <a:xfrm>
            <a:off x="7906715" y="431559"/>
            <a:ext cx="577111" cy="577112"/>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44" name="组合 43"/>
          <p:cNvGrpSpPr/>
          <p:nvPr/>
        </p:nvGrpSpPr>
        <p:grpSpPr>
          <a:xfrm>
            <a:off x="5314427" y="431559"/>
            <a:ext cx="577111" cy="577112"/>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77" name="组合 76"/>
          <p:cNvGrpSpPr/>
          <p:nvPr/>
        </p:nvGrpSpPr>
        <p:grpSpPr>
          <a:xfrm>
            <a:off x="6178523" y="431559"/>
            <a:ext cx="577111" cy="577112"/>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36" name="Group 337"/>
          <p:cNvGrpSpPr/>
          <p:nvPr/>
        </p:nvGrpSpPr>
        <p:grpSpPr>
          <a:xfrm>
            <a:off x="952950" y="2831883"/>
            <a:ext cx="2196431" cy="1436124"/>
            <a:chOff x="1" y="0"/>
            <a:chExt cx="4392858" cy="2872248"/>
          </a:xfrm>
        </p:grpSpPr>
        <p:sp>
          <p:nvSpPr>
            <p:cNvPr id="37"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600">
                <a:solidFill>
                  <a:schemeClr val="bg1"/>
                </a:solidFill>
                <a:latin typeface="Arial" panose="020B0604020202020204" pitchFamily="34" charset="0"/>
                <a:cs typeface="Arial" panose="020B0604020202020204" pitchFamily="34" charset="0"/>
              </a:endParaRPr>
            </a:p>
          </p:txBody>
        </p:sp>
        <p:sp>
          <p:nvSpPr>
            <p:cNvPr id="38" name="Shape 335"/>
            <p:cNvSpPr/>
            <p:nvPr/>
          </p:nvSpPr>
          <p:spPr>
            <a:xfrm>
              <a:off x="1504023" y="961740"/>
              <a:ext cx="2031998" cy="984250"/>
            </a:xfrm>
            <a:prstGeom prst="rect">
              <a:avLst/>
            </a:prstGeom>
            <a:noFill/>
            <a:ln w="12700" cap="flat">
              <a:noFill/>
              <a:miter lim="400000"/>
            </a:ln>
            <a:effec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Lato Regular"/>
                </a:rPr>
                <a:t>运动学分析</a:t>
              </a:r>
              <a:endParaRPr lang="zh-CN" altLang="en-US" sz="1600" b="1" dirty="0">
                <a:solidFill>
                  <a:schemeClr val="bg1"/>
                </a:solidFill>
                <a:latin typeface="微软雅黑" panose="020B0503020204020204" pitchFamily="34" charset="-122"/>
                <a:ea typeface="微软雅黑" panose="020B0503020204020204" pitchFamily="34" charset="-122"/>
                <a:cs typeface="Lato Regular"/>
              </a:endParaRPr>
            </a:p>
            <a:p>
              <a:pPr algn="ctr"/>
              <a:r>
                <a:rPr lang="zh-CN" altLang="en-US" sz="1600" b="1" dirty="0">
                  <a:solidFill>
                    <a:schemeClr val="bg1"/>
                  </a:solidFill>
                  <a:latin typeface="微软雅黑" panose="020B0503020204020204" pitchFamily="34" charset="-122"/>
                  <a:ea typeface="微软雅黑" panose="020B0503020204020204" pitchFamily="34" charset="-122"/>
                  <a:cs typeface="Lato Regular"/>
                </a:rPr>
                <a:t>动力学建模</a:t>
              </a:r>
              <a:endParaRPr lang="zh-CN" altLang="en-US" sz="16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39" name="Group 342"/>
          <p:cNvGrpSpPr/>
          <p:nvPr/>
        </p:nvGrpSpPr>
        <p:grpSpPr>
          <a:xfrm>
            <a:off x="2865929" y="2831883"/>
            <a:ext cx="2196431" cy="1436124"/>
            <a:chOff x="0" y="0"/>
            <a:chExt cx="4392859" cy="2872248"/>
          </a:xfrm>
        </p:grpSpPr>
        <p:sp>
          <p:nvSpPr>
            <p:cNvPr id="40" name="Shape 33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11200"/>
              </a:pPr>
              <a:endParaRPr sz="1600">
                <a:latin typeface="Arial" panose="020B0604020202020204" pitchFamily="34" charset="0"/>
                <a:cs typeface="Arial" panose="020B0604020202020204" pitchFamily="34" charset="0"/>
              </a:endParaRPr>
            </a:p>
          </p:txBody>
        </p:sp>
        <p:sp>
          <p:nvSpPr>
            <p:cNvPr id="45" name="Shape 340"/>
            <p:cNvSpPr/>
            <p:nvPr/>
          </p:nvSpPr>
          <p:spPr>
            <a:xfrm>
              <a:off x="1194479" y="1289712"/>
              <a:ext cx="2852436" cy="43180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Lato Regular"/>
                </a:rPr>
                <a:t>鲁棒滑模控制器设计</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grpSp>
      <p:grpSp>
        <p:nvGrpSpPr>
          <p:cNvPr id="46" name="Group 347"/>
          <p:cNvGrpSpPr/>
          <p:nvPr/>
        </p:nvGrpSpPr>
        <p:grpSpPr>
          <a:xfrm>
            <a:off x="4826170" y="2831883"/>
            <a:ext cx="2196431" cy="1436124"/>
            <a:chOff x="0" y="0"/>
            <a:chExt cx="4392859" cy="2872248"/>
          </a:xfrm>
        </p:grpSpPr>
        <p:sp>
          <p:nvSpPr>
            <p:cNvPr id="47" name="Shape 34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600">
                <a:solidFill>
                  <a:schemeClr val="bg1"/>
                </a:solidFill>
                <a:latin typeface="Arial" panose="020B0604020202020204" pitchFamily="34" charset="0"/>
                <a:cs typeface="Arial" panose="020B0604020202020204" pitchFamily="34" charset="0"/>
              </a:endParaRPr>
            </a:p>
          </p:txBody>
        </p:sp>
        <p:sp>
          <p:nvSpPr>
            <p:cNvPr id="48" name="Shape 345"/>
            <p:cNvSpPr/>
            <p:nvPr/>
          </p:nvSpPr>
          <p:spPr>
            <a:xfrm>
              <a:off x="861060" y="529590"/>
              <a:ext cx="2778758" cy="211074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Lato Regular"/>
                  <a:sym typeface="+mn-ea"/>
                </a:rPr>
                <a:t>针对外部扰动和执行器质量不确定情况的控制器改进</a:t>
              </a:r>
              <a:endParaRPr lang="zh-CN"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endParaRPr lang="id-ID" altLang="zh-CN" sz="16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49" name="Group 352"/>
          <p:cNvGrpSpPr/>
          <p:nvPr/>
        </p:nvGrpSpPr>
        <p:grpSpPr>
          <a:xfrm>
            <a:off x="6770264" y="2831883"/>
            <a:ext cx="2196429" cy="1436124"/>
            <a:chOff x="0" y="0"/>
            <a:chExt cx="4392859" cy="2872248"/>
          </a:xfrm>
        </p:grpSpPr>
        <p:sp>
          <p:nvSpPr>
            <p:cNvPr id="50" name="Shape 34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11200"/>
              </a:pPr>
              <a:endParaRPr sz="1600">
                <a:latin typeface="Arial" panose="020B0604020202020204" pitchFamily="34" charset="0"/>
                <a:cs typeface="Arial" panose="020B0604020202020204" pitchFamily="34" charset="0"/>
              </a:endParaRPr>
            </a:p>
          </p:txBody>
        </p:sp>
        <p:sp>
          <p:nvSpPr>
            <p:cNvPr id="51" name="Shape 350"/>
            <p:cNvSpPr/>
            <p:nvPr/>
          </p:nvSpPr>
          <p:spPr>
            <a:xfrm>
              <a:off x="1186403" y="1289712"/>
              <a:ext cx="2924718" cy="43180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marL="0" indent="0">
                <a:buNone/>
              </a:pPr>
              <a:r>
                <a:rPr lang="zh-CN" altLang="en-US" sz="1600" b="1" dirty="0">
                  <a:solidFill>
                    <a:schemeClr val="bg1"/>
                  </a:solidFill>
                  <a:latin typeface="微软雅黑" panose="020B0503020204020204" pitchFamily="34" charset="-122"/>
                  <a:ea typeface="微软雅黑" panose="020B0503020204020204" pitchFamily="34" charset="-122"/>
                  <a:cs typeface="Lato Regular"/>
                  <a:sym typeface="+mn-ea"/>
                </a:rPr>
                <a:t>控制器参数可靠空间分析</a:t>
              </a:r>
              <a:endParaRPr lang="id-ID"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grpSp>
      <p:grpSp>
        <p:nvGrpSpPr>
          <p:cNvPr id="52" name="Group 357"/>
          <p:cNvGrpSpPr/>
          <p:nvPr/>
        </p:nvGrpSpPr>
        <p:grpSpPr>
          <a:xfrm>
            <a:off x="8741630" y="2831883"/>
            <a:ext cx="2196429" cy="1436124"/>
            <a:chOff x="0" y="0"/>
            <a:chExt cx="4392859" cy="2872248"/>
          </a:xfrm>
        </p:grpSpPr>
        <p:sp>
          <p:nvSpPr>
            <p:cNvPr id="53" name="Shape 35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600">
                <a:solidFill>
                  <a:schemeClr val="bg1"/>
                </a:solidFill>
                <a:latin typeface="Arial" panose="020B0604020202020204" pitchFamily="34" charset="0"/>
                <a:cs typeface="Arial" panose="020B0604020202020204" pitchFamily="34" charset="0"/>
              </a:endParaRPr>
            </a:p>
          </p:txBody>
        </p:sp>
        <p:sp>
          <p:nvSpPr>
            <p:cNvPr id="54" name="Shape 355"/>
            <p:cNvSpPr/>
            <p:nvPr/>
          </p:nvSpPr>
          <p:spPr>
            <a:xfrm>
              <a:off x="1176245" y="1251615"/>
              <a:ext cx="3014432" cy="369333"/>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Lato Regular"/>
                </a:rPr>
                <a:t>仿真证明</a:t>
              </a:r>
              <a:endParaRPr lang="zh-CN" altLang="en-US" sz="16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55" name="Group 360"/>
          <p:cNvGrpSpPr/>
          <p:nvPr/>
        </p:nvGrpSpPr>
        <p:grpSpPr>
          <a:xfrm>
            <a:off x="1838517" y="4062758"/>
            <a:ext cx="425297" cy="425297"/>
            <a:chOff x="0" y="0"/>
            <a:chExt cx="850594" cy="850594"/>
          </a:xfrm>
        </p:grpSpPr>
        <p:sp>
          <p:nvSpPr>
            <p:cNvPr id="56" name="Shape 358"/>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sz="14935">
                <a:solidFill>
                  <a:schemeClr val="bg1"/>
                </a:solidFill>
                <a:latin typeface="Arial" panose="020B0604020202020204" pitchFamily="34" charset="0"/>
                <a:cs typeface="Arial" panose="020B0604020202020204" pitchFamily="34" charset="0"/>
              </a:endParaRPr>
            </a:p>
          </p:txBody>
        </p:sp>
        <p:sp>
          <p:nvSpPr>
            <p:cNvPr id="57" name="Shape 359"/>
            <p:cNvSpPr/>
            <p:nvPr/>
          </p:nvSpPr>
          <p:spPr>
            <a:xfrm>
              <a:off x="300082" y="114147"/>
              <a:ext cx="250430" cy="622301"/>
            </a:xfrm>
            <a:prstGeom prst="rect">
              <a:avLst/>
            </a:prstGeom>
            <a:noFill/>
            <a:ln w="12700" cap="flat">
              <a:noFill/>
              <a:miter lim="400000"/>
            </a:ln>
            <a:effec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a:solidFill>
                    <a:schemeClr val="bg1"/>
                  </a:solidFill>
                  <a:latin typeface="Arial" panose="020B0604020202020204" pitchFamily="34" charset="0"/>
                  <a:cs typeface="Arial" panose="020B0604020202020204" pitchFamily="34" charset="0"/>
                </a:rPr>
                <a:t>1</a:t>
              </a:r>
              <a:endParaRPr sz="1600">
                <a:solidFill>
                  <a:schemeClr val="bg1"/>
                </a:solidFill>
                <a:latin typeface="Arial" panose="020B0604020202020204" pitchFamily="34" charset="0"/>
                <a:cs typeface="Arial" panose="020B0604020202020204" pitchFamily="34" charset="0"/>
              </a:endParaRPr>
            </a:p>
          </p:txBody>
        </p:sp>
      </p:grpSp>
      <p:grpSp>
        <p:nvGrpSpPr>
          <p:cNvPr id="58" name="Group 363"/>
          <p:cNvGrpSpPr/>
          <p:nvPr/>
        </p:nvGrpSpPr>
        <p:grpSpPr>
          <a:xfrm>
            <a:off x="3755533" y="4062758"/>
            <a:ext cx="425297" cy="425297"/>
            <a:chOff x="0" y="0"/>
            <a:chExt cx="850594" cy="850594"/>
          </a:xfrm>
        </p:grpSpPr>
        <p:sp>
          <p:nvSpPr>
            <p:cNvPr id="59" name="Shape 361"/>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defRPr sz="11200"/>
              </a:pPr>
              <a:endParaRPr sz="14935">
                <a:latin typeface="Arial" panose="020B0604020202020204" pitchFamily="34" charset="0"/>
                <a:cs typeface="Arial" panose="020B0604020202020204" pitchFamily="34" charset="0"/>
              </a:endParaRPr>
            </a:p>
          </p:txBody>
        </p:sp>
        <p:sp>
          <p:nvSpPr>
            <p:cNvPr id="60" name="Shape 362"/>
            <p:cNvSpPr/>
            <p:nvPr/>
          </p:nvSpPr>
          <p:spPr>
            <a:xfrm>
              <a:off x="311484" y="179552"/>
              <a:ext cx="226060" cy="491490"/>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a:latin typeface="Arial" panose="020B0604020202020204" pitchFamily="34" charset="0"/>
                  <a:cs typeface="Arial" panose="020B0604020202020204" pitchFamily="34" charset="0"/>
                </a:rPr>
                <a:t>2</a:t>
              </a:r>
              <a:endParaRPr sz="1600">
                <a:latin typeface="Arial" panose="020B0604020202020204" pitchFamily="34" charset="0"/>
                <a:cs typeface="Arial" panose="020B0604020202020204" pitchFamily="34" charset="0"/>
              </a:endParaRPr>
            </a:p>
          </p:txBody>
        </p:sp>
      </p:grpSp>
      <p:grpSp>
        <p:nvGrpSpPr>
          <p:cNvPr id="61" name="Group 366"/>
          <p:cNvGrpSpPr/>
          <p:nvPr/>
        </p:nvGrpSpPr>
        <p:grpSpPr>
          <a:xfrm>
            <a:off x="5711737" y="4062758"/>
            <a:ext cx="425297" cy="425297"/>
            <a:chOff x="0" y="0"/>
            <a:chExt cx="850594" cy="850594"/>
          </a:xfrm>
        </p:grpSpPr>
        <p:sp>
          <p:nvSpPr>
            <p:cNvPr id="62" name="Shape 364"/>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sz="14935">
                <a:solidFill>
                  <a:schemeClr val="bg1"/>
                </a:solidFill>
                <a:latin typeface="Arial" panose="020B0604020202020204" pitchFamily="34" charset="0"/>
                <a:cs typeface="Arial" panose="020B0604020202020204" pitchFamily="34" charset="0"/>
              </a:endParaRPr>
            </a:p>
          </p:txBody>
        </p:sp>
        <p:sp>
          <p:nvSpPr>
            <p:cNvPr id="63" name="Shape 365"/>
            <p:cNvSpPr/>
            <p:nvPr/>
          </p:nvSpPr>
          <p:spPr>
            <a:xfrm>
              <a:off x="311484" y="179552"/>
              <a:ext cx="226060" cy="491490"/>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a:solidFill>
                    <a:schemeClr val="bg1"/>
                  </a:solidFill>
                  <a:latin typeface="Arial" panose="020B0604020202020204" pitchFamily="34" charset="0"/>
                  <a:cs typeface="Arial" panose="020B0604020202020204" pitchFamily="34" charset="0"/>
                </a:rPr>
                <a:t>3</a:t>
              </a:r>
              <a:endParaRPr sz="1600">
                <a:solidFill>
                  <a:schemeClr val="bg1"/>
                </a:solidFill>
                <a:latin typeface="Arial" panose="020B0604020202020204" pitchFamily="34" charset="0"/>
                <a:cs typeface="Arial" panose="020B0604020202020204" pitchFamily="34" charset="0"/>
              </a:endParaRPr>
            </a:p>
          </p:txBody>
        </p:sp>
      </p:grpSp>
      <p:grpSp>
        <p:nvGrpSpPr>
          <p:cNvPr id="64" name="Group 369"/>
          <p:cNvGrpSpPr/>
          <p:nvPr/>
        </p:nvGrpSpPr>
        <p:grpSpPr>
          <a:xfrm>
            <a:off x="7655829" y="4062758"/>
            <a:ext cx="425297" cy="425297"/>
            <a:chOff x="0" y="0"/>
            <a:chExt cx="850594" cy="850594"/>
          </a:xfrm>
        </p:grpSpPr>
        <p:sp>
          <p:nvSpPr>
            <p:cNvPr id="65" name="Shape 367"/>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defRPr sz="11200"/>
              </a:pPr>
              <a:endParaRPr sz="14935">
                <a:latin typeface="Arial" panose="020B0604020202020204" pitchFamily="34" charset="0"/>
                <a:cs typeface="Arial" panose="020B0604020202020204" pitchFamily="34" charset="0"/>
              </a:endParaRPr>
            </a:p>
          </p:txBody>
        </p:sp>
        <p:sp>
          <p:nvSpPr>
            <p:cNvPr id="66" name="Shape 368"/>
            <p:cNvSpPr/>
            <p:nvPr/>
          </p:nvSpPr>
          <p:spPr>
            <a:xfrm>
              <a:off x="243825" y="114147"/>
              <a:ext cx="362944" cy="622301"/>
            </a:xfrm>
            <a:prstGeom prst="rect">
              <a:avLst/>
            </a:prstGeom>
            <a:noFill/>
            <a:ln w="12700" cap="flat">
              <a:noFill/>
              <a:miter lim="400000"/>
            </a:ln>
            <a:effec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a:latin typeface="Arial" panose="020B0604020202020204" pitchFamily="34" charset="0"/>
                  <a:cs typeface="Arial" panose="020B0604020202020204" pitchFamily="34" charset="0"/>
                </a:rPr>
                <a:t>4</a:t>
              </a:r>
              <a:endParaRPr sz="1600">
                <a:latin typeface="Arial" panose="020B0604020202020204" pitchFamily="34" charset="0"/>
                <a:cs typeface="Arial" panose="020B0604020202020204" pitchFamily="34" charset="0"/>
              </a:endParaRPr>
            </a:p>
          </p:txBody>
        </p:sp>
      </p:grpSp>
      <p:grpSp>
        <p:nvGrpSpPr>
          <p:cNvPr id="67" name="Group 372"/>
          <p:cNvGrpSpPr/>
          <p:nvPr/>
        </p:nvGrpSpPr>
        <p:grpSpPr>
          <a:xfrm>
            <a:off x="9627197" y="4062758"/>
            <a:ext cx="425297" cy="425297"/>
            <a:chOff x="0" y="0"/>
            <a:chExt cx="850594" cy="850594"/>
          </a:xfrm>
        </p:grpSpPr>
        <p:sp>
          <p:nvSpPr>
            <p:cNvPr id="68" name="Shape 370"/>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sz="14935">
                <a:solidFill>
                  <a:schemeClr val="bg1"/>
                </a:solidFill>
                <a:latin typeface="Arial" panose="020B0604020202020204" pitchFamily="34" charset="0"/>
                <a:cs typeface="Arial" panose="020B0604020202020204" pitchFamily="34" charset="0"/>
              </a:endParaRPr>
            </a:p>
          </p:txBody>
        </p:sp>
        <p:sp>
          <p:nvSpPr>
            <p:cNvPr id="69" name="Shape 371"/>
            <p:cNvSpPr/>
            <p:nvPr/>
          </p:nvSpPr>
          <p:spPr>
            <a:xfrm>
              <a:off x="311484" y="179552"/>
              <a:ext cx="226060" cy="491490"/>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a:solidFill>
                    <a:schemeClr val="bg1"/>
                  </a:solidFill>
                  <a:latin typeface="Arial" panose="020B0604020202020204" pitchFamily="34" charset="0"/>
                  <a:cs typeface="Arial" panose="020B0604020202020204" pitchFamily="34" charset="0"/>
                </a:rPr>
                <a:t>5</a:t>
              </a:r>
              <a:endParaRPr sz="1600">
                <a:solidFill>
                  <a:schemeClr val="bg1"/>
                </a:solidFill>
                <a:latin typeface="Arial" panose="020B0604020202020204" pitchFamily="34" charset="0"/>
                <a:cs typeface="Arial" panose="020B0604020202020204" pitchFamily="34" charset="0"/>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dissolve">
                                      <p:cBhvr>
                                        <p:cTn id="7" dur="500"/>
                                        <p:tgtEl>
                                          <p:spTgt spid="2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ppt_w</p:attrName>
                                        </p:attrNameLst>
                                      </p:cBhvr>
                                      <p:tavLst>
                                        <p:tav tm="0">
                                          <p:val>
                                            <p:fltVal val="0"/>
                                          </p:val>
                                        </p:tav>
                                        <p:tav tm="100000">
                                          <p:val>
                                            <p:strVal val="#ppt_w"/>
                                          </p:val>
                                        </p:tav>
                                      </p:tavLst>
                                    </p:anim>
                                    <p:anim calcmode="lin" valueType="num">
                                      <p:cBhvr>
                                        <p:cTn id="26" dur="500" fill="hold"/>
                                        <p:tgtEl>
                                          <p:spTgt spid="32"/>
                                        </p:tgtEl>
                                        <p:attrNameLst>
                                          <p:attrName>ppt_h</p:attrName>
                                        </p:attrNameLst>
                                      </p:cBhvr>
                                      <p:tavLst>
                                        <p:tav tm="0">
                                          <p:val>
                                            <p:fltVal val="0"/>
                                          </p:val>
                                        </p:tav>
                                        <p:tav tm="100000">
                                          <p:val>
                                            <p:strVal val="#ppt_h"/>
                                          </p:val>
                                        </p:tav>
                                      </p:tavLst>
                                    </p:anim>
                                    <p:animEffect transition="in" filter="fade">
                                      <p:cBhvr>
                                        <p:cTn id="27" dur="500"/>
                                        <p:tgtEl>
                                          <p:spTgt spid="32"/>
                                        </p:tgtEl>
                                      </p:cBhvr>
                                    </p:animEffect>
                                  </p:childTnLst>
                                </p:cTn>
                              </p:par>
                              <p:par>
                                <p:cTn id="28" presetID="53" presetClass="entr" presetSubtype="16" fill="hold" nodeType="withEffect">
                                  <p:stCondLst>
                                    <p:cond delay="600"/>
                                  </p:stCondLst>
                                  <p:childTnLst>
                                    <p:set>
                                      <p:cBhvr>
                                        <p:cTn id="29" dur="1" fill="hold">
                                          <p:stCondLst>
                                            <p:cond delay="0"/>
                                          </p:stCondLst>
                                        </p:cTn>
                                        <p:tgtEl>
                                          <p:spTgt spid="35"/>
                                        </p:tgtEl>
                                        <p:attrNameLst>
                                          <p:attrName>style.visibility</p:attrName>
                                        </p:attrNameLst>
                                      </p:cBhvr>
                                      <p:to>
                                        <p:strVal val="visible"/>
                                      </p:to>
                                    </p:set>
                                    <p:anim calcmode="lin" valueType="num">
                                      <p:cBhvr>
                                        <p:cTn id="30" dur="500" fill="hold"/>
                                        <p:tgtEl>
                                          <p:spTgt spid="35"/>
                                        </p:tgtEl>
                                        <p:attrNameLst>
                                          <p:attrName>ppt_w</p:attrName>
                                        </p:attrNameLst>
                                      </p:cBhvr>
                                      <p:tavLst>
                                        <p:tav tm="0">
                                          <p:val>
                                            <p:fltVal val="0"/>
                                          </p:val>
                                        </p:tav>
                                        <p:tav tm="100000">
                                          <p:val>
                                            <p:strVal val="#ppt_w"/>
                                          </p:val>
                                        </p:tav>
                                      </p:tavLst>
                                    </p:anim>
                                    <p:anim calcmode="lin" valueType="num">
                                      <p:cBhvr>
                                        <p:cTn id="31" dur="500" fill="hold"/>
                                        <p:tgtEl>
                                          <p:spTgt spid="35"/>
                                        </p:tgtEl>
                                        <p:attrNameLst>
                                          <p:attrName>ppt_h</p:attrName>
                                        </p:attrNameLst>
                                      </p:cBhvr>
                                      <p:tavLst>
                                        <p:tav tm="0">
                                          <p:val>
                                            <p:fltVal val="0"/>
                                          </p:val>
                                        </p:tav>
                                        <p:tav tm="100000">
                                          <p:val>
                                            <p:strVal val="#ppt_h"/>
                                          </p:val>
                                        </p:tav>
                                      </p:tavLst>
                                    </p:anim>
                                    <p:animEffect transition="in" filter="fade">
                                      <p:cBhvr>
                                        <p:cTn id="32" dur="500"/>
                                        <p:tgtEl>
                                          <p:spTgt spid="35"/>
                                        </p:tgtEl>
                                      </p:cBhvr>
                                    </p:animEffect>
                                  </p:childTnLst>
                                </p:cTn>
                              </p:par>
                              <p:par>
                                <p:cTn id="33" presetID="53" presetClass="entr" presetSubtype="16" fill="hold" nodeType="withEffect">
                                  <p:stCondLst>
                                    <p:cond delay="800"/>
                                  </p:stCondLst>
                                  <p:childTnLst>
                                    <p:set>
                                      <p:cBhvr>
                                        <p:cTn id="34" dur="1" fill="hold">
                                          <p:stCondLst>
                                            <p:cond delay="0"/>
                                          </p:stCondLst>
                                        </p:cTn>
                                        <p:tgtEl>
                                          <p:spTgt spid="29"/>
                                        </p:tgtEl>
                                        <p:attrNameLst>
                                          <p:attrName>style.visibility</p:attrName>
                                        </p:attrNameLst>
                                      </p:cBhvr>
                                      <p:to>
                                        <p:strVal val="visible"/>
                                      </p:to>
                                    </p:set>
                                    <p:anim calcmode="lin" valueType="num">
                                      <p:cBhvr>
                                        <p:cTn id="35" dur="500" fill="hold"/>
                                        <p:tgtEl>
                                          <p:spTgt spid="29"/>
                                        </p:tgtEl>
                                        <p:attrNameLst>
                                          <p:attrName>ppt_w</p:attrName>
                                        </p:attrNameLst>
                                      </p:cBhvr>
                                      <p:tavLst>
                                        <p:tav tm="0">
                                          <p:val>
                                            <p:fltVal val="0"/>
                                          </p:val>
                                        </p:tav>
                                        <p:tav tm="100000">
                                          <p:val>
                                            <p:strVal val="#ppt_w"/>
                                          </p:val>
                                        </p:tav>
                                      </p:tavLst>
                                    </p:anim>
                                    <p:anim calcmode="lin" valueType="num">
                                      <p:cBhvr>
                                        <p:cTn id="36" dur="500" fill="hold"/>
                                        <p:tgtEl>
                                          <p:spTgt spid="29"/>
                                        </p:tgtEl>
                                        <p:attrNameLst>
                                          <p:attrName>ppt_h</p:attrName>
                                        </p:attrNameLst>
                                      </p:cBhvr>
                                      <p:tavLst>
                                        <p:tav tm="0">
                                          <p:val>
                                            <p:fltVal val="0"/>
                                          </p:val>
                                        </p:tav>
                                        <p:tav tm="100000">
                                          <p:val>
                                            <p:strVal val="#ppt_h"/>
                                          </p:val>
                                        </p:tav>
                                      </p:tavLst>
                                    </p:anim>
                                    <p:animEffect transition="in" filter="fade">
                                      <p:cBhvr>
                                        <p:cTn id="37" dur="500"/>
                                        <p:tgtEl>
                                          <p:spTgt spid="29"/>
                                        </p:tgtEl>
                                      </p:cBhvr>
                                    </p:animEffect>
                                  </p:childTnLst>
                                </p:cTn>
                              </p:par>
                            </p:childTnLst>
                          </p:cTn>
                        </p:par>
                        <p:par>
                          <p:cTn id="38" fill="hold">
                            <p:stCondLst>
                              <p:cond delay="1500"/>
                            </p:stCondLst>
                            <p:childTnLst>
                              <p:par>
                                <p:cTn id="39" presetID="2" presetClass="entr" presetSubtype="8" fill="hold" grpId="0" nodeType="afterEffect">
                                  <p:stCondLst>
                                    <p:cond delay="0"/>
                                  </p:stCondLst>
                                  <p:childTnLst>
                                    <p:set>
                                      <p:cBhvr>
                                        <p:cTn id="40" dur="indefinite" fill="hold"/>
                                        <p:tgtEl>
                                          <p:spTgt spid="52"/>
                                        </p:tgtEl>
                                        <p:attrNameLst>
                                          <p:attrName>style.visibility</p:attrName>
                                        </p:attrNameLst>
                                      </p:cBhvr>
                                      <p:to>
                                        <p:strVal val="visible"/>
                                      </p:to>
                                    </p:set>
                                    <p:anim calcmode="lin" valueType="num">
                                      <p:cBhvr>
                                        <p:cTn id="41" dur="800" fill="hold"/>
                                        <p:tgtEl>
                                          <p:spTgt spid="52"/>
                                        </p:tgtEl>
                                        <p:attrNameLst>
                                          <p:attrName>ppt_x</p:attrName>
                                        </p:attrNameLst>
                                      </p:cBhvr>
                                      <p:tavLst>
                                        <p:tav tm="0">
                                          <p:val>
                                            <p:strVal val="0-#ppt_w/2"/>
                                          </p:val>
                                        </p:tav>
                                        <p:tav tm="100000">
                                          <p:val>
                                            <p:strVal val="#ppt_x"/>
                                          </p:val>
                                        </p:tav>
                                      </p:tavLst>
                                    </p:anim>
                                    <p:anim calcmode="lin" valueType="num">
                                      <p:cBhvr>
                                        <p:cTn id="42" dur="800" fill="hold"/>
                                        <p:tgtEl>
                                          <p:spTgt spid="52"/>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400"/>
                                  </p:stCondLst>
                                  <p:childTnLst>
                                    <p:set>
                                      <p:cBhvr>
                                        <p:cTn id="44" dur="indefinite" fill="hold"/>
                                        <p:tgtEl>
                                          <p:spTgt spid="49"/>
                                        </p:tgtEl>
                                        <p:attrNameLst>
                                          <p:attrName>style.visibility</p:attrName>
                                        </p:attrNameLst>
                                      </p:cBhvr>
                                      <p:to>
                                        <p:strVal val="visible"/>
                                      </p:to>
                                    </p:set>
                                    <p:anim calcmode="lin" valueType="num">
                                      <p:cBhvr>
                                        <p:cTn id="45" dur="800" fill="hold"/>
                                        <p:tgtEl>
                                          <p:spTgt spid="49"/>
                                        </p:tgtEl>
                                        <p:attrNameLst>
                                          <p:attrName>ppt_x</p:attrName>
                                        </p:attrNameLst>
                                      </p:cBhvr>
                                      <p:tavLst>
                                        <p:tav tm="0">
                                          <p:val>
                                            <p:strVal val="0-#ppt_w/2"/>
                                          </p:val>
                                        </p:tav>
                                        <p:tav tm="100000">
                                          <p:val>
                                            <p:strVal val="#ppt_x"/>
                                          </p:val>
                                        </p:tav>
                                      </p:tavLst>
                                    </p:anim>
                                    <p:anim calcmode="lin" valueType="num">
                                      <p:cBhvr>
                                        <p:cTn id="46" dur="800" fill="hold"/>
                                        <p:tgtEl>
                                          <p:spTgt spid="49"/>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800"/>
                                  </p:stCondLst>
                                  <p:childTnLst>
                                    <p:set>
                                      <p:cBhvr>
                                        <p:cTn id="48" dur="indefinite" fill="hold"/>
                                        <p:tgtEl>
                                          <p:spTgt spid="46"/>
                                        </p:tgtEl>
                                        <p:attrNameLst>
                                          <p:attrName>style.visibility</p:attrName>
                                        </p:attrNameLst>
                                      </p:cBhvr>
                                      <p:to>
                                        <p:strVal val="visible"/>
                                      </p:to>
                                    </p:set>
                                    <p:anim calcmode="lin" valueType="num">
                                      <p:cBhvr>
                                        <p:cTn id="49" dur="800" fill="hold"/>
                                        <p:tgtEl>
                                          <p:spTgt spid="46"/>
                                        </p:tgtEl>
                                        <p:attrNameLst>
                                          <p:attrName>ppt_x</p:attrName>
                                        </p:attrNameLst>
                                      </p:cBhvr>
                                      <p:tavLst>
                                        <p:tav tm="0">
                                          <p:val>
                                            <p:strVal val="0-#ppt_w/2"/>
                                          </p:val>
                                        </p:tav>
                                        <p:tav tm="100000">
                                          <p:val>
                                            <p:strVal val="#ppt_x"/>
                                          </p:val>
                                        </p:tav>
                                      </p:tavLst>
                                    </p:anim>
                                    <p:anim calcmode="lin" valueType="num">
                                      <p:cBhvr>
                                        <p:cTn id="50" dur="800" fill="hold"/>
                                        <p:tgtEl>
                                          <p:spTgt spid="46"/>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1200"/>
                                  </p:stCondLst>
                                  <p:childTnLst>
                                    <p:set>
                                      <p:cBhvr>
                                        <p:cTn id="52" dur="indefinite" fill="hold"/>
                                        <p:tgtEl>
                                          <p:spTgt spid="39"/>
                                        </p:tgtEl>
                                        <p:attrNameLst>
                                          <p:attrName>style.visibility</p:attrName>
                                        </p:attrNameLst>
                                      </p:cBhvr>
                                      <p:to>
                                        <p:strVal val="visible"/>
                                      </p:to>
                                    </p:set>
                                    <p:anim calcmode="lin" valueType="num">
                                      <p:cBhvr>
                                        <p:cTn id="53" dur="800" fill="hold"/>
                                        <p:tgtEl>
                                          <p:spTgt spid="39"/>
                                        </p:tgtEl>
                                        <p:attrNameLst>
                                          <p:attrName>ppt_x</p:attrName>
                                        </p:attrNameLst>
                                      </p:cBhvr>
                                      <p:tavLst>
                                        <p:tav tm="0">
                                          <p:val>
                                            <p:strVal val="0-#ppt_w/2"/>
                                          </p:val>
                                        </p:tav>
                                        <p:tav tm="100000">
                                          <p:val>
                                            <p:strVal val="#ppt_x"/>
                                          </p:val>
                                        </p:tav>
                                      </p:tavLst>
                                    </p:anim>
                                    <p:anim calcmode="lin" valueType="num">
                                      <p:cBhvr>
                                        <p:cTn id="54" dur="800" fill="hold"/>
                                        <p:tgtEl>
                                          <p:spTgt spid="39"/>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1600"/>
                                  </p:stCondLst>
                                  <p:childTnLst>
                                    <p:set>
                                      <p:cBhvr>
                                        <p:cTn id="56" dur="indefinite" fill="hold"/>
                                        <p:tgtEl>
                                          <p:spTgt spid="36"/>
                                        </p:tgtEl>
                                        <p:attrNameLst>
                                          <p:attrName>style.visibility</p:attrName>
                                        </p:attrNameLst>
                                      </p:cBhvr>
                                      <p:to>
                                        <p:strVal val="visible"/>
                                      </p:to>
                                    </p:set>
                                    <p:anim calcmode="lin" valueType="num">
                                      <p:cBhvr>
                                        <p:cTn id="57" dur="800" fill="hold"/>
                                        <p:tgtEl>
                                          <p:spTgt spid="36"/>
                                        </p:tgtEl>
                                        <p:attrNameLst>
                                          <p:attrName>ppt_x</p:attrName>
                                        </p:attrNameLst>
                                      </p:cBhvr>
                                      <p:tavLst>
                                        <p:tav tm="0">
                                          <p:val>
                                            <p:strVal val="0-#ppt_w/2"/>
                                          </p:val>
                                        </p:tav>
                                        <p:tav tm="100000">
                                          <p:val>
                                            <p:strVal val="#ppt_x"/>
                                          </p:val>
                                        </p:tav>
                                      </p:tavLst>
                                    </p:anim>
                                    <p:anim calcmode="lin" valueType="num">
                                      <p:cBhvr>
                                        <p:cTn id="58" dur="800" fill="hold"/>
                                        <p:tgtEl>
                                          <p:spTgt spid="36"/>
                                        </p:tgtEl>
                                        <p:attrNameLst>
                                          <p:attrName>ppt_y</p:attrName>
                                        </p:attrNameLst>
                                      </p:cBhvr>
                                      <p:tavLst>
                                        <p:tav tm="0">
                                          <p:val>
                                            <p:strVal val="#ppt_y"/>
                                          </p:val>
                                        </p:tav>
                                        <p:tav tm="100000">
                                          <p:val>
                                            <p:strVal val="#ppt_y"/>
                                          </p:val>
                                        </p:tav>
                                      </p:tavLst>
                                    </p:anim>
                                  </p:childTnLst>
                                </p:cTn>
                              </p:par>
                            </p:childTnLst>
                          </p:cTn>
                        </p:par>
                        <p:par>
                          <p:cTn id="59" fill="hold">
                            <p:stCondLst>
                              <p:cond delay="2500"/>
                            </p:stCondLst>
                            <p:childTnLst>
                              <p:par>
                                <p:cTn id="60" presetID="2" presetClass="entr" presetSubtype="4" fill="hold" grpId="0" nodeType="afterEffect">
                                  <p:stCondLst>
                                    <p:cond delay="0"/>
                                  </p:stCondLst>
                                  <p:childTnLst>
                                    <p:set>
                                      <p:cBhvr>
                                        <p:cTn id="61" dur="indefinite" fill="hold"/>
                                        <p:tgtEl>
                                          <p:spTgt spid="55"/>
                                        </p:tgtEl>
                                        <p:attrNameLst>
                                          <p:attrName>style.visibility</p:attrName>
                                        </p:attrNameLst>
                                      </p:cBhvr>
                                      <p:to>
                                        <p:strVal val="visible"/>
                                      </p:to>
                                    </p:set>
                                    <p:anim calcmode="lin" valueType="num">
                                      <p:cBhvr>
                                        <p:cTn id="62" dur="600" fill="hold"/>
                                        <p:tgtEl>
                                          <p:spTgt spid="55"/>
                                        </p:tgtEl>
                                        <p:attrNameLst>
                                          <p:attrName>ppt_x</p:attrName>
                                        </p:attrNameLst>
                                      </p:cBhvr>
                                      <p:tavLst>
                                        <p:tav tm="0">
                                          <p:val>
                                            <p:strVal val="#ppt_x"/>
                                          </p:val>
                                        </p:tav>
                                        <p:tav tm="100000">
                                          <p:val>
                                            <p:strVal val="#ppt_x"/>
                                          </p:val>
                                        </p:tav>
                                      </p:tavLst>
                                    </p:anim>
                                    <p:anim calcmode="lin" valueType="num">
                                      <p:cBhvr>
                                        <p:cTn id="63" dur="600" fill="hold"/>
                                        <p:tgtEl>
                                          <p:spTgt spid="55"/>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200"/>
                                  </p:stCondLst>
                                  <p:childTnLst>
                                    <p:set>
                                      <p:cBhvr>
                                        <p:cTn id="65" dur="indefinite" fill="hold"/>
                                        <p:tgtEl>
                                          <p:spTgt spid="58"/>
                                        </p:tgtEl>
                                        <p:attrNameLst>
                                          <p:attrName>style.visibility</p:attrName>
                                        </p:attrNameLst>
                                      </p:cBhvr>
                                      <p:to>
                                        <p:strVal val="visible"/>
                                      </p:to>
                                    </p:set>
                                    <p:anim calcmode="lin" valueType="num">
                                      <p:cBhvr>
                                        <p:cTn id="66" dur="600" fill="hold"/>
                                        <p:tgtEl>
                                          <p:spTgt spid="58"/>
                                        </p:tgtEl>
                                        <p:attrNameLst>
                                          <p:attrName>ppt_x</p:attrName>
                                        </p:attrNameLst>
                                      </p:cBhvr>
                                      <p:tavLst>
                                        <p:tav tm="0">
                                          <p:val>
                                            <p:strVal val="#ppt_x"/>
                                          </p:val>
                                        </p:tav>
                                        <p:tav tm="100000">
                                          <p:val>
                                            <p:strVal val="#ppt_x"/>
                                          </p:val>
                                        </p:tav>
                                      </p:tavLst>
                                    </p:anim>
                                    <p:anim calcmode="lin" valueType="num">
                                      <p:cBhvr>
                                        <p:cTn id="67" dur="600" fill="hold"/>
                                        <p:tgtEl>
                                          <p:spTgt spid="58"/>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400"/>
                                  </p:stCondLst>
                                  <p:childTnLst>
                                    <p:set>
                                      <p:cBhvr>
                                        <p:cTn id="69" dur="indefinite" fill="hold"/>
                                        <p:tgtEl>
                                          <p:spTgt spid="61"/>
                                        </p:tgtEl>
                                        <p:attrNameLst>
                                          <p:attrName>style.visibility</p:attrName>
                                        </p:attrNameLst>
                                      </p:cBhvr>
                                      <p:to>
                                        <p:strVal val="visible"/>
                                      </p:to>
                                    </p:set>
                                    <p:anim calcmode="lin" valueType="num">
                                      <p:cBhvr>
                                        <p:cTn id="70" dur="600" fill="hold"/>
                                        <p:tgtEl>
                                          <p:spTgt spid="61"/>
                                        </p:tgtEl>
                                        <p:attrNameLst>
                                          <p:attrName>ppt_x</p:attrName>
                                        </p:attrNameLst>
                                      </p:cBhvr>
                                      <p:tavLst>
                                        <p:tav tm="0">
                                          <p:val>
                                            <p:strVal val="#ppt_x"/>
                                          </p:val>
                                        </p:tav>
                                        <p:tav tm="100000">
                                          <p:val>
                                            <p:strVal val="#ppt_x"/>
                                          </p:val>
                                        </p:tav>
                                      </p:tavLst>
                                    </p:anim>
                                    <p:anim calcmode="lin" valueType="num">
                                      <p:cBhvr>
                                        <p:cTn id="71" dur="600" fill="hold"/>
                                        <p:tgtEl>
                                          <p:spTgt spid="61"/>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600"/>
                                  </p:stCondLst>
                                  <p:childTnLst>
                                    <p:set>
                                      <p:cBhvr>
                                        <p:cTn id="73" dur="indefinite" fill="hold"/>
                                        <p:tgtEl>
                                          <p:spTgt spid="64"/>
                                        </p:tgtEl>
                                        <p:attrNameLst>
                                          <p:attrName>style.visibility</p:attrName>
                                        </p:attrNameLst>
                                      </p:cBhvr>
                                      <p:to>
                                        <p:strVal val="visible"/>
                                      </p:to>
                                    </p:set>
                                    <p:anim calcmode="lin" valueType="num">
                                      <p:cBhvr>
                                        <p:cTn id="74" dur="600" fill="hold"/>
                                        <p:tgtEl>
                                          <p:spTgt spid="64"/>
                                        </p:tgtEl>
                                        <p:attrNameLst>
                                          <p:attrName>ppt_x</p:attrName>
                                        </p:attrNameLst>
                                      </p:cBhvr>
                                      <p:tavLst>
                                        <p:tav tm="0">
                                          <p:val>
                                            <p:strVal val="#ppt_x"/>
                                          </p:val>
                                        </p:tav>
                                        <p:tav tm="100000">
                                          <p:val>
                                            <p:strVal val="#ppt_x"/>
                                          </p:val>
                                        </p:tav>
                                      </p:tavLst>
                                    </p:anim>
                                    <p:anim calcmode="lin" valueType="num">
                                      <p:cBhvr>
                                        <p:cTn id="75" dur="600" fill="hold"/>
                                        <p:tgtEl>
                                          <p:spTgt spid="64"/>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800"/>
                                  </p:stCondLst>
                                  <p:childTnLst>
                                    <p:set>
                                      <p:cBhvr>
                                        <p:cTn id="77" dur="indefinite" fill="hold"/>
                                        <p:tgtEl>
                                          <p:spTgt spid="67"/>
                                        </p:tgtEl>
                                        <p:attrNameLst>
                                          <p:attrName>style.visibility</p:attrName>
                                        </p:attrNameLst>
                                      </p:cBhvr>
                                      <p:to>
                                        <p:strVal val="visible"/>
                                      </p:to>
                                    </p:set>
                                    <p:anim calcmode="lin" valueType="num">
                                      <p:cBhvr>
                                        <p:cTn id="78" dur="600" fill="hold"/>
                                        <p:tgtEl>
                                          <p:spTgt spid="67"/>
                                        </p:tgtEl>
                                        <p:attrNameLst>
                                          <p:attrName>ppt_x</p:attrName>
                                        </p:attrNameLst>
                                      </p:cBhvr>
                                      <p:tavLst>
                                        <p:tav tm="0">
                                          <p:val>
                                            <p:strVal val="#ppt_x"/>
                                          </p:val>
                                        </p:tav>
                                        <p:tav tm="100000">
                                          <p:val>
                                            <p:strVal val="#ppt_x"/>
                                          </p:val>
                                        </p:tav>
                                      </p:tavLst>
                                    </p:anim>
                                    <p:anim calcmode="lin" valueType="num">
                                      <p:cBhvr>
                                        <p:cTn id="79" dur="6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36" grpId="0" bldLvl="0" animBg="1" advAuto="0"/>
      <p:bldP spid="39" grpId="0" bldLvl="0" animBg="1" advAuto="0"/>
      <p:bldP spid="46" grpId="0" bldLvl="0" animBg="1" advAuto="0"/>
      <p:bldP spid="49" grpId="0" bldLvl="0" animBg="1" advAuto="0"/>
      <p:bldP spid="52" grpId="0" bldLvl="0" animBg="1" advAuto="0"/>
      <p:bldP spid="55" grpId="0" bldLvl="0" animBg="1" advAuto="0"/>
      <p:bldP spid="58" grpId="0" bldLvl="0" animBg="1" advAuto="0"/>
      <p:bldP spid="61" grpId="0" bldLvl="0" animBg="1" advAuto="0"/>
      <p:bldP spid="64" grpId="0" bldLvl="0" animBg="1" advAuto="0"/>
      <p:bldP spid="67" grpId="0" bldLvl="0" animBg="1" advAuto="0"/>
    </p:bldLst>
  </p:timing>
</p:sld>
</file>

<file path=ppt/tags/tag1.xml><?xml version="1.0" encoding="utf-8"?>
<p:tagLst xmlns:p="http://schemas.openxmlformats.org/presentationml/2006/main">
  <p:tag name="KSO_WM_DOC_GUID" val="{5c42e535-68ab-48ce-9ca5-69f7c417c92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1500</Words>
  <Application>WPS 演示</Application>
  <PresentationFormat>宽屏</PresentationFormat>
  <Paragraphs>176</Paragraphs>
  <Slides>16</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6</vt:i4>
      </vt:variant>
      <vt:variant>
        <vt:lpstr>幻灯片标题</vt:lpstr>
      </vt:variant>
      <vt:variant>
        <vt:i4>16</vt:i4>
      </vt:variant>
    </vt:vector>
  </HeadingPairs>
  <TitlesOfParts>
    <vt:vector size="35" baseType="lpstr">
      <vt:lpstr>Arial</vt:lpstr>
      <vt:lpstr>宋体</vt:lpstr>
      <vt:lpstr>Wingdings</vt:lpstr>
      <vt:lpstr>微软雅黑</vt:lpstr>
      <vt:lpstr>Calibri</vt:lpstr>
      <vt:lpstr>Roboto Light</vt:lpstr>
      <vt:lpstr>Impact</vt:lpstr>
      <vt:lpstr>黑体</vt:lpstr>
      <vt:lpstr>STIXGeneral-Bold</vt:lpstr>
      <vt:lpstr>Lato Regular</vt:lpstr>
      <vt:lpstr>Oxygen</vt:lpstr>
      <vt:lpstr>Arial Unicode MS</vt:lpstr>
      <vt:lpstr>Office 主题</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超级可达鸭</cp:lastModifiedBy>
  <cp:revision>9</cp:revision>
  <dcterms:created xsi:type="dcterms:W3CDTF">2019-04-15T02:27:00Z</dcterms:created>
  <dcterms:modified xsi:type="dcterms:W3CDTF">2019-04-16T12:38:48Z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