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10909300" cy="15335250"/>
  <p:notesSz cx="6858000" cy="9144000"/>
  <p:defaultTextStyle>
    <a:defPPr>
      <a:defRPr lang="en-US"/>
    </a:defPPr>
    <a:lvl1pPr algn="l" defTabSz="749300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9300" indent="-292100" algn="l" defTabSz="749300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498600" indent="-584200" algn="l" defTabSz="749300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2247900" indent="-876300" algn="l" defTabSz="749300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998788" indent="-1169988" algn="l" defTabSz="749300" rtl="0" fontAlgn="base">
      <a:spcBef>
        <a:spcPct val="0"/>
      </a:spcBef>
      <a:spcAft>
        <a:spcPct val="0"/>
      </a:spcAft>
      <a:defRPr sz="3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20">
          <p15:clr>
            <a:srgbClr val="A4A3A4"/>
          </p15:clr>
        </p15:guide>
        <p15:guide id="2" pos="34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3AEC96-B517-B05A-3DF6-90D15ADBAF76}" name="Chawla, Sabi" initials="CS" userId="S::ucypsch@ucl.ac.uk::d94726aa-b57a-473f-bceb-c2a38367e8b1" providerId="AD"/>
  <p188:author id="{2B787CDB-23BF-819F-6AB6-50C0D32534F7}" name="Pateman, Matt" initials="PM" userId="S::ccaepat@ucl.ac.uk::4882a78e-d724-4136-a11d-33b5accfe45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00778"/>
    <a:srgbClr val="FFB94C"/>
    <a:srgbClr val="00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/>
    <p:restoredTop sz="95782"/>
  </p:normalViewPr>
  <p:slideViewPr>
    <p:cSldViewPr snapToGrid="0">
      <p:cViewPr>
        <p:scale>
          <a:sx n="75" d="100"/>
          <a:sy n="75" d="100"/>
        </p:scale>
        <p:origin x="1440" y="-3110"/>
      </p:cViewPr>
      <p:guideLst>
        <p:guide orient="horz" pos="6620"/>
        <p:guide pos="34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9CE3A9-9A84-60CF-6FD2-D3BDB9411B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6944F-8FFE-AF3A-16C1-94DBD7AD68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0950C-5177-E140-AA2B-1F3051A6A536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7F5E8-84E5-0CA6-565E-6C9CFA606F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79C87-E43D-8E6D-8A92-9169BE791A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23776-3BBC-7A46-973A-11BEA94C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9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BA626D-3092-4744-A1E1-AC8C83873C39}" type="datetimeFigureOut">
              <a:rPr lang="en-US" altLang="en-US"/>
              <a:pPr/>
              <a:t>9/8/2024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9800" y="685800"/>
            <a:ext cx="2438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65B263-C164-40DD-AC49-3C1BB2DB37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726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/>
              <a:t>Ensure sufficient contrast between your image and the ‘UCL’ cut out and banner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/>
              <a:t>Make sure your image is at least 200 pixels per inch at the printed output size.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/>
          </a:p>
          <a:p>
            <a:r>
              <a:rPr lang="en-GB"/>
              <a:t>Always include an alt-tag description for any images used (right click on uploaded image &gt; view alt text). Never mark the image as decorative as it won’t be read by a screen reader.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5B263-C164-40DD-AC49-3C1BB2DB377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2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Image background"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ackground image" descr="Poster background Image">
            <a:extLst>
              <a:ext uri="{FF2B5EF4-FFF2-40B4-BE49-F238E27FC236}">
                <a16:creationId xmlns:a16="http://schemas.microsoft.com/office/drawing/2014/main" id="{A0121A4C-1394-6120-B7F1-660C03145B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0909300" cy="15335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Faculty, School Name" descr="Faculty, School or Institute Name">
            <a:extLst>
              <a:ext uri="{FF2B5EF4-FFF2-40B4-BE49-F238E27FC236}">
                <a16:creationId xmlns:a16="http://schemas.microsoft.com/office/drawing/2014/main" id="{F5A6DF0E-2088-1237-FB23-63D357284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400720" cy="143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sz="12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Faculty, School or Institute Name</a:t>
            </a:r>
          </a:p>
        </p:txBody>
      </p:sp>
      <p:sp>
        <p:nvSpPr>
          <p:cNvPr id="21" name="Heading" descr="Poster Title Headline&#10;">
            <a:extLst>
              <a:ext uri="{FF2B5EF4-FFF2-40B4-BE49-F238E27FC236}">
                <a16:creationId xmlns:a16="http://schemas.microsoft.com/office/drawing/2014/main" id="{5484E7EB-4193-4C72-4AA2-D968200C35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484561"/>
            <a:ext cx="10080000" cy="27817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0000"/>
              </a:lnSpc>
              <a:spcBef>
                <a:spcPts val="0"/>
              </a:spcBef>
              <a:defRPr sz="10000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Poster Title </a:t>
            </a:r>
          </a:p>
          <a:p>
            <a:pPr lvl="0"/>
            <a:r>
              <a:rPr lang="en-GB"/>
              <a:t>Headline</a:t>
            </a:r>
          </a:p>
        </p:txBody>
      </p:sp>
      <p:sp>
        <p:nvSpPr>
          <p:cNvPr id="25" name="Subheading" descr="Poster Subtitle&#10;">
            <a:extLst>
              <a:ext uri="{FF2B5EF4-FFF2-40B4-BE49-F238E27FC236}">
                <a16:creationId xmlns:a16="http://schemas.microsoft.com/office/drawing/2014/main" id="{D8A944C4-B304-1F25-B377-3D726D2639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6287154"/>
            <a:ext cx="10080000" cy="108183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defRPr sz="6000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26" name="Text" descr="Poster Text">
            <a:extLst>
              <a:ext uri="{FF2B5EF4-FFF2-40B4-BE49-F238E27FC236}">
                <a16:creationId xmlns:a16="http://schemas.microsoft.com/office/drawing/2014/main" id="{984963AA-930D-87C9-456B-98CC2059B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9084142"/>
            <a:ext cx="10080000" cy="27817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defRPr sz="2400" b="0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Text Arial Regular at 24 point</a:t>
            </a:r>
          </a:p>
        </p:txBody>
      </p:sp>
    </p:spTree>
    <p:extLst>
      <p:ext uri="{BB962C8B-B14F-4D97-AF65-F5344CB8AC3E}">
        <p14:creationId xmlns:p14="http://schemas.microsoft.com/office/powerpoint/2010/main" val="35265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Coloured background">
    <p:bg>
      <p:bgPr>
        <a:solidFill>
          <a:schemeClr val="tx1">
            <a:alpha val="997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eading" descr="Poster Title Headline&#10;">
            <a:extLst>
              <a:ext uri="{FF2B5EF4-FFF2-40B4-BE49-F238E27FC236}">
                <a16:creationId xmlns:a16="http://schemas.microsoft.com/office/drawing/2014/main" id="{5484E7EB-4193-4C72-4AA2-D968200C35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484561"/>
            <a:ext cx="10080000" cy="27817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0000"/>
              </a:lnSpc>
              <a:spcBef>
                <a:spcPts val="0"/>
              </a:spcBef>
              <a:defRPr sz="10000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Poster Title </a:t>
            </a:r>
          </a:p>
          <a:p>
            <a:pPr lvl="0"/>
            <a:r>
              <a:rPr lang="en-GB"/>
              <a:t>Headline</a:t>
            </a:r>
          </a:p>
        </p:txBody>
      </p:sp>
      <p:sp>
        <p:nvSpPr>
          <p:cNvPr id="25" name="Sub heading" descr="Poster Subtitle&#10;">
            <a:extLst>
              <a:ext uri="{FF2B5EF4-FFF2-40B4-BE49-F238E27FC236}">
                <a16:creationId xmlns:a16="http://schemas.microsoft.com/office/drawing/2014/main" id="{D8A944C4-B304-1F25-B377-3D726D2639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6287154"/>
            <a:ext cx="10080000" cy="27817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defRPr sz="6000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26" name="text" descr="Poster Text">
            <a:extLst>
              <a:ext uri="{FF2B5EF4-FFF2-40B4-BE49-F238E27FC236}">
                <a16:creationId xmlns:a16="http://schemas.microsoft.com/office/drawing/2014/main" id="{984963AA-930D-87C9-456B-98CC2059B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9084142"/>
            <a:ext cx="10080000" cy="27817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defRPr sz="2400" b="0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Text Arial Regular at 24 point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CFCBF0-1C67-769C-9521-173E75339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926000" cy="2107890"/>
          </a:xfrm>
          <a:prstGeom prst="rect">
            <a:avLst/>
          </a:prstGeom>
        </p:spPr>
      </p:pic>
      <p:sp>
        <p:nvSpPr>
          <p:cNvPr id="3" name="Faculty, School Name" descr="Faculty, School or Institute Name">
            <a:extLst>
              <a:ext uri="{FF2B5EF4-FFF2-40B4-BE49-F238E27FC236}">
                <a16:creationId xmlns:a16="http://schemas.microsoft.com/office/drawing/2014/main" id="{AD556405-D0E1-4111-7A9B-D8F822A3F4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400720" cy="143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sz="12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Faculty, School or Institute Name</a:t>
            </a:r>
          </a:p>
        </p:txBody>
      </p:sp>
    </p:spTree>
    <p:extLst>
      <p:ext uri="{BB962C8B-B14F-4D97-AF65-F5344CB8AC3E}">
        <p14:creationId xmlns:p14="http://schemas.microsoft.com/office/powerpoint/2010/main" val="123457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Image background text block"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ackground image" descr="Poster background Image">
            <a:extLst>
              <a:ext uri="{FF2B5EF4-FFF2-40B4-BE49-F238E27FC236}">
                <a16:creationId xmlns:a16="http://schemas.microsoft.com/office/drawing/2014/main" id="{A0121A4C-1394-6120-B7F1-660C03145B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0825"/>
            <a:ext cx="10909300" cy="15335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Heading" descr="Poster Title Headline&#10;">
            <a:extLst>
              <a:ext uri="{FF2B5EF4-FFF2-40B4-BE49-F238E27FC236}">
                <a16:creationId xmlns:a16="http://schemas.microsoft.com/office/drawing/2014/main" id="{5484E7EB-4193-4C72-4AA2-D968200C35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484561"/>
            <a:ext cx="10080000" cy="27817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0000"/>
              </a:lnSpc>
              <a:spcBef>
                <a:spcPts val="0"/>
              </a:spcBef>
              <a:defRPr sz="10000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Poster Title </a:t>
            </a:r>
          </a:p>
          <a:p>
            <a:pPr lvl="0"/>
            <a:r>
              <a:rPr lang="en-GB"/>
              <a:t>Headline</a:t>
            </a:r>
          </a:p>
        </p:txBody>
      </p:sp>
      <p:sp>
        <p:nvSpPr>
          <p:cNvPr id="25" name="Subtitle" descr="Poster Subtitle&#10;">
            <a:extLst>
              <a:ext uri="{FF2B5EF4-FFF2-40B4-BE49-F238E27FC236}">
                <a16:creationId xmlns:a16="http://schemas.microsoft.com/office/drawing/2014/main" id="{D8A944C4-B304-1F25-B377-3D726D2639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6287154"/>
            <a:ext cx="10080000" cy="11221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defRPr sz="6000" b="1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2" name="Colour Panel">
            <a:extLst>
              <a:ext uri="{FF2B5EF4-FFF2-40B4-BE49-F238E27FC236}">
                <a16:creationId xmlns:a16="http://schemas.microsoft.com/office/drawing/2014/main" id="{BC178BDC-D895-AB6C-695E-9D39F0EC7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1749694"/>
            <a:ext cx="10909300" cy="3606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" descr="Poster Text">
            <a:extLst>
              <a:ext uri="{FF2B5EF4-FFF2-40B4-BE49-F238E27FC236}">
                <a16:creationId xmlns:a16="http://schemas.microsoft.com/office/drawing/2014/main" id="{984963AA-930D-87C9-456B-98CC2059BB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12211318"/>
            <a:ext cx="10080000" cy="20965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defRPr sz="2400" b="0" i="0" baseline="0">
                <a:latin typeface="Arial" panose="020B0604020202020204" pitchFamily="34" charset="0"/>
              </a:defRPr>
            </a:lvl1pPr>
          </a:lstStyle>
          <a:p>
            <a:pPr lvl="0"/>
            <a:r>
              <a:rPr lang="en-GB"/>
              <a:t>Text Arial Regular at 24 point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6398E-33E4-28F8-7BA3-CFDDE36CC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0825"/>
            <a:ext cx="10926000" cy="2107890"/>
          </a:xfrm>
          <a:prstGeom prst="rect">
            <a:avLst/>
          </a:prstGeom>
        </p:spPr>
      </p:pic>
      <p:sp>
        <p:nvSpPr>
          <p:cNvPr id="5" name="Faculty, School Name" descr="Faculty, School or Institute Name">
            <a:extLst>
              <a:ext uri="{FF2B5EF4-FFF2-40B4-BE49-F238E27FC236}">
                <a16:creationId xmlns:a16="http://schemas.microsoft.com/office/drawing/2014/main" id="{14A2A1B3-B6FC-1C93-6ED6-647B9C4EE2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400720" cy="14322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defRPr sz="12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Faculty, School or Institute Name</a:t>
            </a:r>
          </a:p>
        </p:txBody>
      </p:sp>
    </p:spTree>
    <p:extLst>
      <p:ext uri="{BB962C8B-B14F-4D97-AF65-F5344CB8AC3E}">
        <p14:creationId xmlns:p14="http://schemas.microsoft.com/office/powerpoint/2010/main" val="168993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 ftr="0" dt="0"/>
  <p:txStyles>
    <p:titleStyle>
      <a:lvl1pPr algn="l" defTabSz="7493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 b="1" kern="1200" spc="-1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7493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7493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7493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7493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7493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7493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7493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7493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7493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9300" indent="-292100" algn="l" defTabSz="7493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4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498600" indent="-584200" algn="l" defTabSz="7493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247900" indent="-876300" algn="l" defTabSz="749300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defRPr sz="3300" b="1" kern="1200">
          <a:solidFill>
            <a:srgbClr val="7F7F7F"/>
          </a:solidFill>
          <a:latin typeface="+mn-lt"/>
          <a:ea typeface="MS PGothic" panose="020B0600070205080204" pitchFamily="34" charset="-128"/>
          <a:cs typeface="+mn-cs"/>
        </a:defRPr>
      </a:lvl4pPr>
      <a:lvl5pPr marL="2998788" indent="-1169988" algn="l" defTabSz="7493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4123944" indent="-374904" algn="l" defTabSz="749808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73752" indent="-374904" algn="l" defTabSz="749808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23560" indent="-374904" algn="l" defTabSz="749808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73368" indent="-374904" algn="l" defTabSz="749808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980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9808" algn="l" defTabSz="74980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99616" algn="l" defTabSz="74980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49424" algn="l" defTabSz="74980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2999232" algn="l" defTabSz="74980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49040" algn="l" defTabSz="74980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98848" algn="l" defTabSz="74980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48656" algn="l" defTabSz="74980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998464" algn="l" defTabSz="74980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D8F1554-6A6B-D1F8-84A3-23409692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855"/>
            <a:ext cx="10926000" cy="2107890"/>
          </a:xfrm>
          <a:prstGeom prst="rect">
            <a:avLst/>
          </a:prstGeom>
        </p:spPr>
      </p:pic>
      <p:pic>
        <p:nvPicPr>
          <p:cNvPr id="6" name="Picture 12">
            <a:extLst>
              <a:ext uri="{FF2B5EF4-FFF2-40B4-BE49-F238E27FC236}">
                <a16:creationId xmlns:a16="http://schemas.microsoft.com/office/drawing/2014/main" id="{7DDF65C3-9406-E973-06E7-FE088FFAA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302"/>
          <a:stretch/>
        </p:blipFill>
        <p:spPr>
          <a:xfrm>
            <a:off x="0" y="0"/>
            <a:ext cx="10926000" cy="942175"/>
          </a:xfrm>
          <a:prstGeom prst="rect">
            <a:avLst/>
          </a:prstGeom>
        </p:spPr>
      </p:pic>
      <p:sp>
        <p:nvSpPr>
          <p:cNvPr id="11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A2EB93B8-F358-3902-C041-CE8D70237E6A}"/>
              </a:ext>
            </a:extLst>
          </p:cNvPr>
          <p:cNvSpPr txBox="1">
            <a:spLocks/>
          </p:cNvSpPr>
          <p:nvPr/>
        </p:nvSpPr>
        <p:spPr>
          <a:xfrm>
            <a:off x="192314" y="2151395"/>
            <a:ext cx="3812758" cy="49230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/>
                <a:ea typeface="MS PGothic"/>
              </a:rPr>
              <a:t>Department of Mechanical Engineering,</a:t>
            </a:r>
          </a:p>
          <a:p>
            <a:r>
              <a:rPr lang="en-US" sz="1600" dirty="0">
                <a:solidFill>
                  <a:schemeClr val="bg1"/>
                </a:solidFill>
                <a:latin typeface="Arial"/>
                <a:ea typeface="MS PGothic"/>
              </a:rPr>
              <a:t>Faculty of Engineering Sciences, UCL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80801A3A-16B1-3745-65AD-C8FEFD551A44}"/>
              </a:ext>
            </a:extLst>
          </p:cNvPr>
          <p:cNvSpPr txBox="1">
            <a:spLocks/>
          </p:cNvSpPr>
          <p:nvPr/>
        </p:nvSpPr>
        <p:spPr>
          <a:xfrm>
            <a:off x="283754" y="153232"/>
            <a:ext cx="10080000" cy="160310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/>
                <a:ea typeface="MS PGothic"/>
              </a:rPr>
              <a:t>Bayesian Deep Learning Based Semantic Segmentation for Marine Environments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Arial"/>
              <a:ea typeface="MS PGothic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ea typeface="MS PGothic"/>
              </a:rPr>
              <a:t>Zehao Ye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矩形: 圆顶角 20">
            <a:extLst>
              <a:ext uri="{FF2B5EF4-FFF2-40B4-BE49-F238E27FC236}">
                <a16:creationId xmlns:a16="http://schemas.microsoft.com/office/drawing/2014/main" id="{866DB2E4-0DC0-3034-12DB-50DC1BDDA7C8}"/>
              </a:ext>
            </a:extLst>
          </p:cNvPr>
          <p:cNvSpPr/>
          <p:nvPr/>
        </p:nvSpPr>
        <p:spPr>
          <a:xfrm>
            <a:off x="115823" y="2812322"/>
            <a:ext cx="5279135" cy="31062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00778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BA1C6C2D-F283-8BFC-7AE3-B49607390A31}"/>
              </a:ext>
            </a:extLst>
          </p:cNvPr>
          <p:cNvSpPr txBox="1">
            <a:spLocks/>
          </p:cNvSpPr>
          <p:nvPr/>
        </p:nvSpPr>
        <p:spPr>
          <a:xfrm>
            <a:off x="115822" y="2821893"/>
            <a:ext cx="5279135" cy="26301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Arial"/>
                <a:ea typeface="MS PGothic"/>
              </a:rPr>
              <a:t>INTRODUCTION</a:t>
            </a:r>
            <a:endParaRPr lang="en-US" sz="1800" dirty="0"/>
          </a:p>
        </p:txBody>
      </p:sp>
      <p:sp>
        <p:nvSpPr>
          <p:cNvPr id="25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03B58658-8088-8E41-B61B-545858B4C1A7}"/>
              </a:ext>
            </a:extLst>
          </p:cNvPr>
          <p:cNvSpPr txBox="1">
            <a:spLocks/>
          </p:cNvSpPr>
          <p:nvPr/>
        </p:nvSpPr>
        <p:spPr>
          <a:xfrm>
            <a:off x="115818" y="3131056"/>
            <a:ext cx="5279135" cy="20593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b="1" dirty="0">
                <a:latin typeface="Arial"/>
                <a:ea typeface="MS PGothic"/>
              </a:rPr>
              <a:t>Aim:</a:t>
            </a:r>
          </a:p>
          <a:p>
            <a:pPr algn="just"/>
            <a:r>
              <a:rPr lang="en-GB" sz="1400" dirty="0">
                <a:latin typeface="Arial"/>
                <a:ea typeface="MS PGothic"/>
              </a:rPr>
              <a:t>Perform semantic segmentation and uncertainty estimations on images captured by USVs </a:t>
            </a:r>
            <a:r>
              <a:rPr lang="en-US" sz="1400" dirty="0">
                <a:latin typeface="Arial"/>
                <a:ea typeface="MS PGothic"/>
              </a:rPr>
              <a:t>leverages Bayesian Deep Learning Approach.</a:t>
            </a:r>
          </a:p>
          <a:p>
            <a:pPr algn="just"/>
            <a:r>
              <a:rPr lang="en-US" sz="1600" b="1" dirty="0">
                <a:latin typeface="Arial"/>
                <a:ea typeface="MS PGothic"/>
              </a:rPr>
              <a:t>Motivation:</a:t>
            </a:r>
          </a:p>
          <a:p>
            <a:pPr algn="just"/>
            <a:r>
              <a:rPr lang="en-GB" sz="1400" dirty="0">
                <a:latin typeface="Arial"/>
                <a:ea typeface="MS PGothic"/>
              </a:rPr>
              <a:t>Enhance robustness in perceiving complex maritime environments, </a:t>
            </a:r>
          </a:p>
          <a:p>
            <a:pPr algn="just"/>
            <a:r>
              <a:rPr lang="en-GB" sz="1400" dirty="0">
                <a:latin typeface="Arial"/>
                <a:ea typeface="MS PGothic"/>
              </a:rPr>
              <a:t>Address the scarcity of available maritime datasets.</a:t>
            </a:r>
          </a:p>
          <a:p>
            <a:pPr algn="just"/>
            <a:r>
              <a:rPr lang="en-GB" sz="1600" b="1" dirty="0">
                <a:latin typeface="Arial"/>
                <a:ea typeface="MS PGothic"/>
              </a:rPr>
              <a:t>Industrial relevance:</a:t>
            </a:r>
          </a:p>
          <a:p>
            <a:pPr algn="just"/>
            <a:r>
              <a:rPr lang="en-US" sz="1400" dirty="0">
                <a:latin typeface="Arial"/>
                <a:ea typeface="MS PGothic"/>
              </a:rPr>
              <a:t>USV perception module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0976B42-B247-C015-C4D3-2EC552C386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9"/>
          <a:stretch/>
        </p:blipFill>
        <p:spPr>
          <a:xfrm>
            <a:off x="105840" y="7493001"/>
            <a:ext cx="5287487" cy="3048548"/>
          </a:xfrm>
          <a:prstGeom prst="rect">
            <a:avLst/>
          </a:prstGeom>
        </p:spPr>
      </p:pic>
      <p:sp>
        <p:nvSpPr>
          <p:cNvPr id="28" name="矩形: 圆顶角 27">
            <a:extLst>
              <a:ext uri="{FF2B5EF4-FFF2-40B4-BE49-F238E27FC236}">
                <a16:creationId xmlns:a16="http://schemas.microsoft.com/office/drawing/2014/main" id="{5246488A-4E61-8E46-A5E3-E73B33C8EAFD}"/>
              </a:ext>
            </a:extLst>
          </p:cNvPr>
          <p:cNvSpPr/>
          <p:nvPr/>
        </p:nvSpPr>
        <p:spPr>
          <a:xfrm>
            <a:off x="115819" y="5259866"/>
            <a:ext cx="5279138" cy="2991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00778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8D9536D5-A06D-AFE0-B69C-5838B12FDC64}"/>
              </a:ext>
            </a:extLst>
          </p:cNvPr>
          <p:cNvSpPr txBox="1">
            <a:spLocks/>
          </p:cNvSpPr>
          <p:nvPr/>
        </p:nvSpPr>
        <p:spPr>
          <a:xfrm>
            <a:off x="121882" y="5569727"/>
            <a:ext cx="5273071" cy="197102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600" b="1" dirty="0">
                <a:latin typeface="Arial"/>
                <a:ea typeface="MS PGothic"/>
              </a:rPr>
              <a:t>Semantic Segmentation Algorithm:</a:t>
            </a:r>
          </a:p>
          <a:p>
            <a:pPr algn="just"/>
            <a:r>
              <a:rPr lang="en-GB" sz="1400" dirty="0">
                <a:latin typeface="Arial"/>
                <a:ea typeface="MS PGothic"/>
              </a:rPr>
              <a:t>Bayesian </a:t>
            </a:r>
            <a:r>
              <a:rPr lang="en-GB" sz="1400" dirty="0" err="1">
                <a:latin typeface="Arial"/>
                <a:ea typeface="MS PGothic"/>
              </a:rPr>
              <a:t>SegNet</a:t>
            </a:r>
            <a:r>
              <a:rPr lang="en-GB" sz="1400" dirty="0">
                <a:latin typeface="Arial"/>
                <a:ea typeface="MS PGothic"/>
              </a:rPr>
              <a:t> [1] Architecture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ea typeface="MS PGothic"/>
              </a:rPr>
              <a:t>Bayesian Inference: </a:t>
            </a:r>
            <a:r>
              <a:rPr lang="en-GB" sz="1400" dirty="0"/>
              <a:t>Monte Carlo Dropout is utilized as the approximate Bayesian inference method, introducing stochasticity to the CNN.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err="1">
                <a:latin typeface="Arial"/>
                <a:ea typeface="MS PGothic"/>
              </a:rPr>
              <a:t>SegNet</a:t>
            </a:r>
            <a:r>
              <a:rPr lang="en-GB" sz="1400" dirty="0">
                <a:latin typeface="Arial"/>
                <a:ea typeface="MS PGothic"/>
              </a:rPr>
              <a:t> Architecture</a:t>
            </a:r>
            <a:r>
              <a:rPr lang="en-GB" sz="1400" dirty="0"/>
              <a:t>: the encoder of </a:t>
            </a:r>
            <a:r>
              <a:rPr lang="en-GB" sz="1400" dirty="0" err="1"/>
              <a:t>SegNet</a:t>
            </a:r>
            <a:r>
              <a:rPr lang="en-GB" sz="1400" dirty="0"/>
              <a:t> is based on VGG16 with the fully connected layers removed, while the decoder mirrors the encoder. The final output is passed through a </a:t>
            </a:r>
            <a:r>
              <a:rPr lang="en-GB" sz="1400" dirty="0" err="1"/>
              <a:t>softmax</a:t>
            </a:r>
            <a:r>
              <a:rPr lang="en-GB" sz="1400" dirty="0"/>
              <a:t> function.</a:t>
            </a:r>
          </a:p>
        </p:txBody>
      </p:sp>
      <p:sp>
        <p:nvSpPr>
          <p:cNvPr id="30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59DA6855-B623-8D97-A02C-CC77A5042D04}"/>
              </a:ext>
            </a:extLst>
          </p:cNvPr>
          <p:cNvSpPr txBox="1">
            <a:spLocks/>
          </p:cNvSpPr>
          <p:nvPr/>
        </p:nvSpPr>
        <p:spPr>
          <a:xfrm>
            <a:off x="107469" y="5275488"/>
            <a:ext cx="5279138" cy="28355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Arial"/>
                <a:ea typeface="MS PGothic"/>
              </a:rPr>
              <a:t>METHODOLOGY</a:t>
            </a:r>
            <a:endParaRPr lang="en-US" sz="1800" dirty="0"/>
          </a:p>
        </p:txBody>
      </p:sp>
      <p:sp>
        <p:nvSpPr>
          <p:cNvPr id="33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B1E39589-8493-CDB1-9889-2A35ECA2B389}"/>
              </a:ext>
            </a:extLst>
          </p:cNvPr>
          <p:cNvSpPr txBox="1">
            <a:spLocks/>
          </p:cNvSpPr>
          <p:nvPr/>
        </p:nvSpPr>
        <p:spPr>
          <a:xfrm>
            <a:off x="104214" y="10501270"/>
            <a:ext cx="5270788" cy="86065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1400" dirty="0">
                <a:latin typeface="Arial"/>
                <a:ea typeface="MS PGothic"/>
              </a:rPr>
              <a:t>Monte Carlo Samples </a:t>
            </a:r>
            <a:r>
              <a:rPr lang="en-GB" sz="1400" dirty="0" err="1">
                <a:latin typeface="Arial"/>
                <a:ea typeface="MS PGothic"/>
              </a:rPr>
              <a:t>Softmax</a:t>
            </a:r>
            <a:r>
              <a:rPr lang="en-GB" sz="1400" dirty="0">
                <a:latin typeface="Arial"/>
                <a:ea typeface="MS PGothic"/>
              </a:rPr>
              <a:t> Results: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Arial"/>
                <a:ea typeface="MS PGothic"/>
              </a:rPr>
              <a:t>Semantic Segmentation – mean value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ea typeface="MS PGothic"/>
              </a:rPr>
              <a:t>Epistemic Uncertainty - standard deviation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ea typeface="MS PGothic"/>
              </a:rPr>
              <a:t>Aleatoric Uncertainty - probabilistic entropy</a:t>
            </a:r>
          </a:p>
        </p:txBody>
      </p:sp>
      <p:sp>
        <p:nvSpPr>
          <p:cNvPr id="34" name="矩形: 圆顶角 33">
            <a:extLst>
              <a:ext uri="{FF2B5EF4-FFF2-40B4-BE49-F238E27FC236}">
                <a16:creationId xmlns:a16="http://schemas.microsoft.com/office/drawing/2014/main" id="{15BF2210-CF14-B7E3-C6A2-F1973B631144}"/>
              </a:ext>
            </a:extLst>
          </p:cNvPr>
          <p:cNvSpPr/>
          <p:nvPr/>
        </p:nvSpPr>
        <p:spPr>
          <a:xfrm>
            <a:off x="108172" y="11698618"/>
            <a:ext cx="5279138" cy="31074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00778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F98F5865-9866-3D37-9658-7B67590A861F}"/>
              </a:ext>
            </a:extLst>
          </p:cNvPr>
          <p:cNvSpPr txBox="1">
            <a:spLocks/>
          </p:cNvSpPr>
          <p:nvPr/>
        </p:nvSpPr>
        <p:spPr>
          <a:xfrm>
            <a:off x="99822" y="12046017"/>
            <a:ext cx="5270787" cy="72959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latin typeface="Arial"/>
                <a:ea typeface="MS PGothic"/>
              </a:rPr>
              <a:t>Model Training Progress:</a:t>
            </a:r>
          </a:p>
          <a:p>
            <a:pPr algn="just"/>
            <a:r>
              <a:rPr lang="en-GB" sz="1400" dirty="0">
                <a:latin typeface="Arial"/>
                <a:ea typeface="MS PGothic"/>
              </a:rPr>
              <a:t>Precision, Recall, and F1 Score are utilized as evaluation metrics of marine obstacle detection</a:t>
            </a:r>
          </a:p>
          <a:p>
            <a:endParaRPr lang="en-GB" sz="1600" b="1" dirty="0">
              <a:latin typeface="Arial"/>
              <a:ea typeface="MS PGothic"/>
            </a:endParaRPr>
          </a:p>
        </p:txBody>
      </p:sp>
      <p:sp>
        <p:nvSpPr>
          <p:cNvPr id="36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348EE81F-8F45-F6B5-A832-06CC45EF1DAB}"/>
              </a:ext>
            </a:extLst>
          </p:cNvPr>
          <p:cNvSpPr txBox="1">
            <a:spLocks/>
          </p:cNvSpPr>
          <p:nvPr/>
        </p:nvSpPr>
        <p:spPr>
          <a:xfrm>
            <a:off x="99822" y="11714241"/>
            <a:ext cx="5279138" cy="29512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Arial"/>
                <a:ea typeface="MS PGothic"/>
              </a:rPr>
              <a:t>RESULTS</a:t>
            </a:r>
            <a:endParaRPr lang="en-US" sz="1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76D33F-9353-AB8B-D713-9EF8F238A7AB}"/>
              </a:ext>
            </a:extLst>
          </p:cNvPr>
          <p:cNvSpPr txBox="1"/>
          <p:nvPr/>
        </p:nvSpPr>
        <p:spPr>
          <a:xfrm>
            <a:off x="5505987" y="13149622"/>
            <a:ext cx="52791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000" dirty="0"/>
              <a:t>[1] A. Kendall et al., “Bayesian </a:t>
            </a:r>
            <a:r>
              <a:rPr lang="en-GB" sz="1000" dirty="0" err="1"/>
              <a:t>segnet</a:t>
            </a:r>
            <a:r>
              <a:rPr lang="en-GB" sz="1000" dirty="0"/>
              <a:t>: Model uncertainty in deep convolutional encoder-decoder architectures for scene understanding,” </a:t>
            </a:r>
            <a:r>
              <a:rPr lang="en-GB" sz="1000" dirty="0" err="1"/>
              <a:t>arXiv</a:t>
            </a:r>
            <a:r>
              <a:rPr lang="en-GB" sz="1000" dirty="0"/>
              <a:t> preprint arXiv:1511.02680, 2015.</a:t>
            </a:r>
          </a:p>
          <a:p>
            <a:pPr algn="just"/>
            <a:r>
              <a:rPr lang="en-GB" sz="1000" dirty="0"/>
              <a:t>[2] B. </a:t>
            </a:r>
            <a:r>
              <a:rPr lang="en-GB" sz="1000" dirty="0" err="1"/>
              <a:t>Bovcon</a:t>
            </a:r>
            <a:r>
              <a:rPr lang="en-GB" sz="1000" dirty="0"/>
              <a:t> et al., “The mastr1325 dataset for training deep </a:t>
            </a:r>
            <a:r>
              <a:rPr lang="en-GB" sz="1000" dirty="0" err="1"/>
              <a:t>usv</a:t>
            </a:r>
            <a:r>
              <a:rPr lang="en-GB" sz="1000" dirty="0"/>
              <a:t> obstacle detection models,” in 2019 IEEE/RSJ International Conference on Intelligent Robots and Systems (IROS), IEEE, 2019</a:t>
            </a:r>
          </a:p>
          <a:p>
            <a:pPr algn="just"/>
            <a:r>
              <a:rPr lang="en-GB" sz="1000" dirty="0"/>
              <a:t>[3] H. Zhao et al., “Pyramid scene parsing network,” in Proceedings of the IEEE conference on computer vision and pattern recognition, 2017.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314FCC36-5E7A-63B7-A4AC-F6C55B5C9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987" y="3109035"/>
            <a:ext cx="5270787" cy="4251206"/>
          </a:xfrm>
          <a:prstGeom prst="rect">
            <a:avLst/>
          </a:prstGeom>
        </p:spPr>
      </p:pic>
      <p:sp>
        <p:nvSpPr>
          <p:cNvPr id="46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279A5D6F-E7D7-30FC-40BA-B2BEC228FE88}"/>
              </a:ext>
            </a:extLst>
          </p:cNvPr>
          <p:cNvSpPr txBox="1">
            <a:spLocks/>
          </p:cNvSpPr>
          <p:nvPr/>
        </p:nvSpPr>
        <p:spPr>
          <a:xfrm>
            <a:off x="5514338" y="2869014"/>
            <a:ext cx="5270787" cy="24002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latin typeface="Arial"/>
                <a:ea typeface="MS PGothic"/>
              </a:rPr>
              <a:t>Semantic Segmentation / Uncertainty Estimation</a:t>
            </a:r>
          </a:p>
        </p:txBody>
      </p:sp>
      <p:sp>
        <p:nvSpPr>
          <p:cNvPr id="47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C4FFD010-C3C1-31CE-C2F5-F79CBA984D0F}"/>
              </a:ext>
            </a:extLst>
          </p:cNvPr>
          <p:cNvSpPr txBox="1">
            <a:spLocks/>
          </p:cNvSpPr>
          <p:nvPr/>
        </p:nvSpPr>
        <p:spPr>
          <a:xfrm>
            <a:off x="5533245" y="7362012"/>
            <a:ext cx="5243529" cy="210789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latin typeface="Arial"/>
                <a:ea typeface="MS PGothic"/>
              </a:rPr>
              <a:t>Comparison with other algorithm</a:t>
            </a:r>
          </a:p>
          <a:p>
            <a:endParaRPr lang="en-GB" sz="1400" dirty="0">
              <a:latin typeface="Arial"/>
              <a:ea typeface="MS PGothic"/>
            </a:endParaRPr>
          </a:p>
          <a:p>
            <a:endParaRPr lang="en-GB" sz="1400" dirty="0">
              <a:latin typeface="Arial"/>
              <a:ea typeface="MS PGothic"/>
            </a:endParaRPr>
          </a:p>
          <a:p>
            <a:endParaRPr lang="en-GB" sz="1400" dirty="0">
              <a:latin typeface="Arial"/>
              <a:ea typeface="MS PGothic"/>
            </a:endParaRPr>
          </a:p>
          <a:p>
            <a:endParaRPr lang="en-GB" sz="1400" dirty="0">
              <a:latin typeface="Arial"/>
              <a:ea typeface="MS PGothic"/>
            </a:endParaRPr>
          </a:p>
          <a:p>
            <a:endParaRPr lang="en-GB" sz="1400" dirty="0">
              <a:latin typeface="Arial"/>
              <a:ea typeface="MS PGothic"/>
            </a:endParaRPr>
          </a:p>
          <a:p>
            <a:endParaRPr lang="en-GB" sz="1400" dirty="0">
              <a:latin typeface="Arial"/>
              <a:ea typeface="MS PGothic"/>
            </a:endParaRPr>
          </a:p>
          <a:p>
            <a:endParaRPr lang="en-GB" sz="1400" dirty="0">
              <a:latin typeface="Arial"/>
              <a:ea typeface="MS PGothic"/>
            </a:endParaRPr>
          </a:p>
          <a:p>
            <a:pPr algn="r"/>
            <a:endParaRPr lang="en-GB" sz="1000" dirty="0">
              <a:latin typeface="Arial"/>
              <a:ea typeface="MS PGothic"/>
            </a:endParaRPr>
          </a:p>
          <a:p>
            <a:pPr algn="r"/>
            <a:r>
              <a:rPr lang="en-GB" sz="1000" dirty="0">
                <a:latin typeface="Arial"/>
                <a:ea typeface="MS PGothic"/>
              </a:rPr>
              <a:t>Hint: Comparison based on MaSTr1325 dataset</a:t>
            </a:r>
          </a:p>
        </p:txBody>
      </p:sp>
      <p:sp>
        <p:nvSpPr>
          <p:cNvPr id="48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C47C22D6-F35C-CC1B-2071-75A682BBCB6F}"/>
              </a:ext>
            </a:extLst>
          </p:cNvPr>
          <p:cNvSpPr txBox="1">
            <a:spLocks/>
          </p:cNvSpPr>
          <p:nvPr/>
        </p:nvSpPr>
        <p:spPr>
          <a:xfrm>
            <a:off x="132517" y="11398584"/>
            <a:ext cx="5270787" cy="31074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latin typeface="Arial"/>
                <a:ea typeface="MS PGothic"/>
              </a:rPr>
              <a:t>Maritime Dataset: </a:t>
            </a:r>
            <a:r>
              <a:rPr lang="en-GB" sz="1400" dirty="0">
                <a:latin typeface="Arial"/>
                <a:ea typeface="MS PGothic"/>
              </a:rPr>
              <a:t>MaSTr1325 dataset [2]</a:t>
            </a:r>
            <a:endParaRPr lang="en-US" sz="1400" dirty="0">
              <a:latin typeface="Arial"/>
              <a:ea typeface="MS PGothic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94BDDFB1-8A19-D7E3-EF0A-0383AEF34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8343"/>
              </p:ext>
            </p:extLst>
          </p:nvPr>
        </p:nvGraphicFramePr>
        <p:xfrm>
          <a:off x="5601380" y="7667582"/>
          <a:ext cx="508000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9388">
                  <a:extLst>
                    <a:ext uri="{9D8B030D-6E8A-4147-A177-3AD203B41FA5}">
                      <a16:colId xmlns:a16="http://schemas.microsoft.com/office/drawing/2014/main" val="2289035451"/>
                    </a:ext>
                  </a:extLst>
                </a:gridCol>
                <a:gridCol w="1130204">
                  <a:extLst>
                    <a:ext uri="{9D8B030D-6E8A-4147-A177-3AD203B41FA5}">
                      <a16:colId xmlns:a16="http://schemas.microsoft.com/office/drawing/2014/main" val="843565006"/>
                    </a:ext>
                  </a:extLst>
                </a:gridCol>
                <a:gridCol w="1130204">
                  <a:extLst>
                    <a:ext uri="{9D8B030D-6E8A-4147-A177-3AD203B41FA5}">
                      <a16:colId xmlns:a16="http://schemas.microsoft.com/office/drawing/2014/main" val="4119889506"/>
                    </a:ext>
                  </a:extLst>
                </a:gridCol>
                <a:gridCol w="1130204">
                  <a:extLst>
                    <a:ext uri="{9D8B030D-6E8A-4147-A177-3AD203B41FA5}">
                      <a16:colId xmlns:a16="http://schemas.microsoft.com/office/drawing/2014/main" val="2901761131"/>
                    </a:ext>
                  </a:extLst>
                </a:gridCol>
              </a:tblGrid>
              <a:tr h="286015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solidFill>
                            <a:schemeClr val="tx1"/>
                          </a:solidFill>
                        </a:rPr>
                        <a:t>Pr</a:t>
                      </a: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(%)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Re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F1 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(%)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45869"/>
                  </a:ext>
                </a:extLst>
              </a:tr>
              <a:tr h="286015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Bayesian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</a:rPr>
                        <a:t>SegNet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81.2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97.8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87.8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120494"/>
                  </a:ext>
                </a:extLst>
              </a:tr>
              <a:tr h="286015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err="1">
                          <a:solidFill>
                            <a:schemeClr val="tx1"/>
                          </a:solidFill>
                        </a:rPr>
                        <a:t>SegNet</a:t>
                      </a:r>
                      <a:endParaRPr lang="en-GB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79.9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87.5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81.3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364304"/>
                  </a:ext>
                </a:extLst>
              </a:tr>
              <a:tr h="286015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 err="1">
                          <a:solidFill>
                            <a:schemeClr val="tx1"/>
                          </a:solidFill>
                        </a:rPr>
                        <a:t>PSPNet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 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82.1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50.8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62.8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679250"/>
                  </a:ext>
                </a:extLst>
              </a:tr>
              <a:tr h="286015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U-Net 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10.2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88.6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chemeClr val="tx1"/>
                          </a:solidFill>
                        </a:rPr>
                        <a:t>18.3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28561"/>
                  </a:ext>
                </a:extLst>
              </a:tr>
            </a:tbl>
          </a:graphicData>
        </a:graphic>
      </p:graphicFrame>
      <p:sp>
        <p:nvSpPr>
          <p:cNvPr id="50" name="矩形: 圆顶角 49">
            <a:extLst>
              <a:ext uri="{FF2B5EF4-FFF2-40B4-BE49-F238E27FC236}">
                <a16:creationId xmlns:a16="http://schemas.microsoft.com/office/drawing/2014/main" id="{0C0C8D63-830D-3F88-DDCC-1500E497ED3A}"/>
              </a:ext>
            </a:extLst>
          </p:cNvPr>
          <p:cNvSpPr/>
          <p:nvPr/>
        </p:nvSpPr>
        <p:spPr>
          <a:xfrm>
            <a:off x="5505987" y="9476614"/>
            <a:ext cx="5270787" cy="31074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00778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66FAE381-A3CD-DC5E-481B-BAC60A733F45}"/>
              </a:ext>
            </a:extLst>
          </p:cNvPr>
          <p:cNvSpPr txBox="1">
            <a:spLocks/>
          </p:cNvSpPr>
          <p:nvPr/>
        </p:nvSpPr>
        <p:spPr>
          <a:xfrm>
            <a:off x="5514338" y="9492238"/>
            <a:ext cx="5262436" cy="29512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Arial"/>
                <a:ea typeface="MS PGothic"/>
              </a:rPr>
              <a:t>CONCLUSION</a:t>
            </a:r>
            <a:endParaRPr lang="en-US" sz="1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1707EC8-293F-0FCA-2738-AD45134C0165}"/>
              </a:ext>
            </a:extLst>
          </p:cNvPr>
          <p:cNvSpPr txBox="1"/>
          <p:nvPr/>
        </p:nvSpPr>
        <p:spPr>
          <a:xfrm>
            <a:off x="5510161" y="9811128"/>
            <a:ext cx="5262437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1" dirty="0"/>
              <a:t>Performance:</a:t>
            </a:r>
            <a:endParaRPr lang="en-GB" sz="1600" dirty="0"/>
          </a:p>
          <a:p>
            <a:pPr algn="just"/>
            <a:r>
              <a:rPr lang="en-GB" sz="1400" dirty="0"/>
              <a:t>The model performance is improved by a 1.3% increase in Precision and a 6.5% improvement in the F1 score over non-Bayesian baselines by reducing the effect of noisy data through the elimination of aleatoric uncertainty.</a:t>
            </a:r>
          </a:p>
          <a:p>
            <a:pPr algn="just"/>
            <a:r>
              <a:rPr lang="en-GB" sz="1400" dirty="0"/>
              <a:t>In terms of generalization capability, testing on the OASIs dataset shows that the F1 score is 39.77% higher than non-Bayesian baselines, which is attributed to the inference ability of the Bayesian approach.</a:t>
            </a:r>
          </a:p>
          <a:p>
            <a:pPr algn="just"/>
            <a:r>
              <a:rPr lang="en-GB" sz="1600" b="1" dirty="0"/>
              <a:t>Future Work: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Test generalization capability on other datasets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Adjust model threshold to achieve better segmentation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Further differentiate aleatoric and epistemic uncertainties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756A442E-957E-C88C-7B72-E30CDD833E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12" t="10636" r="4089" b="13327"/>
          <a:stretch/>
        </p:blipFill>
        <p:spPr>
          <a:xfrm>
            <a:off x="533146" y="12751527"/>
            <a:ext cx="4523232" cy="427307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DEC7A45-CB1A-66DB-FDA0-1F6BC8A83C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314" t="10595" r="8918" b="1382"/>
          <a:stretch/>
        </p:blipFill>
        <p:spPr>
          <a:xfrm>
            <a:off x="99822" y="13234729"/>
            <a:ext cx="5279134" cy="1894309"/>
          </a:xfrm>
          <a:prstGeom prst="rect">
            <a:avLst/>
          </a:prstGeom>
        </p:spPr>
      </p:pic>
      <p:sp>
        <p:nvSpPr>
          <p:cNvPr id="60" name="矩形: 圆顶角 59">
            <a:extLst>
              <a:ext uri="{FF2B5EF4-FFF2-40B4-BE49-F238E27FC236}">
                <a16:creationId xmlns:a16="http://schemas.microsoft.com/office/drawing/2014/main" id="{510CA7A1-C7BF-9F7F-4C18-CDE0421F502C}"/>
              </a:ext>
            </a:extLst>
          </p:cNvPr>
          <p:cNvSpPr/>
          <p:nvPr/>
        </p:nvSpPr>
        <p:spPr>
          <a:xfrm>
            <a:off x="5505987" y="12803696"/>
            <a:ext cx="5270787" cy="31074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00778">
              <a:alpha val="1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8F7495DC-07F0-A4DF-8477-3E57ABF87ADF}"/>
              </a:ext>
            </a:extLst>
          </p:cNvPr>
          <p:cNvSpPr txBox="1">
            <a:spLocks/>
          </p:cNvSpPr>
          <p:nvPr/>
        </p:nvSpPr>
        <p:spPr>
          <a:xfrm>
            <a:off x="5514338" y="12819320"/>
            <a:ext cx="5262436" cy="29512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latin typeface="Arial"/>
                <a:ea typeface="MS PGothic"/>
              </a:rPr>
              <a:t>REFERENCE</a:t>
            </a:r>
            <a:endParaRPr lang="en-US" sz="1800" dirty="0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0FB20C27-C9B7-F95B-B889-A5D8FFFCBF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28" t="1795" r="2857" b="2633"/>
          <a:stretch/>
        </p:blipFill>
        <p:spPr>
          <a:xfrm>
            <a:off x="9778824" y="14192575"/>
            <a:ext cx="993774" cy="983163"/>
          </a:xfrm>
          <a:prstGeom prst="rect">
            <a:avLst/>
          </a:prstGeom>
        </p:spPr>
      </p:pic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0BA61DE6-CBF3-CF94-98DC-3E507D0C04F0}"/>
              </a:ext>
            </a:extLst>
          </p:cNvPr>
          <p:cNvSpPr/>
          <p:nvPr/>
        </p:nvSpPr>
        <p:spPr>
          <a:xfrm>
            <a:off x="9772560" y="14182725"/>
            <a:ext cx="1006302" cy="996823"/>
          </a:xfrm>
          <a:prstGeom prst="roundRect">
            <a:avLst>
              <a:gd name="adj" fmla="val 6397"/>
            </a:avLst>
          </a:prstGeom>
          <a:noFill/>
          <a:ln w="25400">
            <a:solidFill>
              <a:srgbClr val="500778"/>
            </a:solidFill>
          </a:ln>
          <a:effectLst>
            <a:outerShdw blurRad="40000" dist="23000" dir="5400000" rotWithShape="0">
              <a:srgbClr val="FFFFFF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CD013C2-E48C-E0DC-EF2B-A017925D765F}"/>
              </a:ext>
            </a:extLst>
          </p:cNvPr>
          <p:cNvSpPr txBox="1"/>
          <p:nvPr/>
        </p:nvSpPr>
        <p:spPr>
          <a:xfrm>
            <a:off x="5530346" y="14231921"/>
            <a:ext cx="41775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000" dirty="0"/>
              <a:t>[4] O. </a:t>
            </a:r>
            <a:r>
              <a:rPr lang="en-GB" sz="1000" dirty="0" err="1"/>
              <a:t>Ronneberger</a:t>
            </a:r>
            <a:r>
              <a:rPr lang="en-GB" sz="1000" dirty="0"/>
              <a:t> et al., “U-net: Convolutional networks for biomedical  image segmentation,” in Medical image computing and computer-assisted intervention–MICCAI 2015: 18th international conference, Munich, Germany, Springer, 2015.</a:t>
            </a:r>
          </a:p>
        </p:txBody>
      </p:sp>
      <p:sp>
        <p:nvSpPr>
          <p:cNvPr id="67" name="矩形: 圆顶角 66">
            <a:extLst>
              <a:ext uri="{FF2B5EF4-FFF2-40B4-BE49-F238E27FC236}">
                <a16:creationId xmlns:a16="http://schemas.microsoft.com/office/drawing/2014/main" id="{73F2A875-4DE3-F65D-A56F-32FF6BF321E9}"/>
              </a:ext>
            </a:extLst>
          </p:cNvPr>
          <p:cNvSpPr/>
          <p:nvPr/>
        </p:nvSpPr>
        <p:spPr>
          <a:xfrm>
            <a:off x="5505987" y="14955953"/>
            <a:ext cx="4212475" cy="219785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500778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" descr="This is a regular text box area in Arial 24 using black lettering. &#10;">
            <a:extLst>
              <a:ext uri="{FF2B5EF4-FFF2-40B4-BE49-F238E27FC236}">
                <a16:creationId xmlns:a16="http://schemas.microsoft.com/office/drawing/2014/main" id="{6863E04F-B6D0-C5BE-44ED-82EC99743100}"/>
              </a:ext>
            </a:extLst>
          </p:cNvPr>
          <p:cNvSpPr txBox="1">
            <a:spLocks/>
          </p:cNvSpPr>
          <p:nvPr/>
        </p:nvSpPr>
        <p:spPr>
          <a:xfrm>
            <a:off x="5510160" y="14976273"/>
            <a:ext cx="4202037" cy="17308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7493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 sz="2400" b="0" i="0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ＭＳ Ｐゴシック" charset="0"/>
              </a:defRPr>
            </a:lvl1pPr>
            <a:lvl2pPr marL="749300" indent="-2921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4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498600" indent="-5842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9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247900" indent="-876300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300" b="1" kern="1200">
                <a:solidFill>
                  <a:srgbClr val="7F7F7F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998788" indent="-1169988" algn="l" defTabSz="7493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3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4123944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3752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23560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73368" indent="-374904" algn="l" defTabSz="749808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i="1" dirty="0">
                <a:solidFill>
                  <a:schemeClr val="bg1"/>
                </a:solidFill>
              </a:rPr>
              <a:t>https://github.com/yezehao/BDL-based-semantic-segmentation</a:t>
            </a:r>
          </a:p>
        </p:txBody>
      </p:sp>
    </p:spTree>
    <p:extLst>
      <p:ext uri="{BB962C8B-B14F-4D97-AF65-F5344CB8AC3E}">
        <p14:creationId xmlns:p14="http://schemas.microsoft.com/office/powerpoint/2010/main" val="30389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L Colours">
      <a:dk1>
        <a:srgbClr val="000000"/>
      </a:dk1>
      <a:lt1>
        <a:srgbClr val="FFFFFF"/>
      </a:lt1>
      <a:dk2>
        <a:srgbClr val="A19589"/>
      </a:dk2>
      <a:lt2>
        <a:srgbClr val="CAC2B8"/>
      </a:lt2>
      <a:accent1>
        <a:srgbClr val="173958"/>
      </a:accent1>
      <a:accent2>
        <a:srgbClr val="ED174F"/>
      </a:accent2>
      <a:accent3>
        <a:srgbClr val="689300"/>
      </a:accent3>
      <a:accent4>
        <a:srgbClr val="6D0020"/>
      </a:accent4>
      <a:accent5>
        <a:srgbClr val="F6C100"/>
      </a:accent5>
      <a:accent6>
        <a:srgbClr val="D67B22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l-a3-posters-port-AUTO.potm" id="{B3BBBCEB-C142-4F3D-A59F-9C257B337992}" vid="{ACB79E01-A922-4C9E-851D-8E69A1AEA5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5520591C3DEE46B5585E10672E8578" ma:contentTypeVersion="" ma:contentTypeDescription="Create a new document." ma:contentTypeScope="" ma:versionID="7ac726344f81c88aac4a8a3597a81495">
  <xsd:schema xmlns:xsd="http://www.w3.org/2001/XMLSchema" xmlns:xs="http://www.w3.org/2001/XMLSchema" xmlns:p="http://schemas.microsoft.com/office/2006/metadata/properties" xmlns:ns2="fa734e6e-2dd8-4275-9b08-04e206339f53" xmlns:ns3="ded1186b-5eb6-4bbe-b71b-c0a4318df2a2" targetNamespace="http://schemas.microsoft.com/office/2006/metadata/properties" ma:root="true" ma:fieldsID="0a39400cc911b909514b447afb824cf1" ns2:_="" ns3:_="">
    <xsd:import namespace="fa734e6e-2dd8-4275-9b08-04e206339f53"/>
    <xsd:import namespace="ded1186b-5eb6-4bbe-b71b-c0a4318df2a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34e6e-2dd8-4275-9b08-04e206339f5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8CE13568-53E2-4BDD-9455-3C4A205727D5}" ma:internalName="TaxCatchAll" ma:showField="CatchAllData" ma:web="{2b507746-4b82-42fa-a6ed-ef03f8bd700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d1186b-5eb6-4bbe-b71b-c0a4318df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579a89b1-2c2c-4f7f-9bd7-7914fb13a0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d1186b-5eb6-4bbe-b71b-c0a4318df2a2">
      <Terms xmlns="http://schemas.microsoft.com/office/infopath/2007/PartnerControls"/>
    </lcf76f155ced4ddcb4097134ff3c332f>
    <TaxCatchAll xmlns="fa734e6e-2dd8-4275-9b08-04e206339f53" xsi:nil="true"/>
  </documentManagement>
</p:properties>
</file>

<file path=customXml/itemProps1.xml><?xml version="1.0" encoding="utf-8"?>
<ds:datastoreItem xmlns:ds="http://schemas.openxmlformats.org/officeDocument/2006/customXml" ds:itemID="{0E59755D-CE28-4D1E-8B31-78AB3490706F}">
  <ds:schemaRefs>
    <ds:schemaRef ds:uri="ded1186b-5eb6-4bbe-b71b-c0a4318df2a2"/>
    <ds:schemaRef ds:uri="fa734e6e-2dd8-4275-9b08-04e206339f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C3D6D8-62CA-4ED2-9BB1-4DEFDB7E38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DBA129-ADCF-4B70-80B9-A08A62EF5099}">
  <ds:schemaRefs>
    <ds:schemaRef ds:uri="ded1186b-5eb6-4bbe-b71b-c0a4318df2a2"/>
    <ds:schemaRef ds:uri="fa734e6e-2dd8-4275-9b08-04e206339f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550</Words>
  <Application>Microsoft Office PowerPoint</Application>
  <PresentationFormat>自定义</PresentationFormat>
  <Paragraphs>76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演示文稿</vt:lpstr>
    </vt:vector>
  </TitlesOfParts>
  <Manager/>
  <Company>University College London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zehao ye</dc:creator>
  <cp:keywords/>
  <dc:description/>
  <cp:lastModifiedBy>zehao ye</cp:lastModifiedBy>
  <cp:revision>20</cp:revision>
  <dcterms:created xsi:type="dcterms:W3CDTF">2017-03-03T12:32:58Z</dcterms:created>
  <dcterms:modified xsi:type="dcterms:W3CDTF">2024-09-08T14:58:55Z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0x010100DC5520591C3DEE46B5585E10672E8578</vt:lpwstr>
  </property>
  <property fmtid="{D5CDD505-2E9C-101B-9397-08002B2CF9AE}" pid="3" name="MediaServiceImageTags">
    <vt:lpwstr/>
  </property>
</Properties>
</file>