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8" r:id="rId3"/>
    <p:sldId id="260" r:id="rId5"/>
    <p:sldId id="274" r:id="rId6"/>
    <p:sldId id="289" r:id="rId7"/>
    <p:sldId id="262" r:id="rId8"/>
    <p:sldId id="290" r:id="rId9"/>
    <p:sldId id="292" r:id="rId10"/>
    <p:sldId id="300" r:id="rId11"/>
    <p:sldId id="293" r:id="rId12"/>
    <p:sldId id="306" r:id="rId13"/>
    <p:sldId id="301" r:id="rId14"/>
    <p:sldId id="308" r:id="rId15"/>
    <p:sldId id="309" r:id="rId16"/>
    <p:sldId id="307" r:id="rId17"/>
    <p:sldId id="311" r:id="rId18"/>
    <p:sldId id="302" r:id="rId19"/>
    <p:sldId id="303" r:id="rId20"/>
    <p:sldId id="305" r:id="rId21"/>
    <p:sldId id="313" r:id="rId22"/>
    <p:sldId id="312" r:id="rId23"/>
    <p:sldId id="325" r:id="rId24"/>
    <p:sldId id="291" r:id="rId25"/>
    <p:sldId id="326" r:id="rId26"/>
    <p:sldId id="327" r:id="rId27"/>
    <p:sldId id="319" r:id="rId28"/>
    <p:sldId id="320" r:id="rId29"/>
    <p:sldId id="310" r:id="rId30"/>
    <p:sldId id="321" r:id="rId31"/>
    <p:sldId id="328" r:id="rId32"/>
    <p:sldId id="329" r:id="rId33"/>
    <p:sldId id="330" r:id="rId34"/>
    <p:sldId id="276" r:id="rId35"/>
  </p:sldIdLst>
  <p:sldSz cx="12192000" cy="6858000"/>
  <p:notesSz cx="6858000" cy="9144000"/>
  <p:embeddedFontLst>
    <p:embeddedFont>
      <p:font typeface="微软雅黑" panose="020B0503020204020204" charset="-122"/>
      <p:regular r:id="rId39"/>
    </p:embeddedFont>
    <p:embeddedFont>
      <p:font typeface="等线" panose="02010600030101010101" charset="0"/>
      <p:regular r:id="rId40"/>
      <p:bold r:id="rId41"/>
    </p:embeddedFont>
    <p:embeddedFont>
      <p:font typeface="等线 Light" panose="02010600030101010101" charset="0"/>
      <p:regular r:id="rId4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73" autoAdjust="0"/>
    <p:restoredTop sz="94660"/>
  </p:normalViewPr>
  <p:slideViewPr>
    <p:cSldViewPr snapToGrid="0" showGuides="1">
      <p:cViewPr varScale="1">
        <p:scale>
          <a:sx n="108" d="100"/>
          <a:sy n="108" d="100"/>
        </p:scale>
        <p:origin x="-420" y="-84"/>
      </p:cViewPr>
      <p:guideLst>
        <p:guide orient="horz" pos="2156"/>
        <p:guide pos="3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notesMaster" Target="notesMasters/notesMaster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首页</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如果是流水线上的第一个任务是 编译构建 </a:t>
            </a:r>
            <a:endParaRPr lang="zh-CN" altLang="en-US"/>
          </a:p>
          <a:p>
            <a:r>
              <a:rPr lang="zh-CN" altLang="en-US"/>
              <a:t>如果 第二个任务是 部署</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接下来，我们讲一下水平划分的技术架构</a:t>
            </a:r>
            <a:endParaRPr lang="zh-CN" altLang="en-US"/>
          </a:p>
          <a:p>
            <a:r>
              <a:rPr lang="zh-CN" altLang="en-US"/>
              <a:t>前端使用</a:t>
            </a:r>
            <a:r>
              <a:rPr lang="en-US" altLang="zh-CN"/>
              <a:t>AngularJS</a:t>
            </a:r>
            <a:r>
              <a:rPr lang="zh-CN" altLang="en-US"/>
              <a:t>框架，它是前端的</a:t>
            </a:r>
            <a:r>
              <a:rPr lang="en-US" altLang="zh-CN"/>
              <a:t>MVC</a:t>
            </a:r>
            <a:r>
              <a:rPr lang="zh-CN" altLang="en-US"/>
              <a:t>框架，使用</a:t>
            </a:r>
            <a:r>
              <a:rPr lang="en-US" altLang="zh-CN"/>
              <a:t>RESTful API </a:t>
            </a:r>
            <a:r>
              <a:rPr lang="zh-CN" altLang="en-US"/>
              <a:t>与后端进行交互</a:t>
            </a:r>
            <a:endParaRPr lang="zh-CN" altLang="en-US"/>
          </a:p>
          <a:p>
            <a:r>
              <a:rPr lang="zh-CN" altLang="en-US"/>
              <a:t>后端使用</a:t>
            </a:r>
            <a:r>
              <a:rPr lang="en-US" altLang="zh-CN"/>
              <a:t>tomcat</a:t>
            </a:r>
            <a:r>
              <a:rPr lang="zh-CN" altLang="en-US"/>
              <a:t>做为</a:t>
            </a:r>
            <a:r>
              <a:rPr lang="en-US" altLang="zh-CN"/>
              <a:t>Servelet</a:t>
            </a:r>
            <a:r>
              <a:rPr lang="zh-CN" altLang="en-US"/>
              <a:t>容器</a:t>
            </a:r>
            <a:endParaRPr lang="zh-CN" altLang="en-US"/>
          </a:p>
          <a:p>
            <a:r>
              <a:rPr lang="zh-CN" altLang="en-US"/>
              <a:t>使用</a:t>
            </a:r>
            <a:r>
              <a:rPr lang="en-US" altLang="zh-CN"/>
              <a:t>Spring</a:t>
            </a:r>
            <a:r>
              <a:rPr lang="zh-CN" altLang="en-US"/>
              <a:t>管理整个项目，整合了</a:t>
            </a:r>
            <a:r>
              <a:rPr lang="en-US" altLang="zh-CN"/>
              <a:t>SpringMVC</a:t>
            </a:r>
            <a:r>
              <a:rPr lang="zh-CN" altLang="en-US"/>
              <a:t>，</a:t>
            </a:r>
            <a:r>
              <a:rPr lang="en-US" altLang="zh-CN"/>
              <a:t>SpringAOp</a:t>
            </a:r>
            <a:r>
              <a:rPr lang="zh-CN" altLang="en-US"/>
              <a:t>，</a:t>
            </a:r>
            <a:r>
              <a:rPr lang="en-US" altLang="zh-CN"/>
              <a:t>Hibernate</a:t>
            </a:r>
            <a:r>
              <a:rPr lang="zh-CN" altLang="en-US"/>
              <a:t>等</a:t>
            </a:r>
            <a:endParaRPr lang="zh-CN" altLang="en-US"/>
          </a:p>
          <a:p>
            <a:r>
              <a:rPr lang="zh-CN" altLang="en-US"/>
              <a:t>数据库使用的是</a:t>
            </a:r>
            <a:r>
              <a:rPr lang="en-US" altLang="zh-CN"/>
              <a:t>mysql</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接下来我们讲一下垂直划分的业务架构</a:t>
            </a:r>
            <a:endParaRPr lang="zh-CN" altLang="en-US"/>
          </a:p>
          <a:p>
            <a:r>
              <a:rPr lang="zh-CN" altLang="en-US"/>
              <a:t>以一次用户触发流水线请求为例</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我们的项目不同于传统</a:t>
            </a:r>
            <a:r>
              <a:rPr lang="en-US" altLang="zh-CN"/>
              <a:t>web</a:t>
            </a:r>
            <a:r>
              <a:rPr lang="zh-CN" altLang="en-US"/>
              <a:t>项目</a:t>
            </a:r>
            <a:endParaRPr lang="zh-CN" altLang="en-US"/>
          </a:p>
          <a:p>
            <a:r>
              <a:rPr lang="zh-CN" altLang="en-US"/>
              <a:t>因为我们采用了</a:t>
            </a:r>
            <a:r>
              <a:rPr lang="en-US" altLang="zh-CN"/>
              <a:t>RESTful API</a:t>
            </a:r>
            <a:r>
              <a:rPr lang="zh-CN" altLang="en-US"/>
              <a:t>的架构，除了对用户登录状态的校验，</a:t>
            </a:r>
            <a:r>
              <a:rPr lang="zh-CN" altLang="en-US">
                <a:sym typeface="+mn-ea"/>
              </a:rPr>
              <a:t>同时</a:t>
            </a:r>
            <a:r>
              <a:rPr lang="zh-CN" altLang="en-US"/>
              <a:t>需要对资源的</a:t>
            </a:r>
            <a:r>
              <a:rPr lang="en-US" altLang="zh-CN"/>
              <a:t>id</a:t>
            </a:r>
            <a:r>
              <a:rPr lang="zh-CN" altLang="en-US"/>
              <a:t>进行校验，我们会在</a:t>
            </a:r>
            <a:r>
              <a:rPr lang="en-US" altLang="zh-CN"/>
              <a:t>SpringMVC</a:t>
            </a:r>
            <a:r>
              <a:rPr lang="zh-CN" altLang="en-US"/>
              <a:t>拦截器中对具体的传参方式以及参数名称进行查库校验</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当代码提交的时候，会导入系统参数，例如分支名称，</a:t>
            </a:r>
            <a:r>
              <a:rPr lang="en-US" altLang="zh-CN"/>
              <a:t>commitId</a:t>
            </a:r>
            <a:endParaRPr lang="en-US" altLang="zh-CN"/>
          </a:p>
          <a:p>
            <a:r>
              <a:rPr lang="zh-CN" altLang="en-US"/>
              <a:t>当任务开始执行的时候，会从参数池中拿到所有的参数，包括自定义参数；当任务结束的时候会将出参导入到参数池，参数会一直传递到流水线的结束</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其中一些业务的不足，我们有一些展望</a:t>
            </a:r>
            <a:endParaRPr lang="zh-CN" altLang="en-US"/>
          </a:p>
          <a:p>
            <a:r>
              <a:rPr lang="zh-CN" altLang="en-US"/>
              <a:t>通过集成</a:t>
            </a:r>
            <a:r>
              <a:rPr lang="en-US" altLang="zh-CN"/>
              <a:t>Github issue</a:t>
            </a:r>
            <a:r>
              <a:rPr lang="zh-CN" altLang="en-US"/>
              <a:t>功能来完成对计划的跟踪</a:t>
            </a:r>
            <a:endParaRPr lang="zh-CN" altLang="en-US"/>
          </a:p>
          <a:p>
            <a:r>
              <a:rPr lang="zh-CN" altLang="en-US"/>
              <a:t>通过允许用户选择具体类型的编译机来满足不同语言的编译需求</a:t>
            </a:r>
            <a:endParaRPr lang="zh-CN" altLang="en-US"/>
          </a:p>
          <a:p>
            <a:endParaRPr lang="zh-CN" altLang="en-US"/>
          </a:p>
          <a:p>
            <a:r>
              <a:rPr lang="zh-CN" altLang="en-US"/>
              <a:t>对于技术的不足，我们有也有一些展望</a:t>
            </a:r>
            <a:endParaRPr lang="zh-CN" altLang="en-US"/>
          </a:p>
          <a:p>
            <a:r>
              <a:rPr lang="zh-CN" altLang="en-US"/>
              <a:t>搭建集群，解决单点故障。</a:t>
            </a:r>
            <a:endParaRPr lang="zh-CN" altLang="en-US"/>
          </a:p>
          <a:p>
            <a:r>
              <a:rPr lang="zh-CN" altLang="en-US"/>
              <a:t>通过微服务化以及</a:t>
            </a:r>
            <a:r>
              <a:rPr lang="en-US" altLang="zh-CN"/>
              <a:t>Docker</a:t>
            </a:r>
            <a:r>
              <a:rPr lang="zh-CN" altLang="en-US"/>
              <a:t>容器化来让服务无状态，从而解决动态扩容的问题。</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此图很形象的表示阐述了敏捷开发，持续集成，持续交付，持续部署以及</a:t>
            </a:r>
            <a:r>
              <a:rPr lang="en-US" altLang="zh-CN"/>
              <a:t>devops</a:t>
            </a:r>
            <a:r>
              <a:rPr lang="zh-CN" altLang="en-US"/>
              <a:t>的关系，以及他们定义的流程范围。</a:t>
            </a:r>
            <a:endParaRPr lang="zh-CN" altLang="en-US"/>
          </a:p>
          <a:p>
            <a:r>
              <a:rPr lang="zh-CN" altLang="en-US"/>
              <a:t>简单的说，持续交付是一个方法论，它定义了一种从计划到上线的流程。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减少用户的配置</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5</a:t>
            </a:r>
            <a:r>
              <a:rPr lang="zh-CN" altLang="en-US"/>
              <a:t>个阶段</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当然我们的流水线不是固定的，用户可以自定义流水线</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但是</a:t>
            </a:r>
            <a:r>
              <a:rPr lang="en-US" altLang="zh-CN"/>
              <a:t>REST API</a:t>
            </a:r>
            <a:r>
              <a:rPr lang="zh-CN" altLang="en-US"/>
              <a:t>的鉴权有所不同，因为访问</a:t>
            </a:r>
            <a:r>
              <a:rPr lang="en-US" altLang="zh-CN"/>
              <a:t>API</a:t>
            </a:r>
            <a:r>
              <a:rPr lang="zh-CN" altLang="en-US"/>
              <a:t>的不一定是浏览器用户，没有</a:t>
            </a:r>
            <a:r>
              <a:rPr lang="en-US" altLang="zh-CN"/>
              <a:t>session</a:t>
            </a:r>
            <a:r>
              <a:rPr lang="zh-CN" altLang="en-US"/>
              <a:t>信息，所以我们为每个用户生成了不同的</a:t>
            </a:r>
            <a:r>
              <a:rPr lang="en-US" altLang="zh-CN"/>
              <a:t>Pipeline token</a:t>
            </a:r>
            <a:r>
              <a:rPr lang="zh-CN" altLang="en-US"/>
              <a:t>。</a:t>
            </a:r>
            <a:endParaRPr lang="zh-CN" altLang="en-US"/>
          </a:p>
          <a:p>
            <a:r>
              <a:rPr lang="zh-CN" altLang="en-US"/>
              <a:t>访问的时候，把此</a:t>
            </a:r>
            <a:r>
              <a:rPr lang="en-US" altLang="zh-CN"/>
              <a:t>token</a:t>
            </a:r>
            <a:r>
              <a:rPr lang="zh-CN" altLang="en-US"/>
              <a:t>放入请求头，就可以完成鉴权。</a:t>
            </a:r>
            <a:endParaRPr lang="zh-CN" altLang="en-US"/>
          </a:p>
          <a:p>
            <a:r>
              <a:rPr lang="zh-CN" altLang="en-US"/>
              <a:t>我们的权限机制是完善的，后面会介绍。</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同时，我们还友好的提供了</a:t>
            </a:r>
            <a:r>
              <a:rPr lang="en-US" altLang="zh-CN"/>
              <a:t>API</a:t>
            </a:r>
            <a:r>
              <a:rPr lang="zh-CN" altLang="en-US"/>
              <a:t>的文档，定义了请求方式，请求体以及参数等信息</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p14:dur="500"/>
    </mc:Choice>
    <mc:Fallback>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506280" y="5309230"/>
            <a:ext cx="2468880" cy="645160"/>
          </a:xfrm>
          <a:prstGeom prst="rect">
            <a:avLst/>
          </a:prstGeom>
          <a:solidFill>
            <a:schemeClr val="bg1"/>
          </a:solidFill>
        </p:spPr>
        <p:txBody>
          <a:bodyPr wrap="none" rtlCol="0">
            <a:spAutoFit/>
          </a:bodyPr>
          <a:lstStyle/>
          <a:p>
            <a:r>
              <a:rPr lang="zh-CN" altLang="en-US" dirty="0" smtClean="0">
                <a:solidFill>
                  <a:srgbClr val="48A2A0"/>
                </a:solidFill>
              </a:rPr>
              <a:t>答辩人</a:t>
            </a:r>
            <a:r>
              <a:rPr lang="en-US" altLang="zh-CN" dirty="0" smtClean="0">
                <a:solidFill>
                  <a:srgbClr val="48A2A0"/>
                </a:solidFill>
              </a:rPr>
              <a:t>: </a:t>
            </a:r>
            <a:r>
              <a:rPr lang="zh-CN" altLang="en-US" dirty="0" smtClean="0">
                <a:solidFill>
                  <a:srgbClr val="48A2A0"/>
                </a:solidFill>
              </a:rPr>
              <a:t>郎世权</a:t>
            </a:r>
            <a:endParaRPr lang="zh-CN" altLang="en-US" dirty="0" smtClean="0">
              <a:solidFill>
                <a:srgbClr val="48A2A0"/>
              </a:solidFill>
            </a:endParaRPr>
          </a:p>
          <a:p>
            <a:r>
              <a:rPr lang="zh-CN" altLang="en-US" dirty="0" smtClean="0">
                <a:solidFill>
                  <a:srgbClr val="48A2A0"/>
                </a:solidFill>
              </a:rPr>
              <a:t>指导老师：车海燕老师</a:t>
            </a:r>
            <a:endParaRPr lang="zh-CN" altLang="en-US" dirty="0" smtClean="0">
              <a:solidFill>
                <a:srgbClr val="48A2A0"/>
              </a:solidFill>
            </a:endParaRPr>
          </a:p>
        </p:txBody>
      </p:sp>
      <p:sp>
        <p:nvSpPr>
          <p:cNvPr id="10" name="矩形 9"/>
          <p:cNvSpPr/>
          <p:nvPr/>
        </p:nvSpPr>
        <p:spPr>
          <a:xfrm>
            <a:off x="737235" y="1755775"/>
            <a:ext cx="10813415" cy="768350"/>
          </a:xfrm>
          <a:prstGeom prst="rect">
            <a:avLst/>
          </a:prstGeom>
        </p:spPr>
        <p:txBody>
          <a:bodyPr wrap="square">
            <a:spAutoFit/>
          </a:bodyPr>
          <a:lstStyle/>
          <a:p>
            <a:r>
              <a:rPr lang="en-US" altLang="zh-CN" sz="4400" b="1" dirty="0">
                <a:solidFill>
                  <a:schemeClr val="bg1"/>
                </a:solidFill>
                <a:latin typeface="Gotham Rounded Medium" panose="02000000000000000000" pitchFamily="50" charset="0"/>
              </a:rPr>
              <a:t>基于Jenkins的持续交付平台的设计与实现 </a:t>
            </a:r>
            <a:endParaRPr lang="zh-CN" altLang="en-US" sz="4400" dirty="0"/>
          </a:p>
        </p:txBody>
      </p:sp>
      <p:sp>
        <p:nvSpPr>
          <p:cNvPr id="13" name="文本框 12"/>
          <p:cNvSpPr txBox="1"/>
          <p:nvPr/>
        </p:nvSpPr>
        <p:spPr>
          <a:xfrm>
            <a:off x="2987040" y="2925445"/>
            <a:ext cx="8843010" cy="368300"/>
          </a:xfrm>
          <a:prstGeom prst="rect">
            <a:avLst/>
          </a:prstGeom>
          <a:noFill/>
        </p:spPr>
        <p:txBody>
          <a:bodyPr wrap="square" rtlCol="0">
            <a:spAutoFit/>
          </a:bodyPr>
          <a:lstStyle/>
          <a:p>
            <a:pPr algn="just"/>
            <a:r>
              <a:rPr lang="en-US" altLang="zh-CN">
                <a:solidFill>
                  <a:schemeClr val="bg1"/>
                </a:solidFill>
              </a:rPr>
              <a:t> —— Design and implementation of continuous delivery system based on Jenkins</a:t>
            </a:r>
            <a:endParaRPr lang="en-US" altLang="zh-CN">
              <a:solidFill>
                <a:schemeClr val="bg1"/>
              </a:solidFill>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Tree>
  </p:cSld>
  <p:clrMapOvr>
    <a:masterClrMapping/>
  </p:clrMapOvr>
  <p:transition advTm="833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34" name="矩形 33"/>
          <p:cNvSpPr/>
          <p:nvPr/>
        </p:nvSpPr>
        <p:spPr>
          <a:xfrm>
            <a:off x="1344023" y="448348"/>
            <a:ext cx="336296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产品设计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基本概念介绍</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71170" y="1233805"/>
            <a:ext cx="11155680" cy="2306955"/>
          </a:xfrm>
          <a:prstGeom prst="rect">
            <a:avLst/>
          </a:prstGeom>
          <a:noFill/>
        </p:spPr>
        <p:txBody>
          <a:bodyPr wrap="square" rtlCol="0">
            <a:spAutoFit/>
          </a:bodyPr>
          <a:p>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.模块（</a:t>
            </a:r>
            <a:r>
              <a:rPr lang="en-US" altLang="zh-CN" sz="2400">
                <a:latin typeface="微软雅黑" panose="020B0503020204020204" charset="-122"/>
                <a:ea typeface="微软雅黑" panose="020B0503020204020204" charset="-122"/>
                <a:cs typeface="微软雅黑" panose="020B0503020204020204" charset="-122"/>
              </a:rPr>
              <a:t>M</a:t>
            </a:r>
            <a:r>
              <a:rPr lang="zh-CN" altLang="en-US" sz="2400">
                <a:latin typeface="微软雅黑" panose="020B0503020204020204" charset="-122"/>
                <a:ea typeface="微软雅黑" panose="020B0503020204020204" charset="-122"/>
                <a:cs typeface="微软雅黑" panose="020B0503020204020204" charset="-122"/>
              </a:rPr>
              <a:t>odule）：代表一个代码库，全模块名字为：用户名/代码库名。 </a:t>
            </a:r>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2</a:t>
            </a:r>
            <a:r>
              <a:rPr lang="zh-CN" altLang="en-US" sz="2400">
                <a:latin typeface="微软雅黑" panose="020B0503020204020204" charset="-122"/>
                <a:ea typeface="微软雅黑" panose="020B0503020204020204" charset="-122"/>
                <a:cs typeface="微软雅黑" panose="020B0503020204020204" charset="-122"/>
              </a:rPr>
              <a:t>.流水线（Pipeline）：将从代码提交到上线的过程抽象成一条由多个串行的任务组成的流水线。</a:t>
            </a:r>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3</a:t>
            </a:r>
            <a:r>
              <a:rPr lang="zh-CN" altLang="en-US" sz="2400">
                <a:latin typeface="微软雅黑" panose="020B0503020204020204" charset="-122"/>
                <a:ea typeface="微软雅黑" panose="020B0503020204020204" charset="-122"/>
                <a:cs typeface="微软雅黑" panose="020B0503020204020204" charset="-122"/>
              </a:rPr>
              <a:t>.任务（Job）：流水线调度的最小单位，交付的最小阶段单位。上下游任务，支持传递参数，传递构建产出结果。</a:t>
            </a:r>
            <a:endParaRPr lang="zh-CN" altLang="en-US" sz="2400">
              <a:latin typeface="微软雅黑" panose="020B0503020204020204" charset="-122"/>
              <a:ea typeface="微软雅黑" panose="020B0503020204020204" charset="-122"/>
              <a:cs typeface="微软雅黑" panose="020B0503020204020204" charset="-122"/>
            </a:endParaRPr>
          </a:p>
          <a:p>
            <a:r>
              <a:rPr lang="en-US" altLang="zh-CN" sz="2400">
                <a:latin typeface="微软雅黑" panose="020B0503020204020204" charset="-122"/>
                <a:ea typeface="微软雅黑" panose="020B0503020204020204" charset="-122"/>
                <a:cs typeface="微软雅黑" panose="020B0503020204020204" charset="-122"/>
              </a:rPr>
              <a:t>4.</a:t>
            </a:r>
            <a:r>
              <a:rPr lang="zh-CN" altLang="en-US" sz="2400">
                <a:latin typeface="微软雅黑" panose="020B0503020204020204" charset="-122"/>
                <a:ea typeface="微软雅黑" panose="020B0503020204020204" charset="-122"/>
                <a:cs typeface="微软雅黑" panose="020B0503020204020204" charset="-122"/>
              </a:rPr>
              <a:t>插件（</a:t>
            </a:r>
            <a:r>
              <a:rPr lang="en-US" altLang="zh-CN" sz="2400">
                <a:latin typeface="微软雅黑" panose="020B0503020204020204" charset="-122"/>
                <a:ea typeface="微软雅黑" panose="020B0503020204020204" charset="-122"/>
                <a:cs typeface="微软雅黑" panose="020B0503020204020204" charset="-122"/>
              </a:rPr>
              <a:t>Plugin</a:t>
            </a:r>
            <a:r>
              <a:rPr lang="zh-CN" altLang="en-US" sz="2400">
                <a:latin typeface="微软雅黑" panose="020B0503020204020204" charset="-122"/>
                <a:ea typeface="微软雅黑" panose="020B0503020204020204" charset="-122"/>
                <a:cs typeface="微软雅黑" panose="020B0503020204020204" charset="-122"/>
              </a:rPr>
              <a:t>）：承载具体功能的任务。</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24523"/>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34" name="矩形 33"/>
          <p:cNvSpPr/>
          <p:nvPr/>
        </p:nvSpPr>
        <p:spPr>
          <a:xfrm>
            <a:off x="1344023" y="448348"/>
            <a:ext cx="641096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产品设计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交付进度可视化（整条流水线展示）</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487680" y="1264285"/>
            <a:ext cx="10713720" cy="39878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rPr>
              <a:t>举例： 编码 </a:t>
            </a:r>
            <a:r>
              <a:rPr lang="en-US" altLang="zh-CN" sz="2000">
                <a:latin typeface="微软雅黑" panose="020B0503020204020204" charset="-122"/>
                <a:ea typeface="微软雅黑" panose="020B0503020204020204" charset="-122"/>
                <a:cs typeface="微软雅黑" panose="020B0503020204020204" charset="-122"/>
              </a:rPr>
              <a:t>——&gt; </a:t>
            </a:r>
            <a:r>
              <a:rPr lang="zh-CN" altLang="en-US" sz="2000">
                <a:latin typeface="微软雅黑" panose="020B0503020204020204" charset="-122"/>
                <a:ea typeface="微软雅黑" panose="020B0503020204020204" charset="-122"/>
                <a:cs typeface="微软雅黑" panose="020B0503020204020204" charset="-122"/>
              </a:rPr>
              <a:t>单元测试 </a:t>
            </a:r>
            <a:r>
              <a:rPr lang="en-US" altLang="zh-CN" sz="2000">
                <a:latin typeface="微软雅黑" panose="020B0503020204020204" charset="-122"/>
                <a:ea typeface="微软雅黑" panose="020B0503020204020204" charset="-122"/>
                <a:cs typeface="微软雅黑" panose="020B0503020204020204" charset="-122"/>
              </a:rPr>
              <a:t>——&gt; </a:t>
            </a:r>
            <a:r>
              <a:rPr lang="zh-CN" altLang="en-US" sz="2000">
                <a:latin typeface="微软雅黑" panose="020B0503020204020204" charset="-122"/>
                <a:ea typeface="微软雅黑" panose="020B0503020204020204" charset="-122"/>
                <a:cs typeface="微软雅黑" panose="020B0503020204020204" charset="-122"/>
              </a:rPr>
              <a:t>静态代码扫描 </a:t>
            </a:r>
            <a:r>
              <a:rPr lang="en-US" altLang="zh-CN" sz="2000">
                <a:latin typeface="微软雅黑" panose="020B0503020204020204" charset="-122"/>
                <a:ea typeface="微软雅黑" panose="020B0503020204020204" charset="-122"/>
                <a:cs typeface="微软雅黑" panose="020B0503020204020204" charset="-122"/>
              </a:rPr>
              <a:t>——&gt; </a:t>
            </a:r>
            <a:r>
              <a:rPr lang="zh-CN" altLang="en-US" sz="2000">
                <a:latin typeface="微软雅黑" panose="020B0503020204020204" charset="-122"/>
                <a:ea typeface="微软雅黑" panose="020B0503020204020204" charset="-122"/>
                <a:cs typeface="微软雅黑" panose="020B0503020204020204" charset="-122"/>
              </a:rPr>
              <a:t>编译构建</a:t>
            </a:r>
            <a:r>
              <a:rPr lang="en-US" altLang="zh-CN" sz="2000">
                <a:latin typeface="微软雅黑" panose="020B0503020204020204" charset="-122"/>
                <a:ea typeface="微软雅黑" panose="020B0503020204020204" charset="-122"/>
                <a:cs typeface="微软雅黑" panose="020B0503020204020204" charset="-122"/>
              </a:rPr>
              <a:t>——&gt;</a:t>
            </a:r>
            <a:r>
              <a:rPr lang="zh-CN" altLang="en-US" sz="2000">
                <a:latin typeface="微软雅黑" panose="020B0503020204020204" charset="-122"/>
                <a:ea typeface="微软雅黑" panose="020B0503020204020204" charset="-122"/>
                <a:cs typeface="微软雅黑" panose="020B0503020204020204" charset="-122"/>
              </a:rPr>
              <a:t>部署上线</a:t>
            </a:r>
            <a:endParaRPr lang="zh-CN" altLang="en-US" sz="2000">
              <a:latin typeface="微软雅黑" panose="020B0503020204020204" charset="-122"/>
              <a:ea typeface="微软雅黑" panose="020B0503020204020204" charset="-122"/>
              <a:cs typeface="微软雅黑" panose="020B0503020204020204" charset="-122"/>
            </a:endParaRPr>
          </a:p>
        </p:txBody>
      </p:sp>
      <p:pic>
        <p:nvPicPr>
          <p:cNvPr id="5" name="图片 4" descr="O97JPXQ72V6~`OISZ38QM3T"/>
          <p:cNvPicPr>
            <a:picLocks noChangeAspect="1"/>
          </p:cNvPicPr>
          <p:nvPr/>
        </p:nvPicPr>
        <p:blipFill>
          <a:blip r:embed="rId1"/>
          <a:stretch>
            <a:fillRect/>
          </a:stretch>
        </p:blipFill>
        <p:spPr>
          <a:xfrm>
            <a:off x="487680" y="1884045"/>
            <a:ext cx="11030585" cy="3751580"/>
          </a:xfrm>
          <a:prstGeom prst="rect">
            <a:avLst/>
          </a:prstGeom>
        </p:spPr>
      </p:pic>
      <p:pic>
        <p:nvPicPr>
          <p:cNvPr id="6" name="图片 5"/>
          <p:cNvPicPr>
            <a:picLocks noChangeAspect="1"/>
          </p:cNvPicPr>
          <p:nvPr/>
        </p:nvPicPr>
        <p:blipFill>
          <a:blip r:embed="rId2"/>
          <a:stretch>
            <a:fillRect/>
          </a:stretch>
        </p:blipFill>
        <p:spPr>
          <a:xfrm>
            <a:off x="6729730" y="5864860"/>
            <a:ext cx="4788535" cy="525145"/>
          </a:xfrm>
          <a:prstGeom prst="rect">
            <a:avLst/>
          </a:prstGeom>
        </p:spPr>
      </p:pic>
    </p:spTree>
  </p:cSld>
  <p:clrMapOvr>
    <a:masterClrMapping/>
  </p:clrMapOvr>
  <p:transition advTm="32807"/>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34" name="矩形 33"/>
          <p:cNvSpPr/>
          <p:nvPr/>
        </p:nvSpPr>
        <p:spPr>
          <a:xfrm>
            <a:off x="1344023" y="448348"/>
            <a:ext cx="610616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产品设计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交付进度可视化（编译构建为例）</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815340" y="1106805"/>
            <a:ext cx="10309225" cy="1666875"/>
          </a:xfrm>
          <a:prstGeom prst="rect">
            <a:avLst/>
          </a:prstGeom>
        </p:spPr>
      </p:pic>
      <p:pic>
        <p:nvPicPr>
          <p:cNvPr id="8" name="图片 7"/>
          <p:cNvPicPr>
            <a:picLocks noChangeAspect="1"/>
          </p:cNvPicPr>
          <p:nvPr/>
        </p:nvPicPr>
        <p:blipFill>
          <a:blip r:embed="rId2"/>
          <a:stretch>
            <a:fillRect/>
          </a:stretch>
        </p:blipFill>
        <p:spPr>
          <a:xfrm>
            <a:off x="815340" y="3306445"/>
            <a:ext cx="5690235" cy="2957195"/>
          </a:xfrm>
          <a:prstGeom prst="rect">
            <a:avLst/>
          </a:prstGeom>
        </p:spPr>
      </p:pic>
      <p:pic>
        <p:nvPicPr>
          <p:cNvPr id="9" name="图片 8"/>
          <p:cNvPicPr>
            <a:picLocks noChangeAspect="1"/>
          </p:cNvPicPr>
          <p:nvPr/>
        </p:nvPicPr>
        <p:blipFill>
          <a:blip r:embed="rId3"/>
          <a:stretch>
            <a:fillRect/>
          </a:stretch>
        </p:blipFill>
        <p:spPr>
          <a:xfrm>
            <a:off x="6710680" y="3306445"/>
            <a:ext cx="4257040" cy="2133600"/>
          </a:xfrm>
          <a:prstGeom prst="rect">
            <a:avLst/>
          </a:prstGeom>
        </p:spPr>
      </p:pic>
      <p:sp>
        <p:nvSpPr>
          <p:cNvPr id="10" name="文本框 9"/>
          <p:cNvSpPr txBox="1"/>
          <p:nvPr/>
        </p:nvSpPr>
        <p:spPr>
          <a:xfrm>
            <a:off x="815340" y="2938145"/>
            <a:ext cx="1859915" cy="368300"/>
          </a:xfrm>
          <a:prstGeom prst="rect">
            <a:avLst/>
          </a:prstGeom>
          <a:noFill/>
        </p:spPr>
        <p:txBody>
          <a:bodyPr wrap="square" rtlCol="0">
            <a:spAutoFit/>
          </a:bodyPr>
          <a:p>
            <a:r>
              <a:rPr lang="zh-CN" altLang="en-US"/>
              <a:t>编译日志</a:t>
            </a:r>
            <a:endParaRPr lang="zh-CN" altLang="en-US"/>
          </a:p>
        </p:txBody>
      </p:sp>
      <p:sp>
        <p:nvSpPr>
          <p:cNvPr id="12" name="文本框 11"/>
          <p:cNvSpPr txBox="1"/>
          <p:nvPr/>
        </p:nvSpPr>
        <p:spPr>
          <a:xfrm>
            <a:off x="6710680" y="2938145"/>
            <a:ext cx="1859915" cy="368300"/>
          </a:xfrm>
          <a:prstGeom prst="rect">
            <a:avLst/>
          </a:prstGeom>
          <a:noFill/>
        </p:spPr>
        <p:txBody>
          <a:bodyPr wrap="square" rtlCol="0">
            <a:spAutoFit/>
          </a:bodyPr>
          <a:p>
            <a:r>
              <a:rPr lang="zh-CN" altLang="en-US"/>
              <a:t>下载编译结果</a:t>
            </a:r>
            <a:endParaRPr lang="zh-CN" altLang="en-US"/>
          </a:p>
        </p:txBody>
      </p:sp>
    </p:spTree>
  </p:cSld>
  <p:clrMapOvr>
    <a:masterClrMapping/>
  </p:clrMapOvr>
  <p:transition advTm="17924"/>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34" name="矩形 33"/>
          <p:cNvSpPr/>
          <p:nvPr/>
        </p:nvSpPr>
        <p:spPr>
          <a:xfrm>
            <a:off x="1344023" y="448348"/>
            <a:ext cx="275336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产品设计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参数列表</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344295" y="908685"/>
            <a:ext cx="8495030" cy="5457190"/>
          </a:xfrm>
          <a:prstGeom prst="rect">
            <a:avLst/>
          </a:prstGeom>
        </p:spPr>
      </p:pic>
    </p:spTree>
  </p:cSld>
  <p:clrMapOvr>
    <a:masterClrMapping/>
  </p:clrMapOvr>
  <p:transition advTm="869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34" name="矩形 33"/>
          <p:cNvSpPr/>
          <p:nvPr/>
        </p:nvSpPr>
        <p:spPr>
          <a:xfrm>
            <a:off x="1344023" y="448348"/>
            <a:ext cx="397256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产品设计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自定义部署流水线</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652145" y="1106805"/>
            <a:ext cx="10584815" cy="5670550"/>
          </a:xfrm>
          <a:prstGeom prst="rect">
            <a:avLst/>
          </a:prstGeom>
        </p:spPr>
      </p:pic>
    </p:spTree>
  </p:cSld>
  <p:clrMapOvr>
    <a:masterClrMapping/>
  </p:clrMapOvr>
  <p:transition advTm="13478"/>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34" name="矩形 33"/>
          <p:cNvSpPr/>
          <p:nvPr/>
        </p:nvSpPr>
        <p:spPr>
          <a:xfrm>
            <a:off x="1344023" y="448348"/>
            <a:ext cx="275336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产品设计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插件功能</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631825" y="1247140"/>
            <a:ext cx="11400790" cy="5149850"/>
          </a:xfrm>
          <a:prstGeom prst="rect">
            <a:avLst/>
          </a:prstGeom>
        </p:spPr>
      </p:pic>
    </p:spTree>
  </p:cSld>
  <p:clrMapOvr>
    <a:masterClrMapping/>
  </p:clrMapOvr>
  <p:transition advTm="41559"/>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34" name="矩形 33"/>
          <p:cNvSpPr/>
          <p:nvPr/>
        </p:nvSpPr>
        <p:spPr>
          <a:xfrm>
            <a:off x="1344023" y="448348"/>
            <a:ext cx="366776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产品设计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多维度版本控制</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396240" y="1249045"/>
            <a:ext cx="11155680" cy="2553335"/>
          </a:xfrm>
          <a:prstGeom prst="rect">
            <a:avLst/>
          </a:prstGeom>
          <a:noFill/>
        </p:spPr>
        <p:txBody>
          <a:bodyPr wrap="square" rtlCol="0">
            <a:spAutoFit/>
          </a:bodyPr>
          <a:p>
            <a:pPr marL="514350" indent="-514350">
              <a:buAutoNum type="arabicPeriod"/>
            </a:pPr>
            <a:r>
              <a:rPr lang="zh-CN" altLang="en-US" sz="3200"/>
              <a:t>代码版本控制</a:t>
            </a:r>
            <a:endParaRPr lang="zh-CN" altLang="en-US" sz="3200"/>
          </a:p>
          <a:p>
            <a:pPr marL="514350" indent="-514350">
              <a:buAutoNum type="arabicPeriod"/>
            </a:pPr>
            <a:endParaRPr lang="zh-CN" altLang="en-US" sz="3200"/>
          </a:p>
          <a:p>
            <a:pPr marL="514350" indent="-514350">
              <a:buAutoNum type="arabicPeriod"/>
            </a:pPr>
            <a:r>
              <a:rPr lang="zh-CN" altLang="en-US" sz="3200"/>
              <a:t>构建脚本版本控制</a:t>
            </a:r>
            <a:endParaRPr lang="zh-CN" altLang="en-US" sz="3200"/>
          </a:p>
          <a:p>
            <a:pPr marL="514350" indent="-514350">
              <a:buAutoNum type="arabicPeriod"/>
            </a:pPr>
            <a:endParaRPr lang="zh-CN" altLang="en-US" sz="3200"/>
          </a:p>
          <a:p>
            <a:pPr marL="514350" indent="-514350">
              <a:buAutoNum type="arabicPeriod"/>
            </a:pPr>
            <a:r>
              <a:rPr lang="zh-CN" altLang="en-US" sz="3200"/>
              <a:t>发布产出版本控制</a:t>
            </a:r>
            <a:endParaRPr lang="zh-CN" altLang="en-US" sz="3200"/>
          </a:p>
        </p:txBody>
      </p:sp>
      <p:pic>
        <p:nvPicPr>
          <p:cNvPr id="3" name="图片 2"/>
          <p:cNvPicPr>
            <a:picLocks noChangeAspect="1"/>
          </p:cNvPicPr>
          <p:nvPr/>
        </p:nvPicPr>
        <p:blipFill>
          <a:blip r:embed="rId1"/>
          <a:stretch>
            <a:fillRect/>
          </a:stretch>
        </p:blipFill>
        <p:spPr>
          <a:xfrm>
            <a:off x="4412615" y="1106805"/>
            <a:ext cx="7616825" cy="4711700"/>
          </a:xfrm>
          <a:prstGeom prst="rect">
            <a:avLst/>
          </a:prstGeom>
        </p:spPr>
      </p:pic>
    </p:spTree>
  </p:cSld>
  <p:clrMapOvr>
    <a:masterClrMapping/>
  </p:clrMapOvr>
  <p:transition advTm="2831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34" name="矩形 33"/>
          <p:cNvSpPr/>
          <p:nvPr/>
        </p:nvSpPr>
        <p:spPr>
          <a:xfrm>
            <a:off x="1344023" y="448348"/>
            <a:ext cx="366776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产品设计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主干分支工作流</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441960" y="1355725"/>
            <a:ext cx="11384280" cy="3538220"/>
          </a:xfrm>
          <a:prstGeom prst="rect">
            <a:avLst/>
          </a:prstGeom>
          <a:noFill/>
        </p:spPr>
        <p:txBody>
          <a:bodyPr wrap="square" rtlCol="0">
            <a:spAutoFit/>
          </a:bodyPr>
          <a:p>
            <a:pPr marL="457200" indent="-457200">
              <a:buFont typeface="Arial" panose="020B0604020202020204" pitchFamily="34" charset="0"/>
              <a:buChar char="•"/>
            </a:pPr>
            <a:r>
              <a:rPr lang="zh-CN" altLang="en-US" sz="3200">
                <a:latin typeface="微软雅黑" panose="020B0503020204020204" charset="-122"/>
                <a:ea typeface="微软雅黑" panose="020B0503020204020204" charset="-122"/>
                <a:cs typeface="微软雅黑" panose="020B0503020204020204" charset="-122"/>
              </a:rPr>
              <a:t>二种流水线配置</a:t>
            </a:r>
            <a:endParaRPr lang="zh-CN" altLang="en-US" sz="3200">
              <a:latin typeface="微软雅黑" panose="020B0503020204020204" charset="-122"/>
              <a:ea typeface="微软雅黑" panose="020B0503020204020204" charset="-122"/>
              <a:cs typeface="微软雅黑" panose="020B0503020204020204" charset="-122"/>
            </a:endParaRPr>
          </a:p>
          <a:p>
            <a:pPr marL="914400" lvl="1" indent="-457200">
              <a:buFont typeface="Arial" panose="020B0604020202020204" pitchFamily="34" charset="0"/>
              <a:buChar char="•"/>
            </a:pPr>
            <a:r>
              <a:rPr lang="zh-CN" altLang="en-US" sz="3200">
                <a:latin typeface="微软雅黑" panose="020B0503020204020204" charset="-122"/>
                <a:ea typeface="微软雅黑" panose="020B0503020204020204" charset="-122"/>
                <a:cs typeface="微软雅黑" panose="020B0503020204020204" charset="-122"/>
              </a:rPr>
              <a:t>主干流水线</a:t>
            </a:r>
            <a:endParaRPr lang="zh-CN" altLang="en-US" sz="3200">
              <a:latin typeface="微软雅黑" panose="020B0503020204020204" charset="-122"/>
              <a:ea typeface="微软雅黑" panose="020B0503020204020204" charset="-122"/>
              <a:cs typeface="微软雅黑" panose="020B0503020204020204" charset="-122"/>
            </a:endParaRPr>
          </a:p>
          <a:p>
            <a:pPr marL="914400" lvl="1" indent="-457200">
              <a:buFont typeface="Arial" panose="020B0604020202020204" pitchFamily="34" charset="0"/>
              <a:buChar char="•"/>
            </a:pPr>
            <a:r>
              <a:rPr lang="zh-CN" altLang="en-US" sz="3200">
                <a:latin typeface="微软雅黑" panose="020B0503020204020204" charset="-122"/>
                <a:ea typeface="微软雅黑" panose="020B0503020204020204" charset="-122"/>
                <a:cs typeface="微软雅黑" panose="020B0503020204020204" charset="-122"/>
              </a:rPr>
              <a:t>分支流水线</a:t>
            </a:r>
            <a:endParaRPr lang="zh-CN" altLang="en-US" sz="3200">
              <a:latin typeface="微软雅黑" panose="020B0503020204020204" charset="-122"/>
              <a:ea typeface="微软雅黑" panose="020B0503020204020204" charset="-122"/>
              <a:cs typeface="微软雅黑" panose="020B0503020204020204" charset="-122"/>
            </a:endParaRPr>
          </a:p>
          <a:p>
            <a:pPr marL="457200" indent="-457200">
              <a:buFont typeface="Arial" panose="020B0604020202020204" pitchFamily="34" charset="0"/>
              <a:buChar char="•"/>
            </a:pPr>
            <a:r>
              <a:rPr lang="zh-CN" altLang="en-US" sz="3200">
                <a:latin typeface="微软雅黑" panose="020B0503020204020204" charset="-122"/>
                <a:ea typeface="微软雅黑" panose="020B0503020204020204" charset="-122"/>
                <a:cs typeface="微软雅黑" panose="020B0503020204020204" charset="-122"/>
              </a:rPr>
              <a:t>三种视图</a:t>
            </a:r>
            <a:endParaRPr lang="zh-CN" altLang="en-US" sz="3200">
              <a:latin typeface="微软雅黑" panose="020B0503020204020204" charset="-122"/>
              <a:ea typeface="微软雅黑" panose="020B0503020204020204" charset="-122"/>
              <a:cs typeface="微软雅黑" panose="020B0503020204020204" charset="-122"/>
            </a:endParaRPr>
          </a:p>
          <a:p>
            <a:pPr marL="914400" lvl="1" indent="-457200">
              <a:buFont typeface="Arial" panose="020B0604020202020204" pitchFamily="34" charset="0"/>
              <a:buChar char="•"/>
            </a:pPr>
            <a:r>
              <a:rPr lang="zh-CN" altLang="en-US" sz="3200">
                <a:latin typeface="微软雅黑" panose="020B0503020204020204" charset="-122"/>
                <a:ea typeface="微软雅黑" panose="020B0503020204020204" charset="-122"/>
                <a:cs typeface="微软雅黑" panose="020B0503020204020204" charset="-122"/>
              </a:rPr>
              <a:t>主干流水线视图</a:t>
            </a:r>
            <a:endParaRPr lang="zh-CN" altLang="en-US" sz="3200">
              <a:latin typeface="微软雅黑" panose="020B0503020204020204" charset="-122"/>
              <a:ea typeface="微软雅黑" panose="020B0503020204020204" charset="-122"/>
              <a:cs typeface="微软雅黑" panose="020B0503020204020204" charset="-122"/>
            </a:endParaRPr>
          </a:p>
          <a:p>
            <a:pPr marL="914400" lvl="1" indent="-457200">
              <a:buFont typeface="Arial" panose="020B0604020202020204" pitchFamily="34" charset="0"/>
              <a:buChar char="•"/>
            </a:pPr>
            <a:r>
              <a:rPr lang="zh-CN" altLang="en-US" sz="3200">
                <a:latin typeface="微软雅黑" panose="020B0503020204020204" charset="-122"/>
                <a:ea typeface="微软雅黑" panose="020B0503020204020204" charset="-122"/>
                <a:cs typeface="微软雅黑" panose="020B0503020204020204" charset="-122"/>
              </a:rPr>
              <a:t>所有分支流水线视图</a:t>
            </a:r>
            <a:endParaRPr lang="zh-CN" altLang="en-US" sz="3200">
              <a:latin typeface="微软雅黑" panose="020B0503020204020204" charset="-122"/>
              <a:ea typeface="微软雅黑" panose="020B0503020204020204" charset="-122"/>
              <a:cs typeface="微软雅黑" panose="020B0503020204020204" charset="-122"/>
            </a:endParaRPr>
          </a:p>
          <a:p>
            <a:pPr marL="914400" lvl="1" indent="-457200">
              <a:buFont typeface="Arial" panose="020B0604020202020204" pitchFamily="34" charset="0"/>
              <a:buChar char="•"/>
            </a:pPr>
            <a:r>
              <a:rPr lang="zh-CN" altLang="en-US" sz="3200">
                <a:latin typeface="微软雅黑" panose="020B0503020204020204" charset="-122"/>
                <a:ea typeface="微软雅黑" panose="020B0503020204020204" charset="-122"/>
                <a:cs typeface="微软雅黑" panose="020B0503020204020204" charset="-122"/>
              </a:rPr>
              <a:t>单分支流水线视图</a:t>
            </a:r>
            <a:endParaRPr lang="zh-CN" altLang="en-US" sz="32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2209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34" name="矩形 33"/>
          <p:cNvSpPr/>
          <p:nvPr/>
        </p:nvSpPr>
        <p:spPr>
          <a:xfrm>
            <a:off x="1344023" y="448348"/>
            <a:ext cx="283210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产品设计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-REST API</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2147482579"/>
          <p:cNvPicPr>
            <a:picLocks noChangeAspect="1"/>
          </p:cNvPicPr>
          <p:nvPr/>
        </p:nvPicPr>
        <p:blipFill>
          <a:blip r:embed="rId1"/>
          <a:stretch>
            <a:fillRect/>
          </a:stretch>
        </p:blipFill>
        <p:spPr>
          <a:xfrm>
            <a:off x="777240" y="1304925"/>
            <a:ext cx="8854440" cy="5035550"/>
          </a:xfrm>
          <a:prstGeom prst="rect">
            <a:avLst/>
          </a:prstGeom>
          <a:noFill/>
          <a:ln w="9525">
            <a:noFill/>
          </a:ln>
        </p:spPr>
      </p:pic>
    </p:spTree>
  </p:cSld>
  <p:clrMapOvr>
    <a:masterClrMapping/>
  </p:clrMapOvr>
  <p:transition advTm="15584"/>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34" name="矩形 33"/>
          <p:cNvSpPr/>
          <p:nvPr/>
        </p:nvSpPr>
        <p:spPr>
          <a:xfrm>
            <a:off x="1344023" y="448348"/>
            <a:ext cx="283210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产品设计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-REST API</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2147482578"/>
          <p:cNvPicPr>
            <a:picLocks noChangeAspect="1"/>
          </p:cNvPicPr>
          <p:nvPr/>
        </p:nvPicPr>
        <p:blipFill>
          <a:blip r:embed="rId1"/>
          <a:stretch>
            <a:fillRect/>
          </a:stretch>
        </p:blipFill>
        <p:spPr>
          <a:xfrm>
            <a:off x="885190" y="1106805"/>
            <a:ext cx="8957945" cy="5628005"/>
          </a:xfrm>
          <a:prstGeom prst="rect">
            <a:avLst/>
          </a:prstGeom>
          <a:noFill/>
          <a:ln w="9525">
            <a:noFill/>
          </a:ln>
        </p:spPr>
      </p:pic>
    </p:spTree>
  </p:cSld>
  <p:clrMapOvr>
    <a:masterClrMapping/>
  </p:clrMapOvr>
  <p:transition advTm="5382"/>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8" name="文本框 7"/>
          <p:cNvSpPr txBox="1"/>
          <p:nvPr/>
        </p:nvSpPr>
        <p:spPr>
          <a:xfrm>
            <a:off x="6443980" y="3707765"/>
            <a:ext cx="2513330" cy="398780"/>
          </a:xfrm>
          <a:prstGeom prst="rect">
            <a:avLst/>
          </a:prstGeom>
          <a:noFill/>
        </p:spPr>
        <p:txBody>
          <a:bodyPr wrap="square" rtlCol="0">
            <a:spAutoFit/>
          </a:bodyPr>
          <a:lstStyle/>
          <a:p>
            <a:r>
              <a:rPr lang="en-US" altLang="zh-CN" sz="2000"/>
              <a:t>Continuous delivery </a:t>
            </a:r>
            <a:endParaRPr lang="en-US" altLang="zh-CN" sz="2000"/>
          </a:p>
        </p:txBody>
      </p:sp>
      <p:sp>
        <p:nvSpPr>
          <p:cNvPr id="2" name="矩形 1"/>
          <p:cNvSpPr/>
          <p:nvPr/>
        </p:nvSpPr>
        <p:spPr>
          <a:xfrm>
            <a:off x="5780113" y="2684604"/>
            <a:ext cx="3840480" cy="1198880"/>
          </a:xfrm>
          <a:prstGeom prst="rect">
            <a:avLst/>
          </a:prstGeom>
        </p:spPr>
        <p:txBody>
          <a:bodyPr wrap="none">
            <a:spAutoFit/>
          </a:bodyPr>
          <a:lstStyle/>
          <a:p>
            <a:pPr algn="l"/>
            <a:r>
              <a:rPr lang="zh-CN" altLang="en-US" sz="3600" dirty="0">
                <a:sym typeface="+mn-ea"/>
              </a:rPr>
              <a:t>持续交付理论背景</a:t>
            </a:r>
            <a:endParaRPr lang="zh-CN" altLang="en-US" sz="3600" dirty="0"/>
          </a:p>
          <a:p>
            <a:endParaRPr lang="zh-CN" altLang="en-US" sz="3600" b="1" dirty="0"/>
          </a:p>
        </p:txBody>
      </p:sp>
    </p:spTree>
  </p:cSld>
  <p:clrMapOvr>
    <a:masterClrMapping/>
  </p:clrMapOvr>
  <p:transition advTm="56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ea typeface="+mn-lt"/>
                <a:cs typeface="Arial" panose="020B0604020202020204" pitchFamily="34" charset="0"/>
              </a:rPr>
              <a:t>PART 4 </a:t>
            </a: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222222422222</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8" name="文本框 7"/>
          <p:cNvSpPr txBox="1"/>
          <p:nvPr/>
        </p:nvSpPr>
        <p:spPr>
          <a:xfrm>
            <a:off x="5464810" y="3707765"/>
            <a:ext cx="4143375" cy="521970"/>
          </a:xfrm>
          <a:prstGeom prst="rect">
            <a:avLst/>
          </a:prstGeom>
          <a:noFill/>
        </p:spPr>
        <p:txBody>
          <a:bodyPr wrap="square" rtlCol="0">
            <a:spAutoFit/>
          </a:bodyPr>
          <a:lstStyle/>
          <a:p>
            <a:r>
              <a:rPr lang="en-US" altLang="zh-CN" sz="2800">
                <a:sym typeface="+mn-ea"/>
              </a:rPr>
              <a:t>technology Implement</a:t>
            </a:r>
            <a:endParaRPr lang="en-US" altLang="zh-CN" sz="2800"/>
          </a:p>
        </p:txBody>
      </p:sp>
      <p:sp>
        <p:nvSpPr>
          <p:cNvPr id="2" name="矩形 1"/>
          <p:cNvSpPr/>
          <p:nvPr/>
        </p:nvSpPr>
        <p:spPr>
          <a:xfrm>
            <a:off x="5780113" y="2684604"/>
            <a:ext cx="2019300" cy="645160"/>
          </a:xfrm>
          <a:prstGeom prst="rect">
            <a:avLst/>
          </a:prstGeom>
        </p:spPr>
        <p:txBody>
          <a:bodyPr wrap="none">
            <a:spAutoFit/>
          </a:bodyPr>
          <a:lstStyle/>
          <a:p>
            <a:pPr algn="l"/>
            <a:r>
              <a:rPr lang="zh-CN" altLang="en-US" sz="3600" b="1" dirty="0"/>
              <a:t>技术实现</a:t>
            </a:r>
            <a:endParaRPr lang="zh-CN" altLang="en-US" sz="3600" b="1" dirty="0"/>
          </a:p>
        </p:txBody>
      </p:sp>
    </p:spTree>
  </p:cSld>
  <p:clrMapOvr>
    <a:masterClrMapping/>
  </p:clrMapOvr>
  <p:transition advTm="1217"/>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en-US" altLang="zh-CN"/>
          </a:p>
        </p:txBody>
      </p:sp>
      <p:sp>
        <p:nvSpPr>
          <p:cNvPr id="34" name="矩形 33"/>
          <p:cNvSpPr/>
          <p:nvPr/>
        </p:nvSpPr>
        <p:spPr>
          <a:xfrm>
            <a:off x="1344023" y="448348"/>
            <a:ext cx="195580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代码托管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-Git</a:t>
            </a:r>
            <a:endPar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5" name="图片 4" descr="first-commint"/>
          <p:cNvPicPr>
            <a:picLocks noChangeAspect="1"/>
          </p:cNvPicPr>
          <p:nvPr/>
        </p:nvPicPr>
        <p:blipFill>
          <a:blip r:embed="rId1"/>
          <a:stretch>
            <a:fillRect/>
          </a:stretch>
        </p:blipFill>
        <p:spPr>
          <a:xfrm>
            <a:off x="570230" y="2247265"/>
            <a:ext cx="8295005" cy="571500"/>
          </a:xfrm>
          <a:prstGeom prst="rect">
            <a:avLst/>
          </a:prstGeom>
        </p:spPr>
      </p:pic>
      <p:pic>
        <p:nvPicPr>
          <p:cNvPr id="6" name="图片 5" descr="last-commit"/>
          <p:cNvPicPr>
            <a:picLocks noChangeAspect="1"/>
          </p:cNvPicPr>
          <p:nvPr/>
        </p:nvPicPr>
        <p:blipFill>
          <a:blip r:embed="rId2"/>
          <a:stretch>
            <a:fillRect/>
          </a:stretch>
        </p:blipFill>
        <p:spPr>
          <a:xfrm>
            <a:off x="570230" y="3444875"/>
            <a:ext cx="8285480" cy="781050"/>
          </a:xfrm>
          <a:prstGeom prst="rect">
            <a:avLst/>
          </a:prstGeom>
        </p:spPr>
      </p:pic>
      <p:sp>
        <p:nvSpPr>
          <p:cNvPr id="7" name="文本框 6"/>
          <p:cNvSpPr txBox="1"/>
          <p:nvPr/>
        </p:nvSpPr>
        <p:spPr>
          <a:xfrm>
            <a:off x="570230" y="1209675"/>
            <a:ext cx="9911715" cy="368300"/>
          </a:xfrm>
          <a:prstGeom prst="rect">
            <a:avLst/>
          </a:prstGeom>
          <a:noFill/>
        </p:spPr>
        <p:txBody>
          <a:bodyPr wrap="square" rtlCol="0">
            <a:spAutoFit/>
          </a:bodyPr>
          <a:p>
            <a:r>
              <a:rPr lang="en-US" altLang="zh-CN">
                <a:latin typeface="微软雅黑" panose="020B0503020204020204" charset="-122"/>
                <a:ea typeface="微软雅黑" panose="020B0503020204020204" charset="-122"/>
                <a:cs typeface="微软雅黑" panose="020B0503020204020204" charset="-122"/>
              </a:rPr>
              <a:t>Github</a:t>
            </a:r>
            <a:r>
              <a:rPr lang="zh-CN" altLang="en-US">
                <a:latin typeface="微软雅黑" panose="020B0503020204020204" charset="-122"/>
                <a:ea typeface="微软雅黑" panose="020B0503020204020204" charset="-122"/>
                <a:cs typeface="微软雅黑" panose="020B0503020204020204" charset="-122"/>
              </a:rPr>
              <a:t>地址：https://github.com/z521598/pipeline</a:t>
            </a:r>
            <a:endParaRPr lang="zh-CN" altLang="en-US">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570230" y="1878965"/>
            <a:ext cx="3669665" cy="36830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第一次</a:t>
            </a:r>
            <a:r>
              <a:rPr lang="en-US" altLang="zh-CN">
                <a:latin typeface="微软雅黑" panose="020B0503020204020204" charset="-122"/>
                <a:ea typeface="微软雅黑" panose="020B0503020204020204" charset="-122"/>
                <a:cs typeface="微软雅黑" panose="020B0503020204020204" charset="-122"/>
              </a:rPr>
              <a:t>commit</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2018</a:t>
            </a:r>
            <a:r>
              <a:rPr lang="zh-CN" altLang="en-US">
                <a:latin typeface="微软雅黑" panose="020B0503020204020204" charset="-122"/>
                <a:ea typeface="微软雅黑" panose="020B0503020204020204" charset="-122"/>
                <a:cs typeface="微软雅黑" panose="020B0503020204020204" charset="-122"/>
              </a:rPr>
              <a:t>年</a:t>
            </a:r>
            <a:r>
              <a:rPr lang="en-US" altLang="zh-CN">
                <a:latin typeface="微软雅黑" panose="020B0503020204020204" charset="-122"/>
                <a:ea typeface="微软雅黑" panose="020B0503020204020204" charset="-122"/>
                <a:cs typeface="微软雅黑" panose="020B0503020204020204" charset="-122"/>
              </a:rPr>
              <a:t>1</a:t>
            </a:r>
            <a:r>
              <a:rPr lang="zh-CN" altLang="en-US">
                <a:latin typeface="微软雅黑" panose="020B0503020204020204" charset="-122"/>
                <a:ea typeface="微软雅黑" panose="020B0503020204020204" charset="-122"/>
                <a:cs typeface="微软雅黑" panose="020B0503020204020204" charset="-122"/>
              </a:rPr>
              <a:t>月</a:t>
            </a:r>
            <a:r>
              <a:rPr lang="en-US" altLang="zh-CN">
                <a:latin typeface="微软雅黑" panose="020B0503020204020204" charset="-122"/>
                <a:ea typeface="微软雅黑" panose="020B0503020204020204" charset="-122"/>
                <a:cs typeface="微软雅黑" panose="020B0503020204020204" charset="-122"/>
              </a:rPr>
              <a:t>15</a:t>
            </a:r>
            <a:r>
              <a:rPr lang="zh-CN" altLang="en-US">
                <a:latin typeface="微软雅黑" panose="020B0503020204020204" charset="-122"/>
                <a:ea typeface="微软雅黑" panose="020B0503020204020204" charset="-122"/>
                <a:cs typeface="微软雅黑" panose="020B0503020204020204" charset="-122"/>
              </a:rPr>
              <a:t>日</a:t>
            </a:r>
            <a:endParaRPr lang="zh-CN" altLang="en-US">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570230" y="2938780"/>
            <a:ext cx="3783965" cy="368300"/>
          </a:xfrm>
          <a:prstGeom prst="rect">
            <a:avLst/>
          </a:prstGeom>
          <a:noFill/>
        </p:spPr>
        <p:txBody>
          <a:bodyPr wrap="none" rtlCol="0">
            <a:spAutoFit/>
          </a:bodyPr>
          <a:p>
            <a:r>
              <a:rPr lang="zh-CN" altLang="en-US">
                <a:latin typeface="微软雅黑" panose="020B0503020204020204" charset="-122"/>
                <a:ea typeface="微软雅黑" panose="020B0503020204020204" charset="-122"/>
                <a:cs typeface="微软雅黑" panose="020B0503020204020204" charset="-122"/>
              </a:rPr>
              <a:t>最后一次</a:t>
            </a:r>
            <a:r>
              <a:rPr lang="en-US" altLang="zh-CN">
                <a:latin typeface="微软雅黑" panose="020B0503020204020204" charset="-122"/>
                <a:ea typeface="微软雅黑" panose="020B0503020204020204" charset="-122"/>
                <a:cs typeface="微软雅黑" panose="020B0503020204020204" charset="-122"/>
              </a:rPr>
              <a:t>commit</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2018</a:t>
            </a:r>
            <a:r>
              <a:rPr lang="zh-CN" altLang="en-US">
                <a:latin typeface="微软雅黑" panose="020B0503020204020204" charset="-122"/>
                <a:ea typeface="微软雅黑" panose="020B0503020204020204" charset="-122"/>
                <a:cs typeface="微软雅黑" panose="020B0503020204020204" charset="-122"/>
              </a:rPr>
              <a:t>年</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月</a:t>
            </a:r>
            <a:r>
              <a:rPr lang="en-US" altLang="zh-CN">
                <a:latin typeface="微软雅黑" panose="020B0503020204020204" charset="-122"/>
                <a:ea typeface="微软雅黑" panose="020B0503020204020204" charset="-122"/>
                <a:cs typeface="微软雅黑" panose="020B0503020204020204" charset="-122"/>
              </a:rPr>
              <a:t>15</a:t>
            </a:r>
            <a:r>
              <a:rPr lang="zh-CN" altLang="en-US">
                <a:latin typeface="微软雅黑" panose="020B0503020204020204" charset="-122"/>
                <a:ea typeface="微软雅黑" panose="020B0503020204020204" charset="-122"/>
                <a:cs typeface="微软雅黑" panose="020B0503020204020204" charset="-122"/>
              </a:rPr>
              <a:t>日</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10" name="图片 9"/>
          <p:cNvPicPr>
            <a:picLocks noChangeAspect="1"/>
          </p:cNvPicPr>
          <p:nvPr/>
        </p:nvPicPr>
        <p:blipFill>
          <a:blip r:embed="rId3"/>
          <a:stretch>
            <a:fillRect/>
          </a:stretch>
        </p:blipFill>
        <p:spPr>
          <a:xfrm>
            <a:off x="570230" y="5245100"/>
            <a:ext cx="8523605" cy="609600"/>
          </a:xfrm>
          <a:prstGeom prst="rect">
            <a:avLst/>
          </a:prstGeom>
        </p:spPr>
      </p:pic>
      <p:sp>
        <p:nvSpPr>
          <p:cNvPr id="11" name="文本框 10"/>
          <p:cNvSpPr txBox="1"/>
          <p:nvPr/>
        </p:nvSpPr>
        <p:spPr>
          <a:xfrm>
            <a:off x="570230" y="4599940"/>
            <a:ext cx="852297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历时</a:t>
            </a: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个月，共计</a:t>
            </a:r>
            <a:r>
              <a:rPr lang="en-US" altLang="zh-CN">
                <a:latin typeface="微软雅黑" panose="020B0503020204020204" charset="-122"/>
                <a:ea typeface="微软雅黑" panose="020B0503020204020204" charset="-122"/>
                <a:cs typeface="微软雅黑" panose="020B0503020204020204" charset="-122"/>
              </a:rPr>
              <a:t>227</a:t>
            </a:r>
            <a:r>
              <a:rPr lang="zh-CN" altLang="en-US">
                <a:latin typeface="微软雅黑" panose="020B0503020204020204" charset="-122"/>
                <a:ea typeface="微软雅黑" panose="020B0503020204020204" charset="-122"/>
                <a:cs typeface="微软雅黑" panose="020B0503020204020204" charset="-122"/>
              </a:rPr>
              <a:t>个</a:t>
            </a:r>
            <a:r>
              <a:rPr lang="en-US" altLang="zh-CN">
                <a:latin typeface="微软雅黑" panose="020B0503020204020204" charset="-122"/>
                <a:ea typeface="微软雅黑" panose="020B0503020204020204" charset="-122"/>
                <a:cs typeface="微软雅黑" panose="020B0503020204020204" charset="-122"/>
              </a:rPr>
              <a:t>commit</a:t>
            </a:r>
            <a:endParaRPr lang="en-US" altLang="zh-CN">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代码量：约</a:t>
            </a:r>
            <a:r>
              <a:rPr lang="en-US" altLang="zh-CN">
                <a:latin typeface="微软雅黑" panose="020B0503020204020204" charset="-122"/>
                <a:ea typeface="微软雅黑" panose="020B0503020204020204" charset="-122"/>
                <a:cs typeface="微软雅黑" panose="020B0503020204020204" charset="-122"/>
              </a:rPr>
              <a:t>16000</a:t>
            </a:r>
            <a:r>
              <a:rPr lang="zh-CN" altLang="en-US">
                <a:latin typeface="微软雅黑" panose="020B0503020204020204" charset="-122"/>
                <a:ea typeface="微软雅黑" panose="020B0503020204020204" charset="-122"/>
                <a:cs typeface="微软雅黑" panose="020B0503020204020204" charset="-122"/>
              </a:rPr>
              <a:t>行</a:t>
            </a:r>
            <a:r>
              <a:rPr lang="en-US" altLang="zh-CN">
                <a:latin typeface="微软雅黑" panose="020B0503020204020204" charset="-122"/>
                <a:ea typeface="微软雅黑" panose="020B0503020204020204" charset="-122"/>
                <a:cs typeface="微软雅黑" panose="020B0503020204020204" charset="-122"/>
              </a:rPr>
              <a:t>java</a:t>
            </a:r>
            <a:r>
              <a:rPr lang="zh-CN" altLang="en-US">
                <a:latin typeface="微软雅黑" panose="020B0503020204020204" charset="-122"/>
                <a:ea typeface="微软雅黑" panose="020B0503020204020204" charset="-122"/>
                <a:cs typeface="微软雅黑" panose="020B0503020204020204" charset="-122"/>
              </a:rPr>
              <a:t>后端代码，</a:t>
            </a:r>
            <a:r>
              <a:rPr lang="zh-CN" altLang="en-US">
                <a:latin typeface="微软雅黑" panose="020B0503020204020204" charset="-122"/>
                <a:ea typeface="微软雅黑" panose="020B0503020204020204" charset="-122"/>
                <a:cs typeface="微软雅黑" panose="020B0503020204020204" charset="-122"/>
                <a:sym typeface="+mn-ea"/>
              </a:rPr>
              <a:t>约</a:t>
            </a:r>
            <a:r>
              <a:rPr lang="en-US" altLang="zh-CN">
                <a:latin typeface="微软雅黑" panose="020B0503020204020204" charset="-122"/>
                <a:ea typeface="微软雅黑" panose="020B0503020204020204" charset="-122"/>
                <a:cs typeface="微软雅黑" panose="020B0503020204020204" charset="-122"/>
              </a:rPr>
              <a:t>16000</a:t>
            </a:r>
            <a:r>
              <a:rPr lang="zh-CN" altLang="en-US">
                <a:latin typeface="微软雅黑" panose="020B0503020204020204" charset="-122"/>
                <a:ea typeface="微软雅黑" panose="020B0503020204020204" charset="-122"/>
                <a:cs typeface="微软雅黑" panose="020B0503020204020204" charset="-122"/>
              </a:rPr>
              <a:t>行前端代码</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117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en-US" altLang="zh-CN"/>
          </a:p>
        </p:txBody>
      </p:sp>
      <p:sp>
        <p:nvSpPr>
          <p:cNvPr id="34" name="矩形 33"/>
          <p:cNvSpPr/>
          <p:nvPr/>
        </p:nvSpPr>
        <p:spPr>
          <a:xfrm>
            <a:off x="1324973" y="448348"/>
            <a:ext cx="3702050" cy="460375"/>
          </a:xfrm>
          <a:prstGeom prst="rect">
            <a:avLst/>
          </a:prstGeom>
        </p:spPr>
        <p:txBody>
          <a:bodyPr wrap="none">
            <a:spAutoFit/>
          </a:bodyPr>
          <a:lstStyle/>
          <a:p>
            <a:r>
              <a:rPr lang="zh-CN" altLang="en-US" sz="2400" b="1" dirty="0">
                <a:solidFill>
                  <a:schemeClr val="tx1">
                    <a:lumMod val="75000"/>
                    <a:lumOff val="25000"/>
                  </a:schemeClr>
                </a:solidFill>
              </a:rPr>
              <a:t>系统间架构</a:t>
            </a:r>
            <a:r>
              <a:rPr lang="en-US" altLang="zh-CN" sz="2400" b="1" dirty="0">
                <a:solidFill>
                  <a:schemeClr val="tx1">
                    <a:lumMod val="75000"/>
                    <a:lumOff val="25000"/>
                  </a:schemeClr>
                </a:solidFill>
              </a:rPr>
              <a:t>-</a:t>
            </a:r>
            <a:r>
              <a:rPr lang="zh-CN" altLang="en-US" sz="2400" b="1" dirty="0">
                <a:solidFill>
                  <a:schemeClr val="tx1">
                    <a:lumMod val="75000"/>
                    <a:lumOff val="25000"/>
                  </a:schemeClr>
                </a:solidFill>
              </a:rPr>
              <a:t>任务分发机制</a:t>
            </a:r>
            <a:endParaRPr lang="zh-CN" altLang="en-US" sz="2400" b="1" dirty="0">
              <a:solidFill>
                <a:schemeClr val="tx1">
                  <a:lumMod val="75000"/>
                  <a:lumOff val="25000"/>
                </a:schemeClr>
              </a:solidFill>
            </a:endParaRPr>
          </a:p>
        </p:txBody>
      </p:sp>
      <p:pic>
        <p:nvPicPr>
          <p:cNvPr id="3" name="图片 2" descr="git push "/>
          <p:cNvPicPr>
            <a:picLocks noChangeAspect="1"/>
          </p:cNvPicPr>
          <p:nvPr/>
        </p:nvPicPr>
        <p:blipFill>
          <a:blip r:embed="rId1"/>
          <a:stretch>
            <a:fillRect/>
          </a:stretch>
        </p:blipFill>
        <p:spPr>
          <a:xfrm>
            <a:off x="91440" y="314325"/>
            <a:ext cx="11612880" cy="6527165"/>
          </a:xfrm>
          <a:prstGeom prst="rect">
            <a:avLst/>
          </a:prstGeom>
        </p:spPr>
      </p:pic>
    </p:spTree>
  </p:cSld>
  <p:clrMapOvr>
    <a:masterClrMapping/>
  </p:clrMapOvr>
  <p:transition advTm="33743"/>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en-US" altLang="zh-CN"/>
          </a:p>
        </p:txBody>
      </p:sp>
      <p:sp>
        <p:nvSpPr>
          <p:cNvPr id="34" name="矩形 33"/>
          <p:cNvSpPr/>
          <p:nvPr/>
        </p:nvSpPr>
        <p:spPr>
          <a:xfrm>
            <a:off x="1344023" y="448348"/>
            <a:ext cx="610616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系统内部技术架构（水平划分）</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前后端分离</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1" descr="架构"/>
          <p:cNvPicPr>
            <a:picLocks noChangeAspect="1"/>
          </p:cNvPicPr>
          <p:nvPr/>
        </p:nvPicPr>
        <p:blipFill>
          <a:blip r:embed="rId1"/>
          <a:stretch>
            <a:fillRect/>
          </a:stretch>
        </p:blipFill>
        <p:spPr>
          <a:xfrm>
            <a:off x="-479425" y="1132205"/>
            <a:ext cx="13003530" cy="4582795"/>
          </a:xfrm>
          <a:prstGeom prst="rect">
            <a:avLst/>
          </a:prstGeom>
        </p:spPr>
      </p:pic>
    </p:spTree>
  </p:cSld>
  <p:clrMapOvr>
    <a:masterClrMapping/>
  </p:clrMapOvr>
  <p:transition advTm="4306"/>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en-US" altLang="zh-CN"/>
          </a:p>
        </p:txBody>
      </p:sp>
      <p:sp>
        <p:nvSpPr>
          <p:cNvPr id="34" name="矩形 33"/>
          <p:cNvSpPr/>
          <p:nvPr/>
        </p:nvSpPr>
        <p:spPr>
          <a:xfrm>
            <a:off x="1344023" y="448348"/>
            <a:ext cx="6715760" cy="460375"/>
          </a:xfrm>
          <a:prstGeom prst="rect">
            <a:avLst/>
          </a:prstGeom>
        </p:spPr>
        <p:txBody>
          <a:bodyPr wrap="none">
            <a:spAutoFit/>
          </a:bodyPr>
          <a:lstStyle/>
          <a:p>
            <a:pPr algn="l"/>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系统内部业务架构</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（垂直划分）</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多模块分层处理</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5" name="图片 4" descr="业务架构"/>
          <p:cNvPicPr>
            <a:picLocks noChangeAspect="1"/>
          </p:cNvPicPr>
          <p:nvPr/>
        </p:nvPicPr>
        <p:blipFill>
          <a:blip r:embed="rId1"/>
          <a:stretch>
            <a:fillRect/>
          </a:stretch>
        </p:blipFill>
        <p:spPr>
          <a:xfrm>
            <a:off x="534035" y="314325"/>
            <a:ext cx="11123930" cy="6736715"/>
          </a:xfrm>
          <a:prstGeom prst="rect">
            <a:avLst/>
          </a:prstGeom>
        </p:spPr>
      </p:pic>
    </p:spTree>
  </p:cSld>
  <p:clrMapOvr>
    <a:masterClrMapping/>
  </p:clrMapOvr>
  <p:transition advTm="9781"/>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en-US" altLang="zh-CN"/>
          </a:p>
        </p:txBody>
      </p:sp>
      <p:sp>
        <p:nvSpPr>
          <p:cNvPr id="34" name="矩形 33"/>
          <p:cNvSpPr/>
          <p:nvPr/>
        </p:nvSpPr>
        <p:spPr>
          <a:xfrm>
            <a:off x="1344023" y="448348"/>
            <a:ext cx="275336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技术实现</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权限模块</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425450" y="1279525"/>
            <a:ext cx="5425440" cy="3107690"/>
          </a:xfrm>
          <a:prstGeom prst="rect">
            <a:avLst/>
          </a:prstGeom>
          <a:noFill/>
        </p:spPr>
        <p:txBody>
          <a:bodyPr wrap="square" rtlCol="0">
            <a:spAutoFit/>
          </a:bodyPr>
          <a:p>
            <a:r>
              <a:rPr lang="en-US" altLang="zh-CN" sz="2800">
                <a:latin typeface="微软雅黑" panose="020B0503020204020204" charset="-122"/>
                <a:ea typeface="微软雅黑" panose="020B0503020204020204" charset="-122"/>
              </a:rPr>
              <a:t>@PermissionPass</a:t>
            </a:r>
            <a:endParaRPr lang="en-US" altLang="zh-CN" sz="2800">
              <a:latin typeface="微软雅黑" panose="020B0503020204020204" charset="-122"/>
              <a:ea typeface="微软雅黑" panose="020B0503020204020204" charset="-122"/>
            </a:endParaRPr>
          </a:p>
          <a:p>
            <a:endParaRPr lang="en-US" altLang="zh-CN" sz="2800">
              <a:latin typeface="微软雅黑" panose="020B0503020204020204" charset="-122"/>
              <a:ea typeface="微软雅黑" panose="020B0503020204020204" charset="-122"/>
            </a:endParaRPr>
          </a:p>
          <a:p>
            <a:r>
              <a:rPr lang="en-US" altLang="zh-CN" sz="2800">
                <a:latin typeface="微软雅黑" panose="020B0503020204020204" charset="-122"/>
                <a:ea typeface="微软雅黑" panose="020B0503020204020204" charset="-122"/>
              </a:rPr>
              <a:t>@</a:t>
            </a:r>
            <a:r>
              <a:rPr lang="en-US" altLang="zh-CN" sz="2800">
                <a:latin typeface="微软雅黑" panose="020B0503020204020204" charset="-122"/>
                <a:ea typeface="微软雅黑" panose="020B0503020204020204" charset="-122"/>
                <a:sym typeface="+mn-ea"/>
              </a:rPr>
              <a:t>PermissionAdmin</a:t>
            </a:r>
            <a:endParaRPr lang="en-US" altLang="zh-CN" sz="2800">
              <a:latin typeface="微软雅黑" panose="020B0503020204020204" charset="-122"/>
              <a:ea typeface="微软雅黑" panose="020B0503020204020204" charset="-122"/>
              <a:sym typeface="+mn-ea"/>
            </a:endParaRPr>
          </a:p>
          <a:p>
            <a:endParaRPr lang="en-US" altLang="zh-CN" sz="2800">
              <a:latin typeface="微软雅黑" panose="020B0503020204020204" charset="-122"/>
              <a:ea typeface="微软雅黑" panose="020B0503020204020204" charset="-122"/>
              <a:sym typeface="+mn-ea"/>
            </a:endParaRPr>
          </a:p>
          <a:p>
            <a:r>
              <a:rPr lang="en-US" altLang="zh-CN" sz="2800">
                <a:latin typeface="微软雅黑" panose="020B0503020204020204" charset="-122"/>
                <a:ea typeface="微软雅黑" panose="020B0503020204020204" charset="-122"/>
                <a:sym typeface="+mn-ea"/>
              </a:rPr>
              <a:t>    RESTful API</a:t>
            </a:r>
            <a:endParaRPr lang="en-US" altLang="zh-CN" sz="2800">
              <a:latin typeface="微软雅黑" panose="020B0503020204020204" charset="-122"/>
              <a:ea typeface="微软雅黑" panose="020B0503020204020204" charset="-122"/>
              <a:sym typeface="+mn-ea"/>
            </a:endParaRPr>
          </a:p>
          <a:p>
            <a:endParaRPr lang="en-US" altLang="zh-CN" sz="2800">
              <a:latin typeface="微软雅黑" panose="020B0503020204020204" charset="-122"/>
              <a:ea typeface="微软雅黑" panose="020B0503020204020204" charset="-122"/>
              <a:sym typeface="+mn-ea"/>
            </a:endParaRPr>
          </a:p>
          <a:p>
            <a:endParaRPr lang="en-US" altLang="zh-CN" sz="2800">
              <a:latin typeface="微软雅黑" panose="020B0503020204020204" charset="-122"/>
              <a:ea typeface="微软雅黑" panose="020B0503020204020204" charset="-122"/>
              <a:sym typeface="+mn-ea"/>
            </a:endParaRPr>
          </a:p>
        </p:txBody>
      </p:sp>
      <p:pic>
        <p:nvPicPr>
          <p:cNvPr id="4" name="图片 3" descr="权限模型"/>
          <p:cNvPicPr>
            <a:picLocks noChangeAspect="1"/>
          </p:cNvPicPr>
          <p:nvPr/>
        </p:nvPicPr>
        <p:blipFill>
          <a:blip r:embed="rId1"/>
          <a:stretch>
            <a:fillRect/>
          </a:stretch>
        </p:blipFill>
        <p:spPr>
          <a:xfrm>
            <a:off x="3961130" y="-200025"/>
            <a:ext cx="7223125" cy="7258050"/>
          </a:xfrm>
          <a:prstGeom prst="rect">
            <a:avLst/>
          </a:prstGeom>
        </p:spPr>
      </p:pic>
    </p:spTree>
  </p:cSld>
  <p:clrMapOvr>
    <a:masterClrMapping/>
  </p:clrMapOvr>
  <p:transition advTm="19282"/>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en-US" altLang="zh-CN"/>
          </a:p>
        </p:txBody>
      </p:sp>
      <p:sp>
        <p:nvSpPr>
          <p:cNvPr id="34" name="矩形 33"/>
          <p:cNvSpPr/>
          <p:nvPr/>
        </p:nvSpPr>
        <p:spPr>
          <a:xfrm>
            <a:off x="1344023" y="448348"/>
            <a:ext cx="397256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技术实现</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流水线与任务模块</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2" name="图片 -2147482547"/>
          <p:cNvPicPr>
            <a:picLocks noChangeAspect="1"/>
          </p:cNvPicPr>
          <p:nvPr/>
        </p:nvPicPr>
        <p:blipFill>
          <a:blip r:embed="rId1"/>
          <a:stretch>
            <a:fillRect/>
          </a:stretch>
        </p:blipFill>
        <p:spPr>
          <a:xfrm>
            <a:off x="529590" y="1191260"/>
            <a:ext cx="11122660" cy="1510665"/>
          </a:xfrm>
          <a:prstGeom prst="rect">
            <a:avLst/>
          </a:prstGeom>
          <a:noFill/>
          <a:ln w="9525">
            <a:noFill/>
          </a:ln>
        </p:spPr>
      </p:pic>
      <p:pic>
        <p:nvPicPr>
          <p:cNvPr id="3" name="图片 -2147482512"/>
          <p:cNvPicPr>
            <a:picLocks noChangeAspect="1"/>
          </p:cNvPicPr>
          <p:nvPr/>
        </p:nvPicPr>
        <p:blipFill>
          <a:blip r:embed="rId2"/>
          <a:stretch>
            <a:fillRect/>
          </a:stretch>
        </p:blipFill>
        <p:spPr>
          <a:xfrm>
            <a:off x="622935" y="2929890"/>
            <a:ext cx="11029950" cy="3353435"/>
          </a:xfrm>
          <a:prstGeom prst="rect">
            <a:avLst/>
          </a:prstGeom>
          <a:noFill/>
          <a:ln w="9525">
            <a:noFill/>
          </a:ln>
        </p:spPr>
      </p:pic>
    </p:spTree>
  </p:cSld>
  <p:clrMapOvr>
    <a:masterClrMapping/>
  </p:clrMapOvr>
  <p:transition advTm="561"/>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34" name="矩形 33"/>
          <p:cNvSpPr/>
          <p:nvPr/>
        </p:nvSpPr>
        <p:spPr>
          <a:xfrm>
            <a:off x="1344295" y="448310"/>
            <a:ext cx="6075680" cy="460375"/>
          </a:xfrm>
          <a:prstGeom prst="rect">
            <a:avLst/>
          </a:prstGeom>
        </p:spPr>
        <p:txBody>
          <a:bodyPr wrap="squar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产品设计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上下游参数池</a:t>
            </a:r>
            <a:endPar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pic>
        <p:nvPicPr>
          <p:cNvPr id="3" name="图片 2" descr="参数池"/>
          <p:cNvPicPr>
            <a:picLocks noChangeAspect="1"/>
          </p:cNvPicPr>
          <p:nvPr/>
        </p:nvPicPr>
        <p:blipFill>
          <a:blip r:embed="rId1"/>
          <a:stretch>
            <a:fillRect/>
          </a:stretch>
        </p:blipFill>
        <p:spPr>
          <a:xfrm>
            <a:off x="571500" y="1327785"/>
            <a:ext cx="10331450" cy="4202430"/>
          </a:xfrm>
          <a:prstGeom prst="rect">
            <a:avLst/>
          </a:prstGeom>
        </p:spPr>
      </p:pic>
    </p:spTree>
  </p:cSld>
  <p:clrMapOvr>
    <a:masterClrMapping/>
  </p:clrMapOvr>
  <p:transition advTm="656"/>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a:t>
            </a:r>
            <a:endParaRPr lang="en-US" altLang="zh-CN"/>
          </a:p>
        </p:txBody>
      </p:sp>
      <p:sp>
        <p:nvSpPr>
          <p:cNvPr id="34" name="矩形 33"/>
          <p:cNvSpPr/>
          <p:nvPr/>
        </p:nvSpPr>
        <p:spPr>
          <a:xfrm>
            <a:off x="1344023" y="448348"/>
            <a:ext cx="305816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技术实现</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插件化模块</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731520" y="1233805"/>
            <a:ext cx="10728960" cy="3784600"/>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rPr>
              <a:t>原则：高内聚，低耦合</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实体抽象</a:t>
            </a:r>
            <a:r>
              <a:rPr lang="en-US" altLang="zh-CN" sz="2400">
                <a:latin typeface="微软雅黑" panose="020B0503020204020204" charset="-122"/>
                <a:ea typeface="微软雅黑" panose="020B0503020204020204" charset="-122"/>
              </a:rPr>
              <a:t>-</a:t>
            </a:r>
            <a:r>
              <a:rPr lang="zh-CN" altLang="en-US" sz="2400">
                <a:latin typeface="微软雅黑" panose="020B0503020204020204" charset="-122"/>
                <a:ea typeface="微软雅黑" panose="020B0503020204020204" charset="-122"/>
              </a:rPr>
              <a:t>泛型：ConfT泛型代表Job配置类型，BuildT泛型代表Job构建类型</a:t>
            </a:r>
            <a:endParaRPr lang="zh-CN" altLang="en-US" sz="2400">
              <a:latin typeface="微软雅黑" panose="020B0503020204020204" charset="-122"/>
              <a:ea typeface="微软雅黑" panose="020B0503020204020204" charset="-122"/>
            </a:endParaRPr>
          </a:p>
          <a:p>
            <a:r>
              <a:rPr lang="zh-CN" altLang="en-US" sz="2400">
                <a:latin typeface="微软雅黑" panose="020B0503020204020204" charset="-122"/>
                <a:ea typeface="微软雅黑" panose="020B0503020204020204" charset="-122"/>
              </a:rPr>
              <a:t>流程抽象：</a:t>
            </a:r>
            <a:endParaRPr lang="zh-CN" altLang="en-US" sz="2400">
              <a:latin typeface="微软雅黑" panose="020B0503020204020204" charset="-122"/>
              <a:ea typeface="微软雅黑" panose="020B0503020204020204" charset="-122"/>
            </a:endParaRPr>
          </a:p>
          <a:p>
            <a:r>
              <a:rPr lang="en-US" altLang="zh-CN" sz="2400">
                <a:latin typeface="微软雅黑" panose="020B0503020204020204" charset="-122"/>
                <a:ea typeface="微软雅黑" panose="020B0503020204020204" charset="-122"/>
                <a:sym typeface="+mn-ea"/>
              </a:rPr>
              <a:t>1.AbstractPlugin&lt;ConfT, BuildT&gt;</a:t>
            </a:r>
            <a:r>
              <a:rPr lang="zh-CN" altLang="en-US" sz="2400">
                <a:latin typeface="微软雅黑" panose="020B0503020204020204" charset="-122"/>
                <a:ea typeface="微软雅黑" panose="020B0503020204020204" charset="-122"/>
                <a:sym typeface="+mn-ea"/>
              </a:rPr>
              <a:t>：代表了插件。</a:t>
            </a:r>
            <a:endParaRPr lang="zh-CN" altLang="en-US" sz="2400">
              <a:latin typeface="微软雅黑" panose="020B0503020204020204" charset="-122"/>
              <a:ea typeface="微软雅黑" panose="020B0503020204020204" charset="-122"/>
              <a:sym typeface="+mn-ea"/>
            </a:endParaRPr>
          </a:p>
          <a:p>
            <a:r>
              <a:rPr lang="en-US" altLang="zh-CN" sz="2400">
                <a:latin typeface="微软雅黑" panose="020B0503020204020204" charset="-122"/>
                <a:ea typeface="微软雅黑" panose="020B0503020204020204" charset="-122"/>
              </a:rPr>
              <a:t>	</a:t>
            </a:r>
            <a:r>
              <a:rPr lang="zh-CN" altLang="en-US" sz="2400">
                <a:latin typeface="微软雅黑" panose="020B0503020204020204" charset="-122"/>
                <a:ea typeface="微软雅黑" panose="020B0503020204020204" charset="-122"/>
              </a:rPr>
              <a:t>用于获取插件的基本信息，例如名字，用户手册地址，图标地址</a:t>
            </a:r>
            <a:endParaRPr lang="zh-CN" altLang="en-US" sz="2400">
              <a:latin typeface="微软雅黑" panose="020B0503020204020204" charset="-122"/>
              <a:ea typeface="微软雅黑" panose="020B0503020204020204" charset="-122"/>
            </a:endParaRPr>
          </a:p>
          <a:p>
            <a:r>
              <a:rPr lang="en-US" altLang="zh-CN" sz="2400">
                <a:latin typeface="微软雅黑" panose="020B0503020204020204" charset="-122"/>
                <a:ea typeface="微软雅黑" panose="020B0503020204020204" charset="-122"/>
              </a:rPr>
              <a:t>	</a:t>
            </a:r>
            <a:r>
              <a:rPr lang="zh-CN" altLang="en-US" sz="2400">
                <a:latin typeface="微软雅黑" panose="020B0503020204020204" charset="-122"/>
                <a:ea typeface="微软雅黑" panose="020B0503020204020204" charset="-122"/>
              </a:rPr>
              <a:t>用于获取数据处理器，执行器。</a:t>
            </a:r>
            <a:endParaRPr lang="en-US" altLang="zh-CN" sz="2400">
              <a:latin typeface="微软雅黑" panose="020B0503020204020204" charset="-122"/>
              <a:ea typeface="微软雅黑" panose="020B0503020204020204" charset="-122"/>
            </a:endParaRPr>
          </a:p>
          <a:p>
            <a:r>
              <a:rPr lang="en-US" altLang="zh-CN" sz="2400">
                <a:latin typeface="微软雅黑" panose="020B0503020204020204" charset="-122"/>
                <a:ea typeface="微软雅黑" panose="020B0503020204020204" charset="-122"/>
              </a:rPr>
              <a:t>2.AbstractDataOperator&lt;ConfT, BuildT&gt;</a:t>
            </a:r>
            <a:r>
              <a:rPr lang="zh-CN" altLang="en-US" sz="2400">
                <a:latin typeface="微软雅黑" panose="020B0503020204020204" charset="-122"/>
                <a:ea typeface="微软雅黑" panose="020B0503020204020204" charset="-122"/>
              </a:rPr>
              <a:t>：代表插件的数据处理器。</a:t>
            </a:r>
            <a:endParaRPr lang="zh-CN" altLang="en-US" sz="2400">
              <a:latin typeface="微软雅黑" panose="020B0503020204020204" charset="-122"/>
              <a:ea typeface="微软雅黑" panose="020B0503020204020204" charset="-122"/>
            </a:endParaRPr>
          </a:p>
          <a:p>
            <a:r>
              <a:rPr lang="en-US" altLang="zh-CN" sz="2400">
                <a:latin typeface="微软雅黑" panose="020B0503020204020204" charset="-122"/>
                <a:ea typeface="微软雅黑" panose="020B0503020204020204" charset="-122"/>
              </a:rPr>
              <a:t>	</a:t>
            </a:r>
            <a:r>
              <a:rPr lang="zh-CN" altLang="en-US" sz="2400">
                <a:latin typeface="微软雅黑" panose="020B0503020204020204" charset="-122"/>
                <a:ea typeface="微软雅黑" panose="020B0503020204020204" charset="-122"/>
              </a:rPr>
              <a:t>用于处理插件配置以及构建数据</a:t>
            </a:r>
            <a:endParaRPr lang="en-US" altLang="zh-CN" sz="2400">
              <a:latin typeface="微软雅黑" panose="020B0503020204020204" charset="-122"/>
              <a:ea typeface="微软雅黑" panose="020B0503020204020204" charset="-122"/>
            </a:endParaRPr>
          </a:p>
          <a:p>
            <a:r>
              <a:rPr lang="en-US" altLang="zh-CN" sz="2400">
                <a:latin typeface="微软雅黑" panose="020B0503020204020204" charset="-122"/>
                <a:ea typeface="微软雅黑" panose="020B0503020204020204" charset="-122"/>
              </a:rPr>
              <a:t>3.AbstractExecutor</a:t>
            </a:r>
            <a:r>
              <a:rPr lang="en-US" altLang="zh-CN" sz="2400">
                <a:latin typeface="微软雅黑" panose="020B0503020204020204" charset="-122"/>
                <a:ea typeface="微软雅黑" panose="020B0503020204020204" charset="-122"/>
                <a:sym typeface="+mn-ea"/>
              </a:rPr>
              <a:t>&lt;ConfT, BuildT&gt;</a:t>
            </a:r>
            <a:r>
              <a:rPr lang="zh-CN" altLang="en-US" sz="2400">
                <a:latin typeface="微软雅黑" panose="020B0503020204020204" charset="-122"/>
                <a:ea typeface="微软雅黑" panose="020B0503020204020204" charset="-122"/>
                <a:sym typeface="+mn-ea"/>
              </a:rPr>
              <a:t>：代表了插件的执行器，核心逻辑。</a:t>
            </a:r>
            <a:endParaRPr lang="zh-CN" altLang="en-US" sz="2400">
              <a:latin typeface="微软雅黑" panose="020B0503020204020204" charset="-122"/>
              <a:ea typeface="微软雅黑" panose="020B0503020204020204" charset="-122"/>
              <a:sym typeface="+mn-ea"/>
            </a:endParaRPr>
          </a:p>
          <a:p>
            <a:r>
              <a:rPr lang="en-US" altLang="zh-CN" sz="2400">
                <a:latin typeface="微软雅黑" panose="020B0503020204020204" charset="-122"/>
                <a:ea typeface="微软雅黑" panose="020B0503020204020204" charset="-122"/>
                <a:sym typeface="+mn-ea"/>
              </a:rPr>
              <a:t>	</a:t>
            </a:r>
            <a:r>
              <a:rPr lang="zh-CN" altLang="en-US" sz="2400">
                <a:latin typeface="微软雅黑" panose="020B0503020204020204" charset="-122"/>
                <a:ea typeface="微软雅黑" panose="020B0503020204020204" charset="-122"/>
                <a:sym typeface="+mn-ea"/>
              </a:rPr>
              <a:t>用于执行任务，取消任务等等</a:t>
            </a:r>
            <a:endParaRPr lang="zh-CN" altLang="en-US" sz="2400">
              <a:latin typeface="微软雅黑" panose="020B0503020204020204" charset="-122"/>
              <a:ea typeface="微软雅黑" panose="020B0503020204020204" charset="-122"/>
              <a:sym typeface="+mn-ea"/>
            </a:endParaRPr>
          </a:p>
        </p:txBody>
      </p:sp>
    </p:spTree>
  </p:cSld>
  <p:clrMapOvr>
    <a:masterClrMapping/>
  </p:clrMapOvr>
  <p:transition advTm="982"/>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rPr>
              <a:t>PART 5 </a:t>
            </a:r>
            <a:endParaRPr lang="zh-CN" altLang="en-US" sz="4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Arial" panose="020B0604020202020204" pitchFamily="34" charset="0"/>
            </a:endParaRPr>
          </a:p>
        </p:txBody>
      </p:sp>
      <p:sp>
        <p:nvSpPr>
          <p:cNvPr id="8" name="文本框 7"/>
          <p:cNvSpPr txBox="1"/>
          <p:nvPr/>
        </p:nvSpPr>
        <p:spPr>
          <a:xfrm>
            <a:off x="5417185" y="3718560"/>
            <a:ext cx="1949450" cy="521970"/>
          </a:xfrm>
          <a:prstGeom prst="rect">
            <a:avLst/>
          </a:prstGeom>
          <a:noFill/>
        </p:spPr>
        <p:txBody>
          <a:bodyPr wrap="square" rtlCol="0">
            <a:spAutoFit/>
          </a:bodyPr>
          <a:lstStyle/>
          <a:p>
            <a:r>
              <a:rPr lang="en-US" altLang="zh-CN" sz="2800"/>
              <a:t>Conclusion</a:t>
            </a:r>
            <a:endParaRPr lang="en-US" altLang="zh-CN" sz="2800"/>
          </a:p>
        </p:txBody>
      </p:sp>
      <p:sp>
        <p:nvSpPr>
          <p:cNvPr id="2" name="矩形 1"/>
          <p:cNvSpPr/>
          <p:nvPr/>
        </p:nvSpPr>
        <p:spPr>
          <a:xfrm>
            <a:off x="5780113" y="2684604"/>
            <a:ext cx="1101090" cy="645160"/>
          </a:xfrm>
          <a:prstGeom prst="rect">
            <a:avLst/>
          </a:prstGeom>
        </p:spPr>
        <p:txBody>
          <a:bodyPr wrap="none">
            <a:spAutoFit/>
          </a:bodyPr>
          <a:lstStyle/>
          <a:p>
            <a:pPr algn="l"/>
            <a:r>
              <a:rPr lang="zh-CN" altLang="en-US" sz="3600" b="1" dirty="0"/>
              <a:t>总结</a:t>
            </a:r>
            <a:endParaRPr lang="zh-CN" altLang="en-US" sz="3600" b="1" dirty="0"/>
          </a:p>
        </p:txBody>
      </p:sp>
    </p:spTree>
  </p:cSld>
  <p:clrMapOvr>
    <a:masterClrMapping/>
  </p:clrMapOvr>
  <p:transition advTm="1124"/>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1</a:t>
            </a:r>
            <a:endParaRPr lang="en-US" altLang="zh-CN" sz="2400"/>
          </a:p>
        </p:txBody>
      </p:sp>
      <p:sp>
        <p:nvSpPr>
          <p:cNvPr id="20" name="矩形 19"/>
          <p:cNvSpPr/>
          <p:nvPr/>
        </p:nvSpPr>
        <p:spPr>
          <a:xfrm>
            <a:off x="1344023" y="448348"/>
            <a:ext cx="3243580" cy="460375"/>
          </a:xfrm>
          <a:prstGeom prst="rect">
            <a:avLst/>
          </a:prstGeom>
        </p:spPr>
        <p:txBody>
          <a:bodyPr wrap="none">
            <a:spAutoFit/>
          </a:bodyPr>
          <a:lstStyle/>
          <a:p>
            <a:r>
              <a:rPr lang="zh-CN" altLang="en-US" sz="2400" b="1" dirty="0">
                <a:solidFill>
                  <a:schemeClr val="tx1">
                    <a:lumMod val="75000"/>
                    <a:lumOff val="25000"/>
                  </a:schemeClr>
                </a:solidFill>
              </a:rPr>
              <a:t>持续交付</a:t>
            </a:r>
            <a:r>
              <a:rPr lang="en-US" altLang="zh-CN" sz="2400" b="1" dirty="0">
                <a:solidFill>
                  <a:schemeClr val="tx1">
                    <a:lumMod val="75000"/>
                    <a:lumOff val="25000"/>
                  </a:schemeClr>
                </a:solidFill>
              </a:rPr>
              <a:t>xx</a:t>
            </a:r>
            <a:r>
              <a:rPr lang="zh-CN" altLang="zh-CN" sz="2400" b="1" dirty="0">
                <a:solidFill>
                  <a:schemeClr val="tx1">
                    <a:lumMod val="75000"/>
                    <a:lumOff val="25000"/>
                  </a:schemeClr>
                </a:solidFill>
              </a:rPr>
              <a:t>相关背景概念</a:t>
            </a:r>
            <a:endParaRPr lang="zh-CN" altLang="zh-CN" sz="2400" b="1" dirty="0">
              <a:solidFill>
                <a:schemeClr val="tx1">
                  <a:lumMod val="75000"/>
                  <a:lumOff val="25000"/>
                </a:schemeClr>
              </a:solidFill>
            </a:endParaRPr>
          </a:p>
        </p:txBody>
      </p:sp>
      <p:sp>
        <p:nvSpPr>
          <p:cNvPr id="21" name="矩形 20"/>
          <p:cNvSpPr/>
          <p:nvPr/>
        </p:nvSpPr>
        <p:spPr>
          <a:xfrm>
            <a:off x="1344023" y="764961"/>
            <a:ext cx="309880" cy="260350"/>
          </a:xfrm>
          <a:prstGeom prst="rect">
            <a:avLst/>
          </a:prstGeom>
        </p:spPr>
        <p:txBody>
          <a:bodyPr wrap="none">
            <a:spAutoFit/>
          </a:bodyPr>
          <a:lstStyle/>
          <a:p>
            <a:endParaRPr lang="zh-CN" altLang="en-US" sz="1100" dirty="0">
              <a:solidFill>
                <a:schemeClr val="bg1">
                  <a:lumMod val="50000"/>
                </a:schemeClr>
              </a:solidFill>
            </a:endParaRPr>
          </a:p>
        </p:txBody>
      </p:sp>
      <p:pic>
        <p:nvPicPr>
          <p:cNvPr id="2" name="图片 1" descr="devops"/>
          <p:cNvPicPr>
            <a:picLocks noChangeAspect="1"/>
          </p:cNvPicPr>
          <p:nvPr/>
        </p:nvPicPr>
        <p:blipFill>
          <a:blip r:embed="rId1"/>
          <a:stretch>
            <a:fillRect/>
          </a:stretch>
        </p:blipFill>
        <p:spPr>
          <a:xfrm>
            <a:off x="358775" y="1106805"/>
            <a:ext cx="11473815" cy="5691505"/>
          </a:xfrm>
          <a:prstGeom prst="rect">
            <a:avLst/>
          </a:prstGeom>
        </p:spPr>
      </p:pic>
    </p:spTree>
  </p:cSld>
  <p:clrMapOvr>
    <a:masterClrMapping/>
  </p:clrMapOvr>
  <p:transition advTm="1263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charset="-122"/>
                <a:ea typeface="微软雅黑" panose="020B0503020204020204" charset="-122"/>
              </a:rPr>
              <a:t>5</a:t>
            </a:r>
            <a:endParaRPr lang="en-US" altLang="zh-CN">
              <a:latin typeface="微软雅黑" panose="020B0503020204020204" charset="-122"/>
              <a:ea typeface="微软雅黑" panose="020B0503020204020204" charset="-122"/>
            </a:endParaRPr>
          </a:p>
        </p:txBody>
      </p:sp>
      <p:sp>
        <p:nvSpPr>
          <p:cNvPr id="34" name="矩形 33"/>
          <p:cNvSpPr/>
          <p:nvPr/>
        </p:nvSpPr>
        <p:spPr>
          <a:xfrm>
            <a:off x="1344023" y="448348"/>
            <a:ext cx="1402080" cy="460375"/>
          </a:xfrm>
          <a:prstGeom prst="rect">
            <a:avLst/>
          </a:prstGeom>
        </p:spPr>
        <p:txBody>
          <a:bodyPr wrap="none">
            <a:spAutoFit/>
          </a:bodyPr>
          <a:lstStyle/>
          <a:p>
            <a:pPr algn="l"/>
            <a:r>
              <a:rPr lang="zh-CN" altLang="en-US" sz="2400">
                <a:latin typeface="微软雅黑" panose="020B0503020204020204" charset="-122"/>
                <a:ea typeface="微软雅黑" panose="020B0503020204020204" charset="-122"/>
                <a:sym typeface="+mn-ea"/>
              </a:rPr>
              <a:t>项目总结</a:t>
            </a:r>
            <a:endParaRPr lang="zh-CN" altLang="en-US" sz="2400">
              <a:latin typeface="微软雅黑" panose="020B0503020204020204" charset="-122"/>
              <a:ea typeface="微软雅黑" panose="020B0503020204020204" charset="-122"/>
              <a:sym typeface="+mn-ea"/>
            </a:endParaRPr>
          </a:p>
        </p:txBody>
      </p:sp>
      <p:sp>
        <p:nvSpPr>
          <p:cNvPr id="3" name="文本框 2"/>
          <p:cNvSpPr txBox="1"/>
          <p:nvPr/>
        </p:nvSpPr>
        <p:spPr>
          <a:xfrm>
            <a:off x="434340" y="1279525"/>
            <a:ext cx="10866120" cy="1383665"/>
          </a:xfrm>
          <a:prstGeom prst="rect">
            <a:avLst/>
          </a:prstGeom>
          <a:noFill/>
        </p:spPr>
        <p:txBody>
          <a:bodyPr wrap="square" rtlCol="0">
            <a:spAutoFit/>
          </a:bodyPr>
          <a:p>
            <a:r>
              <a:rPr lang="zh-CN" altLang="en-US" sz="2800" b="1">
                <a:latin typeface="微软雅黑" panose="020B0503020204020204" charset="-122"/>
                <a:ea typeface="微软雅黑" panose="020B0503020204020204" charset="-122"/>
              </a:rPr>
              <a:t>已满足入门级持续交付的需求</a:t>
            </a:r>
            <a:endParaRPr lang="zh-CN" altLang="en-US" sz="2800" b="1">
              <a:latin typeface="微软雅黑" panose="020B0503020204020204" charset="-122"/>
              <a:ea typeface="微软雅黑" panose="020B0503020204020204" charset="-122"/>
            </a:endParaRPr>
          </a:p>
          <a:p>
            <a:endParaRPr lang="zh-CN" altLang="en-US" sz="2800" b="1">
              <a:latin typeface="微软雅黑" panose="020B0503020204020204" charset="-122"/>
              <a:ea typeface="微软雅黑" panose="020B0503020204020204" charset="-122"/>
            </a:endParaRPr>
          </a:p>
          <a:p>
            <a:r>
              <a:rPr lang="zh-CN" altLang="en-US" sz="2800" b="1">
                <a:latin typeface="微软雅黑" panose="020B0503020204020204" charset="-122"/>
                <a:ea typeface="微软雅黑" panose="020B0503020204020204" charset="-122"/>
              </a:rPr>
              <a:t>约定大于配置，降低了持续交付的门槛</a:t>
            </a:r>
            <a:endParaRPr lang="zh-CN" altLang="en-US" sz="2800" b="1">
              <a:latin typeface="微软雅黑" panose="020B0503020204020204" charset="-122"/>
              <a:ea typeface="微软雅黑" panose="020B0503020204020204" charset="-122"/>
            </a:endParaRPr>
          </a:p>
        </p:txBody>
      </p:sp>
    </p:spTree>
  </p:cSld>
  <p:clrMapOvr>
    <a:masterClrMapping/>
  </p:clrMapOvr>
  <p:transition advTm="1357"/>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charset="-122"/>
                <a:ea typeface="微软雅黑" panose="020B0503020204020204" charset="-122"/>
              </a:rPr>
              <a:t>5</a:t>
            </a:r>
            <a:endParaRPr lang="en-US" altLang="zh-CN">
              <a:latin typeface="微软雅黑" panose="020B0503020204020204" charset="-122"/>
              <a:ea typeface="微软雅黑" panose="020B0503020204020204" charset="-122"/>
            </a:endParaRPr>
          </a:p>
        </p:txBody>
      </p:sp>
      <p:sp>
        <p:nvSpPr>
          <p:cNvPr id="34" name="矩形 33"/>
          <p:cNvSpPr/>
          <p:nvPr/>
        </p:nvSpPr>
        <p:spPr>
          <a:xfrm>
            <a:off x="1344023" y="448348"/>
            <a:ext cx="1706880" cy="460375"/>
          </a:xfrm>
          <a:prstGeom prst="rect">
            <a:avLst/>
          </a:prstGeom>
        </p:spPr>
        <p:txBody>
          <a:bodyPr wrap="none">
            <a:spAutoFit/>
          </a:bodyPr>
          <a:lstStyle/>
          <a:p>
            <a:pPr algn="l"/>
            <a:r>
              <a:rPr lang="zh-CN" altLang="en-US" sz="2400">
                <a:latin typeface="微软雅黑" panose="020B0503020204020204" charset="-122"/>
                <a:ea typeface="微软雅黑" panose="020B0503020204020204" charset="-122"/>
                <a:sym typeface="+mn-ea"/>
              </a:rPr>
              <a:t>不足与展望</a:t>
            </a:r>
            <a:endParaRPr lang="zh-CN" altLang="en-US" sz="2400">
              <a:latin typeface="微软雅黑" panose="020B0503020204020204" charset="-122"/>
              <a:ea typeface="微软雅黑" panose="020B0503020204020204" charset="-122"/>
              <a:sym typeface="+mn-ea"/>
            </a:endParaRPr>
          </a:p>
        </p:txBody>
      </p:sp>
      <p:sp>
        <p:nvSpPr>
          <p:cNvPr id="2" name="文本框 1"/>
          <p:cNvSpPr txBox="1"/>
          <p:nvPr/>
        </p:nvSpPr>
        <p:spPr>
          <a:xfrm>
            <a:off x="684530" y="1370965"/>
            <a:ext cx="10561320" cy="316928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rPr>
              <a:t>业务上不足：</a:t>
            </a:r>
            <a:endParaRPr lang="zh-CN" altLang="en-US" sz="2000">
              <a:latin typeface="微软雅黑" panose="020B0503020204020204" charset="-122"/>
              <a:ea typeface="微软雅黑" panose="020B0503020204020204" charset="-122"/>
              <a:cs typeface="微软雅黑" panose="020B0503020204020204" charset="-122"/>
            </a:endParaRPr>
          </a:p>
          <a:p>
            <a:r>
              <a:rPr lang="en-US" altLang="zh-CN" sz="2000">
                <a:latin typeface="微软雅黑" panose="020B0503020204020204" charset="-122"/>
                <a:ea typeface="微软雅黑" panose="020B0503020204020204" charset="-122"/>
                <a:cs typeface="微软雅黑" panose="020B0503020204020204" charset="-122"/>
              </a:rPr>
              <a:t>	1</a:t>
            </a:r>
            <a:r>
              <a:rPr lang="zh-CN" altLang="en-US" sz="2000">
                <a:latin typeface="微软雅黑" panose="020B0503020204020204" charset="-122"/>
                <a:ea typeface="微软雅黑" panose="020B0503020204020204" charset="-122"/>
                <a:cs typeface="微软雅黑" panose="020B0503020204020204" charset="-122"/>
              </a:rPr>
              <a:t>、无法做到对计划的跟踪</a:t>
            </a:r>
            <a:endParaRPr lang="zh-CN" altLang="en-US" sz="2000">
              <a:latin typeface="微软雅黑" panose="020B0503020204020204" charset="-122"/>
              <a:ea typeface="微软雅黑" panose="020B0503020204020204" charset="-122"/>
              <a:cs typeface="微软雅黑" panose="020B0503020204020204" charset="-122"/>
            </a:endParaRPr>
          </a:p>
          <a:p>
            <a:r>
              <a:rPr lang="en-US" altLang="zh-CN" sz="2000">
                <a:latin typeface="微软雅黑" panose="020B0503020204020204" charset="-122"/>
                <a:ea typeface="微软雅黑" panose="020B0503020204020204" charset="-122"/>
                <a:cs typeface="微软雅黑" panose="020B0503020204020204" charset="-122"/>
              </a:rPr>
              <a:t>	2</a:t>
            </a:r>
            <a:r>
              <a:rPr lang="zh-CN" altLang="en-US" sz="2000">
                <a:latin typeface="微软雅黑" panose="020B0503020204020204" charset="-122"/>
                <a:ea typeface="微软雅黑" panose="020B0503020204020204" charset="-122"/>
                <a:cs typeface="微软雅黑" panose="020B0503020204020204" charset="-122"/>
              </a:rPr>
              <a:t>、无法满足</a:t>
            </a:r>
            <a:r>
              <a:rPr lang="en-US" altLang="zh-CN" sz="2000">
                <a:latin typeface="微软雅黑" panose="020B0503020204020204" charset="-122"/>
                <a:ea typeface="微软雅黑" panose="020B0503020204020204" charset="-122"/>
                <a:cs typeface="微软雅黑" panose="020B0503020204020204" charset="-122"/>
              </a:rPr>
              <a:t>C</a:t>
            </a:r>
            <a:r>
              <a:rPr lang="zh-CN" altLang="en-US" sz="2000">
                <a:latin typeface="微软雅黑" panose="020B0503020204020204" charset="-122"/>
                <a:ea typeface="微软雅黑" panose="020B0503020204020204" charset="-122"/>
                <a:cs typeface="微软雅黑" panose="020B0503020204020204" charset="-122"/>
              </a:rPr>
              <a:t>语言等平台相关性语言的编译需求</a:t>
            </a:r>
            <a:endParaRPr lang="zh-CN" altLang="en-US" sz="2000">
              <a:latin typeface="微软雅黑" panose="020B0503020204020204" charset="-122"/>
              <a:ea typeface="微软雅黑" panose="020B0503020204020204" charset="-122"/>
              <a:cs typeface="微软雅黑" panose="020B0503020204020204" charset="-122"/>
            </a:endParaRPr>
          </a:p>
          <a:p>
            <a:r>
              <a:rPr lang="en-US" altLang="zh-CN" sz="2000">
                <a:latin typeface="微软雅黑" panose="020B0503020204020204" charset="-122"/>
                <a:ea typeface="微软雅黑" panose="020B0503020204020204" charset="-122"/>
                <a:cs typeface="微软雅黑" panose="020B0503020204020204" charset="-122"/>
              </a:rPr>
              <a:t>	3</a:t>
            </a:r>
            <a:r>
              <a:rPr lang="zh-CN" altLang="en-US" sz="2000">
                <a:latin typeface="微软雅黑" panose="020B0503020204020204" charset="-122"/>
                <a:ea typeface="微软雅黑" panose="020B0503020204020204" charset="-122"/>
                <a:cs typeface="微软雅黑" panose="020B0503020204020204" charset="-122"/>
              </a:rPr>
              <a:t>、无法满足动态资源（机器、网络）的需求</a:t>
            </a:r>
            <a:endParaRPr lang="zh-CN" altLang="en-US" sz="2000">
              <a:latin typeface="微软雅黑" panose="020B0503020204020204" charset="-122"/>
              <a:ea typeface="微软雅黑" panose="020B0503020204020204" charset="-122"/>
              <a:cs typeface="微软雅黑" panose="020B0503020204020204" charset="-122"/>
            </a:endParaRPr>
          </a:p>
          <a:p>
            <a:r>
              <a:rPr lang="en-US" altLang="zh-CN" sz="2000">
                <a:latin typeface="微软雅黑" panose="020B0503020204020204" charset="-122"/>
                <a:ea typeface="微软雅黑" panose="020B0503020204020204" charset="-122"/>
                <a:cs typeface="微软雅黑" panose="020B0503020204020204" charset="-122"/>
              </a:rPr>
              <a:t>	4</a:t>
            </a:r>
            <a:r>
              <a:rPr lang="zh-CN" altLang="en-US" sz="2000">
                <a:latin typeface="微软雅黑" panose="020B0503020204020204" charset="-122"/>
                <a:ea typeface="微软雅黑" panose="020B0503020204020204" charset="-122"/>
                <a:cs typeface="微软雅黑" panose="020B0503020204020204" charset="-122"/>
              </a:rPr>
              <a:t>、无法满足机器学习、</a:t>
            </a:r>
            <a:r>
              <a:rPr lang="en-US" altLang="zh-CN" sz="2000">
                <a:latin typeface="微软雅黑" panose="020B0503020204020204" charset="-122"/>
                <a:ea typeface="微软雅黑" panose="020B0503020204020204" charset="-122"/>
                <a:cs typeface="微软雅黑" panose="020B0503020204020204" charset="-122"/>
              </a:rPr>
              <a:t>SDK</a:t>
            </a:r>
            <a:r>
              <a:rPr lang="zh-CN" altLang="en-US" sz="2000">
                <a:latin typeface="微软雅黑" panose="020B0503020204020204" charset="-122"/>
                <a:ea typeface="微软雅黑" panose="020B0503020204020204" charset="-122"/>
                <a:cs typeface="微软雅黑" panose="020B0503020204020204" charset="-122"/>
              </a:rPr>
              <a:t>项目等测试交付需求</a:t>
            </a:r>
            <a:endParaRPr lang="zh-CN" altLang="en-US" sz="2000">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cs typeface="微软雅黑" panose="020B0503020204020204" charset="-122"/>
            </a:endParaRPr>
          </a:p>
          <a:p>
            <a:endParaRPr lang="zh-CN" altLang="en-US" sz="2000">
              <a:latin typeface="微软雅黑" panose="020B0503020204020204" charset="-122"/>
              <a:ea typeface="微软雅黑" panose="020B0503020204020204" charset="-122"/>
              <a:cs typeface="微软雅黑" panose="020B0503020204020204" charset="-122"/>
            </a:endParaRPr>
          </a:p>
          <a:p>
            <a:r>
              <a:rPr lang="zh-CN" altLang="en-US" sz="2000">
                <a:latin typeface="微软雅黑" panose="020B0503020204020204" charset="-122"/>
                <a:ea typeface="微软雅黑" panose="020B0503020204020204" charset="-122"/>
                <a:cs typeface="微软雅黑" panose="020B0503020204020204" charset="-122"/>
              </a:rPr>
              <a:t>技术上不足：</a:t>
            </a:r>
            <a:endParaRPr lang="zh-CN" altLang="en-US" sz="2000">
              <a:latin typeface="微软雅黑" panose="020B0503020204020204" charset="-122"/>
              <a:ea typeface="微软雅黑" panose="020B0503020204020204" charset="-122"/>
              <a:cs typeface="微软雅黑" panose="020B0503020204020204" charset="-122"/>
            </a:endParaRPr>
          </a:p>
          <a:p>
            <a:r>
              <a:rPr lang="en-US" altLang="zh-CN" sz="2000">
                <a:latin typeface="微软雅黑" panose="020B0503020204020204" charset="-122"/>
                <a:ea typeface="微软雅黑" panose="020B0503020204020204" charset="-122"/>
                <a:cs typeface="微软雅黑" panose="020B0503020204020204" charset="-122"/>
              </a:rPr>
              <a:t>	1</a:t>
            </a:r>
            <a:r>
              <a:rPr lang="zh-CN" altLang="en-US" sz="2000">
                <a:latin typeface="微软雅黑" panose="020B0503020204020204" charset="-122"/>
                <a:ea typeface="微软雅黑" panose="020B0503020204020204" charset="-122"/>
                <a:cs typeface="微软雅黑" panose="020B0503020204020204" charset="-122"/>
              </a:rPr>
              <a:t>、服务单点</a:t>
            </a:r>
            <a:endParaRPr lang="zh-CN" altLang="en-US" sz="2000">
              <a:latin typeface="微软雅黑" panose="020B0503020204020204" charset="-122"/>
              <a:ea typeface="微软雅黑" panose="020B0503020204020204" charset="-122"/>
              <a:cs typeface="微软雅黑" panose="020B0503020204020204" charset="-122"/>
            </a:endParaRPr>
          </a:p>
          <a:p>
            <a:r>
              <a:rPr lang="en-US" altLang="zh-CN" sz="2000">
                <a:latin typeface="微软雅黑" panose="020B0503020204020204" charset="-122"/>
                <a:ea typeface="微软雅黑" panose="020B0503020204020204" charset="-122"/>
                <a:cs typeface="微软雅黑" panose="020B0503020204020204" charset="-122"/>
              </a:rPr>
              <a:t>	2</a:t>
            </a:r>
            <a:r>
              <a:rPr lang="zh-CN" altLang="en-US" sz="2000">
                <a:latin typeface="微软雅黑" panose="020B0503020204020204" charset="-122"/>
                <a:ea typeface="微软雅黑" panose="020B0503020204020204" charset="-122"/>
                <a:cs typeface="微软雅黑" panose="020B0503020204020204" charset="-122"/>
              </a:rPr>
              <a:t>、所有模块部署在一台容器内，无法动态扩容</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983"/>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smtClean="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17653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ea typeface="+mn-lt"/>
                <a:cs typeface="Arial" panose="020B0604020202020204" pitchFamily="34" charset="0"/>
              </a:rPr>
              <a:t>PART 2 </a:t>
            </a: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222222422222</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8" name="文本框 7"/>
          <p:cNvSpPr txBox="1"/>
          <p:nvPr/>
        </p:nvSpPr>
        <p:spPr>
          <a:xfrm>
            <a:off x="5507355" y="3718560"/>
            <a:ext cx="4204335" cy="521970"/>
          </a:xfrm>
          <a:prstGeom prst="rect">
            <a:avLst/>
          </a:prstGeom>
          <a:noFill/>
        </p:spPr>
        <p:txBody>
          <a:bodyPr wrap="square" rtlCol="0">
            <a:spAutoFit/>
          </a:bodyPr>
          <a:lstStyle/>
          <a:p>
            <a:r>
              <a:rPr lang="en-US" altLang="zh-CN" sz="2800"/>
              <a:t>Platform and technology </a:t>
            </a:r>
            <a:endParaRPr lang="en-US" altLang="zh-CN" sz="2800"/>
          </a:p>
        </p:txBody>
      </p:sp>
      <p:sp>
        <p:nvSpPr>
          <p:cNvPr id="2" name="矩形 1"/>
          <p:cNvSpPr/>
          <p:nvPr/>
        </p:nvSpPr>
        <p:spPr>
          <a:xfrm>
            <a:off x="5780113" y="2684604"/>
            <a:ext cx="3383280" cy="645160"/>
          </a:xfrm>
          <a:prstGeom prst="rect">
            <a:avLst/>
          </a:prstGeom>
        </p:spPr>
        <p:txBody>
          <a:bodyPr wrap="none">
            <a:spAutoFit/>
          </a:bodyPr>
          <a:lstStyle/>
          <a:p>
            <a:pPr algn="l"/>
            <a:r>
              <a:rPr lang="zh-CN" altLang="en-US" sz="3600" dirty="0">
                <a:sym typeface="+mn-ea"/>
              </a:rPr>
              <a:t>相关平台与技术</a:t>
            </a:r>
            <a:endParaRPr lang="zh-CN" altLang="en-US" sz="3600" b="1" dirty="0"/>
          </a:p>
        </p:txBody>
      </p:sp>
    </p:spTree>
  </p:cSld>
  <p:clrMapOvr>
    <a:masterClrMapping/>
  </p:clrMapOvr>
  <p:transition advTm="468"/>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endParaRPr lang="en-US" altLang="zh-CN"/>
          </a:p>
        </p:txBody>
      </p:sp>
      <p:sp>
        <p:nvSpPr>
          <p:cNvPr id="34" name="矩形 33"/>
          <p:cNvSpPr/>
          <p:nvPr/>
        </p:nvSpPr>
        <p:spPr>
          <a:xfrm>
            <a:off x="1344023" y="448348"/>
            <a:ext cx="2631440" cy="460375"/>
          </a:xfrm>
          <a:prstGeom prst="rect">
            <a:avLst/>
          </a:prstGeom>
        </p:spPr>
        <p:txBody>
          <a:bodyPr wrap="none">
            <a:spAutoFit/>
          </a:bodyPr>
          <a:lstStyle/>
          <a:p>
            <a:r>
              <a:rPr lang="zh-CN" altLang="en-US" sz="2400" b="1" dirty="0">
                <a:solidFill>
                  <a:schemeClr val="tx1">
                    <a:lumMod val="75000"/>
                    <a:lumOff val="25000"/>
                  </a:schemeClr>
                </a:solidFill>
              </a:rPr>
              <a:t>持续交付系统要素</a:t>
            </a:r>
            <a:endParaRPr lang="zh-CN" altLang="en-US" sz="2400" b="1" dirty="0">
              <a:solidFill>
                <a:schemeClr val="tx1">
                  <a:lumMod val="75000"/>
                  <a:lumOff val="25000"/>
                </a:schemeClr>
              </a:solidFill>
            </a:endParaRPr>
          </a:p>
        </p:txBody>
      </p:sp>
      <p:sp>
        <p:nvSpPr>
          <p:cNvPr id="37" name="文本框 36"/>
          <p:cNvSpPr txBox="1"/>
          <p:nvPr/>
        </p:nvSpPr>
        <p:spPr>
          <a:xfrm>
            <a:off x="577850" y="1111885"/>
            <a:ext cx="11111230" cy="4399915"/>
          </a:xfrm>
          <a:prstGeom prst="rect">
            <a:avLst/>
          </a:prstGeom>
          <a:noFill/>
        </p:spPr>
        <p:txBody>
          <a:bodyPr wrap="square" rtlCol="0">
            <a:spAutoFit/>
          </a:bodyPr>
          <a:p>
            <a:r>
              <a:rPr lang="zh-CN" altLang="en-US" sz="2800"/>
              <a:t>一个持续交付系统所必备的三个组件：</a:t>
            </a:r>
            <a:endParaRPr lang="zh-CN" altLang="en-US" sz="2800"/>
          </a:p>
          <a:p>
            <a:endParaRPr lang="zh-CN" altLang="en-US" sz="2800"/>
          </a:p>
          <a:p>
            <a:r>
              <a:rPr lang="en-US" altLang="zh-CN" sz="2800"/>
              <a:t>1.</a:t>
            </a:r>
            <a:r>
              <a:rPr lang="zh-CN" altLang="en-US" sz="2800"/>
              <a:t> 一个支持自动构建的工具，支持自动编译、部署、分发和测试。</a:t>
            </a:r>
            <a:endParaRPr lang="zh-CN" altLang="en-US" sz="2800"/>
          </a:p>
          <a:p>
            <a:r>
              <a:rPr lang="en-US" altLang="zh-CN" sz="2800"/>
              <a:t>	</a:t>
            </a:r>
            <a:r>
              <a:rPr lang="zh-CN" altLang="en-US" sz="2800"/>
              <a:t>例如：</a:t>
            </a:r>
            <a:r>
              <a:rPr lang="en-US" altLang="zh-CN" sz="2800"/>
              <a:t>Jenkins</a:t>
            </a:r>
            <a:r>
              <a:rPr lang="zh-CN" altLang="en-US" sz="2800"/>
              <a:t>服务器，</a:t>
            </a:r>
            <a:r>
              <a:rPr lang="en-US" altLang="zh-CN" sz="2800"/>
              <a:t>FTP</a:t>
            </a:r>
            <a:r>
              <a:rPr lang="zh-CN" altLang="en-US" sz="2800"/>
              <a:t>服务器</a:t>
            </a:r>
            <a:endParaRPr lang="zh-CN" altLang="en-US" sz="2800"/>
          </a:p>
          <a:p>
            <a:endParaRPr lang="zh-CN" altLang="en-US" sz="2800"/>
          </a:p>
          <a:p>
            <a:r>
              <a:rPr lang="zh-CN" altLang="en-US" sz="2800"/>
              <a:t>2. 一个代码存储库，支持代码存储以及版本控制。</a:t>
            </a:r>
            <a:endParaRPr lang="zh-CN" altLang="en-US" sz="2800"/>
          </a:p>
          <a:p>
            <a:r>
              <a:rPr lang="en-US" altLang="zh-CN" sz="2800"/>
              <a:t>	</a:t>
            </a:r>
            <a:r>
              <a:rPr lang="zh-CN" altLang="en-US" sz="2800"/>
              <a:t>例如：</a:t>
            </a:r>
            <a:r>
              <a:rPr lang="en-US" altLang="zh-CN" sz="2800"/>
              <a:t>Github</a:t>
            </a:r>
            <a:r>
              <a:rPr lang="zh-CN" altLang="en-US" sz="2800"/>
              <a:t>，码云</a:t>
            </a:r>
            <a:endParaRPr lang="zh-CN" altLang="en-US" sz="2800"/>
          </a:p>
          <a:p>
            <a:endParaRPr lang="zh-CN" altLang="en-US" sz="2800"/>
          </a:p>
          <a:p>
            <a:r>
              <a:rPr lang="zh-CN" altLang="en-US" sz="2800"/>
              <a:t>3. 一个持续集成服务器，负责整体的调度。</a:t>
            </a:r>
            <a:endParaRPr lang="zh-CN" altLang="en-US" sz="2800"/>
          </a:p>
          <a:p>
            <a:r>
              <a:rPr lang="en-US" altLang="zh-CN" sz="2800"/>
              <a:t>	</a:t>
            </a:r>
            <a:r>
              <a:rPr lang="zh-CN" altLang="en-US" sz="2800"/>
              <a:t>自研</a:t>
            </a:r>
            <a:endParaRPr lang="zh-CN" altLang="en-US" sz="2800"/>
          </a:p>
        </p:txBody>
      </p:sp>
    </p:spTree>
  </p:cSld>
  <p:clrMapOvr>
    <a:masterClrMapping/>
  </p:clrMapOvr>
  <p:transition advTm="14742"/>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en-US" altLang="zh-CN"/>
          </a:p>
        </p:txBody>
      </p:sp>
      <p:sp>
        <p:nvSpPr>
          <p:cNvPr id="34" name="矩形 33"/>
          <p:cNvSpPr/>
          <p:nvPr/>
        </p:nvSpPr>
        <p:spPr>
          <a:xfrm>
            <a:off x="1344023" y="448348"/>
            <a:ext cx="2325370" cy="460375"/>
          </a:xfrm>
          <a:prstGeom prst="rect">
            <a:avLst/>
          </a:prstGeom>
        </p:spPr>
        <p:txBody>
          <a:bodyPr wrap="none">
            <a:spAutoFit/>
          </a:bodyPr>
          <a:lstStyle/>
          <a:p>
            <a:r>
              <a:rPr lang="en-US" altLang="zh-CN" sz="2400" b="1" dirty="0">
                <a:solidFill>
                  <a:schemeClr val="tx1">
                    <a:lumMod val="75000"/>
                    <a:lumOff val="25000"/>
                  </a:schemeClr>
                </a:solidFill>
              </a:rPr>
              <a:t>x</a:t>
            </a:r>
            <a:r>
              <a:rPr lang="zh-CN" altLang="en-US" sz="2400" b="1" dirty="0">
                <a:solidFill>
                  <a:schemeClr val="tx1">
                    <a:lumMod val="75000"/>
                    <a:lumOff val="25000"/>
                  </a:schemeClr>
                </a:solidFill>
              </a:rPr>
              <a:t>相关技术与平台</a:t>
            </a:r>
            <a:endParaRPr lang="zh-CN" altLang="en-US" sz="2400" b="1" dirty="0">
              <a:solidFill>
                <a:schemeClr val="tx1">
                  <a:lumMod val="75000"/>
                  <a:lumOff val="25000"/>
                </a:schemeClr>
              </a:solidFill>
            </a:endParaRPr>
          </a:p>
        </p:txBody>
      </p:sp>
      <p:sp>
        <p:nvSpPr>
          <p:cNvPr id="37" name="文本框 36"/>
          <p:cNvSpPr txBox="1"/>
          <p:nvPr/>
        </p:nvSpPr>
        <p:spPr>
          <a:xfrm>
            <a:off x="577850" y="1111885"/>
            <a:ext cx="11111230" cy="3107690"/>
          </a:xfrm>
          <a:prstGeom prst="rect">
            <a:avLst/>
          </a:prstGeom>
          <a:noFill/>
        </p:spPr>
        <p:txBody>
          <a:bodyPr wrap="square" rtlCol="0">
            <a:spAutoFit/>
          </a:bodyPr>
          <a:p>
            <a:r>
              <a:rPr lang="en-US" altLang="zh-CN" sz="2800"/>
              <a:t>1.GIthub</a:t>
            </a:r>
            <a:r>
              <a:rPr lang="zh-CN" altLang="en-US" sz="2800"/>
              <a:t>：一个基于</a:t>
            </a:r>
            <a:r>
              <a:rPr lang="en-US" altLang="zh-CN" sz="2800"/>
              <a:t>Git</a:t>
            </a:r>
            <a:r>
              <a:rPr lang="zh-CN" altLang="en-US" sz="2800"/>
              <a:t>的面向开源及私有软件项目的托管平台。</a:t>
            </a:r>
            <a:endParaRPr lang="zh-CN" altLang="en-US" sz="2800"/>
          </a:p>
          <a:p>
            <a:endParaRPr lang="zh-CN" altLang="en-US" sz="2800"/>
          </a:p>
          <a:p>
            <a:r>
              <a:rPr lang="en-US" altLang="zh-CN" sz="2800"/>
              <a:t>2.Jenkins</a:t>
            </a:r>
            <a:r>
              <a:rPr lang="zh-CN" altLang="en-US" sz="2800"/>
              <a:t>：一个基于Java开发的一种持续集成工具，采用master-slave的形式来在任一自定义的远端机器执行任务。</a:t>
            </a:r>
            <a:endParaRPr lang="zh-CN" altLang="en-US" sz="2800"/>
          </a:p>
          <a:p>
            <a:endParaRPr lang="zh-CN" altLang="en-US" sz="2800"/>
          </a:p>
          <a:p>
            <a:r>
              <a:rPr lang="en-US" altLang="zh-CN" sz="2800"/>
              <a:t>3.FTP</a:t>
            </a:r>
            <a:r>
              <a:rPr lang="zh-CN" altLang="en-US" sz="2800"/>
              <a:t>服务器：在互联网上以</a:t>
            </a:r>
            <a:r>
              <a:rPr lang="en-US" altLang="zh-CN" sz="2800"/>
              <a:t>FTP</a:t>
            </a:r>
            <a:r>
              <a:rPr lang="zh-CN" altLang="en-US" sz="2800"/>
              <a:t>协议形式提供文件存储和访问服务的服务器。</a:t>
            </a:r>
            <a:endParaRPr lang="zh-CN" altLang="en-US" sz="2800"/>
          </a:p>
        </p:txBody>
      </p:sp>
    </p:spTree>
  </p:cSld>
  <p:clrMapOvr>
    <a:masterClrMapping/>
  </p:clrMapOvr>
  <p:transition advTm="1217"/>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smtClean="0">
                <a:solidFill>
                  <a:schemeClr val="bg1"/>
                </a:solidFill>
                <a:effectLst>
                  <a:outerShdw blurRad="38100" dist="38100" dir="2700000" algn="tl">
                    <a:srgbClr val="000000">
                      <a:alpha val="43137"/>
                    </a:srgbClr>
                  </a:outerShdw>
                </a:effectLst>
                <a:ea typeface="+mn-lt"/>
                <a:cs typeface="Arial" panose="020B0604020202020204" pitchFamily="34" charset="0"/>
              </a:rPr>
              <a:t>PART 3 </a:t>
            </a:r>
            <a:r>
              <a:rPr lang="en-US" altLang="zh-CN" sz="4400" dirty="0" smtClean="0">
                <a:solidFill>
                  <a:schemeClr val="bg1"/>
                </a:solidFill>
                <a:effectLst>
                  <a:outerShdw blurRad="38100" dist="38100" dir="2700000" algn="tl">
                    <a:srgbClr val="000000">
                      <a:alpha val="43137"/>
                    </a:srgbClr>
                  </a:outerShdw>
                </a:effectLst>
                <a:latin typeface="+mj-lt"/>
                <a:cs typeface="Arial" panose="020B0604020202020204" pitchFamily="34" charset="0"/>
              </a:rPr>
              <a:t>222222422222</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8" name="文本框 7"/>
          <p:cNvSpPr txBox="1"/>
          <p:nvPr/>
        </p:nvSpPr>
        <p:spPr>
          <a:xfrm>
            <a:off x="5464810" y="3707765"/>
            <a:ext cx="2650490" cy="521970"/>
          </a:xfrm>
          <a:prstGeom prst="rect">
            <a:avLst/>
          </a:prstGeom>
          <a:noFill/>
        </p:spPr>
        <p:txBody>
          <a:bodyPr wrap="square" rtlCol="0">
            <a:spAutoFit/>
          </a:bodyPr>
          <a:lstStyle/>
          <a:p>
            <a:r>
              <a:rPr lang="en-US" altLang="zh-CN" sz="2800"/>
              <a:t>Product Design</a:t>
            </a:r>
            <a:endParaRPr lang="en-US" altLang="zh-CN" sz="2800"/>
          </a:p>
        </p:txBody>
      </p:sp>
      <p:sp>
        <p:nvSpPr>
          <p:cNvPr id="2" name="矩形 1"/>
          <p:cNvSpPr/>
          <p:nvPr/>
        </p:nvSpPr>
        <p:spPr>
          <a:xfrm>
            <a:off x="5780113" y="2684604"/>
            <a:ext cx="2019300" cy="645160"/>
          </a:xfrm>
          <a:prstGeom prst="rect">
            <a:avLst/>
          </a:prstGeom>
        </p:spPr>
        <p:txBody>
          <a:bodyPr wrap="none">
            <a:spAutoFit/>
          </a:bodyPr>
          <a:lstStyle/>
          <a:p>
            <a:pPr algn="l"/>
            <a:r>
              <a:rPr lang="zh-CN" altLang="en-US" sz="3600" b="1" dirty="0"/>
              <a:t>产品设计</a:t>
            </a:r>
            <a:endParaRPr lang="zh-CN" altLang="en-US" sz="3600" b="1" dirty="0"/>
          </a:p>
        </p:txBody>
      </p:sp>
    </p:spTree>
  </p:cSld>
  <p:clrMapOvr>
    <a:masterClrMapping/>
  </p:clrMapOvr>
  <p:transition advTm="749"/>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34" name="矩形 33"/>
          <p:cNvSpPr/>
          <p:nvPr/>
        </p:nvSpPr>
        <p:spPr>
          <a:xfrm>
            <a:off x="1344023" y="448348"/>
            <a:ext cx="2753360"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产品设计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平台介绍</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71170" y="1233805"/>
            <a:ext cx="11155680" cy="82994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微软雅黑" panose="020B0503020204020204" charset="-122"/>
              </a:rPr>
              <a:t>一个</a:t>
            </a:r>
            <a:r>
              <a:rPr lang="zh-CN" altLang="en-US" sz="2400">
                <a:latin typeface="微软雅黑" panose="020B0503020204020204" charset="-122"/>
                <a:ea typeface="微软雅黑" panose="020B0503020204020204" charset="-122"/>
                <a:cs typeface="微软雅黑" panose="020B0503020204020204" charset="-122"/>
                <a:sym typeface="+mn-ea"/>
              </a:rPr>
              <a:t>上游</a:t>
            </a:r>
            <a:r>
              <a:rPr lang="zh-CN" altLang="en-US" sz="2400">
                <a:latin typeface="微软雅黑" panose="020B0503020204020204" charset="-122"/>
                <a:ea typeface="微软雅黑" panose="020B0503020204020204" charset="-122"/>
                <a:cs typeface="微软雅黑" panose="020B0503020204020204" charset="-122"/>
              </a:rPr>
              <a:t>基于GitHub代码库的持续交付流水线平台。允许用户自定义交付的各个阶段，实现从代码提交到上线的交付过程的</a:t>
            </a:r>
            <a:r>
              <a:rPr lang="zh-CN" altLang="en-US" sz="2400" b="1" u="sng">
                <a:latin typeface="微软雅黑" panose="020B0503020204020204" charset="-122"/>
                <a:ea typeface="微软雅黑" panose="020B0503020204020204" charset="-122"/>
                <a:cs typeface="微软雅黑" panose="020B0503020204020204" charset="-122"/>
              </a:rPr>
              <a:t>自动化，可视化，规范化</a:t>
            </a:r>
            <a:r>
              <a:rPr lang="zh-CN" altLang="en-US" sz="2400" b="1">
                <a:latin typeface="微软雅黑" panose="020B0503020204020204" charset="-122"/>
                <a:ea typeface="微软雅黑" panose="020B0503020204020204" charset="-122"/>
                <a:cs typeface="微软雅黑" panose="020B0503020204020204" charset="-122"/>
              </a:rPr>
              <a:t>。</a:t>
            </a:r>
            <a:endParaRPr lang="zh-CN" altLang="en-US" sz="2400" b="1">
              <a:latin typeface="微软雅黑" panose="020B0503020204020204" charset="-122"/>
              <a:ea typeface="微软雅黑" panose="020B0503020204020204" charset="-122"/>
              <a:cs typeface="微软雅黑" panose="020B0503020204020204" charset="-122"/>
            </a:endParaRPr>
          </a:p>
        </p:txBody>
      </p:sp>
      <p:pic>
        <p:nvPicPr>
          <p:cNvPr id="4" name="图片 3" descr="T1Y_CFCUEQQJ8~I`FEVI~$6"/>
          <p:cNvPicPr>
            <a:picLocks noChangeAspect="1"/>
          </p:cNvPicPr>
          <p:nvPr/>
        </p:nvPicPr>
        <p:blipFill>
          <a:blip r:embed="rId1"/>
          <a:stretch>
            <a:fillRect/>
          </a:stretch>
        </p:blipFill>
        <p:spPr>
          <a:xfrm>
            <a:off x="471170" y="2063750"/>
            <a:ext cx="10634345" cy="3900805"/>
          </a:xfrm>
          <a:prstGeom prst="rect">
            <a:avLst/>
          </a:prstGeom>
        </p:spPr>
      </p:pic>
      <p:sp>
        <p:nvSpPr>
          <p:cNvPr id="3" name="文本框 2"/>
          <p:cNvSpPr txBox="1"/>
          <p:nvPr/>
        </p:nvSpPr>
        <p:spPr>
          <a:xfrm>
            <a:off x="3692525" y="5964555"/>
            <a:ext cx="4191635" cy="398780"/>
          </a:xfrm>
          <a:prstGeom prst="rect">
            <a:avLst/>
          </a:prstGeom>
          <a:noFill/>
        </p:spPr>
        <p:txBody>
          <a:bodyPr wrap="square" rtlCol="0">
            <a:spAutoFit/>
          </a:bodyPr>
          <a:p>
            <a:pPr algn="ctr"/>
            <a:r>
              <a:rPr lang="zh-CN" altLang="en-US" sz="2000" b="1" u="sng">
                <a:latin typeface="微软雅黑" panose="020B0503020204020204" charset="-122"/>
                <a:ea typeface="微软雅黑" panose="020B0503020204020204" charset="-122"/>
              </a:rPr>
              <a:t>宗旨：缩短从代码到上线的距离</a:t>
            </a:r>
            <a:endParaRPr lang="zh-CN" altLang="en-US" sz="2000" b="1" u="sng">
              <a:latin typeface="微软雅黑" panose="020B0503020204020204" charset="-122"/>
              <a:ea typeface="微软雅黑" panose="020B0503020204020204" charset="-122"/>
            </a:endParaRPr>
          </a:p>
        </p:txBody>
      </p:sp>
    </p:spTree>
  </p:cSld>
  <p:clrMapOvr>
    <a:masterClrMapping/>
  </p:clrMapOvr>
  <p:transition advTm="14929"/>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en-US" altLang="zh-CN"/>
          </a:p>
        </p:txBody>
      </p:sp>
      <p:sp>
        <p:nvSpPr>
          <p:cNvPr id="34" name="矩形 33"/>
          <p:cNvSpPr/>
          <p:nvPr/>
        </p:nvSpPr>
        <p:spPr>
          <a:xfrm>
            <a:off x="1344023" y="448348"/>
            <a:ext cx="3745865" cy="460375"/>
          </a:xfrm>
          <a:prstGeom prst="rect">
            <a:avLst/>
          </a:prstGeom>
        </p:spPr>
        <p:txBody>
          <a:bodyPr wrap="none">
            <a:spAutoFit/>
          </a:bodyPr>
          <a:lstStyle/>
          <a:p>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产品设计</a:t>
            </a:r>
            <a:r>
              <a:rPr lang="en-US" altLang="zh-CN"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-Github</a:t>
            </a:r>
            <a:r>
              <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一键登录</a:t>
            </a:r>
            <a:endParaRPr lang="zh-CN" altLang="en-US" sz="24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21690" y="1188085"/>
            <a:ext cx="10668000" cy="2306955"/>
          </a:xfrm>
          <a:prstGeom prst="rect">
            <a:avLst/>
          </a:prstGeom>
          <a:noFill/>
        </p:spPr>
        <p:txBody>
          <a:bodyPr wrap="square" rtlCol="0">
            <a:spAutoFit/>
          </a:bodyPr>
          <a:p>
            <a:pPr marL="342900" indent="-342900">
              <a:buAutoNum type="arabicPeriod"/>
            </a:pPr>
            <a:r>
              <a:rPr lang="en-US" altLang="zh-CN" sz="3600"/>
              <a:t>OAuth</a:t>
            </a:r>
            <a:r>
              <a:rPr lang="zh-CN" altLang="en-US" sz="3600"/>
              <a:t>第三方授权</a:t>
            </a:r>
            <a:endParaRPr lang="zh-CN" altLang="en-US" sz="3600"/>
          </a:p>
          <a:p>
            <a:pPr marL="342900" indent="-342900">
              <a:buAutoNum type="arabicPeriod"/>
            </a:pPr>
            <a:endParaRPr lang="en-US" altLang="zh-CN" sz="3600"/>
          </a:p>
          <a:p>
            <a:pPr marL="342900" indent="-342900">
              <a:buAutoNum type="arabicPeriod"/>
            </a:pPr>
            <a:r>
              <a:rPr lang="en-US" altLang="zh-CN" sz="3600"/>
              <a:t>github access token</a:t>
            </a:r>
            <a:endParaRPr lang="en-US" altLang="zh-CN" sz="3600"/>
          </a:p>
          <a:p>
            <a:pPr marL="342900" indent="-342900">
              <a:buAutoNum type="arabicPeriod"/>
            </a:pPr>
            <a:endParaRPr lang="en-US" altLang="zh-CN" sz="3600"/>
          </a:p>
        </p:txBody>
      </p:sp>
      <p:pic>
        <p:nvPicPr>
          <p:cNvPr id="3" name="图片 2" descr="Login"/>
          <p:cNvPicPr>
            <a:picLocks noChangeAspect="1"/>
          </p:cNvPicPr>
          <p:nvPr/>
        </p:nvPicPr>
        <p:blipFill>
          <a:blip r:embed="rId1"/>
          <a:stretch>
            <a:fillRect/>
          </a:stretch>
        </p:blipFill>
        <p:spPr>
          <a:xfrm>
            <a:off x="6812280" y="448310"/>
            <a:ext cx="3275965" cy="6089015"/>
          </a:xfrm>
          <a:prstGeom prst="rect">
            <a:avLst/>
          </a:prstGeom>
        </p:spPr>
      </p:pic>
    </p:spTree>
  </p:cSld>
  <p:clrMapOvr>
    <a:masterClrMapping/>
  </p:clrMapOvr>
  <p:transition advTm="11186"/>
  <p:timing>
    <p:tnLst>
      <p:par>
        <p:cTn id="1" dur="indefinite" restart="never" nodeType="tmRoot"/>
      </p:par>
    </p:tnLst>
  </p:timing>
</p:sld>
</file>

<file path=ppt/tags/tag1.xml><?xml version="1.0" encoding="utf-8"?>
<p:tagLst xmlns:p="http://schemas.openxmlformats.org/presentationml/2006/main">
  <p:tag name="MH" val="20151230141854"/>
  <p:tag name="MH_LIBRARY" val="CONTENTS"/>
  <p:tag name="MH_TYPE" val="OTHERS"/>
  <p:tag name="ID" val="545839"/>
</p:tagLst>
</file>

<file path=ppt/tags/tag2.xml><?xml version="1.0" encoding="utf-8"?>
<p:tagLst xmlns:p="http://schemas.openxmlformats.org/presentationml/2006/main">
  <p:tag name="MH" val="20151230141854"/>
  <p:tag name="MH_LIBRARY" val="CONTENTS"/>
  <p:tag name="MH_TYPE" val="OTHERS"/>
  <p:tag name="ID" val="545839"/>
</p:tagLst>
</file>

<file path=ppt/tags/tag3.xml><?xml version="1.0" encoding="utf-8"?>
<p:tagLst xmlns:p="http://schemas.openxmlformats.org/presentationml/2006/main">
  <p:tag name="MH" val="20151230141854"/>
  <p:tag name="MH_LIBRARY" val="CONTENTS"/>
  <p:tag name="MH_TYPE" val="OTHERS"/>
  <p:tag name="ID" val="545839"/>
</p:tagLst>
</file>

<file path=ppt/tags/tag4.xml><?xml version="1.0" encoding="utf-8"?>
<p:tagLst xmlns:p="http://schemas.openxmlformats.org/presentationml/2006/main">
  <p:tag name="MH" val="20151230141854"/>
  <p:tag name="MH_LIBRARY" val="CONTENTS"/>
  <p:tag name="MH_TYPE" val="OTHERS"/>
  <p:tag name="ID" val="545839"/>
</p:tagLst>
</file>

<file path=ppt/tags/tag5.xml><?xml version="1.0" encoding="utf-8"?>
<p:tagLst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1888</Words>
  <Application>WPS 演示</Application>
  <PresentationFormat>自定义</PresentationFormat>
  <Paragraphs>234</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宋体</vt:lpstr>
      <vt:lpstr>Wingdings</vt:lpstr>
      <vt:lpstr>Gotham Rounded Medium</vt:lpstr>
      <vt:lpstr>微软雅黑</vt:lpstr>
      <vt:lpstr>等线</vt:lpstr>
      <vt:lpstr>Vrinda</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江杰</dc:creator>
  <cp:lastModifiedBy>再换一个网名</cp:lastModifiedBy>
  <cp:revision>194</cp:revision>
  <dcterms:created xsi:type="dcterms:W3CDTF">2016-01-19T08:46:00Z</dcterms:created>
  <dcterms:modified xsi:type="dcterms:W3CDTF">2018-06-10T00:58:04Z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