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3" r:id="rId1"/>
    <p:sldMasterId id="2147483649" r:id="rId2"/>
  </p:sldMasterIdLst>
  <p:notesMasterIdLst>
    <p:notesMasterId r:id="rId35"/>
  </p:notesMasterIdLst>
  <p:handoutMasterIdLst>
    <p:handoutMasterId r:id="rId36"/>
  </p:handoutMasterIdLst>
  <p:sldIdLst>
    <p:sldId id="256" r:id="rId3"/>
    <p:sldId id="874" r:id="rId4"/>
    <p:sldId id="857" r:id="rId5"/>
    <p:sldId id="856" r:id="rId6"/>
    <p:sldId id="831" r:id="rId7"/>
    <p:sldId id="858" r:id="rId8"/>
    <p:sldId id="859" r:id="rId9"/>
    <p:sldId id="860" r:id="rId10"/>
    <p:sldId id="832" r:id="rId11"/>
    <p:sldId id="833" r:id="rId12"/>
    <p:sldId id="834" r:id="rId13"/>
    <p:sldId id="835" r:id="rId14"/>
    <p:sldId id="868" r:id="rId15"/>
    <p:sldId id="870" r:id="rId16"/>
    <p:sldId id="869" r:id="rId17"/>
    <p:sldId id="800" r:id="rId18"/>
    <p:sldId id="871" r:id="rId19"/>
    <p:sldId id="810" r:id="rId20"/>
    <p:sldId id="836" r:id="rId21"/>
    <p:sldId id="855" r:id="rId22"/>
    <p:sldId id="837" r:id="rId23"/>
    <p:sldId id="838" r:id="rId24"/>
    <p:sldId id="839" r:id="rId25"/>
    <p:sldId id="872" r:id="rId26"/>
    <p:sldId id="842" r:id="rId27"/>
    <p:sldId id="812" r:id="rId28"/>
    <p:sldId id="844" r:id="rId29"/>
    <p:sldId id="843" r:id="rId30"/>
    <p:sldId id="845" r:id="rId31"/>
    <p:sldId id="847" r:id="rId32"/>
    <p:sldId id="848" r:id="rId33"/>
    <p:sldId id="853" r:id="rId3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宋体" panose="02010600030101010101" pitchFamily="2" charset="-122"/>
      <p:regular r:id="rId41"/>
    </p:embeddedFont>
    <p:embeddedFont>
      <p:font typeface="Arial Rounded MT Bold" panose="020F0704030504030204" pitchFamily="34" charset="0"/>
      <p:regular r:id="rId42"/>
    </p:embeddedFont>
    <p:embeddedFont>
      <p:font typeface="Tahoma" panose="020B0604030504040204" pitchFamily="34" charset="0"/>
      <p:regular r:id="rId43"/>
      <p:bold r:id="rId44"/>
    </p:embeddedFont>
    <p:embeddedFont>
      <p:font typeface="PMingLiU" panose="020B0604020202020204" charset="-120"/>
      <p:regular r:id="rId45"/>
    </p:embeddedFont>
    <p:embeddedFont>
      <p:font typeface="Arial Unicode MS" panose="020B0604020202020204" charset="-128"/>
      <p:regular r:id="rId46"/>
    </p:embeddedFont>
    <p:embeddedFont>
      <p:font typeface="cmsy10" panose="020B0500000000000000" pitchFamily="34" charset="0"/>
      <p:regular r:id="rId47"/>
    </p:embeddedFont>
    <p:embeddedFont>
      <p:font typeface="Tempus Sans ITC" panose="04020404030D07020202" pitchFamily="82" charset="0"/>
      <p:regular r:id="rId48"/>
    </p:embeddedFont>
    <p:embeddedFont>
      <p:font typeface="Georgia" panose="02040502050405020303" pitchFamily="18" charset="0"/>
      <p:regular r:id="rId49"/>
      <p:bold r:id="rId50"/>
      <p:italic r:id="rId51"/>
      <p:boldItalic r:id="rId52"/>
    </p:embeddedFont>
  </p:embeddedFontLst>
  <p:custDataLst>
    <p:tags r:id="rId5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C8"/>
    <a:srgbClr val="000080"/>
    <a:srgbClr val="FFFFCC"/>
    <a:srgbClr val="0033CC"/>
    <a:srgbClr val="FF9933"/>
    <a:srgbClr val="FF0000"/>
    <a:srgbClr val="008000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4" autoAdjust="0"/>
    <p:restoredTop sz="95294" autoAdjust="0"/>
  </p:normalViewPr>
  <p:slideViewPr>
    <p:cSldViewPr>
      <p:cViewPr varScale="1">
        <p:scale>
          <a:sx n="98" d="100"/>
          <a:sy n="98" d="100"/>
        </p:scale>
        <p:origin x="903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gs" Target="tags/tag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1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49" Type="http://schemas.openxmlformats.org/officeDocument/2006/relationships/font" Target="fonts/font13.fntdata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52" Type="http://schemas.openxmlformats.org/officeDocument/2006/relationships/font" Target="fonts/font1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8824731-77E3-4B2E-BD30-9F2889213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1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6EC862A-9869-4311-85BA-6D3B623552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64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607E67-3443-430C-9CEE-E8ADFFA19FD7}" type="slidenum">
              <a:rPr lang="en-US" smtClean="0">
                <a:latin typeface="Times New Roman" pitchFamily="18" charset="0"/>
              </a:rPr>
              <a:pPr eaLnBrk="1" hangingPunct="1"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51F4F1-933F-445F-ADB2-33FA15B71DD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26627" name="Rectangle 7"/>
          <p:cNvSpPr txBox="1">
            <a:spLocks noGrp="1" noChangeArrowheads="1"/>
          </p:cNvSpPr>
          <p:nvPr/>
        </p:nvSpPr>
        <p:spPr bwMode="auto">
          <a:xfrm>
            <a:off x="3885974" y="8687595"/>
            <a:ext cx="2972026" cy="45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FAA5D4-7B60-48D0-8AB8-3F7483A66248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651" tIns="48324" rIns="96651" bIns="48324"/>
          <a:lstStyle/>
          <a:p>
            <a:pPr eaLnBrk="1" hangingPunct="1"/>
            <a:r>
              <a:rPr lang="en-US" dirty="0" smtClean="0"/>
              <a:t>I would like to talk about it in the context of language understanding problems. This is the problem I would like to solve. You are given a short story, a document, a paragraph, which you would like to understand. My working definition for Comprehension here would be “ A process that….”</a:t>
            </a:r>
          </a:p>
          <a:p>
            <a:pPr eaLnBrk="1" hangingPunct="1"/>
            <a:r>
              <a:rPr lang="en-US" dirty="0" smtClean="0"/>
              <a:t>So, given some statement, I would like to know if they are true in this story or not….</a:t>
            </a:r>
          </a:p>
          <a:p>
            <a:pPr eaLnBrk="1" hangingPunct="1"/>
            <a:r>
              <a:rPr lang="en-US" dirty="0" smtClean="0"/>
              <a:t>This is a very difficult task…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What do we need to know in order to have a chance to do that? … Many things….;</a:t>
            </a:r>
          </a:p>
          <a:p>
            <a:pPr eaLnBrk="1" hangingPunct="1"/>
            <a:r>
              <a:rPr lang="en-US" dirty="0" smtClean="0"/>
              <a:t>If I would ask you “Where does Chris live?”  you will not be satisfied with an answer – “Chris Lived</a:t>
            </a:r>
            <a:r>
              <a:rPr lang="en-US" baseline="0" dirty="0" smtClean="0"/>
              <a:t> in a Pretty home”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And, there are probably many other stand-alone tasks of this sort that we need to be able to address, if we want to have a chance to COMPREHEND this story, and answer questions with respect to it.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But comprehending this story, being able to determined the truth of these statements is probably a lot more than that – we need to be able to put these things,</a:t>
            </a:r>
          </a:p>
          <a:p>
            <a:pPr eaLnBrk="1" hangingPunct="1"/>
            <a:r>
              <a:rPr lang="en-US" dirty="0" smtClean="0"/>
              <a:t>(and what is “these” </a:t>
            </a:r>
            <a:r>
              <a:rPr lang="en-US" dirty="0" err="1" smtClean="0"/>
              <a:t>isnt</a:t>
            </a:r>
            <a:r>
              <a:rPr lang="en-US" dirty="0" smtClean="0"/>
              <a:t>’ so clear) together.</a:t>
            </a:r>
          </a:p>
          <a:p>
            <a:pPr eaLnBrk="1" hangingPunct="1"/>
            <a:r>
              <a:rPr lang="en-US" dirty="0" smtClean="0"/>
              <a:t>So, how do we address comprehension? Here is a somewhat cartoon-she view of what has happened in this area over the last 30 years or so?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talk about – I wish I could talk about. </a:t>
            </a:r>
          </a:p>
          <a:p>
            <a:pPr eaLnBrk="1" hangingPunct="1"/>
            <a:r>
              <a:rPr lang="en-US" dirty="0" smtClean="0"/>
              <a:t>Here is a challenge: write a program that responds correctly to these five questions. Many of us would love to be able to do it.</a:t>
            </a:r>
          </a:p>
          <a:p>
            <a:pPr eaLnBrk="1" hangingPunct="1"/>
            <a:r>
              <a:rPr lang="en-US" dirty="0" smtClean="0"/>
              <a:t>This is a very natural problem; a short paragraph on Christopher Robin that we all </a:t>
            </a:r>
          </a:p>
          <a:p>
            <a:pPr eaLnBrk="1" hangingPunct="1"/>
            <a:r>
              <a:rPr lang="en-US" dirty="0" smtClean="0"/>
              <a:t>Know and love, and a few questions about it; my six years old can answer these</a:t>
            </a:r>
          </a:p>
          <a:p>
            <a:pPr eaLnBrk="1" hangingPunct="1"/>
            <a:r>
              <a:rPr lang="en-US" dirty="0" smtClean="0"/>
              <a:t>Almost instantaneously, yes, we cannot write a program that answers more than, say, 2 out of five questions.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What is involved in being able to answer these? Clearly, there are many “small” local decisions that we need to make.</a:t>
            </a:r>
          </a:p>
          <a:p>
            <a:pPr eaLnBrk="1" hangingPunct="1"/>
            <a:r>
              <a:rPr lang="en-US" dirty="0" smtClean="0"/>
              <a:t>We need to recognize that there are two Chris’s here. A father an a son. We need to resolve co-reference. We need sometimes</a:t>
            </a:r>
          </a:p>
          <a:p>
            <a:pPr eaLnBrk="1" hangingPunct="1"/>
            <a:r>
              <a:rPr lang="en-US" dirty="0" smtClean="0"/>
              <a:t>To attach prepositions properly; </a:t>
            </a:r>
          </a:p>
          <a:p>
            <a:pPr eaLnBrk="1" hangingPunct="1"/>
            <a:r>
              <a:rPr lang="en-US" dirty="0" smtClean="0"/>
              <a:t>The key issue, is that it is not sufficient to solve these local problems – we need to figure out how to put them </a:t>
            </a:r>
          </a:p>
          <a:p>
            <a:pPr eaLnBrk="1" hangingPunct="1"/>
            <a:r>
              <a:rPr lang="en-US" dirty="0" smtClean="0"/>
              <a:t>Together in some coherent way. 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And in this talk, I will focus on this. We describe some recent works that we have done in this direction - …..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What do we know – in the last few years there has been a lot of work – and a considerable success on what I call here --- </a:t>
            </a:r>
          </a:p>
          <a:p>
            <a:pPr eaLnBrk="1" hangingPunct="1"/>
            <a:r>
              <a:rPr lang="en-US" dirty="0" smtClean="0"/>
              <a:t>Here is a more concrete and easy example -----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/>
              <a:t>There is an agreement today that learning/ statistics /information theory (you name it) is of prime importance to making</a:t>
            </a:r>
          </a:p>
          <a:p>
            <a:pPr eaLnBrk="1" hangingPunct="1"/>
            <a:r>
              <a:rPr lang="en-US" dirty="0" smtClean="0"/>
              <a:t>Progress in these tasks. The key reason, is that rather than working on these high level difficult tasks, we have moved</a:t>
            </a:r>
          </a:p>
          <a:p>
            <a:pPr eaLnBrk="1" hangingPunct="1"/>
            <a:r>
              <a:rPr lang="en-US" dirty="0" smtClean="0"/>
              <a:t>To work on well defined disambiguation problems that people felt are at the core of many problems.</a:t>
            </a:r>
          </a:p>
          <a:p>
            <a:pPr eaLnBrk="1" hangingPunct="1"/>
            <a:r>
              <a:rPr lang="en-US" dirty="0" smtClean="0"/>
              <a:t>And, as an outcome of work in NLP and Learning Theory, there is today a pretty good understanding for how to solve</a:t>
            </a:r>
          </a:p>
          <a:p>
            <a:pPr eaLnBrk="1" hangingPunct="1"/>
            <a:r>
              <a:rPr lang="en-US" dirty="0" smtClean="0"/>
              <a:t>All these problems – which are essentially the same problem.</a:t>
            </a:r>
          </a:p>
        </p:txBody>
      </p:sp>
    </p:spTree>
    <p:extLst>
      <p:ext uri="{BB962C8B-B14F-4D97-AF65-F5344CB8AC3E}">
        <p14:creationId xmlns:p14="http://schemas.microsoft.com/office/powerpoint/2010/main" val="1881717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72EBEB8-CC2E-4F95-A491-301166ABE15E}" type="slidenum">
              <a:rPr lang="en-US">
                <a:latin typeface="Times New Roman" pitchFamily="18" charset="0"/>
              </a:rPr>
              <a:pPr eaLnBrk="1" hangingPunct="1"/>
              <a:t>15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6867" name="Rectangle 7"/>
          <p:cNvSpPr txBox="1">
            <a:spLocks noGrp="1" noChangeArrowheads="1"/>
          </p:cNvSpPr>
          <p:nvPr/>
        </p:nvSpPr>
        <p:spPr bwMode="auto">
          <a:xfrm>
            <a:off x="3885974" y="8687595"/>
            <a:ext cx="2972026" cy="45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FF959F5-70F9-4C38-A933-91DC983C5426}" type="slidenum">
              <a:rPr lang="en-US" sz="1300">
                <a:latin typeface="Times New Roman" pitchFamily="18" charset="0"/>
              </a:rPr>
              <a:pPr algn="r" eaLnBrk="1" hangingPunct="1"/>
              <a:t>15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Give examples for what’s not abductive reasoning</a:t>
            </a:r>
          </a:p>
          <a:p>
            <a:pPr eaLnBrk="1" hangingPunct="1"/>
            <a:r>
              <a:rPr lang="en-US" dirty="0" smtClean="0"/>
              <a:t>Focus on abductive reasoning</a:t>
            </a:r>
          </a:p>
          <a:p>
            <a:pPr eaLnBrk="1" hangingPunct="1"/>
            <a:r>
              <a:rPr lang="en-US" dirty="0" smtClean="0"/>
              <a:t>Show the formulation – talk about the boxes</a:t>
            </a:r>
          </a:p>
          <a:p>
            <a:pPr eaLnBrk="1" hangingPunct="1"/>
            <a:r>
              <a:rPr lang="en-US" dirty="0" smtClean="0"/>
              <a:t>Talk about multiple ways of training – decoupling – relate to abstraction</a:t>
            </a:r>
          </a:p>
          <a:p>
            <a:pPr eaLnBrk="1" hangingPunct="1"/>
            <a:r>
              <a:rPr lang="en-US" dirty="0" smtClean="0"/>
              <a:t>Examples: semantic parsing (do verb + Prep + commas together; lack of jointly annotated data)</a:t>
            </a:r>
          </a:p>
          <a:p>
            <a:pPr eaLnBrk="1" hangingPunct="1"/>
            <a:r>
              <a:rPr lang="en-US" dirty="0" smtClean="0"/>
              <a:t>Wikification – Relations</a:t>
            </a:r>
            <a:r>
              <a:rPr lang="en-US" baseline="0" dirty="0" smtClean="0"/>
              <a:t> (but also add geographical coherence; topical coherence; all interrelated signal that are acquired at different times, </a:t>
            </a:r>
            <a:r>
              <a:rPr lang="en-US" baseline="0" smtClean="0"/>
              <a:t>different contexts, etc.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787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614BA10-AC1F-43E6-9BD9-271707FE71BE}" type="slidenum">
              <a:rPr lang="en-US" smtClean="0">
                <a:latin typeface="Times New Roman" pitchFamily="18" charset="0"/>
              </a:rPr>
              <a:pPr eaLnBrk="1" hangingPunct="1"/>
              <a:t>16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096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8FEE1B8-F63F-4C36-B9A9-12CB21FF9C0A}" type="slidenum">
              <a:rPr lang="en-US" sz="1200">
                <a:latin typeface="Calibri" pitchFamily="34" charset="0"/>
              </a:rPr>
              <a:pPr algn="r" eaLnBrk="1" hangingPunct="1"/>
              <a:t>16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41EA3DD-D4A5-48FE-A001-6ABC8B12BF25}" type="slidenum">
              <a:rPr lang="en-US" altLang="en-US">
                <a:latin typeface="Times New Roman" pitchFamily="18" charset="0"/>
              </a:rPr>
              <a:pPr eaLnBrk="1" hangingPunct="1"/>
              <a:t>17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29ADCBC6-9E6B-4DB3-AC56-570F6CD71744}" type="slidenum">
              <a:rPr lang="en-US" altLang="en-US" sz="1200">
                <a:ea typeface="Arial Unicode MS" pitchFamily="34" charset="-128"/>
                <a:cs typeface="Arial Unicode MS" pitchFamily="34" charset="-128"/>
              </a:rPr>
              <a:pPr algn="r"/>
              <a:t>17</a:t>
            </a:fld>
            <a:endParaRPr lang="en-US" altLang="en-US" sz="12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6438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27DAB4-A798-4FC5-8AE3-97C2DEDCD010}" type="slidenum">
              <a:rPr lang="en-US" smtClean="0">
                <a:latin typeface="Times New Roman" pitchFamily="18" charset="0"/>
              </a:rPr>
              <a:pPr eaLnBrk="1" hangingPunct="1"/>
              <a:t>18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F358E5D-7D1F-4952-9E7E-FBD602E3B169}" type="slidenum">
              <a:rPr lang="en-US" smtClean="0">
                <a:latin typeface="Times New Roman" pitchFamily="18" charset="0"/>
              </a:rPr>
              <a:pPr eaLnBrk="1" hangingPunct="1"/>
              <a:t>19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5A5AD5-5B90-4741-89B8-C62D5C5BE781}" type="slidenum">
              <a:rPr lang="en-US" smtClean="0">
                <a:latin typeface="Times New Roman" pitchFamily="18" charset="0"/>
              </a:rPr>
              <a:pPr eaLnBrk="1" hangingPunct="1"/>
              <a:t>21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051DB39-1D7C-4A56-8ABB-FF735B1ADB14}" type="slidenum">
              <a:rPr lang="en-US" smtClean="0">
                <a:latin typeface="Times New Roman" pitchFamily="18" charset="0"/>
              </a:rPr>
              <a:pPr eaLnBrk="1" hangingPunct="1"/>
              <a:t>22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8AFC48-6941-41CF-884B-6282860F35D8}" type="slidenum">
              <a:rPr lang="en-US" smtClean="0">
                <a:latin typeface="Times New Roman" pitchFamily="18" charset="0"/>
              </a:rPr>
              <a:pPr eaLnBrk="1" hangingPunct="1"/>
              <a:t>23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7E95172-95A6-4110-BDF0-62B96FECC94B}" type="slidenum">
              <a:rPr lang="en-US" smtClean="0">
                <a:latin typeface="Times New Roman" pitchFamily="18" charset="0"/>
              </a:rPr>
              <a:pPr eaLnBrk="1" hangingPunct="1"/>
              <a:t>25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51F4F1-933F-445F-ADB2-33FA15B71DD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26627" name="Rectangle 7"/>
          <p:cNvSpPr txBox="1">
            <a:spLocks noGrp="1" noChangeArrowheads="1"/>
          </p:cNvSpPr>
          <p:nvPr/>
        </p:nvSpPr>
        <p:spPr bwMode="auto">
          <a:xfrm>
            <a:off x="3885974" y="8687595"/>
            <a:ext cx="2972026" cy="45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FAA5D4-7B60-48D0-8AB8-3F7483A66248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651" tIns="48324" rIns="96651" bIns="48324"/>
          <a:lstStyle/>
          <a:p>
            <a:pPr eaLnBrk="1" hangingPunct="1"/>
            <a:r>
              <a:rPr lang="en-US" dirty="0" smtClean="0"/>
              <a:t>I would like to talk about it in the context of language understanding problems. This is the problem I would like to solve. You are given a short story, a document, a paragraph, which you would like to understand. My working definition for Comprehension here would be “ A process that….”</a:t>
            </a:r>
          </a:p>
          <a:p>
            <a:pPr eaLnBrk="1" hangingPunct="1"/>
            <a:r>
              <a:rPr lang="en-US" dirty="0" smtClean="0"/>
              <a:t>So, given some statement, I would like to know if they are true in this story or not….</a:t>
            </a:r>
          </a:p>
          <a:p>
            <a:pPr eaLnBrk="1" hangingPunct="1"/>
            <a:r>
              <a:rPr lang="en-US" dirty="0" smtClean="0"/>
              <a:t>This is a very difficult task…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What do we need to know in order to have a chance to do that? … Many things….;</a:t>
            </a:r>
          </a:p>
          <a:p>
            <a:pPr eaLnBrk="1" hangingPunct="1"/>
            <a:r>
              <a:rPr lang="en-US" dirty="0" smtClean="0"/>
              <a:t>If I would ask you “Where does Chris live?”  you will not be satisfied with an answer – “Chris Lived</a:t>
            </a:r>
            <a:r>
              <a:rPr lang="en-US" baseline="0" dirty="0" smtClean="0"/>
              <a:t> in a Pretty home”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And, there are probably many other stand-alone tasks of this sort that we need to be able to address, if we want to have a chance to COMPREHEND this story, and answer questions with respect to it.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But comprehending this story, being able to determined the truth of these statements is probably a lot more than that – we need to be able to put these things,</a:t>
            </a:r>
          </a:p>
          <a:p>
            <a:pPr eaLnBrk="1" hangingPunct="1"/>
            <a:r>
              <a:rPr lang="en-US" dirty="0" smtClean="0"/>
              <a:t>(and what is “these” </a:t>
            </a:r>
            <a:r>
              <a:rPr lang="en-US" dirty="0" err="1" smtClean="0"/>
              <a:t>isnt</a:t>
            </a:r>
            <a:r>
              <a:rPr lang="en-US" dirty="0" smtClean="0"/>
              <a:t>’ so clear) together.</a:t>
            </a:r>
          </a:p>
          <a:p>
            <a:pPr eaLnBrk="1" hangingPunct="1"/>
            <a:r>
              <a:rPr lang="en-US" dirty="0" smtClean="0"/>
              <a:t>So, how do we address comprehension? Here is a somewhat cartoon-she view of what has happened in this area over the last 30 years or so?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talk about – I wish I could talk about. </a:t>
            </a:r>
          </a:p>
          <a:p>
            <a:pPr eaLnBrk="1" hangingPunct="1"/>
            <a:r>
              <a:rPr lang="en-US" dirty="0" smtClean="0"/>
              <a:t>Here is a challenge: write a program that responds correctly to these five questions. Many of us would love to be able to do it.</a:t>
            </a:r>
          </a:p>
          <a:p>
            <a:pPr eaLnBrk="1" hangingPunct="1"/>
            <a:r>
              <a:rPr lang="en-US" dirty="0" smtClean="0"/>
              <a:t>This is a very natural problem; a short paragraph on Christopher Robin that we all </a:t>
            </a:r>
          </a:p>
          <a:p>
            <a:pPr eaLnBrk="1" hangingPunct="1"/>
            <a:r>
              <a:rPr lang="en-US" dirty="0" smtClean="0"/>
              <a:t>Know and love, and a few questions about it; my six years old can answer these</a:t>
            </a:r>
          </a:p>
          <a:p>
            <a:pPr eaLnBrk="1" hangingPunct="1"/>
            <a:r>
              <a:rPr lang="en-US" dirty="0" smtClean="0"/>
              <a:t>Almost instantaneously, yes, we cannot write a program that answers more than, say, 2 out of five questions.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What is involved in being able to answer these? Clearly, there are many “small” local decisions that we need to make.</a:t>
            </a:r>
          </a:p>
          <a:p>
            <a:pPr eaLnBrk="1" hangingPunct="1"/>
            <a:r>
              <a:rPr lang="en-US" dirty="0" smtClean="0"/>
              <a:t>We need to recognize that there are two Chris’s here. A father an a son. We need to resolve co-reference. We need sometimes</a:t>
            </a:r>
          </a:p>
          <a:p>
            <a:pPr eaLnBrk="1" hangingPunct="1"/>
            <a:r>
              <a:rPr lang="en-US" dirty="0" smtClean="0"/>
              <a:t>To attach prepositions properly; </a:t>
            </a:r>
          </a:p>
          <a:p>
            <a:pPr eaLnBrk="1" hangingPunct="1"/>
            <a:r>
              <a:rPr lang="en-US" dirty="0" smtClean="0"/>
              <a:t>The key issue, is that it is not sufficient to solve these local problems – we need to figure out how to put them </a:t>
            </a:r>
          </a:p>
          <a:p>
            <a:pPr eaLnBrk="1" hangingPunct="1"/>
            <a:r>
              <a:rPr lang="en-US" dirty="0" smtClean="0"/>
              <a:t>Together in some coherent way. 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And in this talk, I will focus on this. We describe some recent works that we have done in this direction - …..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What do we know – in the last few years there has been a lot of work – and a considerable success on what I call here --- </a:t>
            </a:r>
          </a:p>
          <a:p>
            <a:pPr eaLnBrk="1" hangingPunct="1"/>
            <a:r>
              <a:rPr lang="en-US" dirty="0" smtClean="0"/>
              <a:t>Here is a more concrete and easy example -----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/>
              <a:t>There is an agreement today that learning/ statistics /information theory (you name it) is of prime importance to making</a:t>
            </a:r>
          </a:p>
          <a:p>
            <a:pPr eaLnBrk="1" hangingPunct="1"/>
            <a:r>
              <a:rPr lang="en-US" dirty="0" smtClean="0"/>
              <a:t>Progress in these tasks. The key reason, is that rather than working on these high level difficult tasks, we have moved</a:t>
            </a:r>
          </a:p>
          <a:p>
            <a:pPr eaLnBrk="1" hangingPunct="1"/>
            <a:r>
              <a:rPr lang="en-US" dirty="0" smtClean="0"/>
              <a:t>To work on well defined disambiguation problems that people felt are at the core of many problems.</a:t>
            </a:r>
          </a:p>
          <a:p>
            <a:pPr eaLnBrk="1" hangingPunct="1"/>
            <a:r>
              <a:rPr lang="en-US" dirty="0" smtClean="0"/>
              <a:t>And, as an outcome of work in NLP and Learning Theory, there is today a pretty good understanding for how to solve</a:t>
            </a:r>
          </a:p>
          <a:p>
            <a:pPr eaLnBrk="1" hangingPunct="1"/>
            <a:r>
              <a:rPr lang="en-US" dirty="0" smtClean="0"/>
              <a:t>All these problems – which are essentially the same problem.</a:t>
            </a:r>
          </a:p>
        </p:txBody>
      </p:sp>
    </p:spTree>
    <p:extLst>
      <p:ext uri="{BB962C8B-B14F-4D97-AF65-F5344CB8AC3E}">
        <p14:creationId xmlns:p14="http://schemas.microsoft.com/office/powerpoint/2010/main" val="4230110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087E50-DC15-491C-8812-A38534E25C46}" type="slidenum">
              <a:rPr lang="en-US" smtClean="0">
                <a:latin typeface="Times New Roman" pitchFamily="18" charset="0"/>
              </a:rPr>
              <a:pPr eaLnBrk="1" hangingPunct="1"/>
              <a:t>26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6275"/>
            <a:ext cx="4610100" cy="345757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359275"/>
            <a:ext cx="5011738" cy="413385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DBD796D-C6F8-442E-9B16-6D61689C0D9F}" type="slidenum">
              <a:rPr lang="en-US" smtClean="0">
                <a:latin typeface="Times New Roman" pitchFamily="18" charset="0"/>
              </a:rPr>
              <a:pPr eaLnBrk="1" hangingPunct="1"/>
              <a:t>27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008B37-EFEC-4DD9-A89B-6FB13C6A75AA}" type="slidenum">
              <a:rPr lang="en-US" smtClean="0">
                <a:latin typeface="Times New Roman" pitchFamily="18" charset="0"/>
              </a:rPr>
              <a:pPr eaLnBrk="1" hangingPunct="1"/>
              <a:t>28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008B37-EFEC-4DD9-A89B-6FB13C6A75AA}" type="slidenum">
              <a:rPr lang="en-US" smtClean="0">
                <a:latin typeface="Times New Roman" pitchFamily="18" charset="0"/>
              </a:rPr>
              <a:pPr eaLnBrk="1" hangingPunct="1"/>
              <a:t>29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008B37-EFEC-4DD9-A89B-6FB13C6A75AA}" type="slidenum">
              <a:rPr lang="en-US" smtClean="0">
                <a:latin typeface="Times New Roman" pitchFamily="18" charset="0"/>
              </a:rPr>
              <a:pPr eaLnBrk="1" hangingPunct="1"/>
              <a:t>32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62" tIns="45431" rIns="90862" bIns="4543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6360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D1B544F-54BD-49AE-A5F4-9D5946008D93}" type="slidenum">
              <a:rPr lang="en-US" smtClean="0">
                <a:latin typeface="Times New Roman" pitchFamily="18" charset="0"/>
              </a:rPr>
              <a:pPr eaLnBrk="1" hangingPunct="1"/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915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FCEA49E-E184-4713-806D-E847FB61C9F1}" type="slidenum">
              <a:rPr lang="en-US" sz="1200">
                <a:latin typeface="Times New Roman" pitchFamily="18" charset="0"/>
              </a:rPr>
              <a:pPr algn="r" eaLnBrk="1" hangingPunct="1"/>
              <a:t>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7201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4774F3E-D740-4B3D-B8EE-8789D7D0713F}" type="slidenum">
              <a:rPr lang="en-US" smtClean="0">
                <a:latin typeface="Times New Roman" pitchFamily="18" charset="0"/>
              </a:rPr>
              <a:pPr eaLnBrk="1" hangingPunct="1"/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50CF083-B7C3-40B5-8AA4-E3B9E341D632}" type="slidenum">
              <a:rPr lang="en-US" smtClean="0">
                <a:latin typeface="Tahoma" pitchFamily="34" charset="0"/>
              </a:rPr>
              <a:pPr eaLnBrk="1" hangingPunct="1"/>
              <a:t>10</a:t>
            </a:fld>
            <a:endParaRPr lang="en-US" smtClean="0">
              <a:latin typeface="Tahoma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422" tIns="44712" rIns="89422" bIns="44712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Upenn-1-A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30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3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457200"/>
            <a:ext cx="21336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57200"/>
            <a:ext cx="6248400" cy="59436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99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" name="Picture 11" descr="UILogoCL1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52400"/>
            <a:ext cx="10334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ccg_0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563"/>
            <a:ext cx="60198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38200" y="1828800"/>
            <a:ext cx="8153400" cy="2209800"/>
          </a:xfrm>
        </p:spPr>
        <p:txBody>
          <a:bodyPr/>
          <a:lstStyle>
            <a:lvl1pPr>
              <a:defRPr sz="34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267200"/>
            <a:ext cx="81534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600"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2971800" y="6553200"/>
            <a:ext cx="50292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971800" y="6248400"/>
            <a:ext cx="6019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553200"/>
            <a:ext cx="914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7B2008B6-EE6E-4263-A0F8-DAFD7BAE7F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339147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4092D473-FBC7-4FBF-B757-7919A5878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2023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6DF2A6D0-A8AA-412B-B63D-71158795910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394133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74042EB6-808E-4229-BE7B-2EA761D2A6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68113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6EBFE743-83A2-4192-BF0A-620D0510E9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7417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14DF1B4B-4247-459A-9839-1B7E399E75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97887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FA761241-F165-4F26-9254-C512545BB4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700912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16072030-0392-4917-9042-F7F59B480E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272339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86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9627A223-1E40-42B8-80E3-3E00EF07C3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15507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E5224B12-CDEE-4E81-A655-50F5DDADE86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41744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0"/>
            <a:ext cx="21336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457200"/>
            <a:ext cx="62484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8940C964-5D21-455E-B115-6825C94029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06463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861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191000" cy="5181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19200"/>
            <a:ext cx="4191000" cy="5181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1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5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73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646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109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8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012573" y="6627472"/>
            <a:ext cx="2447718" cy="0"/>
          </a:xfrm>
          <a:prstGeom prst="line">
            <a:avLst/>
          </a:prstGeom>
          <a:noFill/>
          <a:ln w="12700">
            <a:solidFill>
              <a:srgbClr val="A8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76274" y="2286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 Click to Edit Master Title Style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686800" y="6627472"/>
            <a:ext cx="301366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039EF4-A850-451A-A568-A8D7B10EE4DC}" type="slidenum">
              <a:rPr lang="zh-CN" altLang="en-US" sz="800">
                <a:solidFill>
                  <a:srgbClr val="A700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endParaRPr lang="en-US" altLang="zh-CN" sz="800" dirty="0">
              <a:solidFill>
                <a:srgbClr val="A7001B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2" name="Line 11"/>
          <p:cNvSpPr>
            <a:spLocks noChangeShapeType="1"/>
          </p:cNvSpPr>
          <p:nvPr/>
        </p:nvSpPr>
        <p:spPr bwMode="auto">
          <a:xfrm>
            <a:off x="6553200" y="6627472"/>
            <a:ext cx="556017" cy="0"/>
          </a:xfrm>
          <a:prstGeom prst="line">
            <a:avLst/>
          </a:prstGeom>
          <a:noFill/>
          <a:ln w="12700">
            <a:solidFill>
              <a:srgbClr val="A8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rtl="0"/>
            <a:endParaRPr lang="en-US" dirty="0"/>
          </a:p>
        </p:txBody>
      </p:sp>
      <p:sp>
        <p:nvSpPr>
          <p:cNvPr id="1033" name="Line 12"/>
          <p:cNvSpPr>
            <a:spLocks noChangeShapeType="1"/>
          </p:cNvSpPr>
          <p:nvPr/>
        </p:nvSpPr>
        <p:spPr bwMode="auto">
          <a:xfrm>
            <a:off x="1143000" y="6627472"/>
            <a:ext cx="1447800" cy="0"/>
          </a:xfrm>
          <a:prstGeom prst="line">
            <a:avLst/>
          </a:prstGeom>
          <a:noFill/>
          <a:ln w="12700">
            <a:solidFill>
              <a:srgbClr val="A8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Line 13"/>
          <p:cNvSpPr>
            <a:spLocks noChangeShapeType="1"/>
          </p:cNvSpPr>
          <p:nvPr/>
        </p:nvSpPr>
        <p:spPr bwMode="auto">
          <a:xfrm>
            <a:off x="-151654" y="6627472"/>
            <a:ext cx="2178871" cy="0"/>
          </a:xfrm>
          <a:prstGeom prst="line">
            <a:avLst/>
          </a:prstGeom>
          <a:noFill/>
          <a:ln w="12700">
            <a:solidFill>
              <a:srgbClr val="A8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29"/>
          <p:cNvGrpSpPr>
            <a:grpSpLocks/>
          </p:cNvGrpSpPr>
          <p:nvPr userDrawn="1"/>
        </p:nvGrpSpPr>
        <p:grpSpPr bwMode="auto">
          <a:xfrm>
            <a:off x="2616200" y="6206622"/>
            <a:ext cx="3911600" cy="569913"/>
            <a:chOff x="114" y="226"/>
            <a:chExt cx="2464" cy="503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" y="226"/>
              <a:ext cx="36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" y="226"/>
              <a:ext cx="370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5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227"/>
              <a:ext cx="331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511" y="559"/>
              <a:ext cx="96" cy="116"/>
            </a:xfrm>
            <a:custGeom>
              <a:avLst/>
              <a:gdLst>
                <a:gd name="T0" fmla="*/ 21 w 74"/>
                <a:gd name="T1" fmla="*/ 74 h 79"/>
                <a:gd name="T2" fmla="*/ 6 w 74"/>
                <a:gd name="T3" fmla="*/ 60 h 79"/>
                <a:gd name="T4" fmla="*/ 0 w 74"/>
                <a:gd name="T5" fmla="*/ 39 h 79"/>
                <a:gd name="T6" fmla="*/ 13 w 74"/>
                <a:gd name="T7" fmla="*/ 11 h 79"/>
                <a:gd name="T8" fmla="*/ 46 w 74"/>
                <a:gd name="T9" fmla="*/ 0 h 79"/>
                <a:gd name="T10" fmla="*/ 60 w 74"/>
                <a:gd name="T11" fmla="*/ 1 h 79"/>
                <a:gd name="T12" fmla="*/ 74 w 74"/>
                <a:gd name="T13" fmla="*/ 5 h 79"/>
                <a:gd name="T14" fmla="*/ 74 w 74"/>
                <a:gd name="T15" fmla="*/ 6 h 79"/>
                <a:gd name="T16" fmla="*/ 73 w 74"/>
                <a:gd name="T17" fmla="*/ 12 h 79"/>
                <a:gd name="T18" fmla="*/ 72 w 74"/>
                <a:gd name="T19" fmla="*/ 24 h 79"/>
                <a:gd name="T20" fmla="*/ 67 w 74"/>
                <a:gd name="T21" fmla="*/ 24 h 79"/>
                <a:gd name="T22" fmla="*/ 67 w 74"/>
                <a:gd name="T23" fmla="*/ 14 h 79"/>
                <a:gd name="T24" fmla="*/ 63 w 74"/>
                <a:gd name="T25" fmla="*/ 11 h 79"/>
                <a:gd name="T26" fmla="*/ 56 w 74"/>
                <a:gd name="T27" fmla="*/ 8 h 79"/>
                <a:gd name="T28" fmla="*/ 46 w 74"/>
                <a:gd name="T29" fmla="*/ 6 h 79"/>
                <a:gd name="T30" fmla="*/ 25 w 74"/>
                <a:gd name="T31" fmla="*/ 15 h 79"/>
                <a:gd name="T32" fmla="*/ 17 w 74"/>
                <a:gd name="T33" fmla="*/ 37 h 79"/>
                <a:gd name="T34" fmla="*/ 27 w 74"/>
                <a:gd name="T35" fmla="*/ 63 h 79"/>
                <a:gd name="T36" fmla="*/ 50 w 74"/>
                <a:gd name="T37" fmla="*/ 72 h 79"/>
                <a:gd name="T38" fmla="*/ 61 w 74"/>
                <a:gd name="T39" fmla="*/ 71 h 79"/>
                <a:gd name="T40" fmla="*/ 73 w 74"/>
                <a:gd name="T41" fmla="*/ 66 h 79"/>
                <a:gd name="T42" fmla="*/ 74 w 74"/>
                <a:gd name="T43" fmla="*/ 68 h 79"/>
                <a:gd name="T44" fmla="*/ 71 w 74"/>
                <a:gd name="T45" fmla="*/ 73 h 79"/>
                <a:gd name="T46" fmla="*/ 59 w 74"/>
                <a:gd name="T47" fmla="*/ 78 h 79"/>
                <a:gd name="T48" fmla="*/ 46 w 74"/>
                <a:gd name="T49" fmla="*/ 79 h 79"/>
                <a:gd name="T50" fmla="*/ 21 w 74"/>
                <a:gd name="T51" fmla="*/ 7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79">
                  <a:moveTo>
                    <a:pt x="21" y="74"/>
                  </a:moveTo>
                  <a:cubicBezTo>
                    <a:pt x="14" y="71"/>
                    <a:pt x="9" y="66"/>
                    <a:pt x="6" y="60"/>
                  </a:cubicBezTo>
                  <a:cubicBezTo>
                    <a:pt x="2" y="54"/>
                    <a:pt x="0" y="47"/>
                    <a:pt x="0" y="39"/>
                  </a:cubicBezTo>
                  <a:cubicBezTo>
                    <a:pt x="0" y="28"/>
                    <a:pt x="4" y="18"/>
                    <a:pt x="13" y="11"/>
                  </a:cubicBezTo>
                  <a:cubicBezTo>
                    <a:pt x="21" y="4"/>
                    <a:pt x="32" y="0"/>
                    <a:pt x="46" y="0"/>
                  </a:cubicBezTo>
                  <a:cubicBezTo>
                    <a:pt x="51" y="0"/>
                    <a:pt x="55" y="0"/>
                    <a:pt x="60" y="1"/>
                  </a:cubicBezTo>
                  <a:cubicBezTo>
                    <a:pt x="65" y="2"/>
                    <a:pt x="69" y="3"/>
                    <a:pt x="74" y="5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8"/>
                    <a:pt x="73" y="10"/>
                    <a:pt x="73" y="12"/>
                  </a:cubicBezTo>
                  <a:cubicBezTo>
                    <a:pt x="72" y="15"/>
                    <a:pt x="72" y="19"/>
                    <a:pt x="72" y="24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7" y="18"/>
                    <a:pt x="67" y="15"/>
                    <a:pt x="67" y="14"/>
                  </a:cubicBezTo>
                  <a:cubicBezTo>
                    <a:pt x="66" y="14"/>
                    <a:pt x="65" y="13"/>
                    <a:pt x="63" y="11"/>
                  </a:cubicBezTo>
                  <a:cubicBezTo>
                    <a:pt x="62" y="10"/>
                    <a:pt x="59" y="9"/>
                    <a:pt x="56" y="8"/>
                  </a:cubicBezTo>
                  <a:cubicBezTo>
                    <a:pt x="53" y="7"/>
                    <a:pt x="50" y="6"/>
                    <a:pt x="46" y="6"/>
                  </a:cubicBezTo>
                  <a:cubicBezTo>
                    <a:pt x="37" y="6"/>
                    <a:pt x="30" y="9"/>
                    <a:pt x="25" y="15"/>
                  </a:cubicBezTo>
                  <a:cubicBezTo>
                    <a:pt x="20" y="20"/>
                    <a:pt x="17" y="28"/>
                    <a:pt x="17" y="37"/>
                  </a:cubicBezTo>
                  <a:cubicBezTo>
                    <a:pt x="17" y="48"/>
                    <a:pt x="20" y="56"/>
                    <a:pt x="27" y="63"/>
                  </a:cubicBezTo>
                  <a:cubicBezTo>
                    <a:pt x="32" y="69"/>
                    <a:pt x="40" y="72"/>
                    <a:pt x="50" y="72"/>
                  </a:cubicBezTo>
                  <a:cubicBezTo>
                    <a:pt x="54" y="72"/>
                    <a:pt x="58" y="71"/>
                    <a:pt x="61" y="71"/>
                  </a:cubicBezTo>
                  <a:cubicBezTo>
                    <a:pt x="65" y="70"/>
                    <a:pt x="68" y="68"/>
                    <a:pt x="73" y="66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3" y="69"/>
                    <a:pt x="72" y="71"/>
                    <a:pt x="71" y="73"/>
                  </a:cubicBezTo>
                  <a:cubicBezTo>
                    <a:pt x="67" y="75"/>
                    <a:pt x="63" y="77"/>
                    <a:pt x="59" y="78"/>
                  </a:cubicBezTo>
                  <a:cubicBezTo>
                    <a:pt x="55" y="79"/>
                    <a:pt x="51" y="79"/>
                    <a:pt x="46" y="79"/>
                  </a:cubicBezTo>
                  <a:cubicBezTo>
                    <a:pt x="36" y="79"/>
                    <a:pt x="28" y="78"/>
                    <a:pt x="21" y="74"/>
                  </a:cubicBezTo>
                </a:path>
              </a:pathLst>
            </a:cu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623" y="597"/>
              <a:ext cx="547" cy="78"/>
            </a:xfrm>
            <a:custGeom>
              <a:avLst/>
              <a:gdLst>
                <a:gd name="T0" fmla="*/ 143 w 421"/>
                <a:gd name="T1" fmla="*/ 27 h 53"/>
                <a:gd name="T2" fmla="*/ 150 w 421"/>
                <a:gd name="T3" fmla="*/ 49 h 53"/>
                <a:gd name="T4" fmla="*/ 132 w 421"/>
                <a:gd name="T5" fmla="*/ 49 h 53"/>
                <a:gd name="T6" fmla="*/ 139 w 421"/>
                <a:gd name="T7" fmla="*/ 28 h 53"/>
                <a:gd name="T8" fmla="*/ 132 w 421"/>
                <a:gd name="T9" fmla="*/ 4 h 53"/>
                <a:gd name="T10" fmla="*/ 167 w 421"/>
                <a:gd name="T11" fmla="*/ 24 h 53"/>
                <a:gd name="T12" fmla="*/ 178 w 421"/>
                <a:gd name="T13" fmla="*/ 5 h 53"/>
                <a:gd name="T14" fmla="*/ 180 w 421"/>
                <a:gd name="T15" fmla="*/ 1 h 53"/>
                <a:gd name="T16" fmla="*/ 184 w 421"/>
                <a:gd name="T17" fmla="*/ 5 h 53"/>
                <a:gd name="T18" fmla="*/ 183 w 421"/>
                <a:gd name="T19" fmla="*/ 41 h 53"/>
                <a:gd name="T20" fmla="*/ 342 w 421"/>
                <a:gd name="T21" fmla="*/ 53 h 53"/>
                <a:gd name="T22" fmla="*/ 316 w 421"/>
                <a:gd name="T23" fmla="*/ 4 h 53"/>
                <a:gd name="T24" fmla="*/ 340 w 421"/>
                <a:gd name="T25" fmla="*/ 4 h 53"/>
                <a:gd name="T26" fmla="*/ 348 w 421"/>
                <a:gd name="T27" fmla="*/ 40 h 53"/>
                <a:gd name="T28" fmla="*/ 354 w 421"/>
                <a:gd name="T29" fmla="*/ 4 h 53"/>
                <a:gd name="T30" fmla="*/ 372 w 421"/>
                <a:gd name="T31" fmla="*/ 4 h 53"/>
                <a:gd name="T32" fmla="*/ 347 w 421"/>
                <a:gd name="T33" fmla="*/ 53 h 53"/>
                <a:gd name="T34" fmla="*/ 75 w 421"/>
                <a:gd name="T35" fmla="*/ 7 h 53"/>
                <a:gd name="T36" fmla="*/ 118 w 421"/>
                <a:gd name="T37" fmla="*/ 4 h 53"/>
                <a:gd name="T38" fmla="*/ 107 w 421"/>
                <a:gd name="T39" fmla="*/ 5 h 53"/>
                <a:gd name="T40" fmla="*/ 84 w 421"/>
                <a:gd name="T41" fmla="*/ 42 h 53"/>
                <a:gd name="T42" fmla="*/ 108 w 421"/>
                <a:gd name="T43" fmla="*/ 35 h 53"/>
                <a:gd name="T44" fmla="*/ 122 w 421"/>
                <a:gd name="T45" fmla="*/ 31 h 53"/>
                <a:gd name="T46" fmla="*/ 119 w 421"/>
                <a:gd name="T47" fmla="*/ 48 h 53"/>
                <a:gd name="T48" fmla="*/ 7 w 421"/>
                <a:gd name="T49" fmla="*/ 46 h 53"/>
                <a:gd name="T50" fmla="*/ 29 w 421"/>
                <a:gd name="T51" fmla="*/ 0 h 53"/>
                <a:gd name="T52" fmla="*/ 53 w 421"/>
                <a:gd name="T53" fmla="*/ 40 h 53"/>
                <a:gd name="T54" fmla="*/ 16 w 421"/>
                <a:gd name="T55" fmla="*/ 9 h 53"/>
                <a:gd name="T56" fmla="*/ 29 w 421"/>
                <a:gd name="T57" fmla="*/ 49 h 53"/>
                <a:gd name="T58" fmla="*/ 28 w 421"/>
                <a:gd name="T59" fmla="*/ 4 h 53"/>
                <a:gd name="T60" fmla="*/ 383 w 421"/>
                <a:gd name="T61" fmla="*/ 52 h 53"/>
                <a:gd name="T62" fmla="*/ 387 w 421"/>
                <a:gd name="T63" fmla="*/ 7 h 53"/>
                <a:gd name="T64" fmla="*/ 394 w 421"/>
                <a:gd name="T65" fmla="*/ 1 h 53"/>
                <a:gd name="T66" fmla="*/ 419 w 421"/>
                <a:gd name="T67" fmla="*/ 12 h 53"/>
                <a:gd name="T68" fmla="*/ 405 w 421"/>
                <a:gd name="T69" fmla="*/ 5 h 53"/>
                <a:gd name="T70" fmla="*/ 411 w 421"/>
                <a:gd name="T71" fmla="*/ 23 h 53"/>
                <a:gd name="T72" fmla="*/ 415 w 421"/>
                <a:gd name="T73" fmla="*/ 26 h 53"/>
                <a:gd name="T74" fmla="*/ 411 w 421"/>
                <a:gd name="T75" fmla="*/ 28 h 53"/>
                <a:gd name="T76" fmla="*/ 398 w 421"/>
                <a:gd name="T77" fmla="*/ 48 h 53"/>
                <a:gd name="T78" fmla="*/ 421 w 421"/>
                <a:gd name="T79" fmla="*/ 39 h 53"/>
                <a:gd name="T80" fmla="*/ 305 w 421"/>
                <a:gd name="T81" fmla="*/ 52 h 53"/>
                <a:gd name="T82" fmla="*/ 291 w 421"/>
                <a:gd name="T83" fmla="*/ 48 h 53"/>
                <a:gd name="T84" fmla="*/ 292 w 421"/>
                <a:gd name="T85" fmla="*/ 5 h 53"/>
                <a:gd name="T86" fmla="*/ 297 w 421"/>
                <a:gd name="T87" fmla="*/ 1 h 53"/>
                <a:gd name="T88" fmla="*/ 303 w 421"/>
                <a:gd name="T89" fmla="*/ 7 h 53"/>
                <a:gd name="T90" fmla="*/ 304 w 421"/>
                <a:gd name="T91" fmla="*/ 49 h 53"/>
                <a:gd name="T92" fmla="*/ 254 w 421"/>
                <a:gd name="T93" fmla="*/ 52 h 53"/>
                <a:gd name="T94" fmla="*/ 247 w 421"/>
                <a:gd name="T95" fmla="*/ 48 h 53"/>
                <a:gd name="T96" fmla="*/ 248 w 421"/>
                <a:gd name="T97" fmla="*/ 6 h 53"/>
                <a:gd name="T98" fmla="*/ 234 w 421"/>
                <a:gd name="T99" fmla="*/ 7 h 53"/>
                <a:gd name="T100" fmla="*/ 230 w 421"/>
                <a:gd name="T101" fmla="*/ 1 h 53"/>
                <a:gd name="T102" fmla="*/ 277 w 421"/>
                <a:gd name="T103" fmla="*/ 13 h 53"/>
                <a:gd name="T104" fmla="*/ 260 w 421"/>
                <a:gd name="T105" fmla="*/ 5 h 53"/>
                <a:gd name="T106" fmla="*/ 259 w 421"/>
                <a:gd name="T107" fmla="*/ 45 h 53"/>
                <a:gd name="T108" fmla="*/ 254 w 421"/>
                <a:gd name="T109" fmla="*/ 52 h 53"/>
                <a:gd name="T110" fmla="*/ 199 w 421"/>
                <a:gd name="T111" fmla="*/ 49 h 53"/>
                <a:gd name="T112" fmla="*/ 205 w 421"/>
                <a:gd name="T113" fmla="*/ 13 h 53"/>
                <a:gd name="T114" fmla="*/ 199 w 421"/>
                <a:gd name="T115" fmla="*/ 1 h 53"/>
                <a:gd name="T116" fmla="*/ 217 w 421"/>
                <a:gd name="T117" fmla="*/ 4 h 53"/>
                <a:gd name="T118" fmla="*/ 216 w 421"/>
                <a:gd name="T119" fmla="*/ 48 h 53"/>
                <a:gd name="T120" fmla="*/ 218 w 421"/>
                <a:gd name="T121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21" h="53">
                  <a:moveTo>
                    <a:pt x="177" y="52"/>
                  </a:moveTo>
                  <a:cubicBezTo>
                    <a:pt x="170" y="45"/>
                    <a:pt x="163" y="36"/>
                    <a:pt x="154" y="26"/>
                  </a:cubicBezTo>
                  <a:cubicBezTo>
                    <a:pt x="149" y="21"/>
                    <a:pt x="146" y="16"/>
                    <a:pt x="143" y="12"/>
                  </a:cubicBezTo>
                  <a:cubicBezTo>
                    <a:pt x="143" y="27"/>
                    <a:pt x="143" y="27"/>
                    <a:pt x="143" y="27"/>
                  </a:cubicBezTo>
                  <a:cubicBezTo>
                    <a:pt x="143" y="31"/>
                    <a:pt x="143" y="35"/>
                    <a:pt x="143" y="41"/>
                  </a:cubicBezTo>
                  <a:cubicBezTo>
                    <a:pt x="143" y="45"/>
                    <a:pt x="144" y="47"/>
                    <a:pt x="144" y="48"/>
                  </a:cubicBezTo>
                  <a:cubicBezTo>
                    <a:pt x="144" y="48"/>
                    <a:pt x="144" y="48"/>
                    <a:pt x="144" y="48"/>
                  </a:cubicBezTo>
                  <a:cubicBezTo>
                    <a:pt x="145" y="49"/>
                    <a:pt x="147" y="49"/>
                    <a:pt x="150" y="49"/>
                  </a:cubicBezTo>
                  <a:cubicBezTo>
                    <a:pt x="150" y="52"/>
                    <a:pt x="150" y="52"/>
                    <a:pt x="150" y="52"/>
                  </a:cubicBezTo>
                  <a:cubicBezTo>
                    <a:pt x="146" y="52"/>
                    <a:pt x="143" y="52"/>
                    <a:pt x="141" y="52"/>
                  </a:cubicBezTo>
                  <a:cubicBezTo>
                    <a:pt x="140" y="52"/>
                    <a:pt x="137" y="52"/>
                    <a:pt x="132" y="52"/>
                  </a:cubicBezTo>
                  <a:cubicBezTo>
                    <a:pt x="132" y="49"/>
                    <a:pt x="132" y="49"/>
                    <a:pt x="132" y="49"/>
                  </a:cubicBezTo>
                  <a:cubicBezTo>
                    <a:pt x="135" y="49"/>
                    <a:pt x="137" y="49"/>
                    <a:pt x="137" y="49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9" y="45"/>
                    <a:pt x="139" y="41"/>
                  </a:cubicBezTo>
                  <a:cubicBezTo>
                    <a:pt x="139" y="35"/>
                    <a:pt x="139" y="31"/>
                    <a:pt x="139" y="28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8"/>
                    <a:pt x="139" y="6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7" y="4"/>
                    <a:pt x="135" y="4"/>
                    <a:pt x="132" y="4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6" y="1"/>
                    <a:pt x="139" y="1"/>
                    <a:pt x="141" y="1"/>
                  </a:cubicBezTo>
                  <a:cubicBezTo>
                    <a:pt x="143" y="1"/>
                    <a:pt x="145" y="1"/>
                    <a:pt x="147" y="1"/>
                  </a:cubicBezTo>
                  <a:cubicBezTo>
                    <a:pt x="153" y="8"/>
                    <a:pt x="159" y="16"/>
                    <a:pt x="167" y="24"/>
                  </a:cubicBezTo>
                  <a:cubicBezTo>
                    <a:pt x="171" y="30"/>
                    <a:pt x="175" y="34"/>
                    <a:pt x="179" y="38"/>
                  </a:cubicBezTo>
                  <a:cubicBezTo>
                    <a:pt x="179" y="24"/>
                    <a:pt x="179" y="24"/>
                    <a:pt x="179" y="24"/>
                  </a:cubicBezTo>
                  <a:cubicBezTo>
                    <a:pt x="179" y="18"/>
                    <a:pt x="179" y="13"/>
                    <a:pt x="179" y="9"/>
                  </a:cubicBezTo>
                  <a:cubicBezTo>
                    <a:pt x="179" y="7"/>
                    <a:pt x="178" y="5"/>
                    <a:pt x="178" y="5"/>
                  </a:cubicBezTo>
                  <a:cubicBezTo>
                    <a:pt x="178" y="5"/>
                    <a:pt x="178" y="4"/>
                    <a:pt x="177" y="4"/>
                  </a:cubicBezTo>
                  <a:cubicBezTo>
                    <a:pt x="177" y="4"/>
                    <a:pt x="175" y="4"/>
                    <a:pt x="172" y="4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75" y="1"/>
                    <a:pt x="177" y="1"/>
                    <a:pt x="180" y="1"/>
                  </a:cubicBezTo>
                  <a:cubicBezTo>
                    <a:pt x="184" y="1"/>
                    <a:pt x="187" y="1"/>
                    <a:pt x="190" y="1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87" y="4"/>
                    <a:pt x="186" y="4"/>
                    <a:pt x="185" y="4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6"/>
                    <a:pt x="183" y="8"/>
                    <a:pt x="183" y="11"/>
                  </a:cubicBezTo>
                  <a:cubicBezTo>
                    <a:pt x="183" y="26"/>
                    <a:pt x="183" y="26"/>
                    <a:pt x="183" y="26"/>
                  </a:cubicBezTo>
                  <a:cubicBezTo>
                    <a:pt x="183" y="41"/>
                    <a:pt x="183" y="41"/>
                    <a:pt x="183" y="41"/>
                  </a:cubicBezTo>
                  <a:cubicBezTo>
                    <a:pt x="183" y="45"/>
                    <a:pt x="183" y="49"/>
                    <a:pt x="184" y="53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0" y="53"/>
                    <a:pt x="178" y="52"/>
                    <a:pt x="177" y="52"/>
                  </a:cubicBezTo>
                  <a:moveTo>
                    <a:pt x="342" y="53"/>
                  </a:moveTo>
                  <a:cubicBezTo>
                    <a:pt x="329" y="22"/>
                    <a:pt x="329" y="22"/>
                    <a:pt x="329" y="22"/>
                  </a:cubicBezTo>
                  <a:cubicBezTo>
                    <a:pt x="326" y="15"/>
                    <a:pt x="324" y="10"/>
                    <a:pt x="323" y="7"/>
                  </a:cubicBezTo>
                  <a:cubicBezTo>
                    <a:pt x="322" y="6"/>
                    <a:pt x="321" y="5"/>
                    <a:pt x="321" y="5"/>
                  </a:cubicBezTo>
                  <a:cubicBezTo>
                    <a:pt x="320" y="4"/>
                    <a:pt x="319" y="4"/>
                    <a:pt x="316" y="4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321" y="1"/>
                    <a:pt x="325" y="1"/>
                    <a:pt x="329" y="1"/>
                  </a:cubicBezTo>
                  <a:cubicBezTo>
                    <a:pt x="332" y="1"/>
                    <a:pt x="336" y="1"/>
                    <a:pt x="340" y="1"/>
                  </a:cubicBezTo>
                  <a:cubicBezTo>
                    <a:pt x="340" y="4"/>
                    <a:pt x="340" y="4"/>
                    <a:pt x="340" y="4"/>
                  </a:cubicBezTo>
                  <a:cubicBezTo>
                    <a:pt x="337" y="4"/>
                    <a:pt x="336" y="4"/>
                    <a:pt x="335" y="4"/>
                  </a:cubicBezTo>
                  <a:cubicBezTo>
                    <a:pt x="334" y="5"/>
                    <a:pt x="334" y="5"/>
                    <a:pt x="334" y="6"/>
                  </a:cubicBezTo>
                  <a:cubicBezTo>
                    <a:pt x="334" y="6"/>
                    <a:pt x="335" y="9"/>
                    <a:pt x="337" y="14"/>
                  </a:cubicBezTo>
                  <a:cubicBezTo>
                    <a:pt x="348" y="40"/>
                    <a:pt x="348" y="40"/>
                    <a:pt x="348" y="40"/>
                  </a:cubicBezTo>
                  <a:cubicBezTo>
                    <a:pt x="356" y="19"/>
                    <a:pt x="356" y="19"/>
                    <a:pt x="356" y="19"/>
                  </a:cubicBezTo>
                  <a:cubicBezTo>
                    <a:pt x="359" y="12"/>
                    <a:pt x="361" y="7"/>
                    <a:pt x="361" y="6"/>
                  </a:cubicBezTo>
                  <a:cubicBezTo>
                    <a:pt x="361" y="5"/>
                    <a:pt x="360" y="5"/>
                    <a:pt x="360" y="4"/>
                  </a:cubicBezTo>
                  <a:cubicBezTo>
                    <a:pt x="359" y="4"/>
                    <a:pt x="357" y="4"/>
                    <a:pt x="354" y="4"/>
                  </a:cubicBezTo>
                  <a:cubicBezTo>
                    <a:pt x="354" y="1"/>
                    <a:pt x="354" y="1"/>
                    <a:pt x="354" y="1"/>
                  </a:cubicBezTo>
                  <a:cubicBezTo>
                    <a:pt x="359" y="1"/>
                    <a:pt x="362" y="1"/>
                    <a:pt x="363" y="1"/>
                  </a:cubicBezTo>
                  <a:cubicBezTo>
                    <a:pt x="365" y="1"/>
                    <a:pt x="368" y="1"/>
                    <a:pt x="372" y="1"/>
                  </a:cubicBezTo>
                  <a:cubicBezTo>
                    <a:pt x="372" y="4"/>
                    <a:pt x="372" y="4"/>
                    <a:pt x="372" y="4"/>
                  </a:cubicBezTo>
                  <a:cubicBezTo>
                    <a:pt x="369" y="4"/>
                    <a:pt x="368" y="4"/>
                    <a:pt x="368" y="5"/>
                  </a:cubicBezTo>
                  <a:cubicBezTo>
                    <a:pt x="367" y="5"/>
                    <a:pt x="366" y="8"/>
                    <a:pt x="363" y="13"/>
                  </a:cubicBezTo>
                  <a:cubicBezTo>
                    <a:pt x="352" y="40"/>
                    <a:pt x="352" y="40"/>
                    <a:pt x="352" y="40"/>
                  </a:cubicBezTo>
                  <a:cubicBezTo>
                    <a:pt x="350" y="45"/>
                    <a:pt x="348" y="50"/>
                    <a:pt x="347" y="53"/>
                  </a:cubicBezTo>
                  <a:cubicBezTo>
                    <a:pt x="342" y="53"/>
                    <a:pt x="342" y="53"/>
                    <a:pt x="342" y="53"/>
                  </a:cubicBezTo>
                  <a:moveTo>
                    <a:pt x="75" y="46"/>
                  </a:moveTo>
                  <a:cubicBezTo>
                    <a:pt x="69" y="41"/>
                    <a:pt x="67" y="34"/>
                    <a:pt x="67" y="26"/>
                  </a:cubicBezTo>
                  <a:cubicBezTo>
                    <a:pt x="67" y="18"/>
                    <a:pt x="69" y="12"/>
                    <a:pt x="75" y="7"/>
                  </a:cubicBezTo>
                  <a:cubicBezTo>
                    <a:pt x="80" y="2"/>
                    <a:pt x="88" y="0"/>
                    <a:pt x="98" y="0"/>
                  </a:cubicBezTo>
                  <a:cubicBezTo>
                    <a:pt x="102" y="0"/>
                    <a:pt x="105" y="0"/>
                    <a:pt x="109" y="1"/>
                  </a:cubicBezTo>
                  <a:cubicBezTo>
                    <a:pt x="112" y="1"/>
                    <a:pt x="115" y="2"/>
                    <a:pt x="118" y="3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7"/>
                    <a:pt x="117" y="11"/>
                    <a:pt x="117" y="15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3"/>
                    <a:pt x="114" y="11"/>
                    <a:pt x="113" y="9"/>
                  </a:cubicBezTo>
                  <a:cubicBezTo>
                    <a:pt x="112" y="8"/>
                    <a:pt x="110" y="6"/>
                    <a:pt x="107" y="5"/>
                  </a:cubicBezTo>
                  <a:cubicBezTo>
                    <a:pt x="105" y="4"/>
                    <a:pt x="102" y="4"/>
                    <a:pt x="99" y="4"/>
                  </a:cubicBezTo>
                  <a:cubicBezTo>
                    <a:pt x="92" y="4"/>
                    <a:pt x="87" y="6"/>
                    <a:pt x="84" y="10"/>
                  </a:cubicBezTo>
                  <a:cubicBezTo>
                    <a:pt x="80" y="13"/>
                    <a:pt x="78" y="19"/>
                    <a:pt x="78" y="25"/>
                  </a:cubicBezTo>
                  <a:cubicBezTo>
                    <a:pt x="78" y="32"/>
                    <a:pt x="80" y="38"/>
                    <a:pt x="84" y="42"/>
                  </a:cubicBezTo>
                  <a:cubicBezTo>
                    <a:pt x="88" y="47"/>
                    <a:pt x="93" y="49"/>
                    <a:pt x="98" y="49"/>
                  </a:cubicBezTo>
                  <a:cubicBezTo>
                    <a:pt x="101" y="49"/>
                    <a:pt x="105" y="48"/>
                    <a:pt x="108" y="47"/>
                  </a:cubicBezTo>
                  <a:cubicBezTo>
                    <a:pt x="108" y="45"/>
                    <a:pt x="108" y="43"/>
                    <a:pt x="108" y="41"/>
                  </a:cubicBezTo>
                  <a:cubicBezTo>
                    <a:pt x="108" y="38"/>
                    <a:pt x="108" y="36"/>
                    <a:pt x="108" y="35"/>
                  </a:cubicBezTo>
                  <a:cubicBezTo>
                    <a:pt x="107" y="35"/>
                    <a:pt x="105" y="34"/>
                    <a:pt x="100" y="34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4" y="31"/>
                    <a:pt x="108" y="31"/>
                    <a:pt x="112" y="31"/>
                  </a:cubicBezTo>
                  <a:cubicBezTo>
                    <a:pt x="115" y="31"/>
                    <a:pt x="118" y="31"/>
                    <a:pt x="122" y="3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1" y="34"/>
                    <a:pt x="120" y="34"/>
                    <a:pt x="119" y="35"/>
                  </a:cubicBezTo>
                  <a:cubicBezTo>
                    <a:pt x="119" y="37"/>
                    <a:pt x="119" y="39"/>
                    <a:pt x="119" y="41"/>
                  </a:cubicBezTo>
                  <a:cubicBezTo>
                    <a:pt x="119" y="42"/>
                    <a:pt x="119" y="45"/>
                    <a:pt x="119" y="48"/>
                  </a:cubicBezTo>
                  <a:cubicBezTo>
                    <a:pt x="114" y="50"/>
                    <a:pt x="110" y="51"/>
                    <a:pt x="107" y="52"/>
                  </a:cubicBezTo>
                  <a:cubicBezTo>
                    <a:pt x="104" y="53"/>
                    <a:pt x="100" y="53"/>
                    <a:pt x="97" y="53"/>
                  </a:cubicBezTo>
                  <a:cubicBezTo>
                    <a:pt x="87" y="53"/>
                    <a:pt x="80" y="50"/>
                    <a:pt x="75" y="46"/>
                  </a:cubicBezTo>
                  <a:moveTo>
                    <a:pt x="7" y="46"/>
                  </a:moveTo>
                  <a:cubicBezTo>
                    <a:pt x="2" y="41"/>
                    <a:pt x="0" y="35"/>
                    <a:pt x="0" y="27"/>
                  </a:cubicBezTo>
                  <a:cubicBezTo>
                    <a:pt x="0" y="21"/>
                    <a:pt x="1" y="16"/>
                    <a:pt x="3" y="12"/>
                  </a:cubicBezTo>
                  <a:cubicBezTo>
                    <a:pt x="6" y="8"/>
                    <a:pt x="9" y="5"/>
                    <a:pt x="13" y="3"/>
                  </a:cubicBezTo>
                  <a:cubicBezTo>
                    <a:pt x="17" y="1"/>
                    <a:pt x="22" y="0"/>
                    <a:pt x="29" y="0"/>
                  </a:cubicBezTo>
                  <a:cubicBezTo>
                    <a:pt x="35" y="0"/>
                    <a:pt x="40" y="1"/>
                    <a:pt x="44" y="3"/>
                  </a:cubicBezTo>
                  <a:cubicBezTo>
                    <a:pt x="48" y="5"/>
                    <a:pt x="51" y="8"/>
                    <a:pt x="53" y="12"/>
                  </a:cubicBezTo>
                  <a:cubicBezTo>
                    <a:pt x="55" y="15"/>
                    <a:pt x="57" y="20"/>
                    <a:pt x="57" y="25"/>
                  </a:cubicBezTo>
                  <a:cubicBezTo>
                    <a:pt x="57" y="31"/>
                    <a:pt x="55" y="36"/>
                    <a:pt x="53" y="40"/>
                  </a:cubicBezTo>
                  <a:cubicBezTo>
                    <a:pt x="51" y="44"/>
                    <a:pt x="47" y="47"/>
                    <a:pt x="43" y="49"/>
                  </a:cubicBezTo>
                  <a:cubicBezTo>
                    <a:pt x="39" y="52"/>
                    <a:pt x="34" y="53"/>
                    <a:pt x="28" y="53"/>
                  </a:cubicBezTo>
                  <a:cubicBezTo>
                    <a:pt x="19" y="53"/>
                    <a:pt x="12" y="51"/>
                    <a:pt x="7" y="46"/>
                  </a:cubicBezTo>
                  <a:moveTo>
                    <a:pt x="16" y="9"/>
                  </a:moveTo>
                  <a:cubicBezTo>
                    <a:pt x="13" y="13"/>
                    <a:pt x="11" y="18"/>
                    <a:pt x="11" y="25"/>
                  </a:cubicBezTo>
                  <a:cubicBezTo>
                    <a:pt x="11" y="31"/>
                    <a:pt x="12" y="35"/>
                    <a:pt x="14" y="39"/>
                  </a:cubicBezTo>
                  <a:cubicBezTo>
                    <a:pt x="15" y="42"/>
                    <a:pt x="17" y="45"/>
                    <a:pt x="20" y="47"/>
                  </a:cubicBezTo>
                  <a:cubicBezTo>
                    <a:pt x="22" y="48"/>
                    <a:pt x="25" y="49"/>
                    <a:pt x="29" y="49"/>
                  </a:cubicBezTo>
                  <a:cubicBezTo>
                    <a:pt x="34" y="49"/>
                    <a:pt x="38" y="47"/>
                    <a:pt x="41" y="43"/>
                  </a:cubicBezTo>
                  <a:cubicBezTo>
                    <a:pt x="44" y="40"/>
                    <a:pt x="45" y="34"/>
                    <a:pt x="45" y="27"/>
                  </a:cubicBezTo>
                  <a:cubicBezTo>
                    <a:pt x="45" y="19"/>
                    <a:pt x="44" y="13"/>
                    <a:pt x="40" y="9"/>
                  </a:cubicBezTo>
                  <a:cubicBezTo>
                    <a:pt x="38" y="6"/>
                    <a:pt x="33" y="4"/>
                    <a:pt x="28" y="4"/>
                  </a:cubicBezTo>
                  <a:cubicBezTo>
                    <a:pt x="23" y="4"/>
                    <a:pt x="18" y="6"/>
                    <a:pt x="16" y="9"/>
                  </a:cubicBezTo>
                  <a:moveTo>
                    <a:pt x="406" y="52"/>
                  </a:moveTo>
                  <a:cubicBezTo>
                    <a:pt x="402" y="52"/>
                    <a:pt x="399" y="52"/>
                    <a:pt x="396" y="52"/>
                  </a:cubicBezTo>
                  <a:cubicBezTo>
                    <a:pt x="392" y="52"/>
                    <a:pt x="387" y="52"/>
                    <a:pt x="383" y="52"/>
                  </a:cubicBezTo>
                  <a:cubicBezTo>
                    <a:pt x="383" y="50"/>
                    <a:pt x="383" y="50"/>
                    <a:pt x="383" y="50"/>
                  </a:cubicBezTo>
                  <a:cubicBezTo>
                    <a:pt x="384" y="50"/>
                    <a:pt x="385" y="49"/>
                    <a:pt x="386" y="48"/>
                  </a:cubicBezTo>
                  <a:cubicBezTo>
                    <a:pt x="387" y="44"/>
                    <a:pt x="387" y="36"/>
                    <a:pt x="387" y="24"/>
                  </a:cubicBezTo>
                  <a:cubicBezTo>
                    <a:pt x="387" y="16"/>
                    <a:pt x="387" y="10"/>
                    <a:pt x="387" y="7"/>
                  </a:cubicBezTo>
                  <a:cubicBezTo>
                    <a:pt x="387" y="6"/>
                    <a:pt x="387" y="5"/>
                    <a:pt x="386" y="5"/>
                  </a:cubicBezTo>
                  <a:cubicBezTo>
                    <a:pt x="386" y="4"/>
                    <a:pt x="384" y="4"/>
                    <a:pt x="381" y="4"/>
                  </a:cubicBezTo>
                  <a:cubicBezTo>
                    <a:pt x="381" y="1"/>
                    <a:pt x="381" y="1"/>
                    <a:pt x="381" y="1"/>
                  </a:cubicBezTo>
                  <a:cubicBezTo>
                    <a:pt x="386" y="1"/>
                    <a:pt x="391" y="1"/>
                    <a:pt x="394" y="1"/>
                  </a:cubicBezTo>
                  <a:cubicBezTo>
                    <a:pt x="414" y="1"/>
                    <a:pt x="414" y="1"/>
                    <a:pt x="414" y="1"/>
                  </a:cubicBezTo>
                  <a:cubicBezTo>
                    <a:pt x="417" y="1"/>
                    <a:pt x="419" y="1"/>
                    <a:pt x="420" y="1"/>
                  </a:cubicBezTo>
                  <a:cubicBezTo>
                    <a:pt x="421" y="1"/>
                    <a:pt x="421" y="1"/>
                    <a:pt x="421" y="1"/>
                  </a:cubicBezTo>
                  <a:cubicBezTo>
                    <a:pt x="420" y="4"/>
                    <a:pt x="420" y="8"/>
                    <a:pt x="419" y="12"/>
                  </a:cubicBezTo>
                  <a:cubicBezTo>
                    <a:pt x="417" y="12"/>
                    <a:pt x="417" y="12"/>
                    <a:pt x="417" y="12"/>
                  </a:cubicBezTo>
                  <a:cubicBezTo>
                    <a:pt x="416" y="8"/>
                    <a:pt x="416" y="6"/>
                    <a:pt x="416" y="6"/>
                  </a:cubicBezTo>
                  <a:cubicBezTo>
                    <a:pt x="416" y="6"/>
                    <a:pt x="415" y="6"/>
                    <a:pt x="414" y="6"/>
                  </a:cubicBezTo>
                  <a:cubicBezTo>
                    <a:pt x="412" y="5"/>
                    <a:pt x="409" y="5"/>
                    <a:pt x="405" y="5"/>
                  </a:cubicBezTo>
                  <a:cubicBezTo>
                    <a:pt x="403" y="5"/>
                    <a:pt x="401" y="5"/>
                    <a:pt x="398" y="5"/>
                  </a:cubicBezTo>
                  <a:cubicBezTo>
                    <a:pt x="398" y="13"/>
                    <a:pt x="397" y="19"/>
                    <a:pt x="397" y="23"/>
                  </a:cubicBezTo>
                  <a:cubicBezTo>
                    <a:pt x="400" y="23"/>
                    <a:pt x="402" y="24"/>
                    <a:pt x="405" y="24"/>
                  </a:cubicBezTo>
                  <a:cubicBezTo>
                    <a:pt x="408" y="24"/>
                    <a:pt x="410" y="23"/>
                    <a:pt x="411" y="23"/>
                  </a:cubicBezTo>
                  <a:cubicBezTo>
                    <a:pt x="411" y="23"/>
                    <a:pt x="412" y="23"/>
                    <a:pt x="412" y="22"/>
                  </a:cubicBezTo>
                  <a:cubicBezTo>
                    <a:pt x="412" y="22"/>
                    <a:pt x="412" y="20"/>
                    <a:pt x="412" y="18"/>
                  </a:cubicBezTo>
                  <a:cubicBezTo>
                    <a:pt x="415" y="18"/>
                    <a:pt x="415" y="18"/>
                    <a:pt x="415" y="18"/>
                  </a:cubicBezTo>
                  <a:cubicBezTo>
                    <a:pt x="415" y="22"/>
                    <a:pt x="415" y="24"/>
                    <a:pt x="415" y="26"/>
                  </a:cubicBezTo>
                  <a:cubicBezTo>
                    <a:pt x="415" y="34"/>
                    <a:pt x="415" y="34"/>
                    <a:pt x="415" y="34"/>
                  </a:cubicBezTo>
                  <a:cubicBezTo>
                    <a:pt x="412" y="34"/>
                    <a:pt x="412" y="34"/>
                    <a:pt x="412" y="34"/>
                  </a:cubicBezTo>
                  <a:cubicBezTo>
                    <a:pt x="412" y="31"/>
                    <a:pt x="412" y="29"/>
                    <a:pt x="412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09" y="27"/>
                    <a:pt x="407" y="27"/>
                    <a:pt x="402" y="27"/>
                  </a:cubicBezTo>
                  <a:cubicBezTo>
                    <a:pt x="401" y="27"/>
                    <a:pt x="399" y="27"/>
                    <a:pt x="398" y="28"/>
                  </a:cubicBezTo>
                  <a:cubicBezTo>
                    <a:pt x="397" y="29"/>
                    <a:pt x="397" y="30"/>
                    <a:pt x="397" y="32"/>
                  </a:cubicBezTo>
                  <a:cubicBezTo>
                    <a:pt x="397" y="38"/>
                    <a:pt x="398" y="44"/>
                    <a:pt x="398" y="48"/>
                  </a:cubicBezTo>
                  <a:cubicBezTo>
                    <a:pt x="405" y="48"/>
                    <a:pt x="405" y="48"/>
                    <a:pt x="405" y="48"/>
                  </a:cubicBezTo>
                  <a:cubicBezTo>
                    <a:pt x="409" y="48"/>
                    <a:pt x="413" y="47"/>
                    <a:pt x="416" y="47"/>
                  </a:cubicBezTo>
                  <a:cubicBezTo>
                    <a:pt x="417" y="45"/>
                    <a:pt x="418" y="42"/>
                    <a:pt x="418" y="39"/>
                  </a:cubicBezTo>
                  <a:cubicBezTo>
                    <a:pt x="421" y="39"/>
                    <a:pt x="421" y="39"/>
                    <a:pt x="421" y="39"/>
                  </a:cubicBezTo>
                  <a:cubicBezTo>
                    <a:pt x="421" y="44"/>
                    <a:pt x="420" y="48"/>
                    <a:pt x="420" y="52"/>
                  </a:cubicBezTo>
                  <a:cubicBezTo>
                    <a:pt x="418" y="52"/>
                    <a:pt x="416" y="52"/>
                    <a:pt x="414" y="52"/>
                  </a:cubicBezTo>
                  <a:cubicBezTo>
                    <a:pt x="412" y="52"/>
                    <a:pt x="410" y="52"/>
                    <a:pt x="406" y="52"/>
                  </a:cubicBezTo>
                  <a:moveTo>
                    <a:pt x="305" y="52"/>
                  </a:moveTo>
                  <a:cubicBezTo>
                    <a:pt x="302" y="52"/>
                    <a:pt x="300" y="52"/>
                    <a:pt x="298" y="52"/>
                  </a:cubicBezTo>
                  <a:cubicBezTo>
                    <a:pt x="285" y="52"/>
                    <a:pt x="285" y="52"/>
                    <a:pt x="285" y="52"/>
                  </a:cubicBezTo>
                  <a:cubicBezTo>
                    <a:pt x="285" y="49"/>
                    <a:pt x="285" y="49"/>
                    <a:pt x="285" y="49"/>
                  </a:cubicBezTo>
                  <a:cubicBezTo>
                    <a:pt x="289" y="49"/>
                    <a:pt x="291" y="49"/>
                    <a:pt x="291" y="48"/>
                  </a:cubicBezTo>
                  <a:cubicBezTo>
                    <a:pt x="291" y="48"/>
                    <a:pt x="292" y="47"/>
                    <a:pt x="292" y="45"/>
                  </a:cubicBezTo>
                  <a:cubicBezTo>
                    <a:pt x="292" y="42"/>
                    <a:pt x="292" y="36"/>
                    <a:pt x="292" y="27"/>
                  </a:cubicBezTo>
                  <a:cubicBezTo>
                    <a:pt x="292" y="24"/>
                    <a:pt x="292" y="19"/>
                    <a:pt x="292" y="13"/>
                  </a:cubicBezTo>
                  <a:cubicBezTo>
                    <a:pt x="292" y="8"/>
                    <a:pt x="292" y="6"/>
                    <a:pt x="292" y="5"/>
                  </a:cubicBezTo>
                  <a:cubicBezTo>
                    <a:pt x="291" y="5"/>
                    <a:pt x="291" y="5"/>
                    <a:pt x="291" y="4"/>
                  </a:cubicBezTo>
                  <a:cubicBezTo>
                    <a:pt x="290" y="4"/>
                    <a:pt x="289" y="4"/>
                    <a:pt x="285" y="4"/>
                  </a:cubicBezTo>
                  <a:cubicBezTo>
                    <a:pt x="285" y="1"/>
                    <a:pt x="285" y="1"/>
                    <a:pt x="285" y="1"/>
                  </a:cubicBezTo>
                  <a:cubicBezTo>
                    <a:pt x="290" y="1"/>
                    <a:pt x="294" y="1"/>
                    <a:pt x="297" y="1"/>
                  </a:cubicBezTo>
                  <a:cubicBezTo>
                    <a:pt x="301" y="1"/>
                    <a:pt x="306" y="1"/>
                    <a:pt x="309" y="1"/>
                  </a:cubicBezTo>
                  <a:cubicBezTo>
                    <a:pt x="309" y="4"/>
                    <a:pt x="309" y="4"/>
                    <a:pt x="309" y="4"/>
                  </a:cubicBezTo>
                  <a:cubicBezTo>
                    <a:pt x="306" y="4"/>
                    <a:pt x="304" y="4"/>
                    <a:pt x="304" y="4"/>
                  </a:cubicBezTo>
                  <a:cubicBezTo>
                    <a:pt x="303" y="5"/>
                    <a:pt x="303" y="6"/>
                    <a:pt x="303" y="7"/>
                  </a:cubicBezTo>
                  <a:cubicBezTo>
                    <a:pt x="303" y="9"/>
                    <a:pt x="302" y="14"/>
                    <a:pt x="302" y="21"/>
                  </a:cubicBezTo>
                  <a:cubicBezTo>
                    <a:pt x="302" y="31"/>
                    <a:pt x="303" y="37"/>
                    <a:pt x="303" y="41"/>
                  </a:cubicBezTo>
                  <a:cubicBezTo>
                    <a:pt x="303" y="45"/>
                    <a:pt x="303" y="47"/>
                    <a:pt x="303" y="48"/>
                  </a:cubicBezTo>
                  <a:cubicBezTo>
                    <a:pt x="303" y="48"/>
                    <a:pt x="304" y="48"/>
                    <a:pt x="304" y="49"/>
                  </a:cubicBezTo>
                  <a:cubicBezTo>
                    <a:pt x="305" y="49"/>
                    <a:pt x="306" y="49"/>
                    <a:pt x="309" y="49"/>
                  </a:cubicBezTo>
                  <a:cubicBezTo>
                    <a:pt x="309" y="52"/>
                    <a:pt x="309" y="52"/>
                    <a:pt x="309" y="52"/>
                  </a:cubicBezTo>
                  <a:cubicBezTo>
                    <a:pt x="305" y="52"/>
                    <a:pt x="305" y="52"/>
                    <a:pt x="305" y="52"/>
                  </a:cubicBezTo>
                  <a:moveTo>
                    <a:pt x="254" y="52"/>
                  </a:moveTo>
                  <a:cubicBezTo>
                    <a:pt x="249" y="52"/>
                    <a:pt x="245" y="52"/>
                    <a:pt x="241" y="52"/>
                  </a:cubicBezTo>
                  <a:cubicBezTo>
                    <a:pt x="241" y="49"/>
                    <a:pt x="241" y="49"/>
                    <a:pt x="241" y="49"/>
                  </a:cubicBezTo>
                  <a:cubicBezTo>
                    <a:pt x="243" y="49"/>
                    <a:pt x="244" y="49"/>
                    <a:pt x="246" y="49"/>
                  </a:cubicBezTo>
                  <a:cubicBezTo>
                    <a:pt x="246" y="49"/>
                    <a:pt x="247" y="48"/>
                    <a:pt x="247" y="48"/>
                  </a:cubicBezTo>
                  <a:cubicBezTo>
                    <a:pt x="248" y="48"/>
                    <a:pt x="248" y="47"/>
                    <a:pt x="248" y="47"/>
                  </a:cubicBezTo>
                  <a:cubicBezTo>
                    <a:pt x="248" y="46"/>
                    <a:pt x="248" y="42"/>
                    <a:pt x="248" y="35"/>
                  </a:cubicBezTo>
                  <a:cubicBezTo>
                    <a:pt x="248" y="30"/>
                    <a:pt x="248" y="25"/>
                    <a:pt x="248" y="21"/>
                  </a:cubicBezTo>
                  <a:cubicBezTo>
                    <a:pt x="248" y="11"/>
                    <a:pt x="248" y="6"/>
                    <a:pt x="248" y="6"/>
                  </a:cubicBezTo>
                  <a:cubicBezTo>
                    <a:pt x="248" y="6"/>
                    <a:pt x="247" y="5"/>
                    <a:pt x="246" y="5"/>
                  </a:cubicBezTo>
                  <a:cubicBezTo>
                    <a:pt x="242" y="5"/>
                    <a:pt x="239" y="6"/>
                    <a:pt x="237" y="6"/>
                  </a:cubicBezTo>
                  <a:cubicBezTo>
                    <a:pt x="236" y="6"/>
                    <a:pt x="235" y="6"/>
                    <a:pt x="235" y="6"/>
                  </a:cubicBezTo>
                  <a:cubicBezTo>
                    <a:pt x="234" y="7"/>
                    <a:pt x="234" y="7"/>
                    <a:pt x="234" y="7"/>
                  </a:cubicBezTo>
                  <a:cubicBezTo>
                    <a:pt x="234" y="7"/>
                    <a:pt x="234" y="9"/>
                    <a:pt x="234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9"/>
                    <a:pt x="230" y="4"/>
                    <a:pt x="230" y="1"/>
                  </a:cubicBezTo>
                  <a:cubicBezTo>
                    <a:pt x="230" y="1"/>
                    <a:pt x="230" y="1"/>
                    <a:pt x="230" y="1"/>
                  </a:cubicBezTo>
                  <a:cubicBezTo>
                    <a:pt x="238" y="1"/>
                    <a:pt x="246" y="1"/>
                    <a:pt x="253" y="1"/>
                  </a:cubicBezTo>
                  <a:cubicBezTo>
                    <a:pt x="260" y="1"/>
                    <a:pt x="268" y="1"/>
                    <a:pt x="277" y="1"/>
                  </a:cubicBezTo>
                  <a:cubicBezTo>
                    <a:pt x="278" y="1"/>
                    <a:pt x="278" y="1"/>
                    <a:pt x="278" y="1"/>
                  </a:cubicBezTo>
                  <a:cubicBezTo>
                    <a:pt x="277" y="5"/>
                    <a:pt x="277" y="9"/>
                    <a:pt x="277" y="13"/>
                  </a:cubicBezTo>
                  <a:cubicBezTo>
                    <a:pt x="274" y="13"/>
                    <a:pt x="274" y="13"/>
                    <a:pt x="274" y="13"/>
                  </a:cubicBezTo>
                  <a:cubicBezTo>
                    <a:pt x="273" y="9"/>
                    <a:pt x="273" y="7"/>
                    <a:pt x="273" y="6"/>
                  </a:cubicBezTo>
                  <a:cubicBezTo>
                    <a:pt x="273" y="6"/>
                    <a:pt x="272" y="6"/>
                    <a:pt x="272" y="6"/>
                  </a:cubicBezTo>
                  <a:cubicBezTo>
                    <a:pt x="270" y="6"/>
                    <a:pt x="266" y="5"/>
                    <a:pt x="260" y="5"/>
                  </a:cubicBezTo>
                  <a:cubicBezTo>
                    <a:pt x="260" y="5"/>
                    <a:pt x="259" y="6"/>
                    <a:pt x="259" y="6"/>
                  </a:cubicBezTo>
                  <a:cubicBezTo>
                    <a:pt x="259" y="6"/>
                    <a:pt x="259" y="6"/>
                    <a:pt x="259" y="8"/>
                  </a:cubicBezTo>
                  <a:cubicBezTo>
                    <a:pt x="259" y="32"/>
                    <a:pt x="259" y="32"/>
                    <a:pt x="259" y="32"/>
                  </a:cubicBezTo>
                  <a:cubicBezTo>
                    <a:pt x="259" y="39"/>
                    <a:pt x="259" y="44"/>
                    <a:pt x="259" y="45"/>
                  </a:cubicBezTo>
                  <a:cubicBezTo>
                    <a:pt x="259" y="47"/>
                    <a:pt x="259" y="48"/>
                    <a:pt x="260" y="48"/>
                  </a:cubicBezTo>
                  <a:cubicBezTo>
                    <a:pt x="260" y="49"/>
                    <a:pt x="262" y="49"/>
                    <a:pt x="266" y="49"/>
                  </a:cubicBezTo>
                  <a:cubicBezTo>
                    <a:pt x="266" y="52"/>
                    <a:pt x="266" y="52"/>
                    <a:pt x="266" y="52"/>
                  </a:cubicBezTo>
                  <a:cubicBezTo>
                    <a:pt x="262" y="52"/>
                    <a:pt x="258" y="52"/>
                    <a:pt x="254" y="52"/>
                  </a:cubicBezTo>
                  <a:moveTo>
                    <a:pt x="218" y="52"/>
                  </a:moveTo>
                  <a:cubicBezTo>
                    <a:pt x="215" y="52"/>
                    <a:pt x="213" y="52"/>
                    <a:pt x="211" y="52"/>
                  </a:cubicBezTo>
                  <a:cubicBezTo>
                    <a:pt x="199" y="52"/>
                    <a:pt x="199" y="52"/>
                    <a:pt x="199" y="52"/>
                  </a:cubicBezTo>
                  <a:cubicBezTo>
                    <a:pt x="199" y="49"/>
                    <a:pt x="199" y="49"/>
                    <a:pt x="199" y="49"/>
                  </a:cubicBezTo>
                  <a:cubicBezTo>
                    <a:pt x="202" y="49"/>
                    <a:pt x="204" y="49"/>
                    <a:pt x="204" y="48"/>
                  </a:cubicBezTo>
                  <a:cubicBezTo>
                    <a:pt x="205" y="48"/>
                    <a:pt x="205" y="47"/>
                    <a:pt x="205" y="45"/>
                  </a:cubicBezTo>
                  <a:cubicBezTo>
                    <a:pt x="205" y="42"/>
                    <a:pt x="205" y="36"/>
                    <a:pt x="205" y="27"/>
                  </a:cubicBezTo>
                  <a:cubicBezTo>
                    <a:pt x="205" y="24"/>
                    <a:pt x="205" y="19"/>
                    <a:pt x="205" y="13"/>
                  </a:cubicBezTo>
                  <a:cubicBezTo>
                    <a:pt x="205" y="8"/>
                    <a:pt x="205" y="6"/>
                    <a:pt x="205" y="5"/>
                  </a:cubicBezTo>
                  <a:cubicBezTo>
                    <a:pt x="205" y="5"/>
                    <a:pt x="204" y="5"/>
                    <a:pt x="204" y="4"/>
                  </a:cubicBezTo>
                  <a:cubicBezTo>
                    <a:pt x="204" y="4"/>
                    <a:pt x="202" y="4"/>
                    <a:pt x="199" y="4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4" y="1"/>
                    <a:pt x="207" y="1"/>
                    <a:pt x="210" y="1"/>
                  </a:cubicBezTo>
                  <a:cubicBezTo>
                    <a:pt x="215" y="1"/>
                    <a:pt x="219" y="1"/>
                    <a:pt x="222" y="1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19" y="4"/>
                    <a:pt x="217" y="4"/>
                    <a:pt x="217" y="4"/>
                  </a:cubicBezTo>
                  <a:cubicBezTo>
                    <a:pt x="216" y="5"/>
                    <a:pt x="216" y="6"/>
                    <a:pt x="216" y="7"/>
                  </a:cubicBezTo>
                  <a:cubicBezTo>
                    <a:pt x="216" y="9"/>
                    <a:pt x="216" y="14"/>
                    <a:pt x="216" y="21"/>
                  </a:cubicBezTo>
                  <a:cubicBezTo>
                    <a:pt x="216" y="31"/>
                    <a:pt x="216" y="37"/>
                    <a:pt x="216" y="41"/>
                  </a:cubicBezTo>
                  <a:cubicBezTo>
                    <a:pt x="216" y="45"/>
                    <a:pt x="216" y="47"/>
                    <a:pt x="216" y="48"/>
                  </a:cubicBezTo>
                  <a:cubicBezTo>
                    <a:pt x="217" y="48"/>
                    <a:pt x="217" y="48"/>
                    <a:pt x="217" y="49"/>
                  </a:cubicBezTo>
                  <a:cubicBezTo>
                    <a:pt x="218" y="49"/>
                    <a:pt x="220" y="49"/>
                    <a:pt x="222" y="49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18" y="52"/>
                    <a:pt x="218" y="52"/>
                    <a:pt x="218" y="52"/>
                  </a:cubicBezTo>
                </a:path>
              </a:pathLst>
            </a:cu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228" y="559"/>
              <a:ext cx="95" cy="116"/>
            </a:xfrm>
            <a:custGeom>
              <a:avLst/>
              <a:gdLst>
                <a:gd name="T0" fmla="*/ 20 w 73"/>
                <a:gd name="T1" fmla="*/ 74 h 79"/>
                <a:gd name="T2" fmla="*/ 5 w 73"/>
                <a:gd name="T3" fmla="*/ 60 h 79"/>
                <a:gd name="T4" fmla="*/ 0 w 73"/>
                <a:gd name="T5" fmla="*/ 39 h 79"/>
                <a:gd name="T6" fmla="*/ 12 w 73"/>
                <a:gd name="T7" fmla="*/ 11 h 79"/>
                <a:gd name="T8" fmla="*/ 45 w 73"/>
                <a:gd name="T9" fmla="*/ 0 h 79"/>
                <a:gd name="T10" fmla="*/ 59 w 73"/>
                <a:gd name="T11" fmla="*/ 1 h 79"/>
                <a:gd name="T12" fmla="*/ 73 w 73"/>
                <a:gd name="T13" fmla="*/ 5 h 79"/>
                <a:gd name="T14" fmla="*/ 73 w 73"/>
                <a:gd name="T15" fmla="*/ 6 h 79"/>
                <a:gd name="T16" fmla="*/ 72 w 73"/>
                <a:gd name="T17" fmla="*/ 12 h 79"/>
                <a:gd name="T18" fmla="*/ 71 w 73"/>
                <a:gd name="T19" fmla="*/ 24 h 79"/>
                <a:gd name="T20" fmla="*/ 66 w 73"/>
                <a:gd name="T21" fmla="*/ 24 h 79"/>
                <a:gd name="T22" fmla="*/ 66 w 73"/>
                <a:gd name="T23" fmla="*/ 14 h 79"/>
                <a:gd name="T24" fmla="*/ 63 w 73"/>
                <a:gd name="T25" fmla="*/ 11 h 79"/>
                <a:gd name="T26" fmla="*/ 55 w 73"/>
                <a:gd name="T27" fmla="*/ 8 h 79"/>
                <a:gd name="T28" fmla="*/ 45 w 73"/>
                <a:gd name="T29" fmla="*/ 6 h 79"/>
                <a:gd name="T30" fmla="*/ 24 w 73"/>
                <a:gd name="T31" fmla="*/ 15 h 79"/>
                <a:gd name="T32" fmla="*/ 16 w 73"/>
                <a:gd name="T33" fmla="*/ 37 h 79"/>
                <a:gd name="T34" fmla="*/ 26 w 73"/>
                <a:gd name="T35" fmla="*/ 63 h 79"/>
                <a:gd name="T36" fmla="*/ 49 w 73"/>
                <a:gd name="T37" fmla="*/ 72 h 79"/>
                <a:gd name="T38" fmla="*/ 60 w 73"/>
                <a:gd name="T39" fmla="*/ 71 h 79"/>
                <a:gd name="T40" fmla="*/ 72 w 73"/>
                <a:gd name="T41" fmla="*/ 66 h 79"/>
                <a:gd name="T42" fmla="*/ 73 w 73"/>
                <a:gd name="T43" fmla="*/ 68 h 79"/>
                <a:gd name="T44" fmla="*/ 70 w 73"/>
                <a:gd name="T45" fmla="*/ 73 h 79"/>
                <a:gd name="T46" fmla="*/ 58 w 73"/>
                <a:gd name="T47" fmla="*/ 78 h 79"/>
                <a:gd name="T48" fmla="*/ 45 w 73"/>
                <a:gd name="T49" fmla="*/ 79 h 79"/>
                <a:gd name="T50" fmla="*/ 20 w 73"/>
                <a:gd name="T51" fmla="*/ 7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79">
                  <a:moveTo>
                    <a:pt x="20" y="74"/>
                  </a:moveTo>
                  <a:cubicBezTo>
                    <a:pt x="14" y="71"/>
                    <a:pt x="8" y="66"/>
                    <a:pt x="5" y="60"/>
                  </a:cubicBezTo>
                  <a:cubicBezTo>
                    <a:pt x="1" y="54"/>
                    <a:pt x="0" y="47"/>
                    <a:pt x="0" y="39"/>
                  </a:cubicBezTo>
                  <a:cubicBezTo>
                    <a:pt x="0" y="28"/>
                    <a:pt x="4" y="18"/>
                    <a:pt x="12" y="11"/>
                  </a:cubicBezTo>
                  <a:cubicBezTo>
                    <a:pt x="20" y="4"/>
                    <a:pt x="31" y="0"/>
                    <a:pt x="45" y="0"/>
                  </a:cubicBezTo>
                  <a:cubicBezTo>
                    <a:pt x="50" y="0"/>
                    <a:pt x="55" y="0"/>
                    <a:pt x="59" y="1"/>
                  </a:cubicBezTo>
                  <a:cubicBezTo>
                    <a:pt x="64" y="2"/>
                    <a:pt x="68" y="3"/>
                    <a:pt x="73" y="5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8"/>
                    <a:pt x="72" y="10"/>
                    <a:pt x="72" y="12"/>
                  </a:cubicBezTo>
                  <a:cubicBezTo>
                    <a:pt x="72" y="15"/>
                    <a:pt x="71" y="19"/>
                    <a:pt x="71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18"/>
                    <a:pt x="66" y="15"/>
                    <a:pt x="66" y="14"/>
                  </a:cubicBezTo>
                  <a:cubicBezTo>
                    <a:pt x="65" y="14"/>
                    <a:pt x="64" y="13"/>
                    <a:pt x="63" y="11"/>
                  </a:cubicBezTo>
                  <a:cubicBezTo>
                    <a:pt x="61" y="10"/>
                    <a:pt x="58" y="9"/>
                    <a:pt x="55" y="8"/>
                  </a:cubicBezTo>
                  <a:cubicBezTo>
                    <a:pt x="52" y="7"/>
                    <a:pt x="49" y="6"/>
                    <a:pt x="45" y="6"/>
                  </a:cubicBezTo>
                  <a:cubicBezTo>
                    <a:pt x="36" y="6"/>
                    <a:pt x="29" y="9"/>
                    <a:pt x="24" y="15"/>
                  </a:cubicBezTo>
                  <a:cubicBezTo>
                    <a:pt x="19" y="20"/>
                    <a:pt x="16" y="28"/>
                    <a:pt x="16" y="37"/>
                  </a:cubicBezTo>
                  <a:cubicBezTo>
                    <a:pt x="16" y="48"/>
                    <a:pt x="19" y="56"/>
                    <a:pt x="26" y="63"/>
                  </a:cubicBezTo>
                  <a:cubicBezTo>
                    <a:pt x="32" y="69"/>
                    <a:pt x="39" y="72"/>
                    <a:pt x="49" y="72"/>
                  </a:cubicBezTo>
                  <a:cubicBezTo>
                    <a:pt x="53" y="72"/>
                    <a:pt x="57" y="71"/>
                    <a:pt x="60" y="71"/>
                  </a:cubicBezTo>
                  <a:cubicBezTo>
                    <a:pt x="64" y="70"/>
                    <a:pt x="68" y="68"/>
                    <a:pt x="72" y="66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9"/>
                    <a:pt x="71" y="71"/>
                    <a:pt x="70" y="73"/>
                  </a:cubicBezTo>
                  <a:cubicBezTo>
                    <a:pt x="66" y="75"/>
                    <a:pt x="62" y="77"/>
                    <a:pt x="58" y="78"/>
                  </a:cubicBezTo>
                  <a:cubicBezTo>
                    <a:pt x="54" y="79"/>
                    <a:pt x="50" y="79"/>
                    <a:pt x="45" y="79"/>
                  </a:cubicBezTo>
                  <a:cubicBezTo>
                    <a:pt x="35" y="79"/>
                    <a:pt x="27" y="78"/>
                    <a:pt x="20" y="74"/>
                  </a:cubicBezTo>
                </a:path>
              </a:pathLst>
            </a:cu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1339" y="597"/>
              <a:ext cx="757" cy="78"/>
            </a:xfrm>
            <a:custGeom>
              <a:avLst/>
              <a:gdLst>
                <a:gd name="T0" fmla="*/ 537 w 583"/>
                <a:gd name="T1" fmla="*/ 48 h 53"/>
                <a:gd name="T2" fmla="*/ 525 w 583"/>
                <a:gd name="T3" fmla="*/ 49 h 53"/>
                <a:gd name="T4" fmla="*/ 532 w 583"/>
                <a:gd name="T5" fmla="*/ 5 h 53"/>
                <a:gd name="T6" fmla="*/ 560 w 583"/>
                <a:gd name="T7" fmla="*/ 24 h 53"/>
                <a:gd name="T8" fmla="*/ 565 w 583"/>
                <a:gd name="T9" fmla="*/ 4 h 53"/>
                <a:gd name="T10" fmla="*/ 578 w 583"/>
                <a:gd name="T11" fmla="*/ 5 h 53"/>
                <a:gd name="T12" fmla="*/ 576 w 583"/>
                <a:gd name="T13" fmla="*/ 53 h 53"/>
                <a:gd name="T14" fmla="*/ 489 w 583"/>
                <a:gd name="T15" fmla="*/ 0 h 53"/>
                <a:gd name="T16" fmla="*/ 487 w 583"/>
                <a:gd name="T17" fmla="*/ 53 h 53"/>
                <a:gd name="T18" fmla="*/ 489 w 583"/>
                <a:gd name="T19" fmla="*/ 49 h 53"/>
                <a:gd name="T20" fmla="*/ 209 w 583"/>
                <a:gd name="T21" fmla="*/ 51 h 53"/>
                <a:gd name="T22" fmla="*/ 199 w 583"/>
                <a:gd name="T23" fmla="*/ 4 h 53"/>
                <a:gd name="T24" fmla="*/ 212 w 583"/>
                <a:gd name="T25" fmla="*/ 4 h 53"/>
                <a:gd name="T26" fmla="*/ 216 w 583"/>
                <a:gd name="T27" fmla="*/ 45 h 53"/>
                <a:gd name="T28" fmla="*/ 237 w 583"/>
                <a:gd name="T29" fmla="*/ 5 h 53"/>
                <a:gd name="T30" fmla="*/ 249 w 583"/>
                <a:gd name="T31" fmla="*/ 4 h 53"/>
                <a:gd name="T32" fmla="*/ 233 w 583"/>
                <a:gd name="T33" fmla="*/ 51 h 53"/>
                <a:gd name="T34" fmla="*/ 13 w 583"/>
                <a:gd name="T35" fmla="*/ 3 h 53"/>
                <a:gd name="T36" fmla="*/ 43 w 583"/>
                <a:gd name="T37" fmla="*/ 49 h 53"/>
                <a:gd name="T38" fmla="*/ 20 w 583"/>
                <a:gd name="T39" fmla="*/ 47 h 53"/>
                <a:gd name="T40" fmla="*/ 16 w 583"/>
                <a:gd name="T41" fmla="*/ 9 h 53"/>
                <a:gd name="T42" fmla="*/ 78 w 583"/>
                <a:gd name="T43" fmla="*/ 48 h 53"/>
                <a:gd name="T44" fmla="*/ 68 w 583"/>
                <a:gd name="T45" fmla="*/ 49 h 53"/>
                <a:gd name="T46" fmla="*/ 71 w 583"/>
                <a:gd name="T47" fmla="*/ 4 h 53"/>
                <a:gd name="T48" fmla="*/ 101 w 583"/>
                <a:gd name="T49" fmla="*/ 38 h 53"/>
                <a:gd name="T50" fmla="*/ 130 w 583"/>
                <a:gd name="T51" fmla="*/ 8 h 53"/>
                <a:gd name="T52" fmla="*/ 136 w 583"/>
                <a:gd name="T53" fmla="*/ 52 h 53"/>
                <a:gd name="T54" fmla="*/ 119 w 583"/>
                <a:gd name="T55" fmla="*/ 45 h 53"/>
                <a:gd name="T56" fmla="*/ 446 w 583"/>
                <a:gd name="T57" fmla="*/ 52 h 53"/>
                <a:gd name="T58" fmla="*/ 433 w 583"/>
                <a:gd name="T59" fmla="*/ 27 h 53"/>
                <a:gd name="T60" fmla="*/ 438 w 583"/>
                <a:gd name="T61" fmla="*/ 1 h 53"/>
                <a:gd name="T62" fmla="*/ 444 w 583"/>
                <a:gd name="T63" fmla="*/ 41 h 53"/>
                <a:gd name="T64" fmla="*/ 395 w 583"/>
                <a:gd name="T65" fmla="*/ 52 h 53"/>
                <a:gd name="T66" fmla="*/ 389 w 583"/>
                <a:gd name="T67" fmla="*/ 35 h 53"/>
                <a:gd name="T68" fmla="*/ 375 w 583"/>
                <a:gd name="T69" fmla="*/ 7 h 53"/>
                <a:gd name="T70" fmla="*/ 418 w 583"/>
                <a:gd name="T71" fmla="*/ 1 h 53"/>
                <a:gd name="T72" fmla="*/ 401 w 583"/>
                <a:gd name="T73" fmla="*/ 5 h 53"/>
                <a:gd name="T74" fmla="*/ 407 w 583"/>
                <a:gd name="T75" fmla="*/ 49 h 53"/>
                <a:gd name="T76" fmla="*/ 347 w 583"/>
                <a:gd name="T77" fmla="*/ 48 h 53"/>
                <a:gd name="T78" fmla="*/ 323 w 583"/>
                <a:gd name="T79" fmla="*/ 41 h 53"/>
                <a:gd name="T80" fmla="*/ 318 w 583"/>
                <a:gd name="T81" fmla="*/ 52 h 53"/>
                <a:gd name="T82" fmla="*/ 335 w 583"/>
                <a:gd name="T83" fmla="*/ 0 h 53"/>
                <a:gd name="T84" fmla="*/ 354 w 583"/>
                <a:gd name="T85" fmla="*/ 52 h 53"/>
                <a:gd name="T86" fmla="*/ 279 w 583"/>
                <a:gd name="T87" fmla="*/ 52 h 53"/>
                <a:gd name="T88" fmla="*/ 273 w 583"/>
                <a:gd name="T89" fmla="*/ 35 h 53"/>
                <a:gd name="T90" fmla="*/ 259 w 583"/>
                <a:gd name="T91" fmla="*/ 7 h 53"/>
                <a:gd name="T92" fmla="*/ 302 w 583"/>
                <a:gd name="T93" fmla="*/ 1 h 53"/>
                <a:gd name="T94" fmla="*/ 285 w 583"/>
                <a:gd name="T95" fmla="*/ 5 h 53"/>
                <a:gd name="T96" fmla="*/ 291 w 583"/>
                <a:gd name="T97" fmla="*/ 49 h 53"/>
                <a:gd name="T98" fmla="*/ 150 w 583"/>
                <a:gd name="T99" fmla="*/ 48 h 53"/>
                <a:gd name="T100" fmla="*/ 147 w 583"/>
                <a:gd name="T101" fmla="*/ 4 h 53"/>
                <a:gd name="T102" fmla="*/ 171 w 583"/>
                <a:gd name="T103" fmla="*/ 1 h 53"/>
                <a:gd name="T104" fmla="*/ 168 w 583"/>
                <a:gd name="T105" fmla="*/ 28 h 53"/>
                <a:gd name="T106" fmla="*/ 174 w 583"/>
                <a:gd name="T107" fmla="*/ 22 h 53"/>
                <a:gd name="T108" fmla="*/ 162 w 583"/>
                <a:gd name="T109" fmla="*/ 4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83" h="53">
                  <a:moveTo>
                    <a:pt x="570" y="52"/>
                  </a:moveTo>
                  <a:cubicBezTo>
                    <a:pt x="564" y="45"/>
                    <a:pt x="556" y="36"/>
                    <a:pt x="547" y="26"/>
                  </a:cubicBezTo>
                  <a:cubicBezTo>
                    <a:pt x="543" y="21"/>
                    <a:pt x="539" y="16"/>
                    <a:pt x="537" y="12"/>
                  </a:cubicBezTo>
                  <a:cubicBezTo>
                    <a:pt x="537" y="27"/>
                    <a:pt x="537" y="27"/>
                    <a:pt x="537" y="27"/>
                  </a:cubicBezTo>
                  <a:cubicBezTo>
                    <a:pt x="537" y="31"/>
                    <a:pt x="537" y="35"/>
                    <a:pt x="537" y="41"/>
                  </a:cubicBezTo>
                  <a:cubicBezTo>
                    <a:pt x="537" y="45"/>
                    <a:pt x="537" y="47"/>
                    <a:pt x="537" y="48"/>
                  </a:cubicBezTo>
                  <a:cubicBezTo>
                    <a:pt x="538" y="48"/>
                    <a:pt x="538" y="48"/>
                    <a:pt x="538" y="48"/>
                  </a:cubicBezTo>
                  <a:cubicBezTo>
                    <a:pt x="538" y="49"/>
                    <a:pt x="540" y="49"/>
                    <a:pt x="543" y="49"/>
                  </a:cubicBezTo>
                  <a:cubicBezTo>
                    <a:pt x="543" y="52"/>
                    <a:pt x="543" y="52"/>
                    <a:pt x="543" y="52"/>
                  </a:cubicBezTo>
                  <a:cubicBezTo>
                    <a:pt x="539" y="52"/>
                    <a:pt x="536" y="52"/>
                    <a:pt x="535" y="52"/>
                  </a:cubicBezTo>
                  <a:cubicBezTo>
                    <a:pt x="533" y="52"/>
                    <a:pt x="530" y="52"/>
                    <a:pt x="525" y="52"/>
                  </a:cubicBezTo>
                  <a:cubicBezTo>
                    <a:pt x="525" y="49"/>
                    <a:pt x="525" y="49"/>
                    <a:pt x="525" y="49"/>
                  </a:cubicBezTo>
                  <a:cubicBezTo>
                    <a:pt x="528" y="49"/>
                    <a:pt x="530" y="49"/>
                    <a:pt x="531" y="49"/>
                  </a:cubicBezTo>
                  <a:cubicBezTo>
                    <a:pt x="531" y="48"/>
                    <a:pt x="531" y="48"/>
                    <a:pt x="531" y="48"/>
                  </a:cubicBezTo>
                  <a:cubicBezTo>
                    <a:pt x="532" y="47"/>
                    <a:pt x="532" y="45"/>
                    <a:pt x="532" y="41"/>
                  </a:cubicBezTo>
                  <a:cubicBezTo>
                    <a:pt x="532" y="35"/>
                    <a:pt x="532" y="31"/>
                    <a:pt x="532" y="28"/>
                  </a:cubicBezTo>
                  <a:cubicBezTo>
                    <a:pt x="532" y="12"/>
                    <a:pt x="532" y="12"/>
                    <a:pt x="532" y="12"/>
                  </a:cubicBezTo>
                  <a:cubicBezTo>
                    <a:pt x="532" y="8"/>
                    <a:pt x="532" y="6"/>
                    <a:pt x="532" y="5"/>
                  </a:cubicBezTo>
                  <a:cubicBezTo>
                    <a:pt x="532" y="5"/>
                    <a:pt x="531" y="5"/>
                    <a:pt x="531" y="5"/>
                  </a:cubicBezTo>
                  <a:cubicBezTo>
                    <a:pt x="531" y="4"/>
                    <a:pt x="529" y="4"/>
                    <a:pt x="525" y="4"/>
                  </a:cubicBezTo>
                  <a:cubicBezTo>
                    <a:pt x="525" y="1"/>
                    <a:pt x="525" y="1"/>
                    <a:pt x="525" y="1"/>
                  </a:cubicBezTo>
                  <a:cubicBezTo>
                    <a:pt x="529" y="1"/>
                    <a:pt x="532" y="1"/>
                    <a:pt x="534" y="1"/>
                  </a:cubicBezTo>
                  <a:cubicBezTo>
                    <a:pt x="536" y="1"/>
                    <a:pt x="538" y="1"/>
                    <a:pt x="541" y="1"/>
                  </a:cubicBezTo>
                  <a:cubicBezTo>
                    <a:pt x="546" y="8"/>
                    <a:pt x="553" y="16"/>
                    <a:pt x="560" y="24"/>
                  </a:cubicBezTo>
                  <a:cubicBezTo>
                    <a:pt x="565" y="30"/>
                    <a:pt x="569" y="34"/>
                    <a:pt x="572" y="38"/>
                  </a:cubicBezTo>
                  <a:cubicBezTo>
                    <a:pt x="572" y="24"/>
                    <a:pt x="572" y="24"/>
                    <a:pt x="572" y="24"/>
                  </a:cubicBezTo>
                  <a:cubicBezTo>
                    <a:pt x="572" y="18"/>
                    <a:pt x="572" y="13"/>
                    <a:pt x="572" y="9"/>
                  </a:cubicBezTo>
                  <a:cubicBezTo>
                    <a:pt x="572" y="7"/>
                    <a:pt x="572" y="5"/>
                    <a:pt x="571" y="5"/>
                  </a:cubicBezTo>
                  <a:cubicBezTo>
                    <a:pt x="571" y="5"/>
                    <a:pt x="571" y="4"/>
                    <a:pt x="571" y="4"/>
                  </a:cubicBezTo>
                  <a:cubicBezTo>
                    <a:pt x="570" y="4"/>
                    <a:pt x="569" y="4"/>
                    <a:pt x="565" y="4"/>
                  </a:cubicBezTo>
                  <a:cubicBezTo>
                    <a:pt x="565" y="1"/>
                    <a:pt x="565" y="1"/>
                    <a:pt x="565" y="1"/>
                  </a:cubicBezTo>
                  <a:cubicBezTo>
                    <a:pt x="568" y="1"/>
                    <a:pt x="571" y="1"/>
                    <a:pt x="573" y="1"/>
                  </a:cubicBezTo>
                  <a:cubicBezTo>
                    <a:pt x="577" y="1"/>
                    <a:pt x="580" y="1"/>
                    <a:pt x="583" y="1"/>
                  </a:cubicBezTo>
                  <a:cubicBezTo>
                    <a:pt x="583" y="4"/>
                    <a:pt x="583" y="4"/>
                    <a:pt x="583" y="4"/>
                  </a:cubicBezTo>
                  <a:cubicBezTo>
                    <a:pt x="581" y="4"/>
                    <a:pt x="579" y="4"/>
                    <a:pt x="578" y="4"/>
                  </a:cubicBezTo>
                  <a:cubicBezTo>
                    <a:pt x="578" y="5"/>
                    <a:pt x="578" y="5"/>
                    <a:pt x="578" y="5"/>
                  </a:cubicBezTo>
                  <a:cubicBezTo>
                    <a:pt x="577" y="6"/>
                    <a:pt x="577" y="6"/>
                    <a:pt x="577" y="6"/>
                  </a:cubicBezTo>
                  <a:cubicBezTo>
                    <a:pt x="577" y="6"/>
                    <a:pt x="577" y="8"/>
                    <a:pt x="577" y="11"/>
                  </a:cubicBezTo>
                  <a:cubicBezTo>
                    <a:pt x="577" y="26"/>
                    <a:pt x="577" y="26"/>
                    <a:pt x="577" y="26"/>
                  </a:cubicBezTo>
                  <a:cubicBezTo>
                    <a:pt x="577" y="41"/>
                    <a:pt x="577" y="41"/>
                    <a:pt x="577" y="41"/>
                  </a:cubicBezTo>
                  <a:cubicBezTo>
                    <a:pt x="577" y="45"/>
                    <a:pt x="577" y="49"/>
                    <a:pt x="577" y="53"/>
                  </a:cubicBezTo>
                  <a:cubicBezTo>
                    <a:pt x="576" y="53"/>
                    <a:pt x="576" y="53"/>
                    <a:pt x="576" y="53"/>
                  </a:cubicBezTo>
                  <a:cubicBezTo>
                    <a:pt x="573" y="53"/>
                    <a:pt x="571" y="52"/>
                    <a:pt x="570" y="52"/>
                  </a:cubicBezTo>
                  <a:moveTo>
                    <a:pt x="467" y="46"/>
                  </a:moveTo>
                  <a:cubicBezTo>
                    <a:pt x="462" y="41"/>
                    <a:pt x="460" y="35"/>
                    <a:pt x="460" y="27"/>
                  </a:cubicBezTo>
                  <a:cubicBezTo>
                    <a:pt x="460" y="21"/>
                    <a:pt x="461" y="16"/>
                    <a:pt x="463" y="12"/>
                  </a:cubicBezTo>
                  <a:cubicBezTo>
                    <a:pt x="465" y="8"/>
                    <a:pt x="469" y="5"/>
                    <a:pt x="473" y="3"/>
                  </a:cubicBezTo>
                  <a:cubicBezTo>
                    <a:pt x="477" y="1"/>
                    <a:pt x="482" y="0"/>
                    <a:pt x="489" y="0"/>
                  </a:cubicBezTo>
                  <a:cubicBezTo>
                    <a:pt x="495" y="0"/>
                    <a:pt x="500" y="1"/>
                    <a:pt x="504" y="3"/>
                  </a:cubicBezTo>
                  <a:cubicBezTo>
                    <a:pt x="508" y="5"/>
                    <a:pt x="511" y="8"/>
                    <a:pt x="513" y="12"/>
                  </a:cubicBezTo>
                  <a:cubicBezTo>
                    <a:pt x="515" y="15"/>
                    <a:pt x="516" y="20"/>
                    <a:pt x="516" y="25"/>
                  </a:cubicBezTo>
                  <a:cubicBezTo>
                    <a:pt x="516" y="31"/>
                    <a:pt x="515" y="36"/>
                    <a:pt x="513" y="40"/>
                  </a:cubicBezTo>
                  <a:cubicBezTo>
                    <a:pt x="510" y="44"/>
                    <a:pt x="507" y="47"/>
                    <a:pt x="503" y="49"/>
                  </a:cubicBezTo>
                  <a:cubicBezTo>
                    <a:pt x="499" y="52"/>
                    <a:pt x="493" y="53"/>
                    <a:pt x="487" y="53"/>
                  </a:cubicBezTo>
                  <a:cubicBezTo>
                    <a:pt x="478" y="53"/>
                    <a:pt x="472" y="51"/>
                    <a:pt x="467" y="46"/>
                  </a:cubicBezTo>
                  <a:moveTo>
                    <a:pt x="475" y="9"/>
                  </a:moveTo>
                  <a:cubicBezTo>
                    <a:pt x="472" y="13"/>
                    <a:pt x="471" y="18"/>
                    <a:pt x="471" y="25"/>
                  </a:cubicBezTo>
                  <a:cubicBezTo>
                    <a:pt x="471" y="31"/>
                    <a:pt x="472" y="35"/>
                    <a:pt x="473" y="39"/>
                  </a:cubicBezTo>
                  <a:cubicBezTo>
                    <a:pt x="475" y="42"/>
                    <a:pt x="477" y="45"/>
                    <a:pt x="479" y="47"/>
                  </a:cubicBezTo>
                  <a:cubicBezTo>
                    <a:pt x="482" y="48"/>
                    <a:pt x="485" y="49"/>
                    <a:pt x="489" y="49"/>
                  </a:cubicBezTo>
                  <a:cubicBezTo>
                    <a:pt x="494" y="49"/>
                    <a:pt x="498" y="47"/>
                    <a:pt x="501" y="43"/>
                  </a:cubicBezTo>
                  <a:cubicBezTo>
                    <a:pt x="503" y="40"/>
                    <a:pt x="505" y="34"/>
                    <a:pt x="505" y="27"/>
                  </a:cubicBezTo>
                  <a:cubicBezTo>
                    <a:pt x="505" y="19"/>
                    <a:pt x="503" y="13"/>
                    <a:pt x="500" y="9"/>
                  </a:cubicBezTo>
                  <a:cubicBezTo>
                    <a:pt x="497" y="6"/>
                    <a:pt x="493" y="4"/>
                    <a:pt x="487" y="4"/>
                  </a:cubicBezTo>
                  <a:cubicBezTo>
                    <a:pt x="482" y="4"/>
                    <a:pt x="478" y="6"/>
                    <a:pt x="475" y="9"/>
                  </a:cubicBezTo>
                  <a:moveTo>
                    <a:pt x="209" y="51"/>
                  </a:moveTo>
                  <a:cubicBezTo>
                    <a:pt x="206" y="49"/>
                    <a:pt x="203" y="47"/>
                    <a:pt x="202" y="45"/>
                  </a:cubicBezTo>
                  <a:cubicBezTo>
                    <a:pt x="201" y="43"/>
                    <a:pt x="200" y="40"/>
                    <a:pt x="200" y="35"/>
                  </a:cubicBezTo>
                  <a:cubicBezTo>
                    <a:pt x="200" y="19"/>
                    <a:pt x="200" y="19"/>
                    <a:pt x="200" y="19"/>
                  </a:cubicBezTo>
                  <a:cubicBezTo>
                    <a:pt x="200" y="17"/>
                    <a:pt x="200" y="14"/>
                    <a:pt x="200" y="9"/>
                  </a:cubicBezTo>
                  <a:cubicBezTo>
                    <a:pt x="200" y="7"/>
                    <a:pt x="200" y="6"/>
                    <a:pt x="199" y="5"/>
                  </a:cubicBezTo>
                  <a:cubicBezTo>
                    <a:pt x="199" y="5"/>
                    <a:pt x="199" y="5"/>
                    <a:pt x="199" y="4"/>
                  </a:cubicBezTo>
                  <a:cubicBezTo>
                    <a:pt x="198" y="4"/>
                    <a:pt x="197" y="4"/>
                    <a:pt x="194" y="4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99" y="1"/>
                    <a:pt x="203" y="1"/>
                    <a:pt x="207" y="1"/>
                  </a:cubicBezTo>
                  <a:cubicBezTo>
                    <a:pt x="209" y="1"/>
                    <a:pt x="213" y="1"/>
                    <a:pt x="217" y="1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5" y="4"/>
                    <a:pt x="213" y="4"/>
                    <a:pt x="212" y="4"/>
                  </a:cubicBezTo>
                  <a:cubicBezTo>
                    <a:pt x="212" y="5"/>
                    <a:pt x="212" y="5"/>
                    <a:pt x="212" y="5"/>
                  </a:cubicBezTo>
                  <a:cubicBezTo>
                    <a:pt x="211" y="5"/>
                    <a:pt x="211" y="6"/>
                    <a:pt x="211" y="7"/>
                  </a:cubicBezTo>
                  <a:cubicBezTo>
                    <a:pt x="211" y="8"/>
                    <a:pt x="211" y="12"/>
                    <a:pt x="211" y="18"/>
                  </a:cubicBezTo>
                  <a:cubicBezTo>
                    <a:pt x="211" y="23"/>
                    <a:pt x="211" y="28"/>
                    <a:pt x="211" y="32"/>
                  </a:cubicBezTo>
                  <a:cubicBezTo>
                    <a:pt x="211" y="36"/>
                    <a:pt x="211" y="39"/>
                    <a:pt x="212" y="41"/>
                  </a:cubicBezTo>
                  <a:cubicBezTo>
                    <a:pt x="213" y="43"/>
                    <a:pt x="214" y="44"/>
                    <a:pt x="216" y="45"/>
                  </a:cubicBezTo>
                  <a:cubicBezTo>
                    <a:pt x="218" y="46"/>
                    <a:pt x="221" y="47"/>
                    <a:pt x="224" y="47"/>
                  </a:cubicBezTo>
                  <a:cubicBezTo>
                    <a:pt x="228" y="47"/>
                    <a:pt x="231" y="46"/>
                    <a:pt x="233" y="45"/>
                  </a:cubicBezTo>
                  <a:cubicBezTo>
                    <a:pt x="235" y="43"/>
                    <a:pt x="236" y="42"/>
                    <a:pt x="237" y="39"/>
                  </a:cubicBezTo>
                  <a:cubicBezTo>
                    <a:pt x="238" y="37"/>
                    <a:pt x="238" y="32"/>
                    <a:pt x="238" y="24"/>
                  </a:cubicBezTo>
                  <a:cubicBezTo>
                    <a:pt x="238" y="11"/>
                    <a:pt x="238" y="11"/>
                    <a:pt x="238" y="11"/>
                  </a:cubicBezTo>
                  <a:cubicBezTo>
                    <a:pt x="238" y="8"/>
                    <a:pt x="238" y="6"/>
                    <a:pt x="237" y="5"/>
                  </a:cubicBezTo>
                  <a:cubicBezTo>
                    <a:pt x="237" y="5"/>
                    <a:pt x="237" y="5"/>
                    <a:pt x="237" y="5"/>
                  </a:cubicBezTo>
                  <a:cubicBezTo>
                    <a:pt x="236" y="4"/>
                    <a:pt x="234" y="4"/>
                    <a:pt x="231" y="4"/>
                  </a:cubicBezTo>
                  <a:cubicBezTo>
                    <a:pt x="231" y="1"/>
                    <a:pt x="231" y="1"/>
                    <a:pt x="231" y="1"/>
                  </a:cubicBezTo>
                  <a:cubicBezTo>
                    <a:pt x="235" y="1"/>
                    <a:pt x="237" y="1"/>
                    <a:pt x="240" y="1"/>
                  </a:cubicBezTo>
                  <a:cubicBezTo>
                    <a:pt x="242" y="1"/>
                    <a:pt x="245" y="1"/>
                    <a:pt x="249" y="1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46" y="4"/>
                    <a:pt x="245" y="4"/>
                    <a:pt x="244" y="5"/>
                  </a:cubicBezTo>
                  <a:cubicBezTo>
                    <a:pt x="243" y="5"/>
                    <a:pt x="243" y="6"/>
                    <a:pt x="243" y="9"/>
                  </a:cubicBezTo>
                  <a:cubicBezTo>
                    <a:pt x="243" y="14"/>
                    <a:pt x="243" y="20"/>
                    <a:pt x="243" y="27"/>
                  </a:cubicBezTo>
                  <a:cubicBezTo>
                    <a:pt x="243" y="32"/>
                    <a:pt x="242" y="35"/>
                    <a:pt x="242" y="36"/>
                  </a:cubicBezTo>
                  <a:cubicBezTo>
                    <a:pt x="242" y="39"/>
                    <a:pt x="241" y="42"/>
                    <a:pt x="240" y="45"/>
                  </a:cubicBezTo>
                  <a:cubicBezTo>
                    <a:pt x="239" y="47"/>
                    <a:pt x="236" y="49"/>
                    <a:pt x="233" y="51"/>
                  </a:cubicBezTo>
                  <a:cubicBezTo>
                    <a:pt x="230" y="52"/>
                    <a:pt x="226" y="53"/>
                    <a:pt x="221" y="53"/>
                  </a:cubicBezTo>
                  <a:cubicBezTo>
                    <a:pt x="216" y="53"/>
                    <a:pt x="212" y="52"/>
                    <a:pt x="209" y="51"/>
                  </a:cubicBezTo>
                  <a:moveTo>
                    <a:pt x="7" y="46"/>
                  </a:moveTo>
                  <a:cubicBezTo>
                    <a:pt x="2" y="41"/>
                    <a:pt x="0" y="35"/>
                    <a:pt x="0" y="27"/>
                  </a:cubicBezTo>
                  <a:cubicBezTo>
                    <a:pt x="0" y="21"/>
                    <a:pt x="1" y="16"/>
                    <a:pt x="3" y="12"/>
                  </a:cubicBezTo>
                  <a:cubicBezTo>
                    <a:pt x="6" y="8"/>
                    <a:pt x="9" y="5"/>
                    <a:pt x="13" y="3"/>
                  </a:cubicBezTo>
                  <a:cubicBezTo>
                    <a:pt x="17" y="1"/>
                    <a:pt x="23" y="0"/>
                    <a:pt x="29" y="0"/>
                  </a:cubicBezTo>
                  <a:cubicBezTo>
                    <a:pt x="35" y="0"/>
                    <a:pt x="40" y="1"/>
                    <a:pt x="44" y="3"/>
                  </a:cubicBezTo>
                  <a:cubicBezTo>
                    <a:pt x="48" y="5"/>
                    <a:pt x="51" y="8"/>
                    <a:pt x="53" y="12"/>
                  </a:cubicBezTo>
                  <a:cubicBezTo>
                    <a:pt x="56" y="15"/>
                    <a:pt x="57" y="20"/>
                    <a:pt x="57" y="25"/>
                  </a:cubicBezTo>
                  <a:cubicBezTo>
                    <a:pt x="57" y="31"/>
                    <a:pt x="55" y="36"/>
                    <a:pt x="53" y="40"/>
                  </a:cubicBezTo>
                  <a:cubicBezTo>
                    <a:pt x="51" y="44"/>
                    <a:pt x="47" y="47"/>
                    <a:pt x="43" y="49"/>
                  </a:cubicBezTo>
                  <a:cubicBezTo>
                    <a:pt x="39" y="52"/>
                    <a:pt x="34" y="53"/>
                    <a:pt x="28" y="53"/>
                  </a:cubicBezTo>
                  <a:cubicBezTo>
                    <a:pt x="19" y="53"/>
                    <a:pt x="12" y="51"/>
                    <a:pt x="7" y="46"/>
                  </a:cubicBezTo>
                  <a:moveTo>
                    <a:pt x="16" y="9"/>
                  </a:moveTo>
                  <a:cubicBezTo>
                    <a:pt x="13" y="13"/>
                    <a:pt x="11" y="18"/>
                    <a:pt x="11" y="25"/>
                  </a:cubicBezTo>
                  <a:cubicBezTo>
                    <a:pt x="11" y="31"/>
                    <a:pt x="12" y="35"/>
                    <a:pt x="14" y="39"/>
                  </a:cubicBezTo>
                  <a:cubicBezTo>
                    <a:pt x="15" y="42"/>
                    <a:pt x="17" y="45"/>
                    <a:pt x="20" y="47"/>
                  </a:cubicBezTo>
                  <a:cubicBezTo>
                    <a:pt x="22" y="48"/>
                    <a:pt x="25" y="49"/>
                    <a:pt x="29" y="49"/>
                  </a:cubicBezTo>
                  <a:cubicBezTo>
                    <a:pt x="34" y="49"/>
                    <a:pt x="38" y="47"/>
                    <a:pt x="41" y="43"/>
                  </a:cubicBezTo>
                  <a:cubicBezTo>
                    <a:pt x="44" y="40"/>
                    <a:pt x="45" y="34"/>
                    <a:pt x="45" y="27"/>
                  </a:cubicBezTo>
                  <a:cubicBezTo>
                    <a:pt x="45" y="19"/>
                    <a:pt x="44" y="13"/>
                    <a:pt x="40" y="9"/>
                  </a:cubicBezTo>
                  <a:cubicBezTo>
                    <a:pt x="38" y="6"/>
                    <a:pt x="33" y="4"/>
                    <a:pt x="28" y="4"/>
                  </a:cubicBezTo>
                  <a:cubicBezTo>
                    <a:pt x="23" y="4"/>
                    <a:pt x="18" y="6"/>
                    <a:pt x="16" y="9"/>
                  </a:cubicBezTo>
                  <a:moveTo>
                    <a:pt x="97" y="53"/>
                  </a:moveTo>
                  <a:cubicBezTo>
                    <a:pt x="95" y="49"/>
                    <a:pt x="92" y="43"/>
                    <a:pt x="89" y="37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29"/>
                    <a:pt x="77" y="39"/>
                    <a:pt x="77" y="44"/>
                  </a:cubicBezTo>
                  <a:cubicBezTo>
                    <a:pt x="77" y="46"/>
                    <a:pt x="77" y="48"/>
                    <a:pt x="78" y="48"/>
                  </a:cubicBezTo>
                  <a:cubicBezTo>
                    <a:pt x="78" y="49"/>
                    <a:pt x="80" y="49"/>
                    <a:pt x="83" y="49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1" y="52"/>
                    <a:pt x="78" y="52"/>
                    <a:pt x="76" y="52"/>
                  </a:cubicBezTo>
                  <a:cubicBezTo>
                    <a:pt x="72" y="52"/>
                    <a:pt x="69" y="52"/>
                    <a:pt x="66" y="52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70" y="49"/>
                    <a:pt x="71" y="49"/>
                    <a:pt x="71" y="48"/>
                  </a:cubicBezTo>
                  <a:cubicBezTo>
                    <a:pt x="72" y="48"/>
                    <a:pt x="72" y="46"/>
                    <a:pt x="72" y="43"/>
                  </a:cubicBezTo>
                  <a:cubicBezTo>
                    <a:pt x="72" y="37"/>
                    <a:pt x="72" y="30"/>
                    <a:pt x="72" y="23"/>
                  </a:cubicBezTo>
                  <a:cubicBezTo>
                    <a:pt x="72" y="19"/>
                    <a:pt x="72" y="15"/>
                    <a:pt x="72" y="10"/>
                  </a:cubicBezTo>
                  <a:cubicBezTo>
                    <a:pt x="72" y="7"/>
                    <a:pt x="72" y="6"/>
                    <a:pt x="72" y="5"/>
                  </a:cubicBezTo>
                  <a:cubicBezTo>
                    <a:pt x="72" y="5"/>
                    <a:pt x="71" y="5"/>
                    <a:pt x="71" y="4"/>
                  </a:cubicBezTo>
                  <a:cubicBezTo>
                    <a:pt x="71" y="4"/>
                    <a:pt x="69" y="4"/>
                    <a:pt x="66" y="4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9" y="1"/>
                    <a:pt x="72" y="1"/>
                    <a:pt x="74" y="1"/>
                  </a:cubicBezTo>
                  <a:cubicBezTo>
                    <a:pt x="78" y="1"/>
                    <a:pt x="81" y="1"/>
                    <a:pt x="84" y="1"/>
                  </a:cubicBezTo>
                  <a:cubicBezTo>
                    <a:pt x="85" y="4"/>
                    <a:pt x="87" y="7"/>
                    <a:pt x="88" y="10"/>
                  </a:cubicBezTo>
                  <a:cubicBezTo>
                    <a:pt x="89" y="12"/>
                    <a:pt x="93" y="21"/>
                    <a:pt x="101" y="38"/>
                  </a:cubicBezTo>
                  <a:cubicBezTo>
                    <a:pt x="110" y="21"/>
                    <a:pt x="115" y="9"/>
                    <a:pt x="119" y="1"/>
                  </a:cubicBezTo>
                  <a:cubicBezTo>
                    <a:pt x="122" y="1"/>
                    <a:pt x="125" y="1"/>
                    <a:pt x="127" y="1"/>
                  </a:cubicBezTo>
                  <a:cubicBezTo>
                    <a:pt x="130" y="1"/>
                    <a:pt x="133" y="1"/>
                    <a:pt x="136" y="1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3" y="4"/>
                    <a:pt x="131" y="4"/>
                    <a:pt x="131" y="5"/>
                  </a:cubicBezTo>
                  <a:cubicBezTo>
                    <a:pt x="130" y="5"/>
                    <a:pt x="130" y="6"/>
                    <a:pt x="130" y="8"/>
                  </a:cubicBezTo>
                  <a:cubicBezTo>
                    <a:pt x="130" y="11"/>
                    <a:pt x="130" y="17"/>
                    <a:pt x="130" y="26"/>
                  </a:cubicBezTo>
                  <a:cubicBezTo>
                    <a:pt x="130" y="30"/>
                    <a:pt x="130" y="34"/>
                    <a:pt x="130" y="39"/>
                  </a:cubicBezTo>
                  <a:cubicBezTo>
                    <a:pt x="130" y="44"/>
                    <a:pt x="130" y="47"/>
                    <a:pt x="130" y="48"/>
                  </a:cubicBezTo>
                  <a:cubicBezTo>
                    <a:pt x="130" y="48"/>
                    <a:pt x="131" y="48"/>
                    <a:pt x="131" y="48"/>
                  </a:cubicBezTo>
                  <a:cubicBezTo>
                    <a:pt x="131" y="49"/>
                    <a:pt x="133" y="49"/>
                    <a:pt x="136" y="49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2" y="52"/>
                    <a:pt x="129" y="52"/>
                    <a:pt x="126" y="52"/>
                  </a:cubicBezTo>
                  <a:cubicBezTo>
                    <a:pt x="122" y="52"/>
                    <a:pt x="118" y="52"/>
                    <a:pt x="113" y="52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17" y="49"/>
                    <a:pt x="118" y="49"/>
                    <a:pt x="118" y="48"/>
                  </a:cubicBezTo>
                  <a:cubicBezTo>
                    <a:pt x="119" y="48"/>
                    <a:pt x="119" y="47"/>
                    <a:pt x="119" y="45"/>
                  </a:cubicBezTo>
                  <a:cubicBezTo>
                    <a:pt x="119" y="43"/>
                    <a:pt x="119" y="39"/>
                    <a:pt x="119" y="33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5" y="18"/>
                    <a:pt x="111" y="28"/>
                    <a:pt x="105" y="40"/>
                  </a:cubicBezTo>
                  <a:cubicBezTo>
                    <a:pt x="102" y="46"/>
                    <a:pt x="100" y="50"/>
                    <a:pt x="99" y="53"/>
                  </a:cubicBezTo>
                  <a:cubicBezTo>
                    <a:pt x="97" y="53"/>
                    <a:pt x="97" y="53"/>
                    <a:pt x="97" y="53"/>
                  </a:cubicBezTo>
                  <a:moveTo>
                    <a:pt x="446" y="52"/>
                  </a:moveTo>
                  <a:cubicBezTo>
                    <a:pt x="443" y="52"/>
                    <a:pt x="441" y="52"/>
                    <a:pt x="439" y="52"/>
                  </a:cubicBezTo>
                  <a:cubicBezTo>
                    <a:pt x="426" y="52"/>
                    <a:pt x="426" y="52"/>
                    <a:pt x="426" y="52"/>
                  </a:cubicBezTo>
                  <a:cubicBezTo>
                    <a:pt x="426" y="49"/>
                    <a:pt x="426" y="49"/>
                    <a:pt x="426" y="49"/>
                  </a:cubicBezTo>
                  <a:cubicBezTo>
                    <a:pt x="430" y="49"/>
                    <a:pt x="432" y="49"/>
                    <a:pt x="432" y="48"/>
                  </a:cubicBezTo>
                  <a:cubicBezTo>
                    <a:pt x="432" y="48"/>
                    <a:pt x="433" y="47"/>
                    <a:pt x="433" y="45"/>
                  </a:cubicBezTo>
                  <a:cubicBezTo>
                    <a:pt x="433" y="42"/>
                    <a:pt x="433" y="36"/>
                    <a:pt x="433" y="27"/>
                  </a:cubicBezTo>
                  <a:cubicBezTo>
                    <a:pt x="433" y="24"/>
                    <a:pt x="433" y="19"/>
                    <a:pt x="433" y="13"/>
                  </a:cubicBezTo>
                  <a:cubicBezTo>
                    <a:pt x="433" y="8"/>
                    <a:pt x="433" y="6"/>
                    <a:pt x="433" y="5"/>
                  </a:cubicBezTo>
                  <a:cubicBezTo>
                    <a:pt x="433" y="5"/>
                    <a:pt x="432" y="5"/>
                    <a:pt x="432" y="4"/>
                  </a:cubicBezTo>
                  <a:cubicBezTo>
                    <a:pt x="431" y="4"/>
                    <a:pt x="430" y="4"/>
                    <a:pt x="426" y="4"/>
                  </a:cubicBezTo>
                  <a:cubicBezTo>
                    <a:pt x="426" y="1"/>
                    <a:pt x="426" y="1"/>
                    <a:pt x="426" y="1"/>
                  </a:cubicBezTo>
                  <a:cubicBezTo>
                    <a:pt x="431" y="1"/>
                    <a:pt x="435" y="1"/>
                    <a:pt x="438" y="1"/>
                  </a:cubicBezTo>
                  <a:cubicBezTo>
                    <a:pt x="442" y="1"/>
                    <a:pt x="447" y="1"/>
                    <a:pt x="450" y="1"/>
                  </a:cubicBezTo>
                  <a:cubicBezTo>
                    <a:pt x="450" y="4"/>
                    <a:pt x="450" y="4"/>
                    <a:pt x="450" y="4"/>
                  </a:cubicBezTo>
                  <a:cubicBezTo>
                    <a:pt x="447" y="4"/>
                    <a:pt x="445" y="4"/>
                    <a:pt x="445" y="4"/>
                  </a:cubicBezTo>
                  <a:cubicBezTo>
                    <a:pt x="444" y="5"/>
                    <a:pt x="444" y="6"/>
                    <a:pt x="444" y="7"/>
                  </a:cubicBezTo>
                  <a:cubicBezTo>
                    <a:pt x="444" y="9"/>
                    <a:pt x="444" y="14"/>
                    <a:pt x="444" y="21"/>
                  </a:cubicBezTo>
                  <a:cubicBezTo>
                    <a:pt x="444" y="31"/>
                    <a:pt x="444" y="37"/>
                    <a:pt x="444" y="41"/>
                  </a:cubicBezTo>
                  <a:cubicBezTo>
                    <a:pt x="444" y="45"/>
                    <a:pt x="444" y="47"/>
                    <a:pt x="444" y="48"/>
                  </a:cubicBezTo>
                  <a:cubicBezTo>
                    <a:pt x="444" y="48"/>
                    <a:pt x="445" y="48"/>
                    <a:pt x="445" y="49"/>
                  </a:cubicBezTo>
                  <a:cubicBezTo>
                    <a:pt x="446" y="49"/>
                    <a:pt x="447" y="49"/>
                    <a:pt x="450" y="49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46" y="52"/>
                    <a:pt x="446" y="52"/>
                    <a:pt x="446" y="52"/>
                  </a:cubicBezTo>
                  <a:moveTo>
                    <a:pt x="395" y="52"/>
                  </a:moveTo>
                  <a:cubicBezTo>
                    <a:pt x="390" y="52"/>
                    <a:pt x="386" y="52"/>
                    <a:pt x="383" y="52"/>
                  </a:cubicBezTo>
                  <a:cubicBezTo>
                    <a:pt x="383" y="49"/>
                    <a:pt x="383" y="49"/>
                    <a:pt x="383" y="49"/>
                  </a:cubicBezTo>
                  <a:cubicBezTo>
                    <a:pt x="384" y="49"/>
                    <a:pt x="385" y="49"/>
                    <a:pt x="387" y="49"/>
                  </a:cubicBezTo>
                  <a:cubicBezTo>
                    <a:pt x="388" y="49"/>
                    <a:pt x="388" y="48"/>
                    <a:pt x="388" y="48"/>
                  </a:cubicBezTo>
                  <a:cubicBezTo>
                    <a:pt x="389" y="48"/>
                    <a:pt x="389" y="47"/>
                    <a:pt x="389" y="47"/>
                  </a:cubicBezTo>
                  <a:cubicBezTo>
                    <a:pt x="389" y="46"/>
                    <a:pt x="389" y="42"/>
                    <a:pt x="389" y="35"/>
                  </a:cubicBezTo>
                  <a:cubicBezTo>
                    <a:pt x="389" y="30"/>
                    <a:pt x="389" y="25"/>
                    <a:pt x="389" y="21"/>
                  </a:cubicBezTo>
                  <a:cubicBezTo>
                    <a:pt x="389" y="11"/>
                    <a:pt x="389" y="6"/>
                    <a:pt x="389" y="6"/>
                  </a:cubicBezTo>
                  <a:cubicBezTo>
                    <a:pt x="389" y="6"/>
                    <a:pt x="388" y="5"/>
                    <a:pt x="387" y="5"/>
                  </a:cubicBezTo>
                  <a:cubicBezTo>
                    <a:pt x="383" y="5"/>
                    <a:pt x="380" y="6"/>
                    <a:pt x="378" y="6"/>
                  </a:cubicBezTo>
                  <a:cubicBezTo>
                    <a:pt x="377" y="6"/>
                    <a:pt x="376" y="6"/>
                    <a:pt x="376" y="6"/>
                  </a:cubicBezTo>
                  <a:cubicBezTo>
                    <a:pt x="375" y="7"/>
                    <a:pt x="375" y="7"/>
                    <a:pt x="375" y="7"/>
                  </a:cubicBezTo>
                  <a:cubicBezTo>
                    <a:pt x="375" y="7"/>
                    <a:pt x="375" y="9"/>
                    <a:pt x="375" y="13"/>
                  </a:cubicBezTo>
                  <a:cubicBezTo>
                    <a:pt x="371" y="13"/>
                    <a:pt x="371" y="13"/>
                    <a:pt x="371" y="13"/>
                  </a:cubicBezTo>
                  <a:cubicBezTo>
                    <a:pt x="371" y="9"/>
                    <a:pt x="371" y="4"/>
                    <a:pt x="371" y="1"/>
                  </a:cubicBezTo>
                  <a:cubicBezTo>
                    <a:pt x="371" y="1"/>
                    <a:pt x="371" y="1"/>
                    <a:pt x="371" y="1"/>
                  </a:cubicBezTo>
                  <a:cubicBezTo>
                    <a:pt x="379" y="1"/>
                    <a:pt x="387" y="1"/>
                    <a:pt x="394" y="1"/>
                  </a:cubicBezTo>
                  <a:cubicBezTo>
                    <a:pt x="401" y="1"/>
                    <a:pt x="409" y="1"/>
                    <a:pt x="418" y="1"/>
                  </a:cubicBezTo>
                  <a:cubicBezTo>
                    <a:pt x="419" y="1"/>
                    <a:pt x="419" y="1"/>
                    <a:pt x="419" y="1"/>
                  </a:cubicBezTo>
                  <a:cubicBezTo>
                    <a:pt x="418" y="5"/>
                    <a:pt x="418" y="9"/>
                    <a:pt x="418" y="13"/>
                  </a:cubicBezTo>
                  <a:cubicBezTo>
                    <a:pt x="415" y="13"/>
                    <a:pt x="415" y="13"/>
                    <a:pt x="415" y="13"/>
                  </a:cubicBezTo>
                  <a:cubicBezTo>
                    <a:pt x="414" y="9"/>
                    <a:pt x="414" y="7"/>
                    <a:pt x="414" y="6"/>
                  </a:cubicBezTo>
                  <a:cubicBezTo>
                    <a:pt x="414" y="6"/>
                    <a:pt x="413" y="6"/>
                    <a:pt x="413" y="6"/>
                  </a:cubicBezTo>
                  <a:cubicBezTo>
                    <a:pt x="411" y="6"/>
                    <a:pt x="407" y="5"/>
                    <a:pt x="401" y="5"/>
                  </a:cubicBezTo>
                  <a:cubicBezTo>
                    <a:pt x="401" y="5"/>
                    <a:pt x="400" y="6"/>
                    <a:pt x="400" y="6"/>
                  </a:cubicBezTo>
                  <a:cubicBezTo>
                    <a:pt x="400" y="6"/>
                    <a:pt x="400" y="6"/>
                    <a:pt x="400" y="8"/>
                  </a:cubicBezTo>
                  <a:cubicBezTo>
                    <a:pt x="400" y="32"/>
                    <a:pt x="400" y="32"/>
                    <a:pt x="400" y="32"/>
                  </a:cubicBezTo>
                  <a:cubicBezTo>
                    <a:pt x="400" y="39"/>
                    <a:pt x="400" y="44"/>
                    <a:pt x="400" y="45"/>
                  </a:cubicBezTo>
                  <a:cubicBezTo>
                    <a:pt x="400" y="47"/>
                    <a:pt x="401" y="48"/>
                    <a:pt x="401" y="48"/>
                  </a:cubicBezTo>
                  <a:cubicBezTo>
                    <a:pt x="401" y="49"/>
                    <a:pt x="403" y="49"/>
                    <a:pt x="407" y="49"/>
                  </a:cubicBezTo>
                  <a:cubicBezTo>
                    <a:pt x="407" y="52"/>
                    <a:pt x="407" y="52"/>
                    <a:pt x="407" y="52"/>
                  </a:cubicBezTo>
                  <a:cubicBezTo>
                    <a:pt x="403" y="52"/>
                    <a:pt x="399" y="52"/>
                    <a:pt x="395" y="52"/>
                  </a:cubicBezTo>
                  <a:moveTo>
                    <a:pt x="354" y="52"/>
                  </a:moveTo>
                  <a:cubicBezTo>
                    <a:pt x="350" y="52"/>
                    <a:pt x="346" y="52"/>
                    <a:pt x="342" y="52"/>
                  </a:cubicBezTo>
                  <a:cubicBezTo>
                    <a:pt x="342" y="49"/>
                    <a:pt x="342" y="49"/>
                    <a:pt x="342" y="49"/>
                  </a:cubicBezTo>
                  <a:cubicBezTo>
                    <a:pt x="345" y="49"/>
                    <a:pt x="347" y="49"/>
                    <a:pt x="347" y="48"/>
                  </a:cubicBezTo>
                  <a:cubicBezTo>
                    <a:pt x="347" y="48"/>
                    <a:pt x="348" y="48"/>
                    <a:pt x="348" y="47"/>
                  </a:cubicBezTo>
                  <a:cubicBezTo>
                    <a:pt x="348" y="47"/>
                    <a:pt x="347" y="45"/>
                    <a:pt x="346" y="43"/>
                  </a:cubicBezTo>
                  <a:cubicBezTo>
                    <a:pt x="344" y="36"/>
                    <a:pt x="344" y="36"/>
                    <a:pt x="344" y="36"/>
                  </a:cubicBezTo>
                  <a:cubicBezTo>
                    <a:pt x="341" y="36"/>
                    <a:pt x="337" y="36"/>
                    <a:pt x="334" y="36"/>
                  </a:cubicBezTo>
                  <a:cubicBezTo>
                    <a:pt x="330" y="36"/>
                    <a:pt x="327" y="36"/>
                    <a:pt x="325" y="36"/>
                  </a:cubicBezTo>
                  <a:cubicBezTo>
                    <a:pt x="323" y="41"/>
                    <a:pt x="323" y="41"/>
                    <a:pt x="323" y="41"/>
                  </a:cubicBezTo>
                  <a:cubicBezTo>
                    <a:pt x="323" y="42"/>
                    <a:pt x="322" y="43"/>
                    <a:pt x="321" y="46"/>
                  </a:cubicBezTo>
                  <a:cubicBezTo>
                    <a:pt x="321" y="46"/>
                    <a:pt x="321" y="47"/>
                    <a:pt x="321" y="47"/>
                  </a:cubicBezTo>
                  <a:cubicBezTo>
                    <a:pt x="321" y="47"/>
                    <a:pt x="321" y="48"/>
                    <a:pt x="322" y="48"/>
                  </a:cubicBezTo>
                  <a:cubicBezTo>
                    <a:pt x="322" y="48"/>
                    <a:pt x="324" y="49"/>
                    <a:pt x="327" y="49"/>
                  </a:cubicBezTo>
                  <a:cubicBezTo>
                    <a:pt x="327" y="52"/>
                    <a:pt x="327" y="52"/>
                    <a:pt x="327" y="52"/>
                  </a:cubicBezTo>
                  <a:cubicBezTo>
                    <a:pt x="325" y="52"/>
                    <a:pt x="322" y="52"/>
                    <a:pt x="318" y="52"/>
                  </a:cubicBezTo>
                  <a:cubicBezTo>
                    <a:pt x="315" y="52"/>
                    <a:pt x="312" y="52"/>
                    <a:pt x="310" y="52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12" y="49"/>
                    <a:pt x="314" y="48"/>
                    <a:pt x="314" y="48"/>
                  </a:cubicBezTo>
                  <a:cubicBezTo>
                    <a:pt x="315" y="48"/>
                    <a:pt x="315" y="47"/>
                    <a:pt x="316" y="45"/>
                  </a:cubicBezTo>
                  <a:cubicBezTo>
                    <a:pt x="318" y="42"/>
                    <a:pt x="319" y="38"/>
                    <a:pt x="322" y="32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57" y="40"/>
                    <a:pt x="357" y="40"/>
                    <a:pt x="357" y="40"/>
                  </a:cubicBezTo>
                  <a:cubicBezTo>
                    <a:pt x="359" y="45"/>
                    <a:pt x="360" y="47"/>
                    <a:pt x="361" y="48"/>
                  </a:cubicBezTo>
                  <a:cubicBezTo>
                    <a:pt x="361" y="48"/>
                    <a:pt x="363" y="49"/>
                    <a:pt x="365" y="49"/>
                  </a:cubicBezTo>
                  <a:cubicBezTo>
                    <a:pt x="365" y="52"/>
                    <a:pt x="365" y="52"/>
                    <a:pt x="365" y="52"/>
                  </a:cubicBezTo>
                  <a:cubicBezTo>
                    <a:pt x="361" y="52"/>
                    <a:pt x="358" y="52"/>
                    <a:pt x="354" y="52"/>
                  </a:cubicBezTo>
                  <a:moveTo>
                    <a:pt x="326" y="32"/>
                  </a:moveTo>
                  <a:cubicBezTo>
                    <a:pt x="329" y="32"/>
                    <a:pt x="331" y="32"/>
                    <a:pt x="334" y="32"/>
                  </a:cubicBezTo>
                  <a:cubicBezTo>
                    <a:pt x="337" y="32"/>
                    <a:pt x="339" y="32"/>
                    <a:pt x="342" y="32"/>
                  </a:cubicBezTo>
                  <a:cubicBezTo>
                    <a:pt x="334" y="13"/>
                    <a:pt x="334" y="13"/>
                    <a:pt x="334" y="13"/>
                  </a:cubicBezTo>
                  <a:cubicBezTo>
                    <a:pt x="326" y="32"/>
                    <a:pt x="326" y="32"/>
                    <a:pt x="326" y="32"/>
                  </a:cubicBezTo>
                  <a:moveTo>
                    <a:pt x="279" y="52"/>
                  </a:moveTo>
                  <a:cubicBezTo>
                    <a:pt x="274" y="52"/>
                    <a:pt x="270" y="52"/>
                    <a:pt x="267" y="52"/>
                  </a:cubicBezTo>
                  <a:cubicBezTo>
                    <a:pt x="267" y="49"/>
                    <a:pt x="267" y="49"/>
                    <a:pt x="267" y="49"/>
                  </a:cubicBezTo>
                  <a:cubicBezTo>
                    <a:pt x="268" y="49"/>
                    <a:pt x="269" y="49"/>
                    <a:pt x="271" y="49"/>
                  </a:cubicBezTo>
                  <a:cubicBezTo>
                    <a:pt x="272" y="49"/>
                    <a:pt x="272" y="48"/>
                    <a:pt x="272" y="48"/>
                  </a:cubicBezTo>
                  <a:cubicBezTo>
                    <a:pt x="273" y="48"/>
                    <a:pt x="273" y="47"/>
                    <a:pt x="273" y="47"/>
                  </a:cubicBezTo>
                  <a:cubicBezTo>
                    <a:pt x="273" y="46"/>
                    <a:pt x="273" y="42"/>
                    <a:pt x="273" y="35"/>
                  </a:cubicBezTo>
                  <a:cubicBezTo>
                    <a:pt x="273" y="30"/>
                    <a:pt x="274" y="25"/>
                    <a:pt x="274" y="21"/>
                  </a:cubicBezTo>
                  <a:cubicBezTo>
                    <a:pt x="274" y="11"/>
                    <a:pt x="273" y="6"/>
                    <a:pt x="273" y="6"/>
                  </a:cubicBezTo>
                  <a:cubicBezTo>
                    <a:pt x="273" y="6"/>
                    <a:pt x="273" y="5"/>
                    <a:pt x="271" y="5"/>
                  </a:cubicBezTo>
                  <a:cubicBezTo>
                    <a:pt x="267" y="5"/>
                    <a:pt x="264" y="6"/>
                    <a:pt x="262" y="6"/>
                  </a:cubicBezTo>
                  <a:cubicBezTo>
                    <a:pt x="261" y="6"/>
                    <a:pt x="260" y="6"/>
                    <a:pt x="260" y="6"/>
                  </a:cubicBezTo>
                  <a:cubicBezTo>
                    <a:pt x="259" y="7"/>
                    <a:pt x="259" y="7"/>
                    <a:pt x="259" y="7"/>
                  </a:cubicBezTo>
                  <a:cubicBezTo>
                    <a:pt x="259" y="7"/>
                    <a:pt x="259" y="9"/>
                    <a:pt x="259" y="13"/>
                  </a:cubicBezTo>
                  <a:cubicBezTo>
                    <a:pt x="255" y="13"/>
                    <a:pt x="255" y="13"/>
                    <a:pt x="255" y="13"/>
                  </a:cubicBezTo>
                  <a:cubicBezTo>
                    <a:pt x="256" y="9"/>
                    <a:pt x="255" y="4"/>
                    <a:pt x="255" y="1"/>
                  </a:cubicBezTo>
                  <a:cubicBezTo>
                    <a:pt x="255" y="1"/>
                    <a:pt x="255" y="1"/>
                    <a:pt x="255" y="1"/>
                  </a:cubicBezTo>
                  <a:cubicBezTo>
                    <a:pt x="263" y="1"/>
                    <a:pt x="271" y="1"/>
                    <a:pt x="278" y="1"/>
                  </a:cubicBezTo>
                  <a:cubicBezTo>
                    <a:pt x="285" y="1"/>
                    <a:pt x="293" y="1"/>
                    <a:pt x="302" y="1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302" y="5"/>
                    <a:pt x="302" y="9"/>
                    <a:pt x="302" y="13"/>
                  </a:cubicBezTo>
                  <a:cubicBezTo>
                    <a:pt x="299" y="13"/>
                    <a:pt x="299" y="13"/>
                    <a:pt x="299" y="13"/>
                  </a:cubicBezTo>
                  <a:cubicBezTo>
                    <a:pt x="298" y="9"/>
                    <a:pt x="298" y="7"/>
                    <a:pt x="298" y="6"/>
                  </a:cubicBezTo>
                  <a:cubicBezTo>
                    <a:pt x="298" y="6"/>
                    <a:pt x="297" y="6"/>
                    <a:pt x="297" y="6"/>
                  </a:cubicBezTo>
                  <a:cubicBezTo>
                    <a:pt x="295" y="6"/>
                    <a:pt x="291" y="5"/>
                    <a:pt x="285" y="5"/>
                  </a:cubicBezTo>
                  <a:cubicBezTo>
                    <a:pt x="285" y="5"/>
                    <a:pt x="284" y="6"/>
                    <a:pt x="284" y="6"/>
                  </a:cubicBezTo>
                  <a:cubicBezTo>
                    <a:pt x="284" y="6"/>
                    <a:pt x="284" y="6"/>
                    <a:pt x="284" y="8"/>
                  </a:cubicBezTo>
                  <a:cubicBezTo>
                    <a:pt x="284" y="32"/>
                    <a:pt x="284" y="32"/>
                    <a:pt x="284" y="32"/>
                  </a:cubicBezTo>
                  <a:cubicBezTo>
                    <a:pt x="284" y="39"/>
                    <a:pt x="284" y="44"/>
                    <a:pt x="284" y="45"/>
                  </a:cubicBezTo>
                  <a:cubicBezTo>
                    <a:pt x="284" y="47"/>
                    <a:pt x="285" y="48"/>
                    <a:pt x="285" y="48"/>
                  </a:cubicBezTo>
                  <a:cubicBezTo>
                    <a:pt x="285" y="49"/>
                    <a:pt x="287" y="49"/>
                    <a:pt x="291" y="49"/>
                  </a:cubicBezTo>
                  <a:cubicBezTo>
                    <a:pt x="291" y="52"/>
                    <a:pt x="291" y="52"/>
                    <a:pt x="291" y="52"/>
                  </a:cubicBezTo>
                  <a:cubicBezTo>
                    <a:pt x="287" y="52"/>
                    <a:pt x="283" y="52"/>
                    <a:pt x="279" y="52"/>
                  </a:cubicBezTo>
                  <a:moveTo>
                    <a:pt x="158" y="52"/>
                  </a:moveTo>
                  <a:cubicBezTo>
                    <a:pt x="157" y="52"/>
                    <a:pt x="153" y="52"/>
                    <a:pt x="145" y="52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8" y="49"/>
                    <a:pt x="150" y="49"/>
                    <a:pt x="150" y="48"/>
                  </a:cubicBezTo>
                  <a:cubicBezTo>
                    <a:pt x="150" y="48"/>
                    <a:pt x="151" y="48"/>
                    <a:pt x="151" y="48"/>
                  </a:cubicBezTo>
                  <a:cubicBezTo>
                    <a:pt x="151" y="47"/>
                    <a:pt x="151" y="45"/>
                    <a:pt x="151" y="40"/>
                  </a:cubicBezTo>
                  <a:cubicBezTo>
                    <a:pt x="151" y="36"/>
                    <a:pt x="151" y="31"/>
                    <a:pt x="151" y="27"/>
                  </a:cubicBezTo>
                  <a:cubicBezTo>
                    <a:pt x="151" y="19"/>
                    <a:pt x="151" y="14"/>
                    <a:pt x="151" y="10"/>
                  </a:cubicBezTo>
                  <a:cubicBezTo>
                    <a:pt x="151" y="7"/>
                    <a:pt x="151" y="5"/>
                    <a:pt x="150" y="5"/>
                  </a:cubicBezTo>
                  <a:cubicBezTo>
                    <a:pt x="150" y="4"/>
                    <a:pt x="149" y="4"/>
                    <a:pt x="147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52" y="1"/>
                    <a:pt x="154" y="1"/>
                    <a:pt x="155" y="1"/>
                  </a:cubicBezTo>
                  <a:cubicBezTo>
                    <a:pt x="157" y="1"/>
                    <a:pt x="161" y="1"/>
                    <a:pt x="165" y="1"/>
                  </a:cubicBezTo>
                  <a:cubicBezTo>
                    <a:pt x="168" y="1"/>
                    <a:pt x="170" y="1"/>
                    <a:pt x="171" y="1"/>
                  </a:cubicBezTo>
                  <a:cubicBezTo>
                    <a:pt x="175" y="1"/>
                    <a:pt x="178" y="1"/>
                    <a:pt x="181" y="2"/>
                  </a:cubicBezTo>
                  <a:cubicBezTo>
                    <a:pt x="183" y="3"/>
                    <a:pt x="184" y="4"/>
                    <a:pt x="185" y="6"/>
                  </a:cubicBezTo>
                  <a:cubicBezTo>
                    <a:pt x="186" y="7"/>
                    <a:pt x="187" y="9"/>
                    <a:pt x="187" y="12"/>
                  </a:cubicBezTo>
                  <a:cubicBezTo>
                    <a:pt x="187" y="16"/>
                    <a:pt x="185" y="20"/>
                    <a:pt x="182" y="23"/>
                  </a:cubicBezTo>
                  <a:cubicBezTo>
                    <a:pt x="179" y="26"/>
                    <a:pt x="175" y="28"/>
                    <a:pt x="170" y="28"/>
                  </a:cubicBezTo>
                  <a:cubicBezTo>
                    <a:pt x="169" y="28"/>
                    <a:pt x="169" y="28"/>
                    <a:pt x="168" y="28"/>
                  </a:cubicBezTo>
                  <a:cubicBezTo>
                    <a:pt x="167" y="28"/>
                    <a:pt x="166" y="28"/>
                    <a:pt x="166" y="27"/>
                  </a:cubicBezTo>
                  <a:cubicBezTo>
                    <a:pt x="165" y="27"/>
                    <a:pt x="165" y="26"/>
                    <a:pt x="164" y="25"/>
                  </a:cubicBezTo>
                  <a:cubicBezTo>
                    <a:pt x="165" y="24"/>
                    <a:pt x="165" y="24"/>
                    <a:pt x="165" y="24"/>
                  </a:cubicBezTo>
                  <a:cubicBezTo>
                    <a:pt x="166" y="24"/>
                    <a:pt x="166" y="24"/>
                    <a:pt x="167" y="24"/>
                  </a:cubicBezTo>
                  <a:cubicBezTo>
                    <a:pt x="167" y="24"/>
                    <a:pt x="167" y="24"/>
                    <a:pt x="168" y="24"/>
                  </a:cubicBezTo>
                  <a:cubicBezTo>
                    <a:pt x="170" y="24"/>
                    <a:pt x="172" y="23"/>
                    <a:pt x="174" y="22"/>
                  </a:cubicBezTo>
                  <a:cubicBezTo>
                    <a:pt x="175" y="20"/>
                    <a:pt x="176" y="18"/>
                    <a:pt x="176" y="15"/>
                  </a:cubicBezTo>
                  <a:cubicBezTo>
                    <a:pt x="176" y="11"/>
                    <a:pt x="175" y="9"/>
                    <a:pt x="174" y="7"/>
                  </a:cubicBezTo>
                  <a:cubicBezTo>
                    <a:pt x="172" y="5"/>
                    <a:pt x="170" y="4"/>
                    <a:pt x="167" y="4"/>
                  </a:cubicBezTo>
                  <a:cubicBezTo>
                    <a:pt x="165" y="4"/>
                    <a:pt x="164" y="5"/>
                    <a:pt x="162" y="5"/>
                  </a:cubicBezTo>
                  <a:cubicBezTo>
                    <a:pt x="162" y="13"/>
                    <a:pt x="162" y="19"/>
                    <a:pt x="162" y="24"/>
                  </a:cubicBezTo>
                  <a:cubicBezTo>
                    <a:pt x="162" y="26"/>
                    <a:pt x="162" y="32"/>
                    <a:pt x="162" y="41"/>
                  </a:cubicBezTo>
                  <a:cubicBezTo>
                    <a:pt x="162" y="45"/>
                    <a:pt x="162" y="47"/>
                    <a:pt x="162" y="47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4" y="49"/>
                    <a:pt x="166" y="49"/>
                    <a:pt x="169" y="49"/>
                  </a:cubicBezTo>
                  <a:cubicBezTo>
                    <a:pt x="169" y="52"/>
                    <a:pt x="169" y="52"/>
                    <a:pt x="169" y="52"/>
                  </a:cubicBezTo>
                  <a:cubicBezTo>
                    <a:pt x="165" y="52"/>
                    <a:pt x="161" y="52"/>
                    <a:pt x="158" y="52"/>
                  </a:cubicBezTo>
                </a:path>
              </a:pathLst>
            </a:cu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2155" y="559"/>
              <a:ext cx="108" cy="116"/>
            </a:xfrm>
            <a:custGeom>
              <a:avLst/>
              <a:gdLst>
                <a:gd name="T0" fmla="*/ 12 w 83"/>
                <a:gd name="T1" fmla="*/ 68 h 79"/>
                <a:gd name="T2" fmla="*/ 0 w 83"/>
                <a:gd name="T3" fmla="*/ 40 h 79"/>
                <a:gd name="T4" fmla="*/ 12 w 83"/>
                <a:gd name="T5" fmla="*/ 11 h 79"/>
                <a:gd name="T6" fmla="*/ 48 w 83"/>
                <a:gd name="T7" fmla="*/ 0 h 79"/>
                <a:gd name="T8" fmla="*/ 63 w 83"/>
                <a:gd name="T9" fmla="*/ 1 h 79"/>
                <a:gd name="T10" fmla="*/ 77 w 83"/>
                <a:gd name="T11" fmla="*/ 5 h 79"/>
                <a:gd name="T12" fmla="*/ 78 w 83"/>
                <a:gd name="T13" fmla="*/ 6 h 79"/>
                <a:gd name="T14" fmla="*/ 75 w 83"/>
                <a:gd name="T15" fmla="*/ 23 h 79"/>
                <a:gd name="T16" fmla="*/ 71 w 83"/>
                <a:gd name="T17" fmla="*/ 23 h 79"/>
                <a:gd name="T18" fmla="*/ 70 w 83"/>
                <a:gd name="T19" fmla="*/ 14 h 79"/>
                <a:gd name="T20" fmla="*/ 61 w 83"/>
                <a:gd name="T21" fmla="*/ 8 h 79"/>
                <a:gd name="T22" fmla="*/ 48 w 83"/>
                <a:gd name="T23" fmla="*/ 6 h 79"/>
                <a:gd name="T24" fmla="*/ 25 w 83"/>
                <a:gd name="T25" fmla="*/ 15 h 79"/>
                <a:gd name="T26" fmla="*/ 17 w 83"/>
                <a:gd name="T27" fmla="*/ 38 h 79"/>
                <a:gd name="T28" fmla="*/ 26 w 83"/>
                <a:gd name="T29" fmla="*/ 64 h 79"/>
                <a:gd name="T30" fmla="*/ 48 w 83"/>
                <a:gd name="T31" fmla="*/ 73 h 79"/>
                <a:gd name="T32" fmla="*/ 62 w 83"/>
                <a:gd name="T33" fmla="*/ 70 h 79"/>
                <a:gd name="T34" fmla="*/ 63 w 83"/>
                <a:gd name="T35" fmla="*/ 62 h 79"/>
                <a:gd name="T36" fmla="*/ 62 w 83"/>
                <a:gd name="T37" fmla="*/ 53 h 79"/>
                <a:gd name="T38" fmla="*/ 50 w 83"/>
                <a:gd name="T39" fmla="*/ 51 h 79"/>
                <a:gd name="T40" fmla="*/ 50 w 83"/>
                <a:gd name="T41" fmla="*/ 47 h 79"/>
                <a:gd name="T42" fmla="*/ 68 w 83"/>
                <a:gd name="T43" fmla="*/ 47 h 79"/>
                <a:gd name="T44" fmla="*/ 83 w 83"/>
                <a:gd name="T45" fmla="*/ 47 h 79"/>
                <a:gd name="T46" fmla="*/ 83 w 83"/>
                <a:gd name="T47" fmla="*/ 50 h 79"/>
                <a:gd name="T48" fmla="*/ 79 w 83"/>
                <a:gd name="T49" fmla="*/ 52 h 79"/>
                <a:gd name="T50" fmla="*/ 78 w 83"/>
                <a:gd name="T51" fmla="*/ 62 h 79"/>
                <a:gd name="T52" fmla="*/ 79 w 83"/>
                <a:gd name="T53" fmla="*/ 73 h 79"/>
                <a:gd name="T54" fmla="*/ 61 w 83"/>
                <a:gd name="T55" fmla="*/ 78 h 79"/>
                <a:gd name="T56" fmla="*/ 45 w 83"/>
                <a:gd name="T57" fmla="*/ 79 h 79"/>
                <a:gd name="T58" fmla="*/ 12 w 83"/>
                <a:gd name="T59" fmla="*/ 6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3" h="79">
                  <a:moveTo>
                    <a:pt x="12" y="68"/>
                  </a:moveTo>
                  <a:cubicBezTo>
                    <a:pt x="4" y="61"/>
                    <a:pt x="0" y="51"/>
                    <a:pt x="0" y="40"/>
                  </a:cubicBezTo>
                  <a:cubicBezTo>
                    <a:pt x="0" y="28"/>
                    <a:pt x="4" y="18"/>
                    <a:pt x="12" y="11"/>
                  </a:cubicBezTo>
                  <a:cubicBezTo>
                    <a:pt x="21" y="4"/>
                    <a:pt x="32" y="0"/>
                    <a:pt x="48" y="0"/>
                  </a:cubicBezTo>
                  <a:cubicBezTo>
                    <a:pt x="53" y="0"/>
                    <a:pt x="58" y="0"/>
                    <a:pt x="63" y="1"/>
                  </a:cubicBezTo>
                  <a:cubicBezTo>
                    <a:pt x="68" y="2"/>
                    <a:pt x="73" y="3"/>
                    <a:pt x="77" y="5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7" y="11"/>
                    <a:pt x="76" y="16"/>
                    <a:pt x="75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0"/>
                    <a:pt x="70" y="17"/>
                    <a:pt x="70" y="14"/>
                  </a:cubicBezTo>
                  <a:cubicBezTo>
                    <a:pt x="68" y="11"/>
                    <a:pt x="65" y="9"/>
                    <a:pt x="61" y="8"/>
                  </a:cubicBezTo>
                  <a:cubicBezTo>
                    <a:pt x="57" y="7"/>
                    <a:pt x="53" y="6"/>
                    <a:pt x="48" y="6"/>
                  </a:cubicBezTo>
                  <a:cubicBezTo>
                    <a:pt x="39" y="6"/>
                    <a:pt x="31" y="9"/>
                    <a:pt x="25" y="15"/>
                  </a:cubicBezTo>
                  <a:cubicBezTo>
                    <a:pt x="20" y="20"/>
                    <a:pt x="17" y="28"/>
                    <a:pt x="17" y="38"/>
                  </a:cubicBezTo>
                  <a:cubicBezTo>
                    <a:pt x="17" y="49"/>
                    <a:pt x="20" y="57"/>
                    <a:pt x="26" y="64"/>
                  </a:cubicBezTo>
                  <a:cubicBezTo>
                    <a:pt x="32" y="70"/>
                    <a:pt x="39" y="73"/>
                    <a:pt x="48" y="73"/>
                  </a:cubicBezTo>
                  <a:cubicBezTo>
                    <a:pt x="52" y="73"/>
                    <a:pt x="57" y="72"/>
                    <a:pt x="62" y="70"/>
                  </a:cubicBezTo>
                  <a:cubicBezTo>
                    <a:pt x="63" y="67"/>
                    <a:pt x="63" y="65"/>
                    <a:pt x="63" y="62"/>
                  </a:cubicBezTo>
                  <a:cubicBezTo>
                    <a:pt x="63" y="56"/>
                    <a:pt x="62" y="53"/>
                    <a:pt x="62" y="53"/>
                  </a:cubicBezTo>
                  <a:cubicBezTo>
                    <a:pt x="61" y="52"/>
                    <a:pt x="57" y="52"/>
                    <a:pt x="50" y="51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7" y="47"/>
                    <a:pt x="63" y="47"/>
                    <a:pt x="68" y="47"/>
                  </a:cubicBezTo>
                  <a:cubicBezTo>
                    <a:pt x="73" y="47"/>
                    <a:pt x="78" y="47"/>
                    <a:pt x="83" y="47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2" y="51"/>
                    <a:pt x="80" y="51"/>
                    <a:pt x="79" y="52"/>
                  </a:cubicBezTo>
                  <a:cubicBezTo>
                    <a:pt x="78" y="56"/>
                    <a:pt x="78" y="59"/>
                    <a:pt x="78" y="62"/>
                  </a:cubicBezTo>
                  <a:cubicBezTo>
                    <a:pt x="78" y="63"/>
                    <a:pt x="78" y="67"/>
                    <a:pt x="79" y="73"/>
                  </a:cubicBezTo>
                  <a:cubicBezTo>
                    <a:pt x="72" y="75"/>
                    <a:pt x="66" y="77"/>
                    <a:pt x="61" y="78"/>
                  </a:cubicBezTo>
                  <a:cubicBezTo>
                    <a:pt x="56" y="79"/>
                    <a:pt x="51" y="79"/>
                    <a:pt x="45" y="79"/>
                  </a:cubicBezTo>
                  <a:cubicBezTo>
                    <a:pt x="31" y="79"/>
                    <a:pt x="20" y="76"/>
                    <a:pt x="12" y="68"/>
                  </a:cubicBezTo>
                </a:path>
              </a:pathLst>
            </a:cu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2281" y="597"/>
              <a:ext cx="297" cy="78"/>
            </a:xfrm>
            <a:custGeom>
              <a:avLst/>
              <a:gdLst>
                <a:gd name="T0" fmla="*/ 130 w 229"/>
                <a:gd name="T1" fmla="*/ 35 h 53"/>
                <a:gd name="T2" fmla="*/ 129 w 229"/>
                <a:gd name="T3" fmla="*/ 5 h 53"/>
                <a:gd name="T4" fmla="*/ 124 w 229"/>
                <a:gd name="T5" fmla="*/ 1 h 53"/>
                <a:gd name="T6" fmla="*/ 147 w 229"/>
                <a:gd name="T7" fmla="*/ 4 h 53"/>
                <a:gd name="T8" fmla="*/ 141 w 229"/>
                <a:gd name="T9" fmla="*/ 7 h 53"/>
                <a:gd name="T10" fmla="*/ 142 w 229"/>
                <a:gd name="T11" fmla="*/ 41 h 53"/>
                <a:gd name="T12" fmla="*/ 163 w 229"/>
                <a:gd name="T13" fmla="*/ 45 h 53"/>
                <a:gd name="T14" fmla="*/ 168 w 229"/>
                <a:gd name="T15" fmla="*/ 11 h 53"/>
                <a:gd name="T16" fmla="*/ 161 w 229"/>
                <a:gd name="T17" fmla="*/ 4 h 53"/>
                <a:gd name="T18" fmla="*/ 178 w 229"/>
                <a:gd name="T19" fmla="*/ 1 h 53"/>
                <a:gd name="T20" fmla="*/ 173 w 229"/>
                <a:gd name="T21" fmla="*/ 9 h 53"/>
                <a:gd name="T22" fmla="*/ 170 w 229"/>
                <a:gd name="T23" fmla="*/ 45 h 53"/>
                <a:gd name="T24" fmla="*/ 139 w 229"/>
                <a:gd name="T25" fmla="*/ 51 h 53"/>
                <a:gd name="T26" fmla="*/ 62 w 229"/>
                <a:gd name="T27" fmla="*/ 12 h 53"/>
                <a:gd name="T28" fmla="*/ 103 w 229"/>
                <a:gd name="T29" fmla="*/ 3 h 53"/>
                <a:gd name="T30" fmla="*/ 111 w 229"/>
                <a:gd name="T31" fmla="*/ 40 h 53"/>
                <a:gd name="T32" fmla="*/ 65 w 229"/>
                <a:gd name="T33" fmla="*/ 46 h 53"/>
                <a:gd name="T34" fmla="*/ 72 w 229"/>
                <a:gd name="T35" fmla="*/ 39 h 53"/>
                <a:gd name="T36" fmla="*/ 99 w 229"/>
                <a:gd name="T37" fmla="*/ 43 h 53"/>
                <a:gd name="T38" fmla="*/ 86 w 229"/>
                <a:gd name="T39" fmla="*/ 4 h 53"/>
                <a:gd name="T40" fmla="*/ 187 w 229"/>
                <a:gd name="T41" fmla="*/ 52 h 53"/>
                <a:gd name="T42" fmla="*/ 192 w 229"/>
                <a:gd name="T43" fmla="*/ 48 h 53"/>
                <a:gd name="T44" fmla="*/ 193 w 229"/>
                <a:gd name="T45" fmla="*/ 10 h 53"/>
                <a:gd name="T46" fmla="*/ 187 w 229"/>
                <a:gd name="T47" fmla="*/ 4 h 53"/>
                <a:gd name="T48" fmla="*/ 197 w 229"/>
                <a:gd name="T49" fmla="*/ 1 h 53"/>
                <a:gd name="T50" fmla="*/ 222 w 229"/>
                <a:gd name="T51" fmla="*/ 2 h 53"/>
                <a:gd name="T52" fmla="*/ 224 w 229"/>
                <a:gd name="T53" fmla="*/ 23 h 53"/>
                <a:gd name="T54" fmla="*/ 207 w 229"/>
                <a:gd name="T55" fmla="*/ 27 h 53"/>
                <a:gd name="T56" fmla="*/ 208 w 229"/>
                <a:gd name="T57" fmla="*/ 24 h 53"/>
                <a:gd name="T58" fmla="*/ 218 w 229"/>
                <a:gd name="T59" fmla="*/ 15 h 53"/>
                <a:gd name="T60" fmla="*/ 204 w 229"/>
                <a:gd name="T61" fmla="*/ 5 h 53"/>
                <a:gd name="T62" fmla="*/ 204 w 229"/>
                <a:gd name="T63" fmla="*/ 47 h 53"/>
                <a:gd name="T64" fmla="*/ 211 w 229"/>
                <a:gd name="T65" fmla="*/ 52 h 53"/>
                <a:gd name="T66" fmla="*/ 19 w 229"/>
                <a:gd name="T67" fmla="*/ 26 h 53"/>
                <a:gd name="T68" fmla="*/ 29 w 229"/>
                <a:gd name="T69" fmla="*/ 22 h 53"/>
                <a:gd name="T70" fmla="*/ 22 w 229"/>
                <a:gd name="T71" fmla="*/ 5 h 53"/>
                <a:gd name="T72" fmla="*/ 17 w 229"/>
                <a:gd name="T73" fmla="*/ 30 h 53"/>
                <a:gd name="T74" fmla="*/ 18 w 229"/>
                <a:gd name="T75" fmla="*/ 48 h 53"/>
                <a:gd name="T76" fmla="*/ 12 w 229"/>
                <a:gd name="T77" fmla="*/ 52 h 53"/>
                <a:gd name="T78" fmla="*/ 5 w 229"/>
                <a:gd name="T79" fmla="*/ 48 h 53"/>
                <a:gd name="T80" fmla="*/ 6 w 229"/>
                <a:gd name="T81" fmla="*/ 29 h 53"/>
                <a:gd name="T82" fmla="*/ 5 w 229"/>
                <a:gd name="T83" fmla="*/ 5 h 53"/>
                <a:gd name="T84" fmla="*/ 10 w 229"/>
                <a:gd name="T85" fmla="*/ 1 h 53"/>
                <a:gd name="T86" fmla="*/ 41 w 229"/>
                <a:gd name="T87" fmla="*/ 6 h 53"/>
                <a:gd name="T88" fmla="*/ 31 w 229"/>
                <a:gd name="T89" fmla="*/ 25 h 53"/>
                <a:gd name="T90" fmla="*/ 48 w 229"/>
                <a:gd name="T91" fmla="*/ 49 h 53"/>
                <a:gd name="T92" fmla="*/ 48 w 229"/>
                <a:gd name="T93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" h="53">
                  <a:moveTo>
                    <a:pt x="139" y="51"/>
                  </a:moveTo>
                  <a:cubicBezTo>
                    <a:pt x="136" y="49"/>
                    <a:pt x="133" y="47"/>
                    <a:pt x="132" y="45"/>
                  </a:cubicBezTo>
                  <a:cubicBezTo>
                    <a:pt x="131" y="43"/>
                    <a:pt x="130" y="40"/>
                    <a:pt x="130" y="35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0" y="17"/>
                    <a:pt x="130" y="14"/>
                    <a:pt x="130" y="9"/>
                  </a:cubicBezTo>
                  <a:cubicBezTo>
                    <a:pt x="130" y="7"/>
                    <a:pt x="130" y="6"/>
                    <a:pt x="129" y="5"/>
                  </a:cubicBezTo>
                  <a:cubicBezTo>
                    <a:pt x="129" y="5"/>
                    <a:pt x="129" y="5"/>
                    <a:pt x="128" y="4"/>
                  </a:cubicBezTo>
                  <a:cubicBezTo>
                    <a:pt x="128" y="4"/>
                    <a:pt x="127" y="4"/>
                    <a:pt x="124" y="4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9" y="1"/>
                    <a:pt x="133" y="1"/>
                    <a:pt x="137" y="1"/>
                  </a:cubicBezTo>
                  <a:cubicBezTo>
                    <a:pt x="139" y="1"/>
                    <a:pt x="143" y="1"/>
                    <a:pt x="147" y="1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5" y="4"/>
                    <a:pt x="143" y="4"/>
                    <a:pt x="142" y="4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1" y="5"/>
                    <a:pt x="141" y="6"/>
                    <a:pt x="141" y="7"/>
                  </a:cubicBezTo>
                  <a:cubicBezTo>
                    <a:pt x="141" y="8"/>
                    <a:pt x="141" y="12"/>
                    <a:pt x="141" y="18"/>
                  </a:cubicBezTo>
                  <a:cubicBezTo>
                    <a:pt x="141" y="23"/>
                    <a:pt x="141" y="28"/>
                    <a:pt x="141" y="32"/>
                  </a:cubicBezTo>
                  <a:cubicBezTo>
                    <a:pt x="141" y="36"/>
                    <a:pt x="141" y="39"/>
                    <a:pt x="142" y="41"/>
                  </a:cubicBezTo>
                  <a:cubicBezTo>
                    <a:pt x="143" y="43"/>
                    <a:pt x="144" y="44"/>
                    <a:pt x="146" y="45"/>
                  </a:cubicBezTo>
                  <a:cubicBezTo>
                    <a:pt x="148" y="46"/>
                    <a:pt x="151" y="47"/>
                    <a:pt x="154" y="47"/>
                  </a:cubicBezTo>
                  <a:cubicBezTo>
                    <a:pt x="158" y="47"/>
                    <a:pt x="161" y="46"/>
                    <a:pt x="163" y="45"/>
                  </a:cubicBezTo>
                  <a:cubicBezTo>
                    <a:pt x="165" y="43"/>
                    <a:pt x="166" y="42"/>
                    <a:pt x="167" y="39"/>
                  </a:cubicBezTo>
                  <a:cubicBezTo>
                    <a:pt x="168" y="37"/>
                    <a:pt x="168" y="32"/>
                    <a:pt x="168" y="24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8" y="8"/>
                    <a:pt x="168" y="6"/>
                    <a:pt x="167" y="5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6" y="4"/>
                    <a:pt x="164" y="4"/>
                    <a:pt x="161" y="4"/>
                  </a:cubicBezTo>
                  <a:cubicBezTo>
                    <a:pt x="161" y="1"/>
                    <a:pt x="161" y="1"/>
                    <a:pt x="161" y="1"/>
                  </a:cubicBezTo>
                  <a:cubicBezTo>
                    <a:pt x="164" y="1"/>
                    <a:pt x="167" y="1"/>
                    <a:pt x="170" y="1"/>
                  </a:cubicBezTo>
                  <a:cubicBezTo>
                    <a:pt x="172" y="1"/>
                    <a:pt x="175" y="1"/>
                    <a:pt x="178" y="1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176" y="4"/>
                    <a:pt x="175" y="4"/>
                    <a:pt x="174" y="5"/>
                  </a:cubicBezTo>
                  <a:cubicBezTo>
                    <a:pt x="173" y="5"/>
                    <a:pt x="173" y="6"/>
                    <a:pt x="173" y="9"/>
                  </a:cubicBezTo>
                  <a:cubicBezTo>
                    <a:pt x="173" y="14"/>
                    <a:pt x="172" y="20"/>
                    <a:pt x="172" y="27"/>
                  </a:cubicBezTo>
                  <a:cubicBezTo>
                    <a:pt x="172" y="32"/>
                    <a:pt x="172" y="35"/>
                    <a:pt x="172" y="36"/>
                  </a:cubicBezTo>
                  <a:cubicBezTo>
                    <a:pt x="172" y="39"/>
                    <a:pt x="171" y="42"/>
                    <a:pt x="170" y="45"/>
                  </a:cubicBezTo>
                  <a:cubicBezTo>
                    <a:pt x="168" y="47"/>
                    <a:pt x="166" y="49"/>
                    <a:pt x="163" y="51"/>
                  </a:cubicBezTo>
                  <a:cubicBezTo>
                    <a:pt x="160" y="52"/>
                    <a:pt x="156" y="53"/>
                    <a:pt x="151" y="53"/>
                  </a:cubicBezTo>
                  <a:cubicBezTo>
                    <a:pt x="146" y="53"/>
                    <a:pt x="142" y="52"/>
                    <a:pt x="139" y="51"/>
                  </a:cubicBezTo>
                  <a:moveTo>
                    <a:pt x="65" y="46"/>
                  </a:moveTo>
                  <a:cubicBezTo>
                    <a:pt x="61" y="41"/>
                    <a:pt x="58" y="35"/>
                    <a:pt x="58" y="27"/>
                  </a:cubicBezTo>
                  <a:cubicBezTo>
                    <a:pt x="58" y="21"/>
                    <a:pt x="59" y="16"/>
                    <a:pt x="62" y="12"/>
                  </a:cubicBezTo>
                  <a:cubicBezTo>
                    <a:pt x="64" y="8"/>
                    <a:pt x="67" y="5"/>
                    <a:pt x="71" y="3"/>
                  </a:cubicBezTo>
                  <a:cubicBezTo>
                    <a:pt x="76" y="1"/>
                    <a:pt x="81" y="0"/>
                    <a:pt x="87" y="0"/>
                  </a:cubicBezTo>
                  <a:cubicBezTo>
                    <a:pt x="94" y="0"/>
                    <a:pt x="99" y="1"/>
                    <a:pt x="103" y="3"/>
                  </a:cubicBezTo>
                  <a:cubicBezTo>
                    <a:pt x="107" y="5"/>
                    <a:pt x="110" y="8"/>
                    <a:pt x="112" y="12"/>
                  </a:cubicBezTo>
                  <a:cubicBezTo>
                    <a:pt x="114" y="15"/>
                    <a:pt x="115" y="20"/>
                    <a:pt x="115" y="25"/>
                  </a:cubicBezTo>
                  <a:cubicBezTo>
                    <a:pt x="115" y="31"/>
                    <a:pt x="114" y="36"/>
                    <a:pt x="111" y="40"/>
                  </a:cubicBezTo>
                  <a:cubicBezTo>
                    <a:pt x="109" y="44"/>
                    <a:pt x="106" y="47"/>
                    <a:pt x="102" y="49"/>
                  </a:cubicBezTo>
                  <a:cubicBezTo>
                    <a:pt x="97" y="52"/>
                    <a:pt x="92" y="53"/>
                    <a:pt x="86" y="53"/>
                  </a:cubicBezTo>
                  <a:cubicBezTo>
                    <a:pt x="77" y="53"/>
                    <a:pt x="70" y="51"/>
                    <a:pt x="65" y="46"/>
                  </a:cubicBezTo>
                  <a:moveTo>
                    <a:pt x="74" y="9"/>
                  </a:moveTo>
                  <a:cubicBezTo>
                    <a:pt x="71" y="13"/>
                    <a:pt x="70" y="18"/>
                    <a:pt x="70" y="25"/>
                  </a:cubicBezTo>
                  <a:cubicBezTo>
                    <a:pt x="70" y="31"/>
                    <a:pt x="70" y="35"/>
                    <a:pt x="72" y="39"/>
                  </a:cubicBezTo>
                  <a:cubicBezTo>
                    <a:pt x="74" y="42"/>
                    <a:pt x="76" y="45"/>
                    <a:pt x="78" y="47"/>
                  </a:cubicBezTo>
                  <a:cubicBezTo>
                    <a:pt x="80" y="48"/>
                    <a:pt x="84" y="49"/>
                    <a:pt x="88" y="49"/>
                  </a:cubicBezTo>
                  <a:cubicBezTo>
                    <a:pt x="92" y="49"/>
                    <a:pt x="96" y="47"/>
                    <a:pt x="99" y="43"/>
                  </a:cubicBezTo>
                  <a:cubicBezTo>
                    <a:pt x="102" y="40"/>
                    <a:pt x="104" y="34"/>
                    <a:pt x="104" y="27"/>
                  </a:cubicBezTo>
                  <a:cubicBezTo>
                    <a:pt x="104" y="19"/>
                    <a:pt x="102" y="13"/>
                    <a:pt x="99" y="9"/>
                  </a:cubicBezTo>
                  <a:cubicBezTo>
                    <a:pt x="96" y="6"/>
                    <a:pt x="92" y="4"/>
                    <a:pt x="86" y="4"/>
                  </a:cubicBezTo>
                  <a:cubicBezTo>
                    <a:pt x="81" y="4"/>
                    <a:pt x="77" y="6"/>
                    <a:pt x="74" y="9"/>
                  </a:cubicBezTo>
                  <a:moveTo>
                    <a:pt x="200" y="52"/>
                  </a:moveTo>
                  <a:cubicBezTo>
                    <a:pt x="199" y="52"/>
                    <a:pt x="194" y="52"/>
                    <a:pt x="187" y="52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90" y="49"/>
                    <a:pt x="191" y="49"/>
                    <a:pt x="192" y="48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93" y="47"/>
                    <a:pt x="193" y="45"/>
                    <a:pt x="193" y="40"/>
                  </a:cubicBezTo>
                  <a:cubicBezTo>
                    <a:pt x="193" y="36"/>
                    <a:pt x="193" y="31"/>
                    <a:pt x="193" y="27"/>
                  </a:cubicBezTo>
                  <a:cubicBezTo>
                    <a:pt x="193" y="19"/>
                    <a:pt x="193" y="14"/>
                    <a:pt x="193" y="10"/>
                  </a:cubicBezTo>
                  <a:cubicBezTo>
                    <a:pt x="193" y="7"/>
                    <a:pt x="192" y="5"/>
                    <a:pt x="192" y="5"/>
                  </a:cubicBezTo>
                  <a:cubicBezTo>
                    <a:pt x="192" y="4"/>
                    <a:pt x="191" y="4"/>
                    <a:pt x="189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1"/>
                    <a:pt x="187" y="1"/>
                    <a:pt x="187" y="1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1"/>
                    <a:pt x="195" y="1"/>
                    <a:pt x="197" y="1"/>
                  </a:cubicBezTo>
                  <a:cubicBezTo>
                    <a:pt x="199" y="1"/>
                    <a:pt x="202" y="1"/>
                    <a:pt x="207" y="1"/>
                  </a:cubicBezTo>
                  <a:cubicBezTo>
                    <a:pt x="209" y="1"/>
                    <a:pt x="211" y="1"/>
                    <a:pt x="212" y="1"/>
                  </a:cubicBezTo>
                  <a:cubicBezTo>
                    <a:pt x="217" y="1"/>
                    <a:pt x="220" y="1"/>
                    <a:pt x="222" y="2"/>
                  </a:cubicBezTo>
                  <a:cubicBezTo>
                    <a:pt x="224" y="3"/>
                    <a:pt x="226" y="4"/>
                    <a:pt x="227" y="6"/>
                  </a:cubicBezTo>
                  <a:cubicBezTo>
                    <a:pt x="228" y="7"/>
                    <a:pt x="229" y="9"/>
                    <a:pt x="229" y="12"/>
                  </a:cubicBezTo>
                  <a:cubicBezTo>
                    <a:pt x="229" y="16"/>
                    <a:pt x="227" y="20"/>
                    <a:pt x="224" y="23"/>
                  </a:cubicBezTo>
                  <a:cubicBezTo>
                    <a:pt x="221" y="26"/>
                    <a:pt x="216" y="28"/>
                    <a:pt x="211" y="28"/>
                  </a:cubicBezTo>
                  <a:cubicBezTo>
                    <a:pt x="211" y="28"/>
                    <a:pt x="210" y="28"/>
                    <a:pt x="209" y="28"/>
                  </a:cubicBezTo>
                  <a:cubicBezTo>
                    <a:pt x="209" y="28"/>
                    <a:pt x="208" y="28"/>
                    <a:pt x="207" y="27"/>
                  </a:cubicBezTo>
                  <a:cubicBezTo>
                    <a:pt x="207" y="27"/>
                    <a:pt x="206" y="26"/>
                    <a:pt x="206" y="25"/>
                  </a:cubicBezTo>
                  <a:cubicBezTo>
                    <a:pt x="207" y="24"/>
                    <a:pt x="207" y="24"/>
                    <a:pt x="207" y="24"/>
                  </a:cubicBezTo>
                  <a:cubicBezTo>
                    <a:pt x="207" y="24"/>
                    <a:pt x="208" y="24"/>
                    <a:pt x="208" y="24"/>
                  </a:cubicBezTo>
                  <a:cubicBezTo>
                    <a:pt x="209" y="24"/>
                    <a:pt x="209" y="24"/>
                    <a:pt x="209" y="24"/>
                  </a:cubicBezTo>
                  <a:cubicBezTo>
                    <a:pt x="212" y="24"/>
                    <a:pt x="214" y="23"/>
                    <a:pt x="215" y="22"/>
                  </a:cubicBezTo>
                  <a:cubicBezTo>
                    <a:pt x="217" y="20"/>
                    <a:pt x="218" y="18"/>
                    <a:pt x="218" y="15"/>
                  </a:cubicBezTo>
                  <a:cubicBezTo>
                    <a:pt x="218" y="11"/>
                    <a:pt x="217" y="9"/>
                    <a:pt x="215" y="7"/>
                  </a:cubicBezTo>
                  <a:cubicBezTo>
                    <a:pt x="214" y="5"/>
                    <a:pt x="211" y="4"/>
                    <a:pt x="208" y="4"/>
                  </a:cubicBezTo>
                  <a:cubicBezTo>
                    <a:pt x="207" y="4"/>
                    <a:pt x="206" y="5"/>
                    <a:pt x="204" y="5"/>
                  </a:cubicBezTo>
                  <a:cubicBezTo>
                    <a:pt x="204" y="13"/>
                    <a:pt x="203" y="19"/>
                    <a:pt x="203" y="24"/>
                  </a:cubicBezTo>
                  <a:cubicBezTo>
                    <a:pt x="203" y="26"/>
                    <a:pt x="204" y="32"/>
                    <a:pt x="204" y="41"/>
                  </a:cubicBezTo>
                  <a:cubicBezTo>
                    <a:pt x="204" y="45"/>
                    <a:pt x="204" y="47"/>
                    <a:pt x="204" y="47"/>
                  </a:cubicBezTo>
                  <a:cubicBezTo>
                    <a:pt x="204" y="48"/>
                    <a:pt x="204" y="48"/>
                    <a:pt x="205" y="48"/>
                  </a:cubicBezTo>
                  <a:cubicBezTo>
                    <a:pt x="205" y="49"/>
                    <a:pt x="207" y="49"/>
                    <a:pt x="211" y="49"/>
                  </a:cubicBezTo>
                  <a:cubicBezTo>
                    <a:pt x="211" y="52"/>
                    <a:pt x="211" y="52"/>
                    <a:pt x="211" y="52"/>
                  </a:cubicBezTo>
                  <a:cubicBezTo>
                    <a:pt x="207" y="52"/>
                    <a:pt x="203" y="52"/>
                    <a:pt x="200" y="52"/>
                  </a:cubicBezTo>
                  <a:moveTo>
                    <a:pt x="27" y="37"/>
                  </a:move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5"/>
                    <a:pt x="27" y="24"/>
                    <a:pt x="29" y="22"/>
                  </a:cubicBezTo>
                  <a:cubicBezTo>
                    <a:pt x="31" y="20"/>
                    <a:pt x="32" y="18"/>
                    <a:pt x="32" y="14"/>
                  </a:cubicBezTo>
                  <a:cubicBezTo>
                    <a:pt x="32" y="11"/>
                    <a:pt x="31" y="9"/>
                    <a:pt x="30" y="7"/>
                  </a:cubicBezTo>
                  <a:cubicBezTo>
                    <a:pt x="28" y="6"/>
                    <a:pt x="25" y="5"/>
                    <a:pt x="22" y="5"/>
                  </a:cubicBezTo>
                  <a:cubicBezTo>
                    <a:pt x="21" y="5"/>
                    <a:pt x="19" y="5"/>
                    <a:pt x="17" y="5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7" y="37"/>
                    <a:pt x="17" y="42"/>
                  </a:cubicBezTo>
                  <a:cubicBezTo>
                    <a:pt x="17" y="45"/>
                    <a:pt x="17" y="47"/>
                    <a:pt x="18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9" y="49"/>
                    <a:pt x="21" y="49"/>
                    <a:pt x="23" y="49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9" y="52"/>
                    <a:pt x="15" y="52"/>
                    <a:pt x="12" y="52"/>
                  </a:cubicBezTo>
                  <a:cubicBezTo>
                    <a:pt x="8" y="52"/>
                    <a:pt x="4" y="52"/>
                    <a:pt x="0" y="5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3" y="49"/>
                    <a:pt x="5" y="49"/>
                    <a:pt x="5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7"/>
                    <a:pt x="6" y="45"/>
                    <a:pt x="6" y="42"/>
                  </a:cubicBezTo>
                  <a:cubicBezTo>
                    <a:pt x="6" y="37"/>
                    <a:pt x="6" y="32"/>
                    <a:pt x="6" y="29"/>
                  </a:cubicBezTo>
                  <a:cubicBezTo>
                    <a:pt x="6" y="25"/>
                    <a:pt x="6" y="20"/>
                    <a:pt x="6" y="14"/>
                  </a:cubicBezTo>
                  <a:cubicBezTo>
                    <a:pt x="6" y="9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4"/>
                    <a:pt x="3" y="4"/>
                    <a:pt x="0" y="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1"/>
                    <a:pt x="8" y="1"/>
                    <a:pt x="10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2" y="1"/>
                    <a:pt x="35" y="1"/>
                    <a:pt x="37" y="2"/>
                  </a:cubicBezTo>
                  <a:cubicBezTo>
                    <a:pt x="39" y="3"/>
                    <a:pt x="40" y="4"/>
                    <a:pt x="41" y="6"/>
                  </a:cubicBezTo>
                  <a:cubicBezTo>
                    <a:pt x="42" y="7"/>
                    <a:pt x="43" y="9"/>
                    <a:pt x="43" y="12"/>
                  </a:cubicBezTo>
                  <a:cubicBezTo>
                    <a:pt x="43" y="14"/>
                    <a:pt x="42" y="17"/>
                    <a:pt x="40" y="19"/>
                  </a:cubicBezTo>
                  <a:cubicBezTo>
                    <a:pt x="39" y="21"/>
                    <a:pt x="36" y="23"/>
                    <a:pt x="31" y="25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6" y="47"/>
                    <a:pt x="47" y="48"/>
                    <a:pt x="48" y="49"/>
                  </a:cubicBezTo>
                  <a:cubicBezTo>
                    <a:pt x="48" y="49"/>
                    <a:pt x="49" y="49"/>
                    <a:pt x="51" y="49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2" y="52"/>
                    <a:pt x="38" y="52"/>
                    <a:pt x="37" y="52"/>
                  </a:cubicBezTo>
                  <a:cubicBezTo>
                    <a:pt x="34" y="49"/>
                    <a:pt x="31" y="44"/>
                    <a:pt x="27" y="37"/>
                  </a:cubicBezTo>
                </a:path>
              </a:pathLst>
            </a:cu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505" y="551"/>
              <a:ext cx="96" cy="117"/>
            </a:xfrm>
            <a:custGeom>
              <a:avLst/>
              <a:gdLst>
                <a:gd name="T0" fmla="*/ 61 w 74"/>
                <a:gd name="T1" fmla="*/ 71 h 80"/>
                <a:gd name="T2" fmla="*/ 50 w 74"/>
                <a:gd name="T3" fmla="*/ 72 h 80"/>
                <a:gd name="T4" fmla="*/ 26 w 74"/>
                <a:gd name="T5" fmla="*/ 63 h 80"/>
                <a:gd name="T6" fmla="*/ 17 w 74"/>
                <a:gd name="T7" fmla="*/ 38 h 80"/>
                <a:gd name="T8" fmla="*/ 24 w 74"/>
                <a:gd name="T9" fmla="*/ 15 h 80"/>
                <a:gd name="T10" fmla="*/ 45 w 74"/>
                <a:gd name="T11" fmla="*/ 7 h 80"/>
                <a:gd name="T12" fmla="*/ 55 w 74"/>
                <a:gd name="T13" fmla="*/ 8 h 80"/>
                <a:gd name="T14" fmla="*/ 63 w 74"/>
                <a:gd name="T15" fmla="*/ 11 h 80"/>
                <a:gd name="T16" fmla="*/ 66 w 74"/>
                <a:gd name="T17" fmla="*/ 14 h 80"/>
                <a:gd name="T18" fmla="*/ 66 w 74"/>
                <a:gd name="T19" fmla="*/ 24 h 80"/>
                <a:gd name="T20" fmla="*/ 71 w 74"/>
                <a:gd name="T21" fmla="*/ 24 h 80"/>
                <a:gd name="T22" fmla="*/ 72 w 74"/>
                <a:gd name="T23" fmla="*/ 12 h 80"/>
                <a:gd name="T24" fmla="*/ 74 w 74"/>
                <a:gd name="T25" fmla="*/ 6 h 80"/>
                <a:gd name="T26" fmla="*/ 73 w 74"/>
                <a:gd name="T27" fmla="*/ 5 h 80"/>
                <a:gd name="T28" fmla="*/ 59 w 74"/>
                <a:gd name="T29" fmla="*/ 2 h 80"/>
                <a:gd name="T30" fmla="*/ 45 w 74"/>
                <a:gd name="T31" fmla="*/ 0 h 80"/>
                <a:gd name="T32" fmla="*/ 12 w 74"/>
                <a:gd name="T33" fmla="*/ 11 h 80"/>
                <a:gd name="T34" fmla="*/ 0 w 74"/>
                <a:gd name="T35" fmla="*/ 39 h 80"/>
                <a:gd name="T36" fmla="*/ 5 w 74"/>
                <a:gd name="T37" fmla="*/ 60 h 80"/>
                <a:gd name="T38" fmla="*/ 20 w 74"/>
                <a:gd name="T39" fmla="*/ 75 h 80"/>
                <a:gd name="T40" fmla="*/ 45 w 74"/>
                <a:gd name="T41" fmla="*/ 80 h 80"/>
                <a:gd name="T42" fmla="*/ 58 w 74"/>
                <a:gd name="T43" fmla="*/ 78 h 80"/>
                <a:gd name="T44" fmla="*/ 71 w 74"/>
                <a:gd name="T45" fmla="*/ 73 h 80"/>
                <a:gd name="T46" fmla="*/ 73 w 74"/>
                <a:gd name="T47" fmla="*/ 68 h 80"/>
                <a:gd name="T48" fmla="*/ 72 w 74"/>
                <a:gd name="T49" fmla="*/ 67 h 80"/>
                <a:gd name="T50" fmla="*/ 61 w 74"/>
                <a:gd name="T51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80">
                  <a:moveTo>
                    <a:pt x="61" y="71"/>
                  </a:moveTo>
                  <a:cubicBezTo>
                    <a:pt x="57" y="72"/>
                    <a:pt x="54" y="72"/>
                    <a:pt x="50" y="72"/>
                  </a:cubicBezTo>
                  <a:cubicBezTo>
                    <a:pt x="40" y="72"/>
                    <a:pt x="32" y="69"/>
                    <a:pt x="26" y="63"/>
                  </a:cubicBezTo>
                  <a:cubicBezTo>
                    <a:pt x="20" y="57"/>
                    <a:pt x="17" y="48"/>
                    <a:pt x="17" y="38"/>
                  </a:cubicBezTo>
                  <a:cubicBezTo>
                    <a:pt x="17" y="28"/>
                    <a:pt x="19" y="20"/>
                    <a:pt x="24" y="15"/>
                  </a:cubicBezTo>
                  <a:cubicBezTo>
                    <a:pt x="30" y="9"/>
                    <a:pt x="37" y="7"/>
                    <a:pt x="45" y="7"/>
                  </a:cubicBezTo>
                  <a:cubicBezTo>
                    <a:pt x="49" y="7"/>
                    <a:pt x="52" y="7"/>
                    <a:pt x="55" y="8"/>
                  </a:cubicBezTo>
                  <a:cubicBezTo>
                    <a:pt x="59" y="9"/>
                    <a:pt x="61" y="10"/>
                    <a:pt x="63" y="11"/>
                  </a:cubicBezTo>
                  <a:cubicBezTo>
                    <a:pt x="65" y="13"/>
                    <a:pt x="66" y="14"/>
                    <a:pt x="66" y="14"/>
                  </a:cubicBezTo>
                  <a:cubicBezTo>
                    <a:pt x="66" y="15"/>
                    <a:pt x="66" y="18"/>
                    <a:pt x="66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19"/>
                    <a:pt x="72" y="15"/>
                    <a:pt x="72" y="12"/>
                  </a:cubicBezTo>
                  <a:cubicBezTo>
                    <a:pt x="72" y="10"/>
                    <a:pt x="73" y="8"/>
                    <a:pt x="74" y="6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69" y="4"/>
                    <a:pt x="64" y="2"/>
                    <a:pt x="59" y="2"/>
                  </a:cubicBezTo>
                  <a:cubicBezTo>
                    <a:pt x="55" y="1"/>
                    <a:pt x="50" y="0"/>
                    <a:pt x="45" y="0"/>
                  </a:cubicBezTo>
                  <a:cubicBezTo>
                    <a:pt x="31" y="0"/>
                    <a:pt x="20" y="4"/>
                    <a:pt x="12" y="11"/>
                  </a:cubicBezTo>
                  <a:cubicBezTo>
                    <a:pt x="4" y="18"/>
                    <a:pt x="0" y="28"/>
                    <a:pt x="0" y="39"/>
                  </a:cubicBezTo>
                  <a:cubicBezTo>
                    <a:pt x="0" y="47"/>
                    <a:pt x="1" y="54"/>
                    <a:pt x="5" y="60"/>
                  </a:cubicBezTo>
                  <a:cubicBezTo>
                    <a:pt x="9" y="66"/>
                    <a:pt x="14" y="71"/>
                    <a:pt x="20" y="75"/>
                  </a:cubicBezTo>
                  <a:cubicBezTo>
                    <a:pt x="27" y="78"/>
                    <a:pt x="35" y="80"/>
                    <a:pt x="45" y="80"/>
                  </a:cubicBezTo>
                  <a:cubicBezTo>
                    <a:pt x="50" y="80"/>
                    <a:pt x="54" y="79"/>
                    <a:pt x="58" y="78"/>
                  </a:cubicBezTo>
                  <a:cubicBezTo>
                    <a:pt x="62" y="77"/>
                    <a:pt x="66" y="76"/>
                    <a:pt x="71" y="73"/>
                  </a:cubicBezTo>
                  <a:cubicBezTo>
                    <a:pt x="71" y="72"/>
                    <a:pt x="72" y="70"/>
                    <a:pt x="73" y="68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68" y="69"/>
                    <a:pt x="64" y="70"/>
                    <a:pt x="61" y="71"/>
                  </a:cubicBezTo>
                  <a:close/>
                </a:path>
              </a:pathLst>
            </a:custGeom>
            <a:solidFill>
              <a:srgbClr val="FFA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3"/>
            <p:cNvSpPr>
              <a:spLocks noEditPoints="1"/>
            </p:cNvSpPr>
            <p:nvPr/>
          </p:nvSpPr>
          <p:spPr bwMode="auto">
            <a:xfrm>
              <a:off x="615" y="589"/>
              <a:ext cx="547" cy="77"/>
            </a:xfrm>
            <a:custGeom>
              <a:avLst/>
              <a:gdLst>
                <a:gd name="T0" fmla="*/ 54 w 421"/>
                <a:gd name="T1" fmla="*/ 12 h 53"/>
                <a:gd name="T2" fmla="*/ 4 w 421"/>
                <a:gd name="T3" fmla="*/ 13 h 53"/>
                <a:gd name="T4" fmla="*/ 43 w 421"/>
                <a:gd name="T5" fmla="*/ 50 h 53"/>
                <a:gd name="T6" fmla="*/ 16 w 421"/>
                <a:gd name="T7" fmla="*/ 9 h 53"/>
                <a:gd name="T8" fmla="*/ 41 w 421"/>
                <a:gd name="T9" fmla="*/ 44 h 53"/>
                <a:gd name="T10" fmla="*/ 109 w 421"/>
                <a:gd name="T11" fmla="*/ 42 h 53"/>
                <a:gd name="T12" fmla="*/ 78 w 421"/>
                <a:gd name="T13" fmla="*/ 26 h 53"/>
                <a:gd name="T14" fmla="*/ 113 w 421"/>
                <a:gd name="T15" fmla="*/ 10 h 53"/>
                <a:gd name="T16" fmla="*/ 118 w 421"/>
                <a:gd name="T17" fmla="*/ 4 h 53"/>
                <a:gd name="T18" fmla="*/ 67 w 421"/>
                <a:gd name="T19" fmla="*/ 27 h 53"/>
                <a:gd name="T20" fmla="*/ 119 w 421"/>
                <a:gd name="T21" fmla="*/ 49 h 53"/>
                <a:gd name="T22" fmla="*/ 122 w 421"/>
                <a:gd name="T23" fmla="*/ 31 h 53"/>
                <a:gd name="T24" fmla="*/ 108 w 421"/>
                <a:gd name="T25" fmla="*/ 35 h 53"/>
                <a:gd name="T26" fmla="*/ 145 w 421"/>
                <a:gd name="T27" fmla="*/ 49 h 53"/>
                <a:gd name="T28" fmla="*/ 143 w 421"/>
                <a:gd name="T29" fmla="*/ 13 h 53"/>
                <a:gd name="T30" fmla="*/ 184 w 421"/>
                <a:gd name="T31" fmla="*/ 53 h 53"/>
                <a:gd name="T32" fmla="*/ 184 w 421"/>
                <a:gd name="T33" fmla="*/ 6 h 53"/>
                <a:gd name="T34" fmla="*/ 190 w 421"/>
                <a:gd name="T35" fmla="*/ 1 h 53"/>
                <a:gd name="T36" fmla="*/ 177 w 421"/>
                <a:gd name="T37" fmla="*/ 4 h 53"/>
                <a:gd name="T38" fmla="*/ 179 w 421"/>
                <a:gd name="T39" fmla="*/ 38 h 53"/>
                <a:gd name="T40" fmla="*/ 132 w 421"/>
                <a:gd name="T41" fmla="*/ 1 h 53"/>
                <a:gd name="T42" fmla="*/ 139 w 421"/>
                <a:gd name="T43" fmla="*/ 13 h 53"/>
                <a:gd name="T44" fmla="*/ 138 w 421"/>
                <a:gd name="T45" fmla="*/ 49 h 53"/>
                <a:gd name="T46" fmla="*/ 211 w 421"/>
                <a:gd name="T47" fmla="*/ 52 h 53"/>
                <a:gd name="T48" fmla="*/ 218 w 421"/>
                <a:gd name="T49" fmla="*/ 49 h 53"/>
                <a:gd name="T50" fmla="*/ 216 w 421"/>
                <a:gd name="T51" fmla="*/ 7 h 53"/>
                <a:gd name="T52" fmla="*/ 210 w 421"/>
                <a:gd name="T53" fmla="*/ 1 h 53"/>
                <a:gd name="T54" fmla="*/ 205 w 421"/>
                <a:gd name="T55" fmla="*/ 6 h 53"/>
                <a:gd name="T56" fmla="*/ 204 w 421"/>
                <a:gd name="T57" fmla="*/ 49 h 53"/>
                <a:gd name="T58" fmla="*/ 255 w 421"/>
                <a:gd name="T59" fmla="*/ 52 h 53"/>
                <a:gd name="T60" fmla="*/ 259 w 421"/>
                <a:gd name="T61" fmla="*/ 46 h 53"/>
                <a:gd name="T62" fmla="*/ 260 w 421"/>
                <a:gd name="T63" fmla="*/ 6 h 53"/>
                <a:gd name="T64" fmla="*/ 277 w 421"/>
                <a:gd name="T65" fmla="*/ 13 h 53"/>
                <a:gd name="T66" fmla="*/ 231 w 421"/>
                <a:gd name="T67" fmla="*/ 1 h 53"/>
                <a:gd name="T68" fmla="*/ 234 w 421"/>
                <a:gd name="T69" fmla="*/ 7 h 53"/>
                <a:gd name="T70" fmla="*/ 249 w 421"/>
                <a:gd name="T71" fmla="*/ 6 h 53"/>
                <a:gd name="T72" fmla="*/ 247 w 421"/>
                <a:gd name="T73" fmla="*/ 48 h 53"/>
                <a:gd name="T74" fmla="*/ 255 w 421"/>
                <a:gd name="T75" fmla="*/ 52 h 53"/>
                <a:gd name="T76" fmla="*/ 309 w 421"/>
                <a:gd name="T77" fmla="*/ 49 h 53"/>
                <a:gd name="T78" fmla="*/ 303 w 421"/>
                <a:gd name="T79" fmla="*/ 21 h 53"/>
                <a:gd name="T80" fmla="*/ 309 w 421"/>
                <a:gd name="T81" fmla="*/ 1 h 53"/>
                <a:gd name="T82" fmla="*/ 291 w 421"/>
                <a:gd name="T83" fmla="*/ 5 h 53"/>
                <a:gd name="T84" fmla="*/ 292 w 421"/>
                <a:gd name="T85" fmla="*/ 46 h 53"/>
                <a:gd name="T86" fmla="*/ 298 w 421"/>
                <a:gd name="T87" fmla="*/ 52 h 53"/>
                <a:gd name="T88" fmla="*/ 342 w 421"/>
                <a:gd name="T89" fmla="*/ 53 h 53"/>
                <a:gd name="T90" fmla="*/ 368 w 421"/>
                <a:gd name="T91" fmla="*/ 5 h 53"/>
                <a:gd name="T92" fmla="*/ 355 w 421"/>
                <a:gd name="T93" fmla="*/ 1 h 53"/>
                <a:gd name="T94" fmla="*/ 356 w 421"/>
                <a:gd name="T95" fmla="*/ 19 h 53"/>
                <a:gd name="T96" fmla="*/ 335 w 421"/>
                <a:gd name="T97" fmla="*/ 5 h 53"/>
                <a:gd name="T98" fmla="*/ 316 w 421"/>
                <a:gd name="T99" fmla="*/ 1 h 53"/>
                <a:gd name="T100" fmla="*/ 406 w 421"/>
                <a:gd name="T101" fmla="*/ 52 h 53"/>
                <a:gd name="T102" fmla="*/ 418 w 421"/>
                <a:gd name="T103" fmla="*/ 40 h 53"/>
                <a:gd name="T104" fmla="*/ 398 w 421"/>
                <a:gd name="T105" fmla="*/ 32 h 53"/>
                <a:gd name="T106" fmla="*/ 412 w 421"/>
                <a:gd name="T107" fmla="*/ 29 h 53"/>
                <a:gd name="T108" fmla="*/ 416 w 421"/>
                <a:gd name="T109" fmla="*/ 18 h 53"/>
                <a:gd name="T110" fmla="*/ 405 w 421"/>
                <a:gd name="T111" fmla="*/ 24 h 53"/>
                <a:gd name="T112" fmla="*/ 415 w 421"/>
                <a:gd name="T113" fmla="*/ 6 h 53"/>
                <a:gd name="T114" fmla="*/ 421 w 421"/>
                <a:gd name="T115" fmla="*/ 2 h 53"/>
                <a:gd name="T116" fmla="*/ 381 w 421"/>
                <a:gd name="T117" fmla="*/ 1 h 53"/>
                <a:gd name="T118" fmla="*/ 387 w 421"/>
                <a:gd name="T119" fmla="*/ 24 h 53"/>
                <a:gd name="T120" fmla="*/ 396 w 421"/>
                <a:gd name="T121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21" h="53">
                  <a:moveTo>
                    <a:pt x="43" y="50"/>
                  </a:moveTo>
                  <a:cubicBezTo>
                    <a:pt x="48" y="47"/>
                    <a:pt x="51" y="44"/>
                    <a:pt x="53" y="40"/>
                  </a:cubicBezTo>
                  <a:cubicBezTo>
                    <a:pt x="56" y="36"/>
                    <a:pt x="57" y="31"/>
                    <a:pt x="57" y="25"/>
                  </a:cubicBezTo>
                  <a:cubicBezTo>
                    <a:pt x="57" y="20"/>
                    <a:pt x="56" y="15"/>
                    <a:pt x="54" y="12"/>
                  </a:cubicBezTo>
                  <a:cubicBezTo>
                    <a:pt x="51" y="8"/>
                    <a:pt x="48" y="5"/>
                    <a:pt x="44" y="3"/>
                  </a:cubicBezTo>
                  <a:cubicBezTo>
                    <a:pt x="41" y="1"/>
                    <a:pt x="35" y="0"/>
                    <a:pt x="29" y="0"/>
                  </a:cubicBezTo>
                  <a:cubicBezTo>
                    <a:pt x="23" y="0"/>
                    <a:pt x="17" y="1"/>
                    <a:pt x="13" y="3"/>
                  </a:cubicBezTo>
                  <a:cubicBezTo>
                    <a:pt x="9" y="6"/>
                    <a:pt x="6" y="9"/>
                    <a:pt x="4" y="13"/>
                  </a:cubicBezTo>
                  <a:cubicBezTo>
                    <a:pt x="1" y="17"/>
                    <a:pt x="0" y="21"/>
                    <a:pt x="0" y="27"/>
                  </a:cubicBezTo>
                  <a:cubicBezTo>
                    <a:pt x="0" y="35"/>
                    <a:pt x="3" y="42"/>
                    <a:pt x="7" y="46"/>
                  </a:cubicBezTo>
                  <a:cubicBezTo>
                    <a:pt x="12" y="51"/>
                    <a:pt x="19" y="53"/>
                    <a:pt x="28" y="53"/>
                  </a:cubicBezTo>
                  <a:cubicBezTo>
                    <a:pt x="34" y="53"/>
                    <a:pt x="39" y="52"/>
                    <a:pt x="43" y="50"/>
                  </a:cubicBezTo>
                  <a:close/>
                  <a:moveTo>
                    <a:pt x="20" y="47"/>
                  </a:moveTo>
                  <a:cubicBezTo>
                    <a:pt x="17" y="45"/>
                    <a:pt x="15" y="43"/>
                    <a:pt x="14" y="39"/>
                  </a:cubicBezTo>
                  <a:cubicBezTo>
                    <a:pt x="12" y="35"/>
                    <a:pt x="11" y="31"/>
                    <a:pt x="11" y="26"/>
                  </a:cubicBezTo>
                  <a:cubicBezTo>
                    <a:pt x="11" y="18"/>
                    <a:pt x="13" y="13"/>
                    <a:pt x="16" y="9"/>
                  </a:cubicBezTo>
                  <a:cubicBezTo>
                    <a:pt x="19" y="6"/>
                    <a:pt x="23" y="4"/>
                    <a:pt x="28" y="4"/>
                  </a:cubicBezTo>
                  <a:cubicBezTo>
                    <a:pt x="34" y="4"/>
                    <a:pt x="38" y="6"/>
                    <a:pt x="41" y="9"/>
                  </a:cubicBezTo>
                  <a:cubicBezTo>
                    <a:pt x="44" y="13"/>
                    <a:pt x="46" y="19"/>
                    <a:pt x="46" y="27"/>
                  </a:cubicBezTo>
                  <a:cubicBezTo>
                    <a:pt x="46" y="35"/>
                    <a:pt x="44" y="40"/>
                    <a:pt x="41" y="44"/>
                  </a:cubicBezTo>
                  <a:cubicBezTo>
                    <a:pt x="38" y="47"/>
                    <a:pt x="34" y="49"/>
                    <a:pt x="29" y="49"/>
                  </a:cubicBezTo>
                  <a:cubicBezTo>
                    <a:pt x="26" y="49"/>
                    <a:pt x="22" y="48"/>
                    <a:pt x="20" y="47"/>
                  </a:cubicBezTo>
                  <a:close/>
                  <a:moveTo>
                    <a:pt x="108" y="35"/>
                  </a:moveTo>
                  <a:cubicBezTo>
                    <a:pt x="108" y="36"/>
                    <a:pt x="109" y="38"/>
                    <a:pt x="109" y="42"/>
                  </a:cubicBezTo>
                  <a:cubicBezTo>
                    <a:pt x="109" y="43"/>
                    <a:pt x="109" y="45"/>
                    <a:pt x="108" y="47"/>
                  </a:cubicBezTo>
                  <a:cubicBezTo>
                    <a:pt x="105" y="48"/>
                    <a:pt x="102" y="49"/>
                    <a:pt x="99" y="49"/>
                  </a:cubicBezTo>
                  <a:cubicBezTo>
                    <a:pt x="93" y="49"/>
                    <a:pt x="88" y="47"/>
                    <a:pt x="84" y="43"/>
                  </a:cubicBezTo>
                  <a:cubicBezTo>
                    <a:pt x="80" y="38"/>
                    <a:pt x="78" y="33"/>
                    <a:pt x="78" y="26"/>
                  </a:cubicBezTo>
                  <a:cubicBezTo>
                    <a:pt x="78" y="19"/>
                    <a:pt x="80" y="14"/>
                    <a:pt x="84" y="10"/>
                  </a:cubicBezTo>
                  <a:cubicBezTo>
                    <a:pt x="88" y="6"/>
                    <a:pt x="93" y="4"/>
                    <a:pt x="99" y="4"/>
                  </a:cubicBezTo>
                  <a:cubicBezTo>
                    <a:pt x="102" y="4"/>
                    <a:pt x="105" y="5"/>
                    <a:pt x="107" y="6"/>
                  </a:cubicBezTo>
                  <a:cubicBezTo>
                    <a:pt x="110" y="6"/>
                    <a:pt x="112" y="8"/>
                    <a:pt x="113" y="10"/>
                  </a:cubicBezTo>
                  <a:cubicBezTo>
                    <a:pt x="114" y="11"/>
                    <a:pt x="114" y="13"/>
                    <a:pt x="114" y="16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7" y="11"/>
                    <a:pt x="118" y="7"/>
                    <a:pt x="119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5" y="2"/>
                    <a:pt x="112" y="2"/>
                    <a:pt x="109" y="1"/>
                  </a:cubicBezTo>
                  <a:cubicBezTo>
                    <a:pt x="106" y="1"/>
                    <a:pt x="102" y="0"/>
                    <a:pt x="99" y="0"/>
                  </a:cubicBezTo>
                  <a:cubicBezTo>
                    <a:pt x="88" y="0"/>
                    <a:pt x="81" y="3"/>
                    <a:pt x="75" y="7"/>
                  </a:cubicBezTo>
                  <a:cubicBezTo>
                    <a:pt x="70" y="12"/>
                    <a:pt x="67" y="19"/>
                    <a:pt x="67" y="27"/>
                  </a:cubicBezTo>
                  <a:cubicBezTo>
                    <a:pt x="67" y="35"/>
                    <a:pt x="70" y="41"/>
                    <a:pt x="75" y="46"/>
                  </a:cubicBezTo>
                  <a:cubicBezTo>
                    <a:pt x="80" y="51"/>
                    <a:pt x="88" y="53"/>
                    <a:pt x="97" y="53"/>
                  </a:cubicBezTo>
                  <a:cubicBezTo>
                    <a:pt x="101" y="53"/>
                    <a:pt x="104" y="53"/>
                    <a:pt x="107" y="52"/>
                  </a:cubicBezTo>
                  <a:cubicBezTo>
                    <a:pt x="111" y="52"/>
                    <a:pt x="115" y="50"/>
                    <a:pt x="119" y="49"/>
                  </a:cubicBezTo>
                  <a:cubicBezTo>
                    <a:pt x="119" y="45"/>
                    <a:pt x="119" y="42"/>
                    <a:pt x="119" y="41"/>
                  </a:cubicBezTo>
                  <a:cubicBezTo>
                    <a:pt x="119" y="40"/>
                    <a:pt x="119" y="37"/>
                    <a:pt x="119" y="35"/>
                  </a:cubicBezTo>
                  <a:cubicBezTo>
                    <a:pt x="120" y="34"/>
                    <a:pt x="121" y="34"/>
                    <a:pt x="122" y="34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19" y="31"/>
                    <a:pt x="115" y="32"/>
                    <a:pt x="112" y="32"/>
                  </a:cubicBezTo>
                  <a:cubicBezTo>
                    <a:pt x="109" y="32"/>
                    <a:pt x="105" y="31"/>
                    <a:pt x="100" y="31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5" y="35"/>
                    <a:pt x="108" y="35"/>
                    <a:pt x="108" y="35"/>
                  </a:cubicBezTo>
                  <a:close/>
                  <a:moveTo>
                    <a:pt x="141" y="52"/>
                  </a:moveTo>
                  <a:cubicBezTo>
                    <a:pt x="143" y="52"/>
                    <a:pt x="146" y="52"/>
                    <a:pt x="150" y="52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47" y="49"/>
                    <a:pt x="145" y="49"/>
                    <a:pt x="145" y="49"/>
                  </a:cubicBezTo>
                  <a:cubicBezTo>
                    <a:pt x="144" y="48"/>
                    <a:pt x="144" y="48"/>
                    <a:pt x="144" y="48"/>
                  </a:cubicBezTo>
                  <a:cubicBezTo>
                    <a:pt x="144" y="47"/>
                    <a:pt x="144" y="45"/>
                    <a:pt x="144" y="41"/>
                  </a:cubicBezTo>
                  <a:cubicBezTo>
                    <a:pt x="143" y="36"/>
                    <a:pt x="143" y="31"/>
                    <a:pt x="143" y="27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6" y="16"/>
                    <a:pt x="150" y="21"/>
                    <a:pt x="154" y="26"/>
                  </a:cubicBezTo>
                  <a:cubicBezTo>
                    <a:pt x="163" y="37"/>
                    <a:pt x="171" y="45"/>
                    <a:pt x="177" y="52"/>
                  </a:cubicBezTo>
                  <a:cubicBezTo>
                    <a:pt x="178" y="53"/>
                    <a:pt x="180" y="53"/>
                    <a:pt x="183" y="53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84" y="49"/>
                    <a:pt x="183" y="45"/>
                    <a:pt x="183" y="41"/>
                  </a:cubicBezTo>
                  <a:cubicBezTo>
                    <a:pt x="184" y="26"/>
                    <a:pt x="184" y="26"/>
                    <a:pt x="184" y="26"/>
                  </a:cubicBezTo>
                  <a:cubicBezTo>
                    <a:pt x="184" y="12"/>
                    <a:pt x="184" y="12"/>
                    <a:pt x="184" y="12"/>
                  </a:cubicBezTo>
                  <a:cubicBezTo>
                    <a:pt x="184" y="8"/>
                    <a:pt x="184" y="6"/>
                    <a:pt x="184" y="6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185" y="5"/>
                    <a:pt x="185" y="5"/>
                    <a:pt x="185" y="5"/>
                  </a:cubicBezTo>
                  <a:cubicBezTo>
                    <a:pt x="186" y="4"/>
                    <a:pt x="187" y="4"/>
                    <a:pt x="190" y="4"/>
                  </a:cubicBezTo>
                  <a:cubicBezTo>
                    <a:pt x="190" y="1"/>
                    <a:pt x="190" y="1"/>
                    <a:pt x="190" y="1"/>
                  </a:cubicBezTo>
                  <a:cubicBezTo>
                    <a:pt x="187" y="1"/>
                    <a:pt x="184" y="1"/>
                    <a:pt x="180" y="1"/>
                  </a:cubicBezTo>
                  <a:cubicBezTo>
                    <a:pt x="178" y="1"/>
                    <a:pt x="175" y="1"/>
                    <a:pt x="172" y="1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5" y="4"/>
                    <a:pt x="177" y="4"/>
                    <a:pt x="177" y="4"/>
                  </a:cubicBezTo>
                  <a:cubicBezTo>
                    <a:pt x="178" y="5"/>
                    <a:pt x="178" y="5"/>
                    <a:pt x="178" y="5"/>
                  </a:cubicBezTo>
                  <a:cubicBezTo>
                    <a:pt x="179" y="6"/>
                    <a:pt x="179" y="7"/>
                    <a:pt x="179" y="9"/>
                  </a:cubicBezTo>
                  <a:cubicBezTo>
                    <a:pt x="179" y="13"/>
                    <a:pt x="179" y="18"/>
                    <a:pt x="179" y="24"/>
                  </a:cubicBezTo>
                  <a:cubicBezTo>
                    <a:pt x="179" y="38"/>
                    <a:pt x="179" y="38"/>
                    <a:pt x="179" y="38"/>
                  </a:cubicBezTo>
                  <a:cubicBezTo>
                    <a:pt x="176" y="35"/>
                    <a:pt x="172" y="30"/>
                    <a:pt x="167" y="24"/>
                  </a:cubicBezTo>
                  <a:cubicBezTo>
                    <a:pt x="160" y="16"/>
                    <a:pt x="153" y="8"/>
                    <a:pt x="148" y="1"/>
                  </a:cubicBezTo>
                  <a:cubicBezTo>
                    <a:pt x="145" y="1"/>
                    <a:pt x="143" y="1"/>
                    <a:pt x="141" y="1"/>
                  </a:cubicBezTo>
                  <a:cubicBezTo>
                    <a:pt x="139" y="1"/>
                    <a:pt x="136" y="1"/>
                    <a:pt x="132" y="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36" y="4"/>
                    <a:pt x="137" y="4"/>
                    <a:pt x="138" y="5"/>
                  </a:cubicBezTo>
                  <a:cubicBezTo>
                    <a:pt x="138" y="5"/>
                    <a:pt x="138" y="5"/>
                    <a:pt x="139" y="6"/>
                  </a:cubicBezTo>
                  <a:cubicBezTo>
                    <a:pt x="139" y="6"/>
                    <a:pt x="139" y="9"/>
                    <a:pt x="139" y="13"/>
                  </a:cubicBezTo>
                  <a:cubicBezTo>
                    <a:pt x="139" y="28"/>
                    <a:pt x="139" y="28"/>
                    <a:pt x="139" y="28"/>
                  </a:cubicBezTo>
                  <a:cubicBezTo>
                    <a:pt x="139" y="31"/>
                    <a:pt x="139" y="36"/>
                    <a:pt x="139" y="42"/>
                  </a:cubicBezTo>
                  <a:cubicBezTo>
                    <a:pt x="139" y="45"/>
                    <a:pt x="139" y="47"/>
                    <a:pt x="138" y="48"/>
                  </a:cubicBezTo>
                  <a:cubicBezTo>
                    <a:pt x="138" y="48"/>
                    <a:pt x="138" y="49"/>
                    <a:pt x="138" y="49"/>
                  </a:cubicBezTo>
                  <a:cubicBezTo>
                    <a:pt x="137" y="49"/>
                    <a:pt x="135" y="49"/>
                    <a:pt x="132" y="49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7" y="52"/>
                    <a:pt x="140" y="52"/>
                    <a:pt x="141" y="52"/>
                  </a:cubicBezTo>
                  <a:close/>
                  <a:moveTo>
                    <a:pt x="211" y="52"/>
                  </a:moveTo>
                  <a:cubicBezTo>
                    <a:pt x="213" y="52"/>
                    <a:pt x="216" y="52"/>
                    <a:pt x="218" y="52"/>
                  </a:cubicBezTo>
                  <a:cubicBezTo>
                    <a:pt x="223" y="52"/>
                    <a:pt x="223" y="52"/>
                    <a:pt x="223" y="52"/>
                  </a:cubicBezTo>
                  <a:cubicBezTo>
                    <a:pt x="223" y="49"/>
                    <a:pt x="223" y="49"/>
                    <a:pt x="223" y="49"/>
                  </a:cubicBezTo>
                  <a:cubicBezTo>
                    <a:pt x="220" y="49"/>
                    <a:pt x="218" y="49"/>
                    <a:pt x="218" y="49"/>
                  </a:cubicBezTo>
                  <a:cubicBezTo>
                    <a:pt x="217" y="49"/>
                    <a:pt x="217" y="48"/>
                    <a:pt x="217" y="48"/>
                  </a:cubicBezTo>
                  <a:cubicBezTo>
                    <a:pt x="216" y="47"/>
                    <a:pt x="216" y="45"/>
                    <a:pt x="216" y="41"/>
                  </a:cubicBezTo>
                  <a:cubicBezTo>
                    <a:pt x="216" y="38"/>
                    <a:pt x="216" y="31"/>
                    <a:pt x="216" y="21"/>
                  </a:cubicBezTo>
                  <a:cubicBezTo>
                    <a:pt x="216" y="14"/>
                    <a:pt x="216" y="9"/>
                    <a:pt x="216" y="7"/>
                  </a:cubicBezTo>
                  <a:cubicBezTo>
                    <a:pt x="216" y="6"/>
                    <a:pt x="217" y="5"/>
                    <a:pt x="217" y="5"/>
                  </a:cubicBezTo>
                  <a:cubicBezTo>
                    <a:pt x="218" y="4"/>
                    <a:pt x="219" y="4"/>
                    <a:pt x="223" y="4"/>
                  </a:cubicBezTo>
                  <a:cubicBezTo>
                    <a:pt x="223" y="1"/>
                    <a:pt x="223" y="1"/>
                    <a:pt x="223" y="1"/>
                  </a:cubicBezTo>
                  <a:cubicBezTo>
                    <a:pt x="219" y="1"/>
                    <a:pt x="215" y="1"/>
                    <a:pt x="210" y="1"/>
                  </a:cubicBezTo>
                  <a:cubicBezTo>
                    <a:pt x="208" y="1"/>
                    <a:pt x="204" y="1"/>
                    <a:pt x="199" y="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202" y="4"/>
                    <a:pt x="204" y="4"/>
                    <a:pt x="204" y="5"/>
                  </a:cubicBezTo>
                  <a:cubicBezTo>
                    <a:pt x="205" y="5"/>
                    <a:pt x="205" y="5"/>
                    <a:pt x="205" y="6"/>
                  </a:cubicBezTo>
                  <a:cubicBezTo>
                    <a:pt x="205" y="6"/>
                    <a:pt x="205" y="8"/>
                    <a:pt x="205" y="13"/>
                  </a:cubicBezTo>
                  <a:cubicBezTo>
                    <a:pt x="205" y="19"/>
                    <a:pt x="206" y="24"/>
                    <a:pt x="206" y="28"/>
                  </a:cubicBezTo>
                  <a:cubicBezTo>
                    <a:pt x="206" y="36"/>
                    <a:pt x="205" y="42"/>
                    <a:pt x="205" y="46"/>
                  </a:cubicBezTo>
                  <a:cubicBezTo>
                    <a:pt x="205" y="47"/>
                    <a:pt x="205" y="48"/>
                    <a:pt x="204" y="49"/>
                  </a:cubicBezTo>
                  <a:cubicBezTo>
                    <a:pt x="204" y="49"/>
                    <a:pt x="202" y="49"/>
                    <a:pt x="199" y="49"/>
                  </a:cubicBezTo>
                  <a:cubicBezTo>
                    <a:pt x="199" y="52"/>
                    <a:pt x="199" y="52"/>
                    <a:pt x="199" y="52"/>
                  </a:cubicBezTo>
                  <a:cubicBezTo>
                    <a:pt x="211" y="52"/>
                    <a:pt x="211" y="52"/>
                    <a:pt x="211" y="52"/>
                  </a:cubicBezTo>
                  <a:close/>
                  <a:moveTo>
                    <a:pt x="255" y="52"/>
                  </a:moveTo>
                  <a:cubicBezTo>
                    <a:pt x="259" y="52"/>
                    <a:pt x="262" y="52"/>
                    <a:pt x="266" y="52"/>
                  </a:cubicBezTo>
                  <a:cubicBezTo>
                    <a:pt x="266" y="49"/>
                    <a:pt x="266" y="49"/>
                    <a:pt x="266" y="49"/>
                  </a:cubicBezTo>
                  <a:cubicBezTo>
                    <a:pt x="262" y="49"/>
                    <a:pt x="261" y="49"/>
                    <a:pt x="260" y="49"/>
                  </a:cubicBezTo>
                  <a:cubicBezTo>
                    <a:pt x="260" y="48"/>
                    <a:pt x="259" y="47"/>
                    <a:pt x="259" y="46"/>
                  </a:cubicBezTo>
                  <a:cubicBezTo>
                    <a:pt x="259" y="44"/>
                    <a:pt x="259" y="40"/>
                    <a:pt x="259" y="32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7"/>
                    <a:pt x="259" y="6"/>
                    <a:pt x="259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266" y="6"/>
                    <a:pt x="270" y="6"/>
                    <a:pt x="272" y="6"/>
                  </a:cubicBezTo>
                  <a:cubicBezTo>
                    <a:pt x="273" y="6"/>
                    <a:pt x="273" y="6"/>
                    <a:pt x="273" y="7"/>
                  </a:cubicBezTo>
                  <a:cubicBezTo>
                    <a:pt x="273" y="7"/>
                    <a:pt x="274" y="9"/>
                    <a:pt x="274" y="13"/>
                  </a:cubicBezTo>
                  <a:cubicBezTo>
                    <a:pt x="277" y="13"/>
                    <a:pt x="277" y="13"/>
                    <a:pt x="277" y="13"/>
                  </a:cubicBezTo>
                  <a:cubicBezTo>
                    <a:pt x="277" y="9"/>
                    <a:pt x="277" y="5"/>
                    <a:pt x="278" y="2"/>
                  </a:cubicBezTo>
                  <a:cubicBezTo>
                    <a:pt x="277" y="1"/>
                    <a:pt x="277" y="1"/>
                    <a:pt x="277" y="1"/>
                  </a:cubicBezTo>
                  <a:cubicBezTo>
                    <a:pt x="268" y="1"/>
                    <a:pt x="260" y="1"/>
                    <a:pt x="253" y="1"/>
                  </a:cubicBezTo>
                  <a:cubicBezTo>
                    <a:pt x="246" y="1"/>
                    <a:pt x="238" y="1"/>
                    <a:pt x="231" y="1"/>
                  </a:cubicBezTo>
                  <a:cubicBezTo>
                    <a:pt x="230" y="1"/>
                    <a:pt x="230" y="1"/>
                    <a:pt x="230" y="1"/>
                  </a:cubicBezTo>
                  <a:cubicBezTo>
                    <a:pt x="231" y="5"/>
                    <a:pt x="231" y="9"/>
                    <a:pt x="231" y="13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34" y="9"/>
                    <a:pt x="234" y="7"/>
                    <a:pt x="234" y="7"/>
                  </a:cubicBezTo>
                  <a:cubicBezTo>
                    <a:pt x="235" y="6"/>
                    <a:pt x="235" y="6"/>
                    <a:pt x="235" y="6"/>
                  </a:cubicBezTo>
                  <a:cubicBezTo>
                    <a:pt x="235" y="6"/>
                    <a:pt x="236" y="6"/>
                    <a:pt x="237" y="6"/>
                  </a:cubicBezTo>
                  <a:cubicBezTo>
                    <a:pt x="240" y="6"/>
                    <a:pt x="243" y="6"/>
                    <a:pt x="246" y="6"/>
                  </a:cubicBezTo>
                  <a:cubicBezTo>
                    <a:pt x="248" y="6"/>
                    <a:pt x="249" y="6"/>
                    <a:pt x="249" y="6"/>
                  </a:cubicBezTo>
                  <a:cubicBezTo>
                    <a:pt x="249" y="6"/>
                    <a:pt x="249" y="11"/>
                    <a:pt x="249" y="21"/>
                  </a:cubicBezTo>
                  <a:cubicBezTo>
                    <a:pt x="249" y="26"/>
                    <a:pt x="249" y="31"/>
                    <a:pt x="249" y="35"/>
                  </a:cubicBezTo>
                  <a:cubicBezTo>
                    <a:pt x="248" y="42"/>
                    <a:pt x="248" y="46"/>
                    <a:pt x="248" y="47"/>
                  </a:cubicBezTo>
                  <a:cubicBezTo>
                    <a:pt x="248" y="48"/>
                    <a:pt x="248" y="48"/>
                    <a:pt x="247" y="48"/>
                  </a:cubicBezTo>
                  <a:cubicBezTo>
                    <a:pt x="247" y="49"/>
                    <a:pt x="247" y="49"/>
                    <a:pt x="246" y="49"/>
                  </a:cubicBezTo>
                  <a:cubicBezTo>
                    <a:pt x="244" y="49"/>
                    <a:pt x="243" y="49"/>
                    <a:pt x="242" y="49"/>
                  </a:cubicBezTo>
                  <a:cubicBezTo>
                    <a:pt x="242" y="52"/>
                    <a:pt x="242" y="52"/>
                    <a:pt x="242" y="52"/>
                  </a:cubicBezTo>
                  <a:cubicBezTo>
                    <a:pt x="245" y="52"/>
                    <a:pt x="249" y="52"/>
                    <a:pt x="255" y="52"/>
                  </a:cubicBezTo>
                  <a:close/>
                  <a:moveTo>
                    <a:pt x="298" y="52"/>
                  </a:moveTo>
                  <a:cubicBezTo>
                    <a:pt x="300" y="52"/>
                    <a:pt x="302" y="52"/>
                    <a:pt x="305" y="52"/>
                  </a:cubicBezTo>
                  <a:cubicBezTo>
                    <a:pt x="309" y="52"/>
                    <a:pt x="309" y="52"/>
                    <a:pt x="309" y="52"/>
                  </a:cubicBezTo>
                  <a:cubicBezTo>
                    <a:pt x="309" y="49"/>
                    <a:pt x="309" y="49"/>
                    <a:pt x="309" y="49"/>
                  </a:cubicBezTo>
                  <a:cubicBezTo>
                    <a:pt x="307" y="49"/>
                    <a:pt x="305" y="49"/>
                    <a:pt x="304" y="49"/>
                  </a:cubicBezTo>
                  <a:cubicBezTo>
                    <a:pt x="304" y="49"/>
                    <a:pt x="304" y="48"/>
                    <a:pt x="304" y="48"/>
                  </a:cubicBezTo>
                  <a:cubicBezTo>
                    <a:pt x="303" y="47"/>
                    <a:pt x="303" y="45"/>
                    <a:pt x="303" y="41"/>
                  </a:cubicBezTo>
                  <a:cubicBezTo>
                    <a:pt x="303" y="38"/>
                    <a:pt x="303" y="31"/>
                    <a:pt x="303" y="21"/>
                  </a:cubicBezTo>
                  <a:cubicBezTo>
                    <a:pt x="303" y="14"/>
                    <a:pt x="303" y="9"/>
                    <a:pt x="303" y="7"/>
                  </a:cubicBezTo>
                  <a:cubicBezTo>
                    <a:pt x="303" y="6"/>
                    <a:pt x="303" y="5"/>
                    <a:pt x="304" y="5"/>
                  </a:cubicBezTo>
                  <a:cubicBezTo>
                    <a:pt x="304" y="4"/>
                    <a:pt x="306" y="4"/>
                    <a:pt x="309" y="4"/>
                  </a:cubicBezTo>
                  <a:cubicBezTo>
                    <a:pt x="309" y="1"/>
                    <a:pt x="309" y="1"/>
                    <a:pt x="309" y="1"/>
                  </a:cubicBezTo>
                  <a:cubicBezTo>
                    <a:pt x="306" y="1"/>
                    <a:pt x="302" y="1"/>
                    <a:pt x="297" y="1"/>
                  </a:cubicBezTo>
                  <a:cubicBezTo>
                    <a:pt x="294" y="1"/>
                    <a:pt x="291" y="1"/>
                    <a:pt x="286" y="1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289" y="4"/>
                    <a:pt x="291" y="4"/>
                    <a:pt x="291" y="5"/>
                  </a:cubicBezTo>
                  <a:cubicBezTo>
                    <a:pt x="291" y="5"/>
                    <a:pt x="292" y="5"/>
                    <a:pt x="292" y="6"/>
                  </a:cubicBezTo>
                  <a:cubicBezTo>
                    <a:pt x="292" y="6"/>
                    <a:pt x="292" y="8"/>
                    <a:pt x="292" y="13"/>
                  </a:cubicBezTo>
                  <a:cubicBezTo>
                    <a:pt x="292" y="19"/>
                    <a:pt x="292" y="24"/>
                    <a:pt x="292" y="28"/>
                  </a:cubicBezTo>
                  <a:cubicBezTo>
                    <a:pt x="292" y="36"/>
                    <a:pt x="292" y="42"/>
                    <a:pt x="292" y="46"/>
                  </a:cubicBezTo>
                  <a:cubicBezTo>
                    <a:pt x="292" y="47"/>
                    <a:pt x="292" y="48"/>
                    <a:pt x="291" y="49"/>
                  </a:cubicBezTo>
                  <a:cubicBezTo>
                    <a:pt x="291" y="49"/>
                    <a:pt x="289" y="49"/>
                    <a:pt x="286" y="49"/>
                  </a:cubicBezTo>
                  <a:cubicBezTo>
                    <a:pt x="286" y="52"/>
                    <a:pt x="286" y="52"/>
                    <a:pt x="286" y="52"/>
                  </a:cubicBezTo>
                  <a:cubicBezTo>
                    <a:pt x="298" y="52"/>
                    <a:pt x="298" y="52"/>
                    <a:pt x="298" y="52"/>
                  </a:cubicBezTo>
                  <a:close/>
                  <a:moveTo>
                    <a:pt x="321" y="5"/>
                  </a:moveTo>
                  <a:cubicBezTo>
                    <a:pt x="322" y="5"/>
                    <a:pt x="322" y="6"/>
                    <a:pt x="323" y="8"/>
                  </a:cubicBezTo>
                  <a:cubicBezTo>
                    <a:pt x="324" y="10"/>
                    <a:pt x="326" y="15"/>
                    <a:pt x="329" y="22"/>
                  </a:cubicBezTo>
                  <a:cubicBezTo>
                    <a:pt x="342" y="53"/>
                    <a:pt x="342" y="53"/>
                    <a:pt x="342" y="53"/>
                  </a:cubicBezTo>
                  <a:cubicBezTo>
                    <a:pt x="347" y="53"/>
                    <a:pt x="347" y="53"/>
                    <a:pt x="347" y="53"/>
                  </a:cubicBezTo>
                  <a:cubicBezTo>
                    <a:pt x="348" y="50"/>
                    <a:pt x="350" y="46"/>
                    <a:pt x="352" y="40"/>
                  </a:cubicBezTo>
                  <a:cubicBezTo>
                    <a:pt x="364" y="13"/>
                    <a:pt x="364" y="13"/>
                    <a:pt x="364" y="13"/>
                  </a:cubicBezTo>
                  <a:cubicBezTo>
                    <a:pt x="366" y="8"/>
                    <a:pt x="367" y="5"/>
                    <a:pt x="368" y="5"/>
                  </a:cubicBezTo>
                  <a:cubicBezTo>
                    <a:pt x="368" y="4"/>
                    <a:pt x="370" y="4"/>
                    <a:pt x="372" y="4"/>
                  </a:cubicBezTo>
                  <a:cubicBezTo>
                    <a:pt x="372" y="1"/>
                    <a:pt x="372" y="1"/>
                    <a:pt x="372" y="1"/>
                  </a:cubicBezTo>
                  <a:cubicBezTo>
                    <a:pt x="368" y="1"/>
                    <a:pt x="365" y="1"/>
                    <a:pt x="364" y="1"/>
                  </a:cubicBezTo>
                  <a:cubicBezTo>
                    <a:pt x="362" y="1"/>
                    <a:pt x="359" y="1"/>
                    <a:pt x="355" y="1"/>
                  </a:cubicBezTo>
                  <a:cubicBezTo>
                    <a:pt x="355" y="4"/>
                    <a:pt x="355" y="4"/>
                    <a:pt x="355" y="4"/>
                  </a:cubicBezTo>
                  <a:cubicBezTo>
                    <a:pt x="358" y="4"/>
                    <a:pt x="359" y="4"/>
                    <a:pt x="360" y="5"/>
                  </a:cubicBezTo>
                  <a:cubicBezTo>
                    <a:pt x="360" y="5"/>
                    <a:pt x="361" y="5"/>
                    <a:pt x="361" y="6"/>
                  </a:cubicBezTo>
                  <a:cubicBezTo>
                    <a:pt x="361" y="7"/>
                    <a:pt x="359" y="12"/>
                    <a:pt x="356" y="19"/>
                  </a:cubicBezTo>
                  <a:cubicBezTo>
                    <a:pt x="348" y="40"/>
                    <a:pt x="348" y="40"/>
                    <a:pt x="348" y="40"/>
                  </a:cubicBezTo>
                  <a:cubicBezTo>
                    <a:pt x="338" y="15"/>
                    <a:pt x="338" y="15"/>
                    <a:pt x="338" y="15"/>
                  </a:cubicBezTo>
                  <a:cubicBezTo>
                    <a:pt x="335" y="9"/>
                    <a:pt x="334" y="7"/>
                    <a:pt x="334" y="6"/>
                  </a:cubicBezTo>
                  <a:cubicBezTo>
                    <a:pt x="334" y="5"/>
                    <a:pt x="335" y="5"/>
                    <a:pt x="335" y="5"/>
                  </a:cubicBezTo>
                  <a:cubicBezTo>
                    <a:pt x="336" y="4"/>
                    <a:pt x="338" y="4"/>
                    <a:pt x="340" y="4"/>
                  </a:cubicBezTo>
                  <a:cubicBezTo>
                    <a:pt x="340" y="1"/>
                    <a:pt x="340" y="1"/>
                    <a:pt x="340" y="1"/>
                  </a:cubicBezTo>
                  <a:cubicBezTo>
                    <a:pt x="336" y="1"/>
                    <a:pt x="333" y="1"/>
                    <a:pt x="329" y="1"/>
                  </a:cubicBezTo>
                  <a:cubicBezTo>
                    <a:pt x="325" y="1"/>
                    <a:pt x="321" y="1"/>
                    <a:pt x="316" y="1"/>
                  </a:cubicBezTo>
                  <a:cubicBezTo>
                    <a:pt x="316" y="4"/>
                    <a:pt x="316" y="4"/>
                    <a:pt x="316" y="4"/>
                  </a:cubicBezTo>
                  <a:cubicBezTo>
                    <a:pt x="319" y="4"/>
                    <a:pt x="321" y="4"/>
                    <a:pt x="321" y="5"/>
                  </a:cubicBezTo>
                  <a:close/>
                  <a:moveTo>
                    <a:pt x="396" y="52"/>
                  </a:moveTo>
                  <a:cubicBezTo>
                    <a:pt x="399" y="52"/>
                    <a:pt x="402" y="52"/>
                    <a:pt x="406" y="52"/>
                  </a:cubicBezTo>
                  <a:cubicBezTo>
                    <a:pt x="410" y="52"/>
                    <a:pt x="413" y="52"/>
                    <a:pt x="414" y="52"/>
                  </a:cubicBezTo>
                  <a:cubicBezTo>
                    <a:pt x="416" y="52"/>
                    <a:pt x="418" y="52"/>
                    <a:pt x="420" y="52"/>
                  </a:cubicBezTo>
                  <a:cubicBezTo>
                    <a:pt x="421" y="48"/>
                    <a:pt x="421" y="44"/>
                    <a:pt x="421" y="40"/>
                  </a:cubicBezTo>
                  <a:cubicBezTo>
                    <a:pt x="418" y="40"/>
                    <a:pt x="418" y="40"/>
                    <a:pt x="418" y="40"/>
                  </a:cubicBezTo>
                  <a:cubicBezTo>
                    <a:pt x="418" y="42"/>
                    <a:pt x="417" y="45"/>
                    <a:pt x="417" y="47"/>
                  </a:cubicBezTo>
                  <a:cubicBezTo>
                    <a:pt x="413" y="48"/>
                    <a:pt x="409" y="48"/>
                    <a:pt x="405" y="48"/>
                  </a:cubicBezTo>
                  <a:cubicBezTo>
                    <a:pt x="398" y="48"/>
                    <a:pt x="398" y="48"/>
                    <a:pt x="398" y="48"/>
                  </a:cubicBezTo>
                  <a:cubicBezTo>
                    <a:pt x="398" y="44"/>
                    <a:pt x="398" y="39"/>
                    <a:pt x="398" y="32"/>
                  </a:cubicBezTo>
                  <a:cubicBezTo>
                    <a:pt x="398" y="30"/>
                    <a:pt x="398" y="29"/>
                    <a:pt x="398" y="28"/>
                  </a:cubicBezTo>
                  <a:cubicBezTo>
                    <a:pt x="400" y="28"/>
                    <a:pt x="401" y="28"/>
                    <a:pt x="403" y="28"/>
                  </a:cubicBezTo>
                  <a:cubicBezTo>
                    <a:pt x="407" y="28"/>
                    <a:pt x="410" y="28"/>
                    <a:pt x="411" y="28"/>
                  </a:cubicBezTo>
                  <a:cubicBezTo>
                    <a:pt x="411" y="28"/>
                    <a:pt x="412" y="28"/>
                    <a:pt x="412" y="29"/>
                  </a:cubicBezTo>
                  <a:cubicBezTo>
                    <a:pt x="412" y="29"/>
                    <a:pt x="412" y="31"/>
                    <a:pt x="412" y="34"/>
                  </a:cubicBezTo>
                  <a:cubicBezTo>
                    <a:pt x="416" y="34"/>
                    <a:pt x="416" y="34"/>
                    <a:pt x="416" y="34"/>
                  </a:cubicBezTo>
                  <a:cubicBezTo>
                    <a:pt x="415" y="26"/>
                    <a:pt x="415" y="26"/>
                    <a:pt x="415" y="26"/>
                  </a:cubicBezTo>
                  <a:cubicBezTo>
                    <a:pt x="415" y="25"/>
                    <a:pt x="415" y="22"/>
                    <a:pt x="416" y="18"/>
                  </a:cubicBezTo>
                  <a:cubicBezTo>
                    <a:pt x="412" y="18"/>
                    <a:pt x="412" y="18"/>
                    <a:pt x="412" y="18"/>
                  </a:cubicBezTo>
                  <a:cubicBezTo>
                    <a:pt x="412" y="20"/>
                    <a:pt x="412" y="22"/>
                    <a:pt x="412" y="22"/>
                  </a:cubicBezTo>
                  <a:cubicBezTo>
                    <a:pt x="412" y="23"/>
                    <a:pt x="411" y="23"/>
                    <a:pt x="411" y="23"/>
                  </a:cubicBezTo>
                  <a:cubicBezTo>
                    <a:pt x="410" y="24"/>
                    <a:pt x="408" y="24"/>
                    <a:pt x="405" y="24"/>
                  </a:cubicBezTo>
                  <a:cubicBezTo>
                    <a:pt x="403" y="24"/>
                    <a:pt x="400" y="24"/>
                    <a:pt x="398" y="24"/>
                  </a:cubicBezTo>
                  <a:cubicBezTo>
                    <a:pt x="398" y="19"/>
                    <a:pt x="398" y="13"/>
                    <a:pt x="398" y="5"/>
                  </a:cubicBezTo>
                  <a:cubicBezTo>
                    <a:pt x="401" y="5"/>
                    <a:pt x="403" y="5"/>
                    <a:pt x="405" y="5"/>
                  </a:cubicBezTo>
                  <a:cubicBezTo>
                    <a:pt x="409" y="5"/>
                    <a:pt x="413" y="5"/>
                    <a:pt x="415" y="6"/>
                  </a:cubicBezTo>
                  <a:cubicBezTo>
                    <a:pt x="416" y="6"/>
                    <a:pt x="416" y="6"/>
                    <a:pt x="416" y="6"/>
                  </a:cubicBezTo>
                  <a:cubicBezTo>
                    <a:pt x="416" y="7"/>
                    <a:pt x="417" y="9"/>
                    <a:pt x="417" y="12"/>
                  </a:cubicBezTo>
                  <a:cubicBezTo>
                    <a:pt x="420" y="12"/>
                    <a:pt x="420" y="12"/>
                    <a:pt x="420" y="12"/>
                  </a:cubicBezTo>
                  <a:cubicBezTo>
                    <a:pt x="420" y="8"/>
                    <a:pt x="420" y="4"/>
                    <a:pt x="421" y="2"/>
                  </a:cubicBezTo>
                  <a:cubicBezTo>
                    <a:pt x="420" y="1"/>
                    <a:pt x="420" y="1"/>
                    <a:pt x="420" y="1"/>
                  </a:cubicBezTo>
                  <a:cubicBezTo>
                    <a:pt x="419" y="1"/>
                    <a:pt x="417" y="1"/>
                    <a:pt x="415" y="1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1" y="1"/>
                    <a:pt x="387" y="1"/>
                    <a:pt x="381" y="1"/>
                  </a:cubicBezTo>
                  <a:cubicBezTo>
                    <a:pt x="381" y="4"/>
                    <a:pt x="381" y="4"/>
                    <a:pt x="381" y="4"/>
                  </a:cubicBezTo>
                  <a:cubicBezTo>
                    <a:pt x="384" y="4"/>
                    <a:pt x="386" y="5"/>
                    <a:pt x="386" y="5"/>
                  </a:cubicBezTo>
                  <a:cubicBezTo>
                    <a:pt x="387" y="5"/>
                    <a:pt x="387" y="6"/>
                    <a:pt x="387" y="8"/>
                  </a:cubicBezTo>
                  <a:cubicBezTo>
                    <a:pt x="387" y="10"/>
                    <a:pt x="387" y="16"/>
                    <a:pt x="387" y="24"/>
                  </a:cubicBezTo>
                  <a:cubicBezTo>
                    <a:pt x="387" y="37"/>
                    <a:pt x="387" y="45"/>
                    <a:pt x="387" y="48"/>
                  </a:cubicBezTo>
                  <a:cubicBezTo>
                    <a:pt x="386" y="49"/>
                    <a:pt x="384" y="50"/>
                    <a:pt x="383" y="50"/>
                  </a:cubicBezTo>
                  <a:cubicBezTo>
                    <a:pt x="383" y="52"/>
                    <a:pt x="383" y="52"/>
                    <a:pt x="383" y="52"/>
                  </a:cubicBezTo>
                  <a:cubicBezTo>
                    <a:pt x="388" y="52"/>
                    <a:pt x="392" y="52"/>
                    <a:pt x="396" y="52"/>
                  </a:cubicBezTo>
                  <a:close/>
                </a:path>
              </a:pathLst>
            </a:custGeom>
            <a:solidFill>
              <a:srgbClr val="FFA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221" y="551"/>
              <a:ext cx="96" cy="117"/>
            </a:xfrm>
            <a:custGeom>
              <a:avLst/>
              <a:gdLst>
                <a:gd name="T0" fmla="*/ 61 w 74"/>
                <a:gd name="T1" fmla="*/ 71 h 80"/>
                <a:gd name="T2" fmla="*/ 50 w 74"/>
                <a:gd name="T3" fmla="*/ 72 h 80"/>
                <a:gd name="T4" fmla="*/ 26 w 74"/>
                <a:gd name="T5" fmla="*/ 63 h 80"/>
                <a:gd name="T6" fmla="*/ 17 w 74"/>
                <a:gd name="T7" fmla="*/ 38 h 80"/>
                <a:gd name="T8" fmla="*/ 24 w 74"/>
                <a:gd name="T9" fmla="*/ 15 h 80"/>
                <a:gd name="T10" fmla="*/ 45 w 74"/>
                <a:gd name="T11" fmla="*/ 7 h 80"/>
                <a:gd name="T12" fmla="*/ 56 w 74"/>
                <a:gd name="T13" fmla="*/ 8 h 80"/>
                <a:gd name="T14" fmla="*/ 63 w 74"/>
                <a:gd name="T15" fmla="*/ 11 h 80"/>
                <a:gd name="T16" fmla="*/ 66 w 74"/>
                <a:gd name="T17" fmla="*/ 14 h 80"/>
                <a:gd name="T18" fmla="*/ 66 w 74"/>
                <a:gd name="T19" fmla="*/ 24 h 80"/>
                <a:gd name="T20" fmla="*/ 71 w 74"/>
                <a:gd name="T21" fmla="*/ 24 h 80"/>
                <a:gd name="T22" fmla="*/ 72 w 74"/>
                <a:gd name="T23" fmla="*/ 12 h 80"/>
                <a:gd name="T24" fmla="*/ 74 w 74"/>
                <a:gd name="T25" fmla="*/ 6 h 80"/>
                <a:gd name="T26" fmla="*/ 73 w 74"/>
                <a:gd name="T27" fmla="*/ 5 h 80"/>
                <a:gd name="T28" fmla="*/ 59 w 74"/>
                <a:gd name="T29" fmla="*/ 2 h 80"/>
                <a:gd name="T30" fmla="*/ 45 w 74"/>
                <a:gd name="T31" fmla="*/ 0 h 80"/>
                <a:gd name="T32" fmla="*/ 12 w 74"/>
                <a:gd name="T33" fmla="*/ 11 h 80"/>
                <a:gd name="T34" fmla="*/ 0 w 74"/>
                <a:gd name="T35" fmla="*/ 39 h 80"/>
                <a:gd name="T36" fmla="*/ 5 w 74"/>
                <a:gd name="T37" fmla="*/ 60 h 80"/>
                <a:gd name="T38" fmla="*/ 20 w 74"/>
                <a:gd name="T39" fmla="*/ 75 h 80"/>
                <a:gd name="T40" fmla="*/ 45 w 74"/>
                <a:gd name="T41" fmla="*/ 80 h 80"/>
                <a:gd name="T42" fmla="*/ 58 w 74"/>
                <a:gd name="T43" fmla="*/ 78 h 80"/>
                <a:gd name="T44" fmla="*/ 71 w 74"/>
                <a:gd name="T45" fmla="*/ 73 h 80"/>
                <a:gd name="T46" fmla="*/ 73 w 74"/>
                <a:gd name="T47" fmla="*/ 68 h 80"/>
                <a:gd name="T48" fmla="*/ 72 w 74"/>
                <a:gd name="T49" fmla="*/ 67 h 80"/>
                <a:gd name="T50" fmla="*/ 61 w 74"/>
                <a:gd name="T51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80">
                  <a:moveTo>
                    <a:pt x="61" y="71"/>
                  </a:moveTo>
                  <a:cubicBezTo>
                    <a:pt x="57" y="72"/>
                    <a:pt x="54" y="72"/>
                    <a:pt x="50" y="72"/>
                  </a:cubicBezTo>
                  <a:cubicBezTo>
                    <a:pt x="40" y="72"/>
                    <a:pt x="32" y="69"/>
                    <a:pt x="26" y="63"/>
                  </a:cubicBezTo>
                  <a:cubicBezTo>
                    <a:pt x="20" y="57"/>
                    <a:pt x="17" y="48"/>
                    <a:pt x="17" y="38"/>
                  </a:cubicBezTo>
                  <a:cubicBezTo>
                    <a:pt x="17" y="28"/>
                    <a:pt x="19" y="20"/>
                    <a:pt x="24" y="15"/>
                  </a:cubicBezTo>
                  <a:cubicBezTo>
                    <a:pt x="30" y="9"/>
                    <a:pt x="37" y="7"/>
                    <a:pt x="45" y="7"/>
                  </a:cubicBezTo>
                  <a:cubicBezTo>
                    <a:pt x="49" y="7"/>
                    <a:pt x="52" y="7"/>
                    <a:pt x="56" y="8"/>
                  </a:cubicBezTo>
                  <a:cubicBezTo>
                    <a:pt x="59" y="9"/>
                    <a:pt x="61" y="10"/>
                    <a:pt x="63" y="11"/>
                  </a:cubicBezTo>
                  <a:cubicBezTo>
                    <a:pt x="65" y="13"/>
                    <a:pt x="66" y="14"/>
                    <a:pt x="66" y="14"/>
                  </a:cubicBezTo>
                  <a:cubicBezTo>
                    <a:pt x="66" y="15"/>
                    <a:pt x="66" y="18"/>
                    <a:pt x="66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19"/>
                    <a:pt x="72" y="15"/>
                    <a:pt x="72" y="12"/>
                  </a:cubicBezTo>
                  <a:cubicBezTo>
                    <a:pt x="72" y="10"/>
                    <a:pt x="73" y="8"/>
                    <a:pt x="74" y="6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69" y="4"/>
                    <a:pt x="64" y="2"/>
                    <a:pt x="59" y="2"/>
                  </a:cubicBezTo>
                  <a:cubicBezTo>
                    <a:pt x="55" y="1"/>
                    <a:pt x="50" y="0"/>
                    <a:pt x="45" y="0"/>
                  </a:cubicBezTo>
                  <a:cubicBezTo>
                    <a:pt x="31" y="0"/>
                    <a:pt x="20" y="4"/>
                    <a:pt x="12" y="11"/>
                  </a:cubicBezTo>
                  <a:cubicBezTo>
                    <a:pt x="4" y="18"/>
                    <a:pt x="0" y="28"/>
                    <a:pt x="0" y="39"/>
                  </a:cubicBezTo>
                  <a:cubicBezTo>
                    <a:pt x="0" y="47"/>
                    <a:pt x="2" y="54"/>
                    <a:pt x="5" y="60"/>
                  </a:cubicBezTo>
                  <a:cubicBezTo>
                    <a:pt x="9" y="66"/>
                    <a:pt x="14" y="71"/>
                    <a:pt x="20" y="75"/>
                  </a:cubicBezTo>
                  <a:cubicBezTo>
                    <a:pt x="27" y="78"/>
                    <a:pt x="35" y="80"/>
                    <a:pt x="45" y="80"/>
                  </a:cubicBezTo>
                  <a:cubicBezTo>
                    <a:pt x="50" y="80"/>
                    <a:pt x="54" y="79"/>
                    <a:pt x="58" y="78"/>
                  </a:cubicBezTo>
                  <a:cubicBezTo>
                    <a:pt x="62" y="77"/>
                    <a:pt x="66" y="76"/>
                    <a:pt x="71" y="73"/>
                  </a:cubicBezTo>
                  <a:cubicBezTo>
                    <a:pt x="71" y="72"/>
                    <a:pt x="72" y="70"/>
                    <a:pt x="73" y="68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68" y="69"/>
                    <a:pt x="64" y="70"/>
                    <a:pt x="61" y="71"/>
                  </a:cubicBezTo>
                  <a:close/>
                </a:path>
              </a:pathLst>
            </a:custGeom>
            <a:solidFill>
              <a:srgbClr val="FFA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5"/>
            <p:cNvSpPr>
              <a:spLocks noEditPoints="1"/>
            </p:cNvSpPr>
            <p:nvPr/>
          </p:nvSpPr>
          <p:spPr bwMode="auto">
            <a:xfrm>
              <a:off x="1331" y="589"/>
              <a:ext cx="757" cy="77"/>
            </a:xfrm>
            <a:custGeom>
              <a:avLst/>
              <a:gdLst>
                <a:gd name="T0" fmla="*/ 29 w 583"/>
                <a:gd name="T1" fmla="*/ 0 h 53"/>
                <a:gd name="T2" fmla="*/ 43 w 583"/>
                <a:gd name="T3" fmla="*/ 50 h 53"/>
                <a:gd name="T4" fmla="*/ 41 w 583"/>
                <a:gd name="T5" fmla="*/ 9 h 53"/>
                <a:gd name="T6" fmla="*/ 83 w 583"/>
                <a:gd name="T7" fmla="*/ 52 h 53"/>
                <a:gd name="T8" fmla="*/ 90 w 583"/>
                <a:gd name="T9" fmla="*/ 37 h 53"/>
                <a:gd name="T10" fmla="*/ 119 w 583"/>
                <a:gd name="T11" fmla="*/ 45 h 53"/>
                <a:gd name="T12" fmla="*/ 136 w 583"/>
                <a:gd name="T13" fmla="*/ 52 h 53"/>
                <a:gd name="T14" fmla="*/ 130 w 583"/>
                <a:gd name="T15" fmla="*/ 8 h 53"/>
                <a:gd name="T16" fmla="*/ 102 w 583"/>
                <a:gd name="T17" fmla="*/ 38 h 53"/>
                <a:gd name="T18" fmla="*/ 71 w 583"/>
                <a:gd name="T19" fmla="*/ 5 h 53"/>
                <a:gd name="T20" fmla="*/ 68 w 583"/>
                <a:gd name="T21" fmla="*/ 49 h 53"/>
                <a:gd name="T22" fmla="*/ 170 w 583"/>
                <a:gd name="T23" fmla="*/ 49 h 53"/>
                <a:gd name="T24" fmla="*/ 167 w 583"/>
                <a:gd name="T25" fmla="*/ 5 h 53"/>
                <a:gd name="T26" fmla="*/ 165 w 583"/>
                <a:gd name="T27" fmla="*/ 24 h 53"/>
                <a:gd name="T28" fmla="*/ 187 w 583"/>
                <a:gd name="T29" fmla="*/ 12 h 53"/>
                <a:gd name="T30" fmla="*/ 149 w 583"/>
                <a:gd name="T31" fmla="*/ 1 h 53"/>
                <a:gd name="T32" fmla="*/ 152 w 583"/>
                <a:gd name="T33" fmla="*/ 27 h 53"/>
                <a:gd name="T34" fmla="*/ 159 w 583"/>
                <a:gd name="T35" fmla="*/ 52 h 53"/>
                <a:gd name="T36" fmla="*/ 202 w 583"/>
                <a:gd name="T37" fmla="*/ 45 h 53"/>
                <a:gd name="T38" fmla="*/ 243 w 583"/>
                <a:gd name="T39" fmla="*/ 28 h 53"/>
                <a:gd name="T40" fmla="*/ 232 w 583"/>
                <a:gd name="T41" fmla="*/ 1 h 53"/>
                <a:gd name="T42" fmla="*/ 237 w 583"/>
                <a:gd name="T43" fmla="*/ 40 h 53"/>
                <a:gd name="T44" fmla="*/ 211 w 583"/>
                <a:gd name="T45" fmla="*/ 19 h 53"/>
                <a:gd name="T46" fmla="*/ 207 w 583"/>
                <a:gd name="T47" fmla="*/ 1 h 53"/>
                <a:gd name="T48" fmla="*/ 291 w 583"/>
                <a:gd name="T49" fmla="*/ 49 h 53"/>
                <a:gd name="T50" fmla="*/ 285 w 583"/>
                <a:gd name="T51" fmla="*/ 6 h 53"/>
                <a:gd name="T52" fmla="*/ 303 w 583"/>
                <a:gd name="T53" fmla="*/ 1 h 53"/>
                <a:gd name="T54" fmla="*/ 259 w 583"/>
                <a:gd name="T55" fmla="*/ 7 h 53"/>
                <a:gd name="T56" fmla="*/ 274 w 583"/>
                <a:gd name="T57" fmla="*/ 35 h 53"/>
                <a:gd name="T58" fmla="*/ 280 w 583"/>
                <a:gd name="T59" fmla="*/ 52 h 53"/>
                <a:gd name="T60" fmla="*/ 321 w 583"/>
                <a:gd name="T61" fmla="*/ 47 h 53"/>
                <a:gd name="T62" fmla="*/ 346 w 583"/>
                <a:gd name="T63" fmla="*/ 43 h 53"/>
                <a:gd name="T64" fmla="*/ 366 w 583"/>
                <a:gd name="T65" fmla="*/ 52 h 53"/>
                <a:gd name="T66" fmla="*/ 322 w 583"/>
                <a:gd name="T67" fmla="*/ 32 h 53"/>
                <a:gd name="T68" fmla="*/ 334 w 583"/>
                <a:gd name="T69" fmla="*/ 32 h 53"/>
                <a:gd name="T70" fmla="*/ 407 w 583"/>
                <a:gd name="T71" fmla="*/ 49 h 53"/>
                <a:gd name="T72" fmla="*/ 401 w 583"/>
                <a:gd name="T73" fmla="*/ 6 h 53"/>
                <a:gd name="T74" fmla="*/ 419 w 583"/>
                <a:gd name="T75" fmla="*/ 1 h 53"/>
                <a:gd name="T76" fmla="*/ 375 w 583"/>
                <a:gd name="T77" fmla="*/ 7 h 53"/>
                <a:gd name="T78" fmla="*/ 390 w 583"/>
                <a:gd name="T79" fmla="*/ 35 h 53"/>
                <a:gd name="T80" fmla="*/ 396 w 583"/>
                <a:gd name="T81" fmla="*/ 52 h 53"/>
                <a:gd name="T82" fmla="*/ 445 w 583"/>
                <a:gd name="T83" fmla="*/ 48 h 53"/>
                <a:gd name="T84" fmla="*/ 450 w 583"/>
                <a:gd name="T85" fmla="*/ 1 h 53"/>
                <a:gd name="T86" fmla="*/ 433 w 583"/>
                <a:gd name="T87" fmla="*/ 13 h 53"/>
                <a:gd name="T88" fmla="*/ 439 w 583"/>
                <a:gd name="T89" fmla="*/ 52 h 53"/>
                <a:gd name="T90" fmla="*/ 489 w 583"/>
                <a:gd name="T91" fmla="*/ 0 h 53"/>
                <a:gd name="T92" fmla="*/ 503 w 583"/>
                <a:gd name="T93" fmla="*/ 50 h 53"/>
                <a:gd name="T94" fmla="*/ 500 w 583"/>
                <a:gd name="T95" fmla="*/ 9 h 53"/>
                <a:gd name="T96" fmla="*/ 543 w 583"/>
                <a:gd name="T97" fmla="*/ 52 h 53"/>
                <a:gd name="T98" fmla="*/ 537 w 583"/>
                <a:gd name="T99" fmla="*/ 13 h 53"/>
                <a:gd name="T100" fmla="*/ 577 w 583"/>
                <a:gd name="T101" fmla="*/ 26 h 53"/>
                <a:gd name="T102" fmla="*/ 583 w 583"/>
                <a:gd name="T103" fmla="*/ 1 h 53"/>
                <a:gd name="T104" fmla="*/ 572 w 583"/>
                <a:gd name="T105" fmla="*/ 9 h 53"/>
                <a:gd name="T106" fmla="*/ 526 w 583"/>
                <a:gd name="T107" fmla="*/ 1 h 53"/>
                <a:gd name="T108" fmla="*/ 532 w 583"/>
                <a:gd name="T109" fmla="*/ 4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83" h="53">
                  <a:moveTo>
                    <a:pt x="43" y="50"/>
                  </a:moveTo>
                  <a:cubicBezTo>
                    <a:pt x="48" y="47"/>
                    <a:pt x="51" y="44"/>
                    <a:pt x="53" y="40"/>
                  </a:cubicBezTo>
                  <a:cubicBezTo>
                    <a:pt x="56" y="36"/>
                    <a:pt x="57" y="31"/>
                    <a:pt x="57" y="25"/>
                  </a:cubicBezTo>
                  <a:cubicBezTo>
                    <a:pt x="57" y="20"/>
                    <a:pt x="56" y="15"/>
                    <a:pt x="54" y="12"/>
                  </a:cubicBezTo>
                  <a:cubicBezTo>
                    <a:pt x="52" y="8"/>
                    <a:pt x="48" y="5"/>
                    <a:pt x="45" y="3"/>
                  </a:cubicBezTo>
                  <a:cubicBezTo>
                    <a:pt x="41" y="1"/>
                    <a:pt x="35" y="0"/>
                    <a:pt x="29" y="0"/>
                  </a:cubicBezTo>
                  <a:cubicBezTo>
                    <a:pt x="23" y="0"/>
                    <a:pt x="17" y="1"/>
                    <a:pt x="13" y="3"/>
                  </a:cubicBezTo>
                  <a:cubicBezTo>
                    <a:pt x="9" y="6"/>
                    <a:pt x="6" y="9"/>
                    <a:pt x="4" y="13"/>
                  </a:cubicBezTo>
                  <a:cubicBezTo>
                    <a:pt x="1" y="17"/>
                    <a:pt x="0" y="21"/>
                    <a:pt x="0" y="27"/>
                  </a:cubicBezTo>
                  <a:cubicBezTo>
                    <a:pt x="0" y="35"/>
                    <a:pt x="3" y="42"/>
                    <a:pt x="7" y="46"/>
                  </a:cubicBezTo>
                  <a:cubicBezTo>
                    <a:pt x="12" y="51"/>
                    <a:pt x="19" y="53"/>
                    <a:pt x="28" y="53"/>
                  </a:cubicBezTo>
                  <a:cubicBezTo>
                    <a:pt x="34" y="53"/>
                    <a:pt x="39" y="52"/>
                    <a:pt x="43" y="50"/>
                  </a:cubicBezTo>
                  <a:close/>
                  <a:moveTo>
                    <a:pt x="20" y="47"/>
                  </a:moveTo>
                  <a:cubicBezTo>
                    <a:pt x="17" y="45"/>
                    <a:pt x="15" y="43"/>
                    <a:pt x="14" y="39"/>
                  </a:cubicBezTo>
                  <a:cubicBezTo>
                    <a:pt x="12" y="35"/>
                    <a:pt x="11" y="31"/>
                    <a:pt x="11" y="26"/>
                  </a:cubicBezTo>
                  <a:cubicBezTo>
                    <a:pt x="11" y="18"/>
                    <a:pt x="13" y="13"/>
                    <a:pt x="16" y="9"/>
                  </a:cubicBezTo>
                  <a:cubicBezTo>
                    <a:pt x="19" y="6"/>
                    <a:pt x="23" y="4"/>
                    <a:pt x="28" y="4"/>
                  </a:cubicBezTo>
                  <a:cubicBezTo>
                    <a:pt x="34" y="4"/>
                    <a:pt x="38" y="6"/>
                    <a:pt x="41" y="9"/>
                  </a:cubicBezTo>
                  <a:cubicBezTo>
                    <a:pt x="44" y="13"/>
                    <a:pt x="46" y="19"/>
                    <a:pt x="46" y="27"/>
                  </a:cubicBezTo>
                  <a:cubicBezTo>
                    <a:pt x="46" y="35"/>
                    <a:pt x="44" y="40"/>
                    <a:pt x="41" y="44"/>
                  </a:cubicBezTo>
                  <a:cubicBezTo>
                    <a:pt x="38" y="47"/>
                    <a:pt x="34" y="49"/>
                    <a:pt x="30" y="49"/>
                  </a:cubicBezTo>
                  <a:cubicBezTo>
                    <a:pt x="26" y="49"/>
                    <a:pt x="22" y="48"/>
                    <a:pt x="20" y="47"/>
                  </a:cubicBezTo>
                  <a:close/>
                  <a:moveTo>
                    <a:pt x="76" y="52"/>
                  </a:moveTo>
                  <a:cubicBezTo>
                    <a:pt x="78" y="52"/>
                    <a:pt x="81" y="52"/>
                    <a:pt x="83" y="52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0" y="49"/>
                    <a:pt x="78" y="49"/>
                    <a:pt x="78" y="48"/>
                  </a:cubicBezTo>
                  <a:cubicBezTo>
                    <a:pt x="77" y="48"/>
                    <a:pt x="77" y="47"/>
                    <a:pt x="77" y="44"/>
                  </a:cubicBezTo>
                  <a:cubicBezTo>
                    <a:pt x="77" y="39"/>
                    <a:pt x="77" y="30"/>
                    <a:pt x="77" y="16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3" y="44"/>
                    <a:pt x="95" y="49"/>
                    <a:pt x="97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1" y="50"/>
                    <a:pt x="103" y="46"/>
                    <a:pt x="105" y="41"/>
                  </a:cubicBezTo>
                  <a:cubicBezTo>
                    <a:pt x="111" y="28"/>
                    <a:pt x="116" y="19"/>
                    <a:pt x="119" y="1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40"/>
                    <a:pt x="119" y="44"/>
                    <a:pt x="119" y="45"/>
                  </a:cubicBezTo>
                  <a:cubicBezTo>
                    <a:pt x="119" y="47"/>
                    <a:pt x="119" y="48"/>
                    <a:pt x="118" y="49"/>
                  </a:cubicBezTo>
                  <a:cubicBezTo>
                    <a:pt x="118" y="49"/>
                    <a:pt x="117" y="49"/>
                    <a:pt x="115" y="49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3" y="52"/>
                    <a:pt x="113" y="52"/>
                    <a:pt x="113" y="52"/>
                  </a:cubicBezTo>
                  <a:cubicBezTo>
                    <a:pt x="118" y="52"/>
                    <a:pt x="123" y="52"/>
                    <a:pt x="126" y="52"/>
                  </a:cubicBezTo>
                  <a:cubicBezTo>
                    <a:pt x="129" y="52"/>
                    <a:pt x="132" y="52"/>
                    <a:pt x="136" y="52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3" y="49"/>
                    <a:pt x="132" y="49"/>
                    <a:pt x="131" y="49"/>
                  </a:cubicBezTo>
                  <a:cubicBezTo>
                    <a:pt x="131" y="48"/>
                    <a:pt x="131" y="48"/>
                    <a:pt x="130" y="48"/>
                  </a:cubicBezTo>
                  <a:cubicBezTo>
                    <a:pt x="130" y="47"/>
                    <a:pt x="130" y="44"/>
                    <a:pt x="130" y="40"/>
                  </a:cubicBezTo>
                  <a:cubicBezTo>
                    <a:pt x="130" y="35"/>
                    <a:pt x="130" y="30"/>
                    <a:pt x="130" y="26"/>
                  </a:cubicBezTo>
                  <a:cubicBezTo>
                    <a:pt x="130" y="17"/>
                    <a:pt x="130" y="11"/>
                    <a:pt x="130" y="8"/>
                  </a:cubicBezTo>
                  <a:cubicBezTo>
                    <a:pt x="130" y="6"/>
                    <a:pt x="130" y="5"/>
                    <a:pt x="131" y="5"/>
                  </a:cubicBezTo>
                  <a:cubicBezTo>
                    <a:pt x="131" y="4"/>
                    <a:pt x="133" y="4"/>
                    <a:pt x="136" y="4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34" y="1"/>
                    <a:pt x="131" y="1"/>
                    <a:pt x="127" y="1"/>
                  </a:cubicBezTo>
                  <a:cubicBezTo>
                    <a:pt x="125" y="1"/>
                    <a:pt x="122" y="1"/>
                    <a:pt x="119" y="1"/>
                  </a:cubicBezTo>
                  <a:cubicBezTo>
                    <a:pt x="116" y="9"/>
                    <a:pt x="110" y="21"/>
                    <a:pt x="102" y="38"/>
                  </a:cubicBezTo>
                  <a:cubicBezTo>
                    <a:pt x="94" y="22"/>
                    <a:pt x="89" y="12"/>
                    <a:pt x="88" y="10"/>
                  </a:cubicBezTo>
                  <a:cubicBezTo>
                    <a:pt x="87" y="7"/>
                    <a:pt x="85" y="4"/>
                    <a:pt x="84" y="1"/>
                  </a:cubicBezTo>
                  <a:cubicBezTo>
                    <a:pt x="81" y="1"/>
                    <a:pt x="78" y="1"/>
                    <a:pt x="75" y="1"/>
                  </a:cubicBezTo>
                  <a:cubicBezTo>
                    <a:pt x="72" y="1"/>
                    <a:pt x="69" y="1"/>
                    <a:pt x="66" y="1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9" y="4"/>
                    <a:pt x="71" y="4"/>
                    <a:pt x="71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2" y="6"/>
                    <a:pt x="72" y="8"/>
                    <a:pt x="72" y="11"/>
                  </a:cubicBezTo>
                  <a:cubicBezTo>
                    <a:pt x="73" y="15"/>
                    <a:pt x="73" y="20"/>
                    <a:pt x="73" y="23"/>
                  </a:cubicBezTo>
                  <a:cubicBezTo>
                    <a:pt x="73" y="30"/>
                    <a:pt x="72" y="37"/>
                    <a:pt x="72" y="43"/>
                  </a:cubicBezTo>
                  <a:cubicBezTo>
                    <a:pt x="72" y="46"/>
                    <a:pt x="72" y="48"/>
                    <a:pt x="71" y="48"/>
                  </a:cubicBezTo>
                  <a:cubicBezTo>
                    <a:pt x="71" y="49"/>
                    <a:pt x="70" y="49"/>
                    <a:pt x="68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9" y="52"/>
                    <a:pt x="72" y="52"/>
                    <a:pt x="76" y="52"/>
                  </a:cubicBezTo>
                  <a:close/>
                  <a:moveTo>
                    <a:pt x="159" y="52"/>
                  </a:moveTo>
                  <a:cubicBezTo>
                    <a:pt x="162" y="52"/>
                    <a:pt x="165" y="52"/>
                    <a:pt x="170" y="52"/>
                  </a:cubicBezTo>
                  <a:cubicBezTo>
                    <a:pt x="170" y="49"/>
                    <a:pt x="170" y="49"/>
                    <a:pt x="170" y="49"/>
                  </a:cubicBezTo>
                  <a:cubicBezTo>
                    <a:pt x="166" y="49"/>
                    <a:pt x="164" y="49"/>
                    <a:pt x="163" y="49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47"/>
                    <a:pt x="162" y="45"/>
                    <a:pt x="162" y="41"/>
                  </a:cubicBezTo>
                  <a:cubicBezTo>
                    <a:pt x="162" y="32"/>
                    <a:pt x="162" y="26"/>
                    <a:pt x="162" y="24"/>
                  </a:cubicBezTo>
                  <a:cubicBezTo>
                    <a:pt x="162" y="19"/>
                    <a:pt x="162" y="13"/>
                    <a:pt x="162" y="5"/>
                  </a:cubicBezTo>
                  <a:cubicBezTo>
                    <a:pt x="164" y="5"/>
                    <a:pt x="166" y="5"/>
                    <a:pt x="167" y="5"/>
                  </a:cubicBezTo>
                  <a:cubicBezTo>
                    <a:pt x="170" y="5"/>
                    <a:pt x="172" y="6"/>
                    <a:pt x="174" y="7"/>
                  </a:cubicBezTo>
                  <a:cubicBezTo>
                    <a:pt x="176" y="9"/>
                    <a:pt x="176" y="11"/>
                    <a:pt x="176" y="15"/>
                  </a:cubicBezTo>
                  <a:cubicBezTo>
                    <a:pt x="176" y="18"/>
                    <a:pt x="176" y="20"/>
                    <a:pt x="174" y="22"/>
                  </a:cubicBezTo>
                  <a:cubicBezTo>
                    <a:pt x="172" y="24"/>
                    <a:pt x="170" y="25"/>
                    <a:pt x="168" y="25"/>
                  </a:cubicBezTo>
                  <a:cubicBezTo>
                    <a:pt x="168" y="25"/>
                    <a:pt x="167" y="25"/>
                    <a:pt x="167" y="24"/>
                  </a:cubicBezTo>
                  <a:cubicBezTo>
                    <a:pt x="166" y="24"/>
                    <a:pt x="166" y="24"/>
                    <a:pt x="165" y="24"/>
                  </a:cubicBezTo>
                  <a:cubicBezTo>
                    <a:pt x="164" y="25"/>
                    <a:pt x="164" y="25"/>
                    <a:pt x="164" y="25"/>
                  </a:cubicBezTo>
                  <a:cubicBezTo>
                    <a:pt x="165" y="26"/>
                    <a:pt x="165" y="27"/>
                    <a:pt x="166" y="28"/>
                  </a:cubicBezTo>
                  <a:cubicBezTo>
                    <a:pt x="167" y="28"/>
                    <a:pt x="167" y="28"/>
                    <a:pt x="168" y="28"/>
                  </a:cubicBezTo>
                  <a:cubicBezTo>
                    <a:pt x="169" y="28"/>
                    <a:pt x="169" y="28"/>
                    <a:pt x="170" y="28"/>
                  </a:cubicBezTo>
                  <a:cubicBezTo>
                    <a:pt x="175" y="28"/>
                    <a:pt x="179" y="27"/>
                    <a:pt x="182" y="24"/>
                  </a:cubicBezTo>
                  <a:cubicBezTo>
                    <a:pt x="186" y="21"/>
                    <a:pt x="187" y="17"/>
                    <a:pt x="187" y="12"/>
                  </a:cubicBezTo>
                  <a:cubicBezTo>
                    <a:pt x="187" y="10"/>
                    <a:pt x="187" y="8"/>
                    <a:pt x="186" y="6"/>
                  </a:cubicBezTo>
                  <a:cubicBezTo>
                    <a:pt x="184" y="4"/>
                    <a:pt x="183" y="3"/>
                    <a:pt x="181" y="2"/>
                  </a:cubicBezTo>
                  <a:cubicBezTo>
                    <a:pt x="179" y="1"/>
                    <a:pt x="175" y="1"/>
                    <a:pt x="171" y="1"/>
                  </a:cubicBezTo>
                  <a:cubicBezTo>
                    <a:pt x="170" y="1"/>
                    <a:pt x="168" y="1"/>
                    <a:pt x="166" y="1"/>
                  </a:cubicBezTo>
                  <a:cubicBezTo>
                    <a:pt x="161" y="1"/>
                    <a:pt x="158" y="1"/>
                    <a:pt x="156" y="1"/>
                  </a:cubicBezTo>
                  <a:cubicBezTo>
                    <a:pt x="154" y="1"/>
                    <a:pt x="152" y="1"/>
                    <a:pt x="149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9" y="4"/>
                    <a:pt x="150" y="4"/>
                    <a:pt x="151" y="5"/>
                  </a:cubicBezTo>
                  <a:cubicBezTo>
                    <a:pt x="151" y="5"/>
                    <a:pt x="151" y="7"/>
                    <a:pt x="151" y="11"/>
                  </a:cubicBezTo>
                  <a:cubicBezTo>
                    <a:pt x="152" y="14"/>
                    <a:pt x="152" y="19"/>
                    <a:pt x="152" y="27"/>
                  </a:cubicBezTo>
                  <a:cubicBezTo>
                    <a:pt x="152" y="31"/>
                    <a:pt x="152" y="36"/>
                    <a:pt x="151" y="40"/>
                  </a:cubicBezTo>
                  <a:cubicBezTo>
                    <a:pt x="151" y="45"/>
                    <a:pt x="151" y="47"/>
                    <a:pt x="151" y="48"/>
                  </a:cubicBezTo>
                  <a:cubicBezTo>
                    <a:pt x="151" y="48"/>
                    <a:pt x="151" y="49"/>
                    <a:pt x="150" y="49"/>
                  </a:cubicBezTo>
                  <a:cubicBezTo>
                    <a:pt x="150" y="49"/>
                    <a:pt x="148" y="49"/>
                    <a:pt x="145" y="49"/>
                  </a:cubicBezTo>
                  <a:cubicBezTo>
                    <a:pt x="145" y="52"/>
                    <a:pt x="145" y="52"/>
                    <a:pt x="145" y="52"/>
                  </a:cubicBezTo>
                  <a:cubicBezTo>
                    <a:pt x="153" y="52"/>
                    <a:pt x="157" y="52"/>
                    <a:pt x="159" y="52"/>
                  </a:cubicBezTo>
                  <a:close/>
                  <a:moveTo>
                    <a:pt x="199" y="5"/>
                  </a:moveTo>
                  <a:cubicBezTo>
                    <a:pt x="199" y="5"/>
                    <a:pt x="200" y="5"/>
                    <a:pt x="200" y="5"/>
                  </a:cubicBezTo>
                  <a:cubicBezTo>
                    <a:pt x="200" y="6"/>
                    <a:pt x="200" y="7"/>
                    <a:pt x="200" y="9"/>
                  </a:cubicBezTo>
                  <a:cubicBezTo>
                    <a:pt x="200" y="14"/>
                    <a:pt x="200" y="18"/>
                    <a:pt x="200" y="19"/>
                  </a:cubicBezTo>
                  <a:cubicBezTo>
                    <a:pt x="200" y="35"/>
                    <a:pt x="200" y="35"/>
                    <a:pt x="200" y="35"/>
                  </a:cubicBezTo>
                  <a:cubicBezTo>
                    <a:pt x="200" y="40"/>
                    <a:pt x="201" y="43"/>
                    <a:pt x="202" y="45"/>
                  </a:cubicBezTo>
                  <a:cubicBezTo>
                    <a:pt x="204" y="48"/>
                    <a:pt x="206" y="49"/>
                    <a:pt x="209" y="51"/>
                  </a:cubicBezTo>
                  <a:cubicBezTo>
                    <a:pt x="212" y="52"/>
                    <a:pt x="217" y="53"/>
                    <a:pt x="221" y="53"/>
                  </a:cubicBezTo>
                  <a:cubicBezTo>
                    <a:pt x="226" y="53"/>
                    <a:pt x="230" y="52"/>
                    <a:pt x="233" y="51"/>
                  </a:cubicBezTo>
                  <a:cubicBezTo>
                    <a:pt x="236" y="49"/>
                    <a:pt x="239" y="47"/>
                    <a:pt x="240" y="45"/>
                  </a:cubicBezTo>
                  <a:cubicBezTo>
                    <a:pt x="241" y="43"/>
                    <a:pt x="242" y="40"/>
                    <a:pt x="243" y="36"/>
                  </a:cubicBezTo>
                  <a:cubicBezTo>
                    <a:pt x="243" y="35"/>
                    <a:pt x="243" y="32"/>
                    <a:pt x="243" y="28"/>
                  </a:cubicBezTo>
                  <a:cubicBezTo>
                    <a:pt x="243" y="21"/>
                    <a:pt x="243" y="14"/>
                    <a:pt x="243" y="9"/>
                  </a:cubicBezTo>
                  <a:cubicBezTo>
                    <a:pt x="243" y="7"/>
                    <a:pt x="244" y="5"/>
                    <a:pt x="244" y="5"/>
                  </a:cubicBezTo>
                  <a:cubicBezTo>
                    <a:pt x="245" y="4"/>
                    <a:pt x="246" y="4"/>
                    <a:pt x="249" y="4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5" y="1"/>
                    <a:pt x="243" y="1"/>
                    <a:pt x="240" y="1"/>
                  </a:cubicBezTo>
                  <a:cubicBezTo>
                    <a:pt x="238" y="1"/>
                    <a:pt x="235" y="1"/>
                    <a:pt x="232" y="1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5" y="4"/>
                    <a:pt x="236" y="4"/>
                    <a:pt x="237" y="5"/>
                  </a:cubicBezTo>
                  <a:cubicBezTo>
                    <a:pt x="237" y="5"/>
                    <a:pt x="238" y="5"/>
                    <a:pt x="238" y="5"/>
                  </a:cubicBezTo>
                  <a:cubicBezTo>
                    <a:pt x="238" y="6"/>
                    <a:pt x="238" y="8"/>
                    <a:pt x="238" y="11"/>
                  </a:cubicBezTo>
                  <a:cubicBezTo>
                    <a:pt x="238" y="25"/>
                    <a:pt x="238" y="25"/>
                    <a:pt x="238" y="25"/>
                  </a:cubicBezTo>
                  <a:cubicBezTo>
                    <a:pt x="238" y="32"/>
                    <a:pt x="238" y="37"/>
                    <a:pt x="237" y="40"/>
                  </a:cubicBezTo>
                  <a:cubicBezTo>
                    <a:pt x="236" y="42"/>
                    <a:pt x="235" y="44"/>
                    <a:pt x="233" y="45"/>
                  </a:cubicBezTo>
                  <a:cubicBezTo>
                    <a:pt x="231" y="46"/>
                    <a:pt x="228" y="47"/>
                    <a:pt x="224" y="47"/>
                  </a:cubicBezTo>
                  <a:cubicBezTo>
                    <a:pt x="221" y="47"/>
                    <a:pt x="218" y="46"/>
                    <a:pt x="216" y="45"/>
                  </a:cubicBezTo>
                  <a:cubicBezTo>
                    <a:pt x="214" y="44"/>
                    <a:pt x="213" y="43"/>
                    <a:pt x="212" y="41"/>
                  </a:cubicBezTo>
                  <a:cubicBezTo>
                    <a:pt x="211" y="39"/>
                    <a:pt x="211" y="36"/>
                    <a:pt x="211" y="32"/>
                  </a:cubicBezTo>
                  <a:cubicBezTo>
                    <a:pt x="211" y="28"/>
                    <a:pt x="211" y="23"/>
                    <a:pt x="211" y="19"/>
                  </a:cubicBezTo>
                  <a:cubicBezTo>
                    <a:pt x="211" y="12"/>
                    <a:pt x="211" y="8"/>
                    <a:pt x="211" y="7"/>
                  </a:cubicBezTo>
                  <a:cubicBezTo>
                    <a:pt x="211" y="6"/>
                    <a:pt x="212" y="5"/>
                    <a:pt x="212" y="5"/>
                  </a:cubicBezTo>
                  <a:cubicBezTo>
                    <a:pt x="213" y="5"/>
                    <a:pt x="213" y="5"/>
                    <a:pt x="213" y="5"/>
                  </a:cubicBezTo>
                  <a:cubicBezTo>
                    <a:pt x="214" y="4"/>
                    <a:pt x="215" y="4"/>
                    <a:pt x="217" y="4"/>
                  </a:cubicBezTo>
                  <a:cubicBezTo>
                    <a:pt x="217" y="1"/>
                    <a:pt x="217" y="1"/>
                    <a:pt x="217" y="1"/>
                  </a:cubicBezTo>
                  <a:cubicBezTo>
                    <a:pt x="213" y="1"/>
                    <a:pt x="210" y="1"/>
                    <a:pt x="207" y="1"/>
                  </a:cubicBezTo>
                  <a:cubicBezTo>
                    <a:pt x="204" y="1"/>
                    <a:pt x="199" y="1"/>
                    <a:pt x="194" y="1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7" y="4"/>
                    <a:pt x="198" y="4"/>
                    <a:pt x="199" y="5"/>
                  </a:cubicBezTo>
                  <a:close/>
                  <a:moveTo>
                    <a:pt x="280" y="52"/>
                  </a:moveTo>
                  <a:cubicBezTo>
                    <a:pt x="284" y="52"/>
                    <a:pt x="287" y="52"/>
                    <a:pt x="291" y="52"/>
                  </a:cubicBezTo>
                  <a:cubicBezTo>
                    <a:pt x="291" y="49"/>
                    <a:pt x="291" y="49"/>
                    <a:pt x="291" y="49"/>
                  </a:cubicBezTo>
                  <a:cubicBezTo>
                    <a:pt x="288" y="49"/>
                    <a:pt x="286" y="49"/>
                    <a:pt x="285" y="49"/>
                  </a:cubicBezTo>
                  <a:cubicBezTo>
                    <a:pt x="285" y="48"/>
                    <a:pt x="285" y="47"/>
                    <a:pt x="284" y="46"/>
                  </a:cubicBezTo>
                  <a:cubicBezTo>
                    <a:pt x="284" y="44"/>
                    <a:pt x="284" y="40"/>
                    <a:pt x="284" y="32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7"/>
                    <a:pt x="284" y="6"/>
                    <a:pt x="285" y="6"/>
                  </a:cubicBezTo>
                  <a:cubicBezTo>
                    <a:pt x="285" y="6"/>
                    <a:pt x="285" y="6"/>
                    <a:pt x="285" y="6"/>
                  </a:cubicBezTo>
                  <a:cubicBezTo>
                    <a:pt x="291" y="6"/>
                    <a:pt x="295" y="6"/>
                    <a:pt x="297" y="6"/>
                  </a:cubicBezTo>
                  <a:cubicBezTo>
                    <a:pt x="298" y="6"/>
                    <a:pt x="298" y="6"/>
                    <a:pt x="298" y="7"/>
                  </a:cubicBezTo>
                  <a:cubicBezTo>
                    <a:pt x="298" y="7"/>
                    <a:pt x="299" y="9"/>
                    <a:pt x="299" y="13"/>
                  </a:cubicBezTo>
                  <a:cubicBezTo>
                    <a:pt x="302" y="13"/>
                    <a:pt x="302" y="13"/>
                    <a:pt x="302" y="13"/>
                  </a:cubicBezTo>
                  <a:cubicBezTo>
                    <a:pt x="302" y="9"/>
                    <a:pt x="302" y="5"/>
                    <a:pt x="303" y="2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294" y="1"/>
                    <a:pt x="285" y="1"/>
                    <a:pt x="278" y="1"/>
                  </a:cubicBezTo>
                  <a:cubicBezTo>
                    <a:pt x="271" y="1"/>
                    <a:pt x="263" y="1"/>
                    <a:pt x="256" y="1"/>
                  </a:cubicBezTo>
                  <a:cubicBezTo>
                    <a:pt x="255" y="1"/>
                    <a:pt x="255" y="1"/>
                    <a:pt x="255" y="1"/>
                  </a:cubicBezTo>
                  <a:cubicBezTo>
                    <a:pt x="256" y="5"/>
                    <a:pt x="256" y="9"/>
                    <a:pt x="256" y="13"/>
                  </a:cubicBezTo>
                  <a:cubicBezTo>
                    <a:pt x="259" y="13"/>
                    <a:pt x="259" y="13"/>
                    <a:pt x="259" y="13"/>
                  </a:cubicBezTo>
                  <a:cubicBezTo>
                    <a:pt x="259" y="9"/>
                    <a:pt x="259" y="7"/>
                    <a:pt x="259" y="7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1" y="6"/>
                    <a:pt x="262" y="6"/>
                  </a:cubicBezTo>
                  <a:cubicBezTo>
                    <a:pt x="265" y="6"/>
                    <a:pt x="268" y="6"/>
                    <a:pt x="271" y="6"/>
                  </a:cubicBezTo>
                  <a:cubicBezTo>
                    <a:pt x="273" y="6"/>
                    <a:pt x="274" y="6"/>
                    <a:pt x="274" y="6"/>
                  </a:cubicBezTo>
                  <a:cubicBezTo>
                    <a:pt x="274" y="6"/>
                    <a:pt x="274" y="11"/>
                    <a:pt x="274" y="21"/>
                  </a:cubicBezTo>
                  <a:cubicBezTo>
                    <a:pt x="274" y="26"/>
                    <a:pt x="274" y="31"/>
                    <a:pt x="274" y="35"/>
                  </a:cubicBezTo>
                  <a:cubicBezTo>
                    <a:pt x="274" y="42"/>
                    <a:pt x="273" y="46"/>
                    <a:pt x="273" y="47"/>
                  </a:cubicBezTo>
                  <a:cubicBezTo>
                    <a:pt x="273" y="48"/>
                    <a:pt x="273" y="48"/>
                    <a:pt x="273" y="48"/>
                  </a:cubicBezTo>
                  <a:cubicBezTo>
                    <a:pt x="272" y="49"/>
                    <a:pt x="272" y="49"/>
                    <a:pt x="271" y="49"/>
                  </a:cubicBezTo>
                  <a:cubicBezTo>
                    <a:pt x="270" y="49"/>
                    <a:pt x="268" y="49"/>
                    <a:pt x="267" y="49"/>
                  </a:cubicBezTo>
                  <a:cubicBezTo>
                    <a:pt x="267" y="52"/>
                    <a:pt x="267" y="52"/>
                    <a:pt x="267" y="52"/>
                  </a:cubicBezTo>
                  <a:cubicBezTo>
                    <a:pt x="270" y="52"/>
                    <a:pt x="274" y="52"/>
                    <a:pt x="280" y="52"/>
                  </a:cubicBezTo>
                  <a:close/>
                  <a:moveTo>
                    <a:pt x="310" y="52"/>
                  </a:moveTo>
                  <a:cubicBezTo>
                    <a:pt x="312" y="52"/>
                    <a:pt x="315" y="52"/>
                    <a:pt x="318" y="52"/>
                  </a:cubicBezTo>
                  <a:cubicBezTo>
                    <a:pt x="322" y="52"/>
                    <a:pt x="325" y="52"/>
                    <a:pt x="327" y="52"/>
                  </a:cubicBezTo>
                  <a:cubicBezTo>
                    <a:pt x="327" y="49"/>
                    <a:pt x="327" y="49"/>
                    <a:pt x="327" y="49"/>
                  </a:cubicBezTo>
                  <a:cubicBezTo>
                    <a:pt x="324" y="49"/>
                    <a:pt x="323" y="49"/>
                    <a:pt x="322" y="48"/>
                  </a:cubicBezTo>
                  <a:cubicBezTo>
                    <a:pt x="322" y="48"/>
                    <a:pt x="321" y="48"/>
                    <a:pt x="321" y="47"/>
                  </a:cubicBezTo>
                  <a:cubicBezTo>
                    <a:pt x="321" y="47"/>
                    <a:pt x="322" y="46"/>
                    <a:pt x="322" y="46"/>
                  </a:cubicBezTo>
                  <a:cubicBezTo>
                    <a:pt x="322" y="44"/>
                    <a:pt x="323" y="42"/>
                    <a:pt x="323" y="41"/>
                  </a:cubicBezTo>
                  <a:cubicBezTo>
                    <a:pt x="325" y="37"/>
                    <a:pt x="325" y="37"/>
                    <a:pt x="325" y="37"/>
                  </a:cubicBezTo>
                  <a:cubicBezTo>
                    <a:pt x="328" y="37"/>
                    <a:pt x="331" y="37"/>
                    <a:pt x="334" y="37"/>
                  </a:cubicBezTo>
                  <a:cubicBezTo>
                    <a:pt x="338" y="37"/>
                    <a:pt x="341" y="37"/>
                    <a:pt x="344" y="37"/>
                  </a:cubicBezTo>
                  <a:cubicBezTo>
                    <a:pt x="346" y="43"/>
                    <a:pt x="346" y="43"/>
                    <a:pt x="346" y="43"/>
                  </a:cubicBezTo>
                  <a:cubicBezTo>
                    <a:pt x="347" y="45"/>
                    <a:pt x="348" y="47"/>
                    <a:pt x="348" y="47"/>
                  </a:cubicBezTo>
                  <a:cubicBezTo>
                    <a:pt x="348" y="48"/>
                    <a:pt x="348" y="48"/>
                    <a:pt x="347" y="49"/>
                  </a:cubicBezTo>
                  <a:cubicBezTo>
                    <a:pt x="347" y="49"/>
                    <a:pt x="345" y="49"/>
                    <a:pt x="342" y="49"/>
                  </a:cubicBezTo>
                  <a:cubicBezTo>
                    <a:pt x="342" y="52"/>
                    <a:pt x="342" y="52"/>
                    <a:pt x="342" y="52"/>
                  </a:cubicBezTo>
                  <a:cubicBezTo>
                    <a:pt x="346" y="52"/>
                    <a:pt x="350" y="52"/>
                    <a:pt x="354" y="52"/>
                  </a:cubicBezTo>
                  <a:cubicBezTo>
                    <a:pt x="358" y="52"/>
                    <a:pt x="362" y="52"/>
                    <a:pt x="366" y="52"/>
                  </a:cubicBezTo>
                  <a:cubicBezTo>
                    <a:pt x="366" y="49"/>
                    <a:pt x="366" y="49"/>
                    <a:pt x="366" y="49"/>
                  </a:cubicBezTo>
                  <a:cubicBezTo>
                    <a:pt x="363" y="49"/>
                    <a:pt x="361" y="49"/>
                    <a:pt x="361" y="48"/>
                  </a:cubicBezTo>
                  <a:cubicBezTo>
                    <a:pt x="360" y="48"/>
                    <a:pt x="359" y="45"/>
                    <a:pt x="357" y="40"/>
                  </a:cubicBezTo>
                  <a:cubicBezTo>
                    <a:pt x="340" y="1"/>
                    <a:pt x="340" y="1"/>
                    <a:pt x="340" y="1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22" y="32"/>
                    <a:pt x="322" y="32"/>
                    <a:pt x="322" y="32"/>
                  </a:cubicBezTo>
                  <a:cubicBezTo>
                    <a:pt x="320" y="38"/>
                    <a:pt x="318" y="42"/>
                    <a:pt x="316" y="46"/>
                  </a:cubicBezTo>
                  <a:cubicBezTo>
                    <a:pt x="315" y="47"/>
                    <a:pt x="315" y="48"/>
                    <a:pt x="315" y="48"/>
                  </a:cubicBezTo>
                  <a:cubicBezTo>
                    <a:pt x="314" y="49"/>
                    <a:pt x="313" y="49"/>
                    <a:pt x="310" y="49"/>
                  </a:cubicBezTo>
                  <a:cubicBezTo>
                    <a:pt x="310" y="52"/>
                    <a:pt x="310" y="52"/>
                    <a:pt x="310" y="52"/>
                  </a:cubicBezTo>
                  <a:close/>
                  <a:moveTo>
                    <a:pt x="342" y="32"/>
                  </a:moveTo>
                  <a:cubicBezTo>
                    <a:pt x="340" y="32"/>
                    <a:pt x="337" y="32"/>
                    <a:pt x="334" y="32"/>
                  </a:cubicBezTo>
                  <a:cubicBezTo>
                    <a:pt x="331" y="32"/>
                    <a:pt x="329" y="32"/>
                    <a:pt x="327" y="32"/>
                  </a:cubicBezTo>
                  <a:cubicBezTo>
                    <a:pt x="334" y="13"/>
                    <a:pt x="334" y="13"/>
                    <a:pt x="334" y="13"/>
                  </a:cubicBezTo>
                  <a:cubicBezTo>
                    <a:pt x="342" y="32"/>
                    <a:pt x="342" y="32"/>
                    <a:pt x="342" y="32"/>
                  </a:cubicBezTo>
                  <a:close/>
                  <a:moveTo>
                    <a:pt x="396" y="52"/>
                  </a:moveTo>
                  <a:cubicBezTo>
                    <a:pt x="400" y="52"/>
                    <a:pt x="403" y="52"/>
                    <a:pt x="407" y="52"/>
                  </a:cubicBezTo>
                  <a:cubicBezTo>
                    <a:pt x="407" y="49"/>
                    <a:pt x="407" y="49"/>
                    <a:pt x="407" y="49"/>
                  </a:cubicBezTo>
                  <a:cubicBezTo>
                    <a:pt x="404" y="49"/>
                    <a:pt x="402" y="49"/>
                    <a:pt x="401" y="49"/>
                  </a:cubicBezTo>
                  <a:cubicBezTo>
                    <a:pt x="401" y="48"/>
                    <a:pt x="400" y="47"/>
                    <a:pt x="400" y="46"/>
                  </a:cubicBezTo>
                  <a:cubicBezTo>
                    <a:pt x="400" y="44"/>
                    <a:pt x="400" y="40"/>
                    <a:pt x="400" y="32"/>
                  </a:cubicBezTo>
                  <a:cubicBezTo>
                    <a:pt x="400" y="8"/>
                    <a:pt x="400" y="8"/>
                    <a:pt x="400" y="8"/>
                  </a:cubicBezTo>
                  <a:cubicBezTo>
                    <a:pt x="400" y="7"/>
                    <a:pt x="400" y="6"/>
                    <a:pt x="401" y="6"/>
                  </a:cubicBezTo>
                  <a:cubicBezTo>
                    <a:pt x="401" y="6"/>
                    <a:pt x="401" y="6"/>
                    <a:pt x="401" y="6"/>
                  </a:cubicBezTo>
                  <a:cubicBezTo>
                    <a:pt x="407" y="6"/>
                    <a:pt x="411" y="6"/>
                    <a:pt x="413" y="6"/>
                  </a:cubicBezTo>
                  <a:cubicBezTo>
                    <a:pt x="414" y="6"/>
                    <a:pt x="414" y="6"/>
                    <a:pt x="414" y="7"/>
                  </a:cubicBezTo>
                  <a:cubicBezTo>
                    <a:pt x="414" y="7"/>
                    <a:pt x="415" y="9"/>
                    <a:pt x="415" y="13"/>
                  </a:cubicBezTo>
                  <a:cubicBezTo>
                    <a:pt x="418" y="13"/>
                    <a:pt x="418" y="13"/>
                    <a:pt x="418" y="13"/>
                  </a:cubicBezTo>
                  <a:cubicBezTo>
                    <a:pt x="418" y="9"/>
                    <a:pt x="418" y="5"/>
                    <a:pt x="419" y="2"/>
                  </a:cubicBezTo>
                  <a:cubicBezTo>
                    <a:pt x="419" y="1"/>
                    <a:pt x="419" y="1"/>
                    <a:pt x="419" y="1"/>
                  </a:cubicBezTo>
                  <a:cubicBezTo>
                    <a:pt x="410" y="1"/>
                    <a:pt x="401" y="1"/>
                    <a:pt x="394" y="1"/>
                  </a:cubicBezTo>
                  <a:cubicBezTo>
                    <a:pt x="387" y="1"/>
                    <a:pt x="379" y="1"/>
                    <a:pt x="372" y="1"/>
                  </a:cubicBezTo>
                  <a:cubicBezTo>
                    <a:pt x="371" y="1"/>
                    <a:pt x="371" y="1"/>
                    <a:pt x="371" y="1"/>
                  </a:cubicBezTo>
                  <a:cubicBezTo>
                    <a:pt x="372" y="5"/>
                    <a:pt x="372" y="9"/>
                    <a:pt x="372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9"/>
                    <a:pt x="375" y="7"/>
                    <a:pt x="375" y="7"/>
                  </a:cubicBezTo>
                  <a:cubicBezTo>
                    <a:pt x="376" y="6"/>
                    <a:pt x="376" y="6"/>
                    <a:pt x="376" y="6"/>
                  </a:cubicBezTo>
                  <a:cubicBezTo>
                    <a:pt x="376" y="6"/>
                    <a:pt x="377" y="6"/>
                    <a:pt x="378" y="6"/>
                  </a:cubicBezTo>
                  <a:cubicBezTo>
                    <a:pt x="381" y="6"/>
                    <a:pt x="384" y="6"/>
                    <a:pt x="387" y="6"/>
                  </a:cubicBezTo>
                  <a:cubicBezTo>
                    <a:pt x="389" y="6"/>
                    <a:pt x="390" y="6"/>
                    <a:pt x="390" y="6"/>
                  </a:cubicBezTo>
                  <a:cubicBezTo>
                    <a:pt x="390" y="6"/>
                    <a:pt x="390" y="11"/>
                    <a:pt x="390" y="21"/>
                  </a:cubicBezTo>
                  <a:cubicBezTo>
                    <a:pt x="390" y="26"/>
                    <a:pt x="390" y="31"/>
                    <a:pt x="390" y="35"/>
                  </a:cubicBezTo>
                  <a:cubicBezTo>
                    <a:pt x="390" y="42"/>
                    <a:pt x="389" y="46"/>
                    <a:pt x="389" y="47"/>
                  </a:cubicBezTo>
                  <a:cubicBezTo>
                    <a:pt x="389" y="48"/>
                    <a:pt x="389" y="48"/>
                    <a:pt x="389" y="48"/>
                  </a:cubicBezTo>
                  <a:cubicBezTo>
                    <a:pt x="388" y="49"/>
                    <a:pt x="388" y="49"/>
                    <a:pt x="387" y="49"/>
                  </a:cubicBezTo>
                  <a:cubicBezTo>
                    <a:pt x="386" y="49"/>
                    <a:pt x="384" y="49"/>
                    <a:pt x="383" y="49"/>
                  </a:cubicBezTo>
                  <a:cubicBezTo>
                    <a:pt x="383" y="52"/>
                    <a:pt x="383" y="52"/>
                    <a:pt x="383" y="52"/>
                  </a:cubicBezTo>
                  <a:cubicBezTo>
                    <a:pt x="386" y="52"/>
                    <a:pt x="390" y="52"/>
                    <a:pt x="396" y="52"/>
                  </a:cubicBezTo>
                  <a:close/>
                  <a:moveTo>
                    <a:pt x="439" y="52"/>
                  </a:moveTo>
                  <a:cubicBezTo>
                    <a:pt x="441" y="52"/>
                    <a:pt x="443" y="52"/>
                    <a:pt x="446" y="52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0" y="49"/>
                    <a:pt x="450" y="49"/>
                    <a:pt x="450" y="49"/>
                  </a:cubicBezTo>
                  <a:cubicBezTo>
                    <a:pt x="448" y="49"/>
                    <a:pt x="446" y="49"/>
                    <a:pt x="445" y="49"/>
                  </a:cubicBezTo>
                  <a:cubicBezTo>
                    <a:pt x="445" y="49"/>
                    <a:pt x="445" y="48"/>
                    <a:pt x="445" y="48"/>
                  </a:cubicBezTo>
                  <a:cubicBezTo>
                    <a:pt x="444" y="47"/>
                    <a:pt x="444" y="45"/>
                    <a:pt x="444" y="41"/>
                  </a:cubicBezTo>
                  <a:cubicBezTo>
                    <a:pt x="444" y="38"/>
                    <a:pt x="444" y="31"/>
                    <a:pt x="444" y="21"/>
                  </a:cubicBezTo>
                  <a:cubicBezTo>
                    <a:pt x="444" y="14"/>
                    <a:pt x="444" y="9"/>
                    <a:pt x="444" y="7"/>
                  </a:cubicBezTo>
                  <a:cubicBezTo>
                    <a:pt x="444" y="6"/>
                    <a:pt x="445" y="5"/>
                    <a:pt x="445" y="5"/>
                  </a:cubicBezTo>
                  <a:cubicBezTo>
                    <a:pt x="445" y="4"/>
                    <a:pt x="447" y="4"/>
                    <a:pt x="450" y="4"/>
                  </a:cubicBezTo>
                  <a:cubicBezTo>
                    <a:pt x="450" y="1"/>
                    <a:pt x="450" y="1"/>
                    <a:pt x="450" y="1"/>
                  </a:cubicBezTo>
                  <a:cubicBezTo>
                    <a:pt x="447" y="1"/>
                    <a:pt x="443" y="1"/>
                    <a:pt x="438" y="1"/>
                  </a:cubicBezTo>
                  <a:cubicBezTo>
                    <a:pt x="435" y="1"/>
                    <a:pt x="432" y="1"/>
                    <a:pt x="427" y="1"/>
                  </a:cubicBezTo>
                  <a:cubicBezTo>
                    <a:pt x="427" y="4"/>
                    <a:pt x="427" y="4"/>
                    <a:pt x="427" y="4"/>
                  </a:cubicBezTo>
                  <a:cubicBezTo>
                    <a:pt x="430" y="4"/>
                    <a:pt x="432" y="4"/>
                    <a:pt x="432" y="5"/>
                  </a:cubicBezTo>
                  <a:cubicBezTo>
                    <a:pt x="433" y="5"/>
                    <a:pt x="433" y="5"/>
                    <a:pt x="433" y="6"/>
                  </a:cubicBezTo>
                  <a:cubicBezTo>
                    <a:pt x="433" y="6"/>
                    <a:pt x="433" y="8"/>
                    <a:pt x="433" y="13"/>
                  </a:cubicBezTo>
                  <a:cubicBezTo>
                    <a:pt x="433" y="19"/>
                    <a:pt x="433" y="24"/>
                    <a:pt x="433" y="28"/>
                  </a:cubicBezTo>
                  <a:cubicBezTo>
                    <a:pt x="433" y="36"/>
                    <a:pt x="433" y="42"/>
                    <a:pt x="433" y="46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0" y="49"/>
                    <a:pt x="427" y="49"/>
                  </a:cubicBezTo>
                  <a:cubicBezTo>
                    <a:pt x="427" y="52"/>
                    <a:pt x="427" y="52"/>
                    <a:pt x="427" y="52"/>
                  </a:cubicBezTo>
                  <a:cubicBezTo>
                    <a:pt x="439" y="52"/>
                    <a:pt x="439" y="52"/>
                    <a:pt x="439" y="52"/>
                  </a:cubicBezTo>
                  <a:close/>
                  <a:moveTo>
                    <a:pt x="503" y="50"/>
                  </a:moveTo>
                  <a:cubicBezTo>
                    <a:pt x="507" y="47"/>
                    <a:pt x="511" y="44"/>
                    <a:pt x="513" y="40"/>
                  </a:cubicBezTo>
                  <a:cubicBezTo>
                    <a:pt x="515" y="36"/>
                    <a:pt x="516" y="31"/>
                    <a:pt x="516" y="25"/>
                  </a:cubicBezTo>
                  <a:cubicBezTo>
                    <a:pt x="516" y="20"/>
                    <a:pt x="515" y="15"/>
                    <a:pt x="513" y="12"/>
                  </a:cubicBezTo>
                  <a:cubicBezTo>
                    <a:pt x="511" y="8"/>
                    <a:pt x="508" y="5"/>
                    <a:pt x="504" y="3"/>
                  </a:cubicBezTo>
                  <a:cubicBezTo>
                    <a:pt x="500" y="1"/>
                    <a:pt x="495" y="0"/>
                    <a:pt x="489" y="0"/>
                  </a:cubicBezTo>
                  <a:cubicBezTo>
                    <a:pt x="482" y="0"/>
                    <a:pt x="477" y="1"/>
                    <a:pt x="473" y="3"/>
                  </a:cubicBezTo>
                  <a:cubicBezTo>
                    <a:pt x="469" y="6"/>
                    <a:pt x="466" y="9"/>
                    <a:pt x="463" y="13"/>
                  </a:cubicBezTo>
                  <a:cubicBezTo>
                    <a:pt x="461" y="17"/>
                    <a:pt x="460" y="21"/>
                    <a:pt x="460" y="27"/>
                  </a:cubicBezTo>
                  <a:cubicBezTo>
                    <a:pt x="460" y="35"/>
                    <a:pt x="462" y="42"/>
                    <a:pt x="467" y="46"/>
                  </a:cubicBezTo>
                  <a:cubicBezTo>
                    <a:pt x="472" y="51"/>
                    <a:pt x="479" y="53"/>
                    <a:pt x="488" y="53"/>
                  </a:cubicBezTo>
                  <a:cubicBezTo>
                    <a:pt x="494" y="53"/>
                    <a:pt x="499" y="52"/>
                    <a:pt x="503" y="50"/>
                  </a:cubicBezTo>
                  <a:close/>
                  <a:moveTo>
                    <a:pt x="480" y="47"/>
                  </a:moveTo>
                  <a:cubicBezTo>
                    <a:pt x="477" y="45"/>
                    <a:pt x="475" y="43"/>
                    <a:pt x="473" y="39"/>
                  </a:cubicBezTo>
                  <a:cubicBezTo>
                    <a:pt x="472" y="35"/>
                    <a:pt x="471" y="31"/>
                    <a:pt x="471" y="26"/>
                  </a:cubicBezTo>
                  <a:cubicBezTo>
                    <a:pt x="471" y="18"/>
                    <a:pt x="473" y="13"/>
                    <a:pt x="475" y="9"/>
                  </a:cubicBezTo>
                  <a:cubicBezTo>
                    <a:pt x="478" y="6"/>
                    <a:pt x="482" y="4"/>
                    <a:pt x="488" y="4"/>
                  </a:cubicBezTo>
                  <a:cubicBezTo>
                    <a:pt x="493" y="4"/>
                    <a:pt x="497" y="6"/>
                    <a:pt x="500" y="9"/>
                  </a:cubicBezTo>
                  <a:cubicBezTo>
                    <a:pt x="504" y="13"/>
                    <a:pt x="505" y="19"/>
                    <a:pt x="505" y="27"/>
                  </a:cubicBezTo>
                  <a:cubicBezTo>
                    <a:pt x="505" y="35"/>
                    <a:pt x="504" y="40"/>
                    <a:pt x="501" y="44"/>
                  </a:cubicBezTo>
                  <a:cubicBezTo>
                    <a:pt x="498" y="47"/>
                    <a:pt x="494" y="49"/>
                    <a:pt x="489" y="49"/>
                  </a:cubicBezTo>
                  <a:cubicBezTo>
                    <a:pt x="485" y="49"/>
                    <a:pt x="482" y="48"/>
                    <a:pt x="480" y="47"/>
                  </a:cubicBezTo>
                  <a:close/>
                  <a:moveTo>
                    <a:pt x="535" y="52"/>
                  </a:moveTo>
                  <a:cubicBezTo>
                    <a:pt x="536" y="52"/>
                    <a:pt x="539" y="52"/>
                    <a:pt x="543" y="52"/>
                  </a:cubicBezTo>
                  <a:cubicBezTo>
                    <a:pt x="543" y="49"/>
                    <a:pt x="543" y="49"/>
                    <a:pt x="543" y="49"/>
                  </a:cubicBezTo>
                  <a:cubicBezTo>
                    <a:pt x="540" y="49"/>
                    <a:pt x="538" y="49"/>
                    <a:pt x="538" y="49"/>
                  </a:cubicBezTo>
                  <a:cubicBezTo>
                    <a:pt x="537" y="48"/>
                    <a:pt x="537" y="48"/>
                    <a:pt x="537" y="48"/>
                  </a:cubicBezTo>
                  <a:cubicBezTo>
                    <a:pt x="537" y="47"/>
                    <a:pt x="537" y="45"/>
                    <a:pt x="537" y="41"/>
                  </a:cubicBezTo>
                  <a:cubicBezTo>
                    <a:pt x="537" y="36"/>
                    <a:pt x="537" y="31"/>
                    <a:pt x="537" y="27"/>
                  </a:cubicBezTo>
                  <a:cubicBezTo>
                    <a:pt x="537" y="13"/>
                    <a:pt x="537" y="13"/>
                    <a:pt x="537" y="13"/>
                  </a:cubicBezTo>
                  <a:cubicBezTo>
                    <a:pt x="539" y="16"/>
                    <a:pt x="543" y="21"/>
                    <a:pt x="548" y="26"/>
                  </a:cubicBezTo>
                  <a:cubicBezTo>
                    <a:pt x="556" y="37"/>
                    <a:pt x="564" y="45"/>
                    <a:pt x="570" y="52"/>
                  </a:cubicBezTo>
                  <a:cubicBezTo>
                    <a:pt x="572" y="53"/>
                    <a:pt x="574" y="53"/>
                    <a:pt x="577" y="53"/>
                  </a:cubicBezTo>
                  <a:cubicBezTo>
                    <a:pt x="577" y="53"/>
                    <a:pt x="577" y="53"/>
                    <a:pt x="577" y="53"/>
                  </a:cubicBezTo>
                  <a:cubicBezTo>
                    <a:pt x="577" y="49"/>
                    <a:pt x="577" y="45"/>
                    <a:pt x="577" y="41"/>
                  </a:cubicBezTo>
                  <a:cubicBezTo>
                    <a:pt x="577" y="26"/>
                    <a:pt x="577" y="26"/>
                    <a:pt x="577" y="26"/>
                  </a:cubicBezTo>
                  <a:cubicBezTo>
                    <a:pt x="577" y="12"/>
                    <a:pt x="577" y="12"/>
                    <a:pt x="577" y="12"/>
                  </a:cubicBezTo>
                  <a:cubicBezTo>
                    <a:pt x="577" y="8"/>
                    <a:pt x="577" y="6"/>
                    <a:pt x="577" y="6"/>
                  </a:cubicBezTo>
                  <a:cubicBezTo>
                    <a:pt x="578" y="5"/>
                    <a:pt x="578" y="5"/>
                    <a:pt x="578" y="5"/>
                  </a:cubicBezTo>
                  <a:cubicBezTo>
                    <a:pt x="579" y="5"/>
                    <a:pt x="579" y="5"/>
                    <a:pt x="579" y="5"/>
                  </a:cubicBezTo>
                  <a:cubicBezTo>
                    <a:pt x="579" y="4"/>
                    <a:pt x="581" y="4"/>
                    <a:pt x="583" y="4"/>
                  </a:cubicBezTo>
                  <a:cubicBezTo>
                    <a:pt x="583" y="1"/>
                    <a:pt x="583" y="1"/>
                    <a:pt x="583" y="1"/>
                  </a:cubicBezTo>
                  <a:cubicBezTo>
                    <a:pt x="581" y="1"/>
                    <a:pt x="577" y="1"/>
                    <a:pt x="574" y="1"/>
                  </a:cubicBezTo>
                  <a:cubicBezTo>
                    <a:pt x="571" y="1"/>
                    <a:pt x="568" y="1"/>
                    <a:pt x="566" y="1"/>
                  </a:cubicBezTo>
                  <a:cubicBezTo>
                    <a:pt x="566" y="4"/>
                    <a:pt x="566" y="4"/>
                    <a:pt x="566" y="4"/>
                  </a:cubicBezTo>
                  <a:cubicBezTo>
                    <a:pt x="569" y="4"/>
                    <a:pt x="570" y="4"/>
                    <a:pt x="571" y="4"/>
                  </a:cubicBezTo>
                  <a:cubicBezTo>
                    <a:pt x="571" y="5"/>
                    <a:pt x="572" y="5"/>
                    <a:pt x="572" y="5"/>
                  </a:cubicBezTo>
                  <a:cubicBezTo>
                    <a:pt x="572" y="6"/>
                    <a:pt x="572" y="7"/>
                    <a:pt x="572" y="9"/>
                  </a:cubicBezTo>
                  <a:cubicBezTo>
                    <a:pt x="572" y="13"/>
                    <a:pt x="572" y="18"/>
                    <a:pt x="572" y="24"/>
                  </a:cubicBezTo>
                  <a:cubicBezTo>
                    <a:pt x="572" y="38"/>
                    <a:pt x="572" y="38"/>
                    <a:pt x="572" y="38"/>
                  </a:cubicBezTo>
                  <a:cubicBezTo>
                    <a:pt x="569" y="35"/>
                    <a:pt x="565" y="30"/>
                    <a:pt x="560" y="24"/>
                  </a:cubicBezTo>
                  <a:cubicBezTo>
                    <a:pt x="553" y="16"/>
                    <a:pt x="547" y="8"/>
                    <a:pt x="541" y="1"/>
                  </a:cubicBezTo>
                  <a:cubicBezTo>
                    <a:pt x="539" y="1"/>
                    <a:pt x="536" y="1"/>
                    <a:pt x="534" y="1"/>
                  </a:cubicBezTo>
                  <a:cubicBezTo>
                    <a:pt x="532" y="1"/>
                    <a:pt x="530" y="1"/>
                    <a:pt x="526" y="1"/>
                  </a:cubicBezTo>
                  <a:cubicBezTo>
                    <a:pt x="526" y="4"/>
                    <a:pt x="526" y="4"/>
                    <a:pt x="526" y="4"/>
                  </a:cubicBezTo>
                  <a:cubicBezTo>
                    <a:pt x="529" y="4"/>
                    <a:pt x="531" y="4"/>
                    <a:pt x="531" y="5"/>
                  </a:cubicBezTo>
                  <a:cubicBezTo>
                    <a:pt x="532" y="5"/>
                    <a:pt x="532" y="5"/>
                    <a:pt x="532" y="6"/>
                  </a:cubicBezTo>
                  <a:cubicBezTo>
                    <a:pt x="532" y="6"/>
                    <a:pt x="532" y="9"/>
                    <a:pt x="532" y="13"/>
                  </a:cubicBezTo>
                  <a:cubicBezTo>
                    <a:pt x="532" y="28"/>
                    <a:pt x="532" y="28"/>
                    <a:pt x="532" y="28"/>
                  </a:cubicBezTo>
                  <a:cubicBezTo>
                    <a:pt x="532" y="31"/>
                    <a:pt x="532" y="36"/>
                    <a:pt x="532" y="42"/>
                  </a:cubicBezTo>
                  <a:cubicBezTo>
                    <a:pt x="532" y="45"/>
                    <a:pt x="532" y="47"/>
                    <a:pt x="532" y="48"/>
                  </a:cubicBezTo>
                  <a:cubicBezTo>
                    <a:pt x="532" y="48"/>
                    <a:pt x="531" y="49"/>
                    <a:pt x="531" y="49"/>
                  </a:cubicBezTo>
                  <a:cubicBezTo>
                    <a:pt x="530" y="49"/>
                    <a:pt x="529" y="49"/>
                    <a:pt x="526" y="49"/>
                  </a:cubicBezTo>
                  <a:cubicBezTo>
                    <a:pt x="526" y="52"/>
                    <a:pt x="526" y="52"/>
                    <a:pt x="526" y="52"/>
                  </a:cubicBezTo>
                  <a:cubicBezTo>
                    <a:pt x="530" y="52"/>
                    <a:pt x="533" y="52"/>
                    <a:pt x="535" y="52"/>
                  </a:cubicBezTo>
                  <a:close/>
                </a:path>
              </a:pathLst>
            </a:custGeom>
            <a:solidFill>
              <a:srgbClr val="FFA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2147" y="551"/>
              <a:ext cx="109" cy="117"/>
            </a:xfrm>
            <a:custGeom>
              <a:avLst/>
              <a:gdLst>
                <a:gd name="T0" fmla="*/ 62 w 84"/>
                <a:gd name="T1" fmla="*/ 53 h 80"/>
                <a:gd name="T2" fmla="*/ 63 w 84"/>
                <a:gd name="T3" fmla="*/ 62 h 80"/>
                <a:gd name="T4" fmla="*/ 62 w 84"/>
                <a:gd name="T5" fmla="*/ 70 h 80"/>
                <a:gd name="T6" fmla="*/ 48 w 84"/>
                <a:gd name="T7" fmla="*/ 74 h 80"/>
                <a:gd name="T8" fmla="*/ 26 w 84"/>
                <a:gd name="T9" fmla="*/ 64 h 80"/>
                <a:gd name="T10" fmla="*/ 17 w 84"/>
                <a:gd name="T11" fmla="*/ 38 h 80"/>
                <a:gd name="T12" fmla="*/ 26 w 84"/>
                <a:gd name="T13" fmla="*/ 15 h 80"/>
                <a:gd name="T14" fmla="*/ 48 w 84"/>
                <a:gd name="T15" fmla="*/ 6 h 80"/>
                <a:gd name="T16" fmla="*/ 61 w 84"/>
                <a:gd name="T17" fmla="*/ 8 h 80"/>
                <a:gd name="T18" fmla="*/ 70 w 84"/>
                <a:gd name="T19" fmla="*/ 14 h 80"/>
                <a:gd name="T20" fmla="*/ 71 w 84"/>
                <a:gd name="T21" fmla="*/ 24 h 80"/>
                <a:gd name="T22" fmla="*/ 76 w 84"/>
                <a:gd name="T23" fmla="*/ 24 h 80"/>
                <a:gd name="T24" fmla="*/ 78 w 84"/>
                <a:gd name="T25" fmla="*/ 6 h 80"/>
                <a:gd name="T26" fmla="*/ 77 w 84"/>
                <a:gd name="T27" fmla="*/ 5 h 80"/>
                <a:gd name="T28" fmla="*/ 63 w 84"/>
                <a:gd name="T29" fmla="*/ 2 h 80"/>
                <a:gd name="T30" fmla="*/ 48 w 84"/>
                <a:gd name="T31" fmla="*/ 0 h 80"/>
                <a:gd name="T32" fmla="*/ 13 w 84"/>
                <a:gd name="T33" fmla="*/ 11 h 80"/>
                <a:gd name="T34" fmla="*/ 0 w 84"/>
                <a:gd name="T35" fmla="*/ 40 h 80"/>
                <a:gd name="T36" fmla="*/ 12 w 84"/>
                <a:gd name="T37" fmla="*/ 69 h 80"/>
                <a:gd name="T38" fmla="*/ 46 w 84"/>
                <a:gd name="T39" fmla="*/ 80 h 80"/>
                <a:gd name="T40" fmla="*/ 61 w 84"/>
                <a:gd name="T41" fmla="*/ 78 h 80"/>
                <a:gd name="T42" fmla="*/ 79 w 84"/>
                <a:gd name="T43" fmla="*/ 73 h 80"/>
                <a:gd name="T44" fmla="*/ 78 w 84"/>
                <a:gd name="T45" fmla="*/ 62 h 80"/>
                <a:gd name="T46" fmla="*/ 79 w 84"/>
                <a:gd name="T47" fmla="*/ 52 h 80"/>
                <a:gd name="T48" fmla="*/ 84 w 84"/>
                <a:gd name="T49" fmla="*/ 51 h 80"/>
                <a:gd name="T50" fmla="*/ 84 w 84"/>
                <a:gd name="T51" fmla="*/ 47 h 80"/>
                <a:gd name="T52" fmla="*/ 68 w 84"/>
                <a:gd name="T53" fmla="*/ 47 h 80"/>
                <a:gd name="T54" fmla="*/ 50 w 84"/>
                <a:gd name="T55" fmla="*/ 47 h 80"/>
                <a:gd name="T56" fmla="*/ 50 w 84"/>
                <a:gd name="T57" fmla="*/ 51 h 80"/>
                <a:gd name="T58" fmla="*/ 62 w 84"/>
                <a:gd name="T59" fmla="*/ 5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80">
                  <a:moveTo>
                    <a:pt x="62" y="53"/>
                  </a:moveTo>
                  <a:cubicBezTo>
                    <a:pt x="63" y="54"/>
                    <a:pt x="63" y="57"/>
                    <a:pt x="63" y="62"/>
                  </a:cubicBezTo>
                  <a:cubicBezTo>
                    <a:pt x="63" y="65"/>
                    <a:pt x="63" y="67"/>
                    <a:pt x="62" y="70"/>
                  </a:cubicBezTo>
                  <a:cubicBezTo>
                    <a:pt x="57" y="73"/>
                    <a:pt x="52" y="74"/>
                    <a:pt x="48" y="74"/>
                  </a:cubicBezTo>
                  <a:cubicBezTo>
                    <a:pt x="39" y="74"/>
                    <a:pt x="32" y="70"/>
                    <a:pt x="26" y="64"/>
                  </a:cubicBezTo>
                  <a:cubicBezTo>
                    <a:pt x="20" y="57"/>
                    <a:pt x="17" y="49"/>
                    <a:pt x="17" y="38"/>
                  </a:cubicBezTo>
                  <a:cubicBezTo>
                    <a:pt x="17" y="28"/>
                    <a:pt x="20" y="21"/>
                    <a:pt x="26" y="15"/>
                  </a:cubicBezTo>
                  <a:cubicBezTo>
                    <a:pt x="31" y="9"/>
                    <a:pt x="39" y="6"/>
                    <a:pt x="48" y="6"/>
                  </a:cubicBezTo>
                  <a:cubicBezTo>
                    <a:pt x="53" y="6"/>
                    <a:pt x="58" y="7"/>
                    <a:pt x="61" y="8"/>
                  </a:cubicBezTo>
                  <a:cubicBezTo>
                    <a:pt x="65" y="10"/>
                    <a:pt x="68" y="12"/>
                    <a:pt x="70" y="14"/>
                  </a:cubicBezTo>
                  <a:cubicBezTo>
                    <a:pt x="71" y="17"/>
                    <a:pt x="71" y="20"/>
                    <a:pt x="71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6" y="17"/>
                    <a:pt x="77" y="11"/>
                    <a:pt x="78" y="6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3" y="4"/>
                    <a:pt x="68" y="2"/>
                    <a:pt x="63" y="2"/>
                  </a:cubicBezTo>
                  <a:cubicBezTo>
                    <a:pt x="58" y="1"/>
                    <a:pt x="53" y="0"/>
                    <a:pt x="48" y="0"/>
                  </a:cubicBezTo>
                  <a:cubicBezTo>
                    <a:pt x="33" y="0"/>
                    <a:pt x="21" y="4"/>
                    <a:pt x="13" y="11"/>
                  </a:cubicBezTo>
                  <a:cubicBezTo>
                    <a:pt x="5" y="18"/>
                    <a:pt x="0" y="28"/>
                    <a:pt x="0" y="40"/>
                  </a:cubicBezTo>
                  <a:cubicBezTo>
                    <a:pt x="0" y="52"/>
                    <a:pt x="4" y="61"/>
                    <a:pt x="12" y="69"/>
                  </a:cubicBezTo>
                  <a:cubicBezTo>
                    <a:pt x="20" y="76"/>
                    <a:pt x="32" y="80"/>
                    <a:pt x="46" y="80"/>
                  </a:cubicBezTo>
                  <a:cubicBezTo>
                    <a:pt x="51" y="80"/>
                    <a:pt x="56" y="79"/>
                    <a:pt x="61" y="78"/>
                  </a:cubicBezTo>
                  <a:cubicBezTo>
                    <a:pt x="66" y="77"/>
                    <a:pt x="72" y="76"/>
                    <a:pt x="79" y="73"/>
                  </a:cubicBezTo>
                  <a:cubicBezTo>
                    <a:pt x="79" y="67"/>
                    <a:pt x="78" y="64"/>
                    <a:pt x="78" y="62"/>
                  </a:cubicBezTo>
                  <a:cubicBezTo>
                    <a:pt x="78" y="59"/>
                    <a:pt x="79" y="56"/>
                    <a:pt x="79" y="52"/>
                  </a:cubicBezTo>
                  <a:cubicBezTo>
                    <a:pt x="81" y="52"/>
                    <a:pt x="82" y="51"/>
                    <a:pt x="84" y="51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78" y="47"/>
                    <a:pt x="73" y="47"/>
                    <a:pt x="68" y="47"/>
                  </a:cubicBezTo>
                  <a:cubicBezTo>
                    <a:pt x="63" y="47"/>
                    <a:pt x="57" y="47"/>
                    <a:pt x="50" y="47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7" y="52"/>
                    <a:pt x="61" y="52"/>
                    <a:pt x="62" y="53"/>
                  </a:cubicBezTo>
                  <a:close/>
                </a:path>
              </a:pathLst>
            </a:custGeom>
            <a:solidFill>
              <a:srgbClr val="FFA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7"/>
            <p:cNvSpPr>
              <a:spLocks noEditPoints="1"/>
            </p:cNvSpPr>
            <p:nvPr/>
          </p:nvSpPr>
          <p:spPr bwMode="auto">
            <a:xfrm>
              <a:off x="2273" y="589"/>
              <a:ext cx="297" cy="77"/>
            </a:xfrm>
            <a:custGeom>
              <a:avLst/>
              <a:gdLst>
                <a:gd name="T0" fmla="*/ 24 w 229"/>
                <a:gd name="T1" fmla="*/ 49 h 53"/>
                <a:gd name="T2" fmla="*/ 17 w 229"/>
                <a:gd name="T3" fmla="*/ 42 h 53"/>
                <a:gd name="T4" fmla="*/ 17 w 229"/>
                <a:gd name="T5" fmla="*/ 5 h 53"/>
                <a:gd name="T6" fmla="*/ 32 w 229"/>
                <a:gd name="T7" fmla="*/ 14 h 53"/>
                <a:gd name="T8" fmla="*/ 20 w 229"/>
                <a:gd name="T9" fmla="*/ 25 h 53"/>
                <a:gd name="T10" fmla="*/ 37 w 229"/>
                <a:gd name="T11" fmla="*/ 52 h 53"/>
                <a:gd name="T12" fmla="*/ 51 w 229"/>
                <a:gd name="T13" fmla="*/ 49 h 53"/>
                <a:gd name="T14" fmla="*/ 39 w 229"/>
                <a:gd name="T15" fmla="*/ 37 h 53"/>
                <a:gd name="T16" fmla="*/ 43 w 229"/>
                <a:gd name="T17" fmla="*/ 12 h 53"/>
                <a:gd name="T18" fmla="*/ 28 w 229"/>
                <a:gd name="T19" fmla="*/ 1 h 53"/>
                <a:gd name="T20" fmla="*/ 0 w 229"/>
                <a:gd name="T21" fmla="*/ 4 h 53"/>
                <a:gd name="T22" fmla="*/ 6 w 229"/>
                <a:gd name="T23" fmla="*/ 14 h 53"/>
                <a:gd name="T24" fmla="*/ 6 w 229"/>
                <a:gd name="T25" fmla="*/ 48 h 53"/>
                <a:gd name="T26" fmla="*/ 0 w 229"/>
                <a:gd name="T27" fmla="*/ 52 h 53"/>
                <a:gd name="T28" fmla="*/ 112 w 229"/>
                <a:gd name="T29" fmla="*/ 40 h 53"/>
                <a:gd name="T30" fmla="*/ 103 w 229"/>
                <a:gd name="T31" fmla="*/ 3 h 53"/>
                <a:gd name="T32" fmla="*/ 62 w 229"/>
                <a:gd name="T33" fmla="*/ 13 h 53"/>
                <a:gd name="T34" fmla="*/ 86 w 229"/>
                <a:gd name="T35" fmla="*/ 53 h 53"/>
                <a:gd name="T36" fmla="*/ 72 w 229"/>
                <a:gd name="T37" fmla="*/ 39 h 53"/>
                <a:gd name="T38" fmla="*/ 86 w 229"/>
                <a:gd name="T39" fmla="*/ 4 h 53"/>
                <a:gd name="T40" fmla="*/ 100 w 229"/>
                <a:gd name="T41" fmla="*/ 44 h 53"/>
                <a:gd name="T42" fmla="*/ 129 w 229"/>
                <a:gd name="T43" fmla="*/ 5 h 53"/>
                <a:gd name="T44" fmla="*/ 130 w 229"/>
                <a:gd name="T45" fmla="*/ 19 h 53"/>
                <a:gd name="T46" fmla="*/ 139 w 229"/>
                <a:gd name="T47" fmla="*/ 51 h 53"/>
                <a:gd name="T48" fmla="*/ 170 w 229"/>
                <a:gd name="T49" fmla="*/ 45 h 53"/>
                <a:gd name="T50" fmla="*/ 173 w 229"/>
                <a:gd name="T51" fmla="*/ 9 h 53"/>
                <a:gd name="T52" fmla="*/ 179 w 229"/>
                <a:gd name="T53" fmla="*/ 1 h 53"/>
                <a:gd name="T54" fmla="*/ 161 w 229"/>
                <a:gd name="T55" fmla="*/ 4 h 53"/>
                <a:gd name="T56" fmla="*/ 168 w 229"/>
                <a:gd name="T57" fmla="*/ 11 h 53"/>
                <a:gd name="T58" fmla="*/ 163 w 229"/>
                <a:gd name="T59" fmla="*/ 45 h 53"/>
                <a:gd name="T60" fmla="*/ 142 w 229"/>
                <a:gd name="T61" fmla="*/ 41 h 53"/>
                <a:gd name="T62" fmla="*/ 141 w 229"/>
                <a:gd name="T63" fmla="*/ 7 h 53"/>
                <a:gd name="T64" fmla="*/ 147 w 229"/>
                <a:gd name="T65" fmla="*/ 4 h 53"/>
                <a:gd name="T66" fmla="*/ 124 w 229"/>
                <a:gd name="T67" fmla="*/ 1 h 53"/>
                <a:gd name="T68" fmla="*/ 200 w 229"/>
                <a:gd name="T69" fmla="*/ 52 h 53"/>
                <a:gd name="T70" fmla="*/ 205 w 229"/>
                <a:gd name="T71" fmla="*/ 49 h 53"/>
                <a:gd name="T72" fmla="*/ 204 w 229"/>
                <a:gd name="T73" fmla="*/ 24 h 53"/>
                <a:gd name="T74" fmla="*/ 216 w 229"/>
                <a:gd name="T75" fmla="*/ 7 h 53"/>
                <a:gd name="T76" fmla="*/ 210 w 229"/>
                <a:gd name="T77" fmla="*/ 25 h 53"/>
                <a:gd name="T78" fmla="*/ 206 w 229"/>
                <a:gd name="T79" fmla="*/ 25 h 53"/>
                <a:gd name="T80" fmla="*/ 212 w 229"/>
                <a:gd name="T81" fmla="*/ 28 h 53"/>
                <a:gd name="T82" fmla="*/ 227 w 229"/>
                <a:gd name="T83" fmla="*/ 6 h 53"/>
                <a:gd name="T84" fmla="*/ 207 w 229"/>
                <a:gd name="T85" fmla="*/ 1 h 53"/>
                <a:gd name="T86" fmla="*/ 187 w 229"/>
                <a:gd name="T87" fmla="*/ 1 h 53"/>
                <a:gd name="T88" fmla="*/ 192 w 229"/>
                <a:gd name="T89" fmla="*/ 5 h 53"/>
                <a:gd name="T90" fmla="*/ 193 w 229"/>
                <a:gd name="T91" fmla="*/ 40 h 53"/>
                <a:gd name="T92" fmla="*/ 187 w 229"/>
                <a:gd name="T93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" h="53">
                  <a:moveTo>
                    <a:pt x="12" y="52"/>
                  </a:moveTo>
                  <a:cubicBezTo>
                    <a:pt x="15" y="52"/>
                    <a:pt x="19" y="52"/>
                    <a:pt x="24" y="52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1" y="49"/>
                    <a:pt x="19" y="49"/>
                    <a:pt x="19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7" y="45"/>
                    <a:pt x="17" y="42"/>
                  </a:cubicBezTo>
                  <a:cubicBezTo>
                    <a:pt x="17" y="37"/>
                    <a:pt x="17" y="33"/>
                    <a:pt x="17" y="30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9" y="5"/>
                    <a:pt x="21" y="5"/>
                    <a:pt x="22" y="5"/>
                  </a:cubicBezTo>
                  <a:cubicBezTo>
                    <a:pt x="25" y="5"/>
                    <a:pt x="28" y="6"/>
                    <a:pt x="30" y="7"/>
                  </a:cubicBezTo>
                  <a:cubicBezTo>
                    <a:pt x="32" y="9"/>
                    <a:pt x="32" y="11"/>
                    <a:pt x="32" y="14"/>
                  </a:cubicBezTo>
                  <a:cubicBezTo>
                    <a:pt x="32" y="18"/>
                    <a:pt x="31" y="20"/>
                    <a:pt x="29" y="22"/>
                  </a:cubicBezTo>
                  <a:cubicBezTo>
                    <a:pt x="27" y="24"/>
                    <a:pt x="25" y="25"/>
                    <a:pt x="22" y="25"/>
                  </a:cubicBezTo>
                  <a:cubicBezTo>
                    <a:pt x="22" y="25"/>
                    <a:pt x="21" y="25"/>
                    <a:pt x="20" y="25"/>
                  </a:cubicBezTo>
                  <a:cubicBezTo>
                    <a:pt x="20" y="25"/>
                    <a:pt x="20" y="26"/>
                    <a:pt x="20" y="26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31" y="44"/>
                    <a:pt x="35" y="49"/>
                    <a:pt x="37" y="52"/>
                  </a:cubicBezTo>
                  <a:cubicBezTo>
                    <a:pt x="39" y="52"/>
                    <a:pt x="43" y="52"/>
                    <a:pt x="49" y="52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0" y="49"/>
                    <a:pt x="49" y="49"/>
                    <a:pt x="48" y="49"/>
                  </a:cubicBezTo>
                  <a:cubicBezTo>
                    <a:pt x="48" y="49"/>
                    <a:pt x="47" y="48"/>
                    <a:pt x="46" y="46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6" y="24"/>
                    <a:pt x="39" y="22"/>
                    <a:pt x="41" y="19"/>
                  </a:cubicBezTo>
                  <a:cubicBezTo>
                    <a:pt x="42" y="17"/>
                    <a:pt x="43" y="15"/>
                    <a:pt x="43" y="12"/>
                  </a:cubicBezTo>
                  <a:cubicBezTo>
                    <a:pt x="43" y="9"/>
                    <a:pt x="43" y="7"/>
                    <a:pt x="41" y="6"/>
                  </a:cubicBezTo>
                  <a:cubicBezTo>
                    <a:pt x="40" y="4"/>
                    <a:pt x="39" y="3"/>
                    <a:pt x="37" y="2"/>
                  </a:cubicBezTo>
                  <a:cubicBezTo>
                    <a:pt x="35" y="1"/>
                    <a:pt x="32" y="1"/>
                    <a:pt x="28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5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4"/>
                    <a:pt x="5" y="4"/>
                    <a:pt x="5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7"/>
                    <a:pt x="6" y="9"/>
                    <a:pt x="6" y="14"/>
                  </a:cubicBezTo>
                  <a:cubicBezTo>
                    <a:pt x="6" y="20"/>
                    <a:pt x="6" y="26"/>
                    <a:pt x="6" y="30"/>
                  </a:cubicBezTo>
                  <a:cubicBezTo>
                    <a:pt x="6" y="33"/>
                    <a:pt x="6" y="37"/>
                    <a:pt x="6" y="42"/>
                  </a:cubicBezTo>
                  <a:cubicBezTo>
                    <a:pt x="6" y="45"/>
                    <a:pt x="6" y="47"/>
                    <a:pt x="6" y="48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3" y="49"/>
                    <a:pt x="0" y="4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4" y="52"/>
                    <a:pt x="8" y="52"/>
                    <a:pt x="12" y="52"/>
                  </a:cubicBezTo>
                  <a:close/>
                  <a:moveTo>
                    <a:pt x="102" y="50"/>
                  </a:moveTo>
                  <a:cubicBezTo>
                    <a:pt x="106" y="47"/>
                    <a:pt x="109" y="44"/>
                    <a:pt x="112" y="40"/>
                  </a:cubicBezTo>
                  <a:cubicBezTo>
                    <a:pt x="114" y="36"/>
                    <a:pt x="115" y="31"/>
                    <a:pt x="115" y="25"/>
                  </a:cubicBezTo>
                  <a:cubicBezTo>
                    <a:pt x="115" y="20"/>
                    <a:pt x="114" y="15"/>
                    <a:pt x="112" y="12"/>
                  </a:cubicBezTo>
                  <a:cubicBezTo>
                    <a:pt x="110" y="8"/>
                    <a:pt x="107" y="5"/>
                    <a:pt x="103" y="3"/>
                  </a:cubicBezTo>
                  <a:cubicBezTo>
                    <a:pt x="99" y="1"/>
                    <a:pt x="94" y="0"/>
                    <a:pt x="88" y="0"/>
                  </a:cubicBezTo>
                  <a:cubicBezTo>
                    <a:pt x="81" y="0"/>
                    <a:pt x="76" y="1"/>
                    <a:pt x="72" y="3"/>
                  </a:cubicBezTo>
                  <a:cubicBezTo>
                    <a:pt x="68" y="6"/>
                    <a:pt x="64" y="9"/>
                    <a:pt x="62" y="13"/>
                  </a:cubicBezTo>
                  <a:cubicBezTo>
                    <a:pt x="60" y="17"/>
                    <a:pt x="59" y="21"/>
                    <a:pt x="59" y="27"/>
                  </a:cubicBezTo>
                  <a:cubicBezTo>
                    <a:pt x="59" y="35"/>
                    <a:pt x="61" y="42"/>
                    <a:pt x="66" y="46"/>
                  </a:cubicBezTo>
                  <a:cubicBezTo>
                    <a:pt x="71" y="51"/>
                    <a:pt x="77" y="53"/>
                    <a:pt x="86" y="53"/>
                  </a:cubicBezTo>
                  <a:cubicBezTo>
                    <a:pt x="92" y="53"/>
                    <a:pt x="98" y="52"/>
                    <a:pt x="102" y="50"/>
                  </a:cubicBezTo>
                  <a:close/>
                  <a:moveTo>
                    <a:pt x="78" y="47"/>
                  </a:moveTo>
                  <a:cubicBezTo>
                    <a:pt x="76" y="45"/>
                    <a:pt x="74" y="43"/>
                    <a:pt x="72" y="39"/>
                  </a:cubicBezTo>
                  <a:cubicBezTo>
                    <a:pt x="71" y="35"/>
                    <a:pt x="70" y="31"/>
                    <a:pt x="70" y="26"/>
                  </a:cubicBezTo>
                  <a:cubicBezTo>
                    <a:pt x="70" y="18"/>
                    <a:pt x="71" y="13"/>
                    <a:pt x="74" y="9"/>
                  </a:cubicBezTo>
                  <a:cubicBezTo>
                    <a:pt x="77" y="6"/>
                    <a:pt x="81" y="4"/>
                    <a:pt x="86" y="4"/>
                  </a:cubicBezTo>
                  <a:cubicBezTo>
                    <a:pt x="92" y="4"/>
                    <a:pt x="96" y="6"/>
                    <a:pt x="99" y="9"/>
                  </a:cubicBezTo>
                  <a:cubicBezTo>
                    <a:pt x="102" y="13"/>
                    <a:pt x="104" y="19"/>
                    <a:pt x="104" y="27"/>
                  </a:cubicBezTo>
                  <a:cubicBezTo>
                    <a:pt x="104" y="35"/>
                    <a:pt x="102" y="40"/>
                    <a:pt x="100" y="44"/>
                  </a:cubicBezTo>
                  <a:cubicBezTo>
                    <a:pt x="97" y="47"/>
                    <a:pt x="93" y="49"/>
                    <a:pt x="88" y="49"/>
                  </a:cubicBezTo>
                  <a:cubicBezTo>
                    <a:pt x="84" y="49"/>
                    <a:pt x="81" y="48"/>
                    <a:pt x="78" y="47"/>
                  </a:cubicBezTo>
                  <a:close/>
                  <a:moveTo>
                    <a:pt x="129" y="5"/>
                  </a:moveTo>
                  <a:cubicBezTo>
                    <a:pt x="129" y="5"/>
                    <a:pt x="129" y="5"/>
                    <a:pt x="130" y="5"/>
                  </a:cubicBezTo>
                  <a:cubicBezTo>
                    <a:pt x="130" y="6"/>
                    <a:pt x="130" y="7"/>
                    <a:pt x="130" y="9"/>
                  </a:cubicBezTo>
                  <a:cubicBezTo>
                    <a:pt x="130" y="14"/>
                    <a:pt x="130" y="18"/>
                    <a:pt x="130" y="19"/>
                  </a:cubicBezTo>
                  <a:cubicBezTo>
                    <a:pt x="130" y="35"/>
                    <a:pt x="130" y="35"/>
                    <a:pt x="130" y="35"/>
                  </a:cubicBezTo>
                  <a:cubicBezTo>
                    <a:pt x="130" y="40"/>
                    <a:pt x="131" y="43"/>
                    <a:pt x="132" y="45"/>
                  </a:cubicBezTo>
                  <a:cubicBezTo>
                    <a:pt x="134" y="48"/>
                    <a:pt x="136" y="49"/>
                    <a:pt x="139" y="51"/>
                  </a:cubicBezTo>
                  <a:cubicBezTo>
                    <a:pt x="142" y="52"/>
                    <a:pt x="146" y="53"/>
                    <a:pt x="151" y="53"/>
                  </a:cubicBezTo>
                  <a:cubicBezTo>
                    <a:pt x="156" y="53"/>
                    <a:pt x="160" y="52"/>
                    <a:pt x="163" y="51"/>
                  </a:cubicBezTo>
                  <a:cubicBezTo>
                    <a:pt x="166" y="49"/>
                    <a:pt x="169" y="47"/>
                    <a:pt x="170" y="45"/>
                  </a:cubicBezTo>
                  <a:cubicBezTo>
                    <a:pt x="171" y="43"/>
                    <a:pt x="172" y="40"/>
                    <a:pt x="172" y="36"/>
                  </a:cubicBezTo>
                  <a:cubicBezTo>
                    <a:pt x="173" y="35"/>
                    <a:pt x="173" y="32"/>
                    <a:pt x="173" y="28"/>
                  </a:cubicBezTo>
                  <a:cubicBezTo>
                    <a:pt x="173" y="21"/>
                    <a:pt x="173" y="14"/>
                    <a:pt x="173" y="9"/>
                  </a:cubicBezTo>
                  <a:cubicBezTo>
                    <a:pt x="173" y="7"/>
                    <a:pt x="174" y="5"/>
                    <a:pt x="174" y="5"/>
                  </a:cubicBezTo>
                  <a:cubicBezTo>
                    <a:pt x="175" y="4"/>
                    <a:pt x="176" y="4"/>
                    <a:pt x="179" y="4"/>
                  </a:cubicBezTo>
                  <a:cubicBezTo>
                    <a:pt x="179" y="1"/>
                    <a:pt x="179" y="1"/>
                    <a:pt x="179" y="1"/>
                  </a:cubicBezTo>
                  <a:cubicBezTo>
                    <a:pt x="175" y="1"/>
                    <a:pt x="173" y="1"/>
                    <a:pt x="170" y="1"/>
                  </a:cubicBezTo>
                  <a:cubicBezTo>
                    <a:pt x="168" y="1"/>
                    <a:pt x="165" y="1"/>
                    <a:pt x="161" y="1"/>
                  </a:cubicBezTo>
                  <a:cubicBezTo>
                    <a:pt x="161" y="4"/>
                    <a:pt x="161" y="4"/>
                    <a:pt x="161" y="4"/>
                  </a:cubicBezTo>
                  <a:cubicBezTo>
                    <a:pt x="164" y="4"/>
                    <a:pt x="166" y="4"/>
                    <a:pt x="167" y="5"/>
                  </a:cubicBezTo>
                  <a:cubicBezTo>
                    <a:pt x="167" y="5"/>
                    <a:pt x="167" y="5"/>
                    <a:pt x="168" y="5"/>
                  </a:cubicBezTo>
                  <a:cubicBezTo>
                    <a:pt x="168" y="6"/>
                    <a:pt x="168" y="8"/>
                    <a:pt x="168" y="11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68" y="32"/>
                    <a:pt x="168" y="37"/>
                    <a:pt x="167" y="40"/>
                  </a:cubicBezTo>
                  <a:cubicBezTo>
                    <a:pt x="166" y="42"/>
                    <a:pt x="165" y="44"/>
                    <a:pt x="163" y="45"/>
                  </a:cubicBezTo>
                  <a:cubicBezTo>
                    <a:pt x="161" y="46"/>
                    <a:pt x="158" y="47"/>
                    <a:pt x="154" y="47"/>
                  </a:cubicBezTo>
                  <a:cubicBezTo>
                    <a:pt x="151" y="47"/>
                    <a:pt x="148" y="46"/>
                    <a:pt x="146" y="45"/>
                  </a:cubicBezTo>
                  <a:cubicBezTo>
                    <a:pt x="144" y="44"/>
                    <a:pt x="143" y="43"/>
                    <a:pt x="142" y="41"/>
                  </a:cubicBezTo>
                  <a:cubicBezTo>
                    <a:pt x="141" y="39"/>
                    <a:pt x="141" y="36"/>
                    <a:pt x="141" y="32"/>
                  </a:cubicBezTo>
                  <a:cubicBezTo>
                    <a:pt x="141" y="28"/>
                    <a:pt x="141" y="23"/>
                    <a:pt x="141" y="19"/>
                  </a:cubicBezTo>
                  <a:cubicBezTo>
                    <a:pt x="141" y="12"/>
                    <a:pt x="141" y="8"/>
                    <a:pt x="141" y="7"/>
                  </a:cubicBezTo>
                  <a:cubicBezTo>
                    <a:pt x="141" y="6"/>
                    <a:pt x="142" y="5"/>
                    <a:pt x="142" y="5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4" y="4"/>
                    <a:pt x="145" y="4"/>
                    <a:pt x="147" y="4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3" y="1"/>
                    <a:pt x="140" y="1"/>
                    <a:pt x="137" y="1"/>
                  </a:cubicBezTo>
                  <a:cubicBezTo>
                    <a:pt x="133" y="1"/>
                    <a:pt x="129" y="1"/>
                    <a:pt x="124" y="1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7" y="4"/>
                    <a:pt x="128" y="4"/>
                    <a:pt x="129" y="5"/>
                  </a:cubicBezTo>
                  <a:close/>
                  <a:moveTo>
                    <a:pt x="200" y="52"/>
                  </a:moveTo>
                  <a:cubicBezTo>
                    <a:pt x="203" y="52"/>
                    <a:pt x="207" y="52"/>
                    <a:pt x="211" y="52"/>
                  </a:cubicBezTo>
                  <a:cubicBezTo>
                    <a:pt x="211" y="49"/>
                    <a:pt x="211" y="49"/>
                    <a:pt x="211" y="49"/>
                  </a:cubicBezTo>
                  <a:cubicBezTo>
                    <a:pt x="208" y="49"/>
                    <a:pt x="206" y="49"/>
                    <a:pt x="205" y="49"/>
                  </a:cubicBezTo>
                  <a:cubicBezTo>
                    <a:pt x="205" y="48"/>
                    <a:pt x="204" y="48"/>
                    <a:pt x="204" y="48"/>
                  </a:cubicBezTo>
                  <a:cubicBezTo>
                    <a:pt x="204" y="47"/>
                    <a:pt x="204" y="45"/>
                    <a:pt x="204" y="41"/>
                  </a:cubicBezTo>
                  <a:cubicBezTo>
                    <a:pt x="204" y="32"/>
                    <a:pt x="204" y="26"/>
                    <a:pt x="204" y="24"/>
                  </a:cubicBezTo>
                  <a:cubicBezTo>
                    <a:pt x="204" y="19"/>
                    <a:pt x="204" y="13"/>
                    <a:pt x="204" y="5"/>
                  </a:cubicBezTo>
                  <a:cubicBezTo>
                    <a:pt x="206" y="5"/>
                    <a:pt x="207" y="5"/>
                    <a:pt x="209" y="5"/>
                  </a:cubicBezTo>
                  <a:cubicBezTo>
                    <a:pt x="212" y="5"/>
                    <a:pt x="214" y="6"/>
                    <a:pt x="216" y="7"/>
                  </a:cubicBezTo>
                  <a:cubicBezTo>
                    <a:pt x="217" y="9"/>
                    <a:pt x="218" y="11"/>
                    <a:pt x="218" y="15"/>
                  </a:cubicBezTo>
                  <a:cubicBezTo>
                    <a:pt x="218" y="18"/>
                    <a:pt x="217" y="20"/>
                    <a:pt x="216" y="22"/>
                  </a:cubicBezTo>
                  <a:cubicBezTo>
                    <a:pt x="214" y="24"/>
                    <a:pt x="212" y="25"/>
                    <a:pt x="210" y="25"/>
                  </a:cubicBezTo>
                  <a:cubicBezTo>
                    <a:pt x="209" y="25"/>
                    <a:pt x="209" y="25"/>
                    <a:pt x="208" y="24"/>
                  </a:cubicBezTo>
                  <a:cubicBezTo>
                    <a:pt x="208" y="24"/>
                    <a:pt x="207" y="24"/>
                    <a:pt x="207" y="24"/>
                  </a:cubicBezTo>
                  <a:cubicBezTo>
                    <a:pt x="206" y="25"/>
                    <a:pt x="206" y="25"/>
                    <a:pt x="206" y="25"/>
                  </a:cubicBezTo>
                  <a:cubicBezTo>
                    <a:pt x="207" y="26"/>
                    <a:pt x="207" y="27"/>
                    <a:pt x="207" y="28"/>
                  </a:cubicBezTo>
                  <a:cubicBezTo>
                    <a:pt x="208" y="28"/>
                    <a:pt x="209" y="28"/>
                    <a:pt x="210" y="28"/>
                  </a:cubicBezTo>
                  <a:cubicBezTo>
                    <a:pt x="210" y="28"/>
                    <a:pt x="211" y="28"/>
                    <a:pt x="212" y="28"/>
                  </a:cubicBezTo>
                  <a:cubicBezTo>
                    <a:pt x="217" y="28"/>
                    <a:pt x="221" y="27"/>
                    <a:pt x="224" y="24"/>
                  </a:cubicBezTo>
                  <a:cubicBezTo>
                    <a:pt x="227" y="21"/>
                    <a:pt x="229" y="17"/>
                    <a:pt x="229" y="12"/>
                  </a:cubicBezTo>
                  <a:cubicBezTo>
                    <a:pt x="229" y="10"/>
                    <a:pt x="228" y="8"/>
                    <a:pt x="227" y="6"/>
                  </a:cubicBezTo>
                  <a:cubicBezTo>
                    <a:pt x="226" y="4"/>
                    <a:pt x="224" y="3"/>
                    <a:pt x="222" y="2"/>
                  </a:cubicBezTo>
                  <a:cubicBezTo>
                    <a:pt x="220" y="1"/>
                    <a:pt x="217" y="1"/>
                    <a:pt x="213" y="1"/>
                  </a:cubicBezTo>
                  <a:cubicBezTo>
                    <a:pt x="212" y="1"/>
                    <a:pt x="210" y="1"/>
                    <a:pt x="207" y="1"/>
                  </a:cubicBezTo>
                  <a:cubicBezTo>
                    <a:pt x="203" y="1"/>
                    <a:pt x="199" y="1"/>
                    <a:pt x="197" y="1"/>
                  </a:cubicBezTo>
                  <a:cubicBezTo>
                    <a:pt x="196" y="1"/>
                    <a:pt x="194" y="1"/>
                    <a:pt x="191" y="1"/>
                  </a:cubicBezTo>
                  <a:cubicBezTo>
                    <a:pt x="187" y="1"/>
                    <a:pt x="187" y="1"/>
                    <a:pt x="187" y="1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9" y="4"/>
                    <a:pt x="189" y="4"/>
                    <a:pt x="189" y="4"/>
                  </a:cubicBezTo>
                  <a:cubicBezTo>
                    <a:pt x="191" y="4"/>
                    <a:pt x="192" y="4"/>
                    <a:pt x="192" y="5"/>
                  </a:cubicBezTo>
                  <a:cubicBezTo>
                    <a:pt x="193" y="5"/>
                    <a:pt x="193" y="7"/>
                    <a:pt x="193" y="11"/>
                  </a:cubicBezTo>
                  <a:cubicBezTo>
                    <a:pt x="193" y="14"/>
                    <a:pt x="193" y="19"/>
                    <a:pt x="193" y="27"/>
                  </a:cubicBezTo>
                  <a:cubicBezTo>
                    <a:pt x="193" y="31"/>
                    <a:pt x="193" y="36"/>
                    <a:pt x="193" y="40"/>
                  </a:cubicBezTo>
                  <a:cubicBezTo>
                    <a:pt x="193" y="45"/>
                    <a:pt x="193" y="47"/>
                    <a:pt x="193" y="48"/>
                  </a:cubicBezTo>
                  <a:cubicBezTo>
                    <a:pt x="192" y="48"/>
                    <a:pt x="192" y="49"/>
                    <a:pt x="192" y="49"/>
                  </a:cubicBezTo>
                  <a:cubicBezTo>
                    <a:pt x="191" y="49"/>
                    <a:pt x="190" y="49"/>
                    <a:pt x="187" y="49"/>
                  </a:cubicBezTo>
                  <a:cubicBezTo>
                    <a:pt x="187" y="52"/>
                    <a:pt x="187" y="52"/>
                    <a:pt x="187" y="52"/>
                  </a:cubicBezTo>
                  <a:cubicBezTo>
                    <a:pt x="195" y="52"/>
                    <a:pt x="199" y="52"/>
                    <a:pt x="200" y="52"/>
                  </a:cubicBezTo>
                  <a:close/>
                </a:path>
              </a:pathLst>
            </a:custGeom>
            <a:solidFill>
              <a:srgbClr val="FFA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4" name="Picture 2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" y="382"/>
              <a:ext cx="495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2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" y="386"/>
              <a:ext cx="468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28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" y="386"/>
              <a:ext cx="413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468812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0" kern="1200" cap="small" baseline="0">
          <a:solidFill>
            <a:srgbClr val="A7001B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 Rounded MT Bold" panose="020F07040305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 Rounded MT Bold" panose="020F07040305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 Rounded MT Bold" panose="020F07040305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 Rounded MT Bold" panose="020F07040305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 Rounded MT Bold" panose="020F07040305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 Rounded MT Bold" panose="020F07040305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 Rounded MT Bold" panose="020F07040305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 Rounded MT Bold" panose="020F07040305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Wingdings" panose="05000000000000000000" pitchFamily="2" charset="2"/>
        <a:buChar char="§"/>
        <a:defRPr sz="2400" kern="1200">
          <a:solidFill>
            <a:srgbClr val="00008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lr>
          <a:srgbClr val="400080"/>
        </a:buClr>
        <a:buSzPct val="65000"/>
        <a:buFont typeface="Wingdings" panose="05000000000000000000" pitchFamily="2" charset="2"/>
        <a:buChar char="q"/>
        <a:defRPr sz="2000" kern="1200">
          <a:solidFill>
            <a:srgbClr val="0000C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8575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SzPct val="90000"/>
        <a:buFont typeface="Wingdings" panose="05000000000000000000" pitchFamily="2" charset="2"/>
        <a:buChar char="§"/>
        <a:defRPr kern="1200">
          <a:solidFill>
            <a:srgbClr val="00008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485900" indent="-285750" algn="l" rtl="0" eaLnBrk="0" fontAlgn="base" hangingPunct="0">
        <a:spcBef>
          <a:spcPct val="20000"/>
        </a:spcBef>
        <a:spcAft>
          <a:spcPct val="0"/>
        </a:spcAft>
        <a:buClr>
          <a:srgbClr val="400080"/>
        </a:buClr>
        <a:buSzPct val="55000"/>
        <a:buFont typeface="Wingdings" panose="05000000000000000000" pitchFamily="2" charset="2"/>
        <a:buChar char="q"/>
        <a:defRPr sz="1600" kern="1200">
          <a:solidFill>
            <a:srgbClr val="0000C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80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0000"/>
        <a:buFont typeface="Arial" panose="020B0604020202020204" pitchFamily="34" charset="0"/>
        <a:buChar char="•"/>
        <a:defRPr sz="1400" kern="1200">
          <a:solidFill>
            <a:srgbClr val="00008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19600" y="6248400"/>
            <a:ext cx="403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5532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altLang="zh-TW"/>
              <a:t>Page </a:t>
            </a:r>
            <a:fld id="{CB93460C-CB9D-40A8-97DE-D61E12DE97C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57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pic>
        <p:nvPicPr>
          <p:cNvPr id="1030" name="Picture 6" descr="ccg_0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9175"/>
            <a:ext cx="4343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LogoCL1c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248400"/>
            <a:ext cx="482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19600" y="6553200"/>
            <a:ext cx="3048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34938"/>
            <a:ext cx="9144000" cy="2746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z="240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Calibri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Calibri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Calibri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b="1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ogcomp.cs.illinois.edu/demo/po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gcomp.cs.illinois.edu/demo/srl/" TargetMode="External"/><Relationship Id="rId4" Type="http://schemas.openxmlformats.org/officeDocument/2006/relationships/hyperlink" Target="http://cogcomp.cs.illinois.edu/demo/ner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10" Type="http://schemas.openxmlformats.org/officeDocument/2006/relationships/image" Target="../media/image18.jpg"/><Relationship Id="rId4" Type="http://schemas.openxmlformats.org/officeDocument/2006/relationships/image" Target="../media/image12.png"/><Relationship Id="rId9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rgbClr val="000080"/>
                </a:solidFill>
              </a:rPr>
              <a:t>CIS 700</a:t>
            </a:r>
            <a:br>
              <a:rPr lang="en-US" sz="3200" b="1" dirty="0" smtClean="0">
                <a:solidFill>
                  <a:srgbClr val="000080"/>
                </a:solidFill>
              </a:rPr>
            </a:br>
            <a:r>
              <a:rPr lang="en-US" sz="3200" b="1" dirty="0" smtClean="0">
                <a:solidFill>
                  <a:srgbClr val="000080"/>
                </a:solidFill>
              </a:rPr>
              <a:t>Advanced Machine Learning </a:t>
            </a:r>
            <a:r>
              <a:rPr lang="en-US" sz="3200" b="1" dirty="0" smtClean="0">
                <a:solidFill>
                  <a:srgbClr val="0033CC"/>
                </a:solidFill>
              </a:rPr>
              <a:t/>
            </a:r>
            <a:br>
              <a:rPr lang="en-US" sz="3200" b="1" dirty="0" smtClean="0">
                <a:solidFill>
                  <a:srgbClr val="0033CC"/>
                </a:solidFill>
              </a:rPr>
            </a:br>
            <a:r>
              <a:rPr lang="en-US" sz="2800" b="1" dirty="0" smtClean="0"/>
              <a:t>Structured Machine Learning:  </a:t>
            </a:r>
            <a:br>
              <a:rPr lang="en-US" sz="2800" b="1" dirty="0" smtClean="0"/>
            </a:br>
            <a:r>
              <a:rPr lang="en-US" sz="2800" b="1" dirty="0" smtClean="0"/>
              <a:t>Theory and Applications </a:t>
            </a:r>
            <a:br>
              <a:rPr lang="en-US" sz="2800" b="1" dirty="0" smtClean="0"/>
            </a:br>
            <a:r>
              <a:rPr lang="en-US" sz="2800" b="1" dirty="0" smtClean="0"/>
              <a:t>in </a:t>
            </a:r>
            <a:br>
              <a:rPr lang="en-US" sz="2800" b="1" dirty="0" smtClean="0"/>
            </a:br>
            <a:r>
              <a:rPr lang="en-US" sz="2800" b="1" dirty="0" smtClean="0"/>
              <a:t>Natural Language Processing</a:t>
            </a:r>
            <a:endParaRPr lang="en-US" sz="2800" b="1" dirty="0" smtClean="0">
              <a:solidFill>
                <a:srgbClr val="0033CC"/>
              </a:solidFill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2800" dirty="0" smtClean="0"/>
              <a:t>Dan Roth</a:t>
            </a:r>
          </a:p>
          <a:p>
            <a:pPr algn="l" eaLnBrk="1" hangingPunct="1"/>
            <a:r>
              <a:rPr lang="en-US" altLang="zh-TW" sz="2400" dirty="0" smtClean="0">
                <a:solidFill>
                  <a:srgbClr val="0000C8"/>
                </a:solidFill>
                <a:ea typeface="Arial Unicode MS" pitchFamily="34" charset="-128"/>
                <a:cs typeface="Arial Unicode MS" pitchFamily="34" charset="-128"/>
              </a:rPr>
              <a:t>Department of Computer and Information Science</a:t>
            </a:r>
          </a:p>
          <a:p>
            <a:pPr algn="l" eaLnBrk="1" hangingPunct="1"/>
            <a:r>
              <a:rPr lang="en-US" altLang="zh-TW" sz="2400" dirty="0" smtClean="0">
                <a:solidFill>
                  <a:srgbClr val="0000C8"/>
                </a:solidFill>
                <a:ea typeface="Arial Unicode MS" pitchFamily="34" charset="-128"/>
                <a:cs typeface="Arial Unicode MS" pitchFamily="34" charset="-128"/>
              </a:rPr>
              <a:t>University of Pennsylvania </a:t>
            </a:r>
            <a:endParaRPr lang="en-US" sz="2000" dirty="0" smtClean="0">
              <a:solidFill>
                <a:srgbClr val="0000C8"/>
              </a:solidFill>
            </a:endParaRPr>
          </a:p>
        </p:txBody>
      </p:sp>
      <p:sp>
        <p:nvSpPr>
          <p:cNvPr id="5122" name="Rectangle 5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229600" y="6553200"/>
            <a:ext cx="914400" cy="2286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smtClean="0">
                <a:cs typeface="Arial Unicode MS" pitchFamily="34" charset="-128"/>
              </a:rPr>
              <a:t>Page </a:t>
            </a:r>
            <a:fld id="{C4AD7C67-D508-41FD-99B1-0552799E08B1}" type="slidenum">
              <a:rPr lang="en-US" altLang="zh-TW" smtClean="0">
                <a:cs typeface="Arial Unicode MS" pitchFamily="34" charset="-128"/>
              </a:rPr>
              <a:pPr eaLnBrk="1" hangingPunct="1"/>
              <a:t>1</a:t>
            </a:fld>
            <a:endParaRPr lang="en-US" altLang="zh-TW" smtClean="0">
              <a:cs typeface="Arial Unicode MS" pitchFamily="34" charset="-128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791200" y="5105400"/>
            <a:ext cx="3048000" cy="1366528"/>
          </a:xfrm>
          <a:prstGeom prst="rect">
            <a:avLst/>
          </a:prstGeom>
          <a:solidFill>
            <a:srgbClr val="FFFFCC"/>
          </a:solidFill>
          <a:ln w="9525">
            <a:solidFill>
              <a:srgbClr val="C00000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Char char="q"/>
            </a:pPr>
            <a:r>
              <a:rPr lang="en-US" dirty="0">
                <a:solidFill>
                  <a:srgbClr val="000080"/>
                </a:solidFill>
                <a:latin typeface="+mj-lt"/>
              </a:rPr>
              <a:t> What’s the class </a:t>
            </a:r>
            <a:r>
              <a:rPr lang="en-US" dirty="0" smtClean="0">
                <a:solidFill>
                  <a:srgbClr val="000080"/>
                </a:solidFill>
                <a:latin typeface="+mj-lt"/>
              </a:rPr>
              <a:t>about</a:t>
            </a:r>
          </a:p>
          <a:p>
            <a:pPr lvl="1"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Char char="q"/>
            </a:pPr>
            <a:r>
              <a:rPr lang="en-US" dirty="0">
                <a:solidFill>
                  <a:srgbClr val="00008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0000C8"/>
                </a:solidFill>
                <a:latin typeface="+mj-lt"/>
              </a:rPr>
              <a:t>Motivation</a:t>
            </a:r>
            <a:endParaRPr lang="en-US" dirty="0">
              <a:solidFill>
                <a:srgbClr val="0000C8"/>
              </a:solidFill>
              <a:latin typeface="+mj-lt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Char char="q"/>
            </a:pPr>
            <a:r>
              <a:rPr lang="en-US" dirty="0">
                <a:solidFill>
                  <a:srgbClr val="000080"/>
                </a:solidFill>
                <a:latin typeface="+mj-lt"/>
              </a:rPr>
              <a:t> How I plan to teach it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Char char="q"/>
            </a:pPr>
            <a:r>
              <a:rPr lang="en-US" dirty="0">
                <a:solidFill>
                  <a:srgbClr val="00008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+mj-lt"/>
              </a:rPr>
              <a:t>Requirements</a:t>
            </a:r>
            <a:endParaRPr lang="en-US" dirty="0">
              <a:solidFill>
                <a:srgbClr val="000080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Classification: Ambiguity Resolution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00" y="6553200"/>
            <a:ext cx="3048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5288C4E-98E3-4287-9B79-9C7148526AC2}" type="slidenum">
              <a:rPr lang="en-US" sz="1400" smtClean="0">
                <a:latin typeface="Tahoma" pitchFamily="34" charset="0"/>
                <a:cs typeface="Arial Unicode MS" pitchFamily="34" charset="-128"/>
              </a:rPr>
              <a:pPr eaLnBrk="1" hangingPunct="1"/>
              <a:t>10</a:t>
            </a:fld>
            <a:endParaRPr lang="en-US" sz="1400" smtClean="0">
              <a:latin typeface="Tahoma" pitchFamily="34" charset="0"/>
              <a:cs typeface="Arial Unicode MS" pitchFamily="34" charset="-128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4724400"/>
            <a:ext cx="9144000" cy="1143000"/>
          </a:xfrm>
          <a:prstGeom prst="rec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0" y="3122613"/>
            <a:ext cx="9144000" cy="338137"/>
          </a:xfrm>
          <a:prstGeom prst="rec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2252663"/>
            <a:ext cx="9144000" cy="338137"/>
          </a:xfrm>
          <a:prstGeom prst="rec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0" y="1468438"/>
            <a:ext cx="9144000" cy="338137"/>
          </a:xfrm>
          <a:prstGeom prst="rec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latin typeface="Times New Roman" pitchFamily="18" charset="0"/>
              <a:ea typeface="PMingLiU" pitchFamily="18" charset="-120"/>
            </a:endParaRPr>
          </a:p>
        </p:txBody>
      </p:sp>
      <p:pic>
        <p:nvPicPr>
          <p:cNvPr id="12297" name="Picture 8" descr="MCj0371064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12128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9" descr="MCj0351880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75" y="4724400"/>
            <a:ext cx="9271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Rectangle 6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Illinois’ </a:t>
            </a:r>
            <a:r>
              <a:rPr lang="en-US" dirty="0" smtClean="0">
                <a:solidFill>
                  <a:schemeClr val="hlink"/>
                </a:solidFill>
              </a:rPr>
              <a:t>bored</a:t>
            </a:r>
            <a:r>
              <a:rPr lang="en-US" dirty="0" smtClean="0"/>
              <a:t> of education                              [board]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Nissan Car and truck </a:t>
            </a:r>
            <a:r>
              <a:rPr lang="en-US" dirty="0" smtClean="0">
                <a:solidFill>
                  <a:schemeClr val="hlink"/>
                </a:solidFill>
              </a:rPr>
              <a:t>plant;             plant</a:t>
            </a:r>
            <a:r>
              <a:rPr lang="en-US" dirty="0" smtClean="0"/>
              <a:t> and animal kingdom</a:t>
            </a:r>
            <a:endParaRPr lang="en-US" dirty="0" smtClean="0">
              <a:solidFill>
                <a:srgbClr val="9900CC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(This  </a:t>
            </a:r>
            <a:r>
              <a:rPr lang="en-US" dirty="0" smtClean="0">
                <a:solidFill>
                  <a:schemeClr val="hlink"/>
                </a:solidFill>
              </a:rPr>
              <a:t>Art</a:t>
            </a:r>
            <a:r>
              <a:rPr lang="en-US" dirty="0" smtClean="0"/>
              <a:t>) (can </a:t>
            </a:r>
            <a:r>
              <a:rPr lang="en-US" dirty="0" smtClean="0">
                <a:solidFill>
                  <a:schemeClr val="hlink"/>
                </a:solidFill>
              </a:rPr>
              <a:t>N</a:t>
            </a:r>
            <a:r>
              <a:rPr lang="en-US" dirty="0" smtClean="0"/>
              <a:t>) (will </a:t>
            </a:r>
            <a:r>
              <a:rPr lang="en-US" dirty="0" smtClean="0">
                <a:solidFill>
                  <a:schemeClr val="hlink"/>
                </a:solidFill>
              </a:rPr>
              <a:t>MD</a:t>
            </a:r>
            <a:r>
              <a:rPr lang="en-US" dirty="0" smtClean="0"/>
              <a:t>) (rust </a:t>
            </a:r>
            <a:r>
              <a:rPr lang="en-US" dirty="0" smtClean="0">
                <a:solidFill>
                  <a:schemeClr val="hlink"/>
                </a:solidFill>
              </a:rPr>
              <a:t>V</a:t>
            </a:r>
            <a:r>
              <a:rPr lang="en-US" dirty="0" smtClean="0"/>
              <a:t>)               V,N,N</a:t>
            </a:r>
            <a:r>
              <a:rPr lang="en-US" dirty="0" smtClean="0">
                <a:solidFill>
                  <a:srgbClr val="FF66CC"/>
                </a:solidFill>
              </a:rPr>
              <a:t> 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The dog bit  the kid. </a:t>
            </a:r>
            <a:r>
              <a:rPr lang="en-US" dirty="0" smtClean="0">
                <a:solidFill>
                  <a:schemeClr val="hlink"/>
                </a:solidFill>
              </a:rPr>
              <a:t>He</a:t>
            </a:r>
            <a:r>
              <a:rPr lang="en-US" dirty="0" smtClean="0">
                <a:solidFill>
                  <a:srgbClr val="9900CC"/>
                </a:solidFill>
              </a:rPr>
              <a:t> </a:t>
            </a:r>
            <a:r>
              <a:rPr lang="en-US" dirty="0" smtClean="0"/>
              <a:t>was taken to a </a:t>
            </a:r>
            <a:r>
              <a:rPr lang="en-US" dirty="0" smtClean="0">
                <a:solidFill>
                  <a:schemeClr val="hlink"/>
                </a:solidFill>
              </a:rPr>
              <a:t>veterinarian; </a:t>
            </a:r>
            <a:r>
              <a:rPr lang="en-US" dirty="0" smtClean="0"/>
              <a:t>  a </a:t>
            </a:r>
            <a:r>
              <a:rPr lang="en-US" dirty="0" smtClean="0">
                <a:solidFill>
                  <a:schemeClr val="hlink"/>
                </a:solidFill>
              </a:rPr>
              <a:t>hospital </a:t>
            </a:r>
            <a:r>
              <a:rPr lang="en-US" dirty="0" smtClean="0"/>
              <a:t>                                     </a:t>
            </a:r>
            <a:endParaRPr lang="en-US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PMingLiU" pitchFamily="18" charset="-120"/>
              </a:rPr>
              <a:t>Tiger</a:t>
            </a:r>
            <a:r>
              <a:rPr lang="en-US" altLang="zh-TW" dirty="0" smtClean="0">
                <a:ea typeface="PMingLiU" pitchFamily="18" charset="-120"/>
              </a:rPr>
              <a:t> was in </a:t>
            </a:r>
            <a:r>
              <a:rPr lang="en-US" altLang="zh-TW" dirty="0" smtClean="0">
                <a:solidFill>
                  <a:schemeClr val="hlink"/>
                </a:solidFill>
                <a:ea typeface="PMingLiU" pitchFamily="18" charset="-120"/>
              </a:rPr>
              <a:t>Washington</a:t>
            </a:r>
            <a:r>
              <a:rPr lang="en-US" altLang="zh-TW" dirty="0" smtClean="0">
                <a:ea typeface="PMingLiU" pitchFamily="18" charset="-120"/>
              </a:rPr>
              <a:t> for the PGA Tour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 smtClean="0">
                <a:ea typeface="PMingLiU" pitchFamily="18" charset="-120"/>
              </a:rPr>
              <a:t>                   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 smtClean="0">
                <a:ea typeface="PMingLiU" pitchFamily="18" charset="-120"/>
              </a:rPr>
              <a:t>                               </a:t>
            </a:r>
            <a:r>
              <a:rPr lang="en-US" altLang="zh-TW" dirty="0" smtClean="0">
                <a:ea typeface="PMingLiU" pitchFamily="18" charset="-120"/>
                <a:sym typeface="Wingdings" pitchFamily="2" charset="2"/>
              </a:rPr>
              <a:t></a:t>
            </a:r>
            <a:r>
              <a:rPr lang="en-US" altLang="zh-TW" dirty="0" smtClean="0">
                <a:ea typeface="PMingLiU" pitchFamily="18" charset="-120"/>
              </a:rPr>
              <a:t> Finance; Banking; World News; Sports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dirty="0" smtClean="0">
              <a:ea typeface="PMingLiU" pitchFamily="18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 smtClean="0">
                <a:ea typeface="PMingLiU" pitchFamily="18" charset="-120"/>
              </a:rPr>
              <a:t>Important or not important; love or hate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 smtClean="0">
              <a:solidFill>
                <a:srgbClr val="FF66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Classification</a:t>
            </a:r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SzTx/>
              <a:buFont typeface="Wingdings" pitchFamily="2" charset="2"/>
              <a:buChar char="§"/>
            </a:pPr>
            <a:r>
              <a:rPr lang="en-US" altLang="zh-TW" dirty="0" smtClean="0">
                <a:ea typeface="Arial Unicode MS" pitchFamily="34" charset="-128"/>
                <a:cs typeface="Arial Unicode MS" pitchFamily="34" charset="-128"/>
              </a:rPr>
              <a:t>The goal is to learn a function </a:t>
            </a:r>
            <a:r>
              <a:rPr lang="en-US" altLang="zh-TW" dirty="0" smtClean="0">
                <a:solidFill>
                  <a:srgbClr val="0000C8"/>
                </a:solidFill>
                <a:ea typeface="Arial Unicode MS" pitchFamily="34" charset="-128"/>
                <a:cs typeface="Arial Unicode MS" pitchFamily="34" charset="-128"/>
              </a:rPr>
              <a:t>f: X</a:t>
            </a:r>
            <a:r>
              <a:rPr lang="en-US" altLang="zh-TW" dirty="0" smtClean="0">
                <a:solidFill>
                  <a:srgbClr val="0000C8"/>
                </a:solidFill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 Y</a:t>
            </a:r>
            <a:r>
              <a:rPr lang="en-US" altLang="zh-TW" dirty="0" smtClean="0"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 </a:t>
            </a:r>
            <a:r>
              <a:rPr lang="en-US" altLang="zh-TW" dirty="0" smtClean="0">
                <a:ea typeface="Arial Unicode MS" pitchFamily="34" charset="-128"/>
                <a:cs typeface="Arial Unicode MS" pitchFamily="34" charset="-128"/>
              </a:rPr>
              <a:t>that maps observations in a domain to one of several categories. </a:t>
            </a:r>
          </a:p>
          <a:p>
            <a:pPr marL="533400" indent="-533400" eaLnBrk="1" hangingPunct="1">
              <a:buSzTx/>
              <a:buFont typeface="Wingdings" pitchFamily="2" charset="2"/>
              <a:buChar char="§"/>
            </a:pPr>
            <a:r>
              <a:rPr lang="en-US" dirty="0" smtClean="0">
                <a:solidFill>
                  <a:srgbClr val="0000C8"/>
                </a:solidFill>
              </a:rPr>
              <a:t>Task: </a:t>
            </a:r>
            <a:r>
              <a:rPr lang="en-US" dirty="0" smtClean="0"/>
              <a:t>Decide which of </a:t>
            </a:r>
            <a:r>
              <a:rPr lang="en-US" dirty="0" smtClean="0">
                <a:solidFill>
                  <a:srgbClr val="0000C8"/>
                </a:solidFill>
              </a:rPr>
              <a:t>{board ,bored } </a:t>
            </a:r>
            <a:r>
              <a:rPr lang="en-US" dirty="0" smtClean="0"/>
              <a:t>is more  likely in  the  given  context:</a:t>
            </a:r>
          </a:p>
          <a:p>
            <a:pPr marL="914400" lvl="1" indent="-457200" eaLnBrk="1" hangingPunct="1">
              <a:buSzTx/>
              <a:buFont typeface="Wingdings" pitchFamily="2" charset="2"/>
              <a:buChar char="§"/>
            </a:pPr>
            <a:r>
              <a:rPr lang="en-US" dirty="0" smtClean="0"/>
              <a:t> X: some representation of: </a:t>
            </a:r>
          </a:p>
          <a:p>
            <a:pPr marL="914400" lvl="1" indent="-457200" eaLnBrk="1" hangingPunct="1">
              <a:buSzTx/>
              <a:buFont typeface="Wingdings" pitchFamily="2" charset="2"/>
              <a:buNone/>
            </a:pPr>
            <a:r>
              <a:rPr lang="en-US" dirty="0" smtClean="0"/>
              <a:t>                            The Illinois’ </a:t>
            </a:r>
            <a:r>
              <a:rPr lang="en-US" dirty="0" smtClean="0">
                <a:solidFill>
                  <a:schemeClr val="hlink"/>
                </a:solidFill>
              </a:rPr>
              <a:t>_______</a:t>
            </a:r>
            <a:r>
              <a:rPr lang="en-US" dirty="0" smtClean="0"/>
              <a:t> of education met yesterday…</a:t>
            </a:r>
          </a:p>
          <a:p>
            <a:pPr marL="914400" lvl="1" indent="-457200" eaLnBrk="1" hangingPunct="1">
              <a:buSzTx/>
              <a:buFont typeface="Wingdings" pitchFamily="2" charset="2"/>
              <a:buChar char="§"/>
            </a:pPr>
            <a:r>
              <a:rPr lang="en-US" dirty="0" smtClean="0"/>
              <a:t> Y: {board ,bored } </a:t>
            </a:r>
          </a:p>
          <a:p>
            <a:pPr marL="533400" indent="-533400" eaLnBrk="1" hangingPunct="1">
              <a:buSzTx/>
              <a:buFont typeface="Wingdings" pitchFamily="2" charset="2"/>
              <a:buChar char="§"/>
            </a:pPr>
            <a:r>
              <a:rPr lang="en-US" dirty="0" smtClean="0"/>
              <a:t>Typical learning protocol: </a:t>
            </a:r>
          </a:p>
          <a:p>
            <a:pPr marL="914400" lvl="1" indent="-457200" eaLnBrk="1" hangingPunct="1">
              <a:buSzTx/>
              <a:buFont typeface="Wingdings" pitchFamily="2" charset="2"/>
              <a:buChar char="§"/>
            </a:pPr>
            <a:r>
              <a:rPr lang="en-US" dirty="0" smtClean="0"/>
              <a:t>Observe a collection of labeled examples 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r>
              <a:rPr lang="en-US" dirty="0" smtClean="0">
                <a:latin typeface="cmsy10" pitchFamily="34" charset="0"/>
              </a:rPr>
              <a:t>2</a:t>
            </a:r>
            <a:r>
              <a:rPr lang="en-US" dirty="0" smtClean="0"/>
              <a:t> X </a:t>
            </a:r>
            <a:r>
              <a:rPr lang="en-US" dirty="0" smtClean="0">
                <a:latin typeface="cmsy10" pitchFamily="34" charset="0"/>
              </a:rPr>
              <a:t>£</a:t>
            </a:r>
            <a:r>
              <a:rPr lang="en-US" dirty="0" smtClean="0"/>
              <a:t> Y</a:t>
            </a:r>
          </a:p>
          <a:p>
            <a:pPr marL="914400" lvl="1" indent="-457200" eaLnBrk="1" hangingPunct="1">
              <a:buSzTx/>
              <a:buFont typeface="Wingdings" pitchFamily="2" charset="2"/>
              <a:buChar char="§"/>
            </a:pPr>
            <a:r>
              <a:rPr lang="en-US" altLang="zh-TW" dirty="0" smtClean="0">
                <a:ea typeface="PMingLiU" pitchFamily="18" charset="-120"/>
              </a:rPr>
              <a:t>Use it to learn a function f:X</a:t>
            </a:r>
            <a:r>
              <a:rPr lang="en-US" altLang="zh-TW" dirty="0" smtClean="0">
                <a:ea typeface="PMingLiU" pitchFamily="18" charset="-120"/>
                <a:sym typeface="Wingdings" pitchFamily="2" charset="2"/>
              </a:rPr>
              <a:t>Y that is </a:t>
            </a:r>
            <a:r>
              <a:rPr lang="en-US" altLang="zh-TW" dirty="0" smtClean="0">
                <a:solidFill>
                  <a:srgbClr val="000080"/>
                </a:solidFill>
                <a:ea typeface="PMingLiU" pitchFamily="18" charset="-120"/>
                <a:sym typeface="Wingdings" pitchFamily="2" charset="2"/>
              </a:rPr>
              <a:t>consistent</a:t>
            </a:r>
            <a:r>
              <a:rPr lang="en-US" altLang="zh-TW" dirty="0" smtClean="0">
                <a:ea typeface="PMingLiU" pitchFamily="18" charset="-120"/>
                <a:sym typeface="Wingdings" pitchFamily="2" charset="2"/>
              </a:rPr>
              <a:t> with the observed examples, and (hopefully) performs well on new, previously unobserved examples.</a:t>
            </a:r>
            <a:endParaRPr lang="en-US" altLang="zh-TW" dirty="0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00" y="6553200"/>
            <a:ext cx="3048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1BF5FA0-1EDD-4B34-A627-8055028C7071}" type="slidenum">
              <a:rPr lang="en-US" sz="1400" smtClean="0">
                <a:latin typeface="Tahoma" pitchFamily="34" charset="0"/>
                <a:cs typeface="Arial Unicode MS" pitchFamily="34" charset="-128"/>
              </a:rPr>
              <a:pPr eaLnBrk="1" hangingPunct="1"/>
              <a:t>11</a:t>
            </a:fld>
            <a:endParaRPr lang="en-US" sz="1400" smtClean="0">
              <a:latin typeface="Tahoma" pitchFamily="34" charset="0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Classification is Well Understood</a:t>
            </a:r>
            <a:endParaRPr lang="en-US" smtClean="0"/>
          </a:p>
        </p:txBody>
      </p:sp>
      <p:sp>
        <p:nvSpPr>
          <p:cNvPr id="8929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Theoretically: generalization bounds (at least for linear models)</a:t>
            </a:r>
          </a:p>
          <a:p>
            <a:pPr lvl="1"/>
            <a:r>
              <a:rPr lang="en-US" altLang="zh-TW" dirty="0" smtClean="0"/>
              <a:t>How many example does one need to see in order to guarantee good behavior on previously unobserved examples.</a:t>
            </a:r>
          </a:p>
          <a:p>
            <a:r>
              <a:rPr lang="en-US" altLang="zh-TW" dirty="0" smtClean="0"/>
              <a:t>Algorithmically: good learning algorithms for linear representations.</a:t>
            </a:r>
          </a:p>
          <a:p>
            <a:pPr lvl="1"/>
            <a:r>
              <a:rPr lang="en-US" altLang="zh-TW" dirty="0" smtClean="0"/>
              <a:t>Can deal with very high dimensionality (10</a:t>
            </a:r>
            <a:r>
              <a:rPr lang="en-US" altLang="zh-TW" baseline="30000" dirty="0" smtClean="0"/>
              <a:t>6</a:t>
            </a:r>
            <a:r>
              <a:rPr lang="en-US" altLang="zh-TW" dirty="0" smtClean="0"/>
              <a:t> features) </a:t>
            </a:r>
          </a:p>
          <a:p>
            <a:pPr lvl="1"/>
            <a:r>
              <a:rPr lang="en-US" altLang="zh-TW" dirty="0" smtClean="0"/>
              <a:t>Very efficient in terms of computation and # of examples. On-line.</a:t>
            </a:r>
          </a:p>
          <a:p>
            <a:r>
              <a:rPr lang="en-US" altLang="zh-TW" dirty="0" smtClean="0"/>
              <a:t>Key issues remaining:</a:t>
            </a:r>
          </a:p>
          <a:p>
            <a:pPr lvl="1"/>
            <a:r>
              <a:rPr lang="en-US" altLang="zh-TW" dirty="0" smtClean="0"/>
              <a:t>Learning protocols: how to minimize interaction (supervision); how to map domain/task information to supervision; semi-supervised learning; active learning; ranking.</a:t>
            </a:r>
          </a:p>
          <a:p>
            <a:pPr lvl="1"/>
            <a:r>
              <a:rPr lang="en-US" altLang="zh-TW" dirty="0" smtClean="0"/>
              <a:t>What are the features? No good theoretical understanding here.</a:t>
            </a:r>
          </a:p>
          <a:p>
            <a:r>
              <a:rPr lang="en-US" altLang="zh-TW" dirty="0" smtClean="0"/>
              <a:t>Is it sufficient for making progress in NLP?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00" y="6553200"/>
            <a:ext cx="3048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F7427E-BB59-4F3E-9030-8D28AFFC5155}" type="slidenum">
              <a:rPr lang="en-US" sz="1400" smtClean="0">
                <a:latin typeface="Tahoma" pitchFamily="34" charset="0"/>
                <a:cs typeface="Arial Unicode MS" pitchFamily="34" charset="-128"/>
              </a:rPr>
              <a:pPr eaLnBrk="1" hangingPunct="1"/>
              <a:t>12</a:t>
            </a:fld>
            <a:endParaRPr lang="en-US" sz="1400" smtClean="0">
              <a:latin typeface="Tahoma" pitchFamily="34" charset="0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6019800" y="3733800"/>
            <a:ext cx="548640" cy="304800"/>
          </a:xfrm>
          <a:prstGeom prst="rect">
            <a:avLst/>
          </a:prstGeom>
          <a:solidFill>
            <a:srgbClr val="FAE1AF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1752600" y="1295400"/>
            <a:ext cx="1234440" cy="304800"/>
          </a:xfrm>
          <a:prstGeom prst="rect">
            <a:avLst/>
          </a:prstGeom>
          <a:solidFill>
            <a:srgbClr val="FAE1AF"/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495800" y="2114550"/>
            <a:ext cx="3962400" cy="2533650"/>
            <a:chOff x="2832" y="1332"/>
            <a:chExt cx="2496" cy="1596"/>
          </a:xfrm>
          <a:solidFill>
            <a:srgbClr val="FAE1AF"/>
          </a:solidFill>
        </p:grpSpPr>
        <p:sp>
          <p:nvSpPr>
            <p:cNvPr id="8213" name="Rectangle 3"/>
            <p:cNvSpPr>
              <a:spLocks noChangeArrowheads="1"/>
            </p:cNvSpPr>
            <p:nvPr/>
          </p:nvSpPr>
          <p:spPr bwMode="auto">
            <a:xfrm>
              <a:off x="3552" y="2736"/>
              <a:ext cx="1302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214" name="Rectangle 4"/>
            <p:cNvSpPr>
              <a:spLocks noChangeArrowheads="1"/>
            </p:cNvSpPr>
            <p:nvPr/>
          </p:nvSpPr>
          <p:spPr bwMode="auto">
            <a:xfrm>
              <a:off x="4368" y="1530"/>
              <a:ext cx="960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215" name="Rectangle 5"/>
            <p:cNvSpPr>
              <a:spLocks noChangeArrowheads="1"/>
            </p:cNvSpPr>
            <p:nvPr/>
          </p:nvSpPr>
          <p:spPr bwMode="auto">
            <a:xfrm>
              <a:off x="2832" y="1332"/>
              <a:ext cx="960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30225" y="1295400"/>
            <a:ext cx="8534400" cy="3276600"/>
            <a:chOff x="334" y="816"/>
            <a:chExt cx="5376" cy="2064"/>
          </a:xfrm>
          <a:solidFill>
            <a:srgbClr val="FAE1AF"/>
          </a:solidFill>
        </p:grpSpPr>
        <p:sp>
          <p:nvSpPr>
            <p:cNvPr id="8206" name="Rectangle 7"/>
            <p:cNvSpPr>
              <a:spLocks noChangeArrowheads="1"/>
            </p:cNvSpPr>
            <p:nvPr/>
          </p:nvSpPr>
          <p:spPr bwMode="auto">
            <a:xfrm>
              <a:off x="2062" y="2256"/>
              <a:ext cx="33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207" name="Rectangle 8"/>
            <p:cNvSpPr>
              <a:spLocks noChangeArrowheads="1"/>
            </p:cNvSpPr>
            <p:nvPr/>
          </p:nvSpPr>
          <p:spPr bwMode="auto">
            <a:xfrm>
              <a:off x="4222" y="1344"/>
              <a:ext cx="384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208" name="Rectangle 9"/>
            <p:cNvSpPr>
              <a:spLocks noChangeArrowheads="1"/>
            </p:cNvSpPr>
            <p:nvPr/>
          </p:nvSpPr>
          <p:spPr bwMode="auto">
            <a:xfrm>
              <a:off x="2110" y="1344"/>
              <a:ext cx="240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209" name="Rectangle 10"/>
            <p:cNvSpPr>
              <a:spLocks noChangeArrowheads="1"/>
            </p:cNvSpPr>
            <p:nvPr/>
          </p:nvSpPr>
          <p:spPr bwMode="auto">
            <a:xfrm>
              <a:off x="1870" y="1536"/>
              <a:ext cx="24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210" name="Rectangle 11"/>
            <p:cNvSpPr>
              <a:spLocks noChangeArrowheads="1"/>
            </p:cNvSpPr>
            <p:nvPr/>
          </p:nvSpPr>
          <p:spPr bwMode="auto">
            <a:xfrm>
              <a:off x="334" y="2736"/>
              <a:ext cx="24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211" name="Rectangle 12"/>
            <p:cNvSpPr>
              <a:spLocks noChangeArrowheads="1"/>
            </p:cNvSpPr>
            <p:nvPr/>
          </p:nvSpPr>
          <p:spPr bwMode="auto">
            <a:xfrm>
              <a:off x="5422" y="1488"/>
              <a:ext cx="288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212" name="Rectangle 13"/>
            <p:cNvSpPr>
              <a:spLocks noChangeArrowheads="1"/>
            </p:cNvSpPr>
            <p:nvPr/>
          </p:nvSpPr>
          <p:spPr bwMode="auto">
            <a:xfrm>
              <a:off x="4846" y="816"/>
              <a:ext cx="288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435225" y="1295400"/>
            <a:ext cx="3886200" cy="1371600"/>
            <a:chOff x="1534" y="816"/>
            <a:chExt cx="2448" cy="864"/>
          </a:xfrm>
          <a:solidFill>
            <a:srgbClr val="FAE1AF"/>
          </a:solidFill>
        </p:grpSpPr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3262" y="1536"/>
              <a:ext cx="72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1534" y="1152"/>
              <a:ext cx="384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2158" y="816"/>
              <a:ext cx="1298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8198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Story </a:t>
            </a:r>
            <a:endParaRPr lang="en-US" dirty="0" smtClean="0">
              <a:solidFill>
                <a:srgbClr val="FF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Page </a:t>
            </a:r>
            <a:fld id="{34956E49-9B35-407E-B5F2-C84A7F7C3F93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01" name="Rectangle 19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95400"/>
            <a:ext cx="8915400" cy="3886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Tempus Sans ITC" pitchFamily="82" charset="0"/>
              </a:rPr>
              <a:t>(ENGLAND, June, 1989) - Christopher Robin is alive and well.  He lives in England.  He is the same person that you read about in the book, Winnie the Pooh. As a boy, Chris lived in a pretty home called </a:t>
            </a:r>
            <a:r>
              <a:rPr lang="en-US" sz="2000" b="1" dirty="0" err="1" smtClean="0">
                <a:latin typeface="Tempus Sans ITC" pitchFamily="82" charset="0"/>
              </a:rPr>
              <a:t>Cotchfield</a:t>
            </a:r>
            <a:r>
              <a:rPr lang="en-US" sz="2000" b="1" dirty="0" smtClean="0">
                <a:latin typeface="Tempus Sans ITC" pitchFamily="82" charset="0"/>
              </a:rPr>
              <a:t> Farm.  When Chris was three years old, his father wrote a poem about him.  The poem was printed in a magazine for others to read.  Mr. Robin then wrote a book.  He made up a fairy tale land where Chris lived.  His friends were animals.  There was a bear called Winnie the Pooh.  There was also an owl and a young pig, called a piglet.  All the animals were stuffed toys that Chris owned.  Mr. Robin made them come to life with his words.  The places in the story were all near </a:t>
            </a:r>
            <a:r>
              <a:rPr lang="en-US" sz="2000" b="1" dirty="0" err="1" smtClean="0">
                <a:latin typeface="Tempus Sans ITC" pitchFamily="82" charset="0"/>
              </a:rPr>
              <a:t>Cotchfield</a:t>
            </a:r>
            <a:r>
              <a:rPr lang="en-US" sz="2000" b="1" dirty="0" smtClean="0">
                <a:latin typeface="Tempus Sans ITC" pitchFamily="82" charset="0"/>
              </a:rPr>
              <a:t> Farm. Winnie the Pooh was written in 1925.  Children still love to read about Christopher Robin and his animal friends.  Most people don't know he is a real person who is grown now.  He has written two books of his own.  They tell what it is like to be famous.</a:t>
            </a:r>
          </a:p>
        </p:txBody>
      </p:sp>
      <p:sp>
        <p:nvSpPr>
          <p:cNvPr id="541716" name="Rectangle 20"/>
          <p:cNvSpPr>
            <a:spLocks noChangeArrowheads="1"/>
          </p:cNvSpPr>
          <p:nvPr/>
        </p:nvSpPr>
        <p:spPr bwMode="auto">
          <a:xfrm>
            <a:off x="152400" y="5105400"/>
            <a:ext cx="899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0080"/>
                </a:solidFill>
                <a:effectLst/>
                <a:uLnTx/>
                <a:uFillTx/>
                <a:latin typeface="Tempus Sans ITC" pitchFamily="82" charset="0"/>
                <a:ea typeface="+mn-ea"/>
                <a:cs typeface="+mn-cs"/>
              </a:rPr>
              <a:t>1. Christopher Robin was born in England.      2.  Winnie the Pooh is a title of a book.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0080"/>
                </a:solidFill>
                <a:effectLst/>
                <a:uLnTx/>
                <a:uFillTx/>
                <a:latin typeface="Tempus Sans ITC" pitchFamily="82" charset="0"/>
                <a:ea typeface="+mn-ea"/>
                <a:cs typeface="+mn-cs"/>
              </a:rPr>
              <a:t>3. Christopher Robin’s dad was a magician.     4. Christopher Robin must be at least 65 now.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0080"/>
                </a:solidFill>
                <a:effectLst/>
                <a:uLnTx/>
                <a:uFillTx/>
                <a:latin typeface="Tempus Sans ITC" pitchFamily="82" charset="0"/>
                <a:ea typeface="+mn-ea"/>
                <a:cs typeface="+mn-cs"/>
              </a:rPr>
              <a:t> </a:t>
            </a:r>
          </a:p>
        </p:txBody>
      </p:sp>
      <p:sp>
        <p:nvSpPr>
          <p:cNvPr id="541719" name="Rectangle 23"/>
          <p:cNvSpPr>
            <a:spLocks noChangeArrowheads="1"/>
          </p:cNvSpPr>
          <p:nvPr/>
        </p:nvSpPr>
        <p:spPr bwMode="auto">
          <a:xfrm>
            <a:off x="2933700" y="5867400"/>
            <a:ext cx="3276600" cy="381000"/>
          </a:xfrm>
          <a:prstGeom prst="rect">
            <a:avLst/>
          </a:prstGeom>
          <a:solidFill>
            <a:srgbClr val="FAE1AF"/>
          </a:solidFill>
          <a:ln w="19050">
            <a:solidFill>
              <a:srgbClr val="A7001B"/>
            </a:solidFill>
          </a:ln>
          <a:extLst/>
        </p:spPr>
        <p:txBody>
          <a:bodyPr/>
          <a:lstStyle/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an Inference Problem</a:t>
            </a:r>
          </a:p>
        </p:txBody>
      </p:sp>
    </p:spTree>
    <p:extLst>
      <p:ext uri="{BB962C8B-B14F-4D97-AF65-F5344CB8AC3E}">
        <p14:creationId xmlns:p14="http://schemas.microsoft.com/office/powerpoint/2010/main" val="411555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541716" grpId="0"/>
      <p:bldP spid="541719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Arial Unicode MS" pitchFamily="34" charset="-128"/>
                <a:cs typeface="Arial Unicode MS" pitchFamily="34" charset="-128"/>
              </a:rPr>
              <a:t>Joint Inference with General Constraint </a:t>
            </a:r>
            <a:r>
              <a:rPr lang="en-US" altLang="zh-TW" dirty="0" err="1" smtClean="0">
                <a:ea typeface="Arial Unicode MS" pitchFamily="34" charset="-128"/>
                <a:cs typeface="Arial Unicode MS" pitchFamily="34" charset="-128"/>
              </a:rPr>
              <a:t>Structure</a:t>
            </a:r>
            <a:r>
              <a:rPr lang="en-US" altLang="zh-TW" sz="2000" dirty="0" err="1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Entities</a:t>
            </a:r>
            <a:r>
              <a:rPr lang="en-US" altLang="zh-TW" sz="20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and Relations</a:t>
            </a:r>
            <a:r>
              <a:rPr lang="en-US" altLang="zh-TW" sz="16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endParaRPr lang="en-US" dirty="0"/>
          </a:p>
        </p:txBody>
      </p:sp>
      <p:grpSp>
        <p:nvGrpSpPr>
          <p:cNvPr id="39" name="Group 3"/>
          <p:cNvGrpSpPr>
            <a:grpSpLocks/>
          </p:cNvGrpSpPr>
          <p:nvPr/>
        </p:nvGrpSpPr>
        <p:grpSpPr bwMode="auto">
          <a:xfrm>
            <a:off x="1524001" y="2958068"/>
            <a:ext cx="7008813" cy="1216026"/>
            <a:chOff x="816" y="1248"/>
            <a:chExt cx="4415" cy="766"/>
          </a:xfrm>
        </p:grpSpPr>
        <p:sp>
          <p:nvSpPr>
            <p:cNvPr id="40" name="Text Box 4"/>
            <p:cNvSpPr txBox="1">
              <a:spLocks noChangeArrowheads="1"/>
            </p:cNvSpPr>
            <p:nvPr/>
          </p:nvSpPr>
          <p:spPr bwMode="auto">
            <a:xfrm>
              <a:off x="816" y="1248"/>
              <a:ext cx="4415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19" tIns="46693" rIns="90119" bIns="46693">
              <a:spAutoFit/>
            </a:bodyPr>
            <a:lstStyle>
              <a:lvl1pPr marL="342900" indent="-342900" defTabSz="828675">
                <a:tabLst>
                  <a:tab pos="454025" algn="l"/>
                  <a:tab pos="860425" algn="l"/>
                  <a:tab pos="1266825" algn="l"/>
                  <a:tab pos="1674813" algn="l"/>
                  <a:tab pos="2082800" algn="l"/>
                  <a:tab pos="2487613" algn="l"/>
                  <a:tab pos="2897188" algn="l"/>
                  <a:tab pos="3305175" algn="l"/>
                  <a:tab pos="3713163" algn="l"/>
                  <a:tab pos="4117975" algn="l"/>
                  <a:tab pos="4527550" algn="l"/>
                  <a:tab pos="4935538" algn="l"/>
                  <a:tab pos="5340350" algn="l"/>
                  <a:tab pos="5749925" algn="l"/>
                  <a:tab pos="6157913" algn="l"/>
                  <a:tab pos="6564313" algn="l"/>
                  <a:tab pos="6970713" algn="l"/>
                  <a:tab pos="7380288" algn="l"/>
                  <a:tab pos="7788275" algn="l"/>
                  <a:tab pos="8193088" algn="l"/>
                  <a:tab pos="86010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4025" defTabSz="828675">
                <a:tabLst>
                  <a:tab pos="454025" algn="l"/>
                  <a:tab pos="860425" algn="l"/>
                  <a:tab pos="1266825" algn="l"/>
                  <a:tab pos="1674813" algn="l"/>
                  <a:tab pos="2082800" algn="l"/>
                  <a:tab pos="2487613" algn="l"/>
                  <a:tab pos="2897188" algn="l"/>
                  <a:tab pos="3305175" algn="l"/>
                  <a:tab pos="3713163" algn="l"/>
                  <a:tab pos="4117975" algn="l"/>
                  <a:tab pos="4527550" algn="l"/>
                  <a:tab pos="4935538" algn="l"/>
                  <a:tab pos="5340350" algn="l"/>
                  <a:tab pos="5749925" algn="l"/>
                  <a:tab pos="6157913" algn="l"/>
                  <a:tab pos="6564313" algn="l"/>
                  <a:tab pos="6970713" algn="l"/>
                  <a:tab pos="7380288" algn="l"/>
                  <a:tab pos="7788275" algn="l"/>
                  <a:tab pos="8193088" algn="l"/>
                  <a:tab pos="86010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828675">
                <a:tabLst>
                  <a:tab pos="454025" algn="l"/>
                  <a:tab pos="860425" algn="l"/>
                  <a:tab pos="1266825" algn="l"/>
                  <a:tab pos="1674813" algn="l"/>
                  <a:tab pos="2082800" algn="l"/>
                  <a:tab pos="2487613" algn="l"/>
                  <a:tab pos="2897188" algn="l"/>
                  <a:tab pos="3305175" algn="l"/>
                  <a:tab pos="3713163" algn="l"/>
                  <a:tab pos="4117975" algn="l"/>
                  <a:tab pos="4527550" algn="l"/>
                  <a:tab pos="4935538" algn="l"/>
                  <a:tab pos="5340350" algn="l"/>
                  <a:tab pos="5749925" algn="l"/>
                  <a:tab pos="6157913" algn="l"/>
                  <a:tab pos="6564313" algn="l"/>
                  <a:tab pos="6970713" algn="l"/>
                  <a:tab pos="7380288" algn="l"/>
                  <a:tab pos="7788275" algn="l"/>
                  <a:tab pos="8193088" algn="l"/>
                  <a:tab pos="86010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828675">
                <a:tabLst>
                  <a:tab pos="454025" algn="l"/>
                  <a:tab pos="860425" algn="l"/>
                  <a:tab pos="1266825" algn="l"/>
                  <a:tab pos="1674813" algn="l"/>
                  <a:tab pos="2082800" algn="l"/>
                  <a:tab pos="2487613" algn="l"/>
                  <a:tab pos="2897188" algn="l"/>
                  <a:tab pos="3305175" algn="l"/>
                  <a:tab pos="3713163" algn="l"/>
                  <a:tab pos="4117975" algn="l"/>
                  <a:tab pos="4527550" algn="l"/>
                  <a:tab pos="4935538" algn="l"/>
                  <a:tab pos="5340350" algn="l"/>
                  <a:tab pos="5749925" algn="l"/>
                  <a:tab pos="6157913" algn="l"/>
                  <a:tab pos="6564313" algn="l"/>
                  <a:tab pos="6970713" algn="l"/>
                  <a:tab pos="7380288" algn="l"/>
                  <a:tab pos="7788275" algn="l"/>
                  <a:tab pos="8193088" algn="l"/>
                  <a:tab pos="86010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828675">
                <a:tabLst>
                  <a:tab pos="454025" algn="l"/>
                  <a:tab pos="860425" algn="l"/>
                  <a:tab pos="1266825" algn="l"/>
                  <a:tab pos="1674813" algn="l"/>
                  <a:tab pos="2082800" algn="l"/>
                  <a:tab pos="2487613" algn="l"/>
                  <a:tab pos="2897188" algn="l"/>
                  <a:tab pos="3305175" algn="l"/>
                  <a:tab pos="3713163" algn="l"/>
                  <a:tab pos="4117975" algn="l"/>
                  <a:tab pos="4527550" algn="l"/>
                  <a:tab pos="4935538" algn="l"/>
                  <a:tab pos="5340350" algn="l"/>
                  <a:tab pos="5749925" algn="l"/>
                  <a:tab pos="6157913" algn="l"/>
                  <a:tab pos="6564313" algn="l"/>
                  <a:tab pos="6970713" algn="l"/>
                  <a:tab pos="7380288" algn="l"/>
                  <a:tab pos="7788275" algn="l"/>
                  <a:tab pos="8193088" algn="l"/>
                  <a:tab pos="86010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454025" algn="l"/>
                  <a:tab pos="860425" algn="l"/>
                  <a:tab pos="1266825" algn="l"/>
                  <a:tab pos="1674813" algn="l"/>
                  <a:tab pos="2082800" algn="l"/>
                  <a:tab pos="2487613" algn="l"/>
                  <a:tab pos="2897188" algn="l"/>
                  <a:tab pos="3305175" algn="l"/>
                  <a:tab pos="3713163" algn="l"/>
                  <a:tab pos="4117975" algn="l"/>
                  <a:tab pos="4527550" algn="l"/>
                  <a:tab pos="4935538" algn="l"/>
                  <a:tab pos="5340350" algn="l"/>
                  <a:tab pos="5749925" algn="l"/>
                  <a:tab pos="6157913" algn="l"/>
                  <a:tab pos="6564313" algn="l"/>
                  <a:tab pos="6970713" algn="l"/>
                  <a:tab pos="7380288" algn="l"/>
                  <a:tab pos="7788275" algn="l"/>
                  <a:tab pos="8193088" algn="l"/>
                  <a:tab pos="86010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454025" algn="l"/>
                  <a:tab pos="860425" algn="l"/>
                  <a:tab pos="1266825" algn="l"/>
                  <a:tab pos="1674813" algn="l"/>
                  <a:tab pos="2082800" algn="l"/>
                  <a:tab pos="2487613" algn="l"/>
                  <a:tab pos="2897188" algn="l"/>
                  <a:tab pos="3305175" algn="l"/>
                  <a:tab pos="3713163" algn="l"/>
                  <a:tab pos="4117975" algn="l"/>
                  <a:tab pos="4527550" algn="l"/>
                  <a:tab pos="4935538" algn="l"/>
                  <a:tab pos="5340350" algn="l"/>
                  <a:tab pos="5749925" algn="l"/>
                  <a:tab pos="6157913" algn="l"/>
                  <a:tab pos="6564313" algn="l"/>
                  <a:tab pos="6970713" algn="l"/>
                  <a:tab pos="7380288" algn="l"/>
                  <a:tab pos="7788275" algn="l"/>
                  <a:tab pos="8193088" algn="l"/>
                  <a:tab pos="86010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454025" algn="l"/>
                  <a:tab pos="860425" algn="l"/>
                  <a:tab pos="1266825" algn="l"/>
                  <a:tab pos="1674813" algn="l"/>
                  <a:tab pos="2082800" algn="l"/>
                  <a:tab pos="2487613" algn="l"/>
                  <a:tab pos="2897188" algn="l"/>
                  <a:tab pos="3305175" algn="l"/>
                  <a:tab pos="3713163" algn="l"/>
                  <a:tab pos="4117975" algn="l"/>
                  <a:tab pos="4527550" algn="l"/>
                  <a:tab pos="4935538" algn="l"/>
                  <a:tab pos="5340350" algn="l"/>
                  <a:tab pos="5749925" algn="l"/>
                  <a:tab pos="6157913" algn="l"/>
                  <a:tab pos="6564313" algn="l"/>
                  <a:tab pos="6970713" algn="l"/>
                  <a:tab pos="7380288" algn="l"/>
                  <a:tab pos="7788275" algn="l"/>
                  <a:tab pos="8193088" algn="l"/>
                  <a:tab pos="86010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454025" algn="l"/>
                  <a:tab pos="860425" algn="l"/>
                  <a:tab pos="1266825" algn="l"/>
                  <a:tab pos="1674813" algn="l"/>
                  <a:tab pos="2082800" algn="l"/>
                  <a:tab pos="2487613" algn="l"/>
                  <a:tab pos="2897188" algn="l"/>
                  <a:tab pos="3305175" algn="l"/>
                  <a:tab pos="3713163" algn="l"/>
                  <a:tab pos="4117975" algn="l"/>
                  <a:tab pos="4527550" algn="l"/>
                  <a:tab pos="4935538" algn="l"/>
                  <a:tab pos="5340350" algn="l"/>
                  <a:tab pos="5749925" algn="l"/>
                  <a:tab pos="6157913" algn="l"/>
                  <a:tab pos="6564313" algn="l"/>
                  <a:tab pos="6970713" algn="l"/>
                  <a:tab pos="7380288" algn="l"/>
                  <a:tab pos="7788275" algn="l"/>
                  <a:tab pos="8193088" algn="l"/>
                  <a:tab pos="86010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lvl="1" eaLnBrk="1" hangingPunct="1">
                <a:lnSpc>
                  <a:spcPct val="90000"/>
                </a:lnSpc>
                <a:spcBef>
                  <a:spcPts val="463"/>
                </a:spcBef>
                <a:buClr>
                  <a:srgbClr val="FFFFFF"/>
                </a:buClr>
                <a:buSzPct val="41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rgbClr val="003366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  Bernie’s </a:t>
              </a:r>
              <a:r>
                <a:rPr lang="en-GB" sz="2000" dirty="0">
                  <a:solidFill>
                    <a:srgbClr val="003366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wife, </a:t>
              </a:r>
              <a:r>
                <a:rPr lang="en-GB" sz="2000" dirty="0" smtClean="0">
                  <a:solidFill>
                    <a:srgbClr val="003366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  Jane, </a:t>
              </a:r>
              <a:r>
                <a:rPr lang="en-GB" sz="2000" dirty="0">
                  <a:solidFill>
                    <a:srgbClr val="003366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is a native of </a:t>
              </a:r>
              <a:r>
                <a:rPr lang="en-GB" sz="2000" dirty="0" smtClean="0">
                  <a:solidFill>
                    <a:srgbClr val="003366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Brooklyn</a:t>
              </a:r>
              <a:endParaRPr lang="en-GB" sz="2000" dirty="0">
                <a:solidFill>
                  <a:srgbClr val="003366"/>
                </a:solidFill>
                <a:latin typeface="Calibri"/>
                <a:ea typeface="Arial Unicode MS" pitchFamily="34" charset="-128"/>
                <a:cs typeface="Arial Unicode MS" pitchFamily="34" charset="-128"/>
              </a:endParaRPr>
            </a:p>
            <a:p>
              <a:pPr lvl="1" eaLnBrk="1" hangingPunct="1">
                <a:lnSpc>
                  <a:spcPct val="93000"/>
                </a:lnSpc>
                <a:spcBef>
                  <a:spcPts val="563"/>
                </a:spcBef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r>
                <a:rPr lang="en-GB" dirty="0">
                  <a:solidFill>
                    <a:srgbClr val="FFFFFF"/>
                  </a:solidFill>
                  <a:latin typeface="Georgia" pitchFamily="18" charset="0"/>
                  <a:ea typeface="Arial Unicode MS" pitchFamily="34" charset="-128"/>
                  <a:cs typeface="Arial Unicode MS" pitchFamily="34" charset="-128"/>
                </a:rPr>
                <a:t> </a:t>
              </a:r>
              <a:r>
                <a:rPr lang="en-GB" dirty="0">
                  <a:solidFill>
                    <a:srgbClr val="0033CC"/>
                  </a:solidFill>
                  <a:latin typeface="Georgia" pitchFamily="18" charset="0"/>
                  <a:ea typeface="Arial Unicode MS" pitchFamily="34" charset="-128"/>
                  <a:cs typeface="Arial Unicode MS" pitchFamily="34" charset="-128"/>
                </a:rPr>
                <a:t>E</a:t>
              </a:r>
              <a:r>
                <a:rPr lang="en-GB" sz="2000" dirty="0">
                  <a:solidFill>
                    <a:srgbClr val="0033CC"/>
                  </a:solidFill>
                  <a:latin typeface="Georgia" pitchFamily="18" charset="0"/>
                  <a:ea typeface="Arial Unicode MS" pitchFamily="34" charset="-128"/>
                  <a:cs typeface="Arial Unicode MS" pitchFamily="34" charset="-128"/>
                </a:rPr>
                <a:t>1</a:t>
              </a:r>
              <a:r>
                <a:rPr lang="en-GB" dirty="0">
                  <a:solidFill>
                    <a:srgbClr val="0033CC"/>
                  </a:solidFill>
                  <a:latin typeface="Georgia" pitchFamily="18" charset="0"/>
                  <a:ea typeface="Arial Unicode MS" pitchFamily="34" charset="-128"/>
                  <a:cs typeface="Arial Unicode MS" pitchFamily="34" charset="-128"/>
                </a:rPr>
                <a:t>                   E</a:t>
              </a:r>
              <a:r>
                <a:rPr lang="en-GB" sz="2000" dirty="0">
                  <a:solidFill>
                    <a:srgbClr val="0033CC"/>
                  </a:solidFill>
                  <a:latin typeface="Georgia" pitchFamily="18" charset="0"/>
                  <a:ea typeface="Arial Unicode MS" pitchFamily="34" charset="-128"/>
                  <a:cs typeface="Arial Unicode MS" pitchFamily="34" charset="-128"/>
                </a:rPr>
                <a:t>2</a:t>
              </a:r>
              <a:r>
                <a:rPr lang="en-GB" dirty="0">
                  <a:solidFill>
                    <a:srgbClr val="0033CC"/>
                  </a:solidFill>
                  <a:latin typeface="Georgia" pitchFamily="18" charset="0"/>
                  <a:ea typeface="Arial Unicode MS" pitchFamily="34" charset="-128"/>
                  <a:cs typeface="Arial Unicode MS" pitchFamily="34" charset="-128"/>
                </a:rPr>
                <a:t>                              E</a:t>
              </a:r>
              <a:r>
                <a:rPr lang="en-GB" sz="2000" dirty="0">
                  <a:solidFill>
                    <a:srgbClr val="0033CC"/>
                  </a:solidFill>
                  <a:latin typeface="Georgia" pitchFamily="18" charset="0"/>
                  <a:ea typeface="Arial Unicode MS" pitchFamily="34" charset="-128"/>
                  <a:cs typeface="Arial Unicode MS" pitchFamily="34" charset="-128"/>
                </a:rPr>
                <a:t>3</a:t>
              </a:r>
              <a:r>
                <a:rPr lang="en-GB" dirty="0">
                  <a:solidFill>
                    <a:srgbClr val="0033CC"/>
                  </a:solidFill>
                  <a:latin typeface="Georgia" pitchFamily="18" charset="0"/>
                  <a:ea typeface="Arial Unicode MS" pitchFamily="34" charset="-128"/>
                  <a:cs typeface="Arial Unicode MS" pitchFamily="34" charset="-128"/>
                </a:rPr>
                <a:t>  </a:t>
              </a:r>
            </a:p>
          </p:txBody>
        </p:sp>
        <p:grpSp>
          <p:nvGrpSpPr>
            <p:cNvPr id="41" name="Group 5"/>
            <p:cNvGrpSpPr>
              <a:grpSpLocks/>
            </p:cNvGrpSpPr>
            <p:nvPr/>
          </p:nvGrpSpPr>
          <p:grpSpPr bwMode="auto">
            <a:xfrm>
              <a:off x="1141" y="1248"/>
              <a:ext cx="2891" cy="766"/>
              <a:chOff x="1141" y="1248"/>
              <a:chExt cx="2891" cy="766"/>
            </a:xfrm>
          </p:grpSpPr>
          <p:sp>
            <p:nvSpPr>
              <p:cNvPr id="42" name="AutoShape 6"/>
              <p:cNvSpPr>
                <a:spLocks noChangeArrowheads="1"/>
              </p:cNvSpPr>
              <p:nvPr/>
            </p:nvSpPr>
            <p:spPr bwMode="auto">
              <a:xfrm>
                <a:off x="1141" y="1259"/>
                <a:ext cx="635" cy="230"/>
              </a:xfrm>
              <a:prstGeom prst="roundRect">
                <a:avLst>
                  <a:gd name="adj" fmla="val 403"/>
                </a:avLst>
              </a:prstGeom>
              <a:noFill/>
              <a:ln w="9360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3" name="AutoShape 7"/>
              <p:cNvSpPr>
                <a:spLocks noChangeArrowheads="1"/>
              </p:cNvSpPr>
              <p:nvPr/>
            </p:nvSpPr>
            <p:spPr bwMode="auto">
              <a:xfrm>
                <a:off x="2133" y="1248"/>
                <a:ext cx="411" cy="241"/>
              </a:xfrm>
              <a:prstGeom prst="roundRect">
                <a:avLst>
                  <a:gd name="adj" fmla="val 403"/>
                </a:avLst>
              </a:prstGeom>
              <a:noFill/>
              <a:ln w="9360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" name="AutoShape 8"/>
              <p:cNvSpPr>
                <a:spLocks noChangeArrowheads="1"/>
              </p:cNvSpPr>
              <p:nvPr/>
            </p:nvSpPr>
            <p:spPr bwMode="auto">
              <a:xfrm>
                <a:off x="3408" y="1259"/>
                <a:ext cx="624" cy="230"/>
              </a:xfrm>
              <a:prstGeom prst="roundRect">
                <a:avLst>
                  <a:gd name="adj" fmla="val 403"/>
                </a:avLst>
              </a:prstGeom>
              <a:noFill/>
              <a:ln w="9360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" name="Freeform 9"/>
              <p:cNvSpPr>
                <a:spLocks/>
              </p:cNvSpPr>
              <p:nvPr/>
            </p:nvSpPr>
            <p:spPr bwMode="auto">
              <a:xfrm>
                <a:off x="1440" y="1680"/>
                <a:ext cx="768" cy="48"/>
              </a:xfrm>
              <a:custGeom>
                <a:avLst/>
                <a:gdLst>
                  <a:gd name="T0" fmla="*/ 0 w 4653"/>
                  <a:gd name="T1" fmla="*/ 0 h 424"/>
                  <a:gd name="T2" fmla="*/ 10 w 4653"/>
                  <a:gd name="T3" fmla="*/ 1 h 424"/>
                  <a:gd name="T4" fmla="*/ 21 w 4653"/>
                  <a:gd name="T5" fmla="*/ 0 h 424"/>
                  <a:gd name="T6" fmla="*/ 0 60000 65536"/>
                  <a:gd name="T7" fmla="*/ 0 60000 65536"/>
                  <a:gd name="T8" fmla="*/ 0 60000 65536"/>
                  <a:gd name="T9" fmla="*/ 0 w 4653"/>
                  <a:gd name="T10" fmla="*/ 0 h 424"/>
                  <a:gd name="T11" fmla="*/ 4653 w 4653"/>
                  <a:gd name="T12" fmla="*/ 424 h 4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53" h="424">
                    <a:moveTo>
                      <a:pt x="0" y="0"/>
                    </a:moveTo>
                    <a:cubicBezTo>
                      <a:pt x="724" y="212"/>
                      <a:pt x="1449" y="423"/>
                      <a:pt x="2224" y="423"/>
                    </a:cubicBezTo>
                    <a:cubicBezTo>
                      <a:pt x="3000" y="423"/>
                      <a:pt x="4180" y="57"/>
                      <a:pt x="4652" y="0"/>
                    </a:cubicBezTo>
                  </a:path>
                </a:pathLst>
              </a:custGeom>
              <a:noFill/>
              <a:ln w="9398">
                <a:solidFill>
                  <a:srgbClr val="0099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hangingPunct="1"/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6" name="Text Box 10"/>
              <p:cNvSpPr txBox="1">
                <a:spLocks noChangeArrowheads="1"/>
              </p:cNvSpPr>
              <p:nvPr/>
            </p:nvSpPr>
            <p:spPr bwMode="auto">
              <a:xfrm>
                <a:off x="1730" y="1730"/>
                <a:ext cx="345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1631" tIns="42448" rIns="81631" bIns="42448">
                <a:spAutoFit/>
              </a:bodyPr>
              <a:lstStyle>
                <a:lvl1pPr defTabSz="828675"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defTabSz="828675"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defTabSz="828675"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defTabSz="828675"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defTabSz="828675"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8000"/>
                  </a:lnSpc>
                  <a:buClr>
                    <a:srgbClr val="FFFF00"/>
                  </a:buClr>
                  <a:buSzPct val="100000"/>
                  <a:buFont typeface="Arial" charset="0"/>
                  <a:buNone/>
                </a:pPr>
                <a:r>
                  <a:rPr lang="en-GB" sz="2200">
                    <a:solidFill>
                      <a:srgbClr val="009900"/>
                    </a:solidFill>
                    <a:latin typeface="Georgia" pitchFamily="18" charset="0"/>
                    <a:ea typeface="Arial Unicode MS" pitchFamily="34" charset="-128"/>
                    <a:cs typeface="Arial Unicode MS" pitchFamily="34" charset="-128"/>
                  </a:rPr>
                  <a:t>R</a:t>
                </a:r>
                <a:r>
                  <a:rPr lang="en-GB" sz="2200" baseline="-25000">
                    <a:solidFill>
                      <a:srgbClr val="009900"/>
                    </a:solidFill>
                    <a:latin typeface="Georgia" pitchFamily="18" charset="0"/>
                    <a:ea typeface="Arial Unicode MS" pitchFamily="34" charset="-128"/>
                    <a:cs typeface="Arial Unicode MS" pitchFamily="34" charset="-128"/>
                  </a:rPr>
                  <a:t>12</a:t>
                </a:r>
              </a:p>
            </p:txBody>
          </p:sp>
          <p:sp>
            <p:nvSpPr>
              <p:cNvPr id="47" name="Freeform 11"/>
              <p:cNvSpPr>
                <a:spLocks/>
              </p:cNvSpPr>
              <p:nvPr/>
            </p:nvSpPr>
            <p:spPr bwMode="auto">
              <a:xfrm>
                <a:off x="2544" y="1632"/>
                <a:ext cx="1248" cy="111"/>
              </a:xfrm>
              <a:custGeom>
                <a:avLst/>
                <a:gdLst>
                  <a:gd name="T0" fmla="*/ 0 w 4653"/>
                  <a:gd name="T1" fmla="*/ 0 h 424"/>
                  <a:gd name="T2" fmla="*/ 43 w 4653"/>
                  <a:gd name="T3" fmla="*/ 8 h 424"/>
                  <a:gd name="T4" fmla="*/ 90 w 4653"/>
                  <a:gd name="T5" fmla="*/ 0 h 424"/>
                  <a:gd name="T6" fmla="*/ 0 60000 65536"/>
                  <a:gd name="T7" fmla="*/ 0 60000 65536"/>
                  <a:gd name="T8" fmla="*/ 0 60000 65536"/>
                  <a:gd name="T9" fmla="*/ 0 w 4653"/>
                  <a:gd name="T10" fmla="*/ 0 h 424"/>
                  <a:gd name="T11" fmla="*/ 4653 w 4653"/>
                  <a:gd name="T12" fmla="*/ 424 h 4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53" h="424">
                    <a:moveTo>
                      <a:pt x="0" y="0"/>
                    </a:moveTo>
                    <a:cubicBezTo>
                      <a:pt x="724" y="212"/>
                      <a:pt x="1449" y="423"/>
                      <a:pt x="2224" y="423"/>
                    </a:cubicBezTo>
                    <a:cubicBezTo>
                      <a:pt x="3000" y="423"/>
                      <a:pt x="4180" y="57"/>
                      <a:pt x="4652" y="0"/>
                    </a:cubicBezTo>
                  </a:path>
                </a:pathLst>
              </a:custGeom>
              <a:noFill/>
              <a:ln w="9398">
                <a:solidFill>
                  <a:srgbClr val="0099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hangingPunct="1"/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Text Box 12"/>
              <p:cNvSpPr txBox="1">
                <a:spLocks noChangeArrowheads="1"/>
              </p:cNvSpPr>
              <p:nvPr/>
            </p:nvSpPr>
            <p:spPr bwMode="auto">
              <a:xfrm>
                <a:off x="2906" y="1720"/>
                <a:ext cx="358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1631" tIns="42448" rIns="81631" bIns="42448">
                <a:spAutoFit/>
              </a:bodyPr>
              <a:lstStyle>
                <a:lvl1pPr defTabSz="828675"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defTabSz="828675"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defTabSz="828675"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defTabSz="828675"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defTabSz="828675"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8000"/>
                  </a:lnSpc>
                  <a:buClr>
                    <a:srgbClr val="FFFF00"/>
                  </a:buClr>
                  <a:buSzPct val="100000"/>
                  <a:buFont typeface="Arial" charset="0"/>
                  <a:buNone/>
                </a:pPr>
                <a:r>
                  <a:rPr lang="en-GB" sz="2200">
                    <a:solidFill>
                      <a:srgbClr val="009900"/>
                    </a:solidFill>
                    <a:latin typeface="Georgia" pitchFamily="18" charset="0"/>
                    <a:ea typeface="Arial Unicode MS" pitchFamily="34" charset="-128"/>
                    <a:cs typeface="Arial Unicode MS" pitchFamily="34" charset="-128"/>
                  </a:rPr>
                  <a:t>R</a:t>
                </a:r>
                <a:r>
                  <a:rPr lang="en-GB" sz="2200" baseline="-25000">
                    <a:solidFill>
                      <a:srgbClr val="009900"/>
                    </a:solidFill>
                    <a:latin typeface="Georgia" pitchFamily="18" charset="0"/>
                    <a:ea typeface="Arial Unicode MS" pitchFamily="34" charset="-128"/>
                    <a:cs typeface="Arial Unicode MS" pitchFamily="34" charset="-128"/>
                  </a:rPr>
                  <a:t>23</a:t>
                </a:r>
                <a:endParaRPr lang="en-GB" sz="2200">
                  <a:solidFill>
                    <a:srgbClr val="009900"/>
                  </a:solidFill>
                  <a:latin typeface="Georg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</p:grpSp>
      <p:graphicFrame>
        <p:nvGraphicFramePr>
          <p:cNvPr id="49" name="Group 13"/>
          <p:cNvGraphicFramePr>
            <a:graphicFrameLocks noGrp="1"/>
          </p:cNvGraphicFramePr>
          <p:nvPr>
            <p:extLst/>
          </p:nvPr>
        </p:nvGraphicFramePr>
        <p:xfrm>
          <a:off x="1371600" y="1383268"/>
          <a:ext cx="1524000" cy="1295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other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per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0" name="Group 27"/>
          <p:cNvGraphicFramePr>
            <a:graphicFrameLocks noGrp="1"/>
          </p:cNvGraphicFramePr>
          <p:nvPr>
            <p:extLst/>
          </p:nvPr>
        </p:nvGraphicFramePr>
        <p:xfrm>
          <a:off x="5715000" y="1383268"/>
          <a:ext cx="1524000" cy="1295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other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per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loc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" name="Group 41"/>
          <p:cNvGraphicFramePr>
            <a:graphicFrameLocks noGrp="1"/>
          </p:cNvGraphicFramePr>
          <p:nvPr>
            <p:extLst/>
          </p:nvPr>
        </p:nvGraphicFramePr>
        <p:xfrm>
          <a:off x="3276600" y="1383268"/>
          <a:ext cx="1524000" cy="1295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other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per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" name="Group 55"/>
          <p:cNvGraphicFramePr>
            <a:graphicFrameLocks noGrp="1"/>
          </p:cNvGraphicFramePr>
          <p:nvPr>
            <p:extLst/>
          </p:nvPr>
        </p:nvGraphicFramePr>
        <p:xfrm>
          <a:off x="4419600" y="4278868"/>
          <a:ext cx="2133600" cy="12954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irrelevant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spouse_of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born_in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3" name="Group 69"/>
          <p:cNvGraphicFramePr>
            <a:graphicFrameLocks noGrp="1"/>
          </p:cNvGraphicFramePr>
          <p:nvPr>
            <p:extLst/>
          </p:nvPr>
        </p:nvGraphicFramePr>
        <p:xfrm>
          <a:off x="1828800" y="4278868"/>
          <a:ext cx="2133600" cy="12954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irrelevant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spouse_of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born_in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4" name="Group 83"/>
          <p:cNvGraphicFramePr>
            <a:graphicFrameLocks noGrp="1"/>
          </p:cNvGraphicFramePr>
          <p:nvPr>
            <p:extLst/>
          </p:nvPr>
        </p:nvGraphicFramePr>
        <p:xfrm>
          <a:off x="1823357" y="4278868"/>
          <a:ext cx="2133600" cy="12954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irrelevant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spouse_of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born_in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5" name="Group 97"/>
          <p:cNvGraphicFramePr>
            <a:graphicFrameLocks noGrp="1"/>
          </p:cNvGraphicFramePr>
          <p:nvPr>
            <p:extLst/>
          </p:nvPr>
        </p:nvGraphicFramePr>
        <p:xfrm>
          <a:off x="1371600" y="1371600"/>
          <a:ext cx="1524000" cy="1295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other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per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111"/>
          <p:cNvGraphicFramePr>
            <a:graphicFrameLocks noGrp="1"/>
          </p:cNvGraphicFramePr>
          <p:nvPr>
            <p:extLst/>
          </p:nvPr>
        </p:nvGraphicFramePr>
        <p:xfrm>
          <a:off x="3276600" y="1377043"/>
          <a:ext cx="1524000" cy="1295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other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per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7" name="Group 125"/>
          <p:cNvGraphicFramePr>
            <a:graphicFrameLocks noGrp="1"/>
          </p:cNvGraphicFramePr>
          <p:nvPr>
            <p:extLst/>
          </p:nvPr>
        </p:nvGraphicFramePr>
        <p:xfrm>
          <a:off x="5709557" y="1383268"/>
          <a:ext cx="1524000" cy="1295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other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per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8" name="Group 139"/>
          <p:cNvGraphicFramePr>
            <a:graphicFrameLocks noGrp="1"/>
          </p:cNvGraphicFramePr>
          <p:nvPr>
            <p:extLst/>
          </p:nvPr>
        </p:nvGraphicFramePr>
        <p:xfrm>
          <a:off x="1758043" y="4267200"/>
          <a:ext cx="2209800" cy="1295400"/>
        </p:xfrm>
        <a:graphic>
          <a:graphicData uri="http://schemas.openxmlformats.org/drawingml/2006/table">
            <a:tbl>
              <a:tblPr/>
              <a:tblGrid>
                <a:gridCol w="147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irrelevant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spouse_of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born_in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Group 153"/>
          <p:cNvGraphicFramePr>
            <a:graphicFrameLocks noGrp="1"/>
          </p:cNvGraphicFramePr>
          <p:nvPr>
            <p:extLst/>
          </p:nvPr>
        </p:nvGraphicFramePr>
        <p:xfrm>
          <a:off x="4419600" y="4283529"/>
          <a:ext cx="2133600" cy="12954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irrelevant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spouse_of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born_in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0" name="Group 167"/>
          <p:cNvGrpSpPr>
            <a:grpSpLocks/>
          </p:cNvGrpSpPr>
          <p:nvPr/>
        </p:nvGrpSpPr>
        <p:grpSpPr bwMode="auto">
          <a:xfrm>
            <a:off x="4876800" y="545068"/>
            <a:ext cx="2971800" cy="3733800"/>
            <a:chOff x="3072" y="576"/>
            <a:chExt cx="1872" cy="2352"/>
          </a:xfrm>
        </p:grpSpPr>
        <p:sp>
          <p:nvSpPr>
            <p:cNvPr id="61" name="AutoShape 168"/>
            <p:cNvSpPr>
              <a:spLocks noChangeArrowheads="1"/>
            </p:cNvSpPr>
            <p:nvPr/>
          </p:nvSpPr>
          <p:spPr bwMode="auto">
            <a:xfrm rot="2590984">
              <a:off x="4656" y="576"/>
              <a:ext cx="288" cy="432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2" name="AutoShape 169"/>
            <p:cNvSpPr>
              <a:spLocks noChangeArrowheads="1"/>
            </p:cNvSpPr>
            <p:nvPr/>
          </p:nvSpPr>
          <p:spPr bwMode="auto">
            <a:xfrm rot="2590984">
              <a:off x="3072" y="576"/>
              <a:ext cx="288" cy="432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3" name="AutoShape 170"/>
            <p:cNvSpPr>
              <a:spLocks noChangeArrowheads="1"/>
            </p:cNvSpPr>
            <p:nvPr/>
          </p:nvSpPr>
          <p:spPr bwMode="auto">
            <a:xfrm rot="2590984">
              <a:off x="4224" y="2496"/>
              <a:ext cx="288" cy="432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graphicFrame>
        <p:nvGraphicFramePr>
          <p:cNvPr id="64" name="Group 171"/>
          <p:cNvGraphicFramePr>
            <a:graphicFrameLocks noGrp="1"/>
          </p:cNvGraphicFramePr>
          <p:nvPr>
            <p:extLst/>
          </p:nvPr>
        </p:nvGraphicFramePr>
        <p:xfrm>
          <a:off x="5715000" y="1382486"/>
          <a:ext cx="1524000" cy="1295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other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per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5" name="Group 185"/>
          <p:cNvGrpSpPr>
            <a:grpSpLocks/>
          </p:cNvGrpSpPr>
          <p:nvPr/>
        </p:nvGrpSpPr>
        <p:grpSpPr bwMode="auto">
          <a:xfrm>
            <a:off x="609600" y="699056"/>
            <a:ext cx="4724400" cy="3579813"/>
            <a:chOff x="384" y="673"/>
            <a:chExt cx="2976" cy="2255"/>
          </a:xfrm>
        </p:grpSpPr>
        <p:sp>
          <p:nvSpPr>
            <p:cNvPr id="66" name="AutoShape 186"/>
            <p:cNvSpPr>
              <a:spLocks noChangeArrowheads="1"/>
            </p:cNvSpPr>
            <p:nvPr/>
          </p:nvSpPr>
          <p:spPr bwMode="auto">
            <a:xfrm rot="-3640164">
              <a:off x="648" y="2568"/>
              <a:ext cx="288" cy="432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7" name="AutoShape 187"/>
            <p:cNvSpPr>
              <a:spLocks noChangeArrowheads="1"/>
            </p:cNvSpPr>
            <p:nvPr/>
          </p:nvSpPr>
          <p:spPr bwMode="auto">
            <a:xfrm rot="2590984">
              <a:off x="3072" y="673"/>
              <a:ext cx="288" cy="432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8" name="AutoShape 188"/>
            <p:cNvSpPr>
              <a:spLocks noChangeArrowheads="1"/>
            </p:cNvSpPr>
            <p:nvPr/>
          </p:nvSpPr>
          <p:spPr bwMode="auto">
            <a:xfrm rot="-3640164">
              <a:off x="456" y="888"/>
              <a:ext cx="288" cy="432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69" name="AutoShape 189"/>
          <p:cNvSpPr>
            <a:spLocks noChangeArrowheads="1"/>
          </p:cNvSpPr>
          <p:nvPr/>
        </p:nvSpPr>
        <p:spPr bwMode="auto">
          <a:xfrm rot="-3640164">
            <a:off x="1028700" y="3707368"/>
            <a:ext cx="457200" cy="6858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0" name="AutoShape 190"/>
          <p:cNvSpPr>
            <a:spLocks noChangeArrowheads="1"/>
          </p:cNvSpPr>
          <p:nvPr/>
        </p:nvSpPr>
        <p:spPr bwMode="auto">
          <a:xfrm rot="2590984">
            <a:off x="7335546" y="774629"/>
            <a:ext cx="457200" cy="6858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1" name="Text Box 193"/>
          <p:cNvSpPr txBox="1">
            <a:spLocks noChangeArrowheads="1"/>
          </p:cNvSpPr>
          <p:nvPr/>
        </p:nvSpPr>
        <p:spPr bwMode="auto">
          <a:xfrm>
            <a:off x="222544" y="6055692"/>
            <a:ext cx="8686800" cy="369332"/>
          </a:xfrm>
          <a:prstGeom prst="rect">
            <a:avLst/>
          </a:prstGeom>
          <a:solidFill>
            <a:srgbClr val="FAE1AF"/>
          </a:solidFill>
          <a:ln w="12700">
            <a:solidFill>
              <a:srgbClr val="A7001B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Models could be learned 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separately/jointly; 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constraints may come up only at decision time. </a:t>
            </a:r>
            <a:endParaRPr kumimoji="0" lang="en-US" altLang="zh-TW" sz="1800" b="1" i="0" u="none" strike="noStrike" kern="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2" name="Text Box 192"/>
          <p:cNvSpPr txBox="1">
            <a:spLocks noChangeArrowheads="1"/>
          </p:cNvSpPr>
          <p:nvPr/>
        </p:nvSpPr>
        <p:spPr bwMode="auto">
          <a:xfrm>
            <a:off x="5410200" y="2765802"/>
            <a:ext cx="3657600" cy="1200329"/>
          </a:xfrm>
          <a:prstGeom prst="rect">
            <a:avLst/>
          </a:prstGeom>
          <a:solidFill>
            <a:srgbClr val="FAE1AF"/>
          </a:solidFill>
          <a:ln w="12700">
            <a:solidFill>
              <a:srgbClr val="A7001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Key 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Questions: </a:t>
            </a: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How to learn the model(s)?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What is the source of the knowledge?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How to guide the global inference</a:t>
            </a: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?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74" name="AutoShape 191"/>
          <p:cNvSpPr>
            <a:spLocks noChangeArrowheads="1"/>
          </p:cNvSpPr>
          <p:nvPr/>
        </p:nvSpPr>
        <p:spPr bwMode="auto">
          <a:xfrm>
            <a:off x="6553200" y="596971"/>
            <a:ext cx="2438400" cy="698429"/>
          </a:xfrm>
          <a:prstGeom prst="wedgeRectCallout">
            <a:avLst>
              <a:gd name="adj1" fmla="val -7098"/>
              <a:gd name="adj2" fmla="val 45320"/>
            </a:avLst>
          </a:prstGeom>
          <a:solidFill>
            <a:srgbClr val="FAE1AF"/>
          </a:solidFill>
          <a:ln w="9525">
            <a:solidFill>
              <a:srgbClr val="A7001B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400080"/>
                </a:solidFill>
                <a:effectLst/>
                <a:uLnTx/>
                <a:uFillTx/>
                <a:latin typeface="Calibri"/>
                <a:cs typeface="Arial" charset="0"/>
              </a:rPr>
              <a:t>Joint inference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cs typeface="Arial" charset="0"/>
              </a:rPr>
              <a:t>gives good improvement </a:t>
            </a:r>
          </a:p>
        </p:txBody>
      </p:sp>
      <p:sp>
        <p:nvSpPr>
          <p:cNvPr id="75" name="Text Box 193"/>
          <p:cNvSpPr txBox="1">
            <a:spLocks noChangeArrowheads="1"/>
          </p:cNvSpPr>
          <p:nvPr/>
        </p:nvSpPr>
        <p:spPr bwMode="auto">
          <a:xfrm>
            <a:off x="873272" y="5638800"/>
            <a:ext cx="7397456" cy="369332"/>
          </a:xfrm>
          <a:prstGeom prst="rect">
            <a:avLst/>
          </a:prstGeom>
          <a:solidFill>
            <a:srgbClr val="FAE1AF"/>
          </a:solidFill>
          <a:ln w="12700">
            <a:solidFill>
              <a:srgbClr val="A7001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Not all learning is from</a:t>
            </a:r>
            <a:r>
              <a:rPr kumimoji="0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 examples; communication-driven learning is essential. </a:t>
            </a:r>
            <a:endParaRPr kumimoji="0" lang="en-US" altLang="zh-TW" sz="1800" b="1" i="0" u="none" strike="noStrike" kern="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016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91"/>
          <p:cNvSpPr>
            <a:spLocks noChangeArrowheads="1"/>
          </p:cNvSpPr>
          <p:nvPr/>
        </p:nvSpPr>
        <p:spPr bwMode="auto">
          <a:xfrm>
            <a:off x="5943600" y="609600"/>
            <a:ext cx="3048000" cy="685800"/>
          </a:xfrm>
          <a:prstGeom prst="wedgeRectCallout">
            <a:avLst>
              <a:gd name="adj1" fmla="val 14107"/>
              <a:gd name="adj2" fmla="val 322426"/>
            </a:avLst>
          </a:prstGeom>
          <a:solidFill>
            <a:srgbClr val="FAE1AF"/>
          </a:solidFill>
          <a:ln w="19050">
            <a:solidFill>
              <a:srgbClr val="A7001B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 smtClean="0">
                <a:solidFill>
                  <a:srgbClr val="000080"/>
                </a:solidFill>
                <a:latin typeface="Calibri"/>
                <a:cs typeface="Arial" charset="0"/>
              </a:rPr>
              <a:t>Expectation is a knowledge intensive component</a:t>
            </a:r>
            <a:endParaRPr lang="en-US" dirty="0">
              <a:solidFill>
                <a:srgbClr val="000080"/>
              </a:solidFill>
              <a:latin typeface="Calibri"/>
              <a:cs typeface="Arial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Understanding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r>
              <a:rPr lang="en-US" altLang="zh-TW" dirty="0" smtClean="0"/>
              <a:t>Natural language understanding decisions are global decisions that require </a:t>
            </a:r>
          </a:p>
          <a:p>
            <a:pPr lvl="1"/>
            <a:r>
              <a:rPr lang="en-US" altLang="zh-TW" dirty="0" smtClean="0">
                <a:solidFill>
                  <a:srgbClr val="0033CC"/>
                </a:solidFill>
              </a:rPr>
              <a:t>Making (local) predictions driven by different models trained in different ways, at different times/conditions/scenarios</a:t>
            </a:r>
          </a:p>
          <a:p>
            <a:pPr lvl="1"/>
            <a:r>
              <a:rPr lang="en-US" altLang="zh-TW" dirty="0" smtClean="0"/>
              <a:t>The ability to put these predictions together coherently</a:t>
            </a:r>
          </a:p>
          <a:p>
            <a:pPr lvl="1"/>
            <a:r>
              <a:rPr lang="en-US" altLang="zh-TW" dirty="0" smtClean="0">
                <a:solidFill>
                  <a:srgbClr val="0033CC"/>
                </a:solidFill>
              </a:rPr>
              <a:t>Knowledge, that guides the decisions so they satisfy our expectations</a:t>
            </a:r>
          </a:p>
          <a:p>
            <a:pPr lvl="1"/>
            <a:endParaRPr lang="en-US" altLang="zh-TW" dirty="0">
              <a:solidFill>
                <a:srgbClr val="0033CC"/>
              </a:solidFill>
            </a:endParaRPr>
          </a:p>
          <a:p>
            <a:pPr lvl="1"/>
            <a:endParaRPr lang="en-US" altLang="zh-TW" dirty="0" smtClean="0">
              <a:solidFill>
                <a:srgbClr val="0033CC"/>
              </a:solidFill>
            </a:endParaRPr>
          </a:p>
          <a:p>
            <a:pPr lvl="1"/>
            <a:endParaRPr lang="en-US" altLang="zh-TW" dirty="0">
              <a:solidFill>
                <a:srgbClr val="0033CC"/>
              </a:solidFill>
            </a:endParaRPr>
          </a:p>
          <a:p>
            <a:pPr lvl="1"/>
            <a:endParaRPr lang="en-US" altLang="zh-TW" dirty="0" smtClean="0">
              <a:solidFill>
                <a:srgbClr val="0033CC"/>
              </a:solidFill>
            </a:endParaRPr>
          </a:p>
          <a:p>
            <a:pPr lvl="1"/>
            <a:r>
              <a:rPr lang="en-US" altLang="zh-TW" dirty="0" smtClean="0">
                <a:solidFill>
                  <a:srgbClr val="0033CC"/>
                </a:solidFill>
              </a:rPr>
              <a:t>Multiple forms </a:t>
            </a:r>
            <a:r>
              <a:rPr lang="en-US" altLang="zh-TW" dirty="0">
                <a:solidFill>
                  <a:srgbClr val="0033CC"/>
                </a:solidFill>
              </a:rPr>
              <a:t>of Inference; </a:t>
            </a:r>
            <a:r>
              <a:rPr lang="en-US" altLang="zh-TW" dirty="0" smtClean="0">
                <a:solidFill>
                  <a:srgbClr val="0033CC"/>
                </a:solidFill>
              </a:rPr>
              <a:t>many boil </a:t>
            </a:r>
            <a:r>
              <a:rPr lang="en-US" altLang="zh-TW" dirty="0">
                <a:solidFill>
                  <a:srgbClr val="0033CC"/>
                </a:solidFill>
              </a:rPr>
              <a:t>down to determining best assignment </a:t>
            </a:r>
            <a:r>
              <a:rPr lang="en-US" altLang="zh-TW" dirty="0" smtClean="0">
                <a:solidFill>
                  <a:srgbClr val="0033CC"/>
                </a:solidFill>
              </a:rPr>
              <a:t>to a collection of variables of interest</a:t>
            </a:r>
            <a:endParaRPr lang="en-US" altLang="zh-TW" dirty="0">
              <a:solidFill>
                <a:srgbClr val="0033CC"/>
              </a:solidFill>
            </a:endParaRPr>
          </a:p>
          <a:p>
            <a:pPr lvl="1"/>
            <a:r>
              <a:rPr lang="en-US" altLang="zh-TW" dirty="0" smtClean="0">
                <a:solidFill>
                  <a:srgbClr val="0033CC"/>
                </a:solidFill>
              </a:rPr>
              <a:t>But not all… </a:t>
            </a:r>
          </a:p>
          <a:p>
            <a:pPr lvl="1"/>
            <a:endParaRPr lang="en-US" altLang="zh-TW" dirty="0">
              <a:solidFill>
                <a:srgbClr val="0033CC"/>
              </a:solidFill>
            </a:endParaRPr>
          </a:p>
          <a:p>
            <a:pPr lvl="1"/>
            <a:endParaRPr lang="en-US" altLang="zh-TW" dirty="0" smtClean="0">
              <a:solidFill>
                <a:srgbClr val="0033CC"/>
              </a:solidFill>
            </a:endParaRPr>
          </a:p>
          <a:p>
            <a:pPr lvl="1"/>
            <a:endParaRPr lang="en-US" altLang="zh-TW" dirty="0">
              <a:solidFill>
                <a:srgbClr val="0033CC"/>
              </a:solidFill>
            </a:endParaRPr>
          </a:p>
          <a:p>
            <a:pPr lvl="1"/>
            <a:endParaRPr lang="en-US" altLang="zh-TW" dirty="0" smtClean="0">
              <a:solidFill>
                <a:srgbClr val="0033CC"/>
              </a:solidFill>
            </a:endParaRPr>
          </a:p>
          <a:p>
            <a:pPr lvl="1"/>
            <a:endParaRPr lang="en-US" altLang="zh-TW" dirty="0" smtClean="0">
              <a:solidFill>
                <a:srgbClr val="0033CC"/>
              </a:solidFill>
            </a:endParaRPr>
          </a:p>
          <a:p>
            <a:pPr lvl="1"/>
            <a:endParaRPr lang="en-US" altLang="zh-TW" dirty="0" smtClean="0">
              <a:solidFill>
                <a:srgbClr val="0033CC"/>
              </a:solidFill>
            </a:endParaRPr>
          </a:p>
          <a:p>
            <a:pPr lvl="1"/>
            <a:endParaRPr lang="en-US" altLang="zh-TW" dirty="0" smtClean="0">
              <a:solidFill>
                <a:srgbClr val="0033CC"/>
              </a:solidFill>
            </a:endParaRPr>
          </a:p>
          <a:p>
            <a:pPr lvl="1"/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Page </a:t>
            </a:r>
            <a:fld id="{C83F18D4-0D70-44DE-A8FF-A8D5002D1168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sp>
        <p:nvSpPr>
          <p:cNvPr id="2" name="Rectangle 1"/>
          <p:cNvSpPr/>
          <p:nvPr/>
        </p:nvSpPr>
        <p:spPr>
          <a:xfrm>
            <a:off x="457200" y="3657600"/>
            <a:ext cx="8153400" cy="1015663"/>
          </a:xfrm>
          <a:prstGeom prst="rect">
            <a:avLst/>
          </a:prstGeom>
          <a:solidFill>
            <a:srgbClr val="FAE1AF"/>
          </a:solidFill>
          <a:ln w="19050">
            <a:solidFill>
              <a:srgbClr val="A7001B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Natural Language Interpretation is </a:t>
            </a:r>
            <a:r>
              <a:rPr lang="en-US" altLang="zh-TW" sz="2000" dirty="0" smtClean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Inference Process </a:t>
            </a:r>
            <a:r>
              <a:rPr lang="en-US" altLang="zh-TW" sz="2000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is best thought of as a knowledge constrained optimization </a:t>
            </a:r>
            <a:r>
              <a:rPr lang="en-US" altLang="zh-TW" sz="2000" dirty="0" smtClean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problem, </a:t>
            </a:r>
            <a:r>
              <a:rPr lang="en-US" altLang="zh-TW" sz="2000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done on top of multiple statistically learned models.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948746" y="3102592"/>
            <a:ext cx="1066800" cy="0"/>
          </a:xfrm>
          <a:prstGeom prst="line">
            <a:avLst/>
          </a:prstGeom>
          <a:ln w="38100">
            <a:solidFill>
              <a:srgbClr val="A700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18908" y="3483592"/>
            <a:ext cx="2438400" cy="0"/>
          </a:xfrm>
          <a:prstGeom prst="line">
            <a:avLst/>
          </a:prstGeom>
          <a:ln w="38100">
            <a:solidFill>
              <a:srgbClr val="A700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39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Semantic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   </a:t>
            </a:r>
            <a:endParaRPr lang="en-US" sz="1800" dirty="0" smtClean="0"/>
          </a:p>
          <a:p>
            <a:pPr lvl="1"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  <a:p>
            <a:pPr eaLnBrk="1" hangingPunct="1">
              <a:buFont typeface="Wingdings" pitchFamily="2" charset="2"/>
              <a:buNone/>
            </a:pPr>
            <a:endParaRPr lang="en-US" sz="2000" dirty="0" smtClean="0"/>
          </a:p>
          <a:p>
            <a:pPr eaLnBrk="1" hangingPunct="1"/>
            <a:r>
              <a:rPr lang="en-US" dirty="0" smtClean="0"/>
              <a:t>Successful interpretation involves </a:t>
            </a:r>
            <a:r>
              <a:rPr lang="en-US" dirty="0" smtClean="0">
                <a:solidFill>
                  <a:srgbClr val="FF0000"/>
                </a:solidFill>
              </a:rPr>
              <a:t>multiple decisions</a:t>
            </a:r>
          </a:p>
          <a:p>
            <a:pPr lvl="1" eaLnBrk="1" hangingPunct="1"/>
            <a:r>
              <a:rPr lang="en-US" sz="2400" dirty="0" smtClean="0"/>
              <a:t>What entities appear in the interpretation?</a:t>
            </a:r>
          </a:p>
          <a:p>
            <a:pPr lvl="1" eaLnBrk="1" hangingPunct="1"/>
            <a:r>
              <a:rPr lang="en-US" sz="2400" dirty="0" smtClean="0"/>
              <a:t>“New York” refers to a state or a city?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400" dirty="0" smtClean="0"/>
          </a:p>
          <a:p>
            <a:pPr lvl="1" eaLnBrk="1" hangingPunct="1"/>
            <a:r>
              <a:rPr lang="en-US" sz="2400" dirty="0" smtClean="0"/>
              <a:t>How to compose fragments together? </a:t>
            </a:r>
          </a:p>
          <a:p>
            <a:pPr lvl="2" eaLnBrk="1" hangingPunct="1"/>
            <a:r>
              <a:rPr lang="en-US" sz="2000" dirty="0" smtClean="0"/>
              <a:t>state(</a:t>
            </a:r>
            <a:r>
              <a:rPr lang="en-US" sz="2000" dirty="0" err="1" smtClean="0"/>
              <a:t>next_to</a:t>
            </a:r>
            <a:r>
              <a:rPr lang="en-US" sz="2000" dirty="0" smtClean="0"/>
              <a:t>()) &gt;&lt; </a:t>
            </a:r>
            <a:r>
              <a:rPr lang="en-US" sz="2000" dirty="0" err="1" smtClean="0"/>
              <a:t>next_to</a:t>
            </a:r>
            <a:r>
              <a:rPr lang="en-US" sz="2000" dirty="0" smtClean="0"/>
              <a:t>(state())</a:t>
            </a:r>
          </a:p>
          <a:p>
            <a:pPr lvl="1" eaLnBrk="1" hangingPunct="1"/>
            <a:endParaRPr lang="en-US" sz="2400" dirty="0" smtClean="0">
              <a:solidFill>
                <a:srgbClr val="000080"/>
              </a:solidFill>
            </a:endParaRPr>
          </a:p>
        </p:txBody>
      </p:sp>
      <p:sp>
        <p:nvSpPr>
          <p:cNvPr id="1638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29600" y="6553200"/>
            <a:ext cx="914400" cy="2286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smtClean="0">
                <a:cs typeface="Arial Unicode MS" pitchFamily="34" charset="-128"/>
              </a:rPr>
              <a:t>Page </a:t>
            </a:r>
            <a:fld id="{C47475BB-AAC6-4B6D-BAC8-4DA0717565BF}" type="slidenum">
              <a:rPr lang="en-US" altLang="zh-TW" smtClean="0">
                <a:cs typeface="Arial Unicode MS" pitchFamily="34" charset="-128"/>
              </a:rPr>
              <a:pPr eaLnBrk="1" hangingPunct="1"/>
              <a:t>16</a:t>
            </a:fld>
            <a:endParaRPr lang="en-US" altLang="zh-TW" smtClean="0">
              <a:cs typeface="Arial Unicode MS" pitchFamily="34" charset="-128"/>
            </a:endParaRPr>
          </a:p>
        </p:txBody>
      </p:sp>
      <p:sp>
        <p:nvSpPr>
          <p:cNvPr id="16389" name="Rectangle 472"/>
          <p:cNvSpPr>
            <a:spLocks noChangeArrowheads="1"/>
          </p:cNvSpPr>
          <p:nvPr/>
        </p:nvSpPr>
        <p:spPr bwMode="auto">
          <a:xfrm>
            <a:off x="3143250" y="1812925"/>
            <a:ext cx="3952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90" name="Rectangle 477"/>
          <p:cNvSpPr>
            <a:spLocks noChangeArrowheads="1"/>
          </p:cNvSpPr>
          <p:nvPr/>
        </p:nvSpPr>
        <p:spPr bwMode="auto">
          <a:xfrm>
            <a:off x="4579938" y="1812925"/>
            <a:ext cx="3952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91" name="Rectangle 480"/>
          <p:cNvSpPr>
            <a:spLocks noChangeArrowheads="1"/>
          </p:cNvSpPr>
          <p:nvPr/>
        </p:nvSpPr>
        <p:spPr bwMode="auto">
          <a:xfrm>
            <a:off x="6202363" y="1812925"/>
            <a:ext cx="3952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16393" name="Group 118"/>
          <p:cNvGrpSpPr>
            <a:grpSpLocks/>
          </p:cNvGrpSpPr>
          <p:nvPr/>
        </p:nvGrpSpPr>
        <p:grpSpPr bwMode="auto">
          <a:xfrm>
            <a:off x="304800" y="1123950"/>
            <a:ext cx="8686800" cy="467021"/>
            <a:chOff x="3607338" y="2447925"/>
            <a:chExt cx="5214938" cy="594994"/>
          </a:xfrm>
        </p:grpSpPr>
        <p:sp>
          <p:nvSpPr>
            <p:cNvPr id="16399" name="Text Box 90"/>
            <p:cNvSpPr txBox="1">
              <a:spLocks noChangeArrowheads="1"/>
            </p:cNvSpPr>
            <p:nvPr/>
          </p:nvSpPr>
          <p:spPr bwMode="auto">
            <a:xfrm>
              <a:off x="3607338" y="2451970"/>
              <a:ext cx="5214938" cy="590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 b="1" i="1" dirty="0">
                  <a:solidFill>
                    <a:srgbClr val="000080"/>
                  </a:solidFill>
                  <a:latin typeface="Calibri" pitchFamily="34" charset="0"/>
                  <a:cs typeface="Tahoma" pitchFamily="34" charset="0"/>
                </a:rPr>
                <a:t>X :</a:t>
              </a:r>
              <a:r>
                <a:rPr lang="en-US" sz="2400" i="1" dirty="0">
                  <a:solidFill>
                    <a:srgbClr val="000080"/>
                  </a:solidFill>
                  <a:latin typeface="Calibri" pitchFamily="34" charset="0"/>
                  <a:cs typeface="Tahoma" pitchFamily="34" charset="0"/>
                </a:rPr>
                <a:t>“What is the largest state that borders New York and Maryland ?"</a:t>
              </a:r>
            </a:p>
          </p:txBody>
        </p:sp>
        <p:sp>
          <p:nvSpPr>
            <p:cNvPr id="16400" name="Rectangle 461"/>
            <p:cNvSpPr>
              <a:spLocks noChangeArrowheads="1"/>
            </p:cNvSpPr>
            <p:nvPr/>
          </p:nvSpPr>
          <p:spPr bwMode="auto">
            <a:xfrm>
              <a:off x="6138862" y="2447925"/>
              <a:ext cx="304800" cy="24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1" name="Rectangle 471"/>
            <p:cNvSpPr>
              <a:spLocks noChangeArrowheads="1"/>
            </p:cNvSpPr>
            <p:nvPr/>
          </p:nvSpPr>
          <p:spPr bwMode="auto">
            <a:xfrm>
              <a:off x="6977062" y="2447925"/>
              <a:ext cx="304800" cy="24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2" name="Rectangle 476"/>
            <p:cNvSpPr>
              <a:spLocks noChangeArrowheads="1"/>
            </p:cNvSpPr>
            <p:nvPr/>
          </p:nvSpPr>
          <p:spPr bwMode="auto">
            <a:xfrm>
              <a:off x="7891462" y="2447925"/>
              <a:ext cx="304800" cy="24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3" name="Rectangle 479"/>
            <p:cNvSpPr>
              <a:spLocks noChangeArrowheads="1"/>
            </p:cNvSpPr>
            <p:nvPr/>
          </p:nvSpPr>
          <p:spPr bwMode="auto">
            <a:xfrm>
              <a:off x="5300662" y="2514600"/>
              <a:ext cx="304800" cy="24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cxnSp>
        <p:nvCxnSpPr>
          <p:cNvPr id="86" name="Straight Arrow Connector 85"/>
          <p:cNvCxnSpPr>
            <a:cxnSpLocks noChangeShapeType="1"/>
          </p:cNvCxnSpPr>
          <p:nvPr/>
        </p:nvCxnSpPr>
        <p:spPr bwMode="auto">
          <a:xfrm rot="10800000" flipV="1">
            <a:off x="4267200" y="1524000"/>
            <a:ext cx="1846263" cy="303213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5" name="Text Box 90"/>
          <p:cNvSpPr txBox="1">
            <a:spLocks noChangeArrowheads="1"/>
          </p:cNvSpPr>
          <p:nvPr/>
        </p:nvSpPr>
        <p:spPr bwMode="auto">
          <a:xfrm>
            <a:off x="0" y="1812925"/>
            <a:ext cx="84582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solidFill>
                  <a:srgbClr val="000080"/>
                </a:solidFill>
                <a:latin typeface="Calibri" pitchFamily="34" charset="0"/>
              </a:rPr>
              <a:t>Y:</a:t>
            </a:r>
            <a:r>
              <a:rPr lang="en-US" sz="2400" dirty="0">
                <a:solidFill>
                  <a:srgbClr val="000080"/>
                </a:solidFill>
                <a:latin typeface="Calibri" pitchFamily="34" charset="0"/>
              </a:rPr>
              <a:t> largest( state( </a:t>
            </a:r>
            <a:r>
              <a:rPr lang="en-US" sz="2400" dirty="0" err="1">
                <a:solidFill>
                  <a:srgbClr val="000080"/>
                </a:solidFill>
                <a:latin typeface="Calibri" pitchFamily="34" charset="0"/>
              </a:rPr>
              <a:t>next_to</a:t>
            </a:r>
            <a:r>
              <a:rPr lang="en-US" sz="2400" dirty="0">
                <a:solidFill>
                  <a:srgbClr val="000080"/>
                </a:solidFill>
                <a:latin typeface="Calibri" pitchFamily="34" charset="0"/>
              </a:rPr>
              <a:t>( state(NY) AND </a:t>
            </a:r>
            <a:r>
              <a:rPr lang="en-US" sz="2400" dirty="0" err="1">
                <a:solidFill>
                  <a:srgbClr val="000080"/>
                </a:solidFill>
                <a:latin typeface="Calibri" pitchFamily="34" charset="0"/>
              </a:rPr>
              <a:t>next_to</a:t>
            </a:r>
            <a:r>
              <a:rPr lang="en-US" sz="2400" dirty="0">
                <a:solidFill>
                  <a:srgbClr val="000080"/>
                </a:solidFill>
                <a:latin typeface="Calibri" pitchFamily="34" charset="0"/>
              </a:rPr>
              <a:t> (state(MD))))</a:t>
            </a:r>
          </a:p>
        </p:txBody>
      </p:sp>
      <p:sp>
        <p:nvSpPr>
          <p:cNvPr id="1287184" name="Line 16"/>
          <p:cNvSpPr>
            <a:spLocks noChangeShapeType="1"/>
          </p:cNvSpPr>
          <p:nvPr/>
        </p:nvSpPr>
        <p:spPr bwMode="auto">
          <a:xfrm>
            <a:off x="5486400" y="1524000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7185" name="Line 17"/>
          <p:cNvSpPr>
            <a:spLocks noChangeShapeType="1"/>
          </p:cNvSpPr>
          <p:nvPr/>
        </p:nvSpPr>
        <p:spPr bwMode="auto">
          <a:xfrm>
            <a:off x="7315200" y="1524000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7186" name="Line 18"/>
          <p:cNvSpPr>
            <a:spLocks noChangeShapeType="1"/>
          </p:cNvSpPr>
          <p:nvPr/>
        </p:nvSpPr>
        <p:spPr bwMode="auto">
          <a:xfrm flipH="1">
            <a:off x="7239000" y="1524000"/>
            <a:ext cx="6858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7184" grpId="0" animBg="1"/>
      <p:bldP spid="1287185" grpId="0" animBg="1"/>
      <p:bldP spid="12871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Coherency in Semantic Role Labeling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Page </a:t>
            </a:r>
            <a:fld id="{ED7074CE-C30A-4906-A13E-F3E63223B4E1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457200" y="1143000"/>
            <a:ext cx="8458200" cy="409575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itchFamily="34" charset="0"/>
                <a:cs typeface="Arial" pitchFamily="34" charset="0"/>
              </a:rPr>
              <a:t>Predicate-arguments generated should be consistent across phenomena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762000" y="1752600"/>
            <a:ext cx="769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The touchdown </a:t>
            </a:r>
            <a:r>
              <a:rPr lang="en-US" altLang="en-US" sz="2000" dirty="0">
                <a:solidFill>
                  <a:srgbClr val="CC33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scored</a:t>
            </a:r>
            <a:r>
              <a:rPr lang="en-US" altLang="en-US" sz="2000" dirty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2000" dirty="0">
                <a:solidFill>
                  <a:srgbClr val="FBA313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by</a:t>
            </a:r>
            <a:r>
              <a:rPr lang="en-US" altLang="en-US" sz="2000" dirty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Brady </a:t>
            </a:r>
            <a:r>
              <a:rPr lang="en-US" altLang="en-US" sz="2000" dirty="0">
                <a:solidFill>
                  <a:srgbClr val="CC33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cemented</a:t>
            </a:r>
            <a:r>
              <a:rPr lang="en-US" altLang="en-US" sz="2000" dirty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  the </a:t>
            </a:r>
            <a:r>
              <a:rPr lang="en-US" altLang="en-US" sz="2000" dirty="0">
                <a:solidFill>
                  <a:srgbClr val="0066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victory</a:t>
            </a:r>
            <a:r>
              <a:rPr lang="en-US" altLang="en-US" sz="2000" dirty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2000" dirty="0">
                <a:solidFill>
                  <a:srgbClr val="FBA313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of</a:t>
            </a:r>
            <a:r>
              <a:rPr lang="en-US" altLang="en-US" sz="2000" dirty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 the </a:t>
            </a:r>
            <a:r>
              <a:rPr lang="en-US" altLang="en-US" sz="2000" dirty="0" smtClean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Patriots.</a:t>
            </a:r>
            <a:endParaRPr lang="en-US" altLang="en-US" sz="2000" dirty="0">
              <a:solidFill>
                <a:srgbClr val="000000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4" name="Group 5"/>
          <p:cNvGraphicFramePr>
            <a:graphicFrameLocks noGrp="1"/>
          </p:cNvGraphicFramePr>
          <p:nvPr>
            <p:extLst/>
          </p:nvPr>
        </p:nvGraphicFramePr>
        <p:xfrm>
          <a:off x="990600" y="2706688"/>
          <a:ext cx="7391400" cy="2246312"/>
        </p:xfrm>
        <a:graphic>
          <a:graphicData uri="http://schemas.openxmlformats.org/drawingml/2006/table">
            <a:tbl>
              <a:tblPr/>
              <a:tblGrid>
                <a:gridCol w="2201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6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Verb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Nominalization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BA313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Preposition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Predicate: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score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A0: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Brady (scorer)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A1: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The touchdown (points scored)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Predicate: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win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A0: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the Patriots (winner)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Sense: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11(6)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“the object of the preposition is the object of the underlying verb of the nominalization”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Line 98"/>
          <p:cNvSpPr>
            <a:spLocks noChangeShapeType="1"/>
          </p:cNvSpPr>
          <p:nvPr/>
        </p:nvSpPr>
        <p:spPr bwMode="auto">
          <a:xfrm flipH="1">
            <a:off x="2209800" y="2057400"/>
            <a:ext cx="685800" cy="685800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26" name="Line 99"/>
          <p:cNvSpPr>
            <a:spLocks noChangeShapeType="1"/>
          </p:cNvSpPr>
          <p:nvPr/>
        </p:nvSpPr>
        <p:spPr bwMode="auto">
          <a:xfrm flipH="1">
            <a:off x="4419600" y="2057400"/>
            <a:ext cx="17526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7" name="Line 101"/>
          <p:cNvSpPr>
            <a:spLocks noChangeShapeType="1"/>
          </p:cNvSpPr>
          <p:nvPr/>
        </p:nvSpPr>
        <p:spPr bwMode="auto">
          <a:xfrm>
            <a:off x="6668814" y="2149474"/>
            <a:ext cx="265385" cy="593726"/>
          </a:xfrm>
          <a:prstGeom prst="line">
            <a:avLst/>
          </a:prstGeom>
          <a:noFill/>
          <a:ln w="12700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1219200" y="5105400"/>
            <a:ext cx="6705600" cy="1019175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Linguistic Constraints: 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A0: the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Patriots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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BA313"/>
                </a:solidFill>
                <a:effectLst/>
                <a:uLnTx/>
                <a:uFillTx/>
                <a:latin typeface="Calibri" pitchFamily="34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Sense(of): 11(6)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 pitchFamily="34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A0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 pitchFamily="34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: Brady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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BA313"/>
                </a:solidFill>
                <a:effectLst/>
                <a:uLnTx/>
                <a:uFillTx/>
                <a:latin typeface="Calibri" pitchFamily="34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Sense(by): 1(1)</a:t>
            </a:r>
          </a:p>
        </p:txBody>
      </p:sp>
      <p:sp>
        <p:nvSpPr>
          <p:cNvPr id="29" name="AutoShape 19"/>
          <p:cNvSpPr>
            <a:spLocks noChangeArrowheads="1"/>
          </p:cNvSpPr>
          <p:nvPr/>
        </p:nvSpPr>
        <p:spPr bwMode="auto">
          <a:xfrm>
            <a:off x="2133600" y="55499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00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AutoShape 20"/>
          <p:cNvSpPr>
            <a:spLocks noChangeArrowheads="1"/>
          </p:cNvSpPr>
          <p:nvPr/>
        </p:nvSpPr>
        <p:spPr bwMode="auto">
          <a:xfrm>
            <a:off x="2108200" y="5867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00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6181299" y="236561"/>
            <a:ext cx="2438400" cy="762000"/>
          </a:xfrm>
          <a:prstGeom prst="wedgeRectCallout">
            <a:avLst>
              <a:gd name="adj1" fmla="val -161860"/>
              <a:gd name="adj2" fmla="val 159216"/>
            </a:avLst>
          </a:prstGeom>
          <a:solidFill>
            <a:srgbClr val="FFFFCC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80"/>
                </a:solidFill>
              </a:rPr>
              <a:t>Traveling by bus</a:t>
            </a:r>
          </a:p>
          <a:p>
            <a:r>
              <a:rPr lang="en-US" dirty="0">
                <a:solidFill>
                  <a:srgbClr val="000080"/>
                </a:solidFill>
              </a:rPr>
              <a:t>book by </a:t>
            </a:r>
            <a:r>
              <a:rPr lang="en-US" dirty="0" smtClean="0">
                <a:solidFill>
                  <a:srgbClr val="000080"/>
                </a:solidFill>
              </a:rPr>
              <a:t>Hemmingway</a:t>
            </a:r>
          </a:p>
          <a:p>
            <a:r>
              <a:rPr lang="en-US" dirty="0" smtClean="0">
                <a:solidFill>
                  <a:srgbClr val="000080"/>
                </a:solidFill>
              </a:rPr>
              <a:t>his </a:t>
            </a:r>
            <a:r>
              <a:rPr lang="en-US" dirty="0">
                <a:solidFill>
                  <a:srgbClr val="000080"/>
                </a:solidFill>
              </a:rPr>
              <a:t>son by his third wife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6023216" y="40944"/>
            <a:ext cx="2980899" cy="1066800"/>
          </a:xfrm>
          <a:prstGeom prst="wedgeRectCallout">
            <a:avLst>
              <a:gd name="adj1" fmla="val -27177"/>
              <a:gd name="adj2" fmla="val 112904"/>
            </a:avLst>
          </a:prstGeom>
          <a:solidFill>
            <a:srgbClr val="FFFFCC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80"/>
                </a:solidFill>
              </a:rPr>
              <a:t>son </a:t>
            </a:r>
            <a:r>
              <a:rPr lang="en-US" dirty="0">
                <a:solidFill>
                  <a:srgbClr val="000080"/>
                </a:solidFill>
              </a:rPr>
              <a:t>of a </a:t>
            </a:r>
            <a:r>
              <a:rPr lang="en-US" dirty="0" smtClean="0">
                <a:solidFill>
                  <a:srgbClr val="000080"/>
                </a:solidFill>
              </a:rPr>
              <a:t>friend</a:t>
            </a:r>
          </a:p>
          <a:p>
            <a:r>
              <a:rPr lang="en-US" dirty="0">
                <a:solidFill>
                  <a:srgbClr val="000080"/>
                </a:solidFill>
              </a:rPr>
              <a:t>it was kind of </a:t>
            </a:r>
            <a:r>
              <a:rPr lang="en-US" dirty="0" smtClean="0">
                <a:solidFill>
                  <a:srgbClr val="000080"/>
                </a:solidFill>
              </a:rPr>
              <a:t>you</a:t>
            </a:r>
          </a:p>
          <a:p>
            <a:r>
              <a:rPr lang="en-US" dirty="0">
                <a:solidFill>
                  <a:srgbClr val="000080"/>
                </a:solidFill>
              </a:rPr>
              <a:t>construction of the </a:t>
            </a:r>
            <a:r>
              <a:rPr lang="en-US" dirty="0" smtClean="0">
                <a:solidFill>
                  <a:srgbClr val="000080"/>
                </a:solidFill>
              </a:rPr>
              <a:t>library</a:t>
            </a:r>
          </a:p>
          <a:p>
            <a:r>
              <a:rPr lang="en-US" dirty="0" smtClean="0">
                <a:solidFill>
                  <a:srgbClr val="000080"/>
                </a:solidFill>
              </a:rPr>
              <a:t>South of the site</a:t>
            </a:r>
            <a:endParaRPr lang="en-US" dirty="0">
              <a:solidFill>
                <a:srgbClr val="0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86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5191328"/>
            <a:ext cx="8153400" cy="762000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and Inference </a:t>
            </a:r>
          </a:p>
        </p:txBody>
      </p:sp>
      <p:sp>
        <p:nvSpPr>
          <p:cNvPr id="131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 Language </a:t>
            </a:r>
            <a:r>
              <a:rPr lang="en-US" altLang="zh-TW" dirty="0" smtClean="0"/>
              <a:t>Decisions are Structured </a:t>
            </a:r>
          </a:p>
          <a:p>
            <a:pPr lvl="1"/>
            <a:r>
              <a:rPr lang="en-US" altLang="zh-TW" dirty="0" smtClean="0"/>
              <a:t>Global decisions in which several local decisions play a role  but there are mutual dependencies on their outcome.</a:t>
            </a:r>
          </a:p>
          <a:p>
            <a:r>
              <a:rPr lang="en-US" altLang="zh-TW" dirty="0" smtClean="0"/>
              <a:t>It is essential to make coherent decisions in a way that takes the interdependencies into account. Joint, Global Inference.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Unlike “standard” classification problems, in most interesting NLP problems there is a need to predict values for multiple interdependent variables.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These are typically called </a:t>
            </a:r>
            <a:r>
              <a:rPr lang="en-US" altLang="zh-TW" dirty="0" smtClean="0">
                <a:solidFill>
                  <a:srgbClr val="0000C8"/>
                </a:solidFill>
              </a:rPr>
              <a:t>Structured Output Problems </a:t>
            </a:r>
            <a:r>
              <a:rPr lang="en-US" altLang="zh-TW" dirty="0" smtClean="0"/>
              <a:t>– and will be the focus of this class. </a:t>
            </a:r>
          </a:p>
        </p:txBody>
      </p:sp>
      <p:sp>
        <p:nvSpPr>
          <p:cNvPr id="1741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29600" y="6553200"/>
            <a:ext cx="914400" cy="2286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smtClean="0">
                <a:cs typeface="Arial Unicode MS" pitchFamily="34" charset="-128"/>
              </a:rPr>
              <a:t>Page </a:t>
            </a:r>
            <a:fld id="{C37935EB-599C-4288-82C2-49EFE09391E9}" type="slidenum">
              <a:rPr lang="en-US" altLang="zh-TW" smtClean="0">
                <a:cs typeface="Arial Unicode MS" pitchFamily="34" charset="-128"/>
              </a:rPr>
              <a:pPr eaLnBrk="1" hangingPunct="1"/>
              <a:t>18</a:t>
            </a:fld>
            <a:endParaRPr lang="en-US" altLang="zh-TW" smtClean="0">
              <a:cs typeface="Arial Unicode MS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Statistics or Linguistics?</a:t>
            </a:r>
          </a:p>
        </p:txBody>
      </p:sp>
      <p:sp>
        <p:nvSpPr>
          <p:cNvPr id="13107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534400" cy="5181600"/>
          </a:xfrm>
        </p:spPr>
        <p:txBody>
          <a:bodyPr/>
          <a:lstStyle/>
          <a:p>
            <a:r>
              <a:rPr lang="en-US" dirty="0" smtClean="0"/>
              <a:t>Statistical approaches were very successful in NLP</a:t>
            </a:r>
          </a:p>
          <a:p>
            <a:endParaRPr lang="en-US" dirty="0" smtClean="0"/>
          </a:p>
          <a:p>
            <a:r>
              <a:rPr lang="en-US" dirty="0" smtClean="0"/>
              <a:t>But, it has become clear that there is a need to move from strictly Data Driven approaches to Knowledge Driven approaches</a:t>
            </a:r>
          </a:p>
          <a:p>
            <a:endParaRPr lang="en-US" dirty="0" smtClean="0"/>
          </a:p>
          <a:p>
            <a:r>
              <a:rPr lang="en-US" dirty="0" smtClean="0"/>
              <a:t>Knowledge: Linguistics, Background world knowledge </a:t>
            </a:r>
          </a:p>
          <a:p>
            <a:endParaRPr lang="en-US" dirty="0" smtClean="0"/>
          </a:p>
          <a:p>
            <a:r>
              <a:rPr lang="en-US" dirty="0" smtClean="0"/>
              <a:t>How to incorporate Knowledge into Learning &amp; Decision Making?</a:t>
            </a:r>
          </a:p>
          <a:p>
            <a:endParaRPr lang="en-US" dirty="0" smtClean="0"/>
          </a:p>
          <a:p>
            <a:r>
              <a:rPr lang="en-US" dirty="0" smtClean="0"/>
              <a:t>In many respects Structured Prediction addresses this question. </a:t>
            </a:r>
          </a:p>
          <a:p>
            <a:pPr lvl="1"/>
            <a:r>
              <a:rPr lang="en-US" dirty="0" smtClean="0"/>
              <a:t>This also distinguishes it from the “standard” study of probabilistic models.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29600" y="6553200"/>
            <a:ext cx="914400" cy="2286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smtClean="0">
                <a:cs typeface="Arial Unicode MS" pitchFamily="34" charset="-128"/>
              </a:rPr>
              <a:t>Page </a:t>
            </a:r>
            <a:fld id="{EEA7918E-97BC-4C62-B572-FB4157C1BA40}" type="slidenum">
              <a:rPr lang="en-US" altLang="zh-TW" smtClean="0">
                <a:cs typeface="Arial Unicode MS" pitchFamily="34" charset="-128"/>
              </a:rPr>
              <a:pPr eaLnBrk="1" hangingPunct="1"/>
              <a:t>19</a:t>
            </a:fld>
            <a:endParaRPr lang="en-US" altLang="zh-TW" smtClean="0">
              <a:cs typeface="Arial Unicode MS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534400" cy="5181600"/>
          </a:xfrm>
        </p:spPr>
        <p:txBody>
          <a:bodyPr/>
          <a:lstStyle/>
          <a:p>
            <a:r>
              <a:rPr lang="en-US" dirty="0" smtClean="0"/>
              <a:t>Linda read text with 2000 words</a:t>
            </a:r>
          </a:p>
          <a:p>
            <a:endParaRPr lang="en-US" dirty="0"/>
          </a:p>
          <a:p>
            <a:pPr lvl="1"/>
            <a:r>
              <a:rPr lang="en-US" dirty="0" smtClean="0"/>
              <a:t>How many words had 7 characters and ended with an “</a:t>
            </a:r>
            <a:r>
              <a:rPr lang="en-US" dirty="0" err="1" smtClean="0"/>
              <a:t>ing</a:t>
            </a:r>
            <a:r>
              <a:rPr lang="en-US" dirty="0" smtClean="0"/>
              <a:t>”?</a:t>
            </a:r>
          </a:p>
          <a:p>
            <a:pPr lvl="2"/>
            <a:r>
              <a:rPr lang="en-US" dirty="0" smtClean="0"/>
              <a:t>Write down a number A = …..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How many words had 7 characters and had an “n” in the 6</a:t>
            </a:r>
            <a:r>
              <a:rPr lang="en-US" baseline="30000" dirty="0" smtClean="0"/>
              <a:t>th</a:t>
            </a:r>
            <a:r>
              <a:rPr lang="en-US" dirty="0" smtClean="0"/>
              <a:t> position?</a:t>
            </a:r>
          </a:p>
          <a:p>
            <a:pPr lvl="2"/>
            <a:r>
              <a:rPr lang="en-US" dirty="0" smtClean="0"/>
              <a:t>Write down a number B = ……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 if A &gt; B  (Yes/No)</a:t>
            </a:r>
          </a:p>
          <a:p>
            <a:pPr lvl="1"/>
            <a:endParaRPr lang="en-US" dirty="0"/>
          </a:p>
          <a:p>
            <a:r>
              <a:rPr lang="en-US" dirty="0" smtClean="0"/>
              <a:t>This has nothing to do with the class</a:t>
            </a:r>
          </a:p>
          <a:p>
            <a:pPr lvl="1"/>
            <a:r>
              <a:rPr lang="en-US" dirty="0" smtClean="0"/>
              <a:t>Related to </a:t>
            </a:r>
            <a:r>
              <a:rPr lang="en-US" dirty="0" err="1" smtClean="0"/>
              <a:t>Tversky</a:t>
            </a:r>
            <a:r>
              <a:rPr lang="en-US" dirty="0" smtClean="0"/>
              <a:t> &amp; </a:t>
            </a:r>
            <a:r>
              <a:rPr lang="en-US" dirty="0" err="1" smtClean="0"/>
              <a:t>Kahneman</a:t>
            </a:r>
            <a:r>
              <a:rPr lang="en-US" dirty="0" smtClean="0"/>
              <a:t> Theory of Representatives and Small Sample decision making.</a:t>
            </a:r>
          </a:p>
          <a:p>
            <a:pPr lvl="1"/>
            <a:r>
              <a:rPr lang="en-US" dirty="0" smtClean="0"/>
              <a:t>Can we use it as a basis for better NLP?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76400"/>
            <a:ext cx="7315200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2971800"/>
            <a:ext cx="7924800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5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247744"/>
            <a:ext cx="8305800" cy="1219200"/>
          </a:xfrm>
          <a:prstGeom prst="rect">
            <a:avLst/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Co-reference Problems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229600" y="6553200"/>
            <a:ext cx="9144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Page </a:t>
            </a:r>
            <a:fld id="{C83F18D4-0D70-44DE-A8FF-A8D5002D1168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914400"/>
            <a:ext cx="8534400" cy="4953000"/>
          </a:xfrm>
        </p:spPr>
        <p:txBody>
          <a:bodyPr/>
          <a:lstStyle/>
          <a:p>
            <a:r>
              <a:rPr lang="en-US" sz="2000" dirty="0" smtClean="0"/>
              <a:t>Requires knowledge Acquisition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bee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landed on the </a:t>
            </a:r>
            <a:r>
              <a:rPr lang="en-US" dirty="0" smtClean="0">
                <a:solidFill>
                  <a:srgbClr val="0033CC"/>
                </a:solidFill>
              </a:rPr>
              <a:t>flower</a:t>
            </a:r>
            <a:r>
              <a:rPr lang="en-US" dirty="0" smtClean="0"/>
              <a:t> because </a:t>
            </a:r>
            <a:r>
              <a:rPr lang="en-US" dirty="0" smtClean="0">
                <a:solidFill>
                  <a:srgbClr val="FF0000"/>
                </a:solidFill>
              </a:rPr>
              <a:t>it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33CC"/>
                </a:solidFill>
              </a:rPr>
              <a:t>had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B050"/>
                </a:solidFill>
              </a:rPr>
              <a:t>wanted</a:t>
            </a:r>
            <a:r>
              <a:rPr lang="en-US" dirty="0" smtClean="0"/>
              <a:t> pollen. </a:t>
            </a:r>
          </a:p>
          <a:p>
            <a:pPr lvl="2"/>
            <a:r>
              <a:rPr lang="en-US" dirty="0" smtClean="0"/>
              <a:t>Lexical knowledge</a:t>
            </a:r>
            <a:endParaRPr lang="en-US" dirty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John Doe </a:t>
            </a:r>
            <a:r>
              <a:rPr lang="en-US" dirty="0" smtClean="0"/>
              <a:t>robbed Jim Roy. </a:t>
            </a:r>
            <a:r>
              <a:rPr lang="en-US" dirty="0" smtClean="0">
                <a:solidFill>
                  <a:srgbClr val="FF0000"/>
                </a:solidFill>
              </a:rPr>
              <a:t>He</a:t>
            </a:r>
            <a:r>
              <a:rPr lang="en-US" dirty="0" smtClean="0"/>
              <a:t> was arrested by the police.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Subj of “rob” </a:t>
            </a:r>
            <a:r>
              <a:rPr lang="en-US" dirty="0" smtClean="0"/>
              <a:t>is more likely than the </a:t>
            </a:r>
            <a:r>
              <a:rPr lang="en-US" dirty="0" err="1" smtClean="0">
                <a:solidFill>
                  <a:srgbClr val="FF0000"/>
                </a:solidFill>
              </a:rPr>
              <a:t>Obj</a:t>
            </a:r>
            <a:r>
              <a:rPr lang="en-US" dirty="0" smtClean="0">
                <a:solidFill>
                  <a:srgbClr val="FF0000"/>
                </a:solidFill>
              </a:rPr>
              <a:t> of “rob” </a:t>
            </a:r>
            <a:r>
              <a:rPr lang="en-US" dirty="0" smtClean="0"/>
              <a:t>to be the </a:t>
            </a:r>
            <a:r>
              <a:rPr lang="en-US" dirty="0" err="1" smtClean="0">
                <a:solidFill>
                  <a:srgbClr val="FF0000"/>
                </a:solidFill>
              </a:rPr>
              <a:t>Obj</a:t>
            </a:r>
            <a:r>
              <a:rPr lang="en-US" dirty="0" smtClean="0">
                <a:solidFill>
                  <a:srgbClr val="FF0000"/>
                </a:solidFill>
              </a:rPr>
              <a:t> of “arrest”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sz="2000" dirty="0" smtClean="0"/>
              <a:t>Requires an inference framework that can make use of this knowledge</a:t>
            </a:r>
          </a:p>
          <a:p>
            <a:endParaRPr lang="en-US" dirty="0" smtClean="0"/>
          </a:p>
          <a:p>
            <a:r>
              <a:rPr lang="en-US" dirty="0" smtClean="0"/>
              <a:t>NL </a:t>
            </a:r>
            <a:r>
              <a:rPr lang="en-US" dirty="0"/>
              <a:t>interpretation is an </a:t>
            </a:r>
            <a:r>
              <a:rPr lang="en-US" dirty="0">
                <a:solidFill>
                  <a:srgbClr val="0033CC"/>
                </a:solidFill>
              </a:rPr>
              <a:t>inference problem </a:t>
            </a:r>
            <a:r>
              <a:rPr lang="en-US" dirty="0"/>
              <a:t>best modelled as a </a:t>
            </a:r>
            <a:r>
              <a:rPr lang="en-US" dirty="0">
                <a:solidFill>
                  <a:srgbClr val="0033CC"/>
                </a:solidFill>
              </a:rPr>
              <a:t>knowledge constrained optimization problem </a:t>
            </a:r>
            <a:r>
              <a:rPr lang="en-US" dirty="0"/>
              <a:t>over multiple </a:t>
            </a:r>
            <a:r>
              <a:rPr lang="en-US" dirty="0">
                <a:solidFill>
                  <a:srgbClr val="0033CC"/>
                </a:solidFill>
              </a:rPr>
              <a:t>statistically learned models.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738952" y="2362200"/>
            <a:ext cx="239110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191"/>
          <p:cNvSpPr>
            <a:spLocks noChangeArrowheads="1"/>
          </p:cNvSpPr>
          <p:nvPr/>
        </p:nvSpPr>
        <p:spPr bwMode="auto">
          <a:xfrm>
            <a:off x="6019800" y="495300"/>
            <a:ext cx="2971800" cy="342900"/>
          </a:xfrm>
          <a:prstGeom prst="wedgeRectCallout">
            <a:avLst>
              <a:gd name="adj1" fmla="val 16115"/>
              <a:gd name="adj2" fmla="val 712098"/>
            </a:avLst>
          </a:prstGeom>
          <a:solidFill>
            <a:srgbClr val="FFFFCC"/>
          </a:solidFill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 smtClean="0">
                <a:solidFill>
                  <a:srgbClr val="000080"/>
                </a:solidFill>
                <a:latin typeface="Calibri"/>
                <a:cs typeface="Arial" charset="0"/>
              </a:rPr>
              <a:t>Knowledge representation ?</a:t>
            </a:r>
            <a:endParaRPr lang="en-US" b="1" dirty="0">
              <a:solidFill>
                <a:srgbClr val="000080"/>
              </a:solidFill>
              <a:latin typeface="Calibri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46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This Class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Problems </a:t>
            </a:r>
          </a:p>
          <a:p>
            <a:pPr lvl="1" eaLnBrk="1" hangingPunct="1"/>
            <a:r>
              <a:rPr lang="en-US" dirty="0" smtClean="0"/>
              <a:t>that will motivate us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Perspectives</a:t>
            </a:r>
          </a:p>
          <a:p>
            <a:pPr lvl="1" eaLnBrk="1" hangingPunct="1"/>
            <a:r>
              <a:rPr lang="en-US" dirty="0" smtClean="0"/>
              <a:t>we’ll develop</a:t>
            </a:r>
          </a:p>
          <a:p>
            <a:pPr lvl="1" eaLnBrk="1" hangingPunct="1"/>
            <a:r>
              <a:rPr lang="en-US" dirty="0"/>
              <a:t>i</a:t>
            </a:r>
            <a:r>
              <a:rPr lang="en-US" dirty="0" smtClean="0"/>
              <a:t>t’s not only the learning algorithm…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What we’ll do</a:t>
            </a:r>
          </a:p>
          <a:p>
            <a:pPr lvl="1" eaLnBrk="1" hangingPunct="1"/>
            <a:r>
              <a:rPr lang="en-US" dirty="0" smtClean="0"/>
              <a:t>and how</a:t>
            </a: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29600" y="6553200"/>
            <a:ext cx="914400" cy="2286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smtClean="0">
                <a:cs typeface="Arial Unicode MS" pitchFamily="34" charset="-128"/>
              </a:rPr>
              <a:t>Page </a:t>
            </a:r>
            <a:fld id="{01FE8C09-3292-4B3A-B88D-8DBEA0A988E2}" type="slidenum">
              <a:rPr lang="en-US" altLang="zh-TW" smtClean="0">
                <a:cs typeface="Arial Unicode MS" pitchFamily="34" charset="-128"/>
              </a:rPr>
              <a:pPr eaLnBrk="1" hangingPunct="1"/>
              <a:t>21</a:t>
            </a:fld>
            <a:endParaRPr lang="en-US" altLang="zh-TW" smtClean="0">
              <a:cs typeface="Arial Unicode MS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Examples</a:t>
            </a:r>
          </a:p>
        </p:txBody>
      </p:sp>
      <p:sp>
        <p:nvSpPr>
          <p:cNvPr id="131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Part of Speech Tagging</a:t>
            </a:r>
            <a:endParaRPr lang="en-US" smtClean="0"/>
          </a:p>
          <a:p>
            <a:pPr lvl="1"/>
            <a:r>
              <a:rPr lang="en-US" smtClean="0"/>
              <a:t>This is a sequence labeling problem </a:t>
            </a:r>
          </a:p>
          <a:p>
            <a:pPr lvl="1"/>
            <a:r>
              <a:rPr lang="en-US" smtClean="0"/>
              <a:t>The simplest example where (it seems that) the decision with respect to one word depends on the decision with respect to others.</a:t>
            </a:r>
          </a:p>
          <a:p>
            <a:r>
              <a:rPr lang="en-US" smtClean="0">
                <a:hlinkClick r:id="rId4"/>
              </a:rPr>
              <a:t>Named Entity Recognition</a:t>
            </a:r>
            <a:endParaRPr lang="en-US" smtClean="0"/>
          </a:p>
          <a:p>
            <a:pPr lvl="1"/>
            <a:r>
              <a:rPr lang="en-US" smtClean="0"/>
              <a:t>This is a sequence segmentation problem</a:t>
            </a:r>
          </a:p>
          <a:p>
            <a:pPr lvl="1"/>
            <a:r>
              <a:rPr lang="en-US" smtClean="0"/>
              <a:t>Not all segmentations are possible</a:t>
            </a:r>
          </a:p>
          <a:p>
            <a:pPr lvl="1"/>
            <a:r>
              <a:rPr lang="en-US" smtClean="0"/>
              <a:t>There are dependencies among assignments of values to different segments. </a:t>
            </a:r>
          </a:p>
          <a:p>
            <a:r>
              <a:rPr lang="en-US" smtClean="0"/>
              <a:t>Relation Extraction</a:t>
            </a:r>
          </a:p>
          <a:p>
            <a:pPr lvl="1"/>
            <a:r>
              <a:rPr lang="en-US" smtClean="0"/>
              <a:t>Works_for (Jim, US-government) ; co-reference resolution</a:t>
            </a:r>
          </a:p>
          <a:p>
            <a:r>
              <a:rPr lang="en-US" smtClean="0">
                <a:hlinkClick r:id="rId5"/>
              </a:rPr>
              <a:t>Semantic Role Labeling</a:t>
            </a:r>
            <a:endParaRPr lang="en-US" smtClean="0"/>
          </a:p>
          <a:p>
            <a:pPr lvl="1"/>
            <a:r>
              <a:rPr lang="en-US" smtClean="0"/>
              <a:t>Decisions here build on previous decisions (Pipeline Process)</a:t>
            </a:r>
          </a:p>
          <a:p>
            <a:pPr lvl="1"/>
            <a:r>
              <a:rPr lang="en-US" smtClean="0"/>
              <a:t>Clear constraints among decisions</a:t>
            </a:r>
          </a:p>
          <a:p>
            <a:pPr lvl="1"/>
            <a:endParaRPr lang="en-US" smtClean="0"/>
          </a:p>
          <a:p>
            <a:endParaRPr lang="en-US" dirty="0"/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29600" y="6553200"/>
            <a:ext cx="914400" cy="2286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smtClean="0">
                <a:cs typeface="Arial Unicode MS" pitchFamily="34" charset="-128"/>
              </a:rPr>
              <a:t>Page </a:t>
            </a:r>
            <a:fld id="{4C759FE9-BF4E-44C9-B2D1-557682B47435}" type="slidenum">
              <a:rPr lang="en-US" altLang="zh-TW" smtClean="0">
                <a:cs typeface="Arial Unicode MS" pitchFamily="34" charset="-128"/>
              </a:rPr>
              <a:pPr eaLnBrk="1" hangingPunct="1"/>
              <a:t>22</a:t>
            </a:fld>
            <a:endParaRPr lang="en-US" altLang="zh-TW" smtClean="0">
              <a:cs typeface="Arial Unicode MS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Semantic Role Labeling </a:t>
            </a:r>
          </a:p>
        </p:txBody>
      </p:sp>
      <p:sp>
        <p:nvSpPr>
          <p:cNvPr id="1211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9200"/>
            <a:ext cx="8229600" cy="4953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tabLst>
                <a:tab pos="1770063" algn="l"/>
              </a:tabLst>
            </a:pPr>
            <a:r>
              <a:rPr lang="en-US" sz="1800" b="1" smtClean="0">
                <a:latin typeface="Courier New" pitchFamily="49" charset="0"/>
              </a:rPr>
              <a:t>I </a:t>
            </a:r>
            <a:r>
              <a:rPr lang="en-US" sz="1800" b="1" i="1" smtClean="0">
                <a:latin typeface="Courier New" pitchFamily="49" charset="0"/>
              </a:rPr>
              <a:t>left</a:t>
            </a:r>
            <a:r>
              <a:rPr lang="en-US" sz="1800" b="1" smtClean="0">
                <a:latin typeface="Courier New" pitchFamily="49" charset="0"/>
              </a:rPr>
              <a:t> my pearls to my daughter in my will .</a:t>
            </a:r>
          </a:p>
          <a:p>
            <a:pPr eaLnBrk="1" hangingPunct="1">
              <a:buFont typeface="Wingdings" pitchFamily="2" charset="2"/>
              <a:buNone/>
              <a:tabLst>
                <a:tab pos="1770063" algn="l"/>
              </a:tabLst>
            </a:pPr>
            <a:r>
              <a:rPr lang="en-US" sz="1800" b="1" smtClean="0">
                <a:solidFill>
                  <a:schemeClr val="bg2"/>
                </a:solidFill>
              </a:rPr>
              <a:t>[</a:t>
            </a:r>
            <a:r>
              <a:rPr lang="en-US" sz="1800" b="1" smtClean="0">
                <a:latin typeface="Courier New" pitchFamily="49" charset="0"/>
              </a:rPr>
              <a:t>I</a:t>
            </a:r>
            <a:r>
              <a:rPr lang="en-US" sz="1800" b="1" smtClean="0">
                <a:solidFill>
                  <a:schemeClr val="bg2"/>
                </a:solidFill>
              </a:rPr>
              <a:t>]</a:t>
            </a:r>
            <a:r>
              <a:rPr lang="en-US" sz="1800" b="1" i="1" baseline="-25000" smtClean="0">
                <a:solidFill>
                  <a:schemeClr val="bg2"/>
                </a:solidFill>
                <a:latin typeface="Courier New" pitchFamily="49" charset="0"/>
              </a:rPr>
              <a:t>A0</a:t>
            </a:r>
            <a:r>
              <a:rPr lang="en-US" sz="1800" b="1" smtClean="0">
                <a:latin typeface="Courier New" pitchFamily="49" charset="0"/>
              </a:rPr>
              <a:t> </a:t>
            </a:r>
            <a:r>
              <a:rPr lang="en-US" sz="1800" b="1" i="1" smtClean="0">
                <a:latin typeface="Courier New" pitchFamily="49" charset="0"/>
              </a:rPr>
              <a:t>left</a:t>
            </a:r>
            <a:r>
              <a:rPr lang="en-US" sz="1800" b="1" smtClean="0">
                <a:latin typeface="Courier New" pitchFamily="49" charset="0"/>
              </a:rPr>
              <a:t> </a:t>
            </a:r>
            <a:r>
              <a:rPr lang="en-US" sz="1800" b="1" smtClean="0">
                <a:solidFill>
                  <a:srgbClr val="008000"/>
                </a:solidFill>
              </a:rPr>
              <a:t>[</a:t>
            </a:r>
            <a:r>
              <a:rPr lang="en-US" sz="1800" b="1" smtClean="0">
                <a:latin typeface="Courier New" pitchFamily="49" charset="0"/>
              </a:rPr>
              <a:t>my pearls</a:t>
            </a:r>
            <a:r>
              <a:rPr lang="en-US" sz="1800" b="1" smtClean="0">
                <a:solidFill>
                  <a:srgbClr val="008000"/>
                </a:solidFill>
              </a:rPr>
              <a:t>]</a:t>
            </a:r>
            <a:r>
              <a:rPr lang="en-US" sz="1800" b="1" i="1" baseline="-25000" smtClean="0">
                <a:solidFill>
                  <a:srgbClr val="008000"/>
                </a:solidFill>
                <a:latin typeface="Courier New" pitchFamily="49" charset="0"/>
              </a:rPr>
              <a:t>A1</a:t>
            </a:r>
            <a:r>
              <a:rPr lang="en-US" sz="1800" b="1" smtClean="0">
                <a:latin typeface="Courier New" pitchFamily="49" charset="0"/>
              </a:rPr>
              <a:t> </a:t>
            </a:r>
            <a:r>
              <a:rPr lang="en-US" sz="1800" b="1" smtClean="0">
                <a:solidFill>
                  <a:schemeClr val="folHlink"/>
                </a:solidFill>
              </a:rPr>
              <a:t>[</a:t>
            </a:r>
            <a:r>
              <a:rPr lang="en-US" sz="1800" b="1" smtClean="0">
                <a:latin typeface="Courier New" pitchFamily="49" charset="0"/>
              </a:rPr>
              <a:t>to my daughter</a:t>
            </a:r>
            <a:r>
              <a:rPr lang="en-US" sz="1800" b="1" smtClean="0">
                <a:solidFill>
                  <a:schemeClr val="folHlink"/>
                </a:solidFill>
              </a:rPr>
              <a:t>]</a:t>
            </a:r>
            <a:r>
              <a:rPr lang="en-US" sz="1800" b="1" i="1" baseline="-25000" smtClean="0">
                <a:solidFill>
                  <a:schemeClr val="folHlink"/>
                </a:solidFill>
                <a:latin typeface="Courier New" pitchFamily="49" charset="0"/>
              </a:rPr>
              <a:t>A2</a:t>
            </a:r>
            <a:r>
              <a:rPr lang="en-US" sz="1800" b="1" smtClean="0">
                <a:latin typeface="Courier New" pitchFamily="49" charset="0"/>
              </a:rPr>
              <a:t> </a:t>
            </a:r>
            <a:r>
              <a:rPr lang="en-US" sz="1800" b="1" smtClean="0">
                <a:solidFill>
                  <a:srgbClr val="CC0000"/>
                </a:solidFill>
              </a:rPr>
              <a:t>[</a:t>
            </a:r>
            <a:r>
              <a:rPr lang="en-US" sz="1800" b="1" smtClean="0">
                <a:latin typeface="Courier New" pitchFamily="49" charset="0"/>
              </a:rPr>
              <a:t>in my will</a:t>
            </a:r>
            <a:r>
              <a:rPr lang="en-US" sz="1800" b="1" smtClean="0">
                <a:solidFill>
                  <a:srgbClr val="CC0000"/>
                </a:solidFill>
              </a:rPr>
              <a:t>]</a:t>
            </a:r>
            <a:r>
              <a:rPr lang="en-US" sz="1800" b="1" i="1" baseline="-25000" smtClean="0">
                <a:solidFill>
                  <a:srgbClr val="CC0000"/>
                </a:solidFill>
                <a:latin typeface="Courier New" pitchFamily="49" charset="0"/>
              </a:rPr>
              <a:t>AM-LOC</a:t>
            </a:r>
            <a:r>
              <a:rPr lang="en-US" sz="1800" b="1" smtClean="0">
                <a:latin typeface="Courier New" pitchFamily="49" charset="0"/>
              </a:rPr>
              <a:t> .</a:t>
            </a:r>
          </a:p>
          <a:p>
            <a:pPr eaLnBrk="1" hangingPunct="1">
              <a:buFont typeface="Wingdings" pitchFamily="2" charset="2"/>
              <a:buNone/>
              <a:tabLst>
                <a:tab pos="1770063" algn="l"/>
              </a:tabLst>
            </a:pPr>
            <a:endParaRPr lang="en-US" sz="1800" smtClean="0"/>
          </a:p>
          <a:p>
            <a:pPr eaLnBrk="1" hangingPunct="1">
              <a:tabLst>
                <a:tab pos="1770063" algn="l"/>
              </a:tabLst>
            </a:pPr>
            <a:r>
              <a:rPr lang="en-US" sz="2000" b="1" i="1" smtClean="0">
                <a:solidFill>
                  <a:schemeClr val="bg2"/>
                </a:solidFill>
                <a:latin typeface="Arial" charset="0"/>
              </a:rPr>
              <a:t>A0</a:t>
            </a:r>
            <a:r>
              <a:rPr lang="en-US" sz="2000" smtClean="0">
                <a:latin typeface="Arial" charset="0"/>
              </a:rPr>
              <a:t>	Leaver</a:t>
            </a:r>
          </a:p>
          <a:p>
            <a:pPr eaLnBrk="1" hangingPunct="1">
              <a:tabLst>
                <a:tab pos="1770063" algn="l"/>
              </a:tabLst>
            </a:pPr>
            <a:r>
              <a:rPr lang="en-US" sz="2000" b="1" i="1" smtClean="0">
                <a:solidFill>
                  <a:srgbClr val="008000"/>
                </a:solidFill>
                <a:latin typeface="Arial" charset="0"/>
              </a:rPr>
              <a:t>A1</a:t>
            </a:r>
            <a:r>
              <a:rPr lang="en-US" sz="2000" smtClean="0">
                <a:latin typeface="Arial" charset="0"/>
              </a:rPr>
              <a:t>	Things left</a:t>
            </a:r>
          </a:p>
          <a:p>
            <a:pPr eaLnBrk="1" hangingPunct="1">
              <a:tabLst>
                <a:tab pos="1770063" algn="l"/>
              </a:tabLst>
            </a:pPr>
            <a:r>
              <a:rPr lang="en-US" sz="2000" b="1" i="1" smtClean="0">
                <a:solidFill>
                  <a:schemeClr val="folHlink"/>
                </a:solidFill>
                <a:latin typeface="Arial" charset="0"/>
              </a:rPr>
              <a:t>A2</a:t>
            </a:r>
            <a:r>
              <a:rPr lang="en-US" sz="2000" smtClean="0">
                <a:latin typeface="Arial" charset="0"/>
              </a:rPr>
              <a:t>	Benefactor</a:t>
            </a:r>
          </a:p>
          <a:p>
            <a:pPr eaLnBrk="1" hangingPunct="1">
              <a:tabLst>
                <a:tab pos="1770063" algn="l"/>
              </a:tabLst>
            </a:pPr>
            <a:r>
              <a:rPr lang="en-US" sz="2000" b="1" i="1" smtClean="0">
                <a:solidFill>
                  <a:srgbClr val="CC0000"/>
                </a:solidFill>
                <a:latin typeface="Arial" charset="0"/>
              </a:rPr>
              <a:t>AM-LOC</a:t>
            </a:r>
            <a:r>
              <a:rPr lang="en-US" sz="2000" smtClean="0">
                <a:latin typeface="Arial" charset="0"/>
              </a:rPr>
              <a:t>	Location</a:t>
            </a:r>
          </a:p>
          <a:p>
            <a:pPr eaLnBrk="1" hangingPunct="1">
              <a:buFont typeface="Wingdings" pitchFamily="2" charset="2"/>
              <a:buNone/>
              <a:tabLst>
                <a:tab pos="1770063" algn="l"/>
              </a:tabLst>
            </a:pPr>
            <a:r>
              <a:rPr lang="en-US" sz="1800" b="1" smtClean="0">
                <a:latin typeface="Courier New" pitchFamily="49" charset="0"/>
              </a:rPr>
              <a:t>       I </a:t>
            </a:r>
            <a:r>
              <a:rPr lang="en-US" sz="1800" b="1" i="1" smtClean="0">
                <a:latin typeface="Courier New" pitchFamily="49" charset="0"/>
              </a:rPr>
              <a:t>left</a:t>
            </a:r>
            <a:r>
              <a:rPr lang="en-US" sz="1800" b="1" smtClean="0">
                <a:latin typeface="Courier New" pitchFamily="49" charset="0"/>
              </a:rPr>
              <a:t> my pearls to my daughter in my will .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29600" y="6553200"/>
            <a:ext cx="914400" cy="2286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smtClean="0">
                <a:cs typeface="Arial Unicode MS" pitchFamily="34" charset="-128"/>
              </a:rPr>
              <a:t>Page </a:t>
            </a:r>
            <a:fld id="{A2D2E320-F3E3-4555-A4C4-3D61543DC26F}" type="slidenum">
              <a:rPr lang="en-US" altLang="zh-TW" smtClean="0">
                <a:cs typeface="Arial Unicode MS" pitchFamily="34" charset="-128"/>
              </a:rPr>
              <a:pPr eaLnBrk="1" hangingPunct="1"/>
              <a:t>23</a:t>
            </a:fld>
            <a:endParaRPr lang="en-US" altLang="zh-TW" smtClean="0">
              <a:cs typeface="Arial Unicode MS" pitchFamily="34" charset="-128"/>
            </a:endParaRPr>
          </a:p>
        </p:txBody>
      </p:sp>
      <p:sp>
        <p:nvSpPr>
          <p:cNvPr id="1211396" name="Line 4"/>
          <p:cNvSpPr>
            <a:spLocks noChangeShapeType="1"/>
          </p:cNvSpPr>
          <p:nvPr/>
        </p:nvSpPr>
        <p:spPr bwMode="auto">
          <a:xfrm>
            <a:off x="1524000" y="4343400"/>
            <a:ext cx="228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1397" name="Line 5"/>
          <p:cNvSpPr>
            <a:spLocks noChangeShapeType="1"/>
          </p:cNvSpPr>
          <p:nvPr/>
        </p:nvSpPr>
        <p:spPr bwMode="auto">
          <a:xfrm>
            <a:off x="2514600" y="4343400"/>
            <a:ext cx="1219200" cy="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1398" name="Line 6"/>
          <p:cNvSpPr>
            <a:spLocks noChangeShapeType="1"/>
          </p:cNvSpPr>
          <p:nvPr/>
        </p:nvSpPr>
        <p:spPr bwMode="auto">
          <a:xfrm>
            <a:off x="3810000" y="4343400"/>
            <a:ext cx="19812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1399" name="Line 7"/>
          <p:cNvSpPr>
            <a:spLocks noChangeShapeType="1"/>
          </p:cNvSpPr>
          <p:nvPr/>
        </p:nvSpPr>
        <p:spPr bwMode="auto">
          <a:xfrm>
            <a:off x="5943600" y="4343400"/>
            <a:ext cx="13716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1400" name="Line 8"/>
          <p:cNvSpPr>
            <a:spLocks noChangeShapeType="1"/>
          </p:cNvSpPr>
          <p:nvPr/>
        </p:nvSpPr>
        <p:spPr bwMode="auto">
          <a:xfrm>
            <a:off x="1524000" y="4648200"/>
            <a:ext cx="228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1401" name="Line 9"/>
          <p:cNvSpPr>
            <a:spLocks noChangeShapeType="1"/>
          </p:cNvSpPr>
          <p:nvPr/>
        </p:nvSpPr>
        <p:spPr bwMode="auto">
          <a:xfrm>
            <a:off x="2514600" y="4648200"/>
            <a:ext cx="1219200" cy="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1402" name="Line 10"/>
          <p:cNvSpPr>
            <a:spLocks noChangeShapeType="1"/>
          </p:cNvSpPr>
          <p:nvPr/>
        </p:nvSpPr>
        <p:spPr bwMode="auto">
          <a:xfrm>
            <a:off x="4267200" y="4648200"/>
            <a:ext cx="30480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1403" name="Line 11"/>
          <p:cNvSpPr>
            <a:spLocks noChangeShapeType="1"/>
          </p:cNvSpPr>
          <p:nvPr/>
        </p:nvSpPr>
        <p:spPr bwMode="auto">
          <a:xfrm>
            <a:off x="1524000" y="4953000"/>
            <a:ext cx="2209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1404" name="Line 12"/>
          <p:cNvSpPr>
            <a:spLocks noChangeShapeType="1"/>
          </p:cNvSpPr>
          <p:nvPr/>
        </p:nvSpPr>
        <p:spPr bwMode="auto">
          <a:xfrm>
            <a:off x="3810000" y="4953000"/>
            <a:ext cx="19812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1405" name="Line 13"/>
          <p:cNvSpPr>
            <a:spLocks noChangeShapeType="1"/>
          </p:cNvSpPr>
          <p:nvPr/>
        </p:nvSpPr>
        <p:spPr bwMode="auto">
          <a:xfrm>
            <a:off x="5943600" y="4953000"/>
            <a:ext cx="13716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1406" name="Line 14"/>
          <p:cNvSpPr>
            <a:spLocks noChangeShapeType="1"/>
          </p:cNvSpPr>
          <p:nvPr/>
        </p:nvSpPr>
        <p:spPr bwMode="auto">
          <a:xfrm>
            <a:off x="1524000" y="5334000"/>
            <a:ext cx="228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1407" name="Line 15"/>
          <p:cNvSpPr>
            <a:spLocks noChangeShapeType="1"/>
          </p:cNvSpPr>
          <p:nvPr/>
        </p:nvSpPr>
        <p:spPr bwMode="auto">
          <a:xfrm>
            <a:off x="2514600" y="5334000"/>
            <a:ext cx="1219200" cy="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1408" name="Line 16"/>
          <p:cNvSpPr>
            <a:spLocks noChangeShapeType="1"/>
          </p:cNvSpPr>
          <p:nvPr/>
        </p:nvSpPr>
        <p:spPr bwMode="auto">
          <a:xfrm>
            <a:off x="4267200" y="5334000"/>
            <a:ext cx="30480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1409" name="Line 17"/>
          <p:cNvSpPr>
            <a:spLocks noChangeShapeType="1"/>
          </p:cNvSpPr>
          <p:nvPr/>
        </p:nvSpPr>
        <p:spPr bwMode="auto">
          <a:xfrm>
            <a:off x="5943600" y="5410200"/>
            <a:ext cx="13716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1410" name="Line 18"/>
          <p:cNvSpPr>
            <a:spLocks noChangeShapeType="1"/>
          </p:cNvSpPr>
          <p:nvPr/>
        </p:nvSpPr>
        <p:spPr bwMode="auto">
          <a:xfrm>
            <a:off x="1524000" y="5688013"/>
            <a:ext cx="914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1411" name="Line 19"/>
          <p:cNvSpPr>
            <a:spLocks noChangeShapeType="1"/>
          </p:cNvSpPr>
          <p:nvPr/>
        </p:nvSpPr>
        <p:spPr bwMode="auto">
          <a:xfrm>
            <a:off x="1828800" y="5764213"/>
            <a:ext cx="2286000" cy="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1412" name="Line 20"/>
          <p:cNvSpPr>
            <a:spLocks noChangeShapeType="1"/>
          </p:cNvSpPr>
          <p:nvPr/>
        </p:nvSpPr>
        <p:spPr bwMode="auto">
          <a:xfrm>
            <a:off x="3810000" y="5688013"/>
            <a:ext cx="19812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1413" name="Line 21"/>
          <p:cNvSpPr>
            <a:spLocks noChangeShapeType="1"/>
          </p:cNvSpPr>
          <p:nvPr/>
        </p:nvSpPr>
        <p:spPr bwMode="auto">
          <a:xfrm>
            <a:off x="5943600" y="5688013"/>
            <a:ext cx="13716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1414" name="Line 22"/>
          <p:cNvSpPr>
            <a:spLocks noChangeShapeType="1"/>
          </p:cNvSpPr>
          <p:nvPr/>
        </p:nvSpPr>
        <p:spPr bwMode="auto">
          <a:xfrm>
            <a:off x="1828800" y="4648200"/>
            <a:ext cx="6096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1415" name="AutoShape 23"/>
          <p:cNvSpPr>
            <a:spLocks noChangeArrowheads="1"/>
          </p:cNvSpPr>
          <p:nvPr/>
        </p:nvSpPr>
        <p:spPr bwMode="auto">
          <a:xfrm rot="2700000">
            <a:off x="1139825" y="5184775"/>
            <a:ext cx="331788" cy="325438"/>
          </a:xfrm>
          <a:prstGeom prst="plus">
            <a:avLst>
              <a:gd name="adj" fmla="val 32917"/>
            </a:avLst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1416" name="AutoShape 24"/>
          <p:cNvSpPr>
            <a:spLocks noChangeArrowheads="1"/>
          </p:cNvSpPr>
          <p:nvPr/>
        </p:nvSpPr>
        <p:spPr bwMode="auto">
          <a:xfrm rot="2700000">
            <a:off x="1139825" y="5538788"/>
            <a:ext cx="331787" cy="325438"/>
          </a:xfrm>
          <a:prstGeom prst="plus">
            <a:avLst>
              <a:gd name="adj" fmla="val 32917"/>
            </a:avLst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1418" name="AutoShape 26"/>
          <p:cNvSpPr>
            <a:spLocks noChangeArrowheads="1"/>
          </p:cNvSpPr>
          <p:nvPr/>
        </p:nvSpPr>
        <p:spPr bwMode="auto">
          <a:xfrm>
            <a:off x="5638800" y="4495800"/>
            <a:ext cx="3048000" cy="1371600"/>
          </a:xfrm>
          <a:prstGeom prst="wedgeRoundRectCallout">
            <a:avLst>
              <a:gd name="adj1" fmla="val -129065"/>
              <a:gd name="adj2" fmla="val 46759"/>
              <a:gd name="adj3" fmla="val 16667"/>
            </a:avLst>
          </a:prstGeom>
          <a:solidFill>
            <a:srgbClr val="FFFFCC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en-US" sz="2000" dirty="0">
                <a:solidFill>
                  <a:srgbClr val="000080"/>
                </a:solidFill>
                <a:latin typeface="Tahoma" pitchFamily="34" charset="0"/>
              </a:rPr>
              <a:t>Overlapping arguments</a:t>
            </a:r>
          </a:p>
          <a:p>
            <a:pPr algn="ctr"/>
            <a:endParaRPr lang="en-US" sz="2000" dirty="0">
              <a:solidFill>
                <a:srgbClr val="000080"/>
              </a:solidFill>
              <a:latin typeface="Tahoma" pitchFamily="34" charset="0"/>
            </a:endParaRPr>
          </a:p>
          <a:p>
            <a:pPr algn="ctr"/>
            <a:r>
              <a:rPr lang="en-US" sz="2000" dirty="0">
                <a:solidFill>
                  <a:srgbClr val="000080"/>
                </a:solidFill>
                <a:latin typeface="Tahoma" pitchFamily="34" charset="0"/>
              </a:rPr>
              <a:t>If A2 is present, A1 must also be present.</a:t>
            </a:r>
          </a:p>
          <a:p>
            <a:pPr algn="ctr"/>
            <a:r>
              <a:rPr lang="en-US" sz="2000" dirty="0">
                <a:solidFill>
                  <a:srgbClr val="000080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1676400" y="889000"/>
            <a:ext cx="617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rgbClr val="0033CC"/>
                </a:solidFill>
                <a:latin typeface="Calibri" pitchFamily="34" charset="0"/>
              </a:rPr>
              <a:t>Who did what to whom, when, where, why,…</a:t>
            </a:r>
          </a:p>
        </p:txBody>
      </p:sp>
      <p:sp>
        <p:nvSpPr>
          <p:cNvPr id="29" name="Text Box 192"/>
          <p:cNvSpPr txBox="1">
            <a:spLocks noChangeArrowheads="1"/>
          </p:cNvSpPr>
          <p:nvPr/>
        </p:nvSpPr>
        <p:spPr bwMode="auto">
          <a:xfrm>
            <a:off x="3962400" y="152400"/>
            <a:ext cx="5029200" cy="646113"/>
          </a:xfrm>
          <a:prstGeom prst="rect">
            <a:avLst/>
          </a:prstGeom>
          <a:solidFill>
            <a:srgbClr val="FFFFCC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SzPct val="75000"/>
              <a:buFont typeface="Wingdings" pitchFamily="2" charset="2"/>
              <a:buNone/>
            </a:pPr>
            <a:r>
              <a:rPr lang="en-US" altLang="zh-TW" dirty="0">
                <a:solidFill>
                  <a:srgbClr val="000080"/>
                </a:solidFill>
                <a:ea typeface="Arial Unicode MS" pitchFamily="34" charset="-128"/>
                <a:cs typeface="Arial Unicode MS" pitchFamily="34" charset="-128"/>
              </a:rPr>
              <a:t>How to express the constraints on the decisions? </a:t>
            </a:r>
          </a:p>
          <a:p>
            <a:pPr eaLnBrk="1" hangingPunct="1">
              <a:buSzPct val="75000"/>
              <a:buFont typeface="Wingdings" pitchFamily="2" charset="2"/>
              <a:buNone/>
            </a:pPr>
            <a:r>
              <a:rPr lang="en-US" altLang="zh-TW" dirty="0">
                <a:solidFill>
                  <a:srgbClr val="000080"/>
                </a:solidFill>
                <a:ea typeface="Arial Unicode MS" pitchFamily="34" charset="-128"/>
                <a:cs typeface="Arial Unicode MS" pitchFamily="34" charset="-128"/>
              </a:rPr>
              <a:t>How to “enforce” them?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1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1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1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1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1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1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1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1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1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1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1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1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1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21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21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21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1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21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21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21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6" grpId="0" animBg="1"/>
      <p:bldP spid="1211397" grpId="0" animBg="1"/>
      <p:bldP spid="1211398" grpId="0" animBg="1"/>
      <p:bldP spid="1211399" grpId="0" animBg="1"/>
      <p:bldP spid="1211400" grpId="0" animBg="1"/>
      <p:bldP spid="1211401" grpId="0" animBg="1"/>
      <p:bldP spid="1211402" grpId="0" animBg="1"/>
      <p:bldP spid="1211403" grpId="0" animBg="1"/>
      <p:bldP spid="1211404" grpId="0" animBg="1"/>
      <p:bldP spid="1211405" grpId="0" animBg="1"/>
      <p:bldP spid="1211406" grpId="0" animBg="1"/>
      <p:bldP spid="1211407" grpId="0" animBg="1"/>
      <p:bldP spid="1211408" grpId="0" animBg="1"/>
      <p:bldP spid="1211409" grpId="0" animBg="1"/>
      <p:bldP spid="1211410" grpId="0" animBg="1"/>
      <p:bldP spid="1211411" grpId="0" animBg="1"/>
      <p:bldP spid="1211412" grpId="0" animBg="1"/>
      <p:bldP spid="1211413" grpId="0" animBg="1"/>
      <p:bldP spid="1211414" grpId="0" animBg="1"/>
      <p:bldP spid="1211415" grpId="0" animBg="1"/>
      <p:bldP spid="1211416" grpId="0" animBg="1"/>
      <p:bldP spid="1211418" grpId="0" build="allAtOnce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Approach</a:t>
            </a:r>
            <a:endParaRPr lang="en-US" dirty="0"/>
          </a:p>
        </p:txBody>
      </p:sp>
      <p:sp>
        <p:nvSpPr>
          <p:cNvPr id="215" name="Slide Number Placeholder 4"/>
          <p:cNvSpPr txBox="1">
            <a:spLocks/>
          </p:cNvSpPr>
          <p:nvPr/>
        </p:nvSpPr>
        <p:spPr bwMode="auto">
          <a:xfrm>
            <a:off x="7543800" y="65532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zh-TW" smtClean="0">
                <a:solidFill>
                  <a:srgbClr val="000000"/>
                </a:solidFill>
                <a:cs typeface="Arial Unicode MS" pitchFamily="34" charset="-128"/>
              </a:rPr>
              <a:t>Page </a:t>
            </a:r>
            <a:fld id="{F1E13043-F9DF-4171-967D-00A97D7A50C0}" type="slidenum">
              <a:rPr lang="en-US" altLang="zh-TW" smtClean="0">
                <a:solidFill>
                  <a:srgbClr val="000000"/>
                </a:solidFill>
                <a:cs typeface="Arial Unicode MS" pitchFamily="34" charset="-128"/>
              </a:rPr>
              <a:pPr eaLnBrk="1" hangingPunct="1"/>
              <a:t>24</a:t>
            </a:fld>
            <a:endParaRPr lang="en-US" altLang="zh-TW" smtClean="0">
              <a:solidFill>
                <a:srgbClr val="000000"/>
              </a:solidFill>
              <a:cs typeface="Arial Unicode MS" pitchFamily="34" charset="-128"/>
            </a:endParaRPr>
          </a:p>
        </p:txBody>
      </p:sp>
      <p:sp>
        <p:nvSpPr>
          <p:cNvPr id="217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5867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8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Identify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argument candidates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Arial"/>
              </a:rPr>
              <a:t>Pruning  [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Arial"/>
              </a:rPr>
              <a:t>Xue&amp;Palmer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Arial"/>
              </a:rPr>
              <a:t>, EMNLP’04]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Arial"/>
              </a:rPr>
              <a:t>Argument Identifier 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Arial"/>
              </a:rPr>
              <a:t>Binary classification (A-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Arial"/>
              </a:rPr>
              <a:t>Perc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Arial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8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Classify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argument candidates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Arial"/>
              </a:rPr>
              <a:t>Argument Classifier 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Arial"/>
              </a:rPr>
              <a:t>Multi-class classification (A-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Arial"/>
              </a:rPr>
              <a:t>Perc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Arial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8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Inference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Arial"/>
              </a:rPr>
              <a:t>Use the estimated probability distributions given by the argument classifier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Arial"/>
              </a:rPr>
              <a:t>Use structural and linguistic constraints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Arial"/>
              </a:rPr>
              <a:t>Infer the optimal global output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grpSp>
        <p:nvGrpSpPr>
          <p:cNvPr id="218" name="Group 4"/>
          <p:cNvGrpSpPr>
            <a:grpSpLocks/>
          </p:cNvGrpSpPr>
          <p:nvPr/>
        </p:nvGrpSpPr>
        <p:grpSpPr bwMode="auto">
          <a:xfrm>
            <a:off x="6384925" y="533400"/>
            <a:ext cx="2322513" cy="4570413"/>
            <a:chOff x="4176" y="1008"/>
            <a:chExt cx="1463" cy="2879"/>
          </a:xfrm>
        </p:grpSpPr>
        <p:sp>
          <p:nvSpPr>
            <p:cNvPr id="219" name="AutoShape 5"/>
            <p:cNvSpPr>
              <a:spLocks noChangeAspect="1" noChangeArrowheads="1"/>
            </p:cNvSpPr>
            <p:nvPr/>
          </p:nvSpPr>
          <p:spPr bwMode="auto">
            <a:xfrm>
              <a:off x="4656" y="2544"/>
              <a:ext cx="551" cy="192"/>
            </a:xfrm>
            <a:prstGeom prst="downArrow">
              <a:avLst>
                <a:gd name="adj1" fmla="val 58148"/>
                <a:gd name="adj2" fmla="val 56769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20" name="Group 6"/>
            <p:cNvGrpSpPr>
              <a:grpSpLocks noChangeAspect="1"/>
            </p:cNvGrpSpPr>
            <p:nvPr/>
          </p:nvGrpSpPr>
          <p:grpSpPr bwMode="auto">
            <a:xfrm>
              <a:off x="4176" y="1008"/>
              <a:ext cx="1415" cy="1439"/>
              <a:chOff x="10320" y="1824"/>
              <a:chExt cx="2832" cy="2880"/>
            </a:xfrm>
          </p:grpSpPr>
          <p:sp>
            <p:nvSpPr>
              <p:cNvPr id="241" name="Text Box 7"/>
              <p:cNvSpPr txBox="1">
                <a:spLocks noChangeAspect="1" noChangeArrowheads="1"/>
              </p:cNvSpPr>
              <p:nvPr/>
            </p:nvSpPr>
            <p:spPr bwMode="auto">
              <a:xfrm>
                <a:off x="10320" y="1824"/>
                <a:ext cx="28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cs typeface="Arial" charset="0"/>
                  </a:rPr>
                  <a:t>I left my nice pearls to her</a:t>
                </a:r>
              </a:p>
            </p:txBody>
          </p:sp>
          <p:sp>
            <p:nvSpPr>
              <p:cNvPr id="242" name="Line 8"/>
              <p:cNvSpPr>
                <a:spLocks noChangeAspect="1" noChangeShapeType="1"/>
              </p:cNvSpPr>
              <p:nvPr/>
            </p:nvSpPr>
            <p:spPr bwMode="auto">
              <a:xfrm>
                <a:off x="10416" y="2112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3" name="Line 9"/>
              <p:cNvSpPr>
                <a:spLocks noChangeAspect="1" noChangeShapeType="1"/>
              </p:cNvSpPr>
              <p:nvPr/>
            </p:nvSpPr>
            <p:spPr bwMode="auto">
              <a:xfrm>
                <a:off x="10416" y="2208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Line 10"/>
              <p:cNvSpPr>
                <a:spLocks noChangeAspect="1" noChangeShapeType="1"/>
              </p:cNvSpPr>
              <p:nvPr/>
            </p:nvSpPr>
            <p:spPr bwMode="auto">
              <a:xfrm>
                <a:off x="10416" y="2304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Line 11"/>
              <p:cNvSpPr>
                <a:spLocks noChangeAspect="1" noChangeShapeType="1"/>
              </p:cNvSpPr>
              <p:nvPr/>
            </p:nvSpPr>
            <p:spPr bwMode="auto">
              <a:xfrm>
                <a:off x="10416" y="2400"/>
                <a:ext cx="134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Line 12"/>
              <p:cNvSpPr>
                <a:spLocks noChangeAspect="1" noChangeShapeType="1"/>
              </p:cNvSpPr>
              <p:nvPr/>
            </p:nvSpPr>
            <p:spPr bwMode="auto">
              <a:xfrm>
                <a:off x="10416" y="2496"/>
                <a:ext cx="196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7" name="Line 13"/>
              <p:cNvSpPr>
                <a:spLocks noChangeAspect="1" noChangeShapeType="1"/>
              </p:cNvSpPr>
              <p:nvPr/>
            </p:nvSpPr>
            <p:spPr bwMode="auto">
              <a:xfrm>
                <a:off x="10416" y="2592"/>
                <a:ext cx="225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Line 14"/>
              <p:cNvSpPr>
                <a:spLocks noChangeAspect="1" noChangeShapeType="1"/>
              </p:cNvSpPr>
              <p:nvPr/>
            </p:nvSpPr>
            <p:spPr bwMode="auto">
              <a:xfrm>
                <a:off x="10416" y="2688"/>
                <a:ext cx="25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9" name="Line 15"/>
              <p:cNvSpPr>
                <a:spLocks noChangeAspect="1" noChangeShapeType="1"/>
              </p:cNvSpPr>
              <p:nvPr/>
            </p:nvSpPr>
            <p:spPr bwMode="auto">
              <a:xfrm>
                <a:off x="10608" y="2784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Line 16"/>
              <p:cNvSpPr>
                <a:spLocks noChangeAspect="1" noChangeShapeType="1"/>
              </p:cNvSpPr>
              <p:nvPr/>
            </p:nvSpPr>
            <p:spPr bwMode="auto">
              <a:xfrm>
                <a:off x="10608" y="2880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Line 17"/>
              <p:cNvSpPr>
                <a:spLocks noChangeAspect="1" noChangeShapeType="1"/>
              </p:cNvSpPr>
              <p:nvPr/>
            </p:nvSpPr>
            <p:spPr bwMode="auto">
              <a:xfrm>
                <a:off x="10608" y="2976"/>
                <a:ext cx="11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" name="Line 18"/>
              <p:cNvSpPr>
                <a:spLocks noChangeAspect="1" noChangeShapeType="1"/>
              </p:cNvSpPr>
              <p:nvPr/>
            </p:nvSpPr>
            <p:spPr bwMode="auto">
              <a:xfrm>
                <a:off x="10608" y="3072"/>
                <a:ext cx="177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" name="Line 19"/>
              <p:cNvSpPr>
                <a:spLocks noChangeAspect="1" noChangeShapeType="1"/>
              </p:cNvSpPr>
              <p:nvPr/>
            </p:nvSpPr>
            <p:spPr bwMode="auto">
              <a:xfrm>
                <a:off x="10608" y="3168"/>
                <a:ext cx="206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" name="Line 20"/>
              <p:cNvSpPr>
                <a:spLocks noChangeAspect="1" noChangeShapeType="1"/>
              </p:cNvSpPr>
              <p:nvPr/>
            </p:nvSpPr>
            <p:spPr bwMode="auto">
              <a:xfrm>
                <a:off x="10608" y="3264"/>
                <a:ext cx="240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5" name="Line 21"/>
              <p:cNvSpPr>
                <a:spLocks noChangeAspect="1" noChangeShapeType="1"/>
              </p:cNvSpPr>
              <p:nvPr/>
            </p:nvSpPr>
            <p:spPr bwMode="auto">
              <a:xfrm>
                <a:off x="11040" y="3360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Line 22"/>
              <p:cNvSpPr>
                <a:spLocks noChangeAspect="1" noChangeShapeType="1"/>
              </p:cNvSpPr>
              <p:nvPr/>
            </p:nvSpPr>
            <p:spPr bwMode="auto">
              <a:xfrm>
                <a:off x="11040" y="3456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7" name="Line 23"/>
              <p:cNvSpPr>
                <a:spLocks noChangeAspect="1" noChangeShapeType="1"/>
              </p:cNvSpPr>
              <p:nvPr/>
            </p:nvSpPr>
            <p:spPr bwMode="auto">
              <a:xfrm>
                <a:off x="11040" y="3552"/>
                <a:ext cx="134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" name="Line 24"/>
              <p:cNvSpPr>
                <a:spLocks noChangeAspect="1" noChangeShapeType="1"/>
              </p:cNvSpPr>
              <p:nvPr/>
            </p:nvSpPr>
            <p:spPr bwMode="auto">
              <a:xfrm>
                <a:off x="11040" y="3648"/>
                <a:ext cx="16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Line 25"/>
              <p:cNvSpPr>
                <a:spLocks noChangeAspect="1" noChangeShapeType="1"/>
              </p:cNvSpPr>
              <p:nvPr/>
            </p:nvSpPr>
            <p:spPr bwMode="auto">
              <a:xfrm>
                <a:off x="11040" y="3744"/>
                <a:ext cx="196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" name="Line 26"/>
              <p:cNvSpPr>
                <a:spLocks noChangeAspect="1" noChangeShapeType="1"/>
              </p:cNvSpPr>
              <p:nvPr/>
            </p:nvSpPr>
            <p:spPr bwMode="auto">
              <a:xfrm>
                <a:off x="11376" y="3840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" name="Line 27"/>
              <p:cNvSpPr>
                <a:spLocks noChangeAspect="1" noChangeShapeType="1"/>
              </p:cNvSpPr>
              <p:nvPr/>
            </p:nvSpPr>
            <p:spPr bwMode="auto">
              <a:xfrm>
                <a:off x="11376" y="3936"/>
                <a:ext cx="100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Line 28"/>
              <p:cNvSpPr>
                <a:spLocks noChangeAspect="1" noChangeShapeType="1"/>
              </p:cNvSpPr>
              <p:nvPr/>
            </p:nvSpPr>
            <p:spPr bwMode="auto">
              <a:xfrm>
                <a:off x="11376" y="4032"/>
                <a:ext cx="129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3" name="Line 29"/>
              <p:cNvSpPr>
                <a:spLocks noChangeAspect="1" noChangeShapeType="1"/>
              </p:cNvSpPr>
              <p:nvPr/>
            </p:nvSpPr>
            <p:spPr bwMode="auto">
              <a:xfrm>
                <a:off x="11376" y="4128"/>
                <a:ext cx="16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4" name="Line 30"/>
              <p:cNvSpPr>
                <a:spLocks noChangeAspect="1" noChangeShapeType="1"/>
              </p:cNvSpPr>
              <p:nvPr/>
            </p:nvSpPr>
            <p:spPr bwMode="auto">
              <a:xfrm>
                <a:off x="11808" y="4224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Line 31"/>
              <p:cNvSpPr>
                <a:spLocks noChangeAspect="1" noChangeShapeType="1"/>
              </p:cNvSpPr>
              <p:nvPr/>
            </p:nvSpPr>
            <p:spPr bwMode="auto">
              <a:xfrm>
                <a:off x="11808" y="4320"/>
                <a:ext cx="86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Line 32"/>
              <p:cNvSpPr>
                <a:spLocks noChangeAspect="1" noChangeShapeType="1"/>
              </p:cNvSpPr>
              <p:nvPr/>
            </p:nvSpPr>
            <p:spPr bwMode="auto">
              <a:xfrm>
                <a:off x="11808" y="4416"/>
                <a:ext cx="120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7" name="Line 33"/>
              <p:cNvSpPr>
                <a:spLocks noChangeAspect="1" noChangeShapeType="1"/>
              </p:cNvSpPr>
              <p:nvPr/>
            </p:nvSpPr>
            <p:spPr bwMode="auto">
              <a:xfrm>
                <a:off x="12480" y="451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8" name="Line 34"/>
              <p:cNvSpPr>
                <a:spLocks noChangeAspect="1" noChangeShapeType="1"/>
              </p:cNvSpPr>
              <p:nvPr/>
            </p:nvSpPr>
            <p:spPr bwMode="auto">
              <a:xfrm>
                <a:off x="12480" y="4608"/>
                <a:ext cx="52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9" name="Line 35"/>
              <p:cNvSpPr>
                <a:spLocks noChangeAspect="1" noChangeShapeType="1"/>
              </p:cNvSpPr>
              <p:nvPr/>
            </p:nvSpPr>
            <p:spPr bwMode="auto">
              <a:xfrm>
                <a:off x="12768" y="4704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1" name="Group 36"/>
            <p:cNvGrpSpPr>
              <a:grpSpLocks noChangeAspect="1"/>
            </p:cNvGrpSpPr>
            <p:nvPr/>
          </p:nvGrpSpPr>
          <p:grpSpPr bwMode="auto">
            <a:xfrm>
              <a:off x="4176" y="2832"/>
              <a:ext cx="1463" cy="1055"/>
              <a:chOff x="10320" y="5232"/>
              <a:chExt cx="2928" cy="2112"/>
            </a:xfrm>
          </p:grpSpPr>
          <p:sp>
            <p:nvSpPr>
              <p:cNvPr id="222" name="Text Box 37"/>
              <p:cNvSpPr txBox="1">
                <a:spLocks noChangeAspect="1" noChangeArrowheads="1"/>
              </p:cNvSpPr>
              <p:nvPr/>
            </p:nvSpPr>
            <p:spPr bwMode="auto">
              <a:xfrm>
                <a:off x="10320" y="5232"/>
                <a:ext cx="28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cs typeface="Arial" charset="0"/>
                  </a:rPr>
                  <a:t>I left my nice pearls to her</a:t>
                </a:r>
              </a:p>
            </p:txBody>
          </p:sp>
          <p:sp>
            <p:nvSpPr>
              <p:cNvPr id="223" name="Text Box 38"/>
              <p:cNvSpPr txBox="1">
                <a:spLocks noChangeAspect="1" noChangeArrowheads="1"/>
              </p:cNvSpPr>
              <p:nvPr/>
            </p:nvSpPr>
            <p:spPr bwMode="auto">
              <a:xfrm>
                <a:off x="10320" y="5424"/>
                <a:ext cx="2784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cs typeface="Arial" charset="0"/>
                  </a:rPr>
                  <a:t>[ [    [       [      [</a:t>
                </a:r>
              </a:p>
            </p:txBody>
          </p:sp>
          <p:sp>
            <p:nvSpPr>
              <p:cNvPr id="224" name="Text Box 39"/>
              <p:cNvSpPr txBox="1">
                <a:spLocks noChangeAspect="1" noChangeArrowheads="1"/>
              </p:cNvSpPr>
              <p:nvPr/>
            </p:nvSpPr>
            <p:spPr bwMode="auto">
              <a:xfrm>
                <a:off x="10368" y="5616"/>
                <a:ext cx="2880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cs typeface="Arial" charset="0"/>
                  </a:rPr>
                  <a:t> ]    ]  ]            ]     ]</a:t>
                </a:r>
              </a:p>
            </p:txBody>
          </p:sp>
          <p:sp>
            <p:nvSpPr>
              <p:cNvPr id="225" name="Line 40"/>
              <p:cNvSpPr>
                <a:spLocks noChangeAspect="1" noChangeShapeType="1"/>
              </p:cNvSpPr>
              <p:nvPr/>
            </p:nvSpPr>
            <p:spPr bwMode="auto">
              <a:xfrm>
                <a:off x="10416" y="5904"/>
                <a:ext cx="144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" name="Line 41"/>
              <p:cNvSpPr>
                <a:spLocks noChangeAspect="1" noChangeShapeType="1"/>
              </p:cNvSpPr>
              <p:nvPr/>
            </p:nvSpPr>
            <p:spPr bwMode="auto">
              <a:xfrm>
                <a:off x="10416" y="5999"/>
                <a:ext cx="624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" name="Line 42"/>
              <p:cNvSpPr>
                <a:spLocks noChangeAspect="1" noChangeShapeType="1"/>
              </p:cNvSpPr>
              <p:nvPr/>
            </p:nvSpPr>
            <p:spPr bwMode="auto">
              <a:xfrm>
                <a:off x="10416" y="6095"/>
                <a:ext cx="912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Line 43"/>
              <p:cNvSpPr>
                <a:spLocks noChangeAspect="1" noChangeShapeType="1"/>
              </p:cNvSpPr>
              <p:nvPr/>
            </p:nvSpPr>
            <p:spPr bwMode="auto">
              <a:xfrm>
                <a:off x="10416" y="6191"/>
                <a:ext cx="1968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9" name="Line 44"/>
              <p:cNvSpPr>
                <a:spLocks noChangeAspect="1" noChangeShapeType="1"/>
              </p:cNvSpPr>
              <p:nvPr/>
            </p:nvSpPr>
            <p:spPr bwMode="auto">
              <a:xfrm>
                <a:off x="10416" y="6287"/>
                <a:ext cx="2592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0" name="Line 45"/>
              <p:cNvSpPr>
                <a:spLocks noChangeAspect="1" noChangeShapeType="1"/>
              </p:cNvSpPr>
              <p:nvPr/>
            </p:nvSpPr>
            <p:spPr bwMode="auto">
              <a:xfrm>
                <a:off x="10608" y="6383"/>
                <a:ext cx="432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1" name="Line 46"/>
              <p:cNvSpPr>
                <a:spLocks noChangeAspect="1" noChangeShapeType="1"/>
              </p:cNvSpPr>
              <p:nvPr/>
            </p:nvSpPr>
            <p:spPr bwMode="auto">
              <a:xfrm>
                <a:off x="10608" y="6479"/>
                <a:ext cx="72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2" name="Line 47"/>
              <p:cNvSpPr>
                <a:spLocks noChangeAspect="1" noChangeShapeType="1"/>
              </p:cNvSpPr>
              <p:nvPr/>
            </p:nvSpPr>
            <p:spPr bwMode="auto">
              <a:xfrm>
                <a:off x="10608" y="6575"/>
                <a:ext cx="1776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3" name="Line 48"/>
              <p:cNvSpPr>
                <a:spLocks noChangeAspect="1" noChangeShapeType="1"/>
              </p:cNvSpPr>
              <p:nvPr/>
            </p:nvSpPr>
            <p:spPr bwMode="auto">
              <a:xfrm>
                <a:off x="10608" y="6671"/>
                <a:ext cx="240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4" name="Line 49"/>
              <p:cNvSpPr>
                <a:spLocks noChangeAspect="1" noChangeShapeType="1"/>
              </p:cNvSpPr>
              <p:nvPr/>
            </p:nvSpPr>
            <p:spPr bwMode="auto">
              <a:xfrm>
                <a:off x="11040" y="6767"/>
                <a:ext cx="288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5" name="Line 50"/>
              <p:cNvSpPr>
                <a:spLocks noChangeAspect="1" noChangeShapeType="1"/>
              </p:cNvSpPr>
              <p:nvPr/>
            </p:nvSpPr>
            <p:spPr bwMode="auto">
              <a:xfrm>
                <a:off x="11040" y="6863"/>
                <a:ext cx="1344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6" name="Line 51"/>
              <p:cNvSpPr>
                <a:spLocks noChangeAspect="1" noChangeShapeType="1"/>
              </p:cNvSpPr>
              <p:nvPr/>
            </p:nvSpPr>
            <p:spPr bwMode="auto">
              <a:xfrm>
                <a:off x="11040" y="6959"/>
                <a:ext cx="1968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7" name="Line 52"/>
              <p:cNvSpPr>
                <a:spLocks noChangeAspect="1" noChangeShapeType="1"/>
              </p:cNvSpPr>
              <p:nvPr/>
            </p:nvSpPr>
            <p:spPr bwMode="auto">
              <a:xfrm>
                <a:off x="11808" y="7055"/>
                <a:ext cx="576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Line 53"/>
              <p:cNvSpPr>
                <a:spLocks noChangeAspect="1" noChangeShapeType="1"/>
              </p:cNvSpPr>
              <p:nvPr/>
            </p:nvSpPr>
            <p:spPr bwMode="auto">
              <a:xfrm>
                <a:off x="11808" y="7151"/>
                <a:ext cx="120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9" name="Line 54"/>
              <p:cNvSpPr>
                <a:spLocks noChangeAspect="1" noChangeShapeType="1"/>
              </p:cNvSpPr>
              <p:nvPr/>
            </p:nvSpPr>
            <p:spPr bwMode="auto">
              <a:xfrm>
                <a:off x="12480" y="7247"/>
                <a:ext cx="192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Line 55"/>
              <p:cNvSpPr>
                <a:spLocks noChangeAspect="1" noChangeShapeType="1"/>
              </p:cNvSpPr>
              <p:nvPr/>
            </p:nvSpPr>
            <p:spPr bwMode="auto">
              <a:xfrm>
                <a:off x="12480" y="7343"/>
                <a:ext cx="528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70" name="Group 56"/>
          <p:cNvGrpSpPr>
            <a:grpSpLocks noChangeAspect="1"/>
          </p:cNvGrpSpPr>
          <p:nvPr/>
        </p:nvGrpSpPr>
        <p:grpSpPr bwMode="auto">
          <a:xfrm>
            <a:off x="6451600" y="882650"/>
            <a:ext cx="2322513" cy="1674813"/>
            <a:chOff x="10320" y="5232"/>
            <a:chExt cx="2928" cy="2112"/>
          </a:xfrm>
        </p:grpSpPr>
        <p:sp>
          <p:nvSpPr>
            <p:cNvPr id="271" name="Text Box 57"/>
            <p:cNvSpPr txBox="1">
              <a:spLocks noChangeAspect="1" noChangeArrowheads="1"/>
            </p:cNvSpPr>
            <p:nvPr/>
          </p:nvSpPr>
          <p:spPr bwMode="auto">
            <a:xfrm>
              <a:off x="10320" y="5232"/>
              <a:ext cx="28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Arial" charset="0"/>
                </a:rPr>
                <a:t>I left my nice pearls to her</a:t>
              </a:r>
            </a:p>
          </p:txBody>
        </p:sp>
        <p:sp>
          <p:nvSpPr>
            <p:cNvPr id="272" name="Text Box 58"/>
            <p:cNvSpPr txBox="1">
              <a:spLocks noChangeAspect="1" noChangeArrowheads="1"/>
            </p:cNvSpPr>
            <p:nvPr/>
          </p:nvSpPr>
          <p:spPr bwMode="auto">
            <a:xfrm>
              <a:off x="10320" y="5424"/>
              <a:ext cx="27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Arial" charset="0"/>
                </a:rPr>
                <a:t>[ [    [       [      [</a:t>
              </a:r>
            </a:p>
          </p:txBody>
        </p:sp>
        <p:sp>
          <p:nvSpPr>
            <p:cNvPr id="273" name="Text Box 59"/>
            <p:cNvSpPr txBox="1">
              <a:spLocks noChangeAspect="1" noChangeArrowheads="1"/>
            </p:cNvSpPr>
            <p:nvPr/>
          </p:nvSpPr>
          <p:spPr bwMode="auto">
            <a:xfrm>
              <a:off x="10368" y="5616"/>
              <a:ext cx="288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Arial" charset="0"/>
                </a:rPr>
                <a:t> ]    ]  ]            ]     ]</a:t>
              </a:r>
            </a:p>
          </p:txBody>
        </p:sp>
        <p:sp>
          <p:nvSpPr>
            <p:cNvPr id="274" name="Line 60"/>
            <p:cNvSpPr>
              <a:spLocks noChangeAspect="1" noChangeShapeType="1"/>
            </p:cNvSpPr>
            <p:nvPr/>
          </p:nvSpPr>
          <p:spPr bwMode="auto">
            <a:xfrm>
              <a:off x="10416" y="5904"/>
              <a:ext cx="14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5" name="Line 61"/>
            <p:cNvSpPr>
              <a:spLocks noChangeAspect="1" noChangeShapeType="1"/>
            </p:cNvSpPr>
            <p:nvPr/>
          </p:nvSpPr>
          <p:spPr bwMode="auto">
            <a:xfrm>
              <a:off x="10416" y="5999"/>
              <a:ext cx="62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6" name="Line 62"/>
            <p:cNvSpPr>
              <a:spLocks noChangeAspect="1" noChangeShapeType="1"/>
            </p:cNvSpPr>
            <p:nvPr/>
          </p:nvSpPr>
          <p:spPr bwMode="auto">
            <a:xfrm>
              <a:off x="10416" y="6095"/>
              <a:ext cx="91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7" name="Line 63"/>
            <p:cNvSpPr>
              <a:spLocks noChangeAspect="1" noChangeShapeType="1"/>
            </p:cNvSpPr>
            <p:nvPr/>
          </p:nvSpPr>
          <p:spPr bwMode="auto">
            <a:xfrm>
              <a:off x="10416" y="6191"/>
              <a:ext cx="196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Line 64"/>
            <p:cNvSpPr>
              <a:spLocks noChangeAspect="1" noChangeShapeType="1"/>
            </p:cNvSpPr>
            <p:nvPr/>
          </p:nvSpPr>
          <p:spPr bwMode="auto">
            <a:xfrm>
              <a:off x="10416" y="6287"/>
              <a:ext cx="259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9" name="Line 65"/>
            <p:cNvSpPr>
              <a:spLocks noChangeAspect="1" noChangeShapeType="1"/>
            </p:cNvSpPr>
            <p:nvPr/>
          </p:nvSpPr>
          <p:spPr bwMode="auto">
            <a:xfrm>
              <a:off x="10608" y="6383"/>
              <a:ext cx="43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0" name="Line 66"/>
            <p:cNvSpPr>
              <a:spLocks noChangeAspect="1" noChangeShapeType="1"/>
            </p:cNvSpPr>
            <p:nvPr/>
          </p:nvSpPr>
          <p:spPr bwMode="auto">
            <a:xfrm>
              <a:off x="10608" y="6479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1" name="Line 67"/>
            <p:cNvSpPr>
              <a:spLocks noChangeAspect="1" noChangeShapeType="1"/>
            </p:cNvSpPr>
            <p:nvPr/>
          </p:nvSpPr>
          <p:spPr bwMode="auto">
            <a:xfrm>
              <a:off x="10608" y="6575"/>
              <a:ext cx="1776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2" name="Line 68"/>
            <p:cNvSpPr>
              <a:spLocks noChangeAspect="1" noChangeShapeType="1"/>
            </p:cNvSpPr>
            <p:nvPr/>
          </p:nvSpPr>
          <p:spPr bwMode="auto">
            <a:xfrm>
              <a:off x="10608" y="6671"/>
              <a:ext cx="240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3" name="Line 69"/>
            <p:cNvSpPr>
              <a:spLocks noChangeAspect="1" noChangeShapeType="1"/>
            </p:cNvSpPr>
            <p:nvPr/>
          </p:nvSpPr>
          <p:spPr bwMode="auto">
            <a:xfrm>
              <a:off x="11040" y="6767"/>
              <a:ext cx="28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4" name="Line 70"/>
            <p:cNvSpPr>
              <a:spLocks noChangeAspect="1" noChangeShapeType="1"/>
            </p:cNvSpPr>
            <p:nvPr/>
          </p:nvSpPr>
          <p:spPr bwMode="auto">
            <a:xfrm>
              <a:off x="11040" y="6863"/>
              <a:ext cx="134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5" name="Line 71"/>
            <p:cNvSpPr>
              <a:spLocks noChangeAspect="1" noChangeShapeType="1"/>
            </p:cNvSpPr>
            <p:nvPr/>
          </p:nvSpPr>
          <p:spPr bwMode="auto">
            <a:xfrm>
              <a:off x="11040" y="6959"/>
              <a:ext cx="196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6" name="Line 72"/>
            <p:cNvSpPr>
              <a:spLocks noChangeAspect="1" noChangeShapeType="1"/>
            </p:cNvSpPr>
            <p:nvPr/>
          </p:nvSpPr>
          <p:spPr bwMode="auto">
            <a:xfrm>
              <a:off x="11808" y="7055"/>
              <a:ext cx="576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7" name="Line 73"/>
            <p:cNvSpPr>
              <a:spLocks noChangeAspect="1" noChangeShapeType="1"/>
            </p:cNvSpPr>
            <p:nvPr/>
          </p:nvSpPr>
          <p:spPr bwMode="auto">
            <a:xfrm>
              <a:off x="11808" y="7151"/>
              <a:ext cx="120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8" name="Line 74"/>
            <p:cNvSpPr>
              <a:spLocks noChangeAspect="1" noChangeShapeType="1"/>
            </p:cNvSpPr>
            <p:nvPr/>
          </p:nvSpPr>
          <p:spPr bwMode="auto">
            <a:xfrm>
              <a:off x="12480" y="7247"/>
              <a:ext cx="19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9" name="Line 75"/>
            <p:cNvSpPr>
              <a:spLocks noChangeAspect="1" noChangeShapeType="1"/>
            </p:cNvSpPr>
            <p:nvPr/>
          </p:nvSpPr>
          <p:spPr bwMode="auto">
            <a:xfrm>
              <a:off x="12480" y="7343"/>
              <a:ext cx="52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0" name="Group 76"/>
          <p:cNvGrpSpPr>
            <a:grpSpLocks/>
          </p:cNvGrpSpPr>
          <p:nvPr/>
        </p:nvGrpSpPr>
        <p:grpSpPr bwMode="auto">
          <a:xfrm>
            <a:off x="6451600" y="3736975"/>
            <a:ext cx="2246313" cy="1370013"/>
            <a:chOff x="4176" y="2687"/>
            <a:chExt cx="1415" cy="863"/>
          </a:xfrm>
        </p:grpSpPr>
        <p:sp>
          <p:nvSpPr>
            <p:cNvPr id="291" name="Line 77"/>
            <p:cNvSpPr>
              <a:spLocks noChangeAspect="1" noChangeShapeType="1"/>
            </p:cNvSpPr>
            <p:nvPr/>
          </p:nvSpPr>
          <p:spPr bwMode="auto">
            <a:xfrm>
              <a:off x="4224" y="2927"/>
              <a:ext cx="98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Line 78"/>
            <p:cNvSpPr>
              <a:spLocks noChangeAspect="1" noChangeShapeType="1"/>
            </p:cNvSpPr>
            <p:nvPr/>
          </p:nvSpPr>
          <p:spPr bwMode="auto">
            <a:xfrm>
              <a:off x="4224" y="2831"/>
              <a:ext cx="7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Line 79"/>
            <p:cNvSpPr>
              <a:spLocks noChangeAspect="1" noChangeShapeType="1"/>
            </p:cNvSpPr>
            <p:nvPr/>
          </p:nvSpPr>
          <p:spPr bwMode="auto">
            <a:xfrm>
              <a:off x="4224" y="2879"/>
              <a:ext cx="31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Line 80"/>
            <p:cNvSpPr>
              <a:spLocks noChangeAspect="1" noChangeShapeType="1"/>
            </p:cNvSpPr>
            <p:nvPr/>
          </p:nvSpPr>
          <p:spPr bwMode="auto">
            <a:xfrm>
              <a:off x="4224" y="2975"/>
              <a:ext cx="45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Line 81"/>
            <p:cNvSpPr>
              <a:spLocks noChangeAspect="1" noChangeShapeType="1"/>
            </p:cNvSpPr>
            <p:nvPr/>
          </p:nvSpPr>
          <p:spPr bwMode="auto">
            <a:xfrm>
              <a:off x="4224" y="3023"/>
              <a:ext cx="1295" cy="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Line 82"/>
            <p:cNvSpPr>
              <a:spLocks noChangeAspect="1" noChangeShapeType="1"/>
            </p:cNvSpPr>
            <p:nvPr/>
          </p:nvSpPr>
          <p:spPr bwMode="auto">
            <a:xfrm>
              <a:off x="4320" y="3071"/>
              <a:ext cx="216" cy="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Line 83"/>
            <p:cNvSpPr>
              <a:spLocks noChangeAspect="1" noChangeShapeType="1"/>
            </p:cNvSpPr>
            <p:nvPr/>
          </p:nvSpPr>
          <p:spPr bwMode="auto">
            <a:xfrm>
              <a:off x="4320" y="3119"/>
              <a:ext cx="360" cy="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Line 84"/>
            <p:cNvSpPr>
              <a:spLocks noChangeAspect="1" noChangeShapeType="1"/>
            </p:cNvSpPr>
            <p:nvPr/>
          </p:nvSpPr>
          <p:spPr bwMode="auto">
            <a:xfrm>
              <a:off x="4320" y="3166"/>
              <a:ext cx="887" cy="0"/>
            </a:xfrm>
            <a:prstGeom prst="line">
              <a:avLst/>
            </a:prstGeom>
            <a:noFill/>
            <a:ln w="38100">
              <a:solidFill>
                <a:srgbClr val="CC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Line 85"/>
            <p:cNvSpPr>
              <a:spLocks noChangeAspect="1" noChangeShapeType="1"/>
            </p:cNvSpPr>
            <p:nvPr/>
          </p:nvSpPr>
          <p:spPr bwMode="auto">
            <a:xfrm>
              <a:off x="4320" y="3214"/>
              <a:ext cx="1199" cy="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Line 86"/>
            <p:cNvSpPr>
              <a:spLocks noChangeAspect="1" noChangeShapeType="1"/>
            </p:cNvSpPr>
            <p:nvPr/>
          </p:nvSpPr>
          <p:spPr bwMode="auto">
            <a:xfrm>
              <a:off x="4536" y="3262"/>
              <a:ext cx="144" cy="0"/>
            </a:xfrm>
            <a:prstGeom prst="line">
              <a:avLst/>
            </a:prstGeom>
            <a:noFill/>
            <a:ln w="38100">
              <a:solidFill>
                <a:srgbClr val="FBA31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Line 87"/>
            <p:cNvSpPr>
              <a:spLocks noChangeAspect="1" noChangeShapeType="1"/>
            </p:cNvSpPr>
            <p:nvPr/>
          </p:nvSpPr>
          <p:spPr bwMode="auto">
            <a:xfrm>
              <a:off x="4536" y="3310"/>
              <a:ext cx="67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Line 88"/>
            <p:cNvSpPr>
              <a:spLocks noChangeAspect="1" noChangeShapeType="1"/>
            </p:cNvSpPr>
            <p:nvPr/>
          </p:nvSpPr>
          <p:spPr bwMode="auto">
            <a:xfrm>
              <a:off x="4536" y="3358"/>
              <a:ext cx="98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Line 89"/>
            <p:cNvSpPr>
              <a:spLocks noChangeAspect="1" noChangeShapeType="1"/>
            </p:cNvSpPr>
            <p:nvPr/>
          </p:nvSpPr>
          <p:spPr bwMode="auto">
            <a:xfrm>
              <a:off x="4919" y="3406"/>
              <a:ext cx="2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Line 90"/>
            <p:cNvSpPr>
              <a:spLocks noChangeAspect="1" noChangeShapeType="1"/>
            </p:cNvSpPr>
            <p:nvPr/>
          </p:nvSpPr>
          <p:spPr bwMode="auto">
            <a:xfrm>
              <a:off x="4919" y="3454"/>
              <a:ext cx="600" cy="0"/>
            </a:xfrm>
            <a:prstGeom prst="line">
              <a:avLst/>
            </a:prstGeom>
            <a:noFill/>
            <a:ln w="38100">
              <a:solidFill>
                <a:srgbClr val="CC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Line 91"/>
            <p:cNvSpPr>
              <a:spLocks noChangeAspect="1" noChangeShapeType="1"/>
            </p:cNvSpPr>
            <p:nvPr/>
          </p:nvSpPr>
          <p:spPr bwMode="auto">
            <a:xfrm>
              <a:off x="5255" y="3502"/>
              <a:ext cx="96" cy="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Line 92"/>
            <p:cNvSpPr>
              <a:spLocks noChangeAspect="1" noChangeShapeType="1"/>
            </p:cNvSpPr>
            <p:nvPr/>
          </p:nvSpPr>
          <p:spPr bwMode="auto">
            <a:xfrm>
              <a:off x="5255" y="3550"/>
              <a:ext cx="264" cy="0"/>
            </a:xfrm>
            <a:prstGeom prst="line">
              <a:avLst/>
            </a:prstGeom>
            <a:noFill/>
            <a:ln w="38100">
              <a:solidFill>
                <a:srgbClr val="CC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Text Box 93"/>
            <p:cNvSpPr txBox="1">
              <a:spLocks noChangeAspect="1" noChangeArrowheads="1"/>
            </p:cNvSpPr>
            <p:nvPr/>
          </p:nvSpPr>
          <p:spPr bwMode="auto">
            <a:xfrm>
              <a:off x="4176" y="2687"/>
              <a:ext cx="141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cs typeface="Arial" charset="0"/>
                </a:rPr>
                <a:t>I left my nice pearls to her</a:t>
              </a:r>
            </a:p>
          </p:txBody>
        </p:sp>
      </p:grpSp>
      <p:sp>
        <p:nvSpPr>
          <p:cNvPr id="308" name="AutoShape 94"/>
          <p:cNvSpPr>
            <a:spLocks noChangeAspect="1" noChangeArrowheads="1"/>
          </p:cNvSpPr>
          <p:nvPr/>
        </p:nvSpPr>
        <p:spPr bwMode="auto">
          <a:xfrm>
            <a:off x="7137400" y="2976563"/>
            <a:ext cx="874713" cy="304800"/>
          </a:xfrm>
          <a:prstGeom prst="downArrow">
            <a:avLst>
              <a:gd name="adj1" fmla="val 58148"/>
              <a:gd name="adj2" fmla="val 56769"/>
            </a:avLst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9" name="Line 95"/>
          <p:cNvSpPr>
            <a:spLocks noChangeAspect="1" noChangeShapeType="1"/>
          </p:cNvSpPr>
          <p:nvPr/>
        </p:nvSpPr>
        <p:spPr bwMode="auto">
          <a:xfrm>
            <a:off x="6591300" y="5638800"/>
            <a:ext cx="1143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0" name="Line 96"/>
          <p:cNvSpPr>
            <a:spLocks noChangeAspect="1" noChangeShapeType="1"/>
          </p:cNvSpPr>
          <p:nvPr/>
        </p:nvSpPr>
        <p:spPr bwMode="auto">
          <a:xfrm>
            <a:off x="6743700" y="5676900"/>
            <a:ext cx="342900" cy="0"/>
          </a:xfrm>
          <a:prstGeom prst="line">
            <a:avLst/>
          </a:prstGeom>
          <a:noFill/>
          <a:ln w="38100">
            <a:solidFill>
              <a:srgbClr val="66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1" name="Line 97"/>
          <p:cNvSpPr>
            <a:spLocks noChangeAspect="1" noChangeShapeType="1"/>
          </p:cNvSpPr>
          <p:nvPr/>
        </p:nvSpPr>
        <p:spPr bwMode="auto">
          <a:xfrm>
            <a:off x="7086600" y="5715000"/>
            <a:ext cx="1068388" cy="0"/>
          </a:xfrm>
          <a:prstGeom prst="line">
            <a:avLst/>
          </a:prstGeom>
          <a:noFill/>
          <a:ln w="38100">
            <a:solidFill>
              <a:srgbClr val="FBA31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2" name="Line 98"/>
          <p:cNvSpPr>
            <a:spLocks noChangeAspect="1" noChangeShapeType="1"/>
          </p:cNvSpPr>
          <p:nvPr/>
        </p:nvSpPr>
        <p:spPr bwMode="auto">
          <a:xfrm>
            <a:off x="8231188" y="5753100"/>
            <a:ext cx="4191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3" name="Text Box 99"/>
          <p:cNvSpPr txBox="1">
            <a:spLocks noChangeAspect="1" noChangeArrowheads="1"/>
          </p:cNvSpPr>
          <p:nvPr/>
        </p:nvSpPr>
        <p:spPr bwMode="auto">
          <a:xfrm>
            <a:off x="6515100" y="5791200"/>
            <a:ext cx="22494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900" b="1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sz="9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900" b="1">
                <a:solidFill>
                  <a:srgbClr val="66FFCC"/>
                </a:solidFill>
                <a:latin typeface="Courier New" pitchFamily="49" charset="0"/>
              </a:rPr>
              <a:t>left</a:t>
            </a:r>
            <a:r>
              <a:rPr lang="en-US" sz="9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900" b="1">
                <a:solidFill>
                  <a:srgbClr val="FF9900"/>
                </a:solidFill>
                <a:latin typeface="Courier New" pitchFamily="49" charset="0"/>
              </a:rPr>
              <a:t>my nice pearls</a:t>
            </a:r>
            <a:r>
              <a:rPr lang="en-US" sz="9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900" b="1">
                <a:solidFill>
                  <a:srgbClr val="00FF00"/>
                </a:solidFill>
                <a:latin typeface="Courier New" pitchFamily="49" charset="0"/>
              </a:rPr>
              <a:t>to her</a:t>
            </a:r>
          </a:p>
        </p:txBody>
      </p:sp>
      <p:sp>
        <p:nvSpPr>
          <p:cNvPr id="314" name="AutoShape 100"/>
          <p:cNvSpPr>
            <a:spLocks noChangeAspect="1" noChangeArrowheads="1"/>
          </p:cNvSpPr>
          <p:nvPr/>
        </p:nvSpPr>
        <p:spPr bwMode="auto">
          <a:xfrm>
            <a:off x="7200900" y="5219700"/>
            <a:ext cx="877888" cy="304800"/>
          </a:xfrm>
          <a:prstGeom prst="downArrow">
            <a:avLst>
              <a:gd name="adj1" fmla="val 58148"/>
              <a:gd name="adj2" fmla="val 56769"/>
            </a:avLst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5" name="AutoShape 101"/>
          <p:cNvSpPr>
            <a:spLocks noChangeArrowheads="1"/>
          </p:cNvSpPr>
          <p:nvPr/>
        </p:nvSpPr>
        <p:spPr bwMode="auto">
          <a:xfrm>
            <a:off x="0" y="1295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6" name="AutoShape 102"/>
          <p:cNvSpPr>
            <a:spLocks noChangeArrowheads="1"/>
          </p:cNvSpPr>
          <p:nvPr/>
        </p:nvSpPr>
        <p:spPr bwMode="auto">
          <a:xfrm>
            <a:off x="0" y="2808288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C000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7" name="AutoShape 103"/>
          <p:cNvSpPr>
            <a:spLocks noChangeArrowheads="1"/>
          </p:cNvSpPr>
          <p:nvPr/>
        </p:nvSpPr>
        <p:spPr bwMode="auto">
          <a:xfrm>
            <a:off x="0" y="3962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C000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8" name="AutoShape 108"/>
          <p:cNvSpPr>
            <a:spLocks noChangeArrowheads="1"/>
          </p:cNvSpPr>
          <p:nvPr/>
        </p:nvSpPr>
        <p:spPr bwMode="auto">
          <a:xfrm>
            <a:off x="3657600" y="685800"/>
            <a:ext cx="2514600" cy="457200"/>
          </a:xfrm>
          <a:prstGeom prst="wedgeRoundRectCallout">
            <a:avLst>
              <a:gd name="adj1" fmla="val 82565"/>
              <a:gd name="adj2" fmla="val 8333"/>
              <a:gd name="adj3" fmla="val 16667"/>
            </a:avLst>
          </a:prstGeom>
          <a:solidFill>
            <a:srgbClr val="FFFFCC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/>
              </a:rPr>
              <a:t>candidate arguments</a:t>
            </a:r>
          </a:p>
        </p:txBody>
      </p:sp>
      <p:sp>
        <p:nvSpPr>
          <p:cNvPr id="319" name="Line 110"/>
          <p:cNvSpPr>
            <a:spLocks noChangeShapeType="1"/>
          </p:cNvSpPr>
          <p:nvPr/>
        </p:nvSpPr>
        <p:spPr bwMode="auto">
          <a:xfrm>
            <a:off x="766763" y="4333875"/>
            <a:ext cx="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0" name="TextBox 3"/>
          <p:cNvSpPr txBox="1">
            <a:spLocks noChangeArrowheads="1"/>
          </p:cNvSpPr>
          <p:nvPr/>
        </p:nvSpPr>
        <p:spPr bwMode="auto">
          <a:xfrm>
            <a:off x="266700" y="6073914"/>
            <a:ext cx="8724900" cy="707886"/>
          </a:xfrm>
          <a:prstGeom prst="rect">
            <a:avLst/>
          </a:prstGeom>
          <a:solidFill>
            <a:srgbClr val="FFFFCC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dirty="0" smtClean="0">
                <a:solidFill>
                  <a:srgbClr val="003366"/>
                </a:solidFill>
                <a:latin typeface="Calibri" pitchFamily="34" charset="0"/>
              </a:rPr>
              <a:t>Use the </a:t>
            </a:r>
            <a:r>
              <a:rPr lang="en-US" sz="2000" b="1" dirty="0" smtClean="0">
                <a:solidFill>
                  <a:srgbClr val="003366"/>
                </a:solidFill>
                <a:latin typeface="Calibri" pitchFamily="34" charset="0"/>
              </a:rPr>
              <a:t>pipeline architecture’s simplicity </a:t>
            </a:r>
            <a:r>
              <a:rPr lang="en-US" sz="2000" dirty="0" smtClean="0">
                <a:solidFill>
                  <a:srgbClr val="003366"/>
                </a:solidFill>
                <a:latin typeface="Calibri" pitchFamily="34" charset="0"/>
              </a:rPr>
              <a:t>while </a:t>
            </a:r>
            <a:r>
              <a:rPr lang="en-US" sz="2000" b="1" dirty="0" smtClean="0">
                <a:solidFill>
                  <a:srgbClr val="003366"/>
                </a:solidFill>
                <a:latin typeface="Calibri" pitchFamily="34" charset="0"/>
              </a:rPr>
              <a:t>maintaining uncertainty</a:t>
            </a:r>
            <a:r>
              <a:rPr lang="en-US" sz="2000" dirty="0" smtClean="0">
                <a:solidFill>
                  <a:srgbClr val="003366"/>
                </a:solidFill>
                <a:latin typeface="Calibri" pitchFamily="34" charset="0"/>
              </a:rPr>
              <a:t>:  keep probability distributions over decisions &amp; use global inference at decision time.</a:t>
            </a:r>
            <a:endParaRPr lang="en-US" sz="2000" dirty="0">
              <a:solidFill>
                <a:srgbClr val="003366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/>
      <p:bldP spid="309" grpId="0" animBg="1"/>
      <p:bldP spid="310" grpId="0" animBg="1"/>
      <p:bldP spid="311" grpId="0" animBg="1"/>
      <p:bldP spid="312" grpId="0" animBg="1"/>
      <p:bldP spid="313" grpId="0"/>
      <p:bldP spid="314" grpId="0" animBg="1"/>
      <p:bldP spid="315" grpId="0" animBg="1"/>
      <p:bldP spid="316" grpId="0" animBg="1"/>
      <p:bldP spid="317" grpId="0" animBg="1"/>
      <p:bldP spid="318" grpId="0" build="allAtOnce" animBg="1"/>
      <p:bldP spid="319" grpId="0" animBg="1"/>
      <p:bldP spid="3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smtClean="0">
                <a:cs typeface="Arial Unicode MS" pitchFamily="34" charset="-128"/>
              </a:rPr>
              <a:t>Page </a:t>
            </a:r>
            <a:fld id="{F3AC2D08-B03C-4A31-8878-CECEF40C2D1D}" type="slidenum">
              <a:rPr lang="en-US" altLang="zh-TW" smtClean="0">
                <a:cs typeface="Arial Unicode MS" pitchFamily="34" charset="-128"/>
              </a:rPr>
              <a:pPr eaLnBrk="1" hangingPunct="1"/>
              <a:t>25</a:t>
            </a:fld>
            <a:endParaRPr lang="en-US" altLang="zh-TW" smtClean="0">
              <a:cs typeface="Arial Unicode MS" pitchFamily="34" charset="-128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Lot More Problems</a:t>
            </a:r>
          </a:p>
        </p:txBody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POS/Shallow Parsing/NER</a:t>
            </a:r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 smtClean="0"/>
              <a:t>SRL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sz="2000" dirty="0" smtClean="0"/>
              <a:t>Parsing/Dependency Parsing</a:t>
            </a:r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 smtClean="0"/>
              <a:t>Information Extraction/Relation Extraction </a:t>
            </a:r>
          </a:p>
          <a:p>
            <a:pPr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r>
              <a:rPr lang="en-US" sz="2000" dirty="0" smtClean="0"/>
              <a:t>Co-Reference Resolution</a:t>
            </a:r>
          </a:p>
          <a:p>
            <a:pPr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r>
              <a:rPr lang="en-US" sz="2000" dirty="0" smtClean="0"/>
              <a:t>Transliteration</a:t>
            </a:r>
          </a:p>
          <a:p>
            <a:pPr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r>
              <a:rPr lang="en-US" sz="2000" dirty="0" smtClean="0"/>
              <a:t>Textual Entailment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Computational Issues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29600" y="6553200"/>
            <a:ext cx="914400" cy="2286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smtClean="0">
                <a:cs typeface="Arial Unicode MS" pitchFamily="34" charset="-128"/>
              </a:rPr>
              <a:t>Page </a:t>
            </a:r>
            <a:fld id="{0154F5A3-D38A-4C66-BDF1-C215E0708DCB}" type="slidenum">
              <a:rPr lang="en-US" altLang="zh-TW" smtClean="0">
                <a:cs typeface="Arial Unicode MS" pitchFamily="34" charset="-128"/>
              </a:rPr>
              <a:pPr eaLnBrk="1" hangingPunct="1"/>
              <a:t>26</a:t>
            </a:fld>
            <a:endParaRPr lang="en-US" altLang="zh-TW" smtClean="0">
              <a:cs typeface="Arial Unicode MS" pitchFamily="34" charset="-128"/>
            </a:endParaRP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952500"/>
            <a:ext cx="53054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533400" y="114300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TW" sz="2400" b="1">
              <a:solidFill>
                <a:schemeClr val="hlink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14821" name="Rectangle 5"/>
          <p:cNvSpPr>
            <a:spLocks noChangeArrowheads="1"/>
          </p:cNvSpPr>
          <p:nvPr/>
        </p:nvSpPr>
        <p:spPr bwMode="auto">
          <a:xfrm>
            <a:off x="2857500" y="4038600"/>
            <a:ext cx="3429000" cy="376238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80"/>
                </a:solidFill>
              </a:rPr>
              <a:t>Difficulty of Annotating Data</a:t>
            </a:r>
          </a:p>
        </p:txBody>
      </p:sp>
      <p:sp>
        <p:nvSpPr>
          <p:cNvPr id="25607" name="TextBox 3"/>
          <p:cNvSpPr txBox="1">
            <a:spLocks noChangeArrowheads="1"/>
          </p:cNvSpPr>
          <p:nvPr/>
        </p:nvSpPr>
        <p:spPr bwMode="auto">
          <a:xfrm>
            <a:off x="3695700" y="2468563"/>
            <a:ext cx="1752600" cy="1493837"/>
          </a:xfrm>
          <a:prstGeom prst="rect">
            <a:avLst/>
          </a:prstGeom>
          <a:solidFill>
            <a:srgbClr val="FFFFCC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Decouple?</a:t>
            </a:r>
          </a:p>
          <a:p>
            <a:pPr algn="ctr" eaLnBrk="1" hangingPunct="1"/>
            <a:endParaRPr lang="en-US">
              <a:solidFill>
                <a:srgbClr val="FF0000"/>
              </a:solidFill>
            </a:endParaRPr>
          </a:p>
          <a:p>
            <a:pPr algn="ctr" eaLnBrk="1" hangingPunct="1"/>
            <a:r>
              <a:rPr lang="en-US">
                <a:solidFill>
                  <a:srgbClr val="0033CC"/>
                </a:solidFill>
              </a:rPr>
              <a:t>Joint Learning </a:t>
            </a:r>
          </a:p>
          <a:p>
            <a:pPr algn="ctr" eaLnBrk="1" hangingPunct="1"/>
            <a:r>
              <a:rPr lang="en-US">
                <a:solidFill>
                  <a:srgbClr val="0033CC"/>
                </a:solidFill>
              </a:rPr>
              <a:t>vs. </a:t>
            </a:r>
          </a:p>
          <a:p>
            <a:pPr algn="ctr" eaLnBrk="1" hangingPunct="1"/>
            <a:r>
              <a:rPr lang="en-US">
                <a:solidFill>
                  <a:srgbClr val="0033CC"/>
                </a:solidFill>
              </a:rPr>
              <a:t>Joint Inference</a:t>
            </a:r>
          </a:p>
        </p:txBody>
      </p:sp>
      <p:sp>
        <p:nvSpPr>
          <p:cNvPr id="25608" name="TextBox 3"/>
          <p:cNvSpPr txBox="1">
            <a:spLocks noChangeArrowheads="1"/>
          </p:cNvSpPr>
          <p:nvPr/>
        </p:nvSpPr>
        <p:spPr bwMode="auto">
          <a:xfrm>
            <a:off x="228600" y="2209800"/>
            <a:ext cx="2971800" cy="1200150"/>
          </a:xfrm>
          <a:prstGeom prst="rect">
            <a:avLst/>
          </a:prstGeom>
          <a:solidFill>
            <a:srgbClr val="FFFFCC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The Inference Problem</a:t>
            </a:r>
          </a:p>
          <a:p>
            <a:pPr eaLnBrk="1" hangingPunct="1"/>
            <a:endParaRPr lang="en-US">
              <a:solidFill>
                <a:srgbClr val="FF0000"/>
              </a:solidFill>
            </a:endParaRPr>
          </a:p>
          <a:p>
            <a:pPr eaLnBrk="1" hangingPunct="1"/>
            <a:r>
              <a:rPr lang="en-US">
                <a:solidFill>
                  <a:srgbClr val="0033CC"/>
                </a:solidFill>
              </a:rPr>
              <a:t>How to solve/make decisions ? </a:t>
            </a:r>
          </a:p>
        </p:txBody>
      </p:sp>
      <p:sp>
        <p:nvSpPr>
          <p:cNvPr id="25609" name="TextBox 3"/>
          <p:cNvSpPr txBox="1">
            <a:spLocks noChangeArrowheads="1"/>
          </p:cNvSpPr>
          <p:nvPr/>
        </p:nvSpPr>
        <p:spPr bwMode="auto">
          <a:xfrm>
            <a:off x="5867400" y="2209800"/>
            <a:ext cx="2971800" cy="1200150"/>
          </a:xfrm>
          <a:prstGeom prst="rect">
            <a:avLst/>
          </a:prstGeom>
          <a:solidFill>
            <a:srgbClr val="FFFFCC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The Learning Problem </a:t>
            </a:r>
          </a:p>
          <a:p>
            <a:pPr eaLnBrk="1" hangingPunct="1"/>
            <a:endParaRPr 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dirty="0">
                <a:solidFill>
                  <a:srgbClr val="0033CC"/>
                </a:solidFill>
              </a:rPr>
              <a:t>How to train the </a:t>
            </a:r>
            <a:r>
              <a:rPr lang="en-US" dirty="0" smtClean="0">
                <a:solidFill>
                  <a:srgbClr val="0033CC"/>
                </a:solidFill>
              </a:rPr>
              <a:t>model ? </a:t>
            </a:r>
            <a:endParaRPr lang="en-US" dirty="0">
              <a:solidFill>
                <a:srgbClr val="0033CC"/>
              </a:solidFill>
            </a:endParaRPr>
          </a:p>
          <a:p>
            <a:pPr eaLnBrk="1" hangingPunct="1"/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14400" y="4572000"/>
            <a:ext cx="2971800" cy="1219200"/>
          </a:xfrm>
          <a:prstGeom prst="rect">
            <a:avLst/>
          </a:prstGeom>
          <a:solidFill>
            <a:srgbClr val="FFFFCC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Indirect Supervision</a:t>
            </a:r>
          </a:p>
          <a:p>
            <a:pPr eaLnBrk="1" hangingPunct="1"/>
            <a:endParaRPr lang="en-US" dirty="0">
              <a:solidFill>
                <a:srgbClr val="FF0000"/>
              </a:solidFill>
            </a:endParaRPr>
          </a:p>
          <a:p>
            <a:pPr algn="ctr" eaLnBrk="1" hangingPunct="1"/>
            <a:r>
              <a:rPr lang="en-US" b="1" dirty="0" smtClean="0">
                <a:solidFill>
                  <a:srgbClr val="0033CC"/>
                </a:solidFill>
              </a:rPr>
              <a:t>Constraints </a:t>
            </a:r>
            <a:r>
              <a:rPr lang="en-US" b="1" dirty="0">
                <a:solidFill>
                  <a:srgbClr val="0033CC"/>
                </a:solidFill>
              </a:rPr>
              <a:t>Driven Learning</a:t>
            </a:r>
            <a:r>
              <a:rPr lang="en-US" dirty="0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257800" y="4572000"/>
            <a:ext cx="2971800" cy="1219200"/>
          </a:xfrm>
          <a:prstGeom prst="rect">
            <a:avLst/>
          </a:prstGeom>
          <a:solidFill>
            <a:srgbClr val="FFFFCC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Semi-supervised Learning</a:t>
            </a:r>
          </a:p>
          <a:p>
            <a:pPr eaLnBrk="1" hangingPunct="1"/>
            <a:endParaRPr lang="en-US" dirty="0">
              <a:solidFill>
                <a:srgbClr val="FF0000"/>
              </a:solidFill>
            </a:endParaRPr>
          </a:p>
          <a:p>
            <a:pPr algn="ctr" eaLnBrk="1" hangingPunct="1"/>
            <a:r>
              <a:rPr lang="en-US" b="1" dirty="0" smtClean="0">
                <a:solidFill>
                  <a:srgbClr val="0033CC"/>
                </a:solidFill>
              </a:rPr>
              <a:t>Constraints </a:t>
            </a:r>
            <a:r>
              <a:rPr lang="en-US" b="1" dirty="0">
                <a:solidFill>
                  <a:srgbClr val="0033CC"/>
                </a:solidFill>
              </a:rPr>
              <a:t>Driven Learning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25612" name="Rectangle 9"/>
          <p:cNvSpPr>
            <a:spLocks noChangeArrowheads="1"/>
          </p:cNvSpPr>
          <p:nvPr/>
        </p:nvSpPr>
        <p:spPr bwMode="auto">
          <a:xfrm>
            <a:off x="1905000" y="990600"/>
            <a:ext cx="5700712" cy="923925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>
              <a:solidFill>
                <a:srgbClr val="000080"/>
              </a:solidFill>
            </a:endParaRPr>
          </a:p>
          <a:p>
            <a:pPr algn="ctr"/>
            <a:r>
              <a:rPr lang="en-US">
                <a:solidFill>
                  <a:srgbClr val="000080"/>
                </a:solidFill>
              </a:rPr>
              <a:t>A MODEL</a:t>
            </a:r>
          </a:p>
          <a:p>
            <a:pPr algn="ctr"/>
            <a:endParaRPr lang="en-US">
              <a:solidFill>
                <a:srgbClr val="0000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1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4821" grpId="0" animBg="1"/>
      <p:bldP spid="4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Perspective</a:t>
            </a:r>
          </a:p>
        </p:txBody>
      </p:sp>
      <p:sp>
        <p:nvSpPr>
          <p:cNvPr id="131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Models</a:t>
            </a:r>
          </a:p>
          <a:p>
            <a:pPr lvl="1" eaLnBrk="1" hangingPunct="1">
              <a:defRPr/>
            </a:pPr>
            <a:r>
              <a:rPr lang="en-US" dirty="0" smtClean="0"/>
              <a:t>Generative/ </a:t>
            </a:r>
            <a:r>
              <a:rPr lang="en-US" dirty="0" err="1" smtClean="0"/>
              <a:t>Descriminative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Training</a:t>
            </a:r>
          </a:p>
          <a:p>
            <a:pPr lvl="1" eaLnBrk="1" hangingPunct="1">
              <a:defRPr/>
            </a:pPr>
            <a:r>
              <a:rPr lang="en-US" dirty="0" smtClean="0"/>
              <a:t>Supervised, Semi-Supervised, indirect supervision</a:t>
            </a:r>
            <a:endParaRPr lang="en-US" sz="1600" dirty="0"/>
          </a:p>
          <a:p>
            <a:pPr eaLnBrk="1" hangingPunct="1">
              <a:defRPr/>
            </a:pPr>
            <a:r>
              <a:rPr lang="en-US" dirty="0" smtClean="0"/>
              <a:t>Knowledge</a:t>
            </a:r>
          </a:p>
          <a:p>
            <a:pPr lvl="1" eaLnBrk="1" hangingPunct="1">
              <a:defRPr/>
            </a:pPr>
            <a:r>
              <a:rPr lang="en-US" dirty="0" smtClean="0"/>
              <a:t>Features</a:t>
            </a:r>
          </a:p>
          <a:p>
            <a:pPr lvl="1" eaLnBrk="1" hangingPunct="1">
              <a:defRPr/>
            </a:pPr>
            <a:r>
              <a:rPr lang="en-US" dirty="0" smtClean="0"/>
              <a:t>Models Structure</a:t>
            </a:r>
          </a:p>
          <a:p>
            <a:pPr lvl="1" eaLnBrk="1" hangingPunct="1">
              <a:defRPr/>
            </a:pPr>
            <a:r>
              <a:rPr lang="en-US" dirty="0" smtClean="0"/>
              <a:t>Declarative Information 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Approach</a:t>
            </a:r>
          </a:p>
          <a:p>
            <a:pPr lvl="1" eaLnBrk="1" hangingPunct="1">
              <a:defRPr/>
            </a:pPr>
            <a:r>
              <a:rPr lang="en-US" dirty="0" smtClean="0"/>
              <a:t>Unify treatment</a:t>
            </a:r>
          </a:p>
          <a:p>
            <a:pPr lvl="1" eaLnBrk="1" hangingPunct="1">
              <a:defRPr/>
            </a:pPr>
            <a:r>
              <a:rPr lang="en-US" dirty="0" err="1" smtClean="0"/>
              <a:t>Demistify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Survey key ML techniques used in Structured NLP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662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29600" y="6553200"/>
            <a:ext cx="914400" cy="2286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smtClean="0">
                <a:cs typeface="Arial Unicode MS" pitchFamily="34" charset="-128"/>
              </a:rPr>
              <a:t>Page </a:t>
            </a:r>
            <a:fld id="{C7621263-D67F-474B-8EB1-F413175F8F05}" type="slidenum">
              <a:rPr lang="en-US" altLang="zh-TW" smtClean="0">
                <a:cs typeface="Arial Unicode MS" pitchFamily="34" charset="-128"/>
              </a:rPr>
              <a:pPr eaLnBrk="1" hangingPunct="1"/>
              <a:t>27</a:t>
            </a:fld>
            <a:endParaRPr lang="en-US" altLang="zh-TW" smtClean="0">
              <a:cs typeface="Arial Unicode MS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762000"/>
            <a:ext cx="8534400" cy="5181600"/>
          </a:xfrm>
        </p:spPr>
        <p:txBody>
          <a:bodyPr/>
          <a:lstStyle/>
          <a:p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(Some) Lectures by me. </a:t>
            </a:r>
          </a:p>
          <a:p>
            <a:pPr lvl="1"/>
            <a:r>
              <a:rPr lang="en-US" dirty="0" smtClean="0"/>
              <a:t>Flipped Structure</a:t>
            </a:r>
          </a:p>
          <a:p>
            <a:pPr lvl="2"/>
            <a:r>
              <a:rPr lang="en-US" dirty="0" smtClean="0"/>
              <a:t>You will read stuff</a:t>
            </a:r>
          </a:p>
          <a:p>
            <a:pPr lvl="2"/>
            <a:r>
              <a:rPr lang="en-US" dirty="0" smtClean="0"/>
              <a:t>Group discussions: of teaching material and projects</a:t>
            </a:r>
          </a:p>
          <a:p>
            <a:r>
              <a:rPr lang="en-US" dirty="0" smtClean="0"/>
              <a:t>Assignments</a:t>
            </a:r>
          </a:p>
          <a:p>
            <a:pPr lvl="1"/>
            <a:r>
              <a:rPr lang="en-US" dirty="0" smtClean="0"/>
              <a:t>Project: A group project; reports and presentations </a:t>
            </a:r>
          </a:p>
          <a:p>
            <a:pPr lvl="1"/>
            <a:r>
              <a:rPr lang="en-US" dirty="0" smtClean="0"/>
              <a:t>Presentations: group paper presentations/tutorials (1-2 papers each)  </a:t>
            </a:r>
          </a:p>
          <a:p>
            <a:pPr lvl="1"/>
            <a:r>
              <a:rPr lang="en-US" dirty="0" smtClean="0"/>
              <a:t>4 critical surveys</a:t>
            </a:r>
          </a:p>
          <a:p>
            <a:pPr lvl="1"/>
            <a:r>
              <a:rPr lang="en-US" dirty="0" smtClean="0"/>
              <a:t>Assignment 0 – Machine Learning Preparation.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This is an advanced course. I view my role as guiding you through the material and helping you in your first steps as an researcher. I expect that your participation in class, reading assignments and presentations will reflect independence, mathematical rigor and critical thinking</a:t>
            </a:r>
            <a:endParaRPr lang="en-US" dirty="0"/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29600" y="6553200"/>
            <a:ext cx="914400" cy="2286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smtClean="0">
                <a:cs typeface="Arial Unicode MS" pitchFamily="34" charset="-128"/>
              </a:rPr>
              <a:t>Page </a:t>
            </a:r>
            <a:fld id="{193B86A0-E7C1-46D7-A226-9C089D2D9603}" type="slidenum">
              <a:rPr lang="en-US" altLang="zh-TW" smtClean="0">
                <a:cs typeface="Arial Unicode MS" pitchFamily="34" charset="-128"/>
              </a:rPr>
              <a:pPr eaLnBrk="1" hangingPunct="1"/>
              <a:t>28</a:t>
            </a:fld>
            <a:endParaRPr lang="en-US" altLang="zh-TW" smtClean="0">
              <a:cs typeface="Arial Unicode MS" pitchFamily="34" charset="-128"/>
            </a:endParaRPr>
          </a:p>
        </p:txBody>
      </p:sp>
      <p:sp>
        <p:nvSpPr>
          <p:cNvPr id="6" name="Text Box 192"/>
          <p:cNvSpPr txBox="1">
            <a:spLocks noChangeArrowheads="1"/>
          </p:cNvSpPr>
          <p:nvPr/>
        </p:nvSpPr>
        <p:spPr bwMode="auto">
          <a:xfrm>
            <a:off x="6096000" y="228600"/>
            <a:ext cx="1752600" cy="461962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SzPct val="75000"/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00008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Questions?</a:t>
            </a:r>
            <a:endParaRPr lang="en-US" altLang="zh-TW" sz="2400" dirty="0">
              <a:solidFill>
                <a:srgbClr val="000080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Organization of Material</a:t>
            </a:r>
          </a:p>
        </p:txBody>
      </p:sp>
      <p:sp>
        <p:nvSpPr>
          <p:cNvPr id="131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b="1" dirty="0" smtClean="0"/>
              <a:t>Dimension I: Models</a:t>
            </a:r>
          </a:p>
          <a:p>
            <a:pPr lvl="1" eaLnBrk="1" hangingPunct="1">
              <a:defRPr/>
            </a:pPr>
            <a:r>
              <a:rPr lang="en-US" sz="1800" dirty="0" smtClean="0"/>
              <a:t>On Line, Perceptron Based</a:t>
            </a:r>
          </a:p>
          <a:p>
            <a:pPr lvl="1" eaLnBrk="1" hangingPunct="1">
              <a:defRPr/>
            </a:pPr>
            <a:r>
              <a:rPr lang="en-US" sz="1800" dirty="0" smtClean="0"/>
              <a:t>Exponential Models (Logistic Regression, HMMs, CRFs) </a:t>
            </a:r>
          </a:p>
          <a:p>
            <a:pPr lvl="1" eaLnBrk="1" hangingPunct="1">
              <a:defRPr/>
            </a:pPr>
            <a:r>
              <a:rPr lang="en-US" sz="1800" dirty="0" smtClean="0"/>
              <a:t>SVMs</a:t>
            </a:r>
          </a:p>
          <a:p>
            <a:pPr lvl="1" eaLnBrk="1" hangingPunct="1">
              <a:defRPr/>
            </a:pPr>
            <a:r>
              <a:rPr lang="en-US" sz="1800" dirty="0" smtClean="0"/>
              <a:t>Constrained Conditional Models (ILP based formulations)</a:t>
            </a:r>
          </a:p>
          <a:p>
            <a:pPr lvl="1" eaLnBrk="1" hangingPunct="1">
              <a:defRPr/>
            </a:pPr>
            <a:r>
              <a:rPr lang="en-US" sz="1800" dirty="0" smtClean="0"/>
              <a:t>Neural Networks </a:t>
            </a:r>
          </a:p>
          <a:p>
            <a:pPr lvl="1" eaLnBrk="1" hangingPunct="1">
              <a:defRPr/>
            </a:pPr>
            <a:r>
              <a:rPr lang="en-US" sz="1800" dirty="0" smtClean="0">
                <a:solidFill>
                  <a:srgbClr val="FF0000"/>
                </a:solidFill>
              </a:rPr>
              <a:t>(Markov Logic Networks?)</a:t>
            </a:r>
          </a:p>
          <a:p>
            <a:pPr eaLnBrk="1" hangingPunct="1">
              <a:defRPr/>
            </a:pPr>
            <a:r>
              <a:rPr lang="en-US" sz="2000" b="1" dirty="0" smtClean="0"/>
              <a:t>Dimension II: Learning &amp; Inference Tasks</a:t>
            </a:r>
          </a:p>
          <a:p>
            <a:pPr lvl="1" eaLnBrk="1" hangingPunct="1">
              <a:defRPr/>
            </a:pPr>
            <a:r>
              <a:rPr lang="en-US" sz="1800" dirty="0" smtClean="0"/>
              <a:t>Basic sequential and Structured Prediction</a:t>
            </a:r>
          </a:p>
          <a:p>
            <a:pPr lvl="1" eaLnBrk="1" hangingPunct="1">
              <a:defRPr/>
            </a:pPr>
            <a:r>
              <a:rPr lang="en-US" sz="1800" dirty="0" smtClean="0"/>
              <a:t>Training Paradigms (Unsupervised &amp; Semi Supervised; Indirect Supervision) </a:t>
            </a:r>
          </a:p>
          <a:p>
            <a:pPr lvl="1" eaLnBrk="1" hangingPunct="1">
              <a:defRPr/>
            </a:pPr>
            <a:r>
              <a:rPr lang="en-US" sz="1800" dirty="0" smtClean="0"/>
              <a:t>Latent Representations</a:t>
            </a:r>
          </a:p>
          <a:p>
            <a:pPr lvl="1" eaLnBrk="1" hangingPunct="1">
              <a:defRPr/>
            </a:pPr>
            <a:r>
              <a:rPr lang="en-US" sz="1800" dirty="0" smtClean="0">
                <a:solidFill>
                  <a:srgbClr val="000000"/>
                </a:solidFill>
                <a:ea typeface="+mn-ea"/>
              </a:rPr>
              <a:t>Inference and Approximate Inference</a:t>
            </a:r>
          </a:p>
          <a:p>
            <a:pPr eaLnBrk="1" hangingPunct="1">
              <a:defRPr/>
            </a:pPr>
            <a:r>
              <a:rPr lang="en-US" sz="2200" b="1" dirty="0" smtClean="0">
                <a:solidFill>
                  <a:srgbClr val="000000"/>
                </a:solidFill>
                <a:ea typeface="+mn-ea"/>
              </a:rPr>
              <a:t>Dimension III: Applications</a:t>
            </a:r>
          </a:p>
          <a:p>
            <a:pPr eaLnBrk="1" hangingPunct="1">
              <a:defRPr/>
            </a:pPr>
            <a:r>
              <a:rPr lang="en-US" sz="2200" dirty="0">
                <a:solidFill>
                  <a:srgbClr val="000000"/>
                </a:solidFill>
              </a:rPr>
              <a:t>T</a:t>
            </a:r>
            <a:r>
              <a:rPr lang="en-US" sz="2200" dirty="0" smtClean="0">
                <a:solidFill>
                  <a:srgbClr val="000000"/>
                </a:solidFill>
              </a:rPr>
              <a:t>here is a lot of overlaps, several things can belong to several categories. It will make it more interesting.</a:t>
            </a:r>
            <a:r>
              <a:rPr lang="en-US" sz="2200" dirty="0" smtClean="0">
                <a:solidFill>
                  <a:srgbClr val="000000"/>
                </a:solidFill>
                <a:ea typeface="+mn-ea"/>
              </a:rPr>
              <a:t> </a:t>
            </a: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29600" y="6553200"/>
            <a:ext cx="914400" cy="2286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smtClean="0">
                <a:cs typeface="Arial Unicode MS" pitchFamily="34" charset="-128"/>
              </a:rPr>
              <a:t>Page </a:t>
            </a:r>
            <a:fld id="{193B86A0-E7C1-46D7-A226-9C089D2D9603}" type="slidenum">
              <a:rPr lang="en-US" altLang="zh-TW" smtClean="0">
                <a:cs typeface="Arial Unicode MS" pitchFamily="34" charset="-128"/>
              </a:rPr>
              <a:pPr eaLnBrk="1" hangingPunct="1"/>
              <a:t>29</a:t>
            </a:fld>
            <a:endParaRPr lang="en-US" altLang="zh-TW" smtClean="0"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176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</a:p>
          <a:p>
            <a:endParaRPr lang="en-US" dirty="0"/>
          </a:p>
          <a:p>
            <a:r>
              <a:rPr lang="en-US" dirty="0" smtClean="0"/>
              <a:t>ML Background</a:t>
            </a:r>
          </a:p>
          <a:p>
            <a:r>
              <a:rPr lang="en-US" dirty="0" smtClean="0"/>
              <a:t>NLP Background</a:t>
            </a:r>
          </a:p>
          <a:p>
            <a:r>
              <a:rPr lang="en-US" dirty="0" smtClean="0"/>
              <a:t>AI Background</a:t>
            </a:r>
          </a:p>
          <a:p>
            <a:r>
              <a:rPr lang="en-US" dirty="0" smtClean="0"/>
              <a:t>Programming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8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Project: Chosen by you</a:t>
            </a:r>
          </a:p>
          <a:p>
            <a:pPr lvl="1"/>
            <a:r>
              <a:rPr lang="en-US" dirty="0" smtClean="0"/>
              <a:t>We can provide ideas</a:t>
            </a:r>
          </a:p>
          <a:p>
            <a:r>
              <a:rPr lang="en-US" dirty="0" smtClean="0"/>
              <a:t>Small groups (2-3) </a:t>
            </a:r>
          </a:p>
          <a:p>
            <a:r>
              <a:rPr lang="en-US" dirty="0" smtClean="0"/>
              <a:t>4 steps: </a:t>
            </a:r>
          </a:p>
          <a:p>
            <a:pPr lvl="1"/>
            <a:r>
              <a:rPr lang="en-US" dirty="0" smtClean="0"/>
              <a:t>proposal, </a:t>
            </a:r>
          </a:p>
          <a:p>
            <a:pPr lvl="1"/>
            <a:r>
              <a:rPr lang="en-US" dirty="0" smtClean="0"/>
              <a:t>intermediary report #1, </a:t>
            </a:r>
          </a:p>
          <a:p>
            <a:pPr lvl="1"/>
            <a:r>
              <a:rPr lang="en-US" dirty="0" smtClean="0"/>
              <a:t>Intermediary report #2, </a:t>
            </a:r>
          </a:p>
          <a:p>
            <a:pPr lvl="1"/>
            <a:r>
              <a:rPr lang="en-US" dirty="0" smtClean="0"/>
              <a:t>Final report and presentation.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6553200"/>
            <a:ext cx="9144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Page </a:t>
            </a:r>
            <a:fld id="{4092D473-FBC7-4FBF-B757-7919A58780D0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068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Presentations/Tutorial Groups (Tentative)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EXP </a:t>
            </a:r>
            <a:r>
              <a:rPr lang="en-US" dirty="0" smtClean="0"/>
              <a:t>Models/CRF</a:t>
            </a:r>
            <a:endParaRPr lang="en-US" dirty="0"/>
          </a:p>
          <a:p>
            <a:pPr lvl="0"/>
            <a:r>
              <a:rPr lang="en-US" dirty="0" smtClean="0"/>
              <a:t>Structured SVM</a:t>
            </a:r>
          </a:p>
          <a:p>
            <a:r>
              <a:rPr lang="en-US" dirty="0" smtClean="0"/>
              <a:t>MLN</a:t>
            </a:r>
          </a:p>
          <a:p>
            <a:r>
              <a:rPr lang="en-US" dirty="0" smtClean="0"/>
              <a:t>Optimization</a:t>
            </a:r>
            <a:endParaRPr lang="en-US" dirty="0"/>
          </a:p>
          <a:p>
            <a:r>
              <a:rPr lang="en-US" dirty="0" smtClean="0"/>
              <a:t>Features</a:t>
            </a:r>
          </a:p>
          <a:p>
            <a:r>
              <a:rPr lang="en-US" dirty="0"/>
              <a:t>CCM</a:t>
            </a:r>
          </a:p>
          <a:p>
            <a:r>
              <a:rPr lang="en-US" dirty="0"/>
              <a:t>Structured Perceptron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Inference</a:t>
            </a:r>
          </a:p>
          <a:p>
            <a:r>
              <a:rPr lang="en-US" dirty="0"/>
              <a:t>Latent Representations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6553200"/>
            <a:ext cx="9144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Page </a:t>
            </a:r>
            <a:fld id="{4092D473-FBC7-4FBF-B757-7919A58780D0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393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31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b="1" dirty="0" smtClean="0"/>
              <a:t>Class will be taught (mostly) as a flipped seminar + a project</a:t>
            </a:r>
          </a:p>
          <a:p>
            <a:pPr eaLnBrk="1" hangingPunct="1">
              <a:defRPr/>
            </a:pPr>
            <a:r>
              <a:rPr lang="en-US" sz="2000" b="1" dirty="0" smtClean="0"/>
              <a:t>Tues/Thurs meetings might be replaced by Friday morning meetings, say. </a:t>
            </a:r>
          </a:p>
          <a:p>
            <a:pPr marL="0" indent="0" eaLnBrk="1" hangingPunct="1">
              <a:buNone/>
              <a:defRPr/>
            </a:pPr>
            <a:endParaRPr lang="en-US" sz="2200" dirty="0" smtClean="0"/>
          </a:p>
          <a:p>
            <a:pPr eaLnBrk="1" hangingPunct="1">
              <a:defRPr/>
            </a:pPr>
            <a:r>
              <a:rPr lang="en-US" sz="2200" dirty="0" smtClean="0"/>
              <a:t>Critical readings of papers + Projects + Presentation</a:t>
            </a:r>
            <a:endParaRPr lang="en-US" sz="2200" dirty="0"/>
          </a:p>
          <a:p>
            <a:pPr eaLnBrk="1" hangingPunct="1">
              <a:defRPr/>
            </a:pPr>
            <a:r>
              <a:rPr lang="en-US" sz="2200" dirty="0" smtClean="0"/>
              <a:t>Attendance is mandatory </a:t>
            </a:r>
          </a:p>
          <a:p>
            <a:pPr eaLnBrk="1" hangingPunct="1">
              <a:defRPr/>
            </a:pPr>
            <a:r>
              <a:rPr lang="en-US" sz="2200" dirty="0" smtClean="0"/>
              <a:t>If you want to drop the class, do it quickly – not to affect the projects</a:t>
            </a:r>
            <a:r>
              <a:rPr lang="en-US" sz="2200" dirty="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defRPr/>
            </a:pPr>
            <a:endParaRPr lang="en-US" sz="2200" dirty="0" smtClean="0">
              <a:solidFill>
                <a:srgbClr val="000000"/>
              </a:solidFill>
              <a:ea typeface="+mn-ea"/>
            </a:endParaRPr>
          </a:p>
          <a:p>
            <a:pPr eaLnBrk="1" hangingPunct="1">
              <a:defRPr/>
            </a:pPr>
            <a:r>
              <a:rPr lang="en-US" sz="2200" dirty="0" smtClean="0">
                <a:solidFill>
                  <a:srgbClr val="000000"/>
                </a:solidFill>
                <a:ea typeface="+mn-ea"/>
              </a:rPr>
              <a:t>Web site with all the information is already available . 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On Thursday, I will hand you a Homework 0: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 ML prerequisites  </a:t>
            </a:r>
            <a:r>
              <a:rPr lang="en-US" dirty="0"/>
              <a:t>Exam (take </a:t>
            </a:r>
            <a:r>
              <a:rPr lang="en-US" dirty="0" smtClean="0"/>
              <a:t>home: 3 hours).</a:t>
            </a:r>
            <a:endParaRPr lang="en-US" dirty="0"/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29600" y="6553200"/>
            <a:ext cx="914400" cy="2286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smtClean="0">
                <a:cs typeface="Arial Unicode MS" pitchFamily="34" charset="-128"/>
              </a:rPr>
              <a:t>Page </a:t>
            </a:r>
            <a:fld id="{193B86A0-E7C1-46D7-A226-9C089D2D9603}" type="slidenum">
              <a:rPr lang="en-US" altLang="zh-TW" smtClean="0">
                <a:cs typeface="Arial Unicode MS" pitchFamily="34" charset="-128"/>
              </a:rPr>
              <a:pPr eaLnBrk="1" hangingPunct="1"/>
              <a:t>32</a:t>
            </a:fld>
            <a:endParaRPr lang="en-US" altLang="zh-TW" smtClean="0"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720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6019800" y="3733800"/>
            <a:ext cx="548640" cy="304800"/>
          </a:xfrm>
          <a:prstGeom prst="rect">
            <a:avLst/>
          </a:prstGeom>
          <a:solidFill>
            <a:srgbClr val="FAE1AF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1752600" y="1295400"/>
            <a:ext cx="1234440" cy="304800"/>
          </a:xfrm>
          <a:prstGeom prst="rect">
            <a:avLst/>
          </a:prstGeom>
          <a:solidFill>
            <a:srgbClr val="FAE1AF"/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495800" y="2114550"/>
            <a:ext cx="3962400" cy="2533650"/>
            <a:chOff x="2832" y="1332"/>
            <a:chExt cx="2496" cy="1596"/>
          </a:xfrm>
          <a:solidFill>
            <a:srgbClr val="FAE1AF"/>
          </a:solidFill>
        </p:grpSpPr>
        <p:sp>
          <p:nvSpPr>
            <p:cNvPr id="8213" name="Rectangle 3"/>
            <p:cNvSpPr>
              <a:spLocks noChangeArrowheads="1"/>
            </p:cNvSpPr>
            <p:nvPr/>
          </p:nvSpPr>
          <p:spPr bwMode="auto">
            <a:xfrm>
              <a:off x="3552" y="2736"/>
              <a:ext cx="1302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214" name="Rectangle 4"/>
            <p:cNvSpPr>
              <a:spLocks noChangeArrowheads="1"/>
            </p:cNvSpPr>
            <p:nvPr/>
          </p:nvSpPr>
          <p:spPr bwMode="auto">
            <a:xfrm>
              <a:off x="4368" y="1530"/>
              <a:ext cx="960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215" name="Rectangle 5"/>
            <p:cNvSpPr>
              <a:spLocks noChangeArrowheads="1"/>
            </p:cNvSpPr>
            <p:nvPr/>
          </p:nvSpPr>
          <p:spPr bwMode="auto">
            <a:xfrm>
              <a:off x="2832" y="1332"/>
              <a:ext cx="960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30225" y="1295400"/>
            <a:ext cx="8534400" cy="3276600"/>
            <a:chOff x="334" y="816"/>
            <a:chExt cx="5376" cy="2064"/>
          </a:xfrm>
          <a:solidFill>
            <a:srgbClr val="FAE1AF"/>
          </a:solidFill>
        </p:grpSpPr>
        <p:sp>
          <p:nvSpPr>
            <p:cNvPr id="8206" name="Rectangle 7"/>
            <p:cNvSpPr>
              <a:spLocks noChangeArrowheads="1"/>
            </p:cNvSpPr>
            <p:nvPr/>
          </p:nvSpPr>
          <p:spPr bwMode="auto">
            <a:xfrm>
              <a:off x="2062" y="2256"/>
              <a:ext cx="33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207" name="Rectangle 8"/>
            <p:cNvSpPr>
              <a:spLocks noChangeArrowheads="1"/>
            </p:cNvSpPr>
            <p:nvPr/>
          </p:nvSpPr>
          <p:spPr bwMode="auto">
            <a:xfrm>
              <a:off x="4222" y="1344"/>
              <a:ext cx="384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208" name="Rectangle 9"/>
            <p:cNvSpPr>
              <a:spLocks noChangeArrowheads="1"/>
            </p:cNvSpPr>
            <p:nvPr/>
          </p:nvSpPr>
          <p:spPr bwMode="auto">
            <a:xfrm>
              <a:off x="2110" y="1344"/>
              <a:ext cx="240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209" name="Rectangle 10"/>
            <p:cNvSpPr>
              <a:spLocks noChangeArrowheads="1"/>
            </p:cNvSpPr>
            <p:nvPr/>
          </p:nvSpPr>
          <p:spPr bwMode="auto">
            <a:xfrm>
              <a:off x="1870" y="1536"/>
              <a:ext cx="24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210" name="Rectangle 11"/>
            <p:cNvSpPr>
              <a:spLocks noChangeArrowheads="1"/>
            </p:cNvSpPr>
            <p:nvPr/>
          </p:nvSpPr>
          <p:spPr bwMode="auto">
            <a:xfrm>
              <a:off x="334" y="2736"/>
              <a:ext cx="24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211" name="Rectangle 12"/>
            <p:cNvSpPr>
              <a:spLocks noChangeArrowheads="1"/>
            </p:cNvSpPr>
            <p:nvPr/>
          </p:nvSpPr>
          <p:spPr bwMode="auto">
            <a:xfrm>
              <a:off x="5422" y="1488"/>
              <a:ext cx="288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212" name="Rectangle 13"/>
            <p:cNvSpPr>
              <a:spLocks noChangeArrowheads="1"/>
            </p:cNvSpPr>
            <p:nvPr/>
          </p:nvSpPr>
          <p:spPr bwMode="auto">
            <a:xfrm>
              <a:off x="4846" y="816"/>
              <a:ext cx="288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435225" y="1295400"/>
            <a:ext cx="3886200" cy="1371600"/>
            <a:chOff x="1534" y="816"/>
            <a:chExt cx="2448" cy="864"/>
          </a:xfrm>
          <a:solidFill>
            <a:srgbClr val="FAE1AF"/>
          </a:solidFill>
        </p:grpSpPr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3262" y="1536"/>
              <a:ext cx="72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1534" y="1152"/>
              <a:ext cx="384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2158" y="816"/>
              <a:ext cx="1298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8198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Story </a:t>
            </a:r>
            <a:endParaRPr lang="en-US" dirty="0" smtClean="0">
              <a:solidFill>
                <a:srgbClr val="FF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Page </a:t>
            </a:r>
            <a:fld id="{34956E49-9B35-407E-B5F2-C84A7F7C3F93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01" name="Rectangle 19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95400"/>
            <a:ext cx="8915400" cy="3886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Tempus Sans ITC" pitchFamily="82" charset="0"/>
              </a:rPr>
              <a:t>(ENGLAND, June, 1989) - Christopher Robin is alive and well.  He lives in England.  He is the same person that you read about in the book, Winnie the Pooh. As a boy, Chris lived in a pretty home called </a:t>
            </a:r>
            <a:r>
              <a:rPr lang="en-US" sz="2000" b="1" dirty="0" err="1" smtClean="0">
                <a:latin typeface="Tempus Sans ITC" pitchFamily="82" charset="0"/>
              </a:rPr>
              <a:t>Cotchfield</a:t>
            </a:r>
            <a:r>
              <a:rPr lang="en-US" sz="2000" b="1" dirty="0" smtClean="0">
                <a:latin typeface="Tempus Sans ITC" pitchFamily="82" charset="0"/>
              </a:rPr>
              <a:t> Farm.  When Chris was three years old, his father wrote a poem about him.  The poem was printed in a magazine for others to read.  Mr. Robin then wrote a book.  He made up a fairy tale land where Chris lived.  His friends were animals.  There was a bear called Winnie the Pooh.  There was also an owl and a young pig, called a piglet.  All the animals were stuffed toys that Chris owned.  Mr. Robin made them come to life with his words.  The places in the story were all near </a:t>
            </a:r>
            <a:r>
              <a:rPr lang="en-US" sz="2000" b="1" dirty="0" err="1" smtClean="0">
                <a:latin typeface="Tempus Sans ITC" pitchFamily="82" charset="0"/>
              </a:rPr>
              <a:t>Cotchfield</a:t>
            </a:r>
            <a:r>
              <a:rPr lang="en-US" sz="2000" b="1" dirty="0" smtClean="0">
                <a:latin typeface="Tempus Sans ITC" pitchFamily="82" charset="0"/>
              </a:rPr>
              <a:t> Farm. Winnie the Pooh was written in 1925.  Children still love to read about Christopher Robin and his animal friends.  Most people don't know he is a real person who is grown now.  He has written two books of his own.  They tell what it is like to be famous.</a:t>
            </a:r>
          </a:p>
        </p:txBody>
      </p:sp>
      <p:sp>
        <p:nvSpPr>
          <p:cNvPr id="541716" name="Rectangle 20"/>
          <p:cNvSpPr>
            <a:spLocks noChangeArrowheads="1"/>
          </p:cNvSpPr>
          <p:nvPr/>
        </p:nvSpPr>
        <p:spPr bwMode="auto">
          <a:xfrm>
            <a:off x="152400" y="5105400"/>
            <a:ext cx="899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0080"/>
                </a:solidFill>
                <a:effectLst/>
                <a:uLnTx/>
                <a:uFillTx/>
                <a:latin typeface="Tempus Sans ITC" pitchFamily="82" charset="0"/>
                <a:ea typeface="+mn-ea"/>
                <a:cs typeface="+mn-cs"/>
              </a:rPr>
              <a:t>1. Christopher Robin was born in England.      2.  Winnie the Pooh is a title of a book.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0080"/>
                </a:solidFill>
                <a:effectLst/>
                <a:uLnTx/>
                <a:uFillTx/>
                <a:latin typeface="Tempus Sans ITC" pitchFamily="82" charset="0"/>
                <a:ea typeface="+mn-ea"/>
                <a:cs typeface="+mn-cs"/>
              </a:rPr>
              <a:t>3. Christopher Robin’s dad was a magician.     4. Christopher Robin must be at least 65 now.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0080"/>
                </a:solidFill>
                <a:effectLst/>
                <a:uLnTx/>
                <a:uFillTx/>
                <a:latin typeface="Tempus Sans ITC" pitchFamily="82" charset="0"/>
                <a:ea typeface="+mn-ea"/>
                <a:cs typeface="+mn-cs"/>
              </a:rPr>
              <a:t> </a:t>
            </a:r>
          </a:p>
        </p:txBody>
      </p:sp>
      <p:sp>
        <p:nvSpPr>
          <p:cNvPr id="541719" name="Rectangle 23"/>
          <p:cNvSpPr>
            <a:spLocks noChangeArrowheads="1"/>
          </p:cNvSpPr>
          <p:nvPr/>
        </p:nvSpPr>
        <p:spPr bwMode="auto">
          <a:xfrm>
            <a:off x="2933700" y="5867400"/>
            <a:ext cx="3276600" cy="381000"/>
          </a:xfrm>
          <a:prstGeom prst="rect">
            <a:avLst/>
          </a:prstGeom>
          <a:solidFill>
            <a:srgbClr val="FAE1AF"/>
          </a:solidFill>
          <a:ln w="19050">
            <a:solidFill>
              <a:srgbClr val="A7001B"/>
            </a:solidFill>
          </a:ln>
          <a:extLst/>
        </p:spPr>
        <p:txBody>
          <a:bodyPr/>
          <a:lstStyle/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an Inference Problem</a:t>
            </a:r>
          </a:p>
        </p:txBody>
      </p:sp>
    </p:spTree>
    <p:extLst>
      <p:ext uri="{BB962C8B-B14F-4D97-AF65-F5344CB8AC3E}">
        <p14:creationId xmlns:p14="http://schemas.microsoft.com/office/powerpoint/2010/main" val="228249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541716" grpId="0"/>
      <p:bldP spid="541719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Textual Entailment</a:t>
            </a:r>
          </a:p>
        </p:txBody>
      </p:sp>
      <p:sp>
        <p:nvSpPr>
          <p:cNvPr id="10261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6553200"/>
            <a:ext cx="914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smtClean="0">
                <a:cs typeface="Arial Unicode MS" pitchFamily="34" charset="-128"/>
              </a:rPr>
              <a:t>Page </a:t>
            </a:r>
            <a:fld id="{48935C72-AC14-41D6-A89D-7ACED9D02B9F}" type="slidenum">
              <a:rPr lang="en-US" altLang="zh-TW" smtClean="0">
                <a:cs typeface="Arial Unicode MS" pitchFamily="34" charset="-128"/>
              </a:rPr>
              <a:pPr eaLnBrk="1" hangingPunct="1"/>
              <a:t>5</a:t>
            </a:fld>
            <a:endParaRPr lang="en-US" altLang="zh-TW" smtClean="0">
              <a:cs typeface="Arial Unicode MS" pitchFamily="34" charset="-128"/>
            </a:endParaRP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293688" y="2632075"/>
            <a:ext cx="359251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  <a:latin typeface="+mj-lt"/>
              </a:rPr>
              <a:t>Eyeing the huge market potential, currently led by Google, Yahoo took over search company </a:t>
            </a:r>
          </a:p>
          <a:p>
            <a:r>
              <a:rPr lang="en-US" sz="2400" dirty="0">
                <a:solidFill>
                  <a:srgbClr val="000080"/>
                </a:solidFill>
                <a:latin typeface="+mj-lt"/>
              </a:rPr>
              <a:t>Overture Services Inc. last year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5110163" y="32766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  <a:latin typeface="+mj-lt"/>
              </a:rPr>
              <a:t>Yahoo acquired Overture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3276600" y="2286000"/>
            <a:ext cx="24384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Is it true that…?</a:t>
            </a:r>
          </a:p>
          <a:p>
            <a:r>
              <a:rPr lang="en-US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(Textual Entailment)</a:t>
            </a:r>
            <a:endParaRPr lang="en-US" sz="2400" b="1" dirty="0">
              <a:solidFill>
                <a:srgbClr val="C00000"/>
              </a:solidFill>
              <a:latin typeface="Tempus Sans ITC" pitchFamily="82" charset="0"/>
            </a:endParaRPr>
          </a:p>
        </p:txBody>
      </p:sp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4038600" y="2971800"/>
            <a:ext cx="6731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5400">
                <a:solidFill>
                  <a:srgbClr val="000080"/>
                </a:solidFill>
                <a:latin typeface="Tahoma" pitchFamily="34" charset="0"/>
                <a:sym typeface="Symbol" pitchFamily="18" charset="2"/>
              </a:rPr>
              <a:t></a:t>
            </a:r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5130800" y="3733800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  <a:latin typeface="+mj-lt"/>
              </a:rPr>
              <a:t>Overture is a search company</a:t>
            </a:r>
          </a:p>
        </p:txBody>
      </p:sp>
      <p:sp>
        <p:nvSpPr>
          <p:cNvPr id="143369" name="Rectangle 9"/>
          <p:cNvSpPr>
            <a:spLocks noChangeArrowheads="1"/>
          </p:cNvSpPr>
          <p:nvPr/>
        </p:nvSpPr>
        <p:spPr bwMode="auto">
          <a:xfrm>
            <a:off x="5105400" y="4241800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  <a:latin typeface="+mj-lt"/>
              </a:rPr>
              <a:t> Google is a search  company</a:t>
            </a:r>
          </a:p>
        </p:txBody>
      </p: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5105400" y="5257800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Tempus Sans ITC" pitchFamily="82" charset="0"/>
              </a:rPr>
              <a:t> ……….</a:t>
            </a:r>
            <a:endParaRPr lang="en-US" sz="2400" b="1">
              <a:solidFill>
                <a:schemeClr val="hlink"/>
              </a:solidFill>
              <a:latin typeface="Tempus Sans ITC" pitchFamily="82" charset="0"/>
            </a:endParaRPr>
          </a:p>
        </p:txBody>
      </p:sp>
      <p:sp>
        <p:nvSpPr>
          <p:cNvPr id="143371" name="Rectangle 11"/>
          <p:cNvSpPr>
            <a:spLocks noChangeArrowheads="1"/>
          </p:cNvSpPr>
          <p:nvPr/>
        </p:nvSpPr>
        <p:spPr bwMode="auto">
          <a:xfrm>
            <a:off x="5207000" y="48006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+mj-lt"/>
              </a:rPr>
              <a:t>Google owns Overture</a:t>
            </a:r>
          </a:p>
        </p:txBody>
      </p:sp>
      <p:sp>
        <p:nvSpPr>
          <p:cNvPr id="143372" name="Oval 12"/>
          <p:cNvSpPr>
            <a:spLocks noChangeArrowheads="1"/>
          </p:cNvSpPr>
          <p:nvPr/>
        </p:nvSpPr>
        <p:spPr bwMode="auto">
          <a:xfrm>
            <a:off x="2209800" y="3352800"/>
            <a:ext cx="1447800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80"/>
              </a:solidFill>
            </a:endParaRPr>
          </a:p>
        </p:txBody>
      </p:sp>
      <p:sp>
        <p:nvSpPr>
          <p:cNvPr id="143373" name="Oval 13"/>
          <p:cNvSpPr>
            <a:spLocks noChangeArrowheads="1"/>
          </p:cNvSpPr>
          <p:nvPr/>
        </p:nvSpPr>
        <p:spPr bwMode="auto">
          <a:xfrm>
            <a:off x="5932488" y="3233738"/>
            <a:ext cx="1447800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80"/>
              </a:solidFill>
            </a:endParaRPr>
          </a:p>
        </p:txBody>
      </p:sp>
      <p:cxnSp>
        <p:nvCxnSpPr>
          <p:cNvPr id="143374" name="AutoShape 14"/>
          <p:cNvCxnSpPr>
            <a:cxnSpLocks noChangeShapeType="1"/>
            <a:stCxn id="143372" idx="6"/>
            <a:endCxn id="143373" idx="0"/>
          </p:cNvCxnSpPr>
          <p:nvPr/>
        </p:nvCxnSpPr>
        <p:spPr bwMode="auto">
          <a:xfrm flipV="1">
            <a:off x="3667125" y="3224213"/>
            <a:ext cx="2989263" cy="395287"/>
          </a:xfrm>
          <a:prstGeom prst="bentConnector4">
            <a:avLst>
              <a:gd name="adj1" fmla="val 37704"/>
              <a:gd name="adj2" fmla="val 155421"/>
            </a:avLst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375" name="Oval 15"/>
          <p:cNvSpPr>
            <a:spLocks noChangeArrowheads="1"/>
          </p:cNvSpPr>
          <p:nvPr/>
        </p:nvSpPr>
        <p:spPr bwMode="auto">
          <a:xfrm>
            <a:off x="152400" y="4114800"/>
            <a:ext cx="2971800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80"/>
              </a:solidFill>
            </a:endParaRPr>
          </a:p>
        </p:txBody>
      </p:sp>
      <p:sp>
        <p:nvSpPr>
          <p:cNvPr id="143376" name="Oval 16"/>
          <p:cNvSpPr>
            <a:spLocks noChangeArrowheads="1"/>
          </p:cNvSpPr>
          <p:nvPr/>
        </p:nvSpPr>
        <p:spPr bwMode="auto">
          <a:xfrm>
            <a:off x="7162800" y="3200400"/>
            <a:ext cx="1447800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80"/>
              </a:solidFill>
            </a:endParaRPr>
          </a:p>
        </p:txBody>
      </p:sp>
      <p:cxnSp>
        <p:nvCxnSpPr>
          <p:cNvPr id="143377" name="AutoShape 17"/>
          <p:cNvCxnSpPr>
            <a:cxnSpLocks noChangeShapeType="1"/>
            <a:stCxn id="143375" idx="6"/>
            <a:endCxn id="143376" idx="0"/>
          </p:cNvCxnSpPr>
          <p:nvPr/>
        </p:nvCxnSpPr>
        <p:spPr bwMode="auto">
          <a:xfrm flipV="1">
            <a:off x="3133725" y="3190875"/>
            <a:ext cx="4752975" cy="1190625"/>
          </a:xfrm>
          <a:prstGeom prst="bentConnector4">
            <a:avLst>
              <a:gd name="adj1" fmla="val 42282"/>
              <a:gd name="adj2" fmla="val 118398"/>
            </a:avLst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378" name="Line 18"/>
          <p:cNvSpPr>
            <a:spLocks noChangeShapeType="1"/>
          </p:cNvSpPr>
          <p:nvPr/>
        </p:nvSpPr>
        <p:spPr bwMode="auto">
          <a:xfrm>
            <a:off x="152400" y="3810000"/>
            <a:ext cx="25908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80"/>
              </a:solidFill>
            </a:endParaRPr>
          </a:p>
        </p:txBody>
      </p:sp>
      <p:sp>
        <p:nvSpPr>
          <p:cNvPr id="143379" name="Line 19"/>
          <p:cNvSpPr>
            <a:spLocks noChangeShapeType="1"/>
          </p:cNvSpPr>
          <p:nvPr/>
        </p:nvSpPr>
        <p:spPr bwMode="auto">
          <a:xfrm flipV="1">
            <a:off x="152400" y="3733800"/>
            <a:ext cx="23622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80"/>
              </a:solidFill>
            </a:endParaRPr>
          </a:p>
        </p:txBody>
      </p:sp>
      <p:cxnSp>
        <p:nvCxnSpPr>
          <p:cNvPr id="143380" name="AutoShape 20"/>
          <p:cNvCxnSpPr>
            <a:cxnSpLocks noChangeShapeType="1"/>
          </p:cNvCxnSpPr>
          <p:nvPr/>
        </p:nvCxnSpPr>
        <p:spPr bwMode="auto">
          <a:xfrm rot="-5400000">
            <a:off x="7299325" y="2592388"/>
            <a:ext cx="33338" cy="1230312"/>
          </a:xfrm>
          <a:prstGeom prst="bentConnector3">
            <a:avLst>
              <a:gd name="adj1" fmla="val 757144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381" name="AutoShape 21"/>
          <p:cNvCxnSpPr>
            <a:cxnSpLocks noChangeShapeType="1"/>
          </p:cNvCxnSpPr>
          <p:nvPr/>
        </p:nvCxnSpPr>
        <p:spPr bwMode="auto">
          <a:xfrm rot="-5400000">
            <a:off x="6008688" y="2601912"/>
            <a:ext cx="33338" cy="1230313"/>
          </a:xfrm>
          <a:prstGeom prst="bentConnector3">
            <a:avLst>
              <a:gd name="adj1" fmla="val 757144"/>
            </a:avLst>
          </a:prstGeom>
          <a:noFill/>
          <a:ln w="28575">
            <a:solidFill>
              <a:srgbClr val="FF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2" name="Rectangle 1"/>
          <p:cNvSpPr>
            <a:spLocks noChangeArrowheads="1"/>
          </p:cNvSpPr>
          <p:nvPr/>
        </p:nvSpPr>
        <p:spPr bwMode="auto">
          <a:xfrm>
            <a:off x="838200" y="1143000"/>
            <a:ext cx="7391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 algn="ctr"/>
            <a:r>
              <a:rPr lang="en-US" sz="2000">
                <a:solidFill>
                  <a:srgbClr val="000080"/>
                </a:solidFill>
              </a:rPr>
              <a:t>A key problem in natural language understanding is to abstract  over the inherent syntactic and semantic variability in natural language.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/>
      <p:bldP spid="143365" grpId="0"/>
      <p:bldP spid="143366" grpId="0"/>
      <p:bldP spid="143367" grpId="0"/>
      <p:bldP spid="143368" grpId="0"/>
      <p:bldP spid="143369" grpId="0"/>
      <p:bldP spid="143370" grpId="0"/>
      <p:bldP spid="143371" grpId="0"/>
      <p:bldP spid="143372" grpId="0" animBg="1"/>
      <p:bldP spid="143373" grpId="0" animBg="1"/>
      <p:bldP spid="143375" grpId="0" animBg="1"/>
      <p:bldP spid="143376" grpId="0" animBg="1"/>
      <p:bldP spid="143378" grpId="0" animBg="1"/>
      <p:bldP spid="1433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is it Difficult?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Page </a:t>
            </a:r>
            <a:fld id="{ED7074CE-C30A-4906-A13E-F3E63223B4E1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2362200" y="3810000"/>
            <a:ext cx="5867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990600" y="2514600"/>
            <a:ext cx="1447800" cy="430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000000"/>
                </a:solidFill>
                <a:latin typeface="+mj-lt"/>
              </a:rPr>
              <a:t>Meaning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914400" y="4456113"/>
            <a:ext cx="17526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000000"/>
                </a:solidFill>
                <a:latin typeface="+mj-lt"/>
              </a:rPr>
              <a:t>Language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3444766" y="2667000"/>
            <a:ext cx="304800" cy="2286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6705600" y="2667000"/>
            <a:ext cx="304800" cy="2286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5029200" y="2667000"/>
            <a:ext cx="304800" cy="2286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4114800" y="4495800"/>
            <a:ext cx="304800" cy="228600"/>
          </a:xfrm>
          <a:prstGeom prst="ellips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5562600" y="4495800"/>
            <a:ext cx="304800" cy="228600"/>
          </a:xfrm>
          <a:prstGeom prst="ellips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7086600" y="4495800"/>
            <a:ext cx="304800" cy="228600"/>
          </a:xfrm>
          <a:prstGeom prst="ellips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3048000" y="4495800"/>
            <a:ext cx="304800" cy="228600"/>
          </a:xfrm>
          <a:prstGeom prst="ellips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365749" y="2862263"/>
            <a:ext cx="2159000" cy="1666875"/>
            <a:chOff x="3044" y="1803"/>
            <a:chExt cx="1360" cy="1050"/>
          </a:xfrm>
        </p:grpSpPr>
        <p:cxnSp>
          <p:nvCxnSpPr>
            <p:cNvPr id="7188" name="AutoShape 14"/>
            <p:cNvCxnSpPr>
              <a:cxnSpLocks noChangeShapeType="1"/>
              <a:stCxn id="7179" idx="1"/>
              <a:endCxn id="7176" idx="5"/>
            </p:cNvCxnSpPr>
            <p:nvPr/>
          </p:nvCxnSpPr>
          <p:spPr bwMode="auto">
            <a:xfrm rot="16200000" flipV="1">
              <a:off x="3099" y="1748"/>
              <a:ext cx="1050" cy="1160"/>
            </a:xfrm>
            <a:prstGeom prst="straightConnector1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9" name="AutoShape 15"/>
            <p:cNvCxnSpPr>
              <a:cxnSpLocks noChangeShapeType="1"/>
              <a:stCxn id="7179" idx="1"/>
              <a:endCxn id="7175" idx="4"/>
            </p:cNvCxnSpPr>
            <p:nvPr/>
          </p:nvCxnSpPr>
          <p:spPr bwMode="auto">
            <a:xfrm rot="16200000" flipV="1">
              <a:off x="3604" y="2252"/>
              <a:ext cx="1029" cy="172"/>
            </a:xfrm>
            <a:prstGeom prst="straightConnector1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0" name="Text Box 16"/>
            <p:cNvSpPr txBox="1">
              <a:spLocks noChangeArrowheads="1"/>
            </p:cNvSpPr>
            <p:nvPr/>
          </p:nvSpPr>
          <p:spPr bwMode="auto">
            <a:xfrm>
              <a:off x="3467" y="2448"/>
              <a:ext cx="937" cy="30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/>
          </p:spPr>
          <p:txBody>
            <a:bodyPr wrap="none"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dirty="0">
                  <a:solidFill>
                    <a:srgbClr val="A7001B"/>
                  </a:solidFill>
                  <a:latin typeface="+mj-lt"/>
                </a:rPr>
                <a:t>Ambiguity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743200" y="2895600"/>
            <a:ext cx="2863850" cy="1633537"/>
            <a:chOff x="1392" y="1824"/>
            <a:chExt cx="1804" cy="1029"/>
          </a:xfrm>
        </p:grpSpPr>
        <p:cxnSp>
          <p:nvCxnSpPr>
            <p:cNvPr id="7184" name="AutoShape 18"/>
            <p:cNvCxnSpPr>
              <a:cxnSpLocks noChangeShapeType="1"/>
              <a:stCxn id="7174" idx="4"/>
              <a:endCxn id="7177" idx="0"/>
            </p:cNvCxnSpPr>
            <p:nvPr/>
          </p:nvCxnSpPr>
          <p:spPr bwMode="auto">
            <a:xfrm>
              <a:off x="1930" y="1824"/>
              <a:ext cx="422" cy="1008"/>
            </a:xfrm>
            <a:prstGeom prst="straightConnector1">
              <a:avLst/>
            </a:prstGeom>
            <a:noFill/>
            <a:ln w="28575">
              <a:solidFill>
                <a:srgbClr val="A7001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AutoShape 19"/>
            <p:cNvCxnSpPr>
              <a:cxnSpLocks noChangeShapeType="1"/>
              <a:stCxn id="7174" idx="4"/>
              <a:endCxn id="7180" idx="0"/>
            </p:cNvCxnSpPr>
            <p:nvPr/>
          </p:nvCxnSpPr>
          <p:spPr bwMode="auto">
            <a:xfrm flipH="1">
              <a:off x="1680" y="1824"/>
              <a:ext cx="250" cy="1008"/>
            </a:xfrm>
            <a:prstGeom prst="straightConnector1">
              <a:avLst/>
            </a:prstGeom>
            <a:noFill/>
            <a:ln w="28575">
              <a:solidFill>
                <a:srgbClr val="A7001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AutoShape 20"/>
            <p:cNvCxnSpPr>
              <a:cxnSpLocks noChangeShapeType="1"/>
              <a:stCxn id="7174" idx="4"/>
              <a:endCxn id="7178" idx="1"/>
            </p:cNvCxnSpPr>
            <p:nvPr/>
          </p:nvCxnSpPr>
          <p:spPr bwMode="auto">
            <a:xfrm>
              <a:off x="1930" y="1824"/>
              <a:ext cx="1266" cy="1029"/>
            </a:xfrm>
            <a:prstGeom prst="straightConnector1">
              <a:avLst/>
            </a:prstGeom>
            <a:noFill/>
            <a:ln w="28575">
              <a:solidFill>
                <a:srgbClr val="A7001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7" name="Text Box 21"/>
            <p:cNvSpPr txBox="1">
              <a:spLocks noChangeArrowheads="1"/>
            </p:cNvSpPr>
            <p:nvPr/>
          </p:nvSpPr>
          <p:spPr bwMode="auto">
            <a:xfrm>
              <a:off x="1392" y="2016"/>
              <a:ext cx="1584" cy="3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>
                  <a:solidFill>
                    <a:srgbClr val="000080"/>
                  </a:solidFill>
                  <a:latin typeface="+mj-lt"/>
                </a:rPr>
                <a:t>Variability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5638800" y="838200"/>
            <a:ext cx="1981200" cy="923330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400080"/>
                </a:solidFill>
                <a:latin typeface="+mj-lt"/>
              </a:rPr>
              <a:t>Midas: </a:t>
            </a:r>
            <a:r>
              <a:rPr lang="en-US" dirty="0" smtClean="0">
                <a:solidFill>
                  <a:srgbClr val="000080"/>
                </a:solidFill>
                <a:latin typeface="+mj-lt"/>
              </a:rPr>
              <a:t>I </a:t>
            </a:r>
            <a:r>
              <a:rPr lang="en-US" dirty="0">
                <a:solidFill>
                  <a:srgbClr val="000080"/>
                </a:solidFill>
                <a:latin typeface="+mj-lt"/>
              </a:rPr>
              <a:t>hope that everything I touch becomes gold. </a:t>
            </a:r>
          </a:p>
        </p:txBody>
      </p:sp>
      <p:pic>
        <p:nvPicPr>
          <p:cNvPr id="3076" name="Picture 4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33400"/>
            <a:ext cx="1138551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457200" y="990600"/>
            <a:ext cx="4419600" cy="646331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80"/>
                </a:solidFill>
                <a:latin typeface="+mj-lt"/>
              </a:rPr>
              <a:t>One cannot simply map natural language to a representation that gives rise to </a:t>
            </a:r>
            <a:r>
              <a:rPr lang="en-US" dirty="0" smtClean="0">
                <a:solidFill>
                  <a:srgbClr val="400080"/>
                </a:solidFill>
                <a:latin typeface="+mj-lt"/>
              </a:rPr>
              <a:t>reasoning </a:t>
            </a:r>
            <a:endParaRPr lang="en-US" dirty="0">
              <a:solidFill>
                <a:srgbClr val="000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007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Ambiguity 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6096000"/>
            <a:ext cx="9144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18ED59-66C4-4EE7-928C-95E46281329A}" type="slidenum">
              <a:rPr lang="en-US" altLang="zh-TW" smtClean="0">
                <a:solidFill>
                  <a:srgbClr val="000000"/>
                </a:solidFill>
                <a:cs typeface="Arial Unicode MS" pitchFamily="34" charset="-128"/>
              </a:rPr>
              <a:pPr eaLnBrk="1" hangingPunct="1"/>
              <a:t>7</a:t>
            </a:fld>
            <a:endParaRPr lang="en-US" altLang="zh-TW" smtClean="0">
              <a:solidFill>
                <a:srgbClr val="000000"/>
              </a:solidFill>
              <a:cs typeface="Arial Unicode MS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685800"/>
            <a:ext cx="3124200" cy="120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It’s a version of </a:t>
            </a:r>
            <a:r>
              <a:rPr lang="en-US" b="1" i="1" u="sng" dirty="0">
                <a:solidFill>
                  <a:srgbClr val="FF0000"/>
                </a:solidFill>
              </a:rPr>
              <a:t>Chicago</a:t>
            </a:r>
            <a:r>
              <a:rPr lang="en-US" dirty="0">
                <a:solidFill>
                  <a:srgbClr val="000000"/>
                </a:solidFill>
              </a:rPr>
              <a:t> – the standard classic </a:t>
            </a:r>
            <a:r>
              <a:rPr lang="en-US" b="1" i="1" u="sng" dirty="0">
                <a:solidFill>
                  <a:srgbClr val="008000"/>
                </a:solidFill>
              </a:rPr>
              <a:t>Macintosh</a:t>
            </a:r>
            <a:r>
              <a:rPr lang="en-US" dirty="0">
                <a:solidFill>
                  <a:srgbClr val="000000"/>
                </a:solidFill>
              </a:rPr>
              <a:t> menu font, with that distinctive thick diagonal in the ”N”.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76600" y="685800"/>
            <a:ext cx="2895600" cy="120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i="1" u="sng" dirty="0">
                <a:solidFill>
                  <a:srgbClr val="FF0000"/>
                </a:solidFill>
              </a:rPr>
              <a:t>Chicago</a:t>
            </a:r>
            <a:r>
              <a:rPr lang="en-US" dirty="0">
                <a:solidFill>
                  <a:srgbClr val="000000"/>
                </a:solidFill>
              </a:rPr>
              <a:t> was used by default for </a:t>
            </a:r>
            <a:r>
              <a:rPr lang="en-US" b="1" i="1" u="sng" dirty="0">
                <a:solidFill>
                  <a:srgbClr val="008000"/>
                </a:solidFill>
              </a:rPr>
              <a:t>Mac</a:t>
            </a:r>
            <a:r>
              <a:rPr lang="en-US" dirty="0">
                <a:solidFill>
                  <a:srgbClr val="000000"/>
                </a:solidFill>
              </a:rPr>
              <a:t> menus through </a:t>
            </a:r>
            <a:r>
              <a:rPr lang="en-US" b="1" i="1" u="sng" dirty="0" err="1">
                <a:solidFill>
                  <a:srgbClr val="008000"/>
                </a:solidFill>
              </a:rPr>
              <a:t>MacOS</a:t>
            </a:r>
            <a:r>
              <a:rPr lang="en-US" b="1" i="1" u="sng" dirty="0">
                <a:solidFill>
                  <a:srgbClr val="008000"/>
                </a:solidFill>
              </a:rPr>
              <a:t> 7.6</a:t>
            </a:r>
            <a:r>
              <a:rPr lang="en-US" dirty="0">
                <a:solidFill>
                  <a:srgbClr val="000000"/>
                </a:solidFill>
              </a:rPr>
              <a:t>, and </a:t>
            </a:r>
            <a:r>
              <a:rPr lang="en-US" b="1" i="1" u="sng" dirty="0">
                <a:solidFill>
                  <a:srgbClr val="008000"/>
                </a:solidFill>
              </a:rPr>
              <a:t>OS 8 </a:t>
            </a:r>
            <a:r>
              <a:rPr lang="en-US" dirty="0">
                <a:solidFill>
                  <a:srgbClr val="000000"/>
                </a:solidFill>
              </a:rPr>
              <a:t>was released mid-1997..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72200" y="685800"/>
            <a:ext cx="2819400" cy="120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i="1" u="sng" dirty="0">
                <a:solidFill>
                  <a:srgbClr val="FF0000"/>
                </a:solidFill>
              </a:rPr>
              <a:t>Chicago</a:t>
            </a:r>
            <a:r>
              <a:rPr lang="en-US" b="1" i="1" u="sng" dirty="0">
                <a:solidFill>
                  <a:srgbClr val="000000"/>
                </a:solidFill>
              </a:rPr>
              <a:t> </a:t>
            </a:r>
            <a:r>
              <a:rPr lang="en-US" b="1" i="1" u="sng" dirty="0">
                <a:solidFill>
                  <a:srgbClr val="FF0000"/>
                </a:solidFill>
              </a:rPr>
              <a:t>VIII</a:t>
            </a:r>
            <a:r>
              <a:rPr lang="en-US" b="1" i="1" u="sng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was one of the early 70s-era </a:t>
            </a:r>
            <a:r>
              <a:rPr lang="en-US" b="1" i="1" u="sng" dirty="0">
                <a:solidFill>
                  <a:srgbClr val="FF0000"/>
                </a:solidFill>
              </a:rPr>
              <a:t>Chicago</a:t>
            </a:r>
            <a:r>
              <a:rPr lang="en-US" dirty="0">
                <a:solidFill>
                  <a:srgbClr val="000000"/>
                </a:solidFill>
              </a:rPr>
              <a:t> albums to catch my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ear, along with </a:t>
            </a:r>
            <a:r>
              <a:rPr lang="en-US" b="1" i="1" u="sng" dirty="0">
                <a:solidFill>
                  <a:srgbClr val="FF0000"/>
                </a:solidFill>
              </a:rPr>
              <a:t>Chicago II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914400" y="1524000"/>
            <a:ext cx="1600200" cy="3810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V="1">
            <a:off x="1600200" y="838200"/>
            <a:ext cx="1828800" cy="17526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1562100" y="2705100"/>
            <a:ext cx="3200400" cy="8382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H="1">
            <a:off x="3962400" y="2667000"/>
            <a:ext cx="2362200" cy="762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 flipH="1">
            <a:off x="5734050" y="1809750"/>
            <a:ext cx="2133600" cy="4953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H="1">
            <a:off x="7658100" y="2247900"/>
            <a:ext cx="1219200" cy="3810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045" name="Picture 53" descr="apple-log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146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 rot="16200000" flipH="1">
            <a:off x="3276600" y="1905000"/>
            <a:ext cx="1447800" cy="762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047" name="Picture 67" descr="mac system 7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800600"/>
            <a:ext cx="12382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8" name="Picture 69" descr="220px-Chicago_typeface_spec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1117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9" name="Picture 75" descr="mac os 8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962400"/>
            <a:ext cx="121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0" name="Picture 77" descr="800px-Chicagothebandmillbrook_lar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257800"/>
            <a:ext cx="3429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1" name="Picture 79" descr="Chicago_-_Chicago_VII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29718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2" name="Picture 81" descr="ChicagoII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1242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2286000" y="1219200"/>
            <a:ext cx="1752600" cy="14478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621589" y="1220788"/>
            <a:ext cx="0" cy="380841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62" y="2057399"/>
            <a:ext cx="1895475" cy="152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69" y="2057400"/>
            <a:ext cx="1919873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1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Variability in Natural Language Expressions</a:t>
            </a:r>
            <a:endParaRPr lang="en-US" dirty="0" smtClean="0"/>
          </a:p>
        </p:txBody>
      </p:sp>
      <p:sp>
        <p:nvSpPr>
          <p:cNvPr id="9154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2400" y="914400"/>
            <a:ext cx="5867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Determine if Jim Carpenter works for the government</a:t>
            </a:r>
          </a:p>
          <a:p>
            <a:pPr eaLnBrk="1" hangingPunct="1">
              <a:buFont typeface="Wingdings" pitchFamily="2" charset="2"/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400080"/>
                </a:solidFill>
              </a:rPr>
              <a:t>Jim Carpenter works for the U.S. Government.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The American government employed Jim Carpenter.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400080"/>
                </a:solidFill>
              </a:rPr>
              <a:t>Jim Carpenter was fired by the US Government.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Jim Carpenter worked in a number of important positions.  ….  As a press liaison for the IRS, he made contacts in the white house.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400080"/>
                </a:solidFill>
              </a:rPr>
              <a:t>Russian interior minister </a:t>
            </a:r>
            <a:r>
              <a:rPr lang="en-US" sz="1800" dirty="0" err="1" smtClean="0">
                <a:solidFill>
                  <a:srgbClr val="400080"/>
                </a:solidFill>
              </a:rPr>
              <a:t>Yevgeny</a:t>
            </a:r>
            <a:r>
              <a:rPr lang="en-US" sz="1800" dirty="0" smtClean="0">
                <a:solidFill>
                  <a:srgbClr val="400080"/>
                </a:solidFill>
              </a:rPr>
              <a:t> </a:t>
            </a:r>
            <a:r>
              <a:rPr lang="en-US" sz="1800" dirty="0" err="1" smtClean="0">
                <a:solidFill>
                  <a:srgbClr val="400080"/>
                </a:solidFill>
              </a:rPr>
              <a:t>Topolov</a:t>
            </a:r>
            <a:r>
              <a:rPr lang="en-US" sz="1800" dirty="0" smtClean="0">
                <a:solidFill>
                  <a:srgbClr val="400080"/>
                </a:solidFill>
              </a:rPr>
              <a:t> met yesterday with his US counterpart, Jim Carpenter.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Former US Secretary of Defense Jim Carpenter spoke today…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Page </a:t>
            </a:r>
            <a:fld id="{ED7074CE-C30A-4906-A13E-F3E63223B4E1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pic>
        <p:nvPicPr>
          <p:cNvPr id="17411" name="Picture 17" descr="ist2_5808627-glossy-detective-robot-with-magnifying-glas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629671"/>
            <a:ext cx="1828799" cy="218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 descr="MCBS00272_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63" y="1266825"/>
            <a:ext cx="120173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1339" name="Rectangle 11"/>
          <p:cNvSpPr>
            <a:spLocks noChangeArrowheads="1"/>
          </p:cNvSpPr>
          <p:nvPr/>
        </p:nvSpPr>
        <p:spPr bwMode="auto">
          <a:xfrm>
            <a:off x="381000" y="4847272"/>
            <a:ext cx="8534400" cy="1477328"/>
          </a:xfrm>
          <a:prstGeom prst="rect">
            <a:avLst/>
          </a:prstGeom>
          <a:solidFill>
            <a:srgbClr val="FAE1AF"/>
          </a:solidFill>
          <a:ln w="19050">
            <a:solidFill>
              <a:srgbClr val="A7001B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srgbClr val="000080"/>
                </a:solidFill>
                <a:latin typeface="+mn-lt"/>
              </a:rPr>
              <a:t>Machine Learning is needed to support abstraction over the raw text, and deal with: </a:t>
            </a:r>
            <a:endParaRPr lang="en-US" dirty="0">
              <a:solidFill>
                <a:srgbClr val="000080"/>
              </a:solidFill>
              <a:latin typeface="+mn-lt"/>
            </a:endParaRPr>
          </a:p>
          <a:p>
            <a:pPr marL="742950" lvl="1" indent="-285750">
              <a:buClr>
                <a:srgbClr val="40008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0080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400080"/>
                </a:solidFill>
                <a:latin typeface="+mn-lt"/>
              </a:rPr>
              <a:t>Identifying/Understanding Relations, Entities </a:t>
            </a:r>
            <a:r>
              <a:rPr lang="en-US" dirty="0">
                <a:solidFill>
                  <a:srgbClr val="400080"/>
                </a:solidFill>
                <a:latin typeface="+mn-lt"/>
              </a:rPr>
              <a:t>and Semantic </a:t>
            </a:r>
            <a:r>
              <a:rPr lang="en-US" dirty="0" smtClean="0">
                <a:solidFill>
                  <a:srgbClr val="400080"/>
                </a:solidFill>
                <a:latin typeface="+mn-lt"/>
              </a:rPr>
              <a:t>Classes</a:t>
            </a:r>
            <a:endParaRPr lang="en-US" dirty="0">
              <a:solidFill>
                <a:srgbClr val="400080"/>
              </a:solidFill>
              <a:latin typeface="+mn-lt"/>
            </a:endParaRPr>
          </a:p>
          <a:p>
            <a:pPr marL="742950" lvl="1" indent="-285750">
              <a:buClr>
                <a:srgbClr val="40008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+mn-lt"/>
              </a:rPr>
              <a:t>Acquiring</a:t>
            </a:r>
            <a:r>
              <a:rPr lang="en-US" dirty="0" smtClean="0">
                <a:solidFill>
                  <a:srgbClr val="003366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400080"/>
                </a:solidFill>
                <a:latin typeface="+mn-lt"/>
              </a:rPr>
              <a:t>knowledge</a:t>
            </a:r>
            <a:r>
              <a:rPr lang="en-US" dirty="0" smtClean="0">
                <a:solidFill>
                  <a:srgbClr val="003366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+mn-lt"/>
              </a:rPr>
              <a:t>from external resources; representing knowledge</a:t>
            </a:r>
            <a:endParaRPr lang="en-US" dirty="0">
              <a:solidFill>
                <a:srgbClr val="000080"/>
              </a:solidFill>
              <a:latin typeface="+mn-lt"/>
            </a:endParaRPr>
          </a:p>
          <a:p>
            <a:pPr marL="742950" lvl="1" indent="-285750">
              <a:buClr>
                <a:srgbClr val="40008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400080"/>
                </a:solidFill>
                <a:latin typeface="+mn-lt"/>
              </a:rPr>
              <a:t>Identifying, disambiguating  &amp; tracking  </a:t>
            </a:r>
            <a:r>
              <a:rPr lang="en-US" dirty="0" smtClean="0">
                <a:solidFill>
                  <a:srgbClr val="000080"/>
                </a:solidFill>
                <a:latin typeface="+mn-lt"/>
              </a:rPr>
              <a:t>entities</a:t>
            </a:r>
            <a:r>
              <a:rPr lang="en-US" dirty="0">
                <a:solidFill>
                  <a:srgbClr val="000080"/>
                </a:solidFill>
                <a:latin typeface="+mn-lt"/>
              </a:rPr>
              <a:t>, events, etc.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 </a:t>
            </a:r>
            <a:endParaRPr lang="en-US" b="1" dirty="0" smtClean="0">
              <a:solidFill>
                <a:srgbClr val="000080"/>
              </a:solidFill>
              <a:latin typeface="+mn-lt"/>
            </a:endParaRPr>
          </a:p>
          <a:p>
            <a:pPr marL="742950" lvl="1" indent="-285750">
              <a:buClr>
                <a:srgbClr val="40008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+mn-lt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+mn-lt"/>
              </a:rPr>
              <a:t>Time, quantities, processes…</a:t>
            </a:r>
            <a:endParaRPr lang="en-US" dirty="0">
              <a:solidFill>
                <a:srgbClr val="000080"/>
              </a:solidFill>
              <a:latin typeface="+mn-lt"/>
            </a:endParaRP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5978856" y="2891880"/>
            <a:ext cx="3124200" cy="1631216"/>
          </a:xfrm>
          <a:prstGeom prst="rect">
            <a:avLst/>
          </a:prstGeom>
          <a:solidFill>
            <a:srgbClr val="FAE1AF"/>
          </a:solidFill>
          <a:ln w="19050" algn="ctr">
            <a:solidFill>
              <a:srgbClr val="A7001B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0080"/>
                </a:solidFill>
                <a:latin typeface="+mn-lt"/>
              </a:rPr>
              <a:t>Conventional programming techniques </a:t>
            </a:r>
            <a:r>
              <a:rPr lang="en-US" sz="2000" dirty="0">
                <a:solidFill>
                  <a:srgbClr val="000080"/>
                </a:solidFill>
                <a:latin typeface="+mn-lt"/>
              </a:rPr>
              <a:t>cannot deal with the </a:t>
            </a:r>
            <a:r>
              <a:rPr lang="en-US" sz="2000" dirty="0">
                <a:solidFill>
                  <a:srgbClr val="400080"/>
                </a:solidFill>
                <a:latin typeface="+mn-lt"/>
              </a:rPr>
              <a:t>variability of expressing meaning </a:t>
            </a:r>
            <a:r>
              <a:rPr lang="en-US" sz="2000" dirty="0" smtClean="0">
                <a:solidFill>
                  <a:srgbClr val="000080"/>
                </a:solidFill>
                <a:latin typeface="+mn-lt"/>
              </a:rPr>
              <a:t>nor </a:t>
            </a:r>
            <a:r>
              <a:rPr lang="en-US" sz="2000" dirty="0">
                <a:solidFill>
                  <a:srgbClr val="000080"/>
                </a:solidFill>
                <a:latin typeface="+mn-lt"/>
              </a:rPr>
              <a:t>with the </a:t>
            </a:r>
          </a:p>
          <a:p>
            <a:r>
              <a:rPr lang="en-US" sz="2000" dirty="0">
                <a:solidFill>
                  <a:srgbClr val="400080"/>
                </a:solidFill>
                <a:latin typeface="+mn-lt"/>
              </a:rPr>
              <a:t>ambiguity of interpretation</a:t>
            </a:r>
          </a:p>
        </p:txBody>
      </p:sp>
      <p:sp>
        <p:nvSpPr>
          <p:cNvPr id="2" name="Right Arrow 1"/>
          <p:cNvSpPr/>
          <p:nvPr/>
        </p:nvSpPr>
        <p:spPr>
          <a:xfrm>
            <a:off x="0" y="1628775"/>
            <a:ext cx="228600" cy="276225"/>
          </a:xfrm>
          <a:prstGeom prst="rightArrow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-12700" y="3495675"/>
            <a:ext cx="228600" cy="276225"/>
          </a:xfrm>
          <a:prstGeom prst="rightArrow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9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75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1339" grpId="0" animBg="1"/>
      <p:bldP spid="28698" grpId="0" animBg="1"/>
      <p:bldP spid="2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process of Abstraction has to be driven by statistical learning methods.</a:t>
            </a:r>
          </a:p>
          <a:p>
            <a:endParaRPr lang="en-US" altLang="zh-TW" smtClean="0"/>
          </a:p>
          <a:p>
            <a:r>
              <a:rPr lang="en-US" altLang="zh-TW" smtClean="0"/>
              <a:t>Over the last two decades or so it became clear that machine learning methods are necessary in order to support this process of abstraction.</a:t>
            </a:r>
          </a:p>
          <a:p>
            <a:endParaRPr lang="en-US" altLang="zh-TW" smtClean="0"/>
          </a:p>
          <a:p>
            <a:r>
              <a:rPr lang="en-US" altLang="zh-TW" smtClean="0"/>
              <a:t>But— </a:t>
            </a:r>
          </a:p>
          <a:p>
            <a:endParaRPr lang="en-US" altLang="zh-TW" dirty="0" smtClean="0"/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29600" y="6553200"/>
            <a:ext cx="9144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TW" smtClean="0"/>
              <a:t>Page </a:t>
            </a:r>
            <a:fld id="{F53F1073-806F-4881-8E2C-B946F676B7F6}" type="slidenum">
              <a:rPr lang="en-US" altLang="zh-TW" smtClean="0"/>
              <a:pPr/>
              <a:t>9</a:t>
            </a:fld>
            <a:endParaRPr lang="en-US" altLang="zh-TW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  <p:tag name="FIRSTDANR@YOZKPGTFUVWXY5MI" val="2971"/>
  <p:tag name="FIRSTDANR@EKFAUQOFUVWYY57I" val="3619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Roth-Penn-Class">
  <a:themeElements>
    <a:clrScheme name="Custom 5">
      <a:dk1>
        <a:srgbClr val="000000"/>
      </a:dk1>
      <a:lt1>
        <a:srgbClr val="FFFFFF"/>
      </a:lt1>
      <a:dk2>
        <a:srgbClr val="FAE1AF"/>
      </a:dk2>
      <a:lt2>
        <a:srgbClr val="FAC8AF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icra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ra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ra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ra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ra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ra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ra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asin_CCG">
  <a:themeElements>
    <a:clrScheme name="vasin_CCG 10">
      <a:dk1>
        <a:srgbClr val="000000"/>
      </a:dk1>
      <a:lt1>
        <a:srgbClr val="FFFFFF"/>
      </a:lt1>
      <a:dk2>
        <a:srgbClr val="000000"/>
      </a:dk2>
      <a:lt2>
        <a:srgbClr val="FF9900"/>
      </a:lt2>
      <a:accent1>
        <a:srgbClr val="FFCC99"/>
      </a:accent1>
      <a:accent2>
        <a:srgbClr val="FBA313"/>
      </a:accent2>
      <a:accent3>
        <a:srgbClr val="FFFFFF"/>
      </a:accent3>
      <a:accent4>
        <a:srgbClr val="000000"/>
      </a:accent4>
      <a:accent5>
        <a:srgbClr val="FFE2CA"/>
      </a:accent5>
      <a:accent6>
        <a:srgbClr val="E39310"/>
      </a:accent6>
      <a:hlink>
        <a:srgbClr val="CC3300"/>
      </a:hlink>
      <a:folHlink>
        <a:srgbClr val="FCC66E"/>
      </a:folHlink>
    </a:clrScheme>
    <a:fontScheme name="vasin_CCG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asin_CCG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sin_CCG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sin_CCG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sin_CCG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sin_CCG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sin_CCG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sin_CCG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sin_CCG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sin_CCG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sin_CCG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sin_CCG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sin_CCG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52897</TotalTime>
  <Words>4244</Words>
  <Application>Microsoft Office PowerPoint</Application>
  <PresentationFormat>On-screen Show (4:3)</PresentationFormat>
  <Paragraphs>611</Paragraphs>
  <Slides>32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8" baseType="lpstr">
      <vt:lpstr>Calibri</vt:lpstr>
      <vt:lpstr>宋体</vt:lpstr>
      <vt:lpstr>Arial Rounded MT Bold</vt:lpstr>
      <vt:lpstr>Times New Roman</vt:lpstr>
      <vt:lpstr>Tahoma</vt:lpstr>
      <vt:lpstr>Wingdings</vt:lpstr>
      <vt:lpstr>Arial</vt:lpstr>
      <vt:lpstr>PMingLiU</vt:lpstr>
      <vt:lpstr>Symbol</vt:lpstr>
      <vt:lpstr>Courier New</vt:lpstr>
      <vt:lpstr>Arial Unicode MS</vt:lpstr>
      <vt:lpstr>cmsy10</vt:lpstr>
      <vt:lpstr>Tempus Sans ITC</vt:lpstr>
      <vt:lpstr>Georgia</vt:lpstr>
      <vt:lpstr>Roth-Penn-Class</vt:lpstr>
      <vt:lpstr>vasin_CCG</vt:lpstr>
      <vt:lpstr>CIS 700 Advanced Machine Learning  Structured Machine Learning:   Theory and Applications  in  Natural Language Processing</vt:lpstr>
      <vt:lpstr>A test</vt:lpstr>
      <vt:lpstr>Before Introduction</vt:lpstr>
      <vt:lpstr>A Story </vt:lpstr>
      <vt:lpstr>Textual Entailment</vt:lpstr>
      <vt:lpstr>Why is it Difficult?</vt:lpstr>
      <vt:lpstr>Ambiguity </vt:lpstr>
      <vt:lpstr>Variability in Natural Language Expressions</vt:lpstr>
      <vt:lpstr>Learning</vt:lpstr>
      <vt:lpstr>Classification: Ambiguity Resolution</vt:lpstr>
      <vt:lpstr>Classification</vt:lpstr>
      <vt:lpstr>Classification is Well Understood</vt:lpstr>
      <vt:lpstr>A Story </vt:lpstr>
      <vt:lpstr>Joint Inference with General Constraint StructureEntities and Relations </vt:lpstr>
      <vt:lpstr>Natural Language Understanding</vt:lpstr>
      <vt:lpstr>Semantic Parsing</vt:lpstr>
      <vt:lpstr>Coherency in Semantic Role Labeling</vt:lpstr>
      <vt:lpstr>Learning and Inference </vt:lpstr>
      <vt:lpstr>Statistics or Linguistics?</vt:lpstr>
      <vt:lpstr>Hard Co-reference Problems</vt:lpstr>
      <vt:lpstr>This Class</vt:lpstr>
      <vt:lpstr>Some Examples</vt:lpstr>
      <vt:lpstr>Semantic Role Labeling </vt:lpstr>
      <vt:lpstr>Algorithmic Approach</vt:lpstr>
      <vt:lpstr>A Lot More Problems</vt:lpstr>
      <vt:lpstr>Computational Issues</vt:lpstr>
      <vt:lpstr>Perspective</vt:lpstr>
      <vt:lpstr>This Course</vt:lpstr>
      <vt:lpstr>Organization of Material</vt:lpstr>
      <vt:lpstr>Projects </vt:lpstr>
      <vt:lpstr>Presentations/Tutorial Groups (Tentative)</vt:lpstr>
      <vt:lpstr>Summary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CCMs</dc:title>
  <dc:subject>Talk at IBM, Sept. 2010</dc:subject>
  <dc:creator>Dan Roth</dc:creator>
  <cp:lastModifiedBy>Roth, Dan</cp:lastModifiedBy>
  <cp:revision>607</cp:revision>
  <dcterms:created xsi:type="dcterms:W3CDTF">2004-04-28T22:21:11Z</dcterms:created>
  <dcterms:modified xsi:type="dcterms:W3CDTF">2017-08-30T03:16:37Z</dcterms:modified>
</cp:coreProperties>
</file>