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09" r:id="rId2"/>
    <p:sldId id="261" r:id="rId3"/>
    <p:sldId id="263" r:id="rId4"/>
    <p:sldId id="262" r:id="rId5"/>
    <p:sldId id="265" r:id="rId6"/>
    <p:sldId id="266" r:id="rId7"/>
    <p:sldId id="267" r:id="rId8"/>
    <p:sldId id="271" r:id="rId9"/>
    <p:sldId id="270" r:id="rId10"/>
    <p:sldId id="308" r:id="rId11"/>
    <p:sldId id="272" r:id="rId12"/>
    <p:sldId id="273" r:id="rId13"/>
    <p:sldId id="275" r:id="rId14"/>
    <p:sldId id="274" r:id="rId15"/>
    <p:sldId id="276" r:id="rId16"/>
    <p:sldId id="277" r:id="rId17"/>
    <p:sldId id="259" r:id="rId18"/>
    <p:sldId id="281" r:id="rId19"/>
    <p:sldId id="283" r:id="rId20"/>
    <p:sldId id="282" r:id="rId21"/>
    <p:sldId id="284" r:id="rId22"/>
    <p:sldId id="285" r:id="rId23"/>
    <p:sldId id="292" r:id="rId24"/>
    <p:sldId id="289" r:id="rId25"/>
    <p:sldId id="291" r:id="rId26"/>
    <p:sldId id="302" r:id="rId27"/>
    <p:sldId id="293" r:id="rId28"/>
    <p:sldId id="305" r:id="rId29"/>
    <p:sldId id="290" r:id="rId30"/>
    <p:sldId id="301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7DF4A-8D84-0146-B50E-57F546B25685}">
          <p14:sldIdLst>
            <p14:sldId id="309"/>
          </p14:sldIdLst>
        </p14:section>
        <p14:section name="Pre-lecture" id="{0D0E1760-1495-464F-A842-17B3D6ACA177}">
          <p14:sldIdLst/>
        </p14:section>
        <p14:section name="Supervised learning: The general setting" id="{C4BCC165-8189-2445-B6A6-3DCF56820843}">
          <p14:sldIdLst>
            <p14:sldId id="261"/>
            <p14:sldId id="263"/>
            <p14:sldId id="262"/>
            <p14:sldId id="265"/>
            <p14:sldId id="266"/>
            <p14:sldId id="267"/>
          </p14:sldIdLst>
        </p14:section>
        <p14:section name="Linear threshold units" id="{97FC2CE5-603F-5440-B7A4-BE1DD6F96318}">
          <p14:sldIdLst>
            <p14:sldId id="271"/>
            <p14:sldId id="270"/>
            <p14:sldId id="308"/>
            <p14:sldId id="272"/>
            <p14:sldId id="273"/>
            <p14:sldId id="275"/>
            <p14:sldId id="274"/>
            <p14:sldId id="276"/>
            <p14:sldId id="277"/>
            <p14:sldId id="259"/>
            <p14:sldId id="281"/>
          </p14:sldIdLst>
        </p14:section>
        <p14:section name="The perceptron algorithm" id="{5B89E23A-43DB-D94A-BC7B-352DEE7D2B6B}">
          <p14:sldIdLst>
            <p14:sldId id="283"/>
            <p14:sldId id="282"/>
            <p14:sldId id="284"/>
            <p14:sldId id="285"/>
            <p14:sldId id="292"/>
            <p14:sldId id="289"/>
            <p14:sldId id="291"/>
            <p14:sldId id="302"/>
            <p14:sldId id="293"/>
            <p14:sldId id="305"/>
            <p14:sldId id="290"/>
          </p14:sldIdLst>
        </p14:section>
        <p14:section name="Post-lecture" id="{4F425236-4B25-C044-85DC-CAB0EF4FF556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3" autoAdjust="0"/>
    <p:restoredTop sz="86437" autoAdjust="0"/>
  </p:normalViewPr>
  <p:slideViewPr>
    <p:cSldViewPr snapToGrid="0" snapToObjects="1">
      <p:cViewPr varScale="1">
        <p:scale>
          <a:sx n="89" d="100"/>
          <a:sy n="89" d="100"/>
        </p:scale>
        <p:origin x="116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7B8-29AF-2C45-94BF-5A6CDC07A42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60CF0-B9A0-6D46-9492-AA992825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CAAA7-D9B1-F74A-A13F-0F26ACF75A5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702B-FA0B-CF46-9979-707E2640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6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607E67-3443-430C-9CEE-E8ADFFA19FD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75EC-0910-8944-B000-A589B6764FB0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6525-6B21-9E4B-99F3-8F4050D607FF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9785-82E8-114D-B3F9-82A9B958CC40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0A9-A6DB-4B4F-B9E7-2A83A1BA40D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6E7-08F0-1F48-BD48-F8AEFD77E5CF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8661-BB65-2A4A-84D0-C1F0AE5EF856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25F-387E-3C46-8686-7E06A954F854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A80-BEDC-0F47-9132-7F53B5EC8687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9F15-1FDF-754B-AC55-2CDCD8935AAE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06D2-1158-2549-A19E-BB9A21FE4490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BE7D-A8CC-EE4A-A9D0-6FDBEC68D492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428-FA07-8F49-B7BE-E9EA59775922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4AD7C67-D508-41FD-99B1-0552799E08B1}" type="slidenum">
              <a:rPr lang="en-US" altLang="zh-TW" smtClean="0">
                <a:cs typeface="Arial Unicode MS" pitchFamily="34" charset="-128"/>
              </a:rPr>
              <a:pPr eaLnBrk="1" hangingPunct="1"/>
              <a:t>1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8153400" cy="2209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CIS 700</a:t>
            </a:r>
            <a:br>
              <a:rPr lang="en-US" sz="3200" b="1" dirty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</a:rPr>
              <a:t>Advanced Machine Learning for NLP</a:t>
            </a:r>
            <a:br>
              <a:rPr lang="en-US" sz="3200" b="1" dirty="0">
                <a:solidFill>
                  <a:srgbClr val="0033CC"/>
                </a:solidFill>
              </a:rPr>
            </a:br>
            <a:r>
              <a:rPr lang="en-US" sz="3200" b="1" dirty="0" smtClean="0">
                <a:solidFill>
                  <a:srgbClr val="0033CC"/>
                </a:solidFill>
              </a:rPr>
              <a:t/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2400" dirty="0"/>
              <a:t>Review 1: Supervised Learning, Binary Classifiers</a:t>
            </a:r>
            <a:endParaRPr lang="en-US" sz="2800" b="1" dirty="0" smtClean="0">
              <a:solidFill>
                <a:srgbClr val="0033CC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724400"/>
            <a:ext cx="81534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rgbClr val="0000FF"/>
                </a:solidFill>
              </a:rPr>
              <a:t>Dan Roth</a:t>
            </a: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Department of Computer and Information Science</a:t>
            </a: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University of Pennsylvania</a:t>
            </a:r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8213" y="5987016"/>
            <a:ext cx="4336311" cy="4899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Augmented and modified by Vivek Srikumar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a n dimensional vector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Output is a label y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 1}</a:t>
            </a:r>
          </a:p>
          <a:p>
            <a:endParaRPr lang="en-US" dirty="0"/>
          </a:p>
          <a:p>
            <a:r>
              <a:rPr lang="en-US" dirty="0" smtClean="0"/>
              <a:t>Linear threshold units classify an example </a:t>
            </a:r>
            <a:r>
              <a:rPr lang="en-US" b="1" dirty="0" smtClean="0"/>
              <a:t>x </a:t>
            </a:r>
            <a:r>
              <a:rPr lang="en-US" dirty="0" smtClean="0"/>
              <a:t>as</a:t>
            </a:r>
          </a:p>
          <a:p>
            <a:endParaRPr lang="en-US" b="1" dirty="0"/>
          </a:p>
          <a:p>
            <a:r>
              <a:rPr lang="en-US" dirty="0" smtClean="0"/>
              <a:t>Classification rule= </a:t>
            </a:r>
            <a:r>
              <a:rPr lang="en-US" dirty="0" err="1" smtClean="0"/>
              <a:t>sgn</a:t>
            </a:r>
            <a:r>
              <a:rPr lang="en-US" dirty="0" smtClean="0"/>
              <a:t>(b+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 = </a:t>
            </a:r>
            <a:r>
              <a:rPr lang="en-US" dirty="0" err="1" smtClean="0"/>
              <a:t>sgn</a:t>
            </a:r>
            <a:r>
              <a:rPr lang="en-US" dirty="0" smtClean="0"/>
              <a:t>(b +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>
                <a:latin typeface="Calibri"/>
              </a:rPr>
              <a:t> x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 +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b="1" dirty="0" err="1" smtClean="0">
                <a:latin typeface="Calibri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¸</a:t>
            </a:r>
            <a:r>
              <a:rPr lang="en-US" dirty="0" smtClean="0"/>
              <a:t> 0 </a:t>
            </a:r>
            <a:r>
              <a:rPr lang="en-US" dirty="0" smtClean="0">
                <a:latin typeface="cmsy10"/>
                <a:ea typeface="cmsy10"/>
                <a:cs typeface="cmsy10"/>
              </a:rPr>
              <a:t>)</a:t>
            </a:r>
            <a:r>
              <a:rPr lang="en-US" dirty="0" smtClean="0"/>
              <a:t> Predict y = 1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+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b="1" dirty="0" err="1" smtClean="0">
                <a:latin typeface="Calibri"/>
              </a:rPr>
              <a:t>x</a:t>
            </a:r>
            <a:r>
              <a:rPr lang="en-US" dirty="0" smtClean="0"/>
              <a:t> &lt; 0 </a:t>
            </a:r>
            <a:r>
              <a:rPr lang="en-US" dirty="0" smtClean="0">
                <a:latin typeface="cmsy10"/>
                <a:ea typeface="cmsy10"/>
                <a:cs typeface="cmsy10"/>
              </a:rPr>
              <a:t>)</a:t>
            </a:r>
            <a:r>
              <a:rPr lang="en-US" dirty="0" smtClean="0"/>
              <a:t> Predict y = -1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7000" y="2184779"/>
            <a:ext cx="9531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now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07840" y="4612640"/>
            <a:ext cx="2540000" cy="973405"/>
            <a:chOff x="4307840" y="4612640"/>
            <a:chExt cx="2540000" cy="97340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307840" y="4612640"/>
              <a:ext cx="9347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>
              <a:endCxn id="10" idx="1"/>
            </p:cNvCxnSpPr>
            <p:nvPr/>
          </p:nvCxnSpPr>
          <p:spPr>
            <a:xfrm>
              <a:off x="4775200" y="4612640"/>
              <a:ext cx="619760" cy="650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94960" y="4939714"/>
              <a:ext cx="145288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Called the activation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geometry of a linear classifier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10640" y="1032748"/>
            <a:ext cx="266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sgn</a:t>
            </a:r>
            <a:r>
              <a:rPr lang="en-US" sz="2400" dirty="0"/>
              <a:t>(b </a:t>
            </a:r>
            <a:r>
              <a:rPr lang="en-US" sz="2400" dirty="0" smtClean="0"/>
              <a:t>+w</a:t>
            </a:r>
            <a:r>
              <a:rPr lang="en-US" sz="2400" baseline="-25000" dirty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817349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697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383423" y="1402080"/>
            <a:ext cx="6256897" cy="4927600"/>
            <a:chOff x="1383423" y="1402080"/>
            <a:chExt cx="6256897" cy="4927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29760" y="1402080"/>
              <a:ext cx="0" cy="492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6560" y="3677920"/>
              <a:ext cx="5953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75242" y="2085816"/>
              <a:ext cx="1439604" cy="1044952"/>
              <a:chOff x="4309398" y="2394188"/>
              <a:chExt cx="1439604" cy="104495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73600" y="24587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09398" y="286486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30800" y="257885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30800" y="29159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27600" y="24384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82324" y="239418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84800" y="255853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4800" y="28956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83423" y="3692882"/>
              <a:ext cx="1139937" cy="1725672"/>
              <a:chOff x="4514116" y="4353838"/>
              <a:chExt cx="1139937" cy="172567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92320" y="43891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14116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70664" y="52514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54656" y="43538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41784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26082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66516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49520" y="48463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3064" y="54038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07056" y="45062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94184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18916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01920" y="49987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75464" y="55562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59456" y="46586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46584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1815891" y="1904722"/>
              <a:ext cx="3830320" cy="41859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0841" y="1632188"/>
            <a:ext cx="181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+w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60847" y="4094519"/>
            <a:ext cx="283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n dimensions,</a:t>
            </a:r>
          </a:p>
          <a:p>
            <a:r>
              <a:rPr lang="en-US" dirty="0"/>
              <a:t>a</a:t>
            </a:r>
            <a:r>
              <a:rPr lang="en-US" dirty="0" smtClean="0"/>
              <a:t> linear classifier </a:t>
            </a:r>
          </a:p>
          <a:p>
            <a:r>
              <a:rPr lang="en-US" dirty="0" smtClean="0"/>
              <a:t>represents a </a:t>
            </a:r>
            <a:r>
              <a:rPr lang="en-US" dirty="0" err="1" smtClean="0"/>
              <a:t>hyperplane</a:t>
            </a:r>
            <a:r>
              <a:rPr lang="en-US" dirty="0" smtClean="0"/>
              <a:t> that separates the space into two half-spaces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65824" y="217278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82081" y="1284111"/>
            <a:ext cx="241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only care about the sign, not the magnitude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429760" y="337166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5939" y="3075002"/>
            <a:ext cx="86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classifiers are an expressive hypothesis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functions are linear</a:t>
            </a:r>
          </a:p>
          <a:p>
            <a:pPr lvl="1"/>
            <a:r>
              <a:rPr lang="en-US" dirty="0" smtClean="0"/>
              <a:t>Conjunctions</a:t>
            </a:r>
          </a:p>
          <a:p>
            <a:pPr marL="914400" lvl="2" indent="0">
              <a:buNone/>
            </a:pPr>
            <a:r>
              <a:rPr lang="en-US" dirty="0" smtClean="0">
                <a:latin typeface="Calibri"/>
              </a:rPr>
              <a:t>y = x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Æ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x</a:t>
            </a:r>
            <a:r>
              <a:rPr lang="en-US" baseline="-25000" dirty="0" smtClean="0">
                <a:latin typeface="Calibri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Æ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x</a:t>
            </a:r>
            <a:r>
              <a:rPr lang="en-US" baseline="-25000" dirty="0" smtClean="0">
                <a:latin typeface="Calibri"/>
              </a:rPr>
              <a:t>3           </a:t>
            </a:r>
            <a:r>
              <a:rPr lang="en-US" dirty="0" smtClean="0">
                <a:latin typeface="Calibri"/>
              </a:rPr>
              <a:t>y = </a:t>
            </a:r>
            <a:r>
              <a:rPr lang="en-US" dirty="0" err="1" smtClean="0">
                <a:latin typeface="Calibri"/>
              </a:rPr>
              <a:t>sgn</a:t>
            </a:r>
            <a:r>
              <a:rPr lang="en-US" dirty="0" smtClean="0">
                <a:latin typeface="Calibri"/>
              </a:rPr>
              <a:t>(-3 + x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>
                <a:latin typeface="Calibri"/>
              </a:rPr>
              <a:t> + x</a:t>
            </a:r>
            <a:r>
              <a:rPr lang="en-US" baseline="-50000" dirty="0" smtClean="0">
                <a:latin typeface="Calibri"/>
              </a:rPr>
              <a:t>2</a:t>
            </a:r>
            <a:r>
              <a:rPr lang="en-US" dirty="0" smtClean="0">
                <a:latin typeface="Calibri"/>
              </a:rPr>
              <a:t> + x</a:t>
            </a:r>
            <a:r>
              <a:rPr lang="en-US" baseline="-50000" dirty="0" smtClean="0">
                <a:latin typeface="Calibri"/>
              </a:rPr>
              <a:t>3</a:t>
            </a:r>
            <a:r>
              <a:rPr lang="en-US" dirty="0" smtClean="0">
                <a:latin typeface="Calibri"/>
              </a:rPr>
              <a:t>)            W = (1,1,1); b = -3</a:t>
            </a:r>
          </a:p>
          <a:p>
            <a:pPr lvl="1"/>
            <a:r>
              <a:rPr lang="en-US" dirty="0" smtClean="0">
                <a:latin typeface="Calibri"/>
              </a:rPr>
              <a:t>At least m-of-n functions</a:t>
            </a:r>
          </a:p>
          <a:p>
            <a:r>
              <a:rPr lang="en-US" dirty="0" smtClean="0"/>
              <a:t>We </a:t>
            </a:r>
            <a:r>
              <a:rPr lang="en-US" dirty="0"/>
              <a:t>will see later in the class that many structured predictors </a:t>
            </a:r>
            <a:r>
              <a:rPr lang="en-US" dirty="0" smtClean="0"/>
              <a:t>are linear functions too</a:t>
            </a:r>
          </a:p>
          <a:p>
            <a:r>
              <a:rPr lang="en-US" dirty="0" smtClean="0">
                <a:latin typeface="Calibri"/>
              </a:rPr>
              <a:t>Often a good guess for a hypothesis space</a:t>
            </a:r>
            <a:endParaRPr lang="en-US" dirty="0">
              <a:latin typeface="Calibri"/>
            </a:endParaRPr>
          </a:p>
          <a:p>
            <a:r>
              <a:rPr lang="en-US" dirty="0" smtClean="0">
                <a:latin typeface="Calibri"/>
              </a:rPr>
              <a:t>Some functions are not linear</a:t>
            </a:r>
          </a:p>
          <a:p>
            <a:pPr lvl="1"/>
            <a:r>
              <a:rPr lang="en-US" dirty="0" smtClean="0">
                <a:latin typeface="Calibri"/>
              </a:rPr>
              <a:t>The XOR function</a:t>
            </a:r>
          </a:p>
          <a:p>
            <a:pPr lvl="1"/>
            <a:r>
              <a:rPr lang="en-US" dirty="0" smtClean="0">
                <a:latin typeface="Calibri"/>
              </a:rPr>
              <a:t>Non-trivial Boolean functions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XOR is not linearly separable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206240" y="1402080"/>
            <a:ext cx="0" cy="492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63040" y="3677920"/>
            <a:ext cx="5953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75242" y="2085816"/>
            <a:ext cx="1439604" cy="1044952"/>
            <a:chOff x="4309398" y="2394188"/>
            <a:chExt cx="1439604" cy="1044952"/>
          </a:xfrm>
        </p:grpSpPr>
        <p:sp>
          <p:nvSpPr>
            <p:cNvPr id="12" name="TextBox 11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70960" y="1693654"/>
            <a:ext cx="1139937" cy="1725672"/>
            <a:chOff x="4514116" y="4353838"/>
            <a:chExt cx="1139937" cy="1725672"/>
          </a:xfrm>
        </p:grpSpPr>
        <p:sp>
          <p:nvSpPr>
            <p:cNvPr id="28" name="TextBox 27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16800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21209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33677" y="4030414"/>
            <a:ext cx="1139937" cy="1725672"/>
            <a:chOff x="4514116" y="4353838"/>
            <a:chExt cx="1139937" cy="1725672"/>
          </a:xfrm>
        </p:grpSpPr>
        <p:sp>
          <p:nvSpPr>
            <p:cNvPr id="53" name="TextBox 52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935263" y="4523640"/>
            <a:ext cx="1439604" cy="1044952"/>
            <a:chOff x="4309398" y="2394188"/>
            <a:chExt cx="1439604" cy="1044952"/>
          </a:xfrm>
        </p:grpSpPr>
        <p:sp>
          <p:nvSpPr>
            <p:cNvPr id="73" name="TextBox 7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08320" y="1130388"/>
            <a:ext cx="47756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 line can be drawn to separate the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518160" y="3934543"/>
            <a:ext cx="7467600" cy="60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these functions can be </a:t>
            </a:r>
            <a:r>
              <a:rPr lang="en-US" i="1" dirty="0" smtClean="0"/>
              <a:t>made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trick: Change the representation</a:t>
            </a:r>
            <a:endParaRPr lang="en-US" i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14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9627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206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784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1363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1035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6144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2192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27711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19415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67151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14887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62623" y="3820160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95278" y="2122714"/>
            <a:ext cx="593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points are not separable in 1-dimension by a line</a:t>
            </a:r>
          </a:p>
          <a:p>
            <a:endParaRPr lang="en-US" sz="2000" dirty="0"/>
          </a:p>
          <a:p>
            <a:r>
              <a:rPr lang="en-US" sz="2000" dirty="0" smtClean="0"/>
              <a:t>What is a one-dimensional line, by the way?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29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these functions can be </a:t>
            </a:r>
            <a:r>
              <a:rPr lang="en-US" i="1" dirty="0" smtClean="0"/>
              <a:t>made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38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trick: Use feature </a:t>
            </a:r>
            <a:r>
              <a:rPr lang="en-US" i="1" dirty="0" smtClean="0"/>
              <a:t>conjunctions</a:t>
            </a:r>
            <a:endParaRPr lang="en-US" i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64195" y="2461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1900" y="31522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97685" y="375166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03470" y="40971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00199" y="449596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05984" y="40158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11769" y="35281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17551" y="29287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09255" y="44920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56991" y="4837472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04727" y="4943425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52463" y="4829934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6980" y="1642050"/>
            <a:ext cx="713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Transform points: Represent each point x in 2 dimensions by (x,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5043715"/>
            <a:ext cx="7904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549214" y="1966406"/>
            <a:ext cx="22786" cy="351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2960" y="4015822"/>
            <a:ext cx="8117840" cy="1318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1900" y="5477599"/>
            <a:ext cx="5378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the data is linearly separable in this space!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Exercise</a:t>
            </a:r>
            <a:r>
              <a:rPr lang="en-US" sz="2000" dirty="0" smtClean="0"/>
              <a:t>: How do you apply this for the XOR case?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6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linearly separable data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29760" y="1402080"/>
            <a:ext cx="0" cy="492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686560" y="3677920"/>
            <a:ext cx="595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017051" y="2815252"/>
            <a:ext cx="1439604" cy="1044952"/>
            <a:chOff x="4309398" y="2394188"/>
            <a:chExt cx="1439604" cy="1044952"/>
          </a:xfrm>
        </p:grpSpPr>
        <p:sp>
          <p:nvSpPr>
            <p:cNvPr id="12" name="TextBox 11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22956" y="2979598"/>
            <a:ext cx="1679699" cy="2336294"/>
            <a:chOff x="4135120" y="3590816"/>
            <a:chExt cx="1679699" cy="2336294"/>
          </a:xfrm>
        </p:grpSpPr>
        <p:sp>
          <p:nvSpPr>
            <p:cNvPr id="28" name="TextBox 27"/>
            <p:cNvSpPr txBox="1"/>
            <p:nvPr/>
          </p:nvSpPr>
          <p:spPr>
            <a:xfrm>
              <a:off x="4135120" y="359081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01139" y="420981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83976" y="418949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0222" y="42624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36677" y="476937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33607" y="451461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310640" y="1032748"/>
            <a:ext cx="266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sgn</a:t>
            </a:r>
            <a:r>
              <a:rPr lang="en-US" sz="2400" dirty="0"/>
              <a:t>(b </a:t>
            </a:r>
            <a:r>
              <a:rPr lang="en-US" sz="2400" dirty="0" smtClean="0"/>
              <a:t>+w</a:t>
            </a:r>
            <a:r>
              <a:rPr lang="en-US" sz="2400" baseline="-25000" dirty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817349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697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815891" y="1904722"/>
            <a:ext cx="3830320" cy="4185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20841" y="1632188"/>
            <a:ext cx="181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+w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5520" y="1494413"/>
            <a:ext cx="2286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 is almost separable, except for some noise</a:t>
            </a:r>
          </a:p>
          <a:p>
            <a:endParaRPr lang="en-US" dirty="0"/>
          </a:p>
          <a:p>
            <a:r>
              <a:rPr lang="en-US" dirty="0" smtClean="0"/>
              <a:t>How much noise do we allow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cases to consider:</a:t>
            </a:r>
          </a:p>
          <a:p>
            <a:pPr marL="514350" indent="-514350">
              <a:buAutoNum type="arabicPeriod"/>
            </a:pPr>
            <a:r>
              <a:rPr lang="en-US" dirty="0" smtClean="0"/>
              <a:t>Training data is linearly separable</a:t>
            </a:r>
          </a:p>
          <a:p>
            <a:pPr marL="914400" lvl="1" indent="-514350"/>
            <a:r>
              <a:rPr lang="en-US" dirty="0" smtClean="0"/>
              <a:t>Simple conjunctions, general linear functions,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Training data is linearly inseparable</a:t>
            </a:r>
          </a:p>
          <a:p>
            <a:pPr marL="914400" lvl="1" indent="-514350"/>
            <a:r>
              <a:rPr lang="en-US" dirty="0" smtClean="0"/>
              <a:t>XOR,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data is almost linearly separable</a:t>
            </a:r>
          </a:p>
          <a:p>
            <a:pPr marL="914400" lvl="1" indent="-514350"/>
            <a:r>
              <a:rPr lang="en-US" dirty="0" smtClean="0"/>
              <a:t>Noise in the data</a:t>
            </a:r>
          </a:p>
          <a:p>
            <a:pPr marL="914400" lvl="1" indent="-514350"/>
            <a:r>
              <a:rPr lang="en-US" dirty="0" smtClean="0"/>
              <a:t>We could allow some the classifier to make some mistakes on the training data to account for these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stop writing b at each step because of the following notational sugar:</a:t>
            </a:r>
          </a:p>
          <a:p>
            <a:pPr marL="0" indent="0">
              <a:buNone/>
            </a:pPr>
            <a:r>
              <a:rPr lang="en-US" dirty="0" smtClean="0"/>
              <a:t>	The prediction function is </a:t>
            </a:r>
            <a:r>
              <a:rPr lang="en-US" dirty="0" err="1" smtClean="0"/>
              <a:t>sgn</a:t>
            </a:r>
            <a:r>
              <a:rPr lang="en-US" dirty="0" smtClean="0"/>
              <a:t>(b +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Rewrite </a:t>
            </a:r>
            <a:r>
              <a:rPr lang="en-US" b="1" dirty="0" smtClean="0"/>
              <a:t>x</a:t>
            </a:r>
            <a:r>
              <a:rPr lang="en-US" dirty="0" smtClean="0"/>
              <a:t> as [1, x]  </a:t>
            </a:r>
            <a:r>
              <a:rPr lang="en-US" dirty="0" smtClean="0">
                <a:latin typeface="cmsy10"/>
                <a:ea typeface="cmsy10"/>
                <a:cs typeface="cmsy10"/>
              </a:rPr>
              <a:t>!</a:t>
            </a:r>
            <a:r>
              <a:rPr lang="en-US" dirty="0" smtClean="0"/>
              <a:t> </a:t>
            </a:r>
            <a:r>
              <a:rPr lang="en-US" b="1" dirty="0" smtClean="0"/>
              <a:t>x’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Rewrite </a:t>
            </a:r>
            <a:r>
              <a:rPr lang="en-US" b="1" dirty="0" smtClean="0"/>
              <a:t>w</a:t>
            </a:r>
            <a:r>
              <a:rPr lang="en-US" dirty="0" smtClean="0"/>
              <a:t> as [b, </a:t>
            </a:r>
            <a:r>
              <a:rPr lang="en-US" b="1" dirty="0" smtClean="0"/>
              <a:t>w</a:t>
            </a:r>
            <a:r>
              <a:rPr lang="en-US" dirty="0" smtClean="0"/>
              <a:t>]</a:t>
            </a:r>
            <a:r>
              <a:rPr lang="en-US" dirty="0">
                <a:latin typeface="cmsy10"/>
                <a:ea typeface="cmsy10"/>
                <a:cs typeface="cmsy10"/>
              </a:rPr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! </a:t>
            </a:r>
            <a:r>
              <a:rPr lang="en-US" b="1" dirty="0" smtClean="0"/>
              <a:t>w’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increases dimensionality </a:t>
            </a:r>
            <a:r>
              <a:rPr lang="en-US" dirty="0"/>
              <a:t>by </a:t>
            </a:r>
            <a:r>
              <a:rPr lang="en-US" dirty="0" smtClean="0"/>
              <a:t>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But we can write the prediction as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w’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b="1" dirty="0" smtClean="0"/>
              <a:t>’)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We will not show b, and instead fold the bias term into the input by adding an extra feature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But remember that it is there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CC3333"/>
                </a:solidFill>
              </a:rPr>
              <a:t>The Perceptron </a:t>
            </a:r>
            <a:r>
              <a:rPr lang="en-US" dirty="0" smtClean="0">
                <a:solidFill>
                  <a:srgbClr val="CC3333"/>
                </a:solidFill>
              </a:rPr>
              <a:t>algorithm</a:t>
            </a:r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General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Given: Training examples of the form &lt;</a:t>
            </a:r>
            <a:r>
              <a:rPr lang="en-US" sz="2400" b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)&gt;</a:t>
            </a:r>
          </a:p>
          <a:p>
            <a:pPr lvl="1"/>
            <a:r>
              <a:rPr lang="en-US" dirty="0" smtClean="0"/>
              <a:t>The function f is an unknown function</a:t>
            </a:r>
          </a:p>
          <a:p>
            <a:r>
              <a:rPr lang="en-US" sz="2400" dirty="0"/>
              <a:t>The input </a:t>
            </a:r>
            <a:r>
              <a:rPr lang="en-US" sz="2400" b="1" dirty="0"/>
              <a:t>x</a:t>
            </a:r>
            <a:r>
              <a:rPr lang="en-US" sz="2400" dirty="0"/>
              <a:t> is represented in a </a:t>
            </a:r>
            <a:r>
              <a:rPr lang="en-US" sz="2400" i="1" dirty="0">
                <a:solidFill>
                  <a:srgbClr val="CC3333"/>
                </a:solidFill>
              </a:rPr>
              <a:t>feature space</a:t>
            </a:r>
          </a:p>
          <a:p>
            <a:pPr lvl="1"/>
            <a:r>
              <a:rPr lang="en-US" dirty="0"/>
              <a:t>Typically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{0,1}</a:t>
            </a:r>
            <a:r>
              <a:rPr lang="en-US" baseline="30000" dirty="0"/>
              <a:t>n</a:t>
            </a:r>
            <a:r>
              <a:rPr lang="en-US" dirty="0"/>
              <a:t> or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</a:p>
          <a:p>
            <a:r>
              <a:rPr lang="en-US" sz="2400" dirty="0"/>
              <a:t>For a training example </a:t>
            </a:r>
            <a:r>
              <a:rPr lang="en-US" sz="2400" b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) is called the </a:t>
            </a:r>
            <a:r>
              <a:rPr lang="en-US" sz="2400" i="1" dirty="0" smtClean="0">
                <a:solidFill>
                  <a:srgbClr val="CC3333"/>
                </a:solidFill>
              </a:rPr>
              <a:t>label</a:t>
            </a:r>
          </a:p>
          <a:p>
            <a:r>
              <a:rPr lang="en-US" sz="2400" dirty="0" smtClean="0"/>
              <a:t>Goal: Find a good approximation for </a:t>
            </a:r>
            <a:r>
              <a:rPr lang="en-US" sz="2400" i="1" dirty="0" smtClean="0"/>
              <a:t>f</a:t>
            </a:r>
            <a:endParaRPr lang="en-US" sz="2400" dirty="0" smtClean="0"/>
          </a:p>
          <a:p>
            <a:r>
              <a:rPr lang="en-US" sz="2400" dirty="0" smtClean="0"/>
              <a:t>The label</a:t>
            </a:r>
          </a:p>
          <a:p>
            <a:pPr lvl="1"/>
            <a:r>
              <a:rPr lang="en-US" dirty="0" smtClean="0"/>
              <a:t>Binary classification:</a:t>
            </a:r>
            <a:r>
              <a:rPr lang="en-US" i="1" dirty="0" smtClean="0"/>
              <a:t> 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{-1,1}</a:t>
            </a:r>
          </a:p>
          <a:p>
            <a:pPr lvl="1"/>
            <a:r>
              <a:rPr lang="en-US" dirty="0" smtClean="0"/>
              <a:t>Multiclass classification</a:t>
            </a:r>
            <a:r>
              <a:rPr lang="en-US" i="1" dirty="0" smtClean="0"/>
              <a:t>: 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{1, 2, 3,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, K}</a:t>
            </a:r>
          </a:p>
          <a:p>
            <a:pPr lvl="1"/>
            <a:r>
              <a:rPr lang="en-US" dirty="0" smtClean="0"/>
              <a:t>Regression: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Rosenblatt 1958</a:t>
            </a:r>
          </a:p>
          <a:p>
            <a:endParaRPr lang="en-US" dirty="0"/>
          </a:p>
          <a:p>
            <a:r>
              <a:rPr lang="en-US" dirty="0" smtClean="0"/>
              <a:t>The goal is to find a separating </a:t>
            </a:r>
            <a:r>
              <a:rPr lang="en-US" dirty="0" err="1" smtClean="0"/>
              <a:t>hyperplane</a:t>
            </a:r>
            <a:endParaRPr lang="en-US" dirty="0"/>
          </a:p>
          <a:p>
            <a:pPr lvl="1"/>
            <a:r>
              <a:rPr lang="en-US" dirty="0" smtClean="0"/>
              <a:t>For separable data, guaranteed to find one</a:t>
            </a:r>
          </a:p>
          <a:p>
            <a:pPr lvl="1"/>
            <a:endParaRPr lang="en-US" dirty="0"/>
          </a:p>
          <a:p>
            <a:r>
              <a:rPr lang="en-US" dirty="0" smtClean="0"/>
              <a:t>An online algorithm</a:t>
            </a:r>
          </a:p>
          <a:p>
            <a:pPr lvl="1"/>
            <a:r>
              <a:rPr lang="en-US" dirty="0" smtClean="0"/>
              <a:t>Processes one example at a time</a:t>
            </a:r>
          </a:p>
          <a:p>
            <a:endParaRPr lang="en-US" dirty="0" smtClean="0"/>
          </a:p>
          <a:p>
            <a:r>
              <a:rPr lang="en-US" dirty="0" smtClean="0"/>
              <a:t>Several variants exist (will discuss briefly at towards the end)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training set D = {(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)}, x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y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 smtClean="0"/>
              <a:t>w</a:t>
            </a:r>
            <a:r>
              <a:rPr lang="en-US" dirty="0" smtClean="0"/>
              <a:t> = 0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epoch = 1 … T: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training example (</a:t>
            </a:r>
            <a:r>
              <a:rPr lang="en-US" b="1" dirty="0" smtClean="0"/>
              <a:t>x</a:t>
            </a:r>
            <a:r>
              <a:rPr lang="en-US" dirty="0" smtClean="0"/>
              <a:t>, y)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D: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Predict y’ =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y ≠ y’, update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 + y </a:t>
            </a:r>
            <a:r>
              <a:rPr lang="en-US" b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Prediction: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training set D = {(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)}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 smtClean="0"/>
              <a:t>w</a:t>
            </a:r>
            <a:r>
              <a:rPr lang="en-US" dirty="0" smtClean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epoch = 1 … T: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training example (</a:t>
            </a:r>
            <a:r>
              <a:rPr lang="en-US" b="1" dirty="0" smtClean="0"/>
              <a:t>x</a:t>
            </a:r>
            <a:r>
              <a:rPr lang="en-US" dirty="0" smtClean="0"/>
              <a:t>, y)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D: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Predict y’ =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y </a:t>
            </a:r>
            <a:r>
              <a:rPr lang="en-US" dirty="0"/>
              <a:t>≠</a:t>
            </a:r>
            <a:r>
              <a:rPr lang="en-US" dirty="0" smtClean="0"/>
              <a:t> y’, update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 + y </a:t>
            </a:r>
            <a:r>
              <a:rPr lang="en-US" b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Prediction: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959907" y="4175760"/>
            <a:ext cx="3970733" cy="1004610"/>
            <a:chOff x="4959907" y="4033520"/>
            <a:chExt cx="3970733" cy="1004610"/>
          </a:xfrm>
        </p:grpSpPr>
        <p:sp>
          <p:nvSpPr>
            <p:cNvPr id="5" name="TextBox 4"/>
            <p:cNvSpPr txBox="1"/>
            <p:nvPr/>
          </p:nvSpPr>
          <p:spPr>
            <a:xfrm>
              <a:off x="5872480" y="4114800"/>
              <a:ext cx="305816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Update only on an error. </a:t>
              </a:r>
            </a:p>
            <a:p>
              <a:r>
                <a:rPr lang="en-US" dirty="0" smtClean="0"/>
                <a:t>Perceptron is an mistake-driven algorithm.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959907" y="4033520"/>
              <a:ext cx="912574" cy="284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34714" y="2482334"/>
            <a:ext cx="5195926" cy="369332"/>
            <a:chOff x="3734714" y="2482334"/>
            <a:chExt cx="5195926" cy="369332"/>
          </a:xfrm>
        </p:grpSpPr>
        <p:sp>
          <p:nvSpPr>
            <p:cNvPr id="10" name="Rectangle 9"/>
            <p:cNvSpPr/>
            <p:nvPr/>
          </p:nvSpPr>
          <p:spPr>
            <a:xfrm>
              <a:off x="4959907" y="2482334"/>
              <a:ext cx="39707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is a </a:t>
              </a:r>
              <a:r>
                <a:rPr lang="en-US" dirty="0" err="1"/>
                <a:t>hyperparameter</a:t>
              </a:r>
              <a:r>
                <a:rPr lang="en-US" dirty="0"/>
                <a:t> to the </a:t>
              </a:r>
              <a:r>
                <a:rPr lang="en-US" dirty="0" smtClean="0"/>
                <a:t>algorithm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734714" y="2667000"/>
              <a:ext cx="1225193" cy="83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843673" y="3041134"/>
            <a:ext cx="208696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In practice, good to shuffle D before the inner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the perceptron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81" y="1635759"/>
            <a:ext cx="3097968" cy="3149601"/>
            <a:chOff x="386079" y="1635759"/>
            <a:chExt cx="4783567" cy="4863293"/>
          </a:xfrm>
        </p:grpSpPr>
        <p:grpSp>
          <p:nvGrpSpPr>
            <p:cNvPr id="18" name="Group 17"/>
            <p:cNvGrpSpPr/>
            <p:nvPr/>
          </p:nvGrpSpPr>
          <p:grpSpPr>
            <a:xfrm>
              <a:off x="386079" y="1635759"/>
              <a:ext cx="4783567" cy="4863293"/>
              <a:chOff x="386080" y="1635760"/>
              <a:chExt cx="1828800" cy="18592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1330960" y="1635760"/>
                <a:ext cx="10160" cy="18592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86080" y="2489200"/>
                <a:ext cx="1828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716280" y="1935480"/>
                <a:ext cx="1249680" cy="11074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2884164" y="3175000"/>
              <a:ext cx="693090" cy="6930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22736" y="4352635"/>
              <a:ext cx="166264" cy="1662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873311" y="3868089"/>
              <a:ext cx="1968589" cy="5249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07624" y="1635759"/>
            <a:ext cx="3097968" cy="3149601"/>
            <a:chOff x="386079" y="1635759"/>
            <a:chExt cx="4783567" cy="4863293"/>
          </a:xfrm>
        </p:grpSpPr>
        <p:grpSp>
          <p:nvGrpSpPr>
            <p:cNvPr id="34" name="Group 33"/>
            <p:cNvGrpSpPr/>
            <p:nvPr/>
          </p:nvGrpSpPr>
          <p:grpSpPr>
            <a:xfrm>
              <a:off x="386079" y="1635759"/>
              <a:ext cx="4783567" cy="4863293"/>
              <a:chOff x="386080" y="1635760"/>
              <a:chExt cx="1828800" cy="185928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330960" y="1635760"/>
                <a:ext cx="10160" cy="18592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86080" y="2489200"/>
                <a:ext cx="1828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 flipH="1">
              <a:off x="889000" y="3868090"/>
              <a:ext cx="1968589" cy="5249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608665" y="3699955"/>
              <a:ext cx="1275499" cy="16813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488276" y="1635759"/>
              <a:ext cx="753026" cy="46704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6134308" y="3373842"/>
            <a:ext cx="107677" cy="1076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927244" y="225786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="1" baseline="-25000" dirty="0" err="1" smtClean="0"/>
              <a:t>old</a:t>
            </a:r>
            <a:endParaRPr lang="en-US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3381" y="3502959"/>
            <a:ext cx="77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(x, +1)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933886" y="3594558"/>
            <a:ext cx="77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(x, +1)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241985" y="24987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="1" baseline="-25000" dirty="0" err="1" smtClean="0"/>
              <a:t>new</a:t>
            </a:r>
            <a:endParaRPr lang="en-US" b="1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3341349" y="20732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2"/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>
                <a:latin typeface="cmsy10"/>
                <a:ea typeface="cmsy10"/>
                <a:cs typeface="cmsy10"/>
              </a:rPr>
              <a:t>Ã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 + y </a:t>
            </a:r>
            <a:r>
              <a:rPr lang="en-US" b="1" dirty="0"/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15440" y="5049520"/>
            <a:ext cx="607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Exercise</a:t>
            </a:r>
            <a:r>
              <a:rPr lang="en-US" dirty="0" smtClean="0"/>
              <a:t>: Verify for yourself that a similar picture can be drawn for negative examples too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627698" y="2627198"/>
            <a:ext cx="1274912" cy="3399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835918" y="1635759"/>
            <a:ext cx="3097968" cy="3149601"/>
            <a:chOff x="386079" y="1635759"/>
            <a:chExt cx="4783567" cy="4863293"/>
          </a:xfrm>
        </p:grpSpPr>
        <p:grpSp>
          <p:nvGrpSpPr>
            <p:cNvPr id="61" name="Group 60"/>
            <p:cNvGrpSpPr/>
            <p:nvPr/>
          </p:nvGrpSpPr>
          <p:grpSpPr>
            <a:xfrm>
              <a:off x="386079" y="1635759"/>
              <a:ext cx="4783567" cy="4863293"/>
              <a:chOff x="386080" y="1635760"/>
              <a:chExt cx="1828800" cy="185928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1330960" y="1635760"/>
                <a:ext cx="10160" cy="18592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86080" y="2489200"/>
                <a:ext cx="1828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716280" y="1935480"/>
                <a:ext cx="1249680" cy="11074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 flipV="1">
              <a:off x="2884164" y="3175000"/>
              <a:ext cx="693090" cy="6930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722736" y="4352635"/>
              <a:ext cx="166264" cy="1662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873311" y="3868089"/>
              <a:ext cx="1968589" cy="5249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 flipV="1">
            <a:off x="3627698" y="2967173"/>
            <a:ext cx="826048" cy="10888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52247" y="3421452"/>
            <a:ext cx="77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(x, +1)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58558" y="1113177"/>
            <a:ext cx="8515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010777" y="1113177"/>
            <a:ext cx="8780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97609" y="1113177"/>
            <a:ext cx="655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theorem</a:t>
            </a:r>
          </a:p>
          <a:p>
            <a:pPr lvl="1"/>
            <a:r>
              <a:rPr lang="en-US" dirty="0" smtClean="0"/>
              <a:t>If there exist a set of weights that are consistent with the data (i.e. the data is linearly separable), the perceptron algorithm will converge.</a:t>
            </a:r>
          </a:p>
          <a:p>
            <a:pPr lvl="1"/>
            <a:r>
              <a:rPr lang="en-US" dirty="0" smtClean="0"/>
              <a:t>How long?</a:t>
            </a:r>
          </a:p>
          <a:p>
            <a:pPr lvl="1"/>
            <a:endParaRPr lang="en-US" dirty="0"/>
          </a:p>
          <a:p>
            <a:r>
              <a:rPr lang="en-US" dirty="0" smtClean="0"/>
              <a:t>Cycling theorem</a:t>
            </a:r>
          </a:p>
          <a:p>
            <a:pPr lvl="1"/>
            <a:r>
              <a:rPr lang="en-US" dirty="0" smtClean="0"/>
              <a:t>If the training data is </a:t>
            </a:r>
            <a:r>
              <a:rPr lang="en-US" i="1" dirty="0" smtClean="0"/>
              <a:t>not</a:t>
            </a:r>
            <a:r>
              <a:rPr lang="en-US" dirty="0" smtClean="0"/>
              <a:t> linearly separable, then the learning algorithm will eventually repeat the same set of weights and enter an infinite loop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3333"/>
                </a:solidFill>
              </a:rPr>
              <a:t>margin</a:t>
            </a:r>
            <a:r>
              <a:rPr lang="en-US" dirty="0" smtClean="0"/>
              <a:t> of a </a:t>
            </a:r>
            <a:r>
              <a:rPr lang="en-US" dirty="0" err="1" smtClean="0"/>
              <a:t>hyperplane</a:t>
            </a:r>
            <a:r>
              <a:rPr lang="en-US" dirty="0" smtClean="0"/>
              <a:t> for a dataset is the distance between the </a:t>
            </a:r>
            <a:r>
              <a:rPr lang="en-US" dirty="0" err="1" smtClean="0"/>
              <a:t>hyperplane</a:t>
            </a:r>
            <a:r>
              <a:rPr lang="en-US" dirty="0" smtClean="0"/>
              <a:t> and the data point nearest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75242" y="4526102"/>
            <a:ext cx="1439604" cy="1044952"/>
            <a:chOff x="4309398" y="2394188"/>
            <a:chExt cx="1439604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4590634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48304" y="4059158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2160" y="5106549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2067" y="3972462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29667" y="5355999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95689" y="5704909"/>
            <a:ext cx="3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with respect to this </a:t>
            </a:r>
            <a:r>
              <a:rPr lang="en-US" dirty="0" err="1" smtClean="0"/>
              <a:t>hyperplane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flipH="1" flipV="1">
            <a:off x="4766733" y="5704909"/>
            <a:ext cx="328956" cy="1846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3333"/>
                </a:solidFill>
              </a:rPr>
              <a:t>margin</a:t>
            </a:r>
            <a:r>
              <a:rPr lang="en-US" dirty="0" smtClean="0"/>
              <a:t> of a </a:t>
            </a:r>
            <a:r>
              <a:rPr lang="en-US" dirty="0" err="1" smtClean="0"/>
              <a:t>hyperplane</a:t>
            </a:r>
            <a:r>
              <a:rPr lang="en-US" dirty="0" smtClean="0"/>
              <a:t> for a dataset is the distance between the </a:t>
            </a:r>
            <a:r>
              <a:rPr lang="en-US" dirty="0" err="1" smtClean="0"/>
              <a:t>hyperplane</a:t>
            </a:r>
            <a:r>
              <a:rPr lang="en-US" dirty="0" smtClean="0"/>
              <a:t> and the data point nearest to it.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margin of a data set </a:t>
            </a:r>
            <a:r>
              <a:rPr lang="en-US" dirty="0" smtClean="0"/>
              <a:t>(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dirty="0" smtClean="0"/>
              <a:t>) is the maximum margin possible for that dataset using any weight 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75242" y="4526102"/>
            <a:ext cx="1439604" cy="1044952"/>
            <a:chOff x="4309398" y="2394188"/>
            <a:chExt cx="1439604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4590634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160" y="4059158"/>
            <a:ext cx="6746240" cy="2789556"/>
            <a:chOff x="-4991290" y="710299"/>
            <a:chExt cx="18825223" cy="790377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29760" y="710299"/>
              <a:ext cx="0" cy="79037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-4991290" y="3677919"/>
              <a:ext cx="18825223" cy="46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1564401" y="4123267"/>
            <a:ext cx="2508066" cy="250806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42578" y="3793801"/>
            <a:ext cx="2508066" cy="250806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08005" y="3869009"/>
            <a:ext cx="2508066" cy="2508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85734" y="5347532"/>
            <a:ext cx="601134" cy="519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39444" y="5932001"/>
            <a:ext cx="1937888" cy="36933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Margin of the data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5" idx="1"/>
          </p:cNvCxnSpPr>
          <p:nvPr/>
        </p:nvCxnSpPr>
        <p:spPr>
          <a:xfrm flipH="1" flipV="1">
            <a:off x="4529667" y="5793086"/>
            <a:ext cx="709777" cy="32358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629778" y="4670782"/>
            <a:ext cx="601134" cy="519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12067" y="3972462"/>
            <a:ext cx="1827377" cy="274901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29667" y="5355999"/>
            <a:ext cx="448733" cy="3065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mistake bound </a:t>
            </a:r>
            <a:r>
              <a:rPr lang="en-US" dirty="0" smtClean="0"/>
              <a:t>theorem </a:t>
            </a:r>
            <a:r>
              <a:rPr lang="en-US" sz="2400" dirty="0" smtClean="0"/>
              <a:t>[</a:t>
            </a:r>
            <a:r>
              <a:rPr lang="en-US" sz="2400" dirty="0" err="1" smtClean="0"/>
              <a:t>Novikoff</a:t>
            </a:r>
            <a:r>
              <a:rPr lang="en-US" sz="2400" dirty="0" smtClean="0"/>
              <a:t> 1962]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D={(x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)} be </a:t>
            </a:r>
            <a:r>
              <a:rPr lang="en-US" dirty="0" smtClean="0"/>
              <a:t>a labeled dataset that </a:t>
            </a:r>
            <a:r>
              <a:rPr lang="en-US" dirty="0"/>
              <a:t>is </a:t>
            </a:r>
            <a:r>
              <a:rPr lang="en-US" dirty="0" smtClean="0"/>
              <a:t>separable 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spc="-500" dirty="0" smtClean="0"/>
              <a:t>||  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spc="-500" dirty="0" smtClean="0"/>
              <a:t>|</a:t>
            </a:r>
            <a:r>
              <a:rPr lang="en-US" spc="-500" dirty="0"/>
              <a:t>| </a:t>
            </a:r>
            <a:r>
              <a:rPr lang="en-US" spc="-500" dirty="0" smtClean="0"/>
              <a:t> 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R for all examples. 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dirty="0"/>
              <a:t> be the margin </a:t>
            </a:r>
            <a:r>
              <a:rPr lang="en-US" dirty="0" smtClean="0"/>
              <a:t>of the dataset 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</a:t>
            </a:r>
            <a:r>
              <a:rPr lang="en-US" dirty="0"/>
              <a:t>, the perceptron algorithm will make </a:t>
            </a:r>
            <a:r>
              <a:rPr lang="en-US" dirty="0" smtClean="0"/>
              <a:t>at </a:t>
            </a:r>
            <a:r>
              <a:rPr lang="en-US" dirty="0"/>
              <a:t>most R</a:t>
            </a:r>
            <a:r>
              <a:rPr lang="en-US" baseline="30000" dirty="0"/>
              <a:t>2</a:t>
            </a:r>
            <a:r>
              <a:rPr lang="en-US" dirty="0"/>
              <a:t>/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baseline="30000" dirty="0">
                <a:latin typeface="cmmi10"/>
                <a:ea typeface="cmmi10"/>
                <a:cs typeface="cmmi10"/>
              </a:rPr>
              <a:t>2</a:t>
            </a:r>
            <a:r>
              <a:rPr lang="en-US" dirty="0"/>
              <a:t> mistakes on the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i="1" dirty="0" smtClean="0"/>
              <a:t>Proof idea</a:t>
            </a:r>
            <a:r>
              <a:rPr lang="en-US" dirty="0" smtClean="0"/>
              <a:t>: We know that there is some true weight vector </a:t>
            </a:r>
            <a:r>
              <a:rPr lang="en-US" b="1" dirty="0" smtClean="0"/>
              <a:t>w</a:t>
            </a:r>
            <a:r>
              <a:rPr lang="en-US" b="1" dirty="0"/>
              <a:t>*</a:t>
            </a:r>
            <a:r>
              <a:rPr lang="en-US" dirty="0" smtClean="0"/>
              <a:t>. Each perceptron update reduces the angle between </a:t>
            </a:r>
            <a:r>
              <a:rPr lang="en-US" b="1" dirty="0" smtClean="0"/>
              <a:t>w </a:t>
            </a:r>
            <a:r>
              <a:rPr lang="en-US" dirty="0" smtClean="0"/>
              <a:t>and </a:t>
            </a:r>
            <a:r>
              <a:rPr lang="en-US" b="1" dirty="0" smtClean="0"/>
              <a:t>w*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The theorem doesn’t depend on the number of examples we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725600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4968087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separable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news</a:t>
            </a:r>
          </a:p>
          <a:p>
            <a:pPr lvl="1"/>
            <a:r>
              <a:rPr lang="en-US" dirty="0" smtClean="0"/>
              <a:t>Perceptron makes no assumption about data distribution</a:t>
            </a:r>
          </a:p>
          <a:p>
            <a:pPr lvl="1"/>
            <a:r>
              <a:rPr lang="en-US" dirty="0" smtClean="0"/>
              <a:t>Even adversarial</a:t>
            </a:r>
          </a:p>
          <a:p>
            <a:pPr lvl="1"/>
            <a:r>
              <a:rPr lang="en-US" dirty="0" smtClean="0"/>
              <a:t>After a fixed number of mistakes, you are done. Don’t even need to see any more data</a:t>
            </a:r>
          </a:p>
          <a:p>
            <a:r>
              <a:rPr lang="en-US" dirty="0" smtClean="0"/>
              <a:t>The bad news: Real world is not linearly separable</a:t>
            </a:r>
          </a:p>
          <a:p>
            <a:pPr lvl="1"/>
            <a:r>
              <a:rPr lang="en-US" dirty="0" smtClean="0"/>
              <a:t>Can’t expect to </a:t>
            </a:r>
            <a:r>
              <a:rPr lang="en-US" i="1" dirty="0" smtClean="0"/>
              <a:t>never </a:t>
            </a:r>
            <a:r>
              <a:rPr lang="en-US" dirty="0" smtClean="0"/>
              <a:t>make mistakes again</a:t>
            </a:r>
          </a:p>
          <a:p>
            <a:pPr lvl="1"/>
            <a:r>
              <a:rPr lang="en-US" dirty="0" smtClean="0"/>
              <a:t>What can we do: more features, try to be linearly separable if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far: We return the final weight vector</a:t>
            </a:r>
          </a:p>
          <a:p>
            <a:r>
              <a:rPr lang="en-US" dirty="0"/>
              <a:t>Averaged perceptron</a:t>
            </a:r>
          </a:p>
          <a:p>
            <a:pPr lvl="1"/>
            <a:r>
              <a:rPr lang="en-US" dirty="0"/>
              <a:t>Remember every weight vector in your sequence of updates.</a:t>
            </a:r>
          </a:p>
          <a:p>
            <a:pPr lvl="1"/>
            <a:r>
              <a:rPr lang="en-US" dirty="0"/>
              <a:t>Weigh each weight vector as a function of the number of examples that survived this weight vector. </a:t>
            </a:r>
          </a:p>
          <a:p>
            <a:pPr lvl="1"/>
            <a:r>
              <a:rPr lang="en-US" dirty="0"/>
              <a:t>Make a prediction with the weighted average of the weight vectors.</a:t>
            </a:r>
          </a:p>
          <a:p>
            <a:pPr lvl="1"/>
            <a:r>
              <a:rPr lang="en-US" dirty="0"/>
              <a:t>Comes with strong theoretical guarantees about generalization. </a:t>
            </a:r>
          </a:p>
          <a:p>
            <a:pPr lvl="1"/>
            <a:r>
              <a:rPr lang="en-US" dirty="0"/>
              <a:t>Need to be smart about implementation.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Humans can perform a task, but can’t describe how they do 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Object detection in images</a:t>
            </a:r>
          </a:p>
          <a:p>
            <a:pPr lvl="1"/>
            <a:r>
              <a:rPr lang="en-US" dirty="0" smtClean="0"/>
              <a:t>Context Sensitive Spelling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desired function is hard to obtain in closed form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Stock market</a:t>
            </a:r>
          </a:p>
          <a:p>
            <a:pPr lvl="1"/>
            <a:r>
              <a:rPr lang="en-US" dirty="0" smtClean="0"/>
              <a:t>The subject argument of a verb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perceptron doing?</a:t>
            </a:r>
            <a:endParaRPr lang="en-US" dirty="0"/>
          </a:p>
          <a:p>
            <a:pPr lvl="1"/>
            <a:r>
              <a:rPr lang="en-US" dirty="0" smtClean="0"/>
              <a:t>Error-bound exists, but over training data</a:t>
            </a:r>
            <a:endParaRPr lang="en-US" dirty="0"/>
          </a:p>
          <a:p>
            <a:pPr lvl="1"/>
            <a:r>
              <a:rPr lang="en-US" dirty="0" smtClean="0"/>
              <a:t>Is it minimizing a loss function? Can we say something about </a:t>
            </a:r>
            <a:r>
              <a:rPr lang="en-US" smtClean="0"/>
              <a:t>future errors?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More on different loss functions</a:t>
            </a:r>
          </a:p>
          <a:p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A look at regularization</a:t>
            </a:r>
            <a:endParaRPr lang="en-US" dirty="0"/>
          </a:p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filtering </a:t>
            </a:r>
          </a:p>
          <a:p>
            <a:pPr lvl="1"/>
            <a:r>
              <a:rPr lang="en-US" dirty="0" smtClean="0"/>
              <a:t>Is an email spam or not?</a:t>
            </a:r>
          </a:p>
          <a:p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Given user’s movie preferences, will she like a new movie?</a:t>
            </a:r>
          </a:p>
          <a:p>
            <a:r>
              <a:rPr lang="en-US" dirty="0" smtClean="0"/>
              <a:t>Malware detection</a:t>
            </a:r>
          </a:p>
          <a:p>
            <a:pPr lvl="1"/>
            <a:r>
              <a:rPr lang="en-US" dirty="0" smtClean="0"/>
              <a:t>Is an Android app malicious?</a:t>
            </a:r>
          </a:p>
          <a:p>
            <a:r>
              <a:rPr lang="en-US" dirty="0" smtClean="0"/>
              <a:t>Time series prediction</a:t>
            </a:r>
          </a:p>
          <a:p>
            <a:pPr lvl="1"/>
            <a:r>
              <a:rPr lang="en-US" dirty="0" smtClean="0"/>
              <a:t>Will the future value of a stock increase or decrease with respect to its current value?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fundamental problem: Machine learning is ill-posed!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27930" y="2285360"/>
            <a:ext cx="4733662" cy="1434732"/>
            <a:chOff x="389904" y="1690433"/>
            <a:chExt cx="4733662" cy="1434732"/>
          </a:xfrm>
        </p:grpSpPr>
        <p:sp>
          <p:nvSpPr>
            <p:cNvPr id="4" name="Rectangle 3"/>
            <p:cNvSpPr/>
            <p:nvPr/>
          </p:nvSpPr>
          <p:spPr>
            <a:xfrm>
              <a:off x="1756124" y="1736203"/>
              <a:ext cx="1289809" cy="13889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Unknown function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3807" y="1875099"/>
              <a:ext cx="972317" cy="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83807" y="2225922"/>
              <a:ext cx="972317" cy="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83807" y="2576745"/>
              <a:ext cx="972317" cy="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83807" y="2927569"/>
              <a:ext cx="972317" cy="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</p:cNvCxnSpPr>
            <p:nvPr/>
          </p:nvCxnSpPr>
          <p:spPr>
            <a:xfrm>
              <a:off x="3045933" y="2430684"/>
              <a:ext cx="8532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9904" y="169043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904" y="203539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9904" y="238035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9904" y="27253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63424" y="2430684"/>
              <a:ext cx="1760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= f(x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x</a:t>
              </a:r>
              <a:r>
                <a:rPr lang="en-US" baseline="-25000" dirty="0" smtClean="0"/>
                <a:t>3</a:t>
              </a:r>
              <a:r>
                <a:rPr lang="en-US" dirty="0" smtClean="0"/>
                <a:t>, x</a:t>
              </a:r>
              <a:r>
                <a:rPr lang="en-US" baseline="-25000" dirty="0" smtClean="0"/>
                <a:t>4</a:t>
              </a:r>
              <a:r>
                <a:rPr lang="en-US" dirty="0" smtClean="0"/>
                <a:t>)</a:t>
              </a:r>
              <a:endParaRPr lang="en-US" baseline="-25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12454" y="4060541"/>
            <a:ext cx="283757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 you learn this function?</a:t>
            </a:r>
          </a:p>
          <a:p>
            <a:endParaRPr lang="en-US" dirty="0"/>
          </a:p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3" name="Picture 2" descr="Screen Region 2014-08-27 at 21.55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70" y="1564707"/>
            <a:ext cx="2548030" cy="28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learning possible at all?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529295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2</a:t>
            </a:r>
            <a:r>
              <a:rPr lang="en-US" baseline="30000" dirty="0" smtClean="0"/>
              <a:t>16</a:t>
            </a:r>
            <a:r>
              <a:rPr lang="en-US" dirty="0" smtClean="0"/>
              <a:t> = 65536 possible </a:t>
            </a:r>
            <a:r>
              <a:rPr lang="en-US" dirty="0"/>
              <a:t>B</a:t>
            </a:r>
            <a:r>
              <a:rPr lang="en-US" dirty="0" smtClean="0"/>
              <a:t>oolean functions over 4 inputs</a:t>
            </a:r>
          </a:p>
          <a:p>
            <a:pPr lvl="1"/>
            <a:r>
              <a:rPr lang="en-US" dirty="0" smtClean="0"/>
              <a:t>Why? There are 16 possible outputs. Each way to fill these 16 slots is a different function, giving 2</a:t>
            </a:r>
            <a:r>
              <a:rPr lang="en-US" baseline="30000" dirty="0" smtClean="0"/>
              <a:t>16</a:t>
            </a:r>
            <a:r>
              <a:rPr lang="en-US" dirty="0" smtClean="0"/>
              <a:t> functions.</a:t>
            </a:r>
          </a:p>
          <a:p>
            <a:r>
              <a:rPr lang="en-US" dirty="0" smtClean="0"/>
              <a:t>We have seen only 7 outputs</a:t>
            </a:r>
          </a:p>
          <a:p>
            <a:r>
              <a:rPr lang="en-US" dirty="0" smtClean="0"/>
              <a:t>We </a:t>
            </a:r>
            <a:r>
              <a:rPr lang="en-US" i="1" dirty="0" smtClean="0"/>
              <a:t>cannot </a:t>
            </a:r>
            <a:r>
              <a:rPr lang="en-US" dirty="0" smtClean="0"/>
              <a:t>know what the rest are without seeing them</a:t>
            </a:r>
          </a:p>
          <a:p>
            <a:pPr lvl="1"/>
            <a:r>
              <a:rPr lang="en-US" dirty="0" smtClean="0"/>
              <a:t>Think of an adversary filling in the labels every time you make a guess at the function</a:t>
            </a:r>
            <a:endParaRPr lang="en-US" dirty="0"/>
          </a:p>
        </p:txBody>
      </p:sp>
      <p:pic>
        <p:nvPicPr>
          <p:cNvPr id="10" name="Content Placeholder 9" descr="Screen Region 2014-08-27 at 21.57.06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63" r="-25163"/>
          <a:stretch>
            <a:fillRect/>
          </a:stretch>
        </p:blipFill>
        <p:spPr/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Restricted hypothesis space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hypothesis space </a:t>
            </a:r>
            <a:r>
              <a:rPr lang="en-US" dirty="0" smtClean="0"/>
              <a:t>is the set of possible functions we consider</a:t>
            </a:r>
          </a:p>
          <a:p>
            <a:pPr lvl="1"/>
            <a:r>
              <a:rPr lang="en-US" dirty="0" smtClean="0"/>
              <a:t>We were looking at the space of all Boolean functions</a:t>
            </a:r>
          </a:p>
          <a:p>
            <a:endParaRPr lang="en-US" dirty="0" smtClean="0"/>
          </a:p>
          <a:p>
            <a:r>
              <a:rPr lang="en-US" dirty="0" smtClean="0"/>
              <a:t>Choose a hypothesis space that is smaller than the space of all functions</a:t>
            </a:r>
          </a:p>
          <a:p>
            <a:pPr lvl="1"/>
            <a:r>
              <a:rPr lang="en-US" dirty="0" smtClean="0"/>
              <a:t>Only simple conjunctions (with four variables, there are only 16 conjunctions without negations)</a:t>
            </a:r>
          </a:p>
          <a:p>
            <a:pPr lvl="1"/>
            <a:r>
              <a:rPr lang="en-US" dirty="0" smtClean="0"/>
              <a:t>m-of-n rules: Pick a set of n variables. At least m of them must be true</a:t>
            </a:r>
          </a:p>
          <a:p>
            <a:pPr lvl="1"/>
            <a:r>
              <a:rPr lang="en-US" dirty="0" smtClean="0"/>
              <a:t>Linear functions</a:t>
            </a:r>
            <a:endParaRPr lang="en-US" dirty="0"/>
          </a:p>
          <a:p>
            <a:r>
              <a:rPr lang="en-US" dirty="0" smtClean="0"/>
              <a:t>How do we pick a hypothesis space? </a:t>
            </a:r>
          </a:p>
          <a:p>
            <a:pPr lvl="1"/>
            <a:r>
              <a:rPr lang="en-US" dirty="0" smtClean="0"/>
              <a:t>Using some prior knowledge (or by guessing)</a:t>
            </a:r>
          </a:p>
          <a:p>
            <a:r>
              <a:rPr lang="en-US" dirty="0" smtClean="0"/>
              <a:t>What if the hypothesis space is so small that nothing in it agrees with the data?</a:t>
            </a:r>
          </a:p>
          <a:p>
            <a:pPr lvl="1"/>
            <a:r>
              <a:rPr lang="en-US" dirty="0" smtClean="0"/>
              <a:t>We need a hypothesis space that is flexible enough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a n dimensional vector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Output is a label y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 1}</a:t>
            </a:r>
          </a:p>
          <a:p>
            <a:endParaRPr lang="en-US" dirty="0"/>
          </a:p>
          <a:p>
            <a:r>
              <a:rPr lang="en-US" dirty="0" smtClean="0"/>
              <a:t>Linear threshold units classify an example </a:t>
            </a:r>
            <a:r>
              <a:rPr lang="en-US" b="1" dirty="0" smtClean="0"/>
              <a:t>x </a:t>
            </a:r>
            <a:r>
              <a:rPr lang="en-US" dirty="0" smtClean="0"/>
              <a:t>as</a:t>
            </a:r>
          </a:p>
          <a:p>
            <a:endParaRPr lang="en-US" b="1" dirty="0"/>
          </a:p>
          <a:p>
            <a:r>
              <a:rPr lang="en-US" dirty="0" smtClean="0"/>
              <a:t>Classification rule= </a:t>
            </a:r>
            <a:r>
              <a:rPr lang="en-US" dirty="0" err="1" smtClean="0"/>
              <a:t>sgn</a:t>
            </a:r>
            <a:r>
              <a:rPr lang="en-US" dirty="0" smtClean="0"/>
              <a:t>(b+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 = </a:t>
            </a:r>
            <a:r>
              <a:rPr lang="en-US" dirty="0" err="1" smtClean="0"/>
              <a:t>sgn</a:t>
            </a:r>
            <a:r>
              <a:rPr lang="en-US" dirty="0" smtClean="0"/>
              <a:t>(b +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>
                <a:latin typeface="Calibri"/>
              </a:rPr>
              <a:t> x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 +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b="1" dirty="0" err="1" smtClean="0">
                <a:latin typeface="Calibri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¸</a:t>
            </a:r>
            <a:r>
              <a:rPr lang="en-US" dirty="0" smtClean="0"/>
              <a:t> 0 </a:t>
            </a:r>
            <a:r>
              <a:rPr lang="en-US" dirty="0" smtClean="0">
                <a:latin typeface="cmsy10"/>
                <a:ea typeface="cmsy10"/>
                <a:cs typeface="cmsy10"/>
              </a:rPr>
              <a:t>)</a:t>
            </a:r>
            <a:r>
              <a:rPr lang="en-US" dirty="0" smtClean="0"/>
              <a:t> Predict y = 1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+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b="1" dirty="0" err="1" smtClean="0">
                <a:latin typeface="Calibri"/>
              </a:rPr>
              <a:t>x</a:t>
            </a:r>
            <a:r>
              <a:rPr lang="en-US" dirty="0" smtClean="0"/>
              <a:t> &lt; 0 </a:t>
            </a:r>
            <a:r>
              <a:rPr lang="en-US" dirty="0" smtClean="0">
                <a:latin typeface="cmsy10"/>
                <a:ea typeface="cmsy10"/>
                <a:cs typeface="cmsy10"/>
              </a:rPr>
              <a:t>)</a:t>
            </a:r>
            <a:r>
              <a:rPr lang="en-US" dirty="0" smtClean="0"/>
              <a:t> Predict y = -1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7000" y="2184779"/>
            <a:ext cx="9531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VEK@C1MHFPMQDV1T3PP7" val="4513"/>
</p:tagLst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1189</TotalTime>
  <Words>1776</Words>
  <Application>Microsoft Office PowerPoint</Application>
  <PresentationFormat>On-screen Show (4:3)</PresentationFormat>
  <Paragraphs>453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 Unicode MS</vt:lpstr>
      <vt:lpstr>PMingLiU</vt:lpstr>
      <vt:lpstr>Arial</vt:lpstr>
      <vt:lpstr>Calibri</vt:lpstr>
      <vt:lpstr>cmmi10</vt:lpstr>
      <vt:lpstr>cmsy10</vt:lpstr>
      <vt:lpstr>MT Extra</vt:lpstr>
      <vt:lpstr>Open Sans</vt:lpstr>
      <vt:lpstr>Symbol</vt:lpstr>
      <vt:lpstr>Times New Roman</vt:lpstr>
      <vt:lpstr>lectures</vt:lpstr>
      <vt:lpstr>CIS 700 Advanced Machine Learning for NLP  Review 1: Supervised Learning, Binary Classifiers</vt:lpstr>
      <vt:lpstr>Supervised learning: General setting</vt:lpstr>
      <vt:lpstr>Nature of applications</vt:lpstr>
      <vt:lpstr>Binary classification</vt:lpstr>
      <vt:lpstr>The fundamental problem: Machine learning is ill-posed!</vt:lpstr>
      <vt:lpstr>Is learning possible at all?</vt:lpstr>
      <vt:lpstr>Solution: Restricted hypothesis space</vt:lpstr>
      <vt:lpstr>Where are we?</vt:lpstr>
      <vt:lpstr>Linear Classifiers</vt:lpstr>
      <vt:lpstr>Linear Classifiers</vt:lpstr>
      <vt:lpstr>The geometry of a linear classifier</vt:lpstr>
      <vt:lpstr>Linear classifiers are an expressive hypothesis class</vt:lpstr>
      <vt:lpstr>XOR is not linearly separable</vt:lpstr>
      <vt:lpstr>Even these functions can be made linear</vt:lpstr>
      <vt:lpstr>Even these functions can be made linear</vt:lpstr>
      <vt:lpstr>Almost linearly separable data</vt:lpstr>
      <vt:lpstr>Training a linear classifier</vt:lpstr>
      <vt:lpstr>Simplifying notation</vt:lpstr>
      <vt:lpstr>Where are we?</vt:lpstr>
      <vt:lpstr>The Perceptron algorithm</vt:lpstr>
      <vt:lpstr>The algorithm</vt:lpstr>
      <vt:lpstr>The algorithm</vt:lpstr>
      <vt:lpstr>Geometry of the perceptron update</vt:lpstr>
      <vt:lpstr>Convergence</vt:lpstr>
      <vt:lpstr>Margin</vt:lpstr>
      <vt:lpstr>Margin</vt:lpstr>
      <vt:lpstr>The mistake bound theorem [Novikoff 1962]</vt:lpstr>
      <vt:lpstr>Beyond the separable case</vt:lpstr>
      <vt:lpstr>Variants of the algorithm</vt:lpstr>
      <vt:lpstr>Next steps</vt:lpstr>
    </vt:vector>
  </TitlesOfParts>
  <Company>University of Utah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Srikumar</dc:creator>
  <cp:lastModifiedBy>Roth, Dan</cp:lastModifiedBy>
  <cp:revision>864</cp:revision>
  <dcterms:created xsi:type="dcterms:W3CDTF">2014-08-27T18:52:13Z</dcterms:created>
  <dcterms:modified xsi:type="dcterms:W3CDTF">2017-08-31T20:59:35Z</dcterms:modified>
</cp:coreProperties>
</file>