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drawings/drawing2.xml" ContentType="application/vnd.openxmlformats-officedocument.drawingml.chartshapes+xml"/>
  <Override PartName="/ppt/charts/chart3.xml" ContentType="application/vnd.openxmlformats-officedocument.drawingml.chart+xml"/>
  <Override PartName="/ppt/drawings/drawing3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7"/>
  </p:notesMasterIdLst>
  <p:handoutMasterIdLst>
    <p:handoutMasterId r:id="rId48"/>
  </p:handoutMasterIdLst>
  <p:sldIdLst>
    <p:sldId id="327" r:id="rId2"/>
    <p:sldId id="273" r:id="rId3"/>
    <p:sldId id="257" r:id="rId4"/>
    <p:sldId id="258" r:id="rId5"/>
    <p:sldId id="284" r:id="rId6"/>
    <p:sldId id="285" r:id="rId7"/>
    <p:sldId id="287" r:id="rId8"/>
    <p:sldId id="286" r:id="rId9"/>
    <p:sldId id="282" r:id="rId10"/>
    <p:sldId id="289" r:id="rId11"/>
    <p:sldId id="290" r:id="rId12"/>
    <p:sldId id="288" r:id="rId13"/>
    <p:sldId id="297" r:id="rId14"/>
    <p:sldId id="298" r:id="rId15"/>
    <p:sldId id="291" r:id="rId16"/>
    <p:sldId id="321" r:id="rId17"/>
    <p:sldId id="293" r:id="rId18"/>
    <p:sldId id="294" r:id="rId19"/>
    <p:sldId id="296" r:id="rId20"/>
    <p:sldId id="323" r:id="rId21"/>
    <p:sldId id="299" r:id="rId22"/>
    <p:sldId id="269" r:id="rId23"/>
    <p:sldId id="277" r:id="rId24"/>
    <p:sldId id="266" r:id="rId25"/>
    <p:sldId id="267" r:id="rId26"/>
    <p:sldId id="326" r:id="rId27"/>
    <p:sldId id="275" r:id="rId28"/>
    <p:sldId id="322" r:id="rId29"/>
    <p:sldId id="301" r:id="rId30"/>
    <p:sldId id="302" r:id="rId31"/>
    <p:sldId id="303" r:id="rId32"/>
    <p:sldId id="304" r:id="rId33"/>
    <p:sldId id="305" r:id="rId34"/>
    <p:sldId id="306" r:id="rId35"/>
    <p:sldId id="320" r:id="rId36"/>
    <p:sldId id="307" r:id="rId37"/>
    <p:sldId id="308" r:id="rId38"/>
    <p:sldId id="311" r:id="rId39"/>
    <p:sldId id="312" r:id="rId40"/>
    <p:sldId id="324" r:id="rId41"/>
    <p:sldId id="325" r:id="rId42"/>
    <p:sldId id="317" r:id="rId43"/>
    <p:sldId id="318" r:id="rId44"/>
    <p:sldId id="319" r:id="rId45"/>
    <p:sldId id="309" r:id="rId46"/>
  </p:sldIdLst>
  <p:sldSz cx="9144000" cy="6858000" type="screen4x3"/>
  <p:notesSz cx="6858000" cy="9144000"/>
  <p:custDataLst>
    <p:tags r:id="rId49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095705C-EF7B-9B43-A304-7860B90A285F}">
          <p14:sldIdLst>
            <p14:sldId id="327"/>
          </p14:sldIdLst>
        </p14:section>
        <p14:section name="Preamble" id="{FEF340B2-151A-F54D-870C-BD213C0BE4EF}">
          <p14:sldIdLst>
            <p14:sldId id="273"/>
            <p14:sldId id="257"/>
          </p14:sldIdLst>
        </p14:section>
        <p14:section name="SVM" id="{6F37F6B1-E010-D947-A85E-087B9F069BF9}">
          <p14:sldIdLst>
            <p14:sldId id="258"/>
            <p14:sldId id="284"/>
            <p14:sldId id="285"/>
            <p14:sldId id="287"/>
            <p14:sldId id="286"/>
            <p14:sldId id="282"/>
            <p14:sldId id="289"/>
            <p14:sldId id="290"/>
            <p14:sldId id="288"/>
            <p14:sldId id="297"/>
            <p14:sldId id="298"/>
            <p14:sldId id="291"/>
            <p14:sldId id="321"/>
            <p14:sldId id="293"/>
            <p14:sldId id="294"/>
            <p14:sldId id="296"/>
            <p14:sldId id="323"/>
            <p14:sldId id="299"/>
          </p14:sldIdLst>
        </p14:section>
        <p14:section name="Learning as optimization" id="{77FD12B7-8770-9744-9EFE-01C8B15ABCB8}">
          <p14:sldIdLst>
            <p14:sldId id="269"/>
            <p14:sldId id="277"/>
            <p14:sldId id="266"/>
            <p14:sldId id="267"/>
            <p14:sldId id="326"/>
            <p14:sldId id="275"/>
            <p14:sldId id="322"/>
            <p14:sldId id="301"/>
            <p14:sldId id="302"/>
            <p14:sldId id="303"/>
            <p14:sldId id="304"/>
            <p14:sldId id="305"/>
            <p14:sldId id="306"/>
            <p14:sldId id="320"/>
            <p14:sldId id="307"/>
          </p14:sldIdLst>
        </p14:section>
        <p14:section name="Logistic regression" id="{9194B76E-2A2B-3F4E-97DE-F29A626691C2}">
          <p14:sldIdLst>
            <p14:sldId id="308"/>
            <p14:sldId id="311"/>
            <p14:sldId id="312"/>
            <p14:sldId id="324"/>
            <p14:sldId id="325"/>
            <p14:sldId id="317"/>
            <p14:sldId id="318"/>
            <p14:sldId id="319"/>
          </p14:sldIdLst>
        </p14:section>
        <p14:section name="Postamble" id="{A3848BAC-4203-284F-B88A-B095663CC3DC}">
          <p14:sldIdLst>
            <p14:sldId id="30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37" autoAdjust="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1035" y="3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gs" Target="tags/tag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3.xml"/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0-1 loss</c:v>
                </c:pt>
              </c:strCache>
            </c:strRef>
          </c:tx>
          <c:marker>
            <c:symbol val="none"/>
          </c:marker>
          <c:cat>
            <c:numRef>
              <c:f>Sheet1!$A$2:$A$71</c:f>
              <c:numCache>
                <c:formatCode>General</c:formatCode>
                <c:ptCount val="70"/>
                <c:pt idx="0">
                  <c:v>-3</c:v>
                </c:pt>
                <c:pt idx="1">
                  <c:v>-2.9</c:v>
                </c:pt>
                <c:pt idx="2">
                  <c:v>-2.8</c:v>
                </c:pt>
                <c:pt idx="3">
                  <c:v>-2.7</c:v>
                </c:pt>
                <c:pt idx="4">
                  <c:v>-2.6</c:v>
                </c:pt>
                <c:pt idx="5">
                  <c:v>-2.5</c:v>
                </c:pt>
                <c:pt idx="6">
                  <c:v>-2.4</c:v>
                </c:pt>
                <c:pt idx="7">
                  <c:v>-2.2999999999999998</c:v>
                </c:pt>
                <c:pt idx="8">
                  <c:v>-2.2000000000000002</c:v>
                </c:pt>
                <c:pt idx="9">
                  <c:v>-2.1</c:v>
                </c:pt>
                <c:pt idx="10">
                  <c:v>-2</c:v>
                </c:pt>
                <c:pt idx="11">
                  <c:v>-1.9</c:v>
                </c:pt>
                <c:pt idx="12">
                  <c:v>-1.8</c:v>
                </c:pt>
                <c:pt idx="13">
                  <c:v>-1.7</c:v>
                </c:pt>
                <c:pt idx="14">
                  <c:v>-1.6</c:v>
                </c:pt>
                <c:pt idx="15">
                  <c:v>-1.5</c:v>
                </c:pt>
                <c:pt idx="16">
                  <c:v>-1.4</c:v>
                </c:pt>
                <c:pt idx="17">
                  <c:v>-1.3</c:v>
                </c:pt>
                <c:pt idx="18">
                  <c:v>-1.2</c:v>
                </c:pt>
                <c:pt idx="19">
                  <c:v>-1.1000000000000001</c:v>
                </c:pt>
                <c:pt idx="20">
                  <c:v>-1</c:v>
                </c:pt>
                <c:pt idx="21">
                  <c:v>-0.9</c:v>
                </c:pt>
                <c:pt idx="22">
                  <c:v>-0.8</c:v>
                </c:pt>
                <c:pt idx="23">
                  <c:v>-0.7</c:v>
                </c:pt>
                <c:pt idx="24">
                  <c:v>-0.6</c:v>
                </c:pt>
                <c:pt idx="25">
                  <c:v>-0.5</c:v>
                </c:pt>
                <c:pt idx="26">
                  <c:v>-0.4</c:v>
                </c:pt>
                <c:pt idx="27">
                  <c:v>-0.3</c:v>
                </c:pt>
                <c:pt idx="28">
                  <c:v>-0.2</c:v>
                </c:pt>
                <c:pt idx="29">
                  <c:v>-0.1</c:v>
                </c:pt>
                <c:pt idx="30">
                  <c:v>0</c:v>
                </c:pt>
                <c:pt idx="31">
                  <c:v>0.1</c:v>
                </c:pt>
                <c:pt idx="32">
                  <c:v>0.2</c:v>
                </c:pt>
                <c:pt idx="33">
                  <c:v>0.3</c:v>
                </c:pt>
                <c:pt idx="34">
                  <c:v>0.4</c:v>
                </c:pt>
                <c:pt idx="35">
                  <c:v>0.5</c:v>
                </c:pt>
                <c:pt idx="36">
                  <c:v>0.6</c:v>
                </c:pt>
                <c:pt idx="37">
                  <c:v>0.7</c:v>
                </c:pt>
                <c:pt idx="38">
                  <c:v>0.8</c:v>
                </c:pt>
                <c:pt idx="39">
                  <c:v>0.9</c:v>
                </c:pt>
                <c:pt idx="40">
                  <c:v>1</c:v>
                </c:pt>
                <c:pt idx="41">
                  <c:v>1.1000000000000001</c:v>
                </c:pt>
                <c:pt idx="42">
                  <c:v>1.2</c:v>
                </c:pt>
                <c:pt idx="43">
                  <c:v>1.3</c:v>
                </c:pt>
                <c:pt idx="44">
                  <c:v>1.4</c:v>
                </c:pt>
                <c:pt idx="45">
                  <c:v>1.5</c:v>
                </c:pt>
                <c:pt idx="46">
                  <c:v>1.6</c:v>
                </c:pt>
                <c:pt idx="47">
                  <c:v>1.7</c:v>
                </c:pt>
                <c:pt idx="48">
                  <c:v>1.8</c:v>
                </c:pt>
                <c:pt idx="49">
                  <c:v>1.9</c:v>
                </c:pt>
                <c:pt idx="50">
                  <c:v>2</c:v>
                </c:pt>
                <c:pt idx="51">
                  <c:v>2.1</c:v>
                </c:pt>
                <c:pt idx="52">
                  <c:v>2.2000000000000002</c:v>
                </c:pt>
                <c:pt idx="53">
                  <c:v>2.2999999999999998</c:v>
                </c:pt>
                <c:pt idx="54">
                  <c:v>2.4</c:v>
                </c:pt>
                <c:pt idx="55">
                  <c:v>2.5</c:v>
                </c:pt>
                <c:pt idx="56">
                  <c:v>2.6</c:v>
                </c:pt>
                <c:pt idx="57">
                  <c:v>2.7</c:v>
                </c:pt>
                <c:pt idx="58">
                  <c:v>2.8</c:v>
                </c:pt>
                <c:pt idx="59">
                  <c:v>2.9</c:v>
                </c:pt>
                <c:pt idx="60">
                  <c:v>3</c:v>
                </c:pt>
                <c:pt idx="61">
                  <c:v>3.1</c:v>
                </c:pt>
                <c:pt idx="62">
                  <c:v>3.2</c:v>
                </c:pt>
                <c:pt idx="63">
                  <c:v>3.3</c:v>
                </c:pt>
                <c:pt idx="64">
                  <c:v>3.4</c:v>
                </c:pt>
                <c:pt idx="65">
                  <c:v>3.5</c:v>
                </c:pt>
                <c:pt idx="66">
                  <c:v>3.6</c:v>
                </c:pt>
                <c:pt idx="67">
                  <c:v>3.7</c:v>
                </c:pt>
                <c:pt idx="68">
                  <c:v>3.8</c:v>
                </c:pt>
                <c:pt idx="69">
                  <c:v>3.9</c:v>
                </c:pt>
              </c:numCache>
            </c:numRef>
          </c:cat>
          <c:val>
            <c:numRef>
              <c:f>Sheet1!$B$2:$B$71</c:f>
              <c:numCache>
                <c:formatCode>General</c:formatCode>
                <c:ptCount val="70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0.04</c:v>
                </c:pt>
                <c:pt idx="32">
                  <c:v>0.04</c:v>
                </c:pt>
                <c:pt idx="33">
                  <c:v>0.04</c:v>
                </c:pt>
                <c:pt idx="34">
                  <c:v>0.04</c:v>
                </c:pt>
                <c:pt idx="35">
                  <c:v>0.04</c:v>
                </c:pt>
                <c:pt idx="36">
                  <c:v>0.04</c:v>
                </c:pt>
                <c:pt idx="37">
                  <c:v>0.04</c:v>
                </c:pt>
                <c:pt idx="38">
                  <c:v>0.04</c:v>
                </c:pt>
                <c:pt idx="39">
                  <c:v>0.04</c:v>
                </c:pt>
                <c:pt idx="40">
                  <c:v>0.04</c:v>
                </c:pt>
                <c:pt idx="41">
                  <c:v>0.04</c:v>
                </c:pt>
                <c:pt idx="42">
                  <c:v>0.04</c:v>
                </c:pt>
                <c:pt idx="43">
                  <c:v>0.04</c:v>
                </c:pt>
                <c:pt idx="44">
                  <c:v>0.04</c:v>
                </c:pt>
                <c:pt idx="45">
                  <c:v>0.04</c:v>
                </c:pt>
                <c:pt idx="46">
                  <c:v>0.04</c:v>
                </c:pt>
                <c:pt idx="47">
                  <c:v>0.04</c:v>
                </c:pt>
                <c:pt idx="48">
                  <c:v>0.04</c:v>
                </c:pt>
                <c:pt idx="49">
                  <c:v>0.04</c:v>
                </c:pt>
                <c:pt idx="50">
                  <c:v>0.04</c:v>
                </c:pt>
                <c:pt idx="51">
                  <c:v>0.04</c:v>
                </c:pt>
                <c:pt idx="52">
                  <c:v>0.04</c:v>
                </c:pt>
                <c:pt idx="53">
                  <c:v>0.04</c:v>
                </c:pt>
                <c:pt idx="54">
                  <c:v>0.04</c:v>
                </c:pt>
                <c:pt idx="55">
                  <c:v>0.04</c:v>
                </c:pt>
                <c:pt idx="56">
                  <c:v>0.04</c:v>
                </c:pt>
                <c:pt idx="57">
                  <c:v>0.04</c:v>
                </c:pt>
                <c:pt idx="58">
                  <c:v>0.04</c:v>
                </c:pt>
                <c:pt idx="59">
                  <c:v>0.04</c:v>
                </c:pt>
                <c:pt idx="60">
                  <c:v>0.04</c:v>
                </c:pt>
                <c:pt idx="61">
                  <c:v>0.04</c:v>
                </c:pt>
                <c:pt idx="62">
                  <c:v>0.04</c:v>
                </c:pt>
                <c:pt idx="63">
                  <c:v>0.04</c:v>
                </c:pt>
                <c:pt idx="64">
                  <c:v>0.04</c:v>
                </c:pt>
                <c:pt idx="65">
                  <c:v>0.04</c:v>
                </c:pt>
                <c:pt idx="66">
                  <c:v>0.04</c:v>
                </c:pt>
                <c:pt idx="67">
                  <c:v>0.04</c:v>
                </c:pt>
                <c:pt idx="68">
                  <c:v>0.04</c:v>
                </c:pt>
                <c:pt idx="69">
                  <c:v>0.04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F0A-4A1D-B540-9B000D2A2C4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Hinge loss</c:v>
                </c:pt>
              </c:strCache>
            </c:strRef>
          </c:tx>
          <c:marker>
            <c:symbol val="none"/>
          </c:marker>
          <c:cat>
            <c:numRef>
              <c:f>Sheet1!$A$2:$A$71</c:f>
              <c:numCache>
                <c:formatCode>General</c:formatCode>
                <c:ptCount val="70"/>
                <c:pt idx="0">
                  <c:v>-3</c:v>
                </c:pt>
                <c:pt idx="1">
                  <c:v>-2.9</c:v>
                </c:pt>
                <c:pt idx="2">
                  <c:v>-2.8</c:v>
                </c:pt>
                <c:pt idx="3">
                  <c:v>-2.7</c:v>
                </c:pt>
                <c:pt idx="4">
                  <c:v>-2.6</c:v>
                </c:pt>
                <c:pt idx="5">
                  <c:v>-2.5</c:v>
                </c:pt>
                <c:pt idx="6">
                  <c:v>-2.4</c:v>
                </c:pt>
                <c:pt idx="7">
                  <c:v>-2.2999999999999998</c:v>
                </c:pt>
                <c:pt idx="8">
                  <c:v>-2.2000000000000002</c:v>
                </c:pt>
                <c:pt idx="9">
                  <c:v>-2.1</c:v>
                </c:pt>
                <c:pt idx="10">
                  <c:v>-2</c:v>
                </c:pt>
                <c:pt idx="11">
                  <c:v>-1.9</c:v>
                </c:pt>
                <c:pt idx="12">
                  <c:v>-1.8</c:v>
                </c:pt>
                <c:pt idx="13">
                  <c:v>-1.7</c:v>
                </c:pt>
                <c:pt idx="14">
                  <c:v>-1.6</c:v>
                </c:pt>
                <c:pt idx="15">
                  <c:v>-1.5</c:v>
                </c:pt>
                <c:pt idx="16">
                  <c:v>-1.4</c:v>
                </c:pt>
                <c:pt idx="17">
                  <c:v>-1.3</c:v>
                </c:pt>
                <c:pt idx="18">
                  <c:v>-1.2</c:v>
                </c:pt>
                <c:pt idx="19">
                  <c:v>-1.1000000000000001</c:v>
                </c:pt>
                <c:pt idx="20">
                  <c:v>-1</c:v>
                </c:pt>
                <c:pt idx="21">
                  <c:v>-0.9</c:v>
                </c:pt>
                <c:pt idx="22">
                  <c:v>-0.8</c:v>
                </c:pt>
                <c:pt idx="23">
                  <c:v>-0.7</c:v>
                </c:pt>
                <c:pt idx="24">
                  <c:v>-0.6</c:v>
                </c:pt>
                <c:pt idx="25">
                  <c:v>-0.5</c:v>
                </c:pt>
                <c:pt idx="26">
                  <c:v>-0.4</c:v>
                </c:pt>
                <c:pt idx="27">
                  <c:v>-0.3</c:v>
                </c:pt>
                <c:pt idx="28">
                  <c:v>-0.2</c:v>
                </c:pt>
                <c:pt idx="29">
                  <c:v>-0.1</c:v>
                </c:pt>
                <c:pt idx="30">
                  <c:v>0</c:v>
                </c:pt>
                <c:pt idx="31">
                  <c:v>0.1</c:v>
                </c:pt>
                <c:pt idx="32">
                  <c:v>0.2</c:v>
                </c:pt>
                <c:pt idx="33">
                  <c:v>0.3</c:v>
                </c:pt>
                <c:pt idx="34">
                  <c:v>0.4</c:v>
                </c:pt>
                <c:pt idx="35">
                  <c:v>0.5</c:v>
                </c:pt>
                <c:pt idx="36">
                  <c:v>0.6</c:v>
                </c:pt>
                <c:pt idx="37">
                  <c:v>0.7</c:v>
                </c:pt>
                <c:pt idx="38">
                  <c:v>0.8</c:v>
                </c:pt>
                <c:pt idx="39">
                  <c:v>0.9</c:v>
                </c:pt>
                <c:pt idx="40">
                  <c:v>1</c:v>
                </c:pt>
                <c:pt idx="41">
                  <c:v>1.1000000000000001</c:v>
                </c:pt>
                <c:pt idx="42">
                  <c:v>1.2</c:v>
                </c:pt>
                <c:pt idx="43">
                  <c:v>1.3</c:v>
                </c:pt>
                <c:pt idx="44">
                  <c:v>1.4</c:v>
                </c:pt>
                <c:pt idx="45">
                  <c:v>1.5</c:v>
                </c:pt>
                <c:pt idx="46">
                  <c:v>1.6</c:v>
                </c:pt>
                <c:pt idx="47">
                  <c:v>1.7</c:v>
                </c:pt>
                <c:pt idx="48">
                  <c:v>1.8</c:v>
                </c:pt>
                <c:pt idx="49">
                  <c:v>1.9</c:v>
                </c:pt>
                <c:pt idx="50">
                  <c:v>2</c:v>
                </c:pt>
                <c:pt idx="51">
                  <c:v>2.1</c:v>
                </c:pt>
                <c:pt idx="52">
                  <c:v>2.2000000000000002</c:v>
                </c:pt>
                <c:pt idx="53">
                  <c:v>2.2999999999999998</c:v>
                </c:pt>
                <c:pt idx="54">
                  <c:v>2.4</c:v>
                </c:pt>
                <c:pt idx="55">
                  <c:v>2.5</c:v>
                </c:pt>
                <c:pt idx="56">
                  <c:v>2.6</c:v>
                </c:pt>
                <c:pt idx="57">
                  <c:v>2.7</c:v>
                </c:pt>
                <c:pt idx="58">
                  <c:v>2.8</c:v>
                </c:pt>
                <c:pt idx="59">
                  <c:v>2.9</c:v>
                </c:pt>
                <c:pt idx="60">
                  <c:v>3</c:v>
                </c:pt>
                <c:pt idx="61">
                  <c:v>3.1</c:v>
                </c:pt>
                <c:pt idx="62">
                  <c:v>3.2</c:v>
                </c:pt>
                <c:pt idx="63">
                  <c:v>3.3</c:v>
                </c:pt>
                <c:pt idx="64">
                  <c:v>3.4</c:v>
                </c:pt>
                <c:pt idx="65">
                  <c:v>3.5</c:v>
                </c:pt>
                <c:pt idx="66">
                  <c:v>3.6</c:v>
                </c:pt>
                <c:pt idx="67">
                  <c:v>3.7</c:v>
                </c:pt>
                <c:pt idx="68">
                  <c:v>3.8</c:v>
                </c:pt>
                <c:pt idx="69">
                  <c:v>3.9</c:v>
                </c:pt>
              </c:numCache>
            </c:numRef>
          </c:cat>
          <c:val>
            <c:numRef>
              <c:f>Sheet1!$C$2:$C$71</c:f>
              <c:numCache>
                <c:formatCode>General</c:formatCode>
                <c:ptCount val="70"/>
                <c:pt idx="0">
                  <c:v>4</c:v>
                </c:pt>
                <c:pt idx="1">
                  <c:v>3.9</c:v>
                </c:pt>
                <c:pt idx="2">
                  <c:v>3.8</c:v>
                </c:pt>
                <c:pt idx="3">
                  <c:v>3.7</c:v>
                </c:pt>
                <c:pt idx="4">
                  <c:v>3.6</c:v>
                </c:pt>
                <c:pt idx="5">
                  <c:v>3.5</c:v>
                </c:pt>
                <c:pt idx="6">
                  <c:v>3.4</c:v>
                </c:pt>
                <c:pt idx="7">
                  <c:v>3.3</c:v>
                </c:pt>
                <c:pt idx="8">
                  <c:v>3.2</c:v>
                </c:pt>
                <c:pt idx="9">
                  <c:v>3.1</c:v>
                </c:pt>
                <c:pt idx="10">
                  <c:v>3</c:v>
                </c:pt>
                <c:pt idx="11">
                  <c:v>2.9</c:v>
                </c:pt>
                <c:pt idx="12">
                  <c:v>2.8</c:v>
                </c:pt>
                <c:pt idx="13">
                  <c:v>2.7</c:v>
                </c:pt>
                <c:pt idx="14">
                  <c:v>2.6</c:v>
                </c:pt>
                <c:pt idx="15">
                  <c:v>2.5</c:v>
                </c:pt>
                <c:pt idx="16">
                  <c:v>2.4</c:v>
                </c:pt>
                <c:pt idx="17">
                  <c:v>2.2999999999999998</c:v>
                </c:pt>
                <c:pt idx="18">
                  <c:v>2.2000000000000002</c:v>
                </c:pt>
                <c:pt idx="19">
                  <c:v>2.1</c:v>
                </c:pt>
                <c:pt idx="20">
                  <c:v>2</c:v>
                </c:pt>
                <c:pt idx="21">
                  <c:v>1.9</c:v>
                </c:pt>
                <c:pt idx="22">
                  <c:v>1.8</c:v>
                </c:pt>
                <c:pt idx="23">
                  <c:v>1.7</c:v>
                </c:pt>
                <c:pt idx="24">
                  <c:v>1.6</c:v>
                </c:pt>
                <c:pt idx="25">
                  <c:v>1.5</c:v>
                </c:pt>
                <c:pt idx="26">
                  <c:v>1.4</c:v>
                </c:pt>
                <c:pt idx="27">
                  <c:v>1.3</c:v>
                </c:pt>
                <c:pt idx="28">
                  <c:v>1.2</c:v>
                </c:pt>
                <c:pt idx="29">
                  <c:v>1.1000000000000001</c:v>
                </c:pt>
                <c:pt idx="30">
                  <c:v>1</c:v>
                </c:pt>
                <c:pt idx="31">
                  <c:v>0.9</c:v>
                </c:pt>
                <c:pt idx="32">
                  <c:v>0.8</c:v>
                </c:pt>
                <c:pt idx="33">
                  <c:v>0.7</c:v>
                </c:pt>
                <c:pt idx="34">
                  <c:v>0.6</c:v>
                </c:pt>
                <c:pt idx="35">
                  <c:v>0.5</c:v>
                </c:pt>
                <c:pt idx="36">
                  <c:v>0.4</c:v>
                </c:pt>
                <c:pt idx="37">
                  <c:v>0.3</c:v>
                </c:pt>
                <c:pt idx="38">
                  <c:v>0.2</c:v>
                </c:pt>
                <c:pt idx="39">
                  <c:v>0.1</c:v>
                </c:pt>
                <c:pt idx="40">
                  <c:v>0.03</c:v>
                </c:pt>
                <c:pt idx="41">
                  <c:v>0.03</c:v>
                </c:pt>
                <c:pt idx="42">
                  <c:v>0.03</c:v>
                </c:pt>
                <c:pt idx="43">
                  <c:v>0.03</c:v>
                </c:pt>
                <c:pt idx="44">
                  <c:v>0.03</c:v>
                </c:pt>
                <c:pt idx="45">
                  <c:v>0.03</c:v>
                </c:pt>
                <c:pt idx="46">
                  <c:v>0.03</c:v>
                </c:pt>
                <c:pt idx="47">
                  <c:v>0.03</c:v>
                </c:pt>
                <c:pt idx="48">
                  <c:v>0.03</c:v>
                </c:pt>
                <c:pt idx="49">
                  <c:v>0.03</c:v>
                </c:pt>
                <c:pt idx="50">
                  <c:v>0.03</c:v>
                </c:pt>
                <c:pt idx="51">
                  <c:v>0.03</c:v>
                </c:pt>
                <c:pt idx="52">
                  <c:v>0.03</c:v>
                </c:pt>
                <c:pt idx="53">
                  <c:v>0.03</c:v>
                </c:pt>
                <c:pt idx="54">
                  <c:v>0.03</c:v>
                </c:pt>
                <c:pt idx="55">
                  <c:v>0.03</c:v>
                </c:pt>
                <c:pt idx="56">
                  <c:v>0.03</c:v>
                </c:pt>
                <c:pt idx="57">
                  <c:v>0.03</c:v>
                </c:pt>
                <c:pt idx="58">
                  <c:v>0.03</c:v>
                </c:pt>
                <c:pt idx="59">
                  <c:v>0.03</c:v>
                </c:pt>
                <c:pt idx="60">
                  <c:v>0.03</c:v>
                </c:pt>
                <c:pt idx="61">
                  <c:v>0.03</c:v>
                </c:pt>
                <c:pt idx="62">
                  <c:v>0.03</c:v>
                </c:pt>
                <c:pt idx="63">
                  <c:v>0.03</c:v>
                </c:pt>
                <c:pt idx="64">
                  <c:v>0.03</c:v>
                </c:pt>
                <c:pt idx="65">
                  <c:v>0.03</c:v>
                </c:pt>
                <c:pt idx="66">
                  <c:v>0.03</c:v>
                </c:pt>
                <c:pt idx="67">
                  <c:v>0.03</c:v>
                </c:pt>
                <c:pt idx="68">
                  <c:v>0.03</c:v>
                </c:pt>
                <c:pt idx="69">
                  <c:v>0.03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F0A-4A1D-B540-9B000D2A2C4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1580800"/>
        <c:axId val="81582720"/>
      </c:lineChart>
      <c:catAx>
        <c:axId val="81580800"/>
        <c:scaling>
          <c:orientation val="minMax"/>
        </c:scaling>
        <c:delete val="1"/>
        <c:axPos val="b"/>
        <c:title>
          <c:tx>
            <c:rich>
              <a:bodyPr/>
              <a:lstStyle/>
              <a:p>
                <a:pPr>
                  <a:defRPr sz="2400"/>
                </a:pPr>
                <a:r>
                  <a:rPr lang="en-US" sz="2400" b="0" dirty="0" err="1" smtClean="0"/>
                  <a:t>y</a:t>
                </a:r>
                <a:r>
                  <a:rPr lang="en-US" sz="2400" dirty="0" err="1" smtClean="0"/>
                  <a:t>w</a:t>
                </a:r>
                <a:r>
                  <a:rPr lang="en-US" sz="2400" baseline="30000" dirty="0" err="1" smtClean="0"/>
                  <a:t>T</a:t>
                </a:r>
                <a:r>
                  <a:rPr lang="en-US" sz="2400" dirty="0" err="1" smtClean="0"/>
                  <a:t>x</a:t>
                </a:r>
                <a:endParaRPr lang="en-US" sz="2400" dirty="0"/>
              </a:p>
            </c:rich>
          </c:tx>
          <c:layout>
            <c:manualLayout>
              <c:xMode val="edge"/>
              <c:yMode val="edge"/>
              <c:x val="0.53227659700432195"/>
              <c:y val="0.89584089080958296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81582720"/>
        <c:crosses val="autoZero"/>
        <c:auto val="1"/>
        <c:lblAlgn val="ctr"/>
        <c:lblOffset val="100"/>
        <c:tickLblSkip val="6"/>
        <c:noMultiLvlLbl val="0"/>
      </c:catAx>
      <c:valAx>
        <c:axId val="81582720"/>
        <c:scaling>
          <c:orientation val="minMax"/>
          <c:max val="3"/>
          <c:min val="-1"/>
        </c:scaling>
        <c:delete val="0"/>
        <c:axPos val="l"/>
        <c:majorGridlines/>
        <c:title>
          <c:tx>
            <c:rich>
              <a:bodyPr rot="0" vert="horz"/>
              <a:lstStyle/>
              <a:p>
                <a:pPr>
                  <a:defRPr sz="2400"/>
                </a:pPr>
                <a:r>
                  <a:rPr lang="en-US" sz="2400" dirty="0" smtClean="0"/>
                  <a:t>Loss</a:t>
                </a:r>
                <a:endParaRPr lang="en-US" sz="2400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81580800"/>
        <c:crosses val="autoZero"/>
        <c:crossBetween val="between"/>
      </c:valAx>
    </c:plotArea>
    <c:legend>
      <c:legendPos val="t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0-1 loss</c:v>
                </c:pt>
              </c:strCache>
            </c:strRef>
          </c:tx>
          <c:marker>
            <c:symbol val="none"/>
          </c:marker>
          <c:cat>
            <c:numRef>
              <c:f>Sheet1!$A$2:$A$71</c:f>
              <c:numCache>
                <c:formatCode>General</c:formatCode>
                <c:ptCount val="70"/>
                <c:pt idx="0">
                  <c:v>-3</c:v>
                </c:pt>
                <c:pt idx="1">
                  <c:v>-2.9</c:v>
                </c:pt>
                <c:pt idx="2">
                  <c:v>-2.8</c:v>
                </c:pt>
                <c:pt idx="3">
                  <c:v>-2.7</c:v>
                </c:pt>
                <c:pt idx="4">
                  <c:v>-2.6</c:v>
                </c:pt>
                <c:pt idx="5">
                  <c:v>-2.5</c:v>
                </c:pt>
                <c:pt idx="6">
                  <c:v>-2.4</c:v>
                </c:pt>
                <c:pt idx="7">
                  <c:v>-2.2999999999999998</c:v>
                </c:pt>
                <c:pt idx="8">
                  <c:v>-2.2000000000000002</c:v>
                </c:pt>
                <c:pt idx="9">
                  <c:v>-2.1</c:v>
                </c:pt>
                <c:pt idx="10">
                  <c:v>-2</c:v>
                </c:pt>
                <c:pt idx="11">
                  <c:v>-1.9</c:v>
                </c:pt>
                <c:pt idx="12">
                  <c:v>-1.8</c:v>
                </c:pt>
                <c:pt idx="13">
                  <c:v>-1.7</c:v>
                </c:pt>
                <c:pt idx="14">
                  <c:v>-1.6</c:v>
                </c:pt>
                <c:pt idx="15">
                  <c:v>-1.5</c:v>
                </c:pt>
                <c:pt idx="16">
                  <c:v>-1.4</c:v>
                </c:pt>
                <c:pt idx="17">
                  <c:v>-1.3</c:v>
                </c:pt>
                <c:pt idx="18">
                  <c:v>-1.2</c:v>
                </c:pt>
                <c:pt idx="19">
                  <c:v>-1.1000000000000001</c:v>
                </c:pt>
                <c:pt idx="20">
                  <c:v>-1</c:v>
                </c:pt>
                <c:pt idx="21">
                  <c:v>-0.9</c:v>
                </c:pt>
                <c:pt idx="22">
                  <c:v>-0.8</c:v>
                </c:pt>
                <c:pt idx="23">
                  <c:v>-0.7</c:v>
                </c:pt>
                <c:pt idx="24">
                  <c:v>-0.6</c:v>
                </c:pt>
                <c:pt idx="25">
                  <c:v>-0.5</c:v>
                </c:pt>
                <c:pt idx="26">
                  <c:v>-0.4</c:v>
                </c:pt>
                <c:pt idx="27">
                  <c:v>-0.3</c:v>
                </c:pt>
                <c:pt idx="28">
                  <c:v>-0.2</c:v>
                </c:pt>
                <c:pt idx="29">
                  <c:v>-0.1</c:v>
                </c:pt>
                <c:pt idx="30">
                  <c:v>0</c:v>
                </c:pt>
                <c:pt idx="31">
                  <c:v>0.1</c:v>
                </c:pt>
                <c:pt idx="32">
                  <c:v>0.2</c:v>
                </c:pt>
                <c:pt idx="33">
                  <c:v>0.3</c:v>
                </c:pt>
                <c:pt idx="34">
                  <c:v>0.4</c:v>
                </c:pt>
                <c:pt idx="35">
                  <c:v>0.5</c:v>
                </c:pt>
                <c:pt idx="36">
                  <c:v>0.6</c:v>
                </c:pt>
                <c:pt idx="37">
                  <c:v>0.7</c:v>
                </c:pt>
                <c:pt idx="38">
                  <c:v>0.8</c:v>
                </c:pt>
                <c:pt idx="39">
                  <c:v>0.9</c:v>
                </c:pt>
                <c:pt idx="40">
                  <c:v>1</c:v>
                </c:pt>
                <c:pt idx="41">
                  <c:v>1.1000000000000001</c:v>
                </c:pt>
                <c:pt idx="42">
                  <c:v>1.2</c:v>
                </c:pt>
                <c:pt idx="43">
                  <c:v>1.3</c:v>
                </c:pt>
                <c:pt idx="44">
                  <c:v>1.4</c:v>
                </c:pt>
                <c:pt idx="45">
                  <c:v>1.5</c:v>
                </c:pt>
                <c:pt idx="46">
                  <c:v>1.6</c:v>
                </c:pt>
                <c:pt idx="47">
                  <c:v>1.7</c:v>
                </c:pt>
                <c:pt idx="48">
                  <c:v>1.8</c:v>
                </c:pt>
                <c:pt idx="49">
                  <c:v>1.9</c:v>
                </c:pt>
                <c:pt idx="50">
                  <c:v>2</c:v>
                </c:pt>
                <c:pt idx="51">
                  <c:v>2.1</c:v>
                </c:pt>
                <c:pt idx="52">
                  <c:v>2.2000000000000002</c:v>
                </c:pt>
                <c:pt idx="53">
                  <c:v>2.2999999999999998</c:v>
                </c:pt>
                <c:pt idx="54">
                  <c:v>2.4</c:v>
                </c:pt>
                <c:pt idx="55">
                  <c:v>2.5</c:v>
                </c:pt>
                <c:pt idx="56">
                  <c:v>2.6</c:v>
                </c:pt>
                <c:pt idx="57">
                  <c:v>2.7</c:v>
                </c:pt>
                <c:pt idx="58">
                  <c:v>2.8</c:v>
                </c:pt>
                <c:pt idx="59">
                  <c:v>2.9</c:v>
                </c:pt>
                <c:pt idx="60">
                  <c:v>3</c:v>
                </c:pt>
                <c:pt idx="61">
                  <c:v>3.1</c:v>
                </c:pt>
                <c:pt idx="62">
                  <c:v>3.2</c:v>
                </c:pt>
                <c:pt idx="63">
                  <c:v>3.3</c:v>
                </c:pt>
                <c:pt idx="64">
                  <c:v>3.4</c:v>
                </c:pt>
                <c:pt idx="65">
                  <c:v>3.5</c:v>
                </c:pt>
                <c:pt idx="66">
                  <c:v>3.6</c:v>
                </c:pt>
                <c:pt idx="67">
                  <c:v>3.7</c:v>
                </c:pt>
                <c:pt idx="68">
                  <c:v>3.8</c:v>
                </c:pt>
                <c:pt idx="69">
                  <c:v>3.9</c:v>
                </c:pt>
              </c:numCache>
            </c:numRef>
          </c:cat>
          <c:val>
            <c:numRef>
              <c:f>Sheet1!$B$2:$B$71</c:f>
              <c:numCache>
                <c:formatCode>General</c:formatCode>
                <c:ptCount val="70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0.04</c:v>
                </c:pt>
                <c:pt idx="32">
                  <c:v>0.04</c:v>
                </c:pt>
                <c:pt idx="33">
                  <c:v>0.04</c:v>
                </c:pt>
                <c:pt idx="34">
                  <c:v>0.04</c:v>
                </c:pt>
                <c:pt idx="35">
                  <c:v>0.04</c:v>
                </c:pt>
                <c:pt idx="36">
                  <c:v>0.04</c:v>
                </c:pt>
                <c:pt idx="37">
                  <c:v>0.04</c:v>
                </c:pt>
                <c:pt idx="38">
                  <c:v>0.04</c:v>
                </c:pt>
                <c:pt idx="39">
                  <c:v>0.04</c:v>
                </c:pt>
                <c:pt idx="40">
                  <c:v>0.04</c:v>
                </c:pt>
                <c:pt idx="41">
                  <c:v>0.04</c:v>
                </c:pt>
                <c:pt idx="42">
                  <c:v>0.04</c:v>
                </c:pt>
                <c:pt idx="43">
                  <c:v>0.04</c:v>
                </c:pt>
                <c:pt idx="44">
                  <c:v>0.04</c:v>
                </c:pt>
                <c:pt idx="45">
                  <c:v>0.04</c:v>
                </c:pt>
                <c:pt idx="46">
                  <c:v>0.04</c:v>
                </c:pt>
                <c:pt idx="47">
                  <c:v>0.04</c:v>
                </c:pt>
                <c:pt idx="48">
                  <c:v>0.04</c:v>
                </c:pt>
                <c:pt idx="49">
                  <c:v>0.04</c:v>
                </c:pt>
                <c:pt idx="50">
                  <c:v>0.04</c:v>
                </c:pt>
                <c:pt idx="51">
                  <c:v>0.04</c:v>
                </c:pt>
                <c:pt idx="52">
                  <c:v>0.04</c:v>
                </c:pt>
                <c:pt idx="53">
                  <c:v>0.04</c:v>
                </c:pt>
                <c:pt idx="54">
                  <c:v>0.04</c:v>
                </c:pt>
                <c:pt idx="55">
                  <c:v>0.04</c:v>
                </c:pt>
                <c:pt idx="56">
                  <c:v>0.04</c:v>
                </c:pt>
                <c:pt idx="57">
                  <c:v>0.04</c:v>
                </c:pt>
                <c:pt idx="58">
                  <c:v>0.04</c:v>
                </c:pt>
                <c:pt idx="59">
                  <c:v>0.04</c:v>
                </c:pt>
                <c:pt idx="60">
                  <c:v>0.04</c:v>
                </c:pt>
                <c:pt idx="61">
                  <c:v>0.04</c:v>
                </c:pt>
                <c:pt idx="62">
                  <c:v>0.04</c:v>
                </c:pt>
                <c:pt idx="63">
                  <c:v>0.04</c:v>
                </c:pt>
                <c:pt idx="64">
                  <c:v>0.04</c:v>
                </c:pt>
                <c:pt idx="65">
                  <c:v>0.04</c:v>
                </c:pt>
                <c:pt idx="66">
                  <c:v>0.04</c:v>
                </c:pt>
                <c:pt idx="67">
                  <c:v>0.04</c:v>
                </c:pt>
                <c:pt idx="68">
                  <c:v>0.04</c:v>
                </c:pt>
                <c:pt idx="69">
                  <c:v>0.04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461-46C0-B3E4-89D4152D5B7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Hinge loss</c:v>
                </c:pt>
              </c:strCache>
            </c:strRef>
          </c:tx>
          <c:marker>
            <c:symbol val="none"/>
          </c:marker>
          <c:cat>
            <c:numRef>
              <c:f>Sheet1!$A$2:$A$71</c:f>
              <c:numCache>
                <c:formatCode>General</c:formatCode>
                <c:ptCount val="70"/>
                <c:pt idx="0">
                  <c:v>-3</c:v>
                </c:pt>
                <c:pt idx="1">
                  <c:v>-2.9</c:v>
                </c:pt>
                <c:pt idx="2">
                  <c:v>-2.8</c:v>
                </c:pt>
                <c:pt idx="3">
                  <c:v>-2.7</c:v>
                </c:pt>
                <c:pt idx="4">
                  <c:v>-2.6</c:v>
                </c:pt>
                <c:pt idx="5">
                  <c:v>-2.5</c:v>
                </c:pt>
                <c:pt idx="6">
                  <c:v>-2.4</c:v>
                </c:pt>
                <c:pt idx="7">
                  <c:v>-2.2999999999999998</c:v>
                </c:pt>
                <c:pt idx="8">
                  <c:v>-2.2000000000000002</c:v>
                </c:pt>
                <c:pt idx="9">
                  <c:v>-2.1</c:v>
                </c:pt>
                <c:pt idx="10">
                  <c:v>-2</c:v>
                </c:pt>
                <c:pt idx="11">
                  <c:v>-1.9</c:v>
                </c:pt>
                <c:pt idx="12">
                  <c:v>-1.8</c:v>
                </c:pt>
                <c:pt idx="13">
                  <c:v>-1.7</c:v>
                </c:pt>
                <c:pt idx="14">
                  <c:v>-1.6</c:v>
                </c:pt>
                <c:pt idx="15">
                  <c:v>-1.5</c:v>
                </c:pt>
                <c:pt idx="16">
                  <c:v>-1.4</c:v>
                </c:pt>
                <c:pt idx="17">
                  <c:v>-1.3</c:v>
                </c:pt>
                <c:pt idx="18">
                  <c:v>-1.2</c:v>
                </c:pt>
                <c:pt idx="19">
                  <c:v>-1.1000000000000001</c:v>
                </c:pt>
                <c:pt idx="20">
                  <c:v>-1</c:v>
                </c:pt>
                <c:pt idx="21">
                  <c:v>-0.9</c:v>
                </c:pt>
                <c:pt idx="22">
                  <c:v>-0.8</c:v>
                </c:pt>
                <c:pt idx="23">
                  <c:v>-0.7</c:v>
                </c:pt>
                <c:pt idx="24">
                  <c:v>-0.6</c:v>
                </c:pt>
                <c:pt idx="25">
                  <c:v>-0.5</c:v>
                </c:pt>
                <c:pt idx="26">
                  <c:v>-0.4</c:v>
                </c:pt>
                <c:pt idx="27">
                  <c:v>-0.3</c:v>
                </c:pt>
                <c:pt idx="28">
                  <c:v>-0.2</c:v>
                </c:pt>
                <c:pt idx="29">
                  <c:v>-0.1</c:v>
                </c:pt>
                <c:pt idx="30">
                  <c:v>0</c:v>
                </c:pt>
                <c:pt idx="31">
                  <c:v>0.1</c:v>
                </c:pt>
                <c:pt idx="32">
                  <c:v>0.2</c:v>
                </c:pt>
                <c:pt idx="33">
                  <c:v>0.3</c:v>
                </c:pt>
                <c:pt idx="34">
                  <c:v>0.4</c:v>
                </c:pt>
                <c:pt idx="35">
                  <c:v>0.5</c:v>
                </c:pt>
                <c:pt idx="36">
                  <c:v>0.6</c:v>
                </c:pt>
                <c:pt idx="37">
                  <c:v>0.7</c:v>
                </c:pt>
                <c:pt idx="38">
                  <c:v>0.8</c:v>
                </c:pt>
                <c:pt idx="39">
                  <c:v>0.9</c:v>
                </c:pt>
                <c:pt idx="40">
                  <c:v>1</c:v>
                </c:pt>
                <c:pt idx="41">
                  <c:v>1.1000000000000001</c:v>
                </c:pt>
                <c:pt idx="42">
                  <c:v>1.2</c:v>
                </c:pt>
                <c:pt idx="43">
                  <c:v>1.3</c:v>
                </c:pt>
                <c:pt idx="44">
                  <c:v>1.4</c:v>
                </c:pt>
                <c:pt idx="45">
                  <c:v>1.5</c:v>
                </c:pt>
                <c:pt idx="46">
                  <c:v>1.6</c:v>
                </c:pt>
                <c:pt idx="47">
                  <c:v>1.7</c:v>
                </c:pt>
                <c:pt idx="48">
                  <c:v>1.8</c:v>
                </c:pt>
                <c:pt idx="49">
                  <c:v>1.9</c:v>
                </c:pt>
                <c:pt idx="50">
                  <c:v>2</c:v>
                </c:pt>
                <c:pt idx="51">
                  <c:v>2.1</c:v>
                </c:pt>
                <c:pt idx="52">
                  <c:v>2.2000000000000002</c:v>
                </c:pt>
                <c:pt idx="53">
                  <c:v>2.2999999999999998</c:v>
                </c:pt>
                <c:pt idx="54">
                  <c:v>2.4</c:v>
                </c:pt>
                <c:pt idx="55">
                  <c:v>2.5</c:v>
                </c:pt>
                <c:pt idx="56">
                  <c:v>2.6</c:v>
                </c:pt>
                <c:pt idx="57">
                  <c:v>2.7</c:v>
                </c:pt>
                <c:pt idx="58">
                  <c:v>2.8</c:v>
                </c:pt>
                <c:pt idx="59">
                  <c:v>2.9</c:v>
                </c:pt>
                <c:pt idx="60">
                  <c:v>3</c:v>
                </c:pt>
                <c:pt idx="61">
                  <c:v>3.1</c:v>
                </c:pt>
                <c:pt idx="62">
                  <c:v>3.2</c:v>
                </c:pt>
                <c:pt idx="63">
                  <c:v>3.3</c:v>
                </c:pt>
                <c:pt idx="64">
                  <c:v>3.4</c:v>
                </c:pt>
                <c:pt idx="65">
                  <c:v>3.5</c:v>
                </c:pt>
                <c:pt idx="66">
                  <c:v>3.6</c:v>
                </c:pt>
                <c:pt idx="67">
                  <c:v>3.7</c:v>
                </c:pt>
                <c:pt idx="68">
                  <c:v>3.8</c:v>
                </c:pt>
                <c:pt idx="69">
                  <c:v>3.9</c:v>
                </c:pt>
              </c:numCache>
            </c:numRef>
          </c:cat>
          <c:val>
            <c:numRef>
              <c:f>Sheet1!$C$2:$C$71</c:f>
              <c:numCache>
                <c:formatCode>General</c:formatCode>
                <c:ptCount val="70"/>
                <c:pt idx="0">
                  <c:v>4</c:v>
                </c:pt>
                <c:pt idx="1">
                  <c:v>3.9</c:v>
                </c:pt>
                <c:pt idx="2">
                  <c:v>3.8</c:v>
                </c:pt>
                <c:pt idx="3">
                  <c:v>3.7</c:v>
                </c:pt>
                <c:pt idx="4">
                  <c:v>3.6</c:v>
                </c:pt>
                <c:pt idx="5">
                  <c:v>3.5</c:v>
                </c:pt>
                <c:pt idx="6">
                  <c:v>3.4</c:v>
                </c:pt>
                <c:pt idx="7">
                  <c:v>3.3</c:v>
                </c:pt>
                <c:pt idx="8">
                  <c:v>3.2</c:v>
                </c:pt>
                <c:pt idx="9">
                  <c:v>3.1</c:v>
                </c:pt>
                <c:pt idx="10">
                  <c:v>3</c:v>
                </c:pt>
                <c:pt idx="11">
                  <c:v>2.9</c:v>
                </c:pt>
                <c:pt idx="12">
                  <c:v>2.8</c:v>
                </c:pt>
                <c:pt idx="13">
                  <c:v>2.7</c:v>
                </c:pt>
                <c:pt idx="14">
                  <c:v>2.6</c:v>
                </c:pt>
                <c:pt idx="15">
                  <c:v>2.5</c:v>
                </c:pt>
                <c:pt idx="16">
                  <c:v>2.4</c:v>
                </c:pt>
                <c:pt idx="17">
                  <c:v>2.2999999999999998</c:v>
                </c:pt>
                <c:pt idx="18">
                  <c:v>2.2000000000000002</c:v>
                </c:pt>
                <c:pt idx="19">
                  <c:v>2.1</c:v>
                </c:pt>
                <c:pt idx="20">
                  <c:v>2</c:v>
                </c:pt>
                <c:pt idx="21">
                  <c:v>1.9</c:v>
                </c:pt>
                <c:pt idx="22">
                  <c:v>1.8</c:v>
                </c:pt>
                <c:pt idx="23">
                  <c:v>1.7</c:v>
                </c:pt>
                <c:pt idx="24">
                  <c:v>1.6</c:v>
                </c:pt>
                <c:pt idx="25">
                  <c:v>1.5</c:v>
                </c:pt>
                <c:pt idx="26">
                  <c:v>1.4</c:v>
                </c:pt>
                <c:pt idx="27">
                  <c:v>1.3</c:v>
                </c:pt>
                <c:pt idx="28">
                  <c:v>1.2</c:v>
                </c:pt>
                <c:pt idx="29">
                  <c:v>1.1000000000000001</c:v>
                </c:pt>
                <c:pt idx="30">
                  <c:v>1</c:v>
                </c:pt>
                <c:pt idx="31">
                  <c:v>0.9</c:v>
                </c:pt>
                <c:pt idx="32">
                  <c:v>0.8</c:v>
                </c:pt>
                <c:pt idx="33">
                  <c:v>0.7</c:v>
                </c:pt>
                <c:pt idx="34">
                  <c:v>0.6</c:v>
                </c:pt>
                <c:pt idx="35">
                  <c:v>0.5</c:v>
                </c:pt>
                <c:pt idx="36">
                  <c:v>0.4</c:v>
                </c:pt>
                <c:pt idx="37">
                  <c:v>0.3</c:v>
                </c:pt>
                <c:pt idx="38">
                  <c:v>0.2</c:v>
                </c:pt>
                <c:pt idx="39">
                  <c:v>0.1</c:v>
                </c:pt>
                <c:pt idx="40">
                  <c:v>0.03</c:v>
                </c:pt>
                <c:pt idx="41">
                  <c:v>0.03</c:v>
                </c:pt>
                <c:pt idx="42">
                  <c:v>0.03</c:v>
                </c:pt>
                <c:pt idx="43">
                  <c:v>0.03</c:v>
                </c:pt>
                <c:pt idx="44">
                  <c:v>0.03</c:v>
                </c:pt>
                <c:pt idx="45">
                  <c:v>0.03</c:v>
                </c:pt>
                <c:pt idx="46">
                  <c:v>0.03</c:v>
                </c:pt>
                <c:pt idx="47">
                  <c:v>0.03</c:v>
                </c:pt>
                <c:pt idx="48">
                  <c:v>0.03</c:v>
                </c:pt>
                <c:pt idx="49">
                  <c:v>0.03</c:v>
                </c:pt>
                <c:pt idx="50">
                  <c:v>0.03</c:v>
                </c:pt>
                <c:pt idx="51">
                  <c:v>0.03</c:v>
                </c:pt>
                <c:pt idx="52">
                  <c:v>0.03</c:v>
                </c:pt>
                <c:pt idx="53">
                  <c:v>0.03</c:v>
                </c:pt>
                <c:pt idx="54">
                  <c:v>0.03</c:v>
                </c:pt>
                <c:pt idx="55">
                  <c:v>0.03</c:v>
                </c:pt>
                <c:pt idx="56">
                  <c:v>0.03</c:v>
                </c:pt>
                <c:pt idx="57">
                  <c:v>0.03</c:v>
                </c:pt>
                <c:pt idx="58">
                  <c:v>0.03</c:v>
                </c:pt>
                <c:pt idx="59">
                  <c:v>0.03</c:v>
                </c:pt>
                <c:pt idx="60">
                  <c:v>0.03</c:v>
                </c:pt>
                <c:pt idx="61">
                  <c:v>0.03</c:v>
                </c:pt>
                <c:pt idx="62">
                  <c:v>0.03</c:v>
                </c:pt>
                <c:pt idx="63">
                  <c:v>0.03</c:v>
                </c:pt>
                <c:pt idx="64">
                  <c:v>0.03</c:v>
                </c:pt>
                <c:pt idx="65">
                  <c:v>0.03</c:v>
                </c:pt>
                <c:pt idx="66">
                  <c:v>0.03</c:v>
                </c:pt>
                <c:pt idx="67">
                  <c:v>0.03</c:v>
                </c:pt>
                <c:pt idx="68">
                  <c:v>0.03</c:v>
                </c:pt>
                <c:pt idx="69">
                  <c:v>0.03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461-46C0-B3E4-89D4152D5B7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7820928"/>
        <c:axId val="147822848"/>
      </c:lineChart>
      <c:catAx>
        <c:axId val="147820928"/>
        <c:scaling>
          <c:orientation val="minMax"/>
        </c:scaling>
        <c:delete val="1"/>
        <c:axPos val="b"/>
        <c:title>
          <c:tx>
            <c:rich>
              <a:bodyPr/>
              <a:lstStyle/>
              <a:p>
                <a:pPr>
                  <a:defRPr sz="2400"/>
                </a:pPr>
                <a:r>
                  <a:rPr lang="en-US" sz="2400" b="0" dirty="0" err="1" smtClean="0"/>
                  <a:t>y</a:t>
                </a:r>
                <a:r>
                  <a:rPr lang="en-US" sz="2400" dirty="0" err="1" smtClean="0"/>
                  <a:t>w</a:t>
                </a:r>
                <a:r>
                  <a:rPr lang="en-US" sz="2400" baseline="30000" dirty="0" err="1" smtClean="0"/>
                  <a:t>T</a:t>
                </a:r>
                <a:r>
                  <a:rPr lang="en-US" sz="2400" dirty="0" err="1" smtClean="0"/>
                  <a:t>x</a:t>
                </a:r>
                <a:endParaRPr lang="en-US" sz="2400" dirty="0"/>
              </a:p>
            </c:rich>
          </c:tx>
          <c:layout>
            <c:manualLayout>
              <c:xMode val="edge"/>
              <c:yMode val="edge"/>
              <c:x val="0.53227659700432195"/>
              <c:y val="0.89584089080958296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147822848"/>
        <c:crosses val="autoZero"/>
        <c:auto val="1"/>
        <c:lblAlgn val="ctr"/>
        <c:lblOffset val="100"/>
        <c:tickLblSkip val="6"/>
        <c:noMultiLvlLbl val="0"/>
      </c:catAx>
      <c:valAx>
        <c:axId val="147822848"/>
        <c:scaling>
          <c:orientation val="minMax"/>
          <c:max val="3"/>
          <c:min val="-1"/>
        </c:scaling>
        <c:delete val="0"/>
        <c:axPos val="l"/>
        <c:majorGridlines/>
        <c:title>
          <c:tx>
            <c:rich>
              <a:bodyPr rot="0" vert="horz"/>
              <a:lstStyle/>
              <a:p>
                <a:pPr>
                  <a:defRPr sz="2400"/>
                </a:pPr>
                <a:r>
                  <a:rPr lang="en-US" sz="2400" dirty="0" smtClean="0"/>
                  <a:t>Loss</a:t>
                </a:r>
                <a:endParaRPr lang="en-US" sz="2400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47820928"/>
        <c:crosses val="autoZero"/>
        <c:crossBetween val="between"/>
      </c:valAx>
    </c:plotArea>
    <c:legend>
      <c:legendPos val="t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  <c:userShapes r:id="rId2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0-1 loss</c:v>
                </c:pt>
              </c:strCache>
            </c:strRef>
          </c:tx>
          <c:marker>
            <c:symbol val="none"/>
          </c:marker>
          <c:cat>
            <c:numRef>
              <c:f>Sheet1!$A$2:$A$71</c:f>
              <c:numCache>
                <c:formatCode>General</c:formatCode>
                <c:ptCount val="70"/>
                <c:pt idx="0">
                  <c:v>-3</c:v>
                </c:pt>
                <c:pt idx="1">
                  <c:v>-2.9</c:v>
                </c:pt>
                <c:pt idx="2">
                  <c:v>-2.8</c:v>
                </c:pt>
                <c:pt idx="3">
                  <c:v>-2.7</c:v>
                </c:pt>
                <c:pt idx="4">
                  <c:v>-2.6</c:v>
                </c:pt>
                <c:pt idx="5">
                  <c:v>-2.5</c:v>
                </c:pt>
                <c:pt idx="6">
                  <c:v>-2.4</c:v>
                </c:pt>
                <c:pt idx="7">
                  <c:v>-2.2999999999999998</c:v>
                </c:pt>
                <c:pt idx="8">
                  <c:v>-2.2000000000000002</c:v>
                </c:pt>
                <c:pt idx="9">
                  <c:v>-2.1</c:v>
                </c:pt>
                <c:pt idx="10">
                  <c:v>-2</c:v>
                </c:pt>
                <c:pt idx="11">
                  <c:v>-1.9</c:v>
                </c:pt>
                <c:pt idx="12">
                  <c:v>-1.8</c:v>
                </c:pt>
                <c:pt idx="13">
                  <c:v>-1.7</c:v>
                </c:pt>
                <c:pt idx="14">
                  <c:v>-1.6</c:v>
                </c:pt>
                <c:pt idx="15">
                  <c:v>-1.5</c:v>
                </c:pt>
                <c:pt idx="16">
                  <c:v>-1.4</c:v>
                </c:pt>
                <c:pt idx="17">
                  <c:v>-1.3</c:v>
                </c:pt>
                <c:pt idx="18">
                  <c:v>-1.2</c:v>
                </c:pt>
                <c:pt idx="19">
                  <c:v>-1.1000000000000001</c:v>
                </c:pt>
                <c:pt idx="20">
                  <c:v>-1</c:v>
                </c:pt>
                <c:pt idx="21">
                  <c:v>-0.9</c:v>
                </c:pt>
                <c:pt idx="22">
                  <c:v>-0.8</c:v>
                </c:pt>
                <c:pt idx="23">
                  <c:v>-0.7</c:v>
                </c:pt>
                <c:pt idx="24">
                  <c:v>-0.6</c:v>
                </c:pt>
                <c:pt idx="25">
                  <c:v>-0.5</c:v>
                </c:pt>
                <c:pt idx="26">
                  <c:v>-0.4</c:v>
                </c:pt>
                <c:pt idx="27">
                  <c:v>-0.3</c:v>
                </c:pt>
                <c:pt idx="28">
                  <c:v>-0.2</c:v>
                </c:pt>
                <c:pt idx="29">
                  <c:v>-0.1</c:v>
                </c:pt>
                <c:pt idx="30">
                  <c:v>0</c:v>
                </c:pt>
                <c:pt idx="31">
                  <c:v>0.1</c:v>
                </c:pt>
                <c:pt idx="32">
                  <c:v>0.2</c:v>
                </c:pt>
                <c:pt idx="33">
                  <c:v>0.3</c:v>
                </c:pt>
                <c:pt idx="34">
                  <c:v>0.4</c:v>
                </c:pt>
                <c:pt idx="35">
                  <c:v>0.5</c:v>
                </c:pt>
                <c:pt idx="36">
                  <c:v>0.6</c:v>
                </c:pt>
                <c:pt idx="37">
                  <c:v>0.7</c:v>
                </c:pt>
                <c:pt idx="38">
                  <c:v>0.8</c:v>
                </c:pt>
                <c:pt idx="39">
                  <c:v>0.9</c:v>
                </c:pt>
                <c:pt idx="40">
                  <c:v>1</c:v>
                </c:pt>
                <c:pt idx="41">
                  <c:v>1.1000000000000001</c:v>
                </c:pt>
                <c:pt idx="42">
                  <c:v>1.2</c:v>
                </c:pt>
                <c:pt idx="43">
                  <c:v>1.3</c:v>
                </c:pt>
                <c:pt idx="44">
                  <c:v>1.4</c:v>
                </c:pt>
                <c:pt idx="45">
                  <c:v>1.5</c:v>
                </c:pt>
                <c:pt idx="46">
                  <c:v>1.6</c:v>
                </c:pt>
                <c:pt idx="47">
                  <c:v>1.7</c:v>
                </c:pt>
                <c:pt idx="48">
                  <c:v>1.8</c:v>
                </c:pt>
                <c:pt idx="49">
                  <c:v>1.9</c:v>
                </c:pt>
                <c:pt idx="50">
                  <c:v>2</c:v>
                </c:pt>
                <c:pt idx="51">
                  <c:v>2.1</c:v>
                </c:pt>
                <c:pt idx="52">
                  <c:v>2.2000000000000002</c:v>
                </c:pt>
                <c:pt idx="53">
                  <c:v>2.2999999999999998</c:v>
                </c:pt>
                <c:pt idx="54">
                  <c:v>2.4</c:v>
                </c:pt>
                <c:pt idx="55">
                  <c:v>2.5</c:v>
                </c:pt>
                <c:pt idx="56">
                  <c:v>2.6</c:v>
                </c:pt>
                <c:pt idx="57">
                  <c:v>2.7</c:v>
                </c:pt>
                <c:pt idx="58">
                  <c:v>2.8</c:v>
                </c:pt>
                <c:pt idx="59">
                  <c:v>2.9</c:v>
                </c:pt>
                <c:pt idx="60">
                  <c:v>3</c:v>
                </c:pt>
                <c:pt idx="61">
                  <c:v>3.1</c:v>
                </c:pt>
                <c:pt idx="62">
                  <c:v>3.2</c:v>
                </c:pt>
                <c:pt idx="63">
                  <c:v>3.3</c:v>
                </c:pt>
                <c:pt idx="64">
                  <c:v>3.4</c:v>
                </c:pt>
                <c:pt idx="65">
                  <c:v>3.5</c:v>
                </c:pt>
                <c:pt idx="66">
                  <c:v>3.6</c:v>
                </c:pt>
                <c:pt idx="67">
                  <c:v>3.7</c:v>
                </c:pt>
                <c:pt idx="68">
                  <c:v>3.8</c:v>
                </c:pt>
                <c:pt idx="69">
                  <c:v>3.9</c:v>
                </c:pt>
              </c:numCache>
            </c:numRef>
          </c:cat>
          <c:val>
            <c:numRef>
              <c:f>Sheet1!$B$2:$B$71</c:f>
              <c:numCache>
                <c:formatCode>General</c:formatCode>
                <c:ptCount val="70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0.04</c:v>
                </c:pt>
                <c:pt idx="32">
                  <c:v>0.04</c:v>
                </c:pt>
                <c:pt idx="33">
                  <c:v>0.04</c:v>
                </c:pt>
                <c:pt idx="34">
                  <c:v>0.04</c:v>
                </c:pt>
                <c:pt idx="35">
                  <c:v>0.04</c:v>
                </c:pt>
                <c:pt idx="36">
                  <c:v>0.04</c:v>
                </c:pt>
                <c:pt idx="37">
                  <c:v>0.04</c:v>
                </c:pt>
                <c:pt idx="38">
                  <c:v>0.04</c:v>
                </c:pt>
                <c:pt idx="39">
                  <c:v>0.04</c:v>
                </c:pt>
                <c:pt idx="40">
                  <c:v>0.04</c:v>
                </c:pt>
                <c:pt idx="41">
                  <c:v>0.04</c:v>
                </c:pt>
                <c:pt idx="42">
                  <c:v>0.04</c:v>
                </c:pt>
                <c:pt idx="43">
                  <c:v>0.04</c:v>
                </c:pt>
                <c:pt idx="44">
                  <c:v>0.04</c:v>
                </c:pt>
                <c:pt idx="45">
                  <c:v>0.04</c:v>
                </c:pt>
                <c:pt idx="46">
                  <c:v>0.04</c:v>
                </c:pt>
                <c:pt idx="47">
                  <c:v>0.04</c:v>
                </c:pt>
                <c:pt idx="48">
                  <c:v>0.04</c:v>
                </c:pt>
                <c:pt idx="49">
                  <c:v>0.04</c:v>
                </c:pt>
                <c:pt idx="50">
                  <c:v>0.04</c:v>
                </c:pt>
                <c:pt idx="51">
                  <c:v>0.04</c:v>
                </c:pt>
                <c:pt idx="52">
                  <c:v>0.04</c:v>
                </c:pt>
                <c:pt idx="53">
                  <c:v>0.04</c:v>
                </c:pt>
                <c:pt idx="54">
                  <c:v>0.04</c:v>
                </c:pt>
                <c:pt idx="55">
                  <c:v>0.04</c:v>
                </c:pt>
                <c:pt idx="56">
                  <c:v>0.04</c:v>
                </c:pt>
                <c:pt idx="57">
                  <c:v>0.04</c:v>
                </c:pt>
                <c:pt idx="58">
                  <c:v>0.04</c:v>
                </c:pt>
                <c:pt idx="59">
                  <c:v>0.04</c:v>
                </c:pt>
                <c:pt idx="60">
                  <c:v>0.04</c:v>
                </c:pt>
                <c:pt idx="61">
                  <c:v>0.04</c:v>
                </c:pt>
                <c:pt idx="62">
                  <c:v>0.04</c:v>
                </c:pt>
                <c:pt idx="63">
                  <c:v>0.04</c:v>
                </c:pt>
                <c:pt idx="64">
                  <c:v>0.04</c:v>
                </c:pt>
                <c:pt idx="65">
                  <c:v>0.04</c:v>
                </c:pt>
                <c:pt idx="66">
                  <c:v>0.04</c:v>
                </c:pt>
                <c:pt idx="67">
                  <c:v>0.04</c:v>
                </c:pt>
                <c:pt idx="68">
                  <c:v>0.04</c:v>
                </c:pt>
                <c:pt idx="69">
                  <c:v>0.04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511-44A7-A4CF-BD54854959B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Hinge loss</c:v>
                </c:pt>
              </c:strCache>
            </c:strRef>
          </c:tx>
          <c:marker>
            <c:symbol val="none"/>
          </c:marker>
          <c:cat>
            <c:numRef>
              <c:f>Sheet1!$A$2:$A$71</c:f>
              <c:numCache>
                <c:formatCode>General</c:formatCode>
                <c:ptCount val="70"/>
                <c:pt idx="0">
                  <c:v>-3</c:v>
                </c:pt>
                <c:pt idx="1">
                  <c:v>-2.9</c:v>
                </c:pt>
                <c:pt idx="2">
                  <c:v>-2.8</c:v>
                </c:pt>
                <c:pt idx="3">
                  <c:v>-2.7</c:v>
                </c:pt>
                <c:pt idx="4">
                  <c:v>-2.6</c:v>
                </c:pt>
                <c:pt idx="5">
                  <c:v>-2.5</c:v>
                </c:pt>
                <c:pt idx="6">
                  <c:v>-2.4</c:v>
                </c:pt>
                <c:pt idx="7">
                  <c:v>-2.2999999999999998</c:v>
                </c:pt>
                <c:pt idx="8">
                  <c:v>-2.2000000000000002</c:v>
                </c:pt>
                <c:pt idx="9">
                  <c:v>-2.1</c:v>
                </c:pt>
                <c:pt idx="10">
                  <c:v>-2</c:v>
                </c:pt>
                <c:pt idx="11">
                  <c:v>-1.9</c:v>
                </c:pt>
                <c:pt idx="12">
                  <c:v>-1.8</c:v>
                </c:pt>
                <c:pt idx="13">
                  <c:v>-1.7</c:v>
                </c:pt>
                <c:pt idx="14">
                  <c:v>-1.6</c:v>
                </c:pt>
                <c:pt idx="15">
                  <c:v>-1.5</c:v>
                </c:pt>
                <c:pt idx="16">
                  <c:v>-1.4</c:v>
                </c:pt>
                <c:pt idx="17">
                  <c:v>-1.3</c:v>
                </c:pt>
                <c:pt idx="18">
                  <c:v>-1.2</c:v>
                </c:pt>
                <c:pt idx="19">
                  <c:v>-1.1000000000000001</c:v>
                </c:pt>
                <c:pt idx="20">
                  <c:v>-1</c:v>
                </c:pt>
                <c:pt idx="21">
                  <c:v>-0.9</c:v>
                </c:pt>
                <c:pt idx="22">
                  <c:v>-0.8</c:v>
                </c:pt>
                <c:pt idx="23">
                  <c:v>-0.7</c:v>
                </c:pt>
                <c:pt idx="24">
                  <c:v>-0.6</c:v>
                </c:pt>
                <c:pt idx="25">
                  <c:v>-0.5</c:v>
                </c:pt>
                <c:pt idx="26">
                  <c:v>-0.4</c:v>
                </c:pt>
                <c:pt idx="27">
                  <c:v>-0.3</c:v>
                </c:pt>
                <c:pt idx="28">
                  <c:v>-0.2</c:v>
                </c:pt>
                <c:pt idx="29">
                  <c:v>-0.1</c:v>
                </c:pt>
                <c:pt idx="30">
                  <c:v>0</c:v>
                </c:pt>
                <c:pt idx="31">
                  <c:v>0.1</c:v>
                </c:pt>
                <c:pt idx="32">
                  <c:v>0.2</c:v>
                </c:pt>
                <c:pt idx="33">
                  <c:v>0.3</c:v>
                </c:pt>
                <c:pt idx="34">
                  <c:v>0.4</c:v>
                </c:pt>
                <c:pt idx="35">
                  <c:v>0.5</c:v>
                </c:pt>
                <c:pt idx="36">
                  <c:v>0.6</c:v>
                </c:pt>
                <c:pt idx="37">
                  <c:v>0.7</c:v>
                </c:pt>
                <c:pt idx="38">
                  <c:v>0.8</c:v>
                </c:pt>
                <c:pt idx="39">
                  <c:v>0.9</c:v>
                </c:pt>
                <c:pt idx="40">
                  <c:v>1</c:v>
                </c:pt>
                <c:pt idx="41">
                  <c:v>1.1000000000000001</c:v>
                </c:pt>
                <c:pt idx="42">
                  <c:v>1.2</c:v>
                </c:pt>
                <c:pt idx="43">
                  <c:v>1.3</c:v>
                </c:pt>
                <c:pt idx="44">
                  <c:v>1.4</c:v>
                </c:pt>
                <c:pt idx="45">
                  <c:v>1.5</c:v>
                </c:pt>
                <c:pt idx="46">
                  <c:v>1.6</c:v>
                </c:pt>
                <c:pt idx="47">
                  <c:v>1.7</c:v>
                </c:pt>
                <c:pt idx="48">
                  <c:v>1.8</c:v>
                </c:pt>
                <c:pt idx="49">
                  <c:v>1.9</c:v>
                </c:pt>
                <c:pt idx="50">
                  <c:v>2</c:v>
                </c:pt>
                <c:pt idx="51">
                  <c:v>2.1</c:v>
                </c:pt>
                <c:pt idx="52">
                  <c:v>2.2000000000000002</c:v>
                </c:pt>
                <c:pt idx="53">
                  <c:v>2.2999999999999998</c:v>
                </c:pt>
                <c:pt idx="54">
                  <c:v>2.4</c:v>
                </c:pt>
                <c:pt idx="55">
                  <c:v>2.5</c:v>
                </c:pt>
                <c:pt idx="56">
                  <c:v>2.6</c:v>
                </c:pt>
                <c:pt idx="57">
                  <c:v>2.7</c:v>
                </c:pt>
                <c:pt idx="58">
                  <c:v>2.8</c:v>
                </c:pt>
                <c:pt idx="59">
                  <c:v>2.9</c:v>
                </c:pt>
                <c:pt idx="60">
                  <c:v>3</c:v>
                </c:pt>
                <c:pt idx="61">
                  <c:v>3.1</c:v>
                </c:pt>
                <c:pt idx="62">
                  <c:v>3.2</c:v>
                </c:pt>
                <c:pt idx="63">
                  <c:v>3.3</c:v>
                </c:pt>
                <c:pt idx="64">
                  <c:v>3.4</c:v>
                </c:pt>
                <c:pt idx="65">
                  <c:v>3.5</c:v>
                </c:pt>
                <c:pt idx="66">
                  <c:v>3.6</c:v>
                </c:pt>
                <c:pt idx="67">
                  <c:v>3.7</c:v>
                </c:pt>
                <c:pt idx="68">
                  <c:v>3.8</c:v>
                </c:pt>
                <c:pt idx="69">
                  <c:v>3.9</c:v>
                </c:pt>
              </c:numCache>
            </c:numRef>
          </c:cat>
          <c:val>
            <c:numRef>
              <c:f>Sheet1!$C$2:$C$71</c:f>
              <c:numCache>
                <c:formatCode>General</c:formatCode>
                <c:ptCount val="70"/>
                <c:pt idx="0">
                  <c:v>4</c:v>
                </c:pt>
                <c:pt idx="1">
                  <c:v>3.9</c:v>
                </c:pt>
                <c:pt idx="2">
                  <c:v>3.8</c:v>
                </c:pt>
                <c:pt idx="3">
                  <c:v>3.7</c:v>
                </c:pt>
                <c:pt idx="4">
                  <c:v>3.6</c:v>
                </c:pt>
                <c:pt idx="5">
                  <c:v>3.5</c:v>
                </c:pt>
                <c:pt idx="6">
                  <c:v>3.4</c:v>
                </c:pt>
                <c:pt idx="7">
                  <c:v>3.3</c:v>
                </c:pt>
                <c:pt idx="8">
                  <c:v>3.2</c:v>
                </c:pt>
                <c:pt idx="9">
                  <c:v>3.1</c:v>
                </c:pt>
                <c:pt idx="10">
                  <c:v>3</c:v>
                </c:pt>
                <c:pt idx="11">
                  <c:v>2.9</c:v>
                </c:pt>
                <c:pt idx="12">
                  <c:v>2.8</c:v>
                </c:pt>
                <c:pt idx="13">
                  <c:v>2.7</c:v>
                </c:pt>
                <c:pt idx="14">
                  <c:v>2.6</c:v>
                </c:pt>
                <c:pt idx="15">
                  <c:v>2.5</c:v>
                </c:pt>
                <c:pt idx="16">
                  <c:v>2.4</c:v>
                </c:pt>
                <c:pt idx="17">
                  <c:v>2.2999999999999998</c:v>
                </c:pt>
                <c:pt idx="18">
                  <c:v>2.2000000000000002</c:v>
                </c:pt>
                <c:pt idx="19">
                  <c:v>2.1</c:v>
                </c:pt>
                <c:pt idx="20">
                  <c:v>2</c:v>
                </c:pt>
                <c:pt idx="21">
                  <c:v>1.9</c:v>
                </c:pt>
                <c:pt idx="22">
                  <c:v>1.8</c:v>
                </c:pt>
                <c:pt idx="23">
                  <c:v>1.7</c:v>
                </c:pt>
                <c:pt idx="24">
                  <c:v>1.6</c:v>
                </c:pt>
                <c:pt idx="25">
                  <c:v>1.5</c:v>
                </c:pt>
                <c:pt idx="26">
                  <c:v>1.4</c:v>
                </c:pt>
                <c:pt idx="27">
                  <c:v>1.3</c:v>
                </c:pt>
                <c:pt idx="28">
                  <c:v>1.2</c:v>
                </c:pt>
                <c:pt idx="29">
                  <c:v>1.1000000000000001</c:v>
                </c:pt>
                <c:pt idx="30">
                  <c:v>1</c:v>
                </c:pt>
                <c:pt idx="31">
                  <c:v>0.9</c:v>
                </c:pt>
                <c:pt idx="32">
                  <c:v>0.8</c:v>
                </c:pt>
                <c:pt idx="33">
                  <c:v>0.7</c:v>
                </c:pt>
                <c:pt idx="34">
                  <c:v>0.6</c:v>
                </c:pt>
                <c:pt idx="35">
                  <c:v>0.5</c:v>
                </c:pt>
                <c:pt idx="36">
                  <c:v>0.4</c:v>
                </c:pt>
                <c:pt idx="37">
                  <c:v>0.3</c:v>
                </c:pt>
                <c:pt idx="38">
                  <c:v>0.2</c:v>
                </c:pt>
                <c:pt idx="39">
                  <c:v>0.1</c:v>
                </c:pt>
                <c:pt idx="40">
                  <c:v>0.03</c:v>
                </c:pt>
                <c:pt idx="41">
                  <c:v>0.03</c:v>
                </c:pt>
                <c:pt idx="42">
                  <c:v>0.03</c:v>
                </c:pt>
                <c:pt idx="43">
                  <c:v>0.03</c:v>
                </c:pt>
                <c:pt idx="44">
                  <c:v>0.03</c:v>
                </c:pt>
                <c:pt idx="45">
                  <c:v>0.03</c:v>
                </c:pt>
                <c:pt idx="46">
                  <c:v>0.03</c:v>
                </c:pt>
                <c:pt idx="47">
                  <c:v>0.03</c:v>
                </c:pt>
                <c:pt idx="48">
                  <c:v>0.03</c:v>
                </c:pt>
                <c:pt idx="49">
                  <c:v>0.03</c:v>
                </c:pt>
                <c:pt idx="50">
                  <c:v>0.03</c:v>
                </c:pt>
                <c:pt idx="51">
                  <c:v>0.03</c:v>
                </c:pt>
                <c:pt idx="52">
                  <c:v>0.03</c:v>
                </c:pt>
                <c:pt idx="53">
                  <c:v>0.03</c:v>
                </c:pt>
                <c:pt idx="54">
                  <c:v>0.03</c:v>
                </c:pt>
                <c:pt idx="55">
                  <c:v>0.03</c:v>
                </c:pt>
                <c:pt idx="56">
                  <c:v>0.03</c:v>
                </c:pt>
                <c:pt idx="57">
                  <c:v>0.03</c:v>
                </c:pt>
                <c:pt idx="58">
                  <c:v>0.03</c:v>
                </c:pt>
                <c:pt idx="59">
                  <c:v>0.03</c:v>
                </c:pt>
                <c:pt idx="60">
                  <c:v>0.03</c:v>
                </c:pt>
                <c:pt idx="61">
                  <c:v>0.03</c:v>
                </c:pt>
                <c:pt idx="62">
                  <c:v>0.03</c:v>
                </c:pt>
                <c:pt idx="63">
                  <c:v>0.03</c:v>
                </c:pt>
                <c:pt idx="64">
                  <c:v>0.03</c:v>
                </c:pt>
                <c:pt idx="65">
                  <c:v>0.03</c:v>
                </c:pt>
                <c:pt idx="66">
                  <c:v>0.03</c:v>
                </c:pt>
                <c:pt idx="67">
                  <c:v>0.03</c:v>
                </c:pt>
                <c:pt idx="68">
                  <c:v>0.03</c:v>
                </c:pt>
                <c:pt idx="69">
                  <c:v>0.03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511-44A7-A4CF-BD54854959B2}"/>
            </c:ext>
          </c:extLst>
        </c:ser>
        <c:ser>
          <c:idx val="3"/>
          <c:order val="2"/>
          <c:tx>
            <c:strRef>
              <c:f>Sheet1!$E$1</c:f>
              <c:strCache>
                <c:ptCount val="1"/>
                <c:pt idx="0">
                  <c:v>logistic</c:v>
                </c:pt>
              </c:strCache>
            </c:strRef>
          </c:tx>
          <c:marker>
            <c:symbol val="none"/>
          </c:marker>
          <c:cat>
            <c:numRef>
              <c:f>Sheet1!$A$2:$A$71</c:f>
              <c:numCache>
                <c:formatCode>General</c:formatCode>
                <c:ptCount val="70"/>
                <c:pt idx="0">
                  <c:v>-3</c:v>
                </c:pt>
                <c:pt idx="1">
                  <c:v>-2.9</c:v>
                </c:pt>
                <c:pt idx="2">
                  <c:v>-2.8</c:v>
                </c:pt>
                <c:pt idx="3">
                  <c:v>-2.7</c:v>
                </c:pt>
                <c:pt idx="4">
                  <c:v>-2.6</c:v>
                </c:pt>
                <c:pt idx="5">
                  <c:v>-2.5</c:v>
                </c:pt>
                <c:pt idx="6">
                  <c:v>-2.4</c:v>
                </c:pt>
                <c:pt idx="7">
                  <c:v>-2.2999999999999998</c:v>
                </c:pt>
                <c:pt idx="8">
                  <c:v>-2.2000000000000002</c:v>
                </c:pt>
                <c:pt idx="9">
                  <c:v>-2.1</c:v>
                </c:pt>
                <c:pt idx="10">
                  <c:v>-2</c:v>
                </c:pt>
                <c:pt idx="11">
                  <c:v>-1.9</c:v>
                </c:pt>
                <c:pt idx="12">
                  <c:v>-1.8</c:v>
                </c:pt>
                <c:pt idx="13">
                  <c:v>-1.7</c:v>
                </c:pt>
                <c:pt idx="14">
                  <c:v>-1.6</c:v>
                </c:pt>
                <c:pt idx="15">
                  <c:v>-1.5</c:v>
                </c:pt>
                <c:pt idx="16">
                  <c:v>-1.4</c:v>
                </c:pt>
                <c:pt idx="17">
                  <c:v>-1.3</c:v>
                </c:pt>
                <c:pt idx="18">
                  <c:v>-1.2</c:v>
                </c:pt>
                <c:pt idx="19">
                  <c:v>-1.1000000000000001</c:v>
                </c:pt>
                <c:pt idx="20">
                  <c:v>-1</c:v>
                </c:pt>
                <c:pt idx="21">
                  <c:v>-0.9</c:v>
                </c:pt>
                <c:pt idx="22">
                  <c:v>-0.8</c:v>
                </c:pt>
                <c:pt idx="23">
                  <c:v>-0.7</c:v>
                </c:pt>
                <c:pt idx="24">
                  <c:v>-0.6</c:v>
                </c:pt>
                <c:pt idx="25">
                  <c:v>-0.5</c:v>
                </c:pt>
                <c:pt idx="26">
                  <c:v>-0.4</c:v>
                </c:pt>
                <c:pt idx="27">
                  <c:v>-0.3</c:v>
                </c:pt>
                <c:pt idx="28">
                  <c:v>-0.2</c:v>
                </c:pt>
                <c:pt idx="29">
                  <c:v>-0.1</c:v>
                </c:pt>
                <c:pt idx="30">
                  <c:v>0</c:v>
                </c:pt>
                <c:pt idx="31">
                  <c:v>0.1</c:v>
                </c:pt>
                <c:pt idx="32">
                  <c:v>0.2</c:v>
                </c:pt>
                <c:pt idx="33">
                  <c:v>0.3</c:v>
                </c:pt>
                <c:pt idx="34">
                  <c:v>0.4</c:v>
                </c:pt>
                <c:pt idx="35">
                  <c:v>0.5</c:v>
                </c:pt>
                <c:pt idx="36">
                  <c:v>0.6</c:v>
                </c:pt>
                <c:pt idx="37">
                  <c:v>0.7</c:v>
                </c:pt>
                <c:pt idx="38">
                  <c:v>0.8</c:v>
                </c:pt>
                <c:pt idx="39">
                  <c:v>0.9</c:v>
                </c:pt>
                <c:pt idx="40">
                  <c:v>1</c:v>
                </c:pt>
                <c:pt idx="41">
                  <c:v>1.1000000000000001</c:v>
                </c:pt>
                <c:pt idx="42">
                  <c:v>1.2</c:v>
                </c:pt>
                <c:pt idx="43">
                  <c:v>1.3</c:v>
                </c:pt>
                <c:pt idx="44">
                  <c:v>1.4</c:v>
                </c:pt>
                <c:pt idx="45">
                  <c:v>1.5</c:v>
                </c:pt>
                <c:pt idx="46">
                  <c:v>1.6</c:v>
                </c:pt>
                <c:pt idx="47">
                  <c:v>1.7</c:v>
                </c:pt>
                <c:pt idx="48">
                  <c:v>1.8</c:v>
                </c:pt>
                <c:pt idx="49">
                  <c:v>1.9</c:v>
                </c:pt>
                <c:pt idx="50">
                  <c:v>2</c:v>
                </c:pt>
                <c:pt idx="51">
                  <c:v>2.1</c:v>
                </c:pt>
                <c:pt idx="52">
                  <c:v>2.2000000000000002</c:v>
                </c:pt>
                <c:pt idx="53">
                  <c:v>2.2999999999999998</c:v>
                </c:pt>
                <c:pt idx="54">
                  <c:v>2.4</c:v>
                </c:pt>
                <c:pt idx="55">
                  <c:v>2.5</c:v>
                </c:pt>
                <c:pt idx="56">
                  <c:v>2.6</c:v>
                </c:pt>
                <c:pt idx="57">
                  <c:v>2.7</c:v>
                </c:pt>
                <c:pt idx="58">
                  <c:v>2.8</c:v>
                </c:pt>
                <c:pt idx="59">
                  <c:v>2.9</c:v>
                </c:pt>
                <c:pt idx="60">
                  <c:v>3</c:v>
                </c:pt>
                <c:pt idx="61">
                  <c:v>3.1</c:v>
                </c:pt>
                <c:pt idx="62">
                  <c:v>3.2</c:v>
                </c:pt>
                <c:pt idx="63">
                  <c:v>3.3</c:v>
                </c:pt>
                <c:pt idx="64">
                  <c:v>3.4</c:v>
                </c:pt>
                <c:pt idx="65">
                  <c:v>3.5</c:v>
                </c:pt>
                <c:pt idx="66">
                  <c:v>3.6</c:v>
                </c:pt>
                <c:pt idx="67">
                  <c:v>3.7</c:v>
                </c:pt>
                <c:pt idx="68">
                  <c:v>3.8</c:v>
                </c:pt>
                <c:pt idx="69">
                  <c:v>3.9</c:v>
                </c:pt>
              </c:numCache>
            </c:numRef>
          </c:cat>
          <c:val>
            <c:numRef>
              <c:f>Sheet1!$E$2:$E$71</c:f>
              <c:numCache>
                <c:formatCode>General</c:formatCode>
                <c:ptCount val="70"/>
                <c:pt idx="0">
                  <c:v>3.0485873515737421</c:v>
                </c:pt>
                <c:pt idx="1">
                  <c:v>2.953562776217963</c:v>
                </c:pt>
                <c:pt idx="2">
                  <c:v>2.859032826287971</c:v>
                </c:pt>
                <c:pt idx="3">
                  <c:v>2.7650435617765909</c:v>
                </c:pt>
                <c:pt idx="4">
                  <c:v>2.67164469196767</c:v>
                </c:pt>
                <c:pt idx="5">
                  <c:v>2.5788897342925501</c:v>
                </c:pt>
                <c:pt idx="6">
                  <c:v>2.4868361521539502</c:v>
                </c:pt>
                <c:pt idx="7">
                  <c:v>2.395545464597963</c:v>
                </c:pt>
                <c:pt idx="8">
                  <c:v>2.3050833197686962</c:v>
                </c:pt>
                <c:pt idx="9">
                  <c:v>2.2155195231797551</c:v>
                </c:pt>
                <c:pt idx="10">
                  <c:v>2.1269280110429718</c:v>
                </c:pt>
                <c:pt idx="11">
                  <c:v>2.0393867582829599</c:v>
                </c:pt>
                <c:pt idx="12">
                  <c:v>1.9529776105260741</c:v>
                </c:pt>
                <c:pt idx="13">
                  <c:v>1.867786029386266</c:v>
                </c:pt>
                <c:pt idx="14">
                  <c:v>1.7839007408883401</c:v>
                </c:pt>
                <c:pt idx="15">
                  <c:v>1.701413277982752</c:v>
                </c:pt>
                <c:pt idx="16">
                  <c:v>1.620417409918451</c:v>
                </c:pt>
                <c:pt idx="17">
                  <c:v>1.541008453832992</c:v>
                </c:pt>
                <c:pt idx="18">
                  <c:v>1.4632824673380309</c:v>
                </c:pt>
                <c:pt idx="19">
                  <c:v>1.387335325115431</c:v>
                </c:pt>
                <c:pt idx="20">
                  <c:v>1.313261687518223</c:v>
                </c:pt>
                <c:pt idx="21">
                  <c:v>1.241153874732088</c:v>
                </c:pt>
                <c:pt idx="22">
                  <c:v>1.1711006659477781</c:v>
                </c:pt>
                <c:pt idx="23">
                  <c:v>1.1031860488854579</c:v>
                </c:pt>
                <c:pt idx="24">
                  <c:v>1.037487950485886</c:v>
                </c:pt>
                <c:pt idx="25">
                  <c:v>0.97407698418010702</c:v>
                </c:pt>
                <c:pt idx="26">
                  <c:v>0.91301525239995296</c:v>
                </c:pt>
                <c:pt idx="27">
                  <c:v>0.85435524446852695</c:v>
                </c:pt>
                <c:pt idx="28">
                  <c:v>0.79813886938159195</c:v>
                </c:pt>
                <c:pt idx="29">
                  <c:v>0.74439666007357097</c:v>
                </c:pt>
                <c:pt idx="30">
                  <c:v>0.69314718055994495</c:v>
                </c:pt>
                <c:pt idx="31">
                  <c:v>0.64439666007357099</c:v>
                </c:pt>
                <c:pt idx="32">
                  <c:v>0.598138869381592</c:v>
                </c:pt>
                <c:pt idx="33">
                  <c:v>0.55435524446852702</c:v>
                </c:pt>
                <c:pt idx="34">
                  <c:v>0.51301525239995305</c:v>
                </c:pt>
                <c:pt idx="35">
                  <c:v>0.47407698418010702</c:v>
                </c:pt>
                <c:pt idx="36">
                  <c:v>0.43748795048588601</c:v>
                </c:pt>
                <c:pt idx="37">
                  <c:v>0.403186048885458</c:v>
                </c:pt>
                <c:pt idx="38">
                  <c:v>0.37110066594777802</c:v>
                </c:pt>
                <c:pt idx="39">
                  <c:v>0.34115387473208802</c:v>
                </c:pt>
                <c:pt idx="40">
                  <c:v>0.31326168751822298</c:v>
                </c:pt>
                <c:pt idx="41">
                  <c:v>0.28733532511543097</c:v>
                </c:pt>
                <c:pt idx="42">
                  <c:v>0.26328246733803101</c:v>
                </c:pt>
                <c:pt idx="43">
                  <c:v>0.24100845383299199</c:v>
                </c:pt>
                <c:pt idx="44">
                  <c:v>0.22041740991845099</c:v>
                </c:pt>
                <c:pt idx="45">
                  <c:v>0.20141327798275199</c:v>
                </c:pt>
                <c:pt idx="46">
                  <c:v>0.18390074088833899</c:v>
                </c:pt>
                <c:pt idx="47">
                  <c:v>0.16778602938626599</c:v>
                </c:pt>
                <c:pt idx="48">
                  <c:v>0.152977610526074</c:v>
                </c:pt>
                <c:pt idx="49">
                  <c:v>0.13938675828296099</c:v>
                </c:pt>
                <c:pt idx="50">
                  <c:v>0.12692801104297299</c:v>
                </c:pt>
                <c:pt idx="51">
                  <c:v>0.115519523179755</c:v>
                </c:pt>
                <c:pt idx="52">
                  <c:v>0.105083319768696</c:v>
                </c:pt>
                <c:pt idx="53">
                  <c:v>9.5545464597962995E-2</c:v>
                </c:pt>
                <c:pt idx="54">
                  <c:v>8.6836152153949603E-2</c:v>
                </c:pt>
                <c:pt idx="55">
                  <c:v>7.8889734292549502E-2</c:v>
                </c:pt>
                <c:pt idx="56">
                  <c:v>7.1644691967669705E-2</c:v>
                </c:pt>
                <c:pt idx="57">
                  <c:v>6.50435617765905E-2</c:v>
                </c:pt>
                <c:pt idx="58">
                  <c:v>5.90328262879714E-2</c:v>
                </c:pt>
                <c:pt idx="59">
                  <c:v>5.3562776217963098E-2</c:v>
                </c:pt>
                <c:pt idx="60">
                  <c:v>4.8587351573741902E-2</c:v>
                </c:pt>
                <c:pt idx="61">
                  <c:v>4.4063967938573902E-2</c:v>
                </c:pt>
                <c:pt idx="62">
                  <c:v>3.9953333162430299E-2</c:v>
                </c:pt>
                <c:pt idx="63">
                  <c:v>3.6219258870659202E-2</c:v>
                </c:pt>
                <c:pt idx="64">
                  <c:v>3.2828470424865398E-2</c:v>
                </c:pt>
                <c:pt idx="65">
                  <c:v>2.97504182726206E-2</c:v>
                </c:pt>
                <c:pt idx="66">
                  <c:v>2.6957093008208099E-2</c:v>
                </c:pt>
                <c:pt idx="67">
                  <c:v>2.4422845933779101E-2</c:v>
                </c:pt>
                <c:pt idx="68">
                  <c:v>2.2124216454879199E-2</c:v>
                </c:pt>
                <c:pt idx="69">
                  <c:v>2.0039767260397599E-2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511-44A7-A4CF-BD54854959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1025152"/>
        <c:axId val="151027072"/>
      </c:lineChart>
      <c:catAx>
        <c:axId val="151025152"/>
        <c:scaling>
          <c:orientation val="minMax"/>
        </c:scaling>
        <c:delete val="1"/>
        <c:axPos val="b"/>
        <c:title>
          <c:tx>
            <c:rich>
              <a:bodyPr/>
              <a:lstStyle/>
              <a:p>
                <a:pPr>
                  <a:defRPr sz="2400"/>
                </a:pPr>
                <a:r>
                  <a:rPr lang="en-US" sz="2400" b="0" dirty="0" err="1" smtClean="0"/>
                  <a:t>y</a:t>
                </a:r>
                <a:r>
                  <a:rPr lang="en-US" sz="2400" dirty="0" err="1" smtClean="0"/>
                  <a:t>w</a:t>
                </a:r>
                <a:r>
                  <a:rPr lang="en-US" sz="2400" baseline="30000" dirty="0" err="1" smtClean="0"/>
                  <a:t>T</a:t>
                </a:r>
                <a:r>
                  <a:rPr lang="en-US" sz="2400" dirty="0" err="1" smtClean="0"/>
                  <a:t>x</a:t>
                </a:r>
                <a:endParaRPr lang="en-US" sz="2400" dirty="0"/>
              </a:p>
            </c:rich>
          </c:tx>
          <c:layout>
            <c:manualLayout>
              <c:xMode val="edge"/>
              <c:yMode val="edge"/>
              <c:x val="0.53227659700432195"/>
              <c:y val="0.89584089080958296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151027072"/>
        <c:crosses val="autoZero"/>
        <c:auto val="1"/>
        <c:lblAlgn val="ctr"/>
        <c:lblOffset val="100"/>
        <c:tickLblSkip val="6"/>
        <c:noMultiLvlLbl val="0"/>
      </c:catAx>
      <c:valAx>
        <c:axId val="151027072"/>
        <c:scaling>
          <c:orientation val="minMax"/>
          <c:max val="3"/>
          <c:min val="-1"/>
        </c:scaling>
        <c:delete val="0"/>
        <c:axPos val="l"/>
        <c:majorGridlines/>
        <c:title>
          <c:tx>
            <c:rich>
              <a:bodyPr rot="0" vert="horz"/>
              <a:lstStyle/>
              <a:p>
                <a:pPr>
                  <a:defRPr sz="2400"/>
                </a:pPr>
                <a:r>
                  <a:rPr lang="en-US" sz="2400" dirty="0" smtClean="0"/>
                  <a:t>Loss</a:t>
                </a:r>
                <a:endParaRPr lang="en-US" sz="2400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51025152"/>
        <c:crosses val="autoZero"/>
        <c:crossBetween val="between"/>
      </c:valAx>
    </c:plotArea>
    <c:legend>
      <c:legendPos val="t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0.52399</cdr:x>
      <cdr:y>0.70783</cdr:y>
    </cdr:from>
    <cdr:to>
      <cdr:x>0.55206</cdr:x>
      <cdr:y>0.76744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4425346" y="3590270"/>
          <a:ext cx="237100" cy="30238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800" dirty="0" smtClean="0"/>
            <a:t>0</a:t>
          </a:r>
          <a:endParaRPr lang="en-US" sz="1800" dirty="0"/>
        </a:p>
      </cdr:txBody>
    </cdr:sp>
  </cdr:relSizeAnchor>
  <cdr:relSizeAnchor xmlns:cdr="http://schemas.openxmlformats.org/drawingml/2006/chartDrawing">
    <cdr:from>
      <cdr:x>0.624</cdr:x>
      <cdr:y>0.71307</cdr:y>
    </cdr:from>
    <cdr:to>
      <cdr:x>0.65208</cdr:x>
      <cdr:y>0.77269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5270009" y="3616880"/>
          <a:ext cx="237100" cy="30238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800" dirty="0" smtClean="0"/>
            <a:t>1</a:t>
          </a:r>
          <a:endParaRPr lang="en-US" sz="1800" dirty="0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0.52399</cdr:x>
      <cdr:y>0.70783</cdr:y>
    </cdr:from>
    <cdr:to>
      <cdr:x>0.55206</cdr:x>
      <cdr:y>0.76744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4425346" y="3590270"/>
          <a:ext cx="237100" cy="30238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800" dirty="0" smtClean="0"/>
            <a:t>0</a:t>
          </a:r>
          <a:endParaRPr lang="en-US" sz="1800" dirty="0"/>
        </a:p>
      </cdr:txBody>
    </cdr:sp>
  </cdr:relSizeAnchor>
  <cdr:relSizeAnchor xmlns:cdr="http://schemas.openxmlformats.org/drawingml/2006/chartDrawing">
    <cdr:from>
      <cdr:x>0.624</cdr:x>
      <cdr:y>0.71307</cdr:y>
    </cdr:from>
    <cdr:to>
      <cdr:x>0.65208</cdr:x>
      <cdr:y>0.77269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5270009" y="3616880"/>
          <a:ext cx="237100" cy="30238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800" dirty="0" smtClean="0"/>
            <a:t>1</a:t>
          </a:r>
          <a:endParaRPr lang="en-US" sz="1800" dirty="0"/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0.52399</cdr:x>
      <cdr:y>0.70783</cdr:y>
    </cdr:from>
    <cdr:to>
      <cdr:x>0.55206</cdr:x>
      <cdr:y>0.76744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4425346" y="3590270"/>
          <a:ext cx="237100" cy="30238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800" dirty="0" smtClean="0"/>
            <a:t>0</a:t>
          </a:r>
          <a:endParaRPr lang="en-US" sz="1800" dirty="0"/>
        </a:p>
      </cdr:txBody>
    </cdr:sp>
  </cdr:relSizeAnchor>
  <cdr:relSizeAnchor xmlns:cdr="http://schemas.openxmlformats.org/drawingml/2006/chartDrawing">
    <cdr:from>
      <cdr:x>0.624</cdr:x>
      <cdr:y>0.71307</cdr:y>
    </cdr:from>
    <cdr:to>
      <cdr:x>0.65208</cdr:x>
      <cdr:y>0.77269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5270009" y="3616880"/>
          <a:ext cx="237100" cy="30238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800" dirty="0" smtClean="0"/>
            <a:t>1</a:t>
          </a:r>
          <a:endParaRPr lang="en-US" sz="1800" dirty="0"/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0AC32-F8CC-DE43-ACF0-18E2E5A936D8}" type="datetimeFigureOut">
              <a:rPr lang="en-US" smtClean="0"/>
              <a:t>8/31/2017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8E6EAB-20A3-F943-AE6F-C3EE73200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88748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17294C-9306-9346-9306-F956C764A266}" type="datetimeFigureOut">
              <a:rPr lang="en-US" smtClean="0"/>
              <a:t>8/31/2017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62446B-AC8E-3447-9AA6-24709177B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8290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A607E67-3443-430C-9CEE-E8ADFFA19FD7}" type="slidenum">
              <a:rPr lang="en-US" smtClean="0">
                <a:latin typeface="Times New Roman" pitchFamily="18" charset="0"/>
              </a:rPr>
              <a:pPr eaLnBrk="1" hangingPunct="1"/>
              <a:t>1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56702B-FA0B-CF46-9979-707E26409F6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3674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56702B-FA0B-CF46-9979-707E26409F6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3674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56702B-FA0B-CF46-9979-707E26409F6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3674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Think</a:t>
            </a:r>
            <a:r>
              <a:rPr lang="en-US" baseline="0" dirty="0" smtClean="0"/>
              <a:t> about why 1 not zero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2446B-AC8E-3447-9AA6-24709177BBA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182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77328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187230"/>
            <a:ext cx="6400800" cy="851959"/>
          </a:xfrm>
        </p:spPr>
        <p:txBody>
          <a:bodyPr>
            <a:normAutofit/>
          </a:bodyPr>
          <a:lstStyle>
            <a:lvl1pPr marL="0" indent="0" algn="ctr">
              <a:buNone/>
              <a:defRPr sz="24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Lecture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FBD29-929C-6B4E-AEEA-C3E19BDA7F7E}" type="datetime1">
              <a:rPr lang="en-US" smtClean="0"/>
              <a:t>8/31/2017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A50C6-785C-D44C-9EFF-100B0E2B0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967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9BF09-989E-9E4B-86B8-6EEBA730F781}" type="datetime1">
              <a:rPr lang="en-US" smtClean="0"/>
              <a:t>8/31/2017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A50C6-785C-D44C-9EFF-100B0E2B0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282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86979-97AE-E547-AFFE-ED7CEEA86654}" type="datetime1">
              <a:rPr lang="en-US" smtClean="0"/>
              <a:t>8/31/2017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A50C6-785C-D44C-9EFF-100B0E2B0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560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u="none" strike="noStrik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99A71-7FD7-DE4C-B46F-E0B873856628}" type="datetime1">
              <a:rPr lang="en-US" smtClean="0"/>
              <a:t>8/31/2017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A50C6-785C-D44C-9EFF-100B0E2B0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176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>
            <a:normAutofit/>
          </a:bodyPr>
          <a:lstStyle>
            <a:lvl1pPr algn="l">
              <a:defRPr sz="3600" b="0" i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F5ACB-0BB6-1043-8A59-4744471A1385}" type="datetime1">
              <a:rPr lang="en-US" smtClean="0"/>
              <a:t>8/31/2017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A50C6-785C-D44C-9EFF-100B0E2B0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034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74B86-F057-4D47-9772-287D37E32A7B}" type="datetime1">
              <a:rPr lang="en-US" smtClean="0"/>
              <a:t>8/31/2017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A50C6-785C-D44C-9EFF-100B0E2B0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328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02E7E-F9BC-F54F-AA60-523A208C4F04}" type="datetime1">
              <a:rPr lang="en-US" smtClean="0"/>
              <a:t>8/31/2017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A50C6-785C-D44C-9EFF-100B0E2B0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123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08D1C-F972-0249-9C78-890A4C789BD1}" type="datetime1">
              <a:rPr lang="en-US" smtClean="0"/>
              <a:t>8/31/2017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A50C6-785C-D44C-9EFF-100B0E2B0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666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A93AD-4679-CE4D-BE8B-8D0698D39470}" type="datetime1">
              <a:rPr lang="en-US" smtClean="0"/>
              <a:t>8/31/2017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A50C6-785C-D44C-9EFF-100B0E2B0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471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FF498-DC05-4F49-AA86-E08D08127577}" type="datetime1">
              <a:rPr lang="en-US" smtClean="0"/>
              <a:t>8/31/2017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A50C6-785C-D44C-9EFF-100B0E2B0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005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3CD8E-D492-A844-B013-F751484C3201}" type="datetime1">
              <a:rPr lang="en-US" smtClean="0"/>
              <a:t>8/31/2017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A50C6-785C-D44C-9EFF-100B0E2B0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987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4111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9D4FF-3636-F940-BB6F-5A871B7B1424}" type="datetime1">
              <a:rPr lang="en-US" smtClean="0"/>
              <a:t>8/31/2017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1pPr>
          </a:lstStyle>
          <a:p>
            <a:fld id="{C71A50C6-785C-D44C-9EFF-100B0E2B0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09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Open San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Open San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Open San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Open San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+mn-lt"/>
          <a:ea typeface="+mn-ea"/>
          <a:cs typeface="Open San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TW" smtClean="0">
                <a:cs typeface="Arial Unicode MS" pitchFamily="34" charset="-128"/>
              </a:rPr>
              <a:t>Page </a:t>
            </a:r>
            <a:fld id="{C4AD7C67-D508-41FD-99B1-0552799E08B1}" type="slidenum">
              <a:rPr lang="en-US" altLang="zh-TW" smtClean="0">
                <a:cs typeface="Arial Unicode MS" pitchFamily="34" charset="-128"/>
              </a:rPr>
              <a:pPr eaLnBrk="1" hangingPunct="1"/>
              <a:t>1</a:t>
            </a:fld>
            <a:endParaRPr lang="en-US" altLang="zh-TW" smtClean="0">
              <a:cs typeface="Arial Unicode MS" pitchFamily="34" charset="-128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1676400"/>
            <a:ext cx="8153400" cy="220980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0033CC"/>
                </a:solidFill>
              </a:rPr>
              <a:t>CIS 700</a:t>
            </a:r>
            <a:r>
              <a:rPr lang="en-US" sz="3200" b="1" dirty="0" smtClean="0">
                <a:solidFill>
                  <a:srgbClr val="0033CC"/>
                </a:solidFill>
              </a:rPr>
              <a:t/>
            </a:r>
            <a:br>
              <a:rPr lang="en-US" sz="3200" b="1" dirty="0" smtClean="0">
                <a:solidFill>
                  <a:srgbClr val="0033CC"/>
                </a:solidFill>
              </a:rPr>
            </a:br>
            <a:r>
              <a:rPr lang="en-US" sz="3200" b="1" dirty="0" smtClean="0">
                <a:solidFill>
                  <a:srgbClr val="0033CC"/>
                </a:solidFill>
              </a:rPr>
              <a:t>Advanced Machine </a:t>
            </a:r>
            <a:r>
              <a:rPr lang="en-US" sz="3200" b="1" dirty="0" smtClean="0">
                <a:solidFill>
                  <a:srgbClr val="0033CC"/>
                </a:solidFill>
              </a:rPr>
              <a:t>Learning </a:t>
            </a:r>
            <a:r>
              <a:rPr lang="en-US" sz="3200" b="1" dirty="0" smtClean="0">
                <a:solidFill>
                  <a:srgbClr val="0033CC"/>
                </a:solidFill>
              </a:rPr>
              <a:t>for NLP</a:t>
            </a:r>
            <a:r>
              <a:rPr lang="en-US" sz="3200" b="1" dirty="0" smtClean="0">
                <a:solidFill>
                  <a:srgbClr val="0033CC"/>
                </a:solidFill>
              </a:rPr>
              <a:t/>
            </a:r>
            <a:br>
              <a:rPr lang="en-US" sz="3200" b="1" dirty="0" smtClean="0">
                <a:solidFill>
                  <a:srgbClr val="0033CC"/>
                </a:solidFill>
              </a:rPr>
            </a:br>
            <a:r>
              <a:rPr lang="en-US" sz="3200" b="1" dirty="0" smtClean="0">
                <a:solidFill>
                  <a:srgbClr val="0033CC"/>
                </a:solidFill>
              </a:rPr>
              <a:t/>
            </a:r>
            <a:br>
              <a:rPr lang="en-US" sz="3200" b="1" dirty="0" smtClean="0">
                <a:solidFill>
                  <a:srgbClr val="0033CC"/>
                </a:solidFill>
              </a:rPr>
            </a:br>
            <a:r>
              <a:rPr lang="en-US" sz="2400" dirty="0"/>
              <a:t>Review 2: Loss minimization, SVM and Logistic Regression</a:t>
            </a:r>
            <a:endParaRPr lang="en-US" sz="2800" b="1" dirty="0" smtClean="0">
              <a:solidFill>
                <a:srgbClr val="0033CC"/>
              </a:solidFill>
            </a:endParaRP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4724400"/>
            <a:ext cx="8153400" cy="175260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8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en-US" sz="2800" dirty="0" smtClean="0">
                <a:solidFill>
                  <a:srgbClr val="0000FF"/>
                </a:solidFill>
              </a:rPr>
              <a:t>Dan Roth</a:t>
            </a:r>
          </a:p>
          <a:p>
            <a:pPr algn="l" eaLnBrk="1" hangingPunct="1"/>
            <a:r>
              <a:rPr lang="en-US" altLang="zh-TW" sz="2400" dirty="0" smtClean="0">
                <a:ea typeface="Arial Unicode MS" pitchFamily="34" charset="-128"/>
                <a:cs typeface="Arial Unicode MS" pitchFamily="34" charset="-128"/>
              </a:rPr>
              <a:t>Department of Computer </a:t>
            </a:r>
            <a:r>
              <a:rPr lang="en-US" altLang="zh-TW" sz="2400" dirty="0" smtClean="0">
                <a:ea typeface="Arial Unicode MS" pitchFamily="34" charset="-128"/>
                <a:cs typeface="Arial Unicode MS" pitchFamily="34" charset="-128"/>
              </a:rPr>
              <a:t>and Information Science</a:t>
            </a:r>
            <a:endParaRPr lang="en-US" altLang="zh-TW" sz="2400" dirty="0" smtClean="0">
              <a:ea typeface="Arial Unicode MS" pitchFamily="34" charset="-128"/>
              <a:cs typeface="Arial Unicode MS" pitchFamily="34" charset="-128"/>
            </a:endParaRPr>
          </a:p>
          <a:p>
            <a:pPr algn="l" eaLnBrk="1" hangingPunct="1"/>
            <a:r>
              <a:rPr lang="en-US" altLang="zh-TW" sz="2400" dirty="0" smtClean="0">
                <a:ea typeface="Arial Unicode MS" pitchFamily="34" charset="-128"/>
                <a:cs typeface="Arial Unicode MS" pitchFamily="34" charset="-128"/>
              </a:rPr>
              <a:t>University of </a:t>
            </a:r>
            <a:r>
              <a:rPr lang="en-US" altLang="zh-TW" sz="2400" dirty="0" smtClean="0">
                <a:ea typeface="Arial Unicode MS" pitchFamily="34" charset="-128"/>
                <a:cs typeface="Arial Unicode MS" pitchFamily="34" charset="-128"/>
              </a:rPr>
              <a:t>Pennsylvania</a:t>
            </a:r>
            <a:endParaRPr lang="en-US" sz="2000" dirty="0" smtClean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648213" y="5987016"/>
            <a:ext cx="4336311" cy="489984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8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Open San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Open San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Open San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Open San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Open San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 smtClean="0">
                <a:solidFill>
                  <a:schemeClr val="tx1"/>
                </a:solidFill>
              </a:rPr>
              <a:t>Augmented and modified by Vivek Srikumar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4985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Recall: The geometry of a linear classifier</a:t>
            </a:r>
            <a:endParaRPr lang="en-US" dirty="0"/>
          </a:p>
        </p:txBody>
      </p:sp>
      <p:sp>
        <p:nvSpPr>
          <p:cNvPr id="56" name="Slide Number Placeholder 5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4E70-49F1-4D48-A830-2CD8E288FC71}" type="slidenum">
              <a:rPr lang="en-US" smtClean="0"/>
              <a:t>10</a:t>
            </a:fld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1310640" y="1032748"/>
            <a:ext cx="26674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 smtClean="0"/>
              <a:t>sgn</a:t>
            </a:r>
            <a:r>
              <a:rPr lang="en-US" sz="2400" dirty="0"/>
              <a:t>(b </a:t>
            </a:r>
            <a:r>
              <a:rPr lang="en-US" sz="2400" dirty="0" smtClean="0"/>
              <a:t>+w</a:t>
            </a:r>
            <a:r>
              <a:rPr lang="en-US" sz="2400" baseline="-25000" dirty="0"/>
              <a:t>1</a:t>
            </a:r>
            <a:r>
              <a:rPr lang="en-US" sz="2400" dirty="0" smtClean="0"/>
              <a:t> x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+ w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x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)</a:t>
            </a:r>
            <a:endParaRPr lang="en-US" sz="24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7817349" y="3389610"/>
            <a:ext cx="4615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x</a:t>
            </a:r>
            <a:r>
              <a:rPr lang="en-US" sz="2800" baseline="-25000" dirty="0" smtClean="0"/>
              <a:t>1</a:t>
            </a:r>
            <a:endParaRPr lang="en-US" sz="2800" baseline="-25000" dirty="0"/>
          </a:p>
        </p:txBody>
      </p:sp>
      <p:sp>
        <p:nvSpPr>
          <p:cNvPr id="50" name="TextBox 49"/>
          <p:cNvSpPr txBox="1"/>
          <p:nvPr/>
        </p:nvSpPr>
        <p:spPr>
          <a:xfrm>
            <a:off x="3886971" y="5994400"/>
            <a:ext cx="4615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x</a:t>
            </a:r>
            <a:r>
              <a:rPr lang="en-US" sz="2800" baseline="-25000" dirty="0"/>
              <a:t>2</a:t>
            </a:r>
          </a:p>
        </p:txBody>
      </p:sp>
      <p:grpSp>
        <p:nvGrpSpPr>
          <p:cNvPr id="61" name="Group 60"/>
          <p:cNvGrpSpPr/>
          <p:nvPr/>
        </p:nvGrpSpPr>
        <p:grpSpPr>
          <a:xfrm>
            <a:off x="1383423" y="1402080"/>
            <a:ext cx="6256897" cy="4927600"/>
            <a:chOff x="1383423" y="1402080"/>
            <a:chExt cx="6256897" cy="4927600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4429760" y="1402080"/>
              <a:ext cx="0" cy="49276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flipH="1">
              <a:off x="1686560" y="3677920"/>
              <a:ext cx="595376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47" name="Group 46"/>
            <p:cNvGrpSpPr/>
            <p:nvPr/>
          </p:nvGrpSpPr>
          <p:grpSpPr>
            <a:xfrm>
              <a:off x="4875242" y="2085816"/>
              <a:ext cx="1439604" cy="1044952"/>
              <a:chOff x="4309398" y="2394188"/>
              <a:chExt cx="1439604" cy="1044952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4673600" y="2458720"/>
                <a:ext cx="36420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 smtClean="0"/>
                  <a:t>+</a:t>
                </a:r>
                <a:endParaRPr lang="en-US" sz="2800" b="1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4309398" y="2864862"/>
                <a:ext cx="36420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 smtClean="0"/>
                  <a:t>+</a:t>
                </a:r>
                <a:endParaRPr lang="en-US" sz="2800" b="1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5130800" y="2578854"/>
                <a:ext cx="36420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 smtClean="0"/>
                  <a:t>+</a:t>
                </a:r>
                <a:endParaRPr lang="en-US" sz="2800" b="1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5130800" y="2915920"/>
                <a:ext cx="36420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 smtClean="0"/>
                  <a:t>+</a:t>
                </a:r>
                <a:endParaRPr lang="en-US" sz="2800" b="1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927600" y="2438400"/>
                <a:ext cx="36420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 smtClean="0"/>
                  <a:t>+</a:t>
                </a:r>
                <a:endParaRPr lang="en-US" sz="2800" b="1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5182324" y="2394188"/>
                <a:ext cx="36420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 smtClean="0"/>
                  <a:t>+</a:t>
                </a:r>
                <a:endParaRPr lang="en-US" sz="2800" b="1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5384800" y="2558534"/>
                <a:ext cx="36420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 smtClean="0"/>
                  <a:t>+</a:t>
                </a:r>
                <a:endParaRPr lang="en-US" sz="2800" b="1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5384800" y="2895600"/>
                <a:ext cx="36420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 smtClean="0"/>
                  <a:t>+</a:t>
                </a:r>
                <a:endParaRPr lang="en-US" sz="2800" b="1" dirty="0"/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1383423" y="3692882"/>
              <a:ext cx="1139937" cy="1725672"/>
              <a:chOff x="4514116" y="4353838"/>
              <a:chExt cx="1139937" cy="1725672"/>
            </a:xfrm>
          </p:grpSpPr>
          <p:sp>
            <p:nvSpPr>
              <p:cNvPr id="28" name="TextBox 27"/>
              <p:cNvSpPr txBox="1"/>
              <p:nvPr/>
            </p:nvSpPr>
            <p:spPr>
              <a:xfrm>
                <a:off x="4592320" y="4389120"/>
                <a:ext cx="29459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>
                    <a:solidFill>
                      <a:srgbClr val="CC3333"/>
                    </a:solidFill>
                  </a:rPr>
                  <a:t>-</a:t>
                </a: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4514116" y="4878586"/>
                <a:ext cx="29459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>
                    <a:solidFill>
                      <a:srgbClr val="CC3333"/>
                    </a:solidFill>
                  </a:rPr>
                  <a:t>-</a:t>
                </a: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4897120" y="4693920"/>
                <a:ext cx="29459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>
                    <a:solidFill>
                      <a:srgbClr val="CC3333"/>
                    </a:solidFill>
                  </a:rPr>
                  <a:t>-</a:t>
                </a: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4570664" y="5251490"/>
                <a:ext cx="29459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>
                    <a:solidFill>
                      <a:srgbClr val="CC3333"/>
                    </a:solidFill>
                  </a:rPr>
                  <a:t>-</a:t>
                </a: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5054656" y="4353838"/>
                <a:ext cx="29459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>
                    <a:solidFill>
                      <a:srgbClr val="CC3333"/>
                    </a:solidFill>
                  </a:rPr>
                  <a:t>-</a:t>
                </a: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4641784" y="4878586"/>
                <a:ext cx="29459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>
                    <a:solidFill>
                      <a:srgbClr val="CC3333"/>
                    </a:solidFill>
                  </a:rPr>
                  <a:t>-</a:t>
                </a: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5126082" y="4693920"/>
                <a:ext cx="29459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>
                    <a:solidFill>
                      <a:srgbClr val="CC3333"/>
                    </a:solidFill>
                  </a:rPr>
                  <a:t>-</a:t>
                </a: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4666516" y="5030986"/>
                <a:ext cx="29459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>
                    <a:solidFill>
                      <a:srgbClr val="CC3333"/>
                    </a:solidFill>
                  </a:rPr>
                  <a:t>-</a:t>
                </a: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5049520" y="4846320"/>
                <a:ext cx="29459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>
                    <a:solidFill>
                      <a:srgbClr val="CC3333"/>
                    </a:solidFill>
                  </a:rPr>
                  <a:t>-</a:t>
                </a: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4723064" y="5403890"/>
                <a:ext cx="29459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>
                    <a:solidFill>
                      <a:srgbClr val="CC3333"/>
                    </a:solidFill>
                  </a:rPr>
                  <a:t>-</a:t>
                </a: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5207056" y="4506238"/>
                <a:ext cx="29459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>
                    <a:solidFill>
                      <a:srgbClr val="CC3333"/>
                    </a:solidFill>
                  </a:rPr>
                  <a:t>-</a:t>
                </a: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4794184" y="5030986"/>
                <a:ext cx="29459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>
                    <a:solidFill>
                      <a:srgbClr val="CC3333"/>
                    </a:solidFill>
                  </a:rPr>
                  <a:t>-</a:t>
                </a: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4897120" y="4693920"/>
                <a:ext cx="29459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>
                    <a:solidFill>
                      <a:srgbClr val="CC3333"/>
                    </a:solidFill>
                  </a:rPr>
                  <a:t>-</a:t>
                </a: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4818916" y="5183386"/>
                <a:ext cx="29459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>
                    <a:solidFill>
                      <a:srgbClr val="CC3333"/>
                    </a:solidFill>
                  </a:rPr>
                  <a:t>-</a:t>
                </a: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5201920" y="4998720"/>
                <a:ext cx="29459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>
                    <a:solidFill>
                      <a:srgbClr val="CC3333"/>
                    </a:solidFill>
                  </a:rPr>
                  <a:t>-</a:t>
                </a: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4875464" y="5556290"/>
                <a:ext cx="29459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>
                    <a:solidFill>
                      <a:srgbClr val="CC3333"/>
                    </a:solidFill>
                  </a:rPr>
                  <a:t>-</a:t>
                </a: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5359456" y="4658638"/>
                <a:ext cx="29459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>
                    <a:solidFill>
                      <a:srgbClr val="CC3333"/>
                    </a:solidFill>
                  </a:rPr>
                  <a:t>-</a:t>
                </a: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4946584" y="5183386"/>
                <a:ext cx="29459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>
                    <a:solidFill>
                      <a:srgbClr val="CC3333"/>
                    </a:solidFill>
                  </a:rPr>
                  <a:t>-</a:t>
                </a:r>
              </a:p>
            </p:txBody>
          </p:sp>
        </p:grpSp>
        <p:cxnSp>
          <p:nvCxnSpPr>
            <p:cNvPr id="52" name="Straight Connector 51"/>
            <p:cNvCxnSpPr/>
            <p:nvPr/>
          </p:nvCxnSpPr>
          <p:spPr>
            <a:xfrm>
              <a:off x="1815891" y="1904722"/>
              <a:ext cx="3830320" cy="418592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Rectangle 54"/>
          <p:cNvSpPr/>
          <p:nvPr/>
        </p:nvSpPr>
        <p:spPr>
          <a:xfrm>
            <a:off x="220841" y="1632188"/>
            <a:ext cx="18185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 +w</a:t>
            </a:r>
            <a:r>
              <a:rPr lang="en-US" baseline="-25000" dirty="0"/>
              <a:t>1</a:t>
            </a:r>
            <a:r>
              <a:rPr lang="en-US" dirty="0"/>
              <a:t> x</a:t>
            </a:r>
            <a:r>
              <a:rPr lang="en-US" baseline="-25000" dirty="0"/>
              <a:t>1</a:t>
            </a:r>
            <a:r>
              <a:rPr lang="en-US" dirty="0"/>
              <a:t> + </a:t>
            </a:r>
            <a:r>
              <a:rPr lang="en-US" dirty="0" smtClean="0"/>
              <a:t>w</a:t>
            </a:r>
            <a:r>
              <a:rPr lang="en-US" baseline="-25000" dirty="0" smtClean="0"/>
              <a:t>2</a:t>
            </a:r>
            <a:r>
              <a:rPr lang="en-US" dirty="0" smtClean="0"/>
              <a:t>x</a:t>
            </a:r>
            <a:r>
              <a:rPr lang="en-US" baseline="-25000" dirty="0" smtClean="0"/>
              <a:t>2</a:t>
            </a:r>
            <a:r>
              <a:rPr lang="en-US" dirty="0" smtClean="0"/>
              <a:t>=0</a:t>
            </a:r>
            <a:endParaRPr lang="en-US" dirty="0"/>
          </a:p>
        </p:txBody>
      </p:sp>
      <p:cxnSp>
        <p:nvCxnSpPr>
          <p:cNvPr id="59" name="Straight Arrow Connector 58"/>
          <p:cNvCxnSpPr/>
          <p:nvPr/>
        </p:nvCxnSpPr>
        <p:spPr>
          <a:xfrm flipV="1">
            <a:off x="2365824" y="2172784"/>
            <a:ext cx="306256" cy="3062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222240" y="4177880"/>
            <a:ext cx="2418080" cy="1015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/>
              <a:t>We only care about the sign, not the magnitude</a:t>
            </a:r>
            <a:endParaRPr lang="en-US" sz="2000" dirty="0"/>
          </a:p>
        </p:txBody>
      </p:sp>
      <p:cxnSp>
        <p:nvCxnSpPr>
          <p:cNvPr id="51" name="Straight Arrow Connector 50"/>
          <p:cNvCxnSpPr/>
          <p:nvPr/>
        </p:nvCxnSpPr>
        <p:spPr>
          <a:xfrm flipV="1">
            <a:off x="4429760" y="3371664"/>
            <a:ext cx="306256" cy="3062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4495939" y="3075002"/>
            <a:ext cx="8644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[</a:t>
            </a:r>
            <a:r>
              <a:rPr lang="en-US" dirty="0" smtClean="0"/>
              <a:t>w</a:t>
            </a:r>
            <a:r>
              <a:rPr lang="en-US" baseline="-25000" dirty="0" smtClean="0"/>
              <a:t>1</a:t>
            </a:r>
            <a:r>
              <a:rPr lang="en-US" dirty="0" smtClean="0"/>
              <a:t> w</a:t>
            </a:r>
            <a:r>
              <a:rPr lang="en-US" baseline="-25000" dirty="0" smtClean="0"/>
              <a:t>2</a:t>
            </a:r>
            <a:r>
              <a:rPr lang="en-US" dirty="0" smtClean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523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Maximizing margin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Margin = distance of the closest point from the </a:t>
            </a:r>
            <a:r>
              <a:rPr lang="en-US" dirty="0" err="1" smtClean="0"/>
              <a:t>hyperplane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We want </a:t>
            </a:r>
            <a:r>
              <a:rPr lang="en-US" dirty="0" err="1" smtClean="0">
                <a:latin typeface="Calibri"/>
              </a:rPr>
              <a:t>max</a:t>
            </a:r>
            <a:r>
              <a:rPr lang="en-US" b="1" baseline="-25000" dirty="0" err="1" smtClean="0">
                <a:latin typeface="Calibri"/>
              </a:rPr>
              <a:t>w</a:t>
            </a:r>
            <a:r>
              <a:rPr lang="en-US" dirty="0" smtClean="0"/>
              <a:t> </a:t>
            </a:r>
            <a:r>
              <a:rPr lang="en-US" dirty="0" smtClean="0">
                <a:latin typeface="cmmi10"/>
                <a:ea typeface="cmmi10"/>
                <a:cs typeface="cmmi10"/>
              </a:rPr>
              <a:t>°</a:t>
            </a:r>
            <a:endParaRPr lang="en-US" b="1" dirty="0" smtClean="0">
              <a:latin typeface="cmmi10"/>
            </a:endParaRPr>
          </a:p>
          <a:p>
            <a:r>
              <a:rPr lang="en-US" dirty="0" smtClean="0"/>
              <a:t>We only care about the sign of </a:t>
            </a:r>
            <a:r>
              <a:rPr lang="en-US" b="1" dirty="0" smtClean="0"/>
              <a:t>w</a:t>
            </a:r>
            <a:r>
              <a:rPr lang="en-US" dirty="0" smtClean="0"/>
              <a:t> in the end and not the magnitude</a:t>
            </a:r>
          </a:p>
          <a:p>
            <a:pPr lvl="1"/>
            <a:r>
              <a:rPr lang="en-US" dirty="0" smtClean="0"/>
              <a:t>Set the activation of the closest point to be 1 and allow </a:t>
            </a:r>
            <a:r>
              <a:rPr lang="en-US" b="1" dirty="0" smtClean="0"/>
              <a:t>w</a:t>
            </a:r>
            <a:r>
              <a:rPr lang="en-US" dirty="0" smtClean="0"/>
              <a:t> to adjust itself</a:t>
            </a:r>
          </a:p>
          <a:p>
            <a:pPr lvl="1"/>
            <a:r>
              <a:rPr lang="en-US" dirty="0" smtClean="0"/>
              <a:t>Sometimes called the </a:t>
            </a:r>
            <a:r>
              <a:rPr lang="en-US" i="1" dirty="0" smtClean="0"/>
              <a:t>functional margin</a:t>
            </a:r>
          </a:p>
          <a:p>
            <a:pPr marL="0" indent="0">
              <a:buNone/>
            </a:pPr>
            <a:r>
              <a:rPr lang="en-US" b="1" dirty="0" smtClean="0">
                <a:latin typeface="Calibri"/>
              </a:rPr>
              <a:t>	</a:t>
            </a:r>
            <a:r>
              <a:rPr lang="en-US" dirty="0" err="1" smtClean="0">
                <a:solidFill>
                  <a:srgbClr val="CC3333"/>
                </a:solidFill>
                <a:latin typeface="Calibri"/>
              </a:rPr>
              <a:t>max</a:t>
            </a:r>
            <a:r>
              <a:rPr lang="en-US" baseline="-25000" dirty="0" err="1" smtClean="0">
                <a:solidFill>
                  <a:srgbClr val="CC3333"/>
                </a:solidFill>
                <a:latin typeface="Calibri"/>
              </a:rPr>
              <a:t>w</a:t>
            </a:r>
            <a:r>
              <a:rPr lang="en-US" dirty="0" smtClean="0">
                <a:solidFill>
                  <a:srgbClr val="CC3333"/>
                </a:solidFill>
              </a:rPr>
              <a:t> </a:t>
            </a:r>
            <a:r>
              <a:rPr lang="en-US" dirty="0" smtClean="0">
                <a:solidFill>
                  <a:srgbClr val="CC3333"/>
                </a:solidFill>
                <a:latin typeface="cmmi10"/>
                <a:ea typeface="cmmi10"/>
                <a:cs typeface="cmmi10"/>
              </a:rPr>
              <a:t>°</a:t>
            </a:r>
            <a:r>
              <a:rPr lang="en-US" dirty="0" smtClean="0">
                <a:solidFill>
                  <a:srgbClr val="CC3333"/>
                </a:solidFill>
              </a:rPr>
              <a:t> is equivalent to </a:t>
            </a:r>
            <a:r>
              <a:rPr lang="en-US" dirty="0" err="1" smtClean="0">
                <a:solidFill>
                  <a:srgbClr val="CC3333"/>
                </a:solidFill>
              </a:rPr>
              <a:t>min</a:t>
            </a:r>
            <a:r>
              <a:rPr lang="en-US" baseline="-25000" dirty="0" err="1" smtClean="0">
                <a:solidFill>
                  <a:srgbClr val="CC3333"/>
                </a:solidFill>
              </a:rPr>
              <a:t>w</a:t>
            </a:r>
            <a:r>
              <a:rPr lang="en-US" dirty="0" smtClean="0">
                <a:solidFill>
                  <a:srgbClr val="CC3333"/>
                </a:solidFill>
              </a:rPr>
              <a:t> </a:t>
            </a:r>
            <a:r>
              <a:rPr lang="en-US" spc="-300" dirty="0" smtClean="0">
                <a:solidFill>
                  <a:srgbClr val="CC3333"/>
                </a:solidFill>
              </a:rPr>
              <a:t>|</a:t>
            </a:r>
            <a:r>
              <a:rPr lang="en-US" dirty="0" smtClean="0">
                <a:solidFill>
                  <a:srgbClr val="CC3333"/>
                </a:solidFill>
              </a:rPr>
              <a:t>|w</a:t>
            </a:r>
            <a:r>
              <a:rPr lang="en-US" spc="-300" dirty="0">
                <a:solidFill>
                  <a:srgbClr val="CC3333"/>
                </a:solidFill>
              </a:rPr>
              <a:t>|</a:t>
            </a:r>
            <a:r>
              <a:rPr lang="en-US" dirty="0" smtClean="0">
                <a:solidFill>
                  <a:srgbClr val="CC3333"/>
                </a:solidFill>
              </a:rPr>
              <a:t>|in this setting</a:t>
            </a:r>
            <a:endParaRPr lang="en-US" dirty="0">
              <a:solidFill>
                <a:srgbClr val="CC3333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A50C6-785C-D44C-9EFF-100B0E2B0EF8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 descr="Screen Region 2014-09-01 at 17.43.4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471" y="2036544"/>
            <a:ext cx="2554942" cy="1029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782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Max-margin classifiers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Learning a classifier:</a:t>
            </a:r>
          </a:p>
          <a:p>
            <a:pPr marL="457200" lvl="1" indent="0">
              <a:buNone/>
            </a:pPr>
            <a:r>
              <a:rPr lang="en-US" dirty="0" smtClean="0"/>
              <a:t>min </a:t>
            </a:r>
            <a:r>
              <a:rPr lang="en-US" spc="-300" dirty="0"/>
              <a:t>|</a:t>
            </a:r>
            <a:r>
              <a:rPr lang="en-US" dirty="0" smtClean="0"/>
              <a:t>|</a:t>
            </a:r>
            <a:r>
              <a:rPr lang="en-US" b="1" dirty="0" smtClean="0"/>
              <a:t>w</a:t>
            </a:r>
            <a:r>
              <a:rPr lang="en-US" spc="-300" dirty="0"/>
              <a:t>|</a:t>
            </a:r>
            <a:r>
              <a:rPr lang="en-US" dirty="0" smtClean="0"/>
              <a:t>| such that the activation of the closest point is 1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514350" indent="-457200"/>
            <a:r>
              <a:rPr lang="en-US" dirty="0" smtClean="0"/>
              <a:t>Learning problem: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This is called the </a:t>
            </a:r>
            <a:r>
              <a:rPr lang="en-US" dirty="0" smtClean="0">
                <a:solidFill>
                  <a:schemeClr val="accent2"/>
                </a:solidFill>
              </a:rPr>
              <a:t>“hard” Support Vector Machine</a:t>
            </a:r>
          </a:p>
          <a:p>
            <a:r>
              <a:rPr lang="en-US" dirty="0" smtClean="0"/>
              <a:t>We will look at solving this optimization problem later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A50C6-785C-D44C-9EFF-100B0E2B0EF8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 descr="Screen Region 2014-09-01 at 18.31.1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941" y="3541059"/>
            <a:ext cx="2713703" cy="976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587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if the data is not separable?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Hard SVM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A50C6-785C-D44C-9EFF-100B0E2B0EF8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 descr="Screen Region 2014-09-01 at 18.31.1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0353" y="1600201"/>
            <a:ext cx="2713703" cy="976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084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if the data is not separable?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Hard SVM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This is a constrained optimization problem</a:t>
            </a:r>
          </a:p>
          <a:p>
            <a:endParaRPr lang="en-US" dirty="0"/>
          </a:p>
          <a:p>
            <a:r>
              <a:rPr lang="en-US" dirty="0" smtClean="0"/>
              <a:t>If the data is not separable, there is no </a:t>
            </a:r>
            <a:r>
              <a:rPr lang="en-US" b="1" dirty="0" smtClean="0"/>
              <a:t>w</a:t>
            </a:r>
            <a:r>
              <a:rPr lang="en-US" dirty="0" smtClean="0"/>
              <a:t> that will classify the data</a:t>
            </a:r>
          </a:p>
          <a:p>
            <a:endParaRPr lang="en-US" b="1" dirty="0"/>
          </a:p>
          <a:p>
            <a:r>
              <a:rPr lang="en-US" dirty="0" smtClean="0"/>
              <a:t>Infeasible problem, no solution!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A50C6-785C-D44C-9EFF-100B0E2B0EF8}" type="slidenum">
              <a:rPr lang="en-US" smtClean="0"/>
              <a:t>14</a:t>
            </a:fld>
            <a:endParaRPr lang="en-US"/>
          </a:p>
        </p:txBody>
      </p:sp>
      <p:pic>
        <p:nvPicPr>
          <p:cNvPr id="5" name="Picture 4" descr="Screen Region 2014-09-01 at 18.31.1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0353" y="1600201"/>
            <a:ext cx="2713703" cy="976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741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Dealing with non-separable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Key idea: Allow some examples to “break into the margin”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A50C6-785C-D44C-9EFF-100B0E2B0EF8}" type="slidenum">
              <a:rPr lang="en-US" smtClean="0"/>
              <a:t>15</a:t>
            </a:fld>
            <a:endParaRPr lang="en-US"/>
          </a:p>
        </p:txBody>
      </p:sp>
      <p:cxnSp>
        <p:nvCxnSpPr>
          <p:cNvPr id="38" name="Straight Connector 37"/>
          <p:cNvCxnSpPr/>
          <p:nvPr/>
        </p:nvCxnSpPr>
        <p:spPr>
          <a:xfrm>
            <a:off x="1989435" y="3098274"/>
            <a:ext cx="2508066" cy="2508066"/>
          </a:xfrm>
          <a:prstGeom prst="line">
            <a:avLst/>
          </a:prstGeom>
          <a:ln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3867612" y="2768808"/>
            <a:ext cx="2508066" cy="2508066"/>
          </a:xfrm>
          <a:prstGeom prst="line">
            <a:avLst/>
          </a:prstGeom>
          <a:ln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2833039" y="2844016"/>
            <a:ext cx="2508066" cy="250806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4810768" y="4322539"/>
            <a:ext cx="601134" cy="51986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3054812" y="3645789"/>
            <a:ext cx="601134" cy="51986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/>
        </p:nvGrpSpPr>
        <p:grpSpPr>
          <a:xfrm>
            <a:off x="5117994" y="3325276"/>
            <a:ext cx="1469486" cy="1044952"/>
            <a:chOff x="4279516" y="2394188"/>
            <a:chExt cx="1469486" cy="1044952"/>
          </a:xfrm>
        </p:grpSpPr>
        <p:sp>
          <p:nvSpPr>
            <p:cNvPr id="44" name="TextBox 43"/>
            <p:cNvSpPr txBox="1"/>
            <p:nvPr/>
          </p:nvSpPr>
          <p:spPr>
            <a:xfrm>
              <a:off x="4673600" y="2458720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+</a:t>
              </a:r>
              <a:endParaRPr lang="en-US" sz="2800" b="1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279516" y="2894744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+</a:t>
              </a:r>
              <a:endParaRPr lang="en-US" sz="2800" b="1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130800" y="2578854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+</a:t>
              </a:r>
              <a:endParaRPr lang="en-US" sz="2800" b="1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130800" y="2915920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+</a:t>
              </a:r>
              <a:endParaRPr lang="en-US" sz="2800" b="1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927600" y="2438400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+</a:t>
              </a:r>
              <a:endParaRPr lang="en-US" sz="2800" b="1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182324" y="2394188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+</a:t>
              </a:r>
              <a:endParaRPr lang="en-US" sz="2800" b="1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384800" y="2558534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+</a:t>
              </a:r>
              <a:endParaRPr lang="en-US" sz="2800" b="1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384800" y="2895600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+</a:t>
              </a:r>
              <a:endParaRPr lang="en-US" sz="2800" b="1" dirty="0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1837035" y="3389808"/>
            <a:ext cx="1139937" cy="1725672"/>
            <a:chOff x="4514116" y="4353838"/>
            <a:chExt cx="1139937" cy="1725672"/>
          </a:xfrm>
        </p:grpSpPr>
        <p:sp>
          <p:nvSpPr>
            <p:cNvPr id="53" name="TextBox 52"/>
            <p:cNvSpPr txBox="1"/>
            <p:nvPr/>
          </p:nvSpPr>
          <p:spPr>
            <a:xfrm>
              <a:off x="4592320" y="4389120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514116" y="4878586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897120" y="4693920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570664" y="5251490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5054656" y="4353838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641784" y="4878586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126082" y="4693920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666516" y="5030986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049520" y="4846320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723064" y="5403890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207056" y="4506238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4794184" y="5030986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897120" y="4693920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818916" y="5183386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5201920" y="4998720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875464" y="5556290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5359456" y="4658638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4946584" y="5183386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</p:grpSp>
      <p:cxnSp>
        <p:nvCxnSpPr>
          <p:cNvPr id="71" name="Straight Connector 70"/>
          <p:cNvCxnSpPr/>
          <p:nvPr/>
        </p:nvCxnSpPr>
        <p:spPr>
          <a:xfrm>
            <a:off x="4420938" y="2858332"/>
            <a:ext cx="0" cy="27895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H="1">
            <a:off x="1044794" y="3905723"/>
            <a:ext cx="6746240" cy="164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3867612" y="3280598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+</a:t>
            </a:r>
            <a:endParaRPr lang="en-US" sz="2800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732118" y="5617207"/>
            <a:ext cx="70589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This separator has a large enough margin that it should generalize well. So, while computing margin, ignore the examples that make the margin smaller or the data inseparable.</a:t>
            </a:r>
            <a:endParaRPr lang="en-US" sz="2000" dirty="0"/>
          </a:p>
        </p:txBody>
      </p:sp>
      <p:sp>
        <p:nvSpPr>
          <p:cNvPr id="78" name="TextBox 77"/>
          <p:cNvSpPr txBox="1"/>
          <p:nvPr/>
        </p:nvSpPr>
        <p:spPr>
          <a:xfrm>
            <a:off x="5264603" y="3280598"/>
            <a:ext cx="2945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CC3333"/>
                </a:solidFill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862104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 SVM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Hard SVM: </a:t>
            </a:r>
          </a:p>
          <a:p>
            <a:endParaRPr lang="en-US" dirty="0"/>
          </a:p>
          <a:p>
            <a:r>
              <a:rPr lang="en-US" dirty="0" smtClean="0"/>
              <a:t>Introduce one slack variable </a:t>
            </a:r>
            <a:r>
              <a:rPr lang="en-US" dirty="0" smtClean="0">
                <a:latin typeface="cmmi10"/>
                <a:ea typeface="cmmi10"/>
                <a:cs typeface="cmmi10"/>
              </a:rPr>
              <a:t>»</a:t>
            </a:r>
            <a:r>
              <a:rPr lang="en-US" baseline="-25000" dirty="0" err="1" smtClean="0">
                <a:latin typeface="cmmi10"/>
                <a:ea typeface="cmmi10"/>
                <a:cs typeface="cmmi10"/>
              </a:rPr>
              <a:t>i</a:t>
            </a:r>
            <a:r>
              <a:rPr lang="en-US" dirty="0" smtClean="0"/>
              <a:t> per example and require </a:t>
            </a:r>
            <a:r>
              <a:rPr lang="en-US" sz="2400" dirty="0" err="1" smtClean="0"/>
              <a:t>y</a:t>
            </a:r>
            <a:r>
              <a:rPr lang="en-US" sz="2400" baseline="-25000" dirty="0" err="1" smtClean="0"/>
              <a:t>i</a:t>
            </a:r>
            <a:r>
              <a:rPr lang="en-US" sz="2400" b="1" dirty="0" err="1" smtClean="0"/>
              <a:t>w</a:t>
            </a:r>
            <a:r>
              <a:rPr lang="en-US" sz="2400" baseline="30000" dirty="0" err="1" smtClean="0"/>
              <a:t>T</a:t>
            </a:r>
            <a:r>
              <a:rPr lang="en-US" sz="2400" b="1" dirty="0" err="1" smtClean="0"/>
              <a:t>x</a:t>
            </a:r>
            <a:r>
              <a:rPr lang="en-US" sz="2400" b="1" baseline="-25000" dirty="0" err="1" smtClean="0"/>
              <a:t>i</a:t>
            </a:r>
            <a:r>
              <a:rPr lang="en-US" sz="2400" b="1" dirty="0" smtClean="0"/>
              <a:t> </a:t>
            </a:r>
            <a:r>
              <a:rPr lang="en-US" sz="2400" b="1" dirty="0" smtClean="0">
                <a:latin typeface="cmsy10"/>
                <a:ea typeface="cmsy10"/>
                <a:cs typeface="cmsy10"/>
              </a:rPr>
              <a:t>¸</a:t>
            </a:r>
            <a:r>
              <a:rPr lang="en-US" sz="2400" dirty="0" smtClean="0"/>
              <a:t> 1 - </a:t>
            </a:r>
            <a:r>
              <a:rPr lang="en-US" sz="2400" dirty="0" smtClean="0">
                <a:latin typeface="cmmi10"/>
                <a:ea typeface="cmmi10"/>
                <a:cs typeface="cmmi10"/>
              </a:rPr>
              <a:t>»</a:t>
            </a:r>
            <a:r>
              <a:rPr lang="en-US" sz="2400" baseline="-25000" dirty="0" err="1" smtClean="0">
                <a:latin typeface="cmmi10"/>
                <a:ea typeface="cmmi10"/>
                <a:cs typeface="cmmi10"/>
              </a:rPr>
              <a:t>i</a:t>
            </a:r>
            <a:r>
              <a:rPr lang="en-US" sz="2400" dirty="0" smtClean="0"/>
              <a:t> and </a:t>
            </a:r>
            <a:r>
              <a:rPr lang="en-US" sz="2400" dirty="0" smtClean="0">
                <a:latin typeface="cmmi10"/>
                <a:ea typeface="cmmi10"/>
                <a:cs typeface="cmmi10"/>
              </a:rPr>
              <a:t>»</a:t>
            </a:r>
            <a:r>
              <a:rPr lang="en-US" sz="2400" baseline="-25000" dirty="0" err="1" smtClean="0">
                <a:latin typeface="cmmi10"/>
                <a:ea typeface="cmmi10"/>
                <a:cs typeface="cmmi10"/>
              </a:rPr>
              <a:t>i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cmsy10"/>
                <a:ea typeface="cmsy10"/>
                <a:cs typeface="cmsy10"/>
              </a:rPr>
              <a:t>¸</a:t>
            </a:r>
            <a:r>
              <a:rPr lang="en-US" sz="2400" dirty="0" smtClean="0"/>
              <a:t> 0</a:t>
            </a:r>
          </a:p>
          <a:p>
            <a:r>
              <a:rPr lang="en-US" dirty="0" smtClean="0"/>
              <a:t>New optimization problem for learning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A50C6-785C-D44C-9EFF-100B0E2B0EF8}" type="slidenum">
              <a:rPr lang="en-US" smtClean="0"/>
              <a:t>16</a:t>
            </a:fld>
            <a:endParaRPr lang="en-US"/>
          </a:p>
        </p:txBody>
      </p:sp>
      <p:pic>
        <p:nvPicPr>
          <p:cNvPr id="6" name="Picture 5" descr="Screen Region 2014-09-01 at 18.31.1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3882" y="1517551"/>
            <a:ext cx="2943412" cy="105905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221505" y="1332885"/>
            <a:ext cx="1799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Maximize margin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221505" y="1706512"/>
            <a:ext cx="26834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Every example has an functional margin of at least 1</a:t>
            </a:r>
            <a:endParaRPr lang="en-US" dirty="0"/>
          </a:p>
        </p:txBody>
      </p:sp>
      <p:pic>
        <p:nvPicPr>
          <p:cNvPr id="11" name="Picture 10" descr="Screen Region 2014-09-01 at 18.35.1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535" y="4168870"/>
            <a:ext cx="3886759" cy="1957294"/>
          </a:xfrm>
          <a:prstGeom prst="rect">
            <a:avLst/>
          </a:prstGeom>
        </p:spPr>
      </p:pic>
      <p:sp>
        <p:nvSpPr>
          <p:cNvPr id="12" name="Oval 11"/>
          <p:cNvSpPr/>
          <p:nvPr/>
        </p:nvSpPr>
        <p:spPr>
          <a:xfrm>
            <a:off x="4667955" y="5119510"/>
            <a:ext cx="863602" cy="592667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136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 SVM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Hard SVM: </a:t>
            </a:r>
          </a:p>
          <a:p>
            <a:endParaRPr lang="en-US" dirty="0"/>
          </a:p>
          <a:p>
            <a:r>
              <a:rPr lang="en-US" dirty="0" smtClean="0"/>
              <a:t>Introduce one slack variable </a:t>
            </a:r>
            <a:r>
              <a:rPr lang="en-US" dirty="0" smtClean="0">
                <a:latin typeface="cmmi10"/>
                <a:ea typeface="cmmi10"/>
                <a:cs typeface="cmmi10"/>
              </a:rPr>
              <a:t>»</a:t>
            </a:r>
            <a:r>
              <a:rPr lang="en-US" baseline="-25000" dirty="0" err="1" smtClean="0">
                <a:latin typeface="cmmi10"/>
                <a:ea typeface="cmmi10"/>
                <a:cs typeface="cmmi10"/>
              </a:rPr>
              <a:t>i</a:t>
            </a:r>
            <a:r>
              <a:rPr lang="en-US" dirty="0" smtClean="0"/>
              <a:t> per example and require </a:t>
            </a:r>
            <a:r>
              <a:rPr lang="en-US" sz="2400" dirty="0" err="1" smtClean="0"/>
              <a:t>y</a:t>
            </a:r>
            <a:r>
              <a:rPr lang="en-US" sz="2400" baseline="-25000" dirty="0" err="1" smtClean="0"/>
              <a:t>i</a:t>
            </a:r>
            <a:r>
              <a:rPr lang="en-US" sz="2400" b="1" dirty="0" err="1" smtClean="0"/>
              <a:t>w</a:t>
            </a:r>
            <a:r>
              <a:rPr lang="en-US" sz="2400" baseline="30000" dirty="0" err="1" smtClean="0"/>
              <a:t>T</a:t>
            </a:r>
            <a:r>
              <a:rPr lang="en-US" sz="2400" b="1" dirty="0" err="1" smtClean="0"/>
              <a:t>x</a:t>
            </a:r>
            <a:r>
              <a:rPr lang="en-US" sz="2400" b="1" baseline="-25000" dirty="0" err="1" smtClean="0"/>
              <a:t>i</a:t>
            </a:r>
            <a:r>
              <a:rPr lang="en-US" sz="2400" b="1" dirty="0" smtClean="0"/>
              <a:t> </a:t>
            </a:r>
            <a:r>
              <a:rPr lang="en-US" sz="2400" b="1" dirty="0" smtClean="0">
                <a:latin typeface="cmsy10"/>
                <a:ea typeface="cmsy10"/>
                <a:cs typeface="cmsy10"/>
              </a:rPr>
              <a:t>¸</a:t>
            </a:r>
            <a:r>
              <a:rPr lang="en-US" sz="2400" dirty="0" smtClean="0"/>
              <a:t> 1 - </a:t>
            </a:r>
            <a:r>
              <a:rPr lang="en-US" sz="2400" dirty="0" smtClean="0">
                <a:latin typeface="cmmi10"/>
                <a:ea typeface="cmmi10"/>
                <a:cs typeface="cmmi10"/>
              </a:rPr>
              <a:t>»</a:t>
            </a:r>
            <a:r>
              <a:rPr lang="en-US" sz="2400" baseline="-25000" dirty="0" err="1" smtClean="0">
                <a:latin typeface="cmmi10"/>
                <a:ea typeface="cmmi10"/>
                <a:cs typeface="cmmi10"/>
              </a:rPr>
              <a:t>i</a:t>
            </a:r>
            <a:r>
              <a:rPr lang="en-US" sz="2400" dirty="0" smtClean="0"/>
              <a:t> and </a:t>
            </a:r>
            <a:r>
              <a:rPr lang="en-US" sz="2400" dirty="0" smtClean="0">
                <a:latin typeface="cmmi10"/>
                <a:ea typeface="cmmi10"/>
                <a:cs typeface="cmmi10"/>
              </a:rPr>
              <a:t>»</a:t>
            </a:r>
            <a:r>
              <a:rPr lang="en-US" sz="2400" baseline="-25000" dirty="0" err="1" smtClean="0">
                <a:latin typeface="cmmi10"/>
                <a:ea typeface="cmmi10"/>
                <a:cs typeface="cmmi10"/>
              </a:rPr>
              <a:t>i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cmsy10"/>
                <a:ea typeface="cmsy10"/>
                <a:cs typeface="cmsy10"/>
              </a:rPr>
              <a:t>¸</a:t>
            </a:r>
            <a:r>
              <a:rPr lang="en-US" sz="2400" dirty="0" smtClean="0"/>
              <a:t> 0</a:t>
            </a:r>
          </a:p>
          <a:p>
            <a:pPr lvl="1"/>
            <a:endParaRPr lang="en-US" sz="2800" dirty="0" smtClean="0"/>
          </a:p>
          <a:p>
            <a:r>
              <a:rPr lang="en-US" sz="3200" dirty="0" smtClean="0"/>
              <a:t>Soft SVM learning: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A50C6-785C-D44C-9EFF-100B0E2B0EF8}" type="slidenum">
              <a:rPr lang="en-US" smtClean="0"/>
              <a:t>17</a:t>
            </a:fld>
            <a:endParaRPr lang="en-US"/>
          </a:p>
        </p:txBody>
      </p:sp>
      <p:pic>
        <p:nvPicPr>
          <p:cNvPr id="6" name="Picture 5" descr="Screen Region 2014-09-01 at 18.31.1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3882" y="1517551"/>
            <a:ext cx="2943412" cy="105905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967816" y="3750235"/>
            <a:ext cx="1799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Maximize margin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221505" y="1332885"/>
            <a:ext cx="1799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Maximize margin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221505" y="1706512"/>
            <a:ext cx="26834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Every example is at least at a distance 1 from the </a:t>
            </a:r>
            <a:r>
              <a:rPr lang="en-US" dirty="0" err="1" smtClean="0"/>
              <a:t>hyperplane</a:t>
            </a:r>
            <a:endParaRPr lang="en-US" dirty="0"/>
          </a:p>
        </p:txBody>
      </p:sp>
      <p:pic>
        <p:nvPicPr>
          <p:cNvPr id="11" name="Picture 10" descr="Screen Region 2014-09-01 at 18.35.1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535" y="4764182"/>
            <a:ext cx="3886759" cy="195729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254375" y="4854034"/>
            <a:ext cx="30072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Minimize total slack (</a:t>
            </a:r>
            <a:r>
              <a:rPr lang="en-US" dirty="0" err="1" smtClean="0"/>
              <a:t>i.e</a:t>
            </a:r>
            <a:r>
              <a:rPr lang="en-US" dirty="0" smtClean="0"/>
              <a:t> allow as few examples as possible to violate the margin)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247340" y="4128799"/>
            <a:ext cx="1948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Tradeoff between the two terms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3824941" y="4119567"/>
            <a:ext cx="328706" cy="7344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2" idx="1"/>
          </p:cNvCxnSpPr>
          <p:nvPr/>
        </p:nvCxnSpPr>
        <p:spPr>
          <a:xfrm flipH="1" flipV="1">
            <a:off x="5767295" y="5221267"/>
            <a:ext cx="487080" cy="944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3287059" y="4854034"/>
            <a:ext cx="1016000" cy="77879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933576" y="4926304"/>
            <a:ext cx="833719" cy="77879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516717" y="4926304"/>
            <a:ext cx="416860" cy="77879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>
            <a:stCxn id="14" idx="1"/>
          </p:cNvCxnSpPr>
          <p:nvPr/>
        </p:nvCxnSpPr>
        <p:spPr>
          <a:xfrm flipH="1">
            <a:off x="4721413" y="4451965"/>
            <a:ext cx="525927" cy="4743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3956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 SVM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lvl="1" indent="0">
              <a:buNone/>
            </a:pPr>
            <a:endParaRPr lang="en-US" sz="2800" dirty="0" smtClean="0"/>
          </a:p>
          <a:p>
            <a:pPr marL="457200" lvl="1" indent="0">
              <a:buNone/>
            </a:pPr>
            <a:endParaRPr lang="en-US" sz="2800" dirty="0"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/>
          </a:p>
          <a:p>
            <a:r>
              <a:rPr lang="en-US" sz="3200" dirty="0" smtClean="0"/>
              <a:t>Eliminate the slack variables to rewrite this as</a:t>
            </a:r>
          </a:p>
          <a:p>
            <a:endParaRPr lang="en-US" sz="3200" dirty="0"/>
          </a:p>
          <a:p>
            <a:endParaRPr lang="en-US" sz="3200" dirty="0" smtClean="0"/>
          </a:p>
          <a:p>
            <a:r>
              <a:rPr lang="en-US" sz="3200" dirty="0" smtClean="0"/>
              <a:t>This form is more interpretable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A50C6-785C-D44C-9EFF-100B0E2B0EF8}" type="slidenum">
              <a:rPr lang="en-US" smtClean="0"/>
              <a:t>18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968842" y="955586"/>
            <a:ext cx="1799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Maximize margin</a:t>
            </a:r>
            <a:endParaRPr lang="en-US" dirty="0"/>
          </a:p>
        </p:txBody>
      </p:sp>
      <p:pic>
        <p:nvPicPr>
          <p:cNvPr id="11" name="Picture 10" descr="Screen Region 2014-09-01 at 18.35.1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561" y="1969533"/>
            <a:ext cx="3886759" cy="195729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255401" y="2059385"/>
            <a:ext cx="30072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Minimize total slack (</a:t>
            </a:r>
            <a:r>
              <a:rPr lang="en-US" dirty="0" err="1" smtClean="0"/>
              <a:t>i.e</a:t>
            </a:r>
            <a:r>
              <a:rPr lang="en-US" dirty="0" smtClean="0"/>
              <a:t> allow as few examples as possible to violate the margin)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248366" y="1334150"/>
            <a:ext cx="1948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Tradeoff between the two terms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3825967" y="1324918"/>
            <a:ext cx="328706" cy="7344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2" idx="1"/>
          </p:cNvCxnSpPr>
          <p:nvPr/>
        </p:nvCxnSpPr>
        <p:spPr>
          <a:xfrm flipH="1" flipV="1">
            <a:off x="5768321" y="2426618"/>
            <a:ext cx="487080" cy="944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3288085" y="2059385"/>
            <a:ext cx="1016000" cy="77879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934602" y="2131655"/>
            <a:ext cx="833719" cy="77879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485993" y="2131655"/>
            <a:ext cx="416860" cy="77879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>
            <a:stCxn id="14" idx="1"/>
          </p:cNvCxnSpPr>
          <p:nvPr/>
        </p:nvCxnSpPr>
        <p:spPr>
          <a:xfrm flipH="1">
            <a:off x="4722439" y="1657316"/>
            <a:ext cx="525927" cy="4743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Picture 18" descr="Screen Region 2014-09-01 at 18.48.0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321" y="4582733"/>
            <a:ext cx="5274235" cy="1030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453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Maximizing margin and minimizing loss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Three cases</a:t>
            </a:r>
          </a:p>
          <a:p>
            <a:pPr lvl="1"/>
            <a:r>
              <a:rPr lang="en-US" dirty="0" smtClean="0"/>
              <a:t>An example is correctly classified:</a:t>
            </a:r>
            <a:r>
              <a:rPr lang="en-US" b="1" dirty="0" smtClean="0"/>
              <a:t> </a:t>
            </a:r>
            <a:r>
              <a:rPr lang="en-US" dirty="0" smtClean="0"/>
              <a:t>penalty = 0</a:t>
            </a:r>
          </a:p>
          <a:p>
            <a:pPr lvl="1"/>
            <a:r>
              <a:rPr lang="en-US" dirty="0" smtClean="0"/>
              <a:t>An example is incorrectly classified: penalty = 1 – </a:t>
            </a:r>
            <a:r>
              <a:rPr lang="en-US" dirty="0" err="1" smtClean="0">
                <a:latin typeface="Calibri"/>
              </a:rPr>
              <a:t>y</a:t>
            </a:r>
            <a:r>
              <a:rPr lang="en-US" baseline="-25000" dirty="0" err="1" smtClean="0">
                <a:latin typeface="Calibri"/>
              </a:rPr>
              <a:t>i</a:t>
            </a:r>
            <a:r>
              <a:rPr lang="en-US" dirty="0" smtClean="0"/>
              <a:t> </a:t>
            </a:r>
            <a:r>
              <a:rPr lang="en-US" b="1" dirty="0" err="1" smtClean="0">
                <a:latin typeface="Calibri"/>
              </a:rPr>
              <a:t>w</a:t>
            </a:r>
            <a:r>
              <a:rPr lang="en-US" baseline="30000" dirty="0" err="1" smtClean="0">
                <a:latin typeface="Calibri"/>
              </a:rPr>
              <a:t>T</a:t>
            </a:r>
            <a:r>
              <a:rPr lang="en-US" b="1" dirty="0" err="1" smtClean="0">
                <a:latin typeface="Calibri"/>
              </a:rPr>
              <a:t>x</a:t>
            </a:r>
            <a:r>
              <a:rPr lang="en-US" b="1" baseline="-25000" dirty="0" err="1" smtClean="0">
                <a:latin typeface="Calibri"/>
              </a:rPr>
              <a:t>i</a:t>
            </a:r>
            <a:endParaRPr lang="en-US" b="1" baseline="-25000" dirty="0" smtClean="0">
              <a:latin typeface="Calibri"/>
            </a:endParaRPr>
          </a:p>
          <a:p>
            <a:pPr lvl="1"/>
            <a:r>
              <a:rPr lang="en-US" dirty="0" smtClean="0">
                <a:latin typeface="Calibri"/>
              </a:rPr>
              <a:t>An example is correctly classified but within the margin: </a:t>
            </a:r>
            <a:r>
              <a:rPr lang="en-US" dirty="0"/>
              <a:t>penalty = 1 – </a:t>
            </a:r>
            <a:r>
              <a:rPr lang="en-US" dirty="0" err="1"/>
              <a:t>y</a:t>
            </a:r>
            <a:r>
              <a:rPr lang="en-US" baseline="-25000" dirty="0" err="1"/>
              <a:t>i</a:t>
            </a:r>
            <a:r>
              <a:rPr lang="en-US" dirty="0"/>
              <a:t> </a:t>
            </a:r>
            <a:r>
              <a:rPr lang="en-US" b="1" dirty="0" err="1" smtClean="0"/>
              <a:t>w</a:t>
            </a:r>
            <a:r>
              <a:rPr lang="en-US" baseline="30000" dirty="0" err="1" smtClean="0"/>
              <a:t>T</a:t>
            </a:r>
            <a:r>
              <a:rPr lang="en-US" b="1" dirty="0" err="1" smtClean="0"/>
              <a:t>x</a:t>
            </a:r>
            <a:r>
              <a:rPr lang="en-US" b="1" baseline="-25000" dirty="0" err="1" smtClean="0"/>
              <a:t>i</a:t>
            </a:r>
            <a:endParaRPr lang="en-US" b="1" baseline="-25000" dirty="0" smtClean="0"/>
          </a:p>
          <a:p>
            <a:endParaRPr lang="en-US" b="1" baseline="-25000" dirty="0"/>
          </a:p>
          <a:p>
            <a:r>
              <a:rPr lang="en-US" dirty="0" smtClean="0"/>
              <a:t>This is the </a:t>
            </a:r>
            <a:r>
              <a:rPr lang="en-US" dirty="0" smtClean="0">
                <a:solidFill>
                  <a:srgbClr val="CC3333"/>
                </a:solidFill>
              </a:rPr>
              <a:t>hinge loss </a:t>
            </a:r>
            <a:r>
              <a:rPr lang="en-US" dirty="0" smtClean="0"/>
              <a:t>function</a:t>
            </a:r>
            <a:endParaRPr lang="en-US" dirty="0"/>
          </a:p>
          <a:p>
            <a:pPr lvl="1"/>
            <a:endParaRPr lang="en-US" dirty="0"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A50C6-785C-D44C-9EFF-100B0E2B0EF8}" type="slidenum">
              <a:rPr lang="en-US" smtClean="0"/>
              <a:t>19</a:t>
            </a:fld>
            <a:endParaRPr lang="en-US"/>
          </a:p>
        </p:txBody>
      </p:sp>
      <p:pic>
        <p:nvPicPr>
          <p:cNvPr id="6" name="Picture 5" descr="Screen Region 2014-09-01 at 18.48.0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530" y="1600201"/>
            <a:ext cx="5856941" cy="114409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017059" y="2461097"/>
            <a:ext cx="1799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Maximize margin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777628" y="2614706"/>
            <a:ext cx="27467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Penalty for the prediction according to the weight vector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601882" y="1867647"/>
            <a:ext cx="2898589" cy="56776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09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Perceptron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Given a training set D = {(</a:t>
            </a:r>
            <a:r>
              <a:rPr lang="en-US" b="1" dirty="0" err="1" smtClean="0"/>
              <a:t>x</a:t>
            </a:r>
            <a:r>
              <a:rPr lang="en-US" dirty="0" err="1" smtClean="0"/>
              <a:t>,y</a:t>
            </a:r>
            <a:r>
              <a:rPr lang="en-US" dirty="0" smtClean="0"/>
              <a:t>)}, x </a:t>
            </a:r>
            <a:r>
              <a:rPr lang="en-US" dirty="0" smtClean="0">
                <a:latin typeface="cmsy10"/>
                <a:ea typeface="cmsy10"/>
                <a:cs typeface="cmsy10"/>
              </a:rPr>
              <a:t>2</a:t>
            </a:r>
            <a:r>
              <a:rPr lang="en-US" dirty="0" smtClean="0"/>
              <a:t> </a:t>
            </a:r>
            <a:r>
              <a:rPr lang="en-US" dirty="0" smtClean="0">
                <a:latin typeface="cmsy10"/>
                <a:ea typeface="cmsy10"/>
                <a:cs typeface="cmsy10"/>
              </a:rPr>
              <a:t>&lt;</a:t>
            </a:r>
            <a:r>
              <a:rPr lang="en-US" baseline="30000" dirty="0" smtClean="0"/>
              <a:t>n</a:t>
            </a:r>
            <a:r>
              <a:rPr lang="en-US" dirty="0" smtClean="0"/>
              <a:t>, y </a:t>
            </a:r>
            <a:r>
              <a:rPr lang="en-US" dirty="0" smtClean="0">
                <a:latin typeface="cmsy10"/>
                <a:ea typeface="cmsy10"/>
                <a:cs typeface="cmsy10"/>
              </a:rPr>
              <a:t>2</a:t>
            </a:r>
            <a:r>
              <a:rPr lang="en-US" dirty="0" smtClean="0"/>
              <a:t> {-1,1}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Initialize </a:t>
            </a:r>
            <a:r>
              <a:rPr lang="en-US" b="1" dirty="0" smtClean="0"/>
              <a:t>w</a:t>
            </a:r>
            <a:r>
              <a:rPr lang="en-US" dirty="0" smtClean="0"/>
              <a:t> = 0 </a:t>
            </a:r>
            <a:r>
              <a:rPr lang="en-US" dirty="0" smtClean="0">
                <a:latin typeface="cmsy10"/>
                <a:ea typeface="cmsy10"/>
                <a:cs typeface="cmsy10"/>
              </a:rPr>
              <a:t>2</a:t>
            </a:r>
            <a:r>
              <a:rPr lang="en-US" dirty="0" smtClean="0"/>
              <a:t> </a:t>
            </a:r>
            <a:r>
              <a:rPr lang="en-US" dirty="0">
                <a:latin typeface="cmsy10"/>
                <a:ea typeface="cmsy10"/>
                <a:cs typeface="cmsy10"/>
              </a:rPr>
              <a:t>&lt;</a:t>
            </a:r>
            <a:r>
              <a:rPr lang="en-US" baseline="30000" dirty="0"/>
              <a:t>n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For epoch = 1 … T:</a:t>
            </a:r>
            <a:endParaRPr lang="en-US" i="1" dirty="0" smtClean="0">
              <a:solidFill>
                <a:schemeClr val="accent2"/>
              </a:solidFill>
            </a:endParaRP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For each training example (</a:t>
            </a:r>
            <a:r>
              <a:rPr lang="en-US" b="1" dirty="0" smtClean="0"/>
              <a:t>x</a:t>
            </a:r>
            <a:r>
              <a:rPr lang="en-US" dirty="0" smtClean="0"/>
              <a:t>, y) </a:t>
            </a:r>
            <a:r>
              <a:rPr lang="en-US" dirty="0" smtClean="0">
                <a:latin typeface="cmsy10"/>
                <a:ea typeface="cmsy10"/>
                <a:cs typeface="cmsy10"/>
              </a:rPr>
              <a:t>2</a:t>
            </a:r>
            <a:r>
              <a:rPr lang="en-US" dirty="0" smtClean="0"/>
              <a:t> D:</a:t>
            </a:r>
          </a:p>
          <a:p>
            <a:pPr marL="1314450" lvl="2" indent="-514350">
              <a:buFont typeface="+mj-lt"/>
              <a:buAutoNum type="arabicPeriod"/>
            </a:pPr>
            <a:r>
              <a:rPr lang="en-US" dirty="0" smtClean="0"/>
              <a:t>Predict y’ = </a:t>
            </a:r>
            <a:r>
              <a:rPr lang="en-US" dirty="0" err="1" smtClean="0"/>
              <a:t>sgn</a:t>
            </a:r>
            <a:r>
              <a:rPr lang="en-US" dirty="0" smtClean="0"/>
              <a:t>(</a:t>
            </a:r>
            <a:r>
              <a:rPr lang="en-US" b="1" dirty="0" err="1" smtClean="0"/>
              <a:t>w</a:t>
            </a:r>
            <a:r>
              <a:rPr lang="en-US" baseline="30000" dirty="0" err="1" smtClean="0"/>
              <a:t>T</a:t>
            </a:r>
            <a:r>
              <a:rPr lang="en-US" b="1" dirty="0" err="1" smtClean="0"/>
              <a:t>x</a:t>
            </a:r>
            <a:r>
              <a:rPr lang="en-US" dirty="0" smtClean="0"/>
              <a:t>)</a:t>
            </a:r>
          </a:p>
          <a:p>
            <a:pPr marL="1314450" lvl="2" indent="-514350">
              <a:buFont typeface="+mj-lt"/>
              <a:buAutoNum type="arabicPeriod"/>
            </a:pPr>
            <a:r>
              <a:rPr lang="en-US" dirty="0" smtClean="0"/>
              <a:t>If y ≠ y’, update </a:t>
            </a:r>
            <a:r>
              <a:rPr lang="en-US" b="1" dirty="0" smtClean="0"/>
              <a:t>w</a:t>
            </a:r>
            <a:r>
              <a:rPr lang="en-US" dirty="0" smtClean="0"/>
              <a:t> </a:t>
            </a:r>
            <a:r>
              <a:rPr lang="en-US" dirty="0" err="1" smtClean="0">
                <a:latin typeface="cmsy10"/>
                <a:ea typeface="cmsy10"/>
                <a:cs typeface="cmsy10"/>
              </a:rPr>
              <a:t>Ã</a:t>
            </a:r>
            <a:r>
              <a:rPr lang="en-US" dirty="0" smtClean="0"/>
              <a:t> </a:t>
            </a:r>
            <a:r>
              <a:rPr lang="en-US" b="1" dirty="0" smtClean="0"/>
              <a:t>w</a:t>
            </a:r>
            <a:r>
              <a:rPr lang="en-US" dirty="0" smtClean="0"/>
              <a:t> + y </a:t>
            </a:r>
            <a:r>
              <a:rPr lang="en-US" b="1" dirty="0" smtClean="0"/>
              <a:t>x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Return </a:t>
            </a:r>
            <a:r>
              <a:rPr lang="en-US" b="1" dirty="0" smtClean="0"/>
              <a:t>w</a:t>
            </a:r>
          </a:p>
          <a:p>
            <a:pPr marL="514350" indent="-514350">
              <a:buFont typeface="+mj-lt"/>
              <a:buAutoNum type="arabicPeriod"/>
            </a:pP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Prediction: </a:t>
            </a:r>
            <a:r>
              <a:rPr lang="en-US" dirty="0" err="1" smtClean="0"/>
              <a:t>sgn</a:t>
            </a:r>
            <a:r>
              <a:rPr lang="en-US" dirty="0" smtClean="0"/>
              <a:t>(</a:t>
            </a:r>
            <a:r>
              <a:rPr lang="en-US" b="1" dirty="0" err="1" smtClean="0"/>
              <a:t>w</a:t>
            </a:r>
            <a:r>
              <a:rPr lang="en-US" baseline="30000" dirty="0" err="1" smtClean="0"/>
              <a:t>T</a:t>
            </a:r>
            <a:r>
              <a:rPr lang="en-US" b="1" dirty="0" err="1" smtClean="0"/>
              <a:t>x</a:t>
            </a:r>
            <a:r>
              <a:rPr lang="en-US" dirty="0" smtClean="0"/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A50C6-785C-D44C-9EFF-100B0E2B0EF8}" type="slidenum">
              <a:rPr lang="en-US" smtClean="0"/>
              <a:t>2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196651" y="3556001"/>
            <a:ext cx="3490149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Or equivalently,</a:t>
            </a:r>
          </a:p>
          <a:p>
            <a:pPr marL="0" lvl="2"/>
            <a:r>
              <a:rPr lang="en-US" dirty="0"/>
              <a:t>If y </a:t>
            </a:r>
            <a:r>
              <a:rPr lang="en-US" b="1" dirty="0" err="1" smtClean="0"/>
              <a:t>w</a:t>
            </a:r>
            <a:r>
              <a:rPr lang="en-US" baseline="30000" dirty="0" err="1" smtClean="0"/>
              <a:t>T</a:t>
            </a:r>
            <a:r>
              <a:rPr lang="en-US" b="1" dirty="0" err="1" smtClean="0"/>
              <a:t>x</a:t>
            </a:r>
            <a:r>
              <a:rPr lang="en-US" b="1" dirty="0" smtClean="0"/>
              <a:t> </a:t>
            </a:r>
            <a:r>
              <a:rPr lang="en-US" b="1" dirty="0" smtClean="0">
                <a:latin typeface="cmsy10"/>
                <a:ea typeface="cmsy10"/>
                <a:cs typeface="cmsy10"/>
              </a:rPr>
              <a:t>·</a:t>
            </a:r>
            <a:r>
              <a:rPr lang="en-US" dirty="0" smtClean="0"/>
              <a:t> 0, </a:t>
            </a:r>
            <a:r>
              <a:rPr lang="en-US" dirty="0"/>
              <a:t>update </a:t>
            </a:r>
            <a:r>
              <a:rPr lang="en-US" b="1" dirty="0"/>
              <a:t>w</a:t>
            </a:r>
            <a:r>
              <a:rPr lang="en-US" dirty="0"/>
              <a:t> </a:t>
            </a:r>
            <a:r>
              <a:rPr lang="en-US" dirty="0" err="1">
                <a:latin typeface="cmsy10"/>
                <a:ea typeface="cmsy10"/>
                <a:cs typeface="cmsy10"/>
              </a:rPr>
              <a:t>Ã</a:t>
            </a:r>
            <a:r>
              <a:rPr lang="en-US" dirty="0"/>
              <a:t> </a:t>
            </a:r>
            <a:r>
              <a:rPr lang="en-US" b="1" dirty="0"/>
              <a:t>w</a:t>
            </a:r>
            <a:r>
              <a:rPr lang="en-US" dirty="0"/>
              <a:t> + y </a:t>
            </a:r>
            <a:r>
              <a:rPr lang="en-US" b="1" dirty="0" smtClean="0"/>
              <a:t>x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99074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Hinge Loss</a:t>
            </a:r>
            <a:endParaRPr lang="en-US" dirty="0"/>
          </a:p>
        </p:txBody>
      </p:sp>
      <p:graphicFrame>
        <p:nvGraphicFramePr>
          <p:cNvPr id="12" name="Chart 11"/>
          <p:cNvGraphicFramePr/>
          <p:nvPr>
            <p:extLst>
              <p:ext uri="{D42A27DB-BD31-4B8C-83A1-F6EECF244321}">
                <p14:modId xmlns:p14="http://schemas.microsoft.com/office/powerpoint/2010/main" val="3418461330"/>
              </p:ext>
            </p:extLst>
          </p:nvPr>
        </p:nvGraphicFramePr>
        <p:xfrm>
          <a:off x="328083" y="1284111"/>
          <a:ext cx="8445500" cy="5072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A50C6-785C-D44C-9EFF-100B0E2B0EF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503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SVM objective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A50C6-785C-D44C-9EFF-100B0E2B0EF8}" type="slidenum">
              <a:rPr lang="en-US" smtClean="0"/>
              <a:t>21</a:t>
            </a:fld>
            <a:endParaRPr lang="en-US"/>
          </a:p>
        </p:txBody>
      </p:sp>
      <p:pic>
        <p:nvPicPr>
          <p:cNvPr id="5" name="Picture 4" descr="Screen Region 2014-09-01 at 18.48.0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530" y="1600201"/>
            <a:ext cx="5856941" cy="114409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7200" y="2804064"/>
            <a:ext cx="4064000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Regularization term</a:t>
            </a:r>
            <a:r>
              <a:rPr lang="en-US" dirty="0" smtClean="0"/>
              <a:t>: 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Maximize the margin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Imposes a preference over the hypothesis space and pushes for better generalization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Can be replaced with other regularization terms which impose other preferences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676588" y="2804064"/>
            <a:ext cx="4064000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Empirical Loss</a:t>
            </a:r>
            <a:r>
              <a:rPr lang="en-US" dirty="0" smtClean="0"/>
              <a:t>: 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Hinge loss 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Penalizes weight vectors that make mistakes</a:t>
            </a:r>
          </a:p>
          <a:p>
            <a:r>
              <a:rPr lang="en-US" dirty="0" smtClean="0"/>
              <a:t> 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Can be replaced with other loss functions which impose other preferences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097305" y="5301554"/>
            <a:ext cx="2847789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A </a:t>
            </a:r>
            <a:r>
              <a:rPr lang="en-US" dirty="0" smtClean="0">
                <a:solidFill>
                  <a:srgbClr val="CC3333"/>
                </a:solidFill>
              </a:rPr>
              <a:t>hyper-parameter </a:t>
            </a:r>
            <a:r>
              <a:rPr lang="en-US" dirty="0" smtClean="0"/>
              <a:t>that controls the tradeoff between a large margin and a small hinge-loss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423647" y="2420471"/>
            <a:ext cx="687294" cy="32382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2540000" y="2420471"/>
            <a:ext cx="557305" cy="32382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8" idx="0"/>
          </p:cNvCxnSpPr>
          <p:nvPr/>
        </p:nvCxnSpPr>
        <p:spPr>
          <a:xfrm>
            <a:off x="3944471" y="2363695"/>
            <a:ext cx="576729" cy="293785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2878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Where are we?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514350" indent="-514350">
              <a:buAutoNum type="arabicPeriod"/>
            </a:pPr>
            <a:r>
              <a:rPr lang="en-US" dirty="0" smtClean="0">
                <a:solidFill>
                  <a:srgbClr val="333333"/>
                </a:solidFill>
              </a:rPr>
              <a:t>Supervised learning: The general setting</a:t>
            </a:r>
          </a:p>
          <a:p>
            <a:pPr marL="514350" indent="-514350">
              <a:buAutoNum type="arabicPeriod"/>
            </a:pPr>
            <a:r>
              <a:rPr lang="en-US" dirty="0" smtClean="0">
                <a:solidFill>
                  <a:srgbClr val="333333"/>
                </a:solidFill>
              </a:rPr>
              <a:t>Linear classifiers</a:t>
            </a:r>
          </a:p>
          <a:p>
            <a:pPr marL="514350" indent="-514350">
              <a:buFont typeface="Arial"/>
              <a:buAutoNum type="arabicPeriod"/>
            </a:pPr>
            <a:r>
              <a:rPr lang="en-US" dirty="0" smtClean="0">
                <a:solidFill>
                  <a:srgbClr val="333333"/>
                </a:solidFill>
              </a:rPr>
              <a:t>The </a:t>
            </a:r>
            <a:r>
              <a:rPr lang="en-US" dirty="0">
                <a:solidFill>
                  <a:srgbClr val="333333"/>
                </a:solidFill>
              </a:rPr>
              <a:t>Perceptron </a:t>
            </a:r>
            <a:r>
              <a:rPr lang="en-US" dirty="0" smtClean="0">
                <a:solidFill>
                  <a:srgbClr val="333333"/>
                </a:solidFill>
              </a:rPr>
              <a:t>algorithm</a:t>
            </a:r>
          </a:p>
          <a:p>
            <a:pPr marL="514350" indent="-514350">
              <a:buAutoNum type="arabicPeriod"/>
            </a:pPr>
            <a:r>
              <a:rPr lang="en-US" dirty="0" smtClean="0">
                <a:solidFill>
                  <a:srgbClr val="333333"/>
                </a:solidFill>
              </a:rPr>
              <a:t>Support vector machines</a:t>
            </a:r>
          </a:p>
          <a:p>
            <a:pPr marL="514350" indent="-514350">
              <a:buFont typeface="Arial"/>
              <a:buAutoNum type="arabicPeriod"/>
            </a:pPr>
            <a:r>
              <a:rPr lang="en-US" dirty="0">
                <a:solidFill>
                  <a:schemeClr val="accent2"/>
                </a:solidFill>
              </a:rPr>
              <a:t>Learning as optimization</a:t>
            </a:r>
          </a:p>
          <a:p>
            <a:pPr marL="514350" indent="-514350">
              <a:buAutoNum type="arabicPeriod"/>
            </a:pPr>
            <a:r>
              <a:rPr lang="en-US" dirty="0" smtClean="0">
                <a:solidFill>
                  <a:srgbClr val="333333"/>
                </a:solidFill>
              </a:rPr>
              <a:t>Logistic Regression</a:t>
            </a:r>
            <a:endParaRPr lang="en-US" dirty="0">
              <a:solidFill>
                <a:srgbClr val="333333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A50C6-785C-D44C-9EFF-100B0E2B0EF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680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Computational Learning Theory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Studies theoretical issues about the importance of representation, sample complexity (how many examples are enough), computational complexity (how fast can I learn)</a:t>
            </a:r>
          </a:p>
          <a:p>
            <a:pPr lvl="1"/>
            <a:r>
              <a:rPr lang="en-US" dirty="0" smtClean="0"/>
              <a:t>Led to algorithms such as support vector machine and boosting </a:t>
            </a:r>
          </a:p>
          <a:p>
            <a:pPr lvl="1"/>
            <a:endParaRPr lang="en-US" dirty="0" smtClean="0"/>
          </a:p>
          <a:p>
            <a:r>
              <a:rPr lang="en-US" i="1" dirty="0" smtClean="0"/>
              <a:t>No assumptions about the distribution of examples</a:t>
            </a:r>
          </a:p>
          <a:p>
            <a:pPr lvl="1"/>
            <a:r>
              <a:rPr lang="en-US" dirty="0" smtClean="0"/>
              <a:t>But assume that both training and test examples come from the same distribution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Provides bounds that depend on the size of the hypothesis 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A50C6-785C-D44C-9EFF-100B0E2B0EF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777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as loss minimization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Collect some annotated data. More is generally better</a:t>
            </a:r>
          </a:p>
          <a:p>
            <a:r>
              <a:rPr lang="en-US" dirty="0" smtClean="0"/>
              <a:t>Pick a hypothesis class </a:t>
            </a:r>
            <a:endParaRPr lang="en-US" dirty="0" smtClean="0"/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: binominal, linear classifiers</a:t>
            </a:r>
          </a:p>
          <a:p>
            <a:pPr lvl="1"/>
            <a:r>
              <a:rPr lang="en-US" dirty="0" smtClean="0"/>
              <a:t>Also, decide on how to impose a preference over hypotheses</a:t>
            </a:r>
          </a:p>
          <a:p>
            <a:r>
              <a:rPr lang="en-US" dirty="0" smtClean="0"/>
              <a:t>Choose a </a:t>
            </a:r>
            <a:r>
              <a:rPr lang="en-US" dirty="0" smtClean="0">
                <a:solidFill>
                  <a:srgbClr val="CC3333"/>
                </a:solidFill>
              </a:rPr>
              <a:t>loss function</a:t>
            </a:r>
          </a:p>
          <a:p>
            <a:pPr lvl="1"/>
            <a:r>
              <a:rPr lang="en-US" dirty="0" err="1" smtClean="0">
                <a:solidFill>
                  <a:srgbClr val="333333"/>
                </a:solidFill>
              </a:rPr>
              <a:t>Eg</a:t>
            </a:r>
            <a:r>
              <a:rPr lang="en-US" dirty="0" smtClean="0">
                <a:solidFill>
                  <a:srgbClr val="333333"/>
                </a:solidFill>
              </a:rPr>
              <a:t>: negative log-likelihood</a:t>
            </a:r>
          </a:p>
          <a:p>
            <a:pPr lvl="1"/>
            <a:r>
              <a:rPr lang="en-US" dirty="0" smtClean="0">
                <a:solidFill>
                  <a:srgbClr val="333333"/>
                </a:solidFill>
              </a:rPr>
              <a:t>Decide on how to penalize incorrect decisions</a:t>
            </a:r>
          </a:p>
          <a:p>
            <a:r>
              <a:rPr lang="en-US" dirty="0" smtClean="0">
                <a:solidFill>
                  <a:srgbClr val="333333"/>
                </a:solidFill>
              </a:rPr>
              <a:t>Minimize the loss</a:t>
            </a:r>
          </a:p>
          <a:p>
            <a:pPr lvl="1"/>
            <a:r>
              <a:rPr lang="en-US" dirty="0" err="1" smtClean="0">
                <a:solidFill>
                  <a:srgbClr val="333333"/>
                </a:solidFill>
              </a:rPr>
              <a:t>Eg</a:t>
            </a:r>
            <a:r>
              <a:rPr lang="en-US" dirty="0" smtClean="0">
                <a:solidFill>
                  <a:srgbClr val="333333"/>
                </a:solidFill>
              </a:rPr>
              <a:t>: Set derivative to zero, more complex algorithm</a:t>
            </a:r>
          </a:p>
          <a:p>
            <a:pPr marL="514350" lvl="1" indent="0">
              <a:buNone/>
            </a:pPr>
            <a:endParaRPr lang="en-US" dirty="0" smtClean="0">
              <a:solidFill>
                <a:srgbClr val="333333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A50C6-785C-D44C-9EFF-100B0E2B0EF8}" type="slidenum">
              <a:rPr lang="en-US" smtClean="0"/>
              <a:t>24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-1314824" y="315258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941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Learning as loss minimization: The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Examples &lt;</a:t>
            </a:r>
            <a:r>
              <a:rPr lang="en-US" b="1" dirty="0" smtClean="0"/>
              <a:t>x</a:t>
            </a:r>
            <a:r>
              <a:rPr lang="en-US" dirty="0" smtClean="0"/>
              <a:t>, y&gt; are created from some unknown distribution P</a:t>
            </a:r>
            <a:endParaRPr lang="en-US" dirty="0"/>
          </a:p>
          <a:p>
            <a:r>
              <a:rPr lang="en-US" dirty="0" smtClean="0"/>
              <a:t>Identify a hypothesis class H</a:t>
            </a:r>
            <a:endParaRPr lang="en-US" dirty="0"/>
          </a:p>
          <a:p>
            <a:r>
              <a:rPr lang="en-US" dirty="0" smtClean="0"/>
              <a:t>Define penalty for incorrect predictions:</a:t>
            </a:r>
          </a:p>
          <a:p>
            <a:pPr lvl="1"/>
            <a:r>
              <a:rPr lang="en-US" dirty="0" smtClean="0"/>
              <a:t>The loss function L</a:t>
            </a:r>
          </a:p>
          <a:p>
            <a:r>
              <a:rPr lang="en-US" dirty="0" smtClean="0"/>
              <a:t>Learning: Pick a function f </a:t>
            </a:r>
            <a:r>
              <a:rPr lang="en-US" dirty="0" smtClean="0">
                <a:latin typeface="cmsy10"/>
                <a:ea typeface="cmsy10"/>
                <a:cs typeface="cmsy10"/>
              </a:rPr>
              <a:t>2</a:t>
            </a:r>
            <a:r>
              <a:rPr lang="en-US" dirty="0" smtClean="0"/>
              <a:t> H to minimize expected loss</a:t>
            </a:r>
          </a:p>
          <a:p>
            <a:pPr marL="0" indent="0">
              <a:buNone/>
            </a:pPr>
            <a:r>
              <a:rPr lang="en-US" dirty="0" smtClean="0">
                <a:latin typeface="Calibri"/>
              </a:rPr>
              <a:t>					</a:t>
            </a:r>
            <a:r>
              <a:rPr lang="en-US" dirty="0" err="1" smtClean="0">
                <a:latin typeface="Calibri"/>
              </a:rPr>
              <a:t>min</a:t>
            </a:r>
            <a:r>
              <a:rPr lang="en-US" baseline="-25000" dirty="0" err="1" smtClean="0">
                <a:latin typeface="Calibri"/>
              </a:rPr>
              <a:t>H</a:t>
            </a:r>
            <a:r>
              <a:rPr lang="en-US" dirty="0" smtClean="0"/>
              <a:t> </a:t>
            </a:r>
            <a:r>
              <a:rPr lang="en-US" dirty="0" smtClean="0">
                <a:latin typeface="Calibri"/>
              </a:rPr>
              <a:t>E</a:t>
            </a:r>
            <a:r>
              <a:rPr lang="en-US" baseline="-25000" dirty="0" smtClean="0">
                <a:latin typeface="Calibri"/>
              </a:rPr>
              <a:t>P</a:t>
            </a:r>
            <a:r>
              <a:rPr lang="en-US" dirty="0" smtClean="0"/>
              <a:t>[L]</a:t>
            </a:r>
          </a:p>
          <a:p>
            <a:r>
              <a:rPr lang="en-US" dirty="0" smtClean="0"/>
              <a:t>Use samples from P to estimate expectation: 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training </a:t>
            </a:r>
            <a:r>
              <a:rPr lang="en-US" dirty="0" smtClean="0"/>
              <a:t>set D = {&lt;</a:t>
            </a:r>
            <a:r>
              <a:rPr lang="en-US" b="1" dirty="0" smtClean="0"/>
              <a:t>x</a:t>
            </a:r>
            <a:r>
              <a:rPr lang="en-US" dirty="0" smtClean="0"/>
              <a:t>, y&gt;}</a:t>
            </a:r>
          </a:p>
          <a:p>
            <a:pPr lvl="1"/>
            <a:r>
              <a:rPr lang="en-US" dirty="0" smtClean="0"/>
              <a:t>“Empirical risk minimization”</a:t>
            </a:r>
          </a:p>
          <a:p>
            <a:pPr marL="0" indent="0" algn="ctr">
              <a:buNone/>
            </a:pPr>
            <a:r>
              <a:rPr lang="en-US" dirty="0" err="1" smtClean="0"/>
              <a:t>min</a:t>
            </a:r>
            <a:r>
              <a:rPr lang="en-US" baseline="-25000" dirty="0" err="1" smtClean="0"/>
              <a:t>f</a:t>
            </a:r>
            <a:r>
              <a:rPr lang="en-US" dirty="0" smtClean="0"/>
              <a:t> </a:t>
            </a:r>
            <a:r>
              <a:rPr lang="en-US" baseline="-25000" dirty="0" smtClean="0">
                <a:latin typeface="cmsy10"/>
                <a:ea typeface="cmsy10"/>
                <a:cs typeface="cmsy10"/>
              </a:rPr>
              <a:t>2</a:t>
            </a:r>
            <a:r>
              <a:rPr lang="en-US" baseline="-25000" dirty="0" smtClean="0"/>
              <a:t> H</a:t>
            </a:r>
            <a:r>
              <a:rPr lang="en-US" dirty="0" smtClean="0"/>
              <a:t> </a:t>
            </a:r>
            <a:r>
              <a:rPr lang="en-US" dirty="0" smtClean="0">
                <a:latin typeface="Symbol"/>
                <a:sym typeface="Symbol"/>
              </a:rPr>
              <a:t></a:t>
            </a:r>
            <a:r>
              <a:rPr lang="en-US" baseline="-25000" dirty="0" smtClean="0"/>
              <a:t>D</a:t>
            </a:r>
            <a:r>
              <a:rPr lang="en-US" dirty="0" smtClean="0"/>
              <a:t> L(y, f(</a:t>
            </a:r>
            <a:r>
              <a:rPr lang="en-US" b="1" dirty="0" smtClean="0"/>
              <a:t>x</a:t>
            </a:r>
            <a:r>
              <a:rPr lang="en-US" dirty="0" smtClean="0"/>
              <a:t>))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A50C6-785C-D44C-9EFF-100B0E2B0EF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533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Regularized loss minimization: Logistic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Learning:</a:t>
            </a:r>
          </a:p>
          <a:p>
            <a:endParaRPr lang="en-US" baseline="30000" dirty="0" smtClean="0"/>
          </a:p>
          <a:p>
            <a:r>
              <a:rPr lang="en-US" dirty="0" smtClean="0"/>
              <a:t>With linear classifiers:</a:t>
            </a:r>
          </a:p>
          <a:p>
            <a:endParaRPr lang="en-US" baseline="30000" dirty="0"/>
          </a:p>
          <a:p>
            <a:r>
              <a:rPr lang="en-US" dirty="0"/>
              <a:t>What is a loss function?</a:t>
            </a:r>
          </a:p>
          <a:p>
            <a:pPr lvl="1"/>
            <a:r>
              <a:rPr lang="en-US" dirty="0"/>
              <a:t>Loss functions should penalize mistakes</a:t>
            </a:r>
          </a:p>
          <a:p>
            <a:pPr lvl="1"/>
            <a:r>
              <a:rPr lang="en-US" dirty="0"/>
              <a:t>We are minimizing average loss over the training data</a:t>
            </a:r>
          </a:p>
          <a:p>
            <a:endParaRPr lang="en-US" dirty="0"/>
          </a:p>
          <a:p>
            <a:r>
              <a:rPr lang="en-US" dirty="0"/>
              <a:t>What is the ideal loss function for classification?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A50C6-785C-D44C-9EFF-100B0E2B0EF8}" type="slidenum">
              <a:rPr lang="en-US" smtClean="0"/>
              <a:t>26</a:t>
            </a:fld>
            <a:endParaRPr lang="en-US"/>
          </a:p>
        </p:txBody>
      </p:sp>
      <p:pic>
        <p:nvPicPr>
          <p:cNvPr id="8" name="Picture 7" descr="Screen Region 2014-09-04 at 11.38.1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5428" y="2387732"/>
            <a:ext cx="3967238" cy="780616"/>
          </a:xfrm>
          <a:prstGeom prst="rect">
            <a:avLst/>
          </a:prstGeom>
        </p:spPr>
      </p:pic>
      <p:pic>
        <p:nvPicPr>
          <p:cNvPr id="10" name="Picture 9" descr="Screen Region 2014-09-04 at 11.39.1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661" y="1563916"/>
            <a:ext cx="5188857" cy="795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451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0-1 loss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Penalize classification mistakes between true label y and prediction y’ 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For linear classifiers, the prediction y’ = </a:t>
            </a:r>
            <a:r>
              <a:rPr lang="en-US" dirty="0" err="1" smtClean="0"/>
              <a:t>sgn</a:t>
            </a:r>
            <a:r>
              <a:rPr lang="en-US" dirty="0" smtClean="0"/>
              <a:t>(</a:t>
            </a:r>
            <a:r>
              <a:rPr lang="en-US" b="1" dirty="0" err="1" smtClean="0"/>
              <a:t>w</a:t>
            </a:r>
            <a:r>
              <a:rPr lang="en-US" baseline="30000" dirty="0" err="1" smtClean="0"/>
              <a:t>T</a:t>
            </a:r>
            <a:r>
              <a:rPr lang="en-US" b="1" dirty="0" err="1" smtClean="0"/>
              <a:t>x</a:t>
            </a:r>
            <a:r>
              <a:rPr lang="en-US" b="1" dirty="0" smtClean="0"/>
              <a:t>)</a:t>
            </a:r>
            <a:r>
              <a:rPr lang="en-US" dirty="0" smtClean="0"/>
              <a:t> </a:t>
            </a:r>
          </a:p>
          <a:p>
            <a:r>
              <a:rPr lang="en-US" dirty="0" smtClean="0"/>
              <a:t>Mistake if y </a:t>
            </a:r>
            <a:r>
              <a:rPr lang="en-US" b="1" dirty="0" err="1" smtClean="0"/>
              <a:t>w</a:t>
            </a:r>
            <a:r>
              <a:rPr lang="en-US" baseline="30000" dirty="0" err="1" smtClean="0"/>
              <a:t>T</a:t>
            </a:r>
            <a:r>
              <a:rPr lang="en-US" b="1" dirty="0" err="1" smtClean="0"/>
              <a:t>x</a:t>
            </a:r>
            <a:r>
              <a:rPr lang="en-US" dirty="0" smtClean="0"/>
              <a:t> </a:t>
            </a:r>
            <a:r>
              <a:rPr lang="en-US" dirty="0" smtClean="0">
                <a:latin typeface="cmsy10"/>
                <a:ea typeface="cmsy10"/>
                <a:cs typeface="cmsy10"/>
              </a:rPr>
              <a:t>·</a:t>
            </a:r>
            <a:r>
              <a:rPr lang="en-US" dirty="0" smtClean="0"/>
              <a:t> 0</a:t>
            </a:r>
          </a:p>
          <a:p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>
                <a:solidFill>
                  <a:schemeClr val="accent2"/>
                </a:solidFill>
              </a:rPr>
              <a:t>Minimizing 0-1 loss is intractable. Need surrogates	</a:t>
            </a:r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6" name="Picture 5" descr="Screen Region 2014-09-01 at 07.14.2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069" y="2526172"/>
            <a:ext cx="2886251" cy="892655"/>
          </a:xfrm>
          <a:prstGeom prst="rect">
            <a:avLst/>
          </a:prstGeom>
        </p:spPr>
      </p:pic>
      <p:pic>
        <p:nvPicPr>
          <p:cNvPr id="11" name="Picture 10" descr="Screen Region 2014-09-01 at 16.48.5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069" y="4562066"/>
            <a:ext cx="3731931" cy="835390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A50C6-785C-D44C-9EFF-100B0E2B0EF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071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Loss functions</a:t>
            </a:r>
            <a:endParaRPr lang="en-US" dirty="0"/>
          </a:p>
        </p:txBody>
      </p:sp>
      <p:graphicFrame>
        <p:nvGraphicFramePr>
          <p:cNvPr id="12" name="Chart 11"/>
          <p:cNvGraphicFramePr/>
          <p:nvPr>
            <p:extLst>
              <p:ext uri="{D42A27DB-BD31-4B8C-83A1-F6EECF244321}">
                <p14:modId xmlns:p14="http://schemas.microsoft.com/office/powerpoint/2010/main" val="258004401"/>
              </p:ext>
            </p:extLst>
          </p:nvPr>
        </p:nvGraphicFramePr>
        <p:xfrm>
          <a:off x="328083" y="1284111"/>
          <a:ext cx="8445500" cy="5072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A50C6-785C-D44C-9EFF-100B0E2B0EF8}" type="slidenum">
              <a:rPr lang="en-US" smtClean="0"/>
              <a:t>28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75834" y="590932"/>
            <a:ext cx="4916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Typically plotted as a function of </a:t>
            </a:r>
            <a:r>
              <a:rPr lang="en-US" sz="2400" dirty="0" err="1" smtClean="0"/>
              <a:t>y</a:t>
            </a:r>
            <a:r>
              <a:rPr lang="en-US" sz="2400" b="1" dirty="0" err="1" smtClean="0"/>
              <a:t>w</a:t>
            </a:r>
            <a:r>
              <a:rPr lang="en-US" sz="2400" baseline="30000" dirty="0" err="1" smtClean="0"/>
              <a:t>T</a:t>
            </a:r>
            <a:r>
              <a:rPr lang="en-US" sz="2400" b="1" dirty="0" err="1" smtClean="0"/>
              <a:t>x</a:t>
            </a:r>
            <a:endParaRPr 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681001" y="1729511"/>
            <a:ext cx="61905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SVM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744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 Vector Machines: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SVM = linear classifier + regularization</a:t>
            </a:r>
          </a:p>
          <a:p>
            <a:r>
              <a:rPr lang="en-US" dirty="0" smtClean="0"/>
              <a:t>Recall that perceptron did not have regularization</a:t>
            </a:r>
          </a:p>
          <a:p>
            <a:r>
              <a:rPr lang="en-US" dirty="0" smtClean="0"/>
              <a:t>Ideally, we would like to minimize 0-1 loss, but can not</a:t>
            </a:r>
            <a:endParaRPr lang="en-US" dirty="0"/>
          </a:p>
          <a:p>
            <a:r>
              <a:rPr lang="en-US" dirty="0" smtClean="0"/>
              <a:t>SVM minimizes hinge loss</a:t>
            </a:r>
          </a:p>
          <a:p>
            <a:pPr lvl="1"/>
            <a:r>
              <a:rPr lang="en-US" dirty="0" smtClean="0"/>
              <a:t>Variants exist</a:t>
            </a:r>
          </a:p>
          <a:p>
            <a:r>
              <a:rPr lang="en-US" dirty="0" smtClean="0"/>
              <a:t>Will not cover</a:t>
            </a:r>
          </a:p>
          <a:p>
            <a:pPr lvl="1"/>
            <a:r>
              <a:rPr lang="en-US" dirty="0" smtClean="0"/>
              <a:t>Dual formulation, support vectors, kernels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A50C6-785C-D44C-9EFF-100B0E2B0EF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49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Where are we?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514350" indent="-514350">
              <a:buAutoNum type="arabicPeriod"/>
            </a:pPr>
            <a:r>
              <a:rPr lang="en-US" dirty="0" smtClean="0">
                <a:solidFill>
                  <a:srgbClr val="333333"/>
                </a:solidFill>
              </a:rPr>
              <a:t>Supervised learning: The general setting</a:t>
            </a:r>
          </a:p>
          <a:p>
            <a:pPr marL="514350" indent="-514350">
              <a:buAutoNum type="arabicPeriod"/>
            </a:pPr>
            <a:r>
              <a:rPr lang="en-US" dirty="0" smtClean="0"/>
              <a:t>Linear classifiers</a:t>
            </a:r>
          </a:p>
          <a:p>
            <a:pPr marL="514350" indent="-514350">
              <a:buFont typeface="Arial"/>
              <a:buAutoNum type="arabicPeriod"/>
            </a:pPr>
            <a:r>
              <a:rPr lang="en-US" dirty="0">
                <a:solidFill>
                  <a:srgbClr val="333333"/>
                </a:solidFill>
              </a:rPr>
              <a:t>The Perceptron </a:t>
            </a:r>
            <a:r>
              <a:rPr lang="en-US" dirty="0" smtClean="0">
                <a:solidFill>
                  <a:srgbClr val="333333"/>
                </a:solidFill>
              </a:rPr>
              <a:t>algorithm</a:t>
            </a:r>
            <a:endParaRPr lang="en-US" dirty="0" smtClean="0"/>
          </a:p>
          <a:p>
            <a:pPr marL="514350" indent="-514350">
              <a:buFont typeface="Arial"/>
              <a:buAutoNum type="arabicPeriod"/>
            </a:pPr>
            <a:r>
              <a:rPr lang="en-US" dirty="0">
                <a:solidFill>
                  <a:srgbClr val="CC3333"/>
                </a:solidFill>
              </a:rPr>
              <a:t>Support vector </a:t>
            </a:r>
            <a:r>
              <a:rPr lang="en-US" dirty="0" smtClean="0">
                <a:solidFill>
                  <a:srgbClr val="CC3333"/>
                </a:solidFill>
              </a:rPr>
              <a:t>machines</a:t>
            </a:r>
            <a:endParaRPr lang="en-US" dirty="0">
              <a:solidFill>
                <a:srgbClr val="CC3333"/>
              </a:solidFill>
            </a:endParaRPr>
          </a:p>
          <a:p>
            <a:pPr marL="514350" indent="-514350">
              <a:buAutoNum type="arabicPeriod"/>
            </a:pPr>
            <a:r>
              <a:rPr lang="en-US" dirty="0" smtClean="0"/>
              <a:t>Learning as optimization</a:t>
            </a:r>
          </a:p>
          <a:p>
            <a:pPr marL="514350" indent="-514350">
              <a:buAutoNum type="arabicPeriod"/>
            </a:pPr>
            <a:r>
              <a:rPr lang="en-US" dirty="0" smtClean="0">
                <a:solidFill>
                  <a:srgbClr val="333333"/>
                </a:solidFill>
              </a:rPr>
              <a:t>Logistic Regression</a:t>
            </a:r>
            <a:endParaRPr lang="en-US" dirty="0">
              <a:solidFill>
                <a:srgbClr val="333333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A50C6-785C-D44C-9EFF-100B0E2B0EF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342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Solving the SVM optimization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This function is convex in </a:t>
            </a:r>
            <a:r>
              <a:rPr lang="en-US" b="1" dirty="0" smtClean="0"/>
              <a:t>w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A50C6-785C-D44C-9EFF-100B0E2B0EF8}" type="slidenum">
              <a:rPr lang="en-US" smtClean="0"/>
              <a:t>30</a:t>
            </a:fld>
            <a:endParaRPr lang="en-US"/>
          </a:p>
        </p:txBody>
      </p:sp>
      <p:pic>
        <p:nvPicPr>
          <p:cNvPr id="5" name="Picture 4" descr="Screen Region 2014-09-01 at 18.48.0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530" y="1600201"/>
            <a:ext cx="5856941" cy="1144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464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Convex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function f is </a:t>
            </a:r>
            <a:r>
              <a:rPr lang="en-US" dirty="0">
                <a:solidFill>
                  <a:srgbClr val="CC3333"/>
                </a:solidFill>
              </a:rPr>
              <a:t>convex</a:t>
            </a:r>
            <a:r>
              <a:rPr lang="en-US" dirty="0"/>
              <a:t> if for every u, v in the domain, and for every a </a:t>
            </a:r>
            <a:r>
              <a:rPr lang="en-US" dirty="0">
                <a:latin typeface="cmsy10"/>
                <a:ea typeface="cmsy10"/>
                <a:cs typeface="cmsy10"/>
              </a:rPr>
              <a:t>2</a:t>
            </a:r>
            <a:r>
              <a:rPr lang="en-US" dirty="0"/>
              <a:t> [0,1] we have</a:t>
            </a:r>
          </a:p>
          <a:p>
            <a:pPr marL="0" indent="0" algn="ctr">
              <a:buNone/>
            </a:pPr>
            <a:r>
              <a:rPr lang="en-US" sz="2400" dirty="0"/>
              <a:t>f(a u</a:t>
            </a:r>
            <a:r>
              <a:rPr lang="en-US" sz="2400" baseline="-25000" dirty="0"/>
              <a:t> </a:t>
            </a:r>
            <a:r>
              <a:rPr lang="en-US" sz="2400" dirty="0"/>
              <a:t>+ (1-a) v) </a:t>
            </a:r>
            <a:r>
              <a:rPr lang="en-US" sz="2400" dirty="0">
                <a:latin typeface="cmsy10"/>
                <a:ea typeface="cmsy10"/>
                <a:cs typeface="cmsy10"/>
              </a:rPr>
              <a:t>·</a:t>
            </a:r>
            <a:r>
              <a:rPr lang="en-US" sz="2400" dirty="0"/>
              <a:t> a f(u) + (1-a) f(v)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The necessary condition for w</a:t>
            </a:r>
            <a:r>
              <a:rPr lang="en-US" baseline="30000" dirty="0" smtClean="0"/>
              <a:t>* </a:t>
            </a:r>
            <a:r>
              <a:rPr lang="en-US" dirty="0" smtClean="0"/>
              <a:t>to be a minimum for a function f: </a:t>
            </a:r>
            <a:r>
              <a:rPr lang="en-US" dirty="0" err="1" smtClean="0"/>
              <a:t>df</a:t>
            </a:r>
            <a:r>
              <a:rPr lang="en-US" dirty="0" smtClean="0"/>
              <a:t>(w</a:t>
            </a:r>
            <a:r>
              <a:rPr lang="en-US" baseline="30000" dirty="0" smtClean="0"/>
              <a:t>*</a:t>
            </a:r>
            <a:r>
              <a:rPr lang="en-US" dirty="0" smtClean="0"/>
              <a:t>)/</a:t>
            </a:r>
            <a:r>
              <a:rPr lang="en-US" dirty="0" err="1" smtClean="0"/>
              <a:t>dw</a:t>
            </a:r>
            <a:r>
              <a:rPr lang="en-US" dirty="0" smtClean="0"/>
              <a:t> = 0</a:t>
            </a:r>
          </a:p>
          <a:p>
            <a:endParaRPr lang="en-US" baseline="30000" dirty="0"/>
          </a:p>
          <a:p>
            <a:r>
              <a:rPr lang="en-US" dirty="0" smtClean="0"/>
              <a:t>For convex functions, this is both necessary and sufficient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A50C6-785C-D44C-9EFF-100B0E2B0EF8}" type="slidenum">
              <a:rPr lang="en-US" smtClean="0"/>
              <a:t>31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3208422" y="2729631"/>
            <a:ext cx="2090905" cy="1879999"/>
            <a:chOff x="3208422" y="4545261"/>
            <a:chExt cx="2425031" cy="2180422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3529263" y="4785895"/>
              <a:ext cx="0" cy="1737894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>
              <a:off x="3208422" y="6356351"/>
              <a:ext cx="2425031" cy="0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" name="Freeform 6"/>
            <p:cNvSpPr/>
            <p:nvPr/>
          </p:nvSpPr>
          <p:spPr>
            <a:xfrm>
              <a:off x="3689684" y="4545261"/>
              <a:ext cx="1751263" cy="1577786"/>
            </a:xfrm>
            <a:custGeom>
              <a:avLst/>
              <a:gdLst>
                <a:gd name="connsiteX0" fmla="*/ 0 w 1751263"/>
                <a:gd name="connsiteY0" fmla="*/ 106947 h 1577786"/>
                <a:gd name="connsiteX1" fmla="*/ 735263 w 1751263"/>
                <a:gd name="connsiteY1" fmla="*/ 1577473 h 1577786"/>
                <a:gd name="connsiteX2" fmla="*/ 1751263 w 1751263"/>
                <a:gd name="connsiteY2" fmla="*/ 0 h 1577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51263" h="1577786">
                  <a:moveTo>
                    <a:pt x="0" y="106947"/>
                  </a:moveTo>
                  <a:cubicBezTo>
                    <a:pt x="221693" y="851122"/>
                    <a:pt x="443386" y="1595297"/>
                    <a:pt x="735263" y="1577473"/>
                  </a:cubicBezTo>
                  <a:cubicBezTo>
                    <a:pt x="1027140" y="1559649"/>
                    <a:pt x="1389201" y="779824"/>
                    <a:pt x="1751263" y="0"/>
                  </a:cubicBez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3850105" y="5160211"/>
              <a:ext cx="1136316" cy="347578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4986421" y="5507789"/>
              <a:ext cx="0" cy="848562"/>
            </a:xfrm>
            <a:prstGeom prst="line">
              <a:avLst/>
            </a:prstGeom>
            <a:ln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868821" y="5192294"/>
              <a:ext cx="0" cy="1164057"/>
            </a:xfrm>
            <a:prstGeom prst="line">
              <a:avLst/>
            </a:prstGeom>
            <a:ln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715849" y="6356351"/>
              <a:ext cx="3059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833449" y="6356351"/>
              <a:ext cx="2889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087449" y="5323123"/>
              <a:ext cx="4993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  <a:r>
                <a:rPr lang="en-US" dirty="0" smtClean="0"/>
                <a:t>(v)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835541" y="4785895"/>
              <a:ext cx="5163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  <a:r>
                <a:rPr lang="en-US" dirty="0" smtClean="0"/>
                <a:t>(u)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96396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Region 2014-09-01 at 18.48.0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530" y="1600201"/>
            <a:ext cx="5553137" cy="10847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the SVM optimization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This function is convex in </a:t>
            </a:r>
            <a:r>
              <a:rPr lang="en-US" b="1" dirty="0" smtClean="0"/>
              <a:t>w</a:t>
            </a:r>
            <a:endParaRPr lang="en-US" dirty="0" smtClean="0"/>
          </a:p>
          <a:p>
            <a:r>
              <a:rPr lang="en-US" dirty="0" smtClean="0"/>
              <a:t>This is a quadratic optimization problem because the objective is quadratic</a:t>
            </a:r>
            <a:endParaRPr lang="en-US" dirty="0"/>
          </a:p>
          <a:p>
            <a:r>
              <a:rPr lang="en-US" dirty="0" smtClean="0"/>
              <a:t>Earlier methods: Used techniques from Quadratic Programming</a:t>
            </a:r>
          </a:p>
          <a:p>
            <a:pPr lvl="1"/>
            <a:r>
              <a:rPr lang="en-US" dirty="0" smtClean="0"/>
              <a:t>Very slow</a:t>
            </a:r>
          </a:p>
          <a:p>
            <a:r>
              <a:rPr lang="en-US" dirty="0" smtClean="0"/>
              <a:t>No constraints, can use </a:t>
            </a:r>
            <a:r>
              <a:rPr lang="en-US" i="1" dirty="0" smtClean="0">
                <a:solidFill>
                  <a:srgbClr val="CC3333"/>
                </a:solidFill>
              </a:rPr>
              <a:t>gradient descent</a:t>
            </a:r>
          </a:p>
          <a:p>
            <a:pPr lvl="1"/>
            <a:r>
              <a:rPr lang="en-US" dirty="0" smtClean="0"/>
              <a:t>Still very slow!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A50C6-785C-D44C-9EFF-100B0E2B0EF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907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radient descent for SVM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Gradient descent algorithm to minimize a function f(w):</a:t>
            </a:r>
          </a:p>
          <a:p>
            <a:pPr lvl="1"/>
            <a:r>
              <a:rPr lang="en-US" dirty="0" smtClean="0"/>
              <a:t>Initialize solution w</a:t>
            </a:r>
            <a:endParaRPr lang="en-US" dirty="0"/>
          </a:p>
          <a:p>
            <a:pPr lvl="1"/>
            <a:r>
              <a:rPr lang="en-US" dirty="0" smtClean="0"/>
              <a:t>Repeat</a:t>
            </a:r>
          </a:p>
          <a:p>
            <a:pPr lvl="2"/>
            <a:r>
              <a:rPr lang="en-US" dirty="0" smtClean="0"/>
              <a:t>Find the gradient of f at w: </a:t>
            </a:r>
            <a:r>
              <a:rPr lang="en-US" dirty="0" smtClean="0">
                <a:latin typeface="cmsy10"/>
                <a:ea typeface="cmsy10"/>
                <a:cs typeface="cmsy10"/>
              </a:rPr>
              <a:t>r</a:t>
            </a:r>
            <a:r>
              <a:rPr lang="en-US" dirty="0" smtClean="0"/>
              <a:t> f</a:t>
            </a:r>
          </a:p>
          <a:p>
            <a:pPr lvl="2"/>
            <a:r>
              <a:rPr lang="en-US" dirty="0" smtClean="0"/>
              <a:t>Set w </a:t>
            </a:r>
            <a:r>
              <a:rPr lang="en-US" dirty="0" err="1" smtClean="0">
                <a:latin typeface="cmsy10"/>
                <a:ea typeface="cmsy10"/>
                <a:cs typeface="cmsy10"/>
              </a:rPr>
              <a:t>Ã</a:t>
            </a:r>
            <a:r>
              <a:rPr lang="en-US" dirty="0" smtClean="0"/>
              <a:t> w – r </a:t>
            </a:r>
            <a:r>
              <a:rPr lang="en-US" dirty="0" smtClean="0">
                <a:latin typeface="cmsy10"/>
                <a:ea typeface="cmsy10"/>
                <a:cs typeface="cmsy10"/>
              </a:rPr>
              <a:t>r</a:t>
            </a:r>
            <a:r>
              <a:rPr lang="en-US" dirty="0" smtClean="0"/>
              <a:t> f</a:t>
            </a:r>
          </a:p>
          <a:p>
            <a:pPr lvl="2"/>
            <a:endParaRPr lang="en-US" dirty="0"/>
          </a:p>
          <a:p>
            <a:r>
              <a:rPr lang="en-US" dirty="0" smtClean="0"/>
              <a:t>Gradient of the SVM objective requires summing over the entire training set</a:t>
            </a:r>
          </a:p>
          <a:p>
            <a:pPr lvl="1"/>
            <a:r>
              <a:rPr lang="en-US" dirty="0" smtClean="0"/>
              <a:t>Slow</a:t>
            </a:r>
          </a:p>
          <a:p>
            <a:pPr lvl="1"/>
            <a:r>
              <a:rPr lang="en-US" dirty="0" smtClean="0"/>
              <a:t>Does not really scale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A50C6-785C-D44C-9EFF-100B0E2B0EF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080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Stochastic gradient descent for SVM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Given a training set D = {(</a:t>
            </a:r>
            <a:r>
              <a:rPr lang="en-US" b="1" dirty="0" err="1"/>
              <a:t>x</a:t>
            </a:r>
            <a:r>
              <a:rPr lang="en-US" dirty="0" err="1"/>
              <a:t>,y</a:t>
            </a:r>
            <a:r>
              <a:rPr lang="en-US" dirty="0"/>
              <a:t>)}, x </a:t>
            </a:r>
            <a:r>
              <a:rPr lang="en-US" dirty="0">
                <a:latin typeface="cmsy10"/>
                <a:ea typeface="cmsy10"/>
                <a:cs typeface="cmsy10"/>
              </a:rPr>
              <a:t>2</a:t>
            </a:r>
            <a:r>
              <a:rPr lang="en-US" dirty="0"/>
              <a:t> </a:t>
            </a:r>
            <a:r>
              <a:rPr lang="en-US" dirty="0">
                <a:latin typeface="cmsy10"/>
                <a:ea typeface="cmsy10"/>
                <a:cs typeface="cmsy10"/>
              </a:rPr>
              <a:t>&lt;</a:t>
            </a:r>
            <a:r>
              <a:rPr lang="en-US" baseline="30000" dirty="0"/>
              <a:t>n</a:t>
            </a:r>
            <a:r>
              <a:rPr lang="en-US" dirty="0"/>
              <a:t>, y </a:t>
            </a:r>
            <a:r>
              <a:rPr lang="en-US" dirty="0">
                <a:latin typeface="cmsy10"/>
                <a:ea typeface="cmsy10"/>
                <a:cs typeface="cmsy10"/>
              </a:rPr>
              <a:t>2</a:t>
            </a:r>
            <a:r>
              <a:rPr lang="en-US" dirty="0"/>
              <a:t> {-1,1}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Initialize </a:t>
            </a:r>
            <a:r>
              <a:rPr lang="en-US" b="1" dirty="0"/>
              <a:t>w</a:t>
            </a:r>
            <a:r>
              <a:rPr lang="en-US" dirty="0"/>
              <a:t> = 0 </a:t>
            </a:r>
            <a:r>
              <a:rPr lang="en-US" dirty="0">
                <a:latin typeface="cmsy10"/>
                <a:ea typeface="cmsy10"/>
                <a:cs typeface="cmsy10"/>
              </a:rPr>
              <a:t>2</a:t>
            </a:r>
            <a:r>
              <a:rPr lang="en-US" dirty="0"/>
              <a:t> </a:t>
            </a:r>
            <a:r>
              <a:rPr lang="en-US" dirty="0">
                <a:latin typeface="cmsy10"/>
                <a:ea typeface="cmsy10"/>
                <a:cs typeface="cmsy10"/>
              </a:rPr>
              <a:t>&lt;</a:t>
            </a:r>
            <a:r>
              <a:rPr lang="en-US" baseline="30000" dirty="0"/>
              <a:t>n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For epoch = 1 … T:</a:t>
            </a:r>
            <a:endParaRPr lang="en-US" i="1" dirty="0">
              <a:solidFill>
                <a:schemeClr val="accent2"/>
              </a:solidFill>
            </a:endParaRP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For each training example (</a:t>
            </a:r>
            <a:r>
              <a:rPr lang="en-US" b="1" dirty="0"/>
              <a:t>x</a:t>
            </a:r>
            <a:r>
              <a:rPr lang="en-US" dirty="0"/>
              <a:t>, y) </a:t>
            </a:r>
            <a:r>
              <a:rPr lang="en-US" dirty="0">
                <a:latin typeface="cmsy10"/>
                <a:ea typeface="cmsy10"/>
                <a:cs typeface="cmsy10"/>
              </a:rPr>
              <a:t>2</a:t>
            </a:r>
            <a:r>
              <a:rPr lang="en-US" dirty="0"/>
              <a:t> D:</a:t>
            </a:r>
          </a:p>
          <a:p>
            <a:pPr marL="1314450" lvl="2" indent="-514350">
              <a:buFont typeface="+mj-lt"/>
              <a:buAutoNum type="arabicPeriod"/>
            </a:pPr>
            <a:r>
              <a:rPr lang="en-US" dirty="0" smtClean="0"/>
              <a:t>Treat (</a:t>
            </a:r>
            <a:r>
              <a:rPr lang="en-US" b="1" dirty="0" err="1" smtClean="0"/>
              <a:t>x</a:t>
            </a:r>
            <a:r>
              <a:rPr lang="en-US" dirty="0" err="1" smtClean="0"/>
              <a:t>,y</a:t>
            </a:r>
            <a:r>
              <a:rPr lang="en-US" dirty="0" smtClean="0"/>
              <a:t>) as a full dataset and take the derivative of the SVM objective at the current w to be </a:t>
            </a:r>
            <a:r>
              <a:rPr lang="en-US" dirty="0" smtClean="0">
                <a:latin typeface="cmsy10"/>
                <a:ea typeface="cmsy10"/>
                <a:cs typeface="cmsy10"/>
              </a:rPr>
              <a:t>r</a:t>
            </a:r>
          </a:p>
          <a:p>
            <a:pPr marL="1314450" lvl="2" indent="-514350">
              <a:buFont typeface="+mj-lt"/>
              <a:buAutoNum type="arabicPeriod"/>
            </a:pPr>
            <a:r>
              <a:rPr lang="en-US" b="1" dirty="0" smtClean="0"/>
              <a:t>w </a:t>
            </a:r>
            <a:r>
              <a:rPr lang="en-US" b="1" dirty="0" err="1" smtClean="0">
                <a:latin typeface="cmsy10"/>
                <a:ea typeface="cmsy10"/>
                <a:cs typeface="cmsy10"/>
              </a:rPr>
              <a:t>Ã</a:t>
            </a:r>
            <a:r>
              <a:rPr lang="en-US" dirty="0" smtClean="0"/>
              <a:t> </a:t>
            </a:r>
            <a:r>
              <a:rPr lang="en-US" b="1" dirty="0" smtClean="0"/>
              <a:t>w </a:t>
            </a:r>
            <a:r>
              <a:rPr lang="en-US" dirty="0" smtClean="0"/>
              <a:t>– r </a:t>
            </a:r>
            <a:r>
              <a:rPr lang="en-US" dirty="0" smtClean="0">
                <a:latin typeface="cmsy10"/>
                <a:ea typeface="cmsy10"/>
                <a:cs typeface="cmsy10"/>
              </a:rPr>
              <a:t>r</a:t>
            </a:r>
            <a:endParaRPr lang="en-US" dirty="0">
              <a:latin typeface="cmsy1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Return </a:t>
            </a:r>
            <a:r>
              <a:rPr lang="en-US" b="1" dirty="0" smtClean="0"/>
              <a:t>w</a:t>
            </a:r>
          </a:p>
          <a:p>
            <a:pPr marL="0" indent="0">
              <a:buNone/>
            </a:pPr>
            <a:endParaRPr lang="en-US" b="1" dirty="0"/>
          </a:p>
          <a:p>
            <a:pPr marL="0" indent="0" algn="ctr">
              <a:buNone/>
            </a:pPr>
            <a:r>
              <a:rPr lang="en-US" b="1" dirty="0" smtClean="0"/>
              <a:t>What is the gradient of the hinge loss with respect to w?</a:t>
            </a:r>
          </a:p>
          <a:p>
            <a:pPr marL="0" indent="0">
              <a:buNone/>
            </a:pPr>
            <a:r>
              <a:rPr lang="en-US" dirty="0" smtClean="0"/>
              <a:t>(The hinge loss is not a differentiable function!)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A50C6-785C-D44C-9EFF-100B0E2B0EF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351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Stochastic sub-gradient descent for SVM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Given a training set D = {(</a:t>
            </a:r>
            <a:r>
              <a:rPr lang="en-US" b="1" dirty="0" err="1"/>
              <a:t>x</a:t>
            </a:r>
            <a:r>
              <a:rPr lang="en-US" dirty="0" err="1"/>
              <a:t>,y</a:t>
            </a:r>
            <a:r>
              <a:rPr lang="en-US" dirty="0"/>
              <a:t>)}, x </a:t>
            </a:r>
            <a:r>
              <a:rPr lang="en-US" dirty="0">
                <a:latin typeface="cmsy10"/>
                <a:ea typeface="cmsy10"/>
                <a:cs typeface="cmsy10"/>
              </a:rPr>
              <a:t>2</a:t>
            </a:r>
            <a:r>
              <a:rPr lang="en-US" dirty="0"/>
              <a:t> </a:t>
            </a:r>
            <a:r>
              <a:rPr lang="en-US" dirty="0">
                <a:latin typeface="cmsy10"/>
                <a:ea typeface="cmsy10"/>
                <a:cs typeface="cmsy10"/>
              </a:rPr>
              <a:t>&lt;</a:t>
            </a:r>
            <a:r>
              <a:rPr lang="en-US" baseline="30000" dirty="0"/>
              <a:t>n</a:t>
            </a:r>
            <a:r>
              <a:rPr lang="en-US" dirty="0"/>
              <a:t>, y </a:t>
            </a:r>
            <a:r>
              <a:rPr lang="en-US" dirty="0">
                <a:latin typeface="cmsy10"/>
                <a:ea typeface="cmsy10"/>
                <a:cs typeface="cmsy10"/>
              </a:rPr>
              <a:t>2</a:t>
            </a:r>
            <a:r>
              <a:rPr lang="en-US" dirty="0"/>
              <a:t> {-1,1}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Initialize </a:t>
            </a:r>
            <a:r>
              <a:rPr lang="en-US" b="1" dirty="0"/>
              <a:t>w</a:t>
            </a:r>
            <a:r>
              <a:rPr lang="en-US" dirty="0"/>
              <a:t> = 0 </a:t>
            </a:r>
            <a:r>
              <a:rPr lang="en-US" dirty="0">
                <a:latin typeface="cmsy10"/>
                <a:ea typeface="cmsy10"/>
                <a:cs typeface="cmsy10"/>
              </a:rPr>
              <a:t>2</a:t>
            </a:r>
            <a:r>
              <a:rPr lang="en-US" dirty="0"/>
              <a:t> </a:t>
            </a:r>
            <a:r>
              <a:rPr lang="en-US" dirty="0">
                <a:latin typeface="cmsy10"/>
                <a:ea typeface="cmsy10"/>
                <a:cs typeface="cmsy10"/>
              </a:rPr>
              <a:t>&lt;</a:t>
            </a:r>
            <a:r>
              <a:rPr lang="en-US" baseline="30000" dirty="0"/>
              <a:t>n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For epoch = 1 … T:</a:t>
            </a:r>
            <a:endParaRPr lang="en-US" i="1" dirty="0">
              <a:solidFill>
                <a:schemeClr val="accent2"/>
              </a:solidFill>
            </a:endParaRP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For each training example (</a:t>
            </a:r>
            <a:r>
              <a:rPr lang="en-US" b="1" dirty="0"/>
              <a:t>x</a:t>
            </a:r>
            <a:r>
              <a:rPr lang="en-US" dirty="0"/>
              <a:t>, y) </a:t>
            </a:r>
            <a:r>
              <a:rPr lang="en-US" dirty="0">
                <a:latin typeface="cmsy10"/>
                <a:ea typeface="cmsy10"/>
                <a:cs typeface="cmsy10"/>
              </a:rPr>
              <a:t>2</a:t>
            </a:r>
            <a:r>
              <a:rPr lang="en-US" dirty="0"/>
              <a:t> D:</a:t>
            </a:r>
          </a:p>
          <a:p>
            <a:pPr marL="800100" lvl="2" indent="0">
              <a:buNone/>
            </a:pPr>
            <a:r>
              <a:rPr lang="en-US" dirty="0" smtClean="0"/>
              <a:t>	If y </a:t>
            </a:r>
            <a:r>
              <a:rPr lang="en-US" b="1" dirty="0" err="1" smtClean="0"/>
              <a:t>w</a:t>
            </a:r>
            <a:r>
              <a:rPr lang="en-US" baseline="30000" dirty="0" err="1" smtClean="0"/>
              <a:t>T</a:t>
            </a:r>
            <a:r>
              <a:rPr lang="en-US" b="1" dirty="0" err="1" smtClean="0"/>
              <a:t>x</a:t>
            </a:r>
            <a:r>
              <a:rPr lang="en-US" dirty="0" smtClean="0"/>
              <a:t> </a:t>
            </a:r>
            <a:r>
              <a:rPr lang="en-US" dirty="0" smtClean="0">
                <a:latin typeface="cmsy10"/>
                <a:ea typeface="cmsy10"/>
                <a:cs typeface="cmsy10"/>
              </a:rPr>
              <a:t>·</a:t>
            </a:r>
            <a:r>
              <a:rPr lang="en-US" dirty="0" smtClean="0"/>
              <a:t> 1, </a:t>
            </a:r>
          </a:p>
          <a:p>
            <a:pPr marL="800100" lvl="2" indent="0">
              <a:buNone/>
            </a:pPr>
            <a:r>
              <a:rPr lang="en-US" dirty="0"/>
              <a:t>	</a:t>
            </a:r>
            <a:r>
              <a:rPr lang="en-US" dirty="0" smtClean="0"/>
              <a:t>	then </a:t>
            </a:r>
            <a:r>
              <a:rPr lang="en-US" b="1" dirty="0" smtClean="0"/>
              <a:t>w </a:t>
            </a:r>
            <a:r>
              <a:rPr lang="en-US" b="1" dirty="0" err="1" smtClean="0">
                <a:latin typeface="cmsy10"/>
                <a:ea typeface="cmsy10"/>
                <a:cs typeface="cmsy10"/>
              </a:rPr>
              <a:t>Ã</a:t>
            </a:r>
            <a:r>
              <a:rPr lang="en-US" dirty="0" smtClean="0"/>
              <a:t> </a:t>
            </a:r>
            <a:r>
              <a:rPr lang="en-US" dirty="0"/>
              <a:t>(1-r</a:t>
            </a:r>
            <a:r>
              <a:rPr lang="en-US" dirty="0" smtClean="0"/>
              <a:t>)</a:t>
            </a:r>
            <a:r>
              <a:rPr lang="en-US" b="1" dirty="0" smtClean="0"/>
              <a:t>w </a:t>
            </a:r>
            <a:r>
              <a:rPr lang="en-US" dirty="0"/>
              <a:t>+</a:t>
            </a:r>
            <a:r>
              <a:rPr lang="en-US" dirty="0" smtClean="0"/>
              <a:t> r C y </a:t>
            </a:r>
            <a:r>
              <a:rPr lang="en-US" b="1" dirty="0" smtClean="0"/>
              <a:t>x </a:t>
            </a:r>
          </a:p>
          <a:p>
            <a:pPr marL="800100" lvl="2" indent="0">
              <a:buNone/>
            </a:pPr>
            <a:r>
              <a:rPr lang="en-US" b="1" dirty="0"/>
              <a:t>	</a:t>
            </a:r>
            <a:r>
              <a:rPr lang="en-US" b="1" dirty="0" smtClean="0"/>
              <a:t>	</a:t>
            </a:r>
            <a:r>
              <a:rPr lang="en-US" dirty="0" smtClean="0"/>
              <a:t>else </a:t>
            </a:r>
            <a:r>
              <a:rPr lang="en-US" b="1" dirty="0" smtClean="0"/>
              <a:t>w </a:t>
            </a:r>
            <a:r>
              <a:rPr lang="en-US" b="1" dirty="0" err="1">
                <a:latin typeface="cmsy10"/>
                <a:ea typeface="cmsy10"/>
                <a:cs typeface="cmsy10"/>
              </a:rPr>
              <a:t>Ã</a:t>
            </a:r>
            <a:r>
              <a:rPr lang="en-US" b="1" dirty="0" smtClean="0"/>
              <a:t> </a:t>
            </a:r>
            <a:r>
              <a:rPr lang="en-US" dirty="0" smtClean="0"/>
              <a:t>(1-r)</a:t>
            </a:r>
            <a:r>
              <a:rPr lang="en-US" b="1" dirty="0" smtClean="0"/>
              <a:t> w</a:t>
            </a:r>
            <a:endParaRPr lang="en-US" b="1" dirty="0">
              <a:latin typeface="cmsy1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Return </a:t>
            </a:r>
            <a:r>
              <a:rPr lang="en-US" b="1" dirty="0" smtClean="0"/>
              <a:t>w</a:t>
            </a:r>
          </a:p>
          <a:p>
            <a:pPr marL="0" indent="0">
              <a:buNone/>
            </a:pPr>
            <a:r>
              <a:rPr lang="en-US" b="1" dirty="0"/>
              <a:t>Prediction: </a:t>
            </a:r>
            <a:r>
              <a:rPr lang="en-US" dirty="0" err="1"/>
              <a:t>sgn</a:t>
            </a:r>
            <a:r>
              <a:rPr lang="en-US" dirty="0"/>
              <a:t>(</a:t>
            </a:r>
            <a:r>
              <a:rPr lang="en-US" b="1" dirty="0" err="1"/>
              <a:t>w</a:t>
            </a:r>
            <a:r>
              <a:rPr lang="en-US" baseline="30000" dirty="0" err="1"/>
              <a:t>T</a:t>
            </a:r>
            <a:r>
              <a:rPr lang="en-US" b="1" dirty="0" err="1"/>
              <a:t>x</a:t>
            </a:r>
            <a:r>
              <a:rPr lang="en-US" dirty="0" smtClean="0"/>
              <a:t>)</a:t>
            </a:r>
            <a:endParaRPr lang="en-US" b="1" dirty="0"/>
          </a:p>
          <a:p>
            <a:pPr marL="0" indent="0">
              <a:buNone/>
            </a:pPr>
            <a:r>
              <a:rPr lang="en-US" dirty="0" smtClean="0">
                <a:solidFill>
                  <a:schemeClr val="accent2"/>
                </a:solidFill>
              </a:rPr>
              <a:t>Compare to the perceptron algorithm!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A50C6-785C-D44C-9EFF-100B0E2B0EF8}" type="slidenum">
              <a:rPr lang="en-US" smtClean="0"/>
              <a:t>35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65518" y="5802998"/>
            <a:ext cx="3490149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Perceptron update:</a:t>
            </a:r>
          </a:p>
          <a:p>
            <a:pPr marL="0" lvl="2"/>
            <a:r>
              <a:rPr lang="en-US" dirty="0"/>
              <a:t>If y </a:t>
            </a:r>
            <a:r>
              <a:rPr lang="en-US" b="1" dirty="0" err="1" smtClean="0"/>
              <a:t>w</a:t>
            </a:r>
            <a:r>
              <a:rPr lang="en-US" baseline="30000" dirty="0" err="1" smtClean="0"/>
              <a:t>T</a:t>
            </a:r>
            <a:r>
              <a:rPr lang="en-US" b="1" dirty="0" err="1" smtClean="0"/>
              <a:t>x</a:t>
            </a:r>
            <a:r>
              <a:rPr lang="en-US" b="1" dirty="0" smtClean="0"/>
              <a:t> </a:t>
            </a:r>
            <a:r>
              <a:rPr lang="en-US" b="1" dirty="0" smtClean="0">
                <a:latin typeface="cmsy10"/>
                <a:ea typeface="cmsy10"/>
                <a:cs typeface="cmsy10"/>
              </a:rPr>
              <a:t>·</a:t>
            </a:r>
            <a:r>
              <a:rPr lang="en-US" dirty="0" smtClean="0"/>
              <a:t> 0, </a:t>
            </a:r>
            <a:r>
              <a:rPr lang="en-US" dirty="0"/>
              <a:t>update </a:t>
            </a:r>
            <a:r>
              <a:rPr lang="en-US" b="1" dirty="0"/>
              <a:t>w</a:t>
            </a:r>
            <a:r>
              <a:rPr lang="en-US" dirty="0"/>
              <a:t> </a:t>
            </a:r>
            <a:r>
              <a:rPr lang="en-US" dirty="0" err="1">
                <a:latin typeface="cmsy10"/>
                <a:ea typeface="cmsy10"/>
                <a:cs typeface="cmsy10"/>
              </a:rPr>
              <a:t>Ã</a:t>
            </a:r>
            <a:r>
              <a:rPr lang="en-US" dirty="0"/>
              <a:t> </a:t>
            </a:r>
            <a:r>
              <a:rPr lang="en-US" b="1" dirty="0"/>
              <a:t>w</a:t>
            </a:r>
            <a:r>
              <a:rPr lang="en-US" dirty="0"/>
              <a:t> + </a:t>
            </a:r>
            <a:r>
              <a:rPr lang="en-US" dirty="0" smtClean="0"/>
              <a:t>r y </a:t>
            </a:r>
            <a:r>
              <a:rPr lang="en-US" b="1" dirty="0" smtClean="0"/>
              <a:t>x</a:t>
            </a:r>
            <a:endParaRPr lang="en-US" b="1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385704" y="4922762"/>
            <a:ext cx="830109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6669852" y="2285999"/>
            <a:ext cx="1778000" cy="8748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r</a:t>
            </a:r>
            <a:r>
              <a:rPr lang="en-US" sz="1600" dirty="0" smtClean="0"/>
              <a:t>: learning rate, many tweaks possible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88605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SVM summary from optimization perspective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Minimize regularized hinge loss</a:t>
            </a:r>
            <a:endParaRPr lang="en-US" dirty="0"/>
          </a:p>
          <a:p>
            <a:r>
              <a:rPr lang="en-US" dirty="0" smtClean="0"/>
              <a:t>Solve using stochastic gradient descent</a:t>
            </a:r>
          </a:p>
          <a:p>
            <a:pPr lvl="1"/>
            <a:r>
              <a:rPr lang="en-US" dirty="0" smtClean="0"/>
              <a:t>Very fast, run time does not depend on number of examples</a:t>
            </a:r>
          </a:p>
          <a:p>
            <a:pPr lvl="1"/>
            <a:r>
              <a:rPr lang="en-US" dirty="0" smtClean="0"/>
              <a:t>Compare with Perceptron algorithm: Perceptron does not maximize margin width</a:t>
            </a:r>
          </a:p>
          <a:p>
            <a:pPr lvl="2"/>
            <a:r>
              <a:rPr lang="en-US" dirty="0" smtClean="0"/>
              <a:t>Perceptron variants can force a margin</a:t>
            </a:r>
          </a:p>
          <a:p>
            <a:pPr lvl="1"/>
            <a:r>
              <a:rPr lang="en-US" dirty="0" smtClean="0"/>
              <a:t>Convergence criterion is an issue; can be too aggressive in the beginning and get to a reasonably good solution fast; but convergence is slow for very accurate weight vector</a:t>
            </a:r>
            <a:endParaRPr lang="en-US" dirty="0"/>
          </a:p>
          <a:p>
            <a:r>
              <a:rPr lang="en-US" dirty="0" smtClean="0"/>
              <a:t>Another successful optimization algorithm:</a:t>
            </a:r>
          </a:p>
          <a:p>
            <a:pPr lvl="1"/>
            <a:r>
              <a:rPr lang="en-US" dirty="0" smtClean="0"/>
              <a:t>Dual coordinate descent, implemented in </a:t>
            </a:r>
            <a:r>
              <a:rPr lang="en-US" dirty="0" err="1" smtClean="0">
                <a:latin typeface="Courier"/>
                <a:cs typeface="Courier"/>
              </a:rPr>
              <a:t>liblinear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A50C6-785C-D44C-9EFF-100B0E2B0EF8}" type="slidenum">
              <a:rPr lang="en-US" smtClean="0"/>
              <a:t>36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80815" y="6125518"/>
            <a:ext cx="15854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C3333"/>
                </a:solidFill>
              </a:rPr>
              <a:t>Questions?</a:t>
            </a:r>
            <a:endParaRPr lang="en-US" sz="2400" dirty="0">
              <a:solidFill>
                <a:srgbClr val="CC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4997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Where are we?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514350" indent="-514350">
              <a:buAutoNum type="arabicPeriod"/>
            </a:pPr>
            <a:r>
              <a:rPr lang="en-US" dirty="0" smtClean="0">
                <a:solidFill>
                  <a:srgbClr val="333333"/>
                </a:solidFill>
              </a:rPr>
              <a:t>Supervised learning: The general setting</a:t>
            </a:r>
          </a:p>
          <a:p>
            <a:pPr marL="514350" indent="-514350">
              <a:buAutoNum type="arabicPeriod"/>
            </a:pPr>
            <a:r>
              <a:rPr lang="en-US" dirty="0" smtClean="0"/>
              <a:t>Linear classifiers</a:t>
            </a:r>
          </a:p>
          <a:p>
            <a:pPr marL="514350" indent="-514350">
              <a:buFont typeface="Arial"/>
              <a:buAutoNum type="arabicPeriod"/>
            </a:pPr>
            <a:r>
              <a:rPr lang="en-US" dirty="0">
                <a:solidFill>
                  <a:srgbClr val="333333"/>
                </a:solidFill>
              </a:rPr>
              <a:t>The Perceptron </a:t>
            </a:r>
            <a:r>
              <a:rPr lang="en-US" dirty="0" smtClean="0">
                <a:solidFill>
                  <a:srgbClr val="333333"/>
                </a:solidFill>
              </a:rPr>
              <a:t>algorithm</a:t>
            </a:r>
            <a:endParaRPr lang="en-US" dirty="0" smtClean="0"/>
          </a:p>
          <a:p>
            <a:pPr marL="514350" indent="-514350">
              <a:buFont typeface="Arial"/>
              <a:buAutoNum type="arabicPeriod"/>
            </a:pPr>
            <a:r>
              <a:rPr lang="en-US" dirty="0"/>
              <a:t>Support vector </a:t>
            </a:r>
            <a:r>
              <a:rPr lang="en-US" dirty="0" smtClean="0"/>
              <a:t>machine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 smtClean="0"/>
              <a:t>Learning as optimization</a:t>
            </a:r>
          </a:p>
          <a:p>
            <a:pPr marL="514350" indent="-514350">
              <a:buAutoNum type="arabicPeriod"/>
            </a:pPr>
            <a:r>
              <a:rPr lang="en-US" dirty="0" smtClean="0">
                <a:solidFill>
                  <a:schemeClr val="accent2"/>
                </a:solidFill>
              </a:rPr>
              <a:t>Logistic Regression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A50C6-785C-D44C-9EFF-100B0E2B0EF8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509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Regularized loss minimization: Logistic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Learning:</a:t>
            </a:r>
          </a:p>
          <a:p>
            <a:endParaRPr lang="en-US" baseline="30000" dirty="0" smtClean="0"/>
          </a:p>
          <a:p>
            <a:r>
              <a:rPr lang="en-US" dirty="0" smtClean="0"/>
              <a:t>With linear classifiers:</a:t>
            </a:r>
          </a:p>
          <a:p>
            <a:endParaRPr lang="en-US" baseline="30000" dirty="0"/>
          </a:p>
          <a:p>
            <a:r>
              <a:rPr lang="en-US" dirty="0" smtClean="0"/>
              <a:t>SVM uses the hinge loss</a:t>
            </a:r>
            <a:endParaRPr lang="en-US" dirty="0"/>
          </a:p>
          <a:p>
            <a:endParaRPr lang="en-US" baseline="30000" dirty="0" smtClean="0"/>
          </a:p>
          <a:p>
            <a:r>
              <a:rPr lang="en-US" dirty="0" smtClean="0"/>
              <a:t>Another loss function: The logistic loss</a:t>
            </a:r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A50C6-785C-D44C-9EFF-100B0E2B0EF8}" type="slidenum">
              <a:rPr lang="en-US" smtClean="0"/>
              <a:t>38</a:t>
            </a:fld>
            <a:endParaRPr lang="en-US"/>
          </a:p>
        </p:txBody>
      </p:sp>
      <p:pic>
        <p:nvPicPr>
          <p:cNvPr id="6" name="Picture 5" descr="Screen Region 2014-09-04 at 11.35.1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946" y="4902938"/>
            <a:ext cx="4572000" cy="570084"/>
          </a:xfrm>
          <a:prstGeom prst="rect">
            <a:avLst/>
          </a:prstGeom>
        </p:spPr>
      </p:pic>
      <p:pic>
        <p:nvPicPr>
          <p:cNvPr id="8" name="Picture 7" descr="Screen Region 2014-09-04 at 11.38.1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5428" y="2387732"/>
            <a:ext cx="3967238" cy="780616"/>
          </a:xfrm>
          <a:prstGeom prst="rect">
            <a:avLst/>
          </a:prstGeom>
        </p:spPr>
      </p:pic>
      <p:pic>
        <p:nvPicPr>
          <p:cNvPr id="10" name="Picture 9" descr="Screen Region 2014-09-04 at 11.39.19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661" y="1563916"/>
            <a:ext cx="5188857" cy="795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279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Loss functions</a:t>
            </a:r>
            <a:endParaRPr lang="en-US" dirty="0"/>
          </a:p>
        </p:txBody>
      </p:sp>
      <p:graphicFrame>
        <p:nvGraphicFramePr>
          <p:cNvPr id="12" name="Chart 11"/>
          <p:cNvGraphicFramePr/>
          <p:nvPr>
            <p:extLst>
              <p:ext uri="{D42A27DB-BD31-4B8C-83A1-F6EECF244321}">
                <p14:modId xmlns:p14="http://schemas.microsoft.com/office/powerpoint/2010/main" val="1136396210"/>
              </p:ext>
            </p:extLst>
          </p:nvPr>
        </p:nvGraphicFramePr>
        <p:xfrm>
          <a:off x="328083" y="1284111"/>
          <a:ext cx="8445500" cy="5072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A50C6-785C-D44C-9EFF-100B0E2B0EF8}" type="slidenum">
              <a:rPr lang="en-US" smtClean="0"/>
              <a:t>39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75834" y="590932"/>
            <a:ext cx="4916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Typically plotted as a function of </a:t>
            </a:r>
            <a:r>
              <a:rPr lang="en-US" sz="2400" dirty="0" err="1" smtClean="0"/>
              <a:t>y</a:t>
            </a:r>
            <a:r>
              <a:rPr lang="en-US" sz="2400" b="1" dirty="0" err="1" smtClean="0"/>
              <a:t>w</a:t>
            </a:r>
            <a:r>
              <a:rPr lang="en-US" sz="2400" baseline="30000" dirty="0" err="1" smtClean="0"/>
              <a:t>T</a:t>
            </a:r>
            <a:r>
              <a:rPr lang="en-US" sz="2400" b="1" dirty="0" err="1" smtClean="0"/>
              <a:t>x</a:t>
            </a:r>
            <a:endParaRPr 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371474" y="1729511"/>
            <a:ext cx="61905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SVM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66611" y="1729511"/>
            <a:ext cx="190959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Logistic regression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90381" y="2125524"/>
            <a:ext cx="2295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Smooth, differentiable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084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the Perceptron algorithm doing?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Mistake-bound on the training set</a:t>
            </a:r>
          </a:p>
          <a:p>
            <a:endParaRPr lang="en-US" dirty="0"/>
          </a:p>
          <a:p>
            <a:r>
              <a:rPr lang="en-US" dirty="0" smtClean="0"/>
              <a:t>What about future examples? Can we say something about them?</a:t>
            </a:r>
          </a:p>
          <a:p>
            <a:endParaRPr lang="en-US" dirty="0"/>
          </a:p>
          <a:p>
            <a:r>
              <a:rPr lang="en-US" dirty="0" smtClean="0"/>
              <a:t>Can we say anything about the future?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A50C6-785C-D44C-9EFF-100B0E2B0EF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18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probabilistic interpretation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Suppose we believe that the labels are generated using the following probability distribution: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/>
              <a:t>Predict label = 1 if P(1 | </a:t>
            </a:r>
            <a:r>
              <a:rPr lang="en-US" b="1" dirty="0"/>
              <a:t>x</a:t>
            </a:r>
            <a:r>
              <a:rPr lang="en-US" dirty="0"/>
              <a:t>,</a:t>
            </a:r>
            <a:r>
              <a:rPr lang="en-US" b="1" dirty="0"/>
              <a:t> w</a:t>
            </a:r>
            <a:r>
              <a:rPr lang="en-US" dirty="0"/>
              <a:t>) &gt; P(-1 | </a:t>
            </a:r>
            <a:r>
              <a:rPr lang="en-US" b="1" dirty="0"/>
              <a:t>x</a:t>
            </a:r>
            <a:r>
              <a:rPr lang="en-US" dirty="0"/>
              <a:t>, </a:t>
            </a:r>
            <a:r>
              <a:rPr lang="en-US" b="1" dirty="0"/>
              <a:t>w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Equivalent to predicting 1 if </a:t>
            </a:r>
            <a:r>
              <a:rPr lang="en-US" b="1" dirty="0" err="1"/>
              <a:t>w</a:t>
            </a:r>
            <a:r>
              <a:rPr lang="en-US" baseline="30000" dirty="0" err="1"/>
              <a:t>T</a:t>
            </a:r>
            <a:r>
              <a:rPr lang="en-US" b="1" dirty="0" err="1"/>
              <a:t>x</a:t>
            </a:r>
            <a:r>
              <a:rPr lang="en-US" b="1" dirty="0"/>
              <a:t> </a:t>
            </a:r>
            <a:r>
              <a:rPr lang="en-US" b="1" dirty="0" smtClean="0">
                <a:latin typeface="cmsy10"/>
                <a:ea typeface="cmsy10"/>
                <a:cs typeface="cmsy10"/>
              </a:rPr>
              <a:t>¸</a:t>
            </a:r>
            <a:r>
              <a:rPr lang="en-US" dirty="0" smtClean="0"/>
              <a:t> 0</a:t>
            </a:r>
          </a:p>
          <a:p>
            <a:pPr lvl="1"/>
            <a:r>
              <a:rPr lang="en-US" dirty="0" smtClean="0"/>
              <a:t>Why?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A50C6-785C-D44C-9EFF-100B0E2B0EF8}" type="slidenum">
              <a:rPr lang="en-US" smtClean="0"/>
              <a:t>40</a:t>
            </a:fld>
            <a:endParaRPr lang="en-US"/>
          </a:p>
        </p:txBody>
      </p:sp>
      <p:sp>
        <p:nvSpPr>
          <p:cNvPr id="5" name="Right Brace 4"/>
          <p:cNvSpPr/>
          <p:nvPr/>
        </p:nvSpPr>
        <p:spPr>
          <a:xfrm>
            <a:off x="5191125" y="2762250"/>
            <a:ext cx="269875" cy="1181833"/>
          </a:xfrm>
          <a:prstGeom prst="rightBrace">
            <a:avLst>
              <a:gd name="adj1" fmla="val 8333"/>
              <a:gd name="adj2" fmla="val 5403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Screen Region 2014-09-04 at 11.40.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412" y="2490726"/>
            <a:ext cx="4424588" cy="784276"/>
          </a:xfrm>
          <a:prstGeom prst="rect">
            <a:avLst/>
          </a:prstGeom>
        </p:spPr>
      </p:pic>
      <p:pic>
        <p:nvPicPr>
          <p:cNvPr id="10" name="Picture 9" descr="Screen Region 2014-09-04 at 11.40.4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079" y="3179045"/>
            <a:ext cx="3193143" cy="729447"/>
          </a:xfrm>
          <a:prstGeom prst="rect">
            <a:avLst/>
          </a:prstGeom>
        </p:spPr>
      </p:pic>
      <p:pic>
        <p:nvPicPr>
          <p:cNvPr id="11" name="Picture 10" descr="Screen Region 2014-09-04 at 11.41.07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476" y="3159693"/>
            <a:ext cx="2914952" cy="597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688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probabilistic interpretation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Suppose we believe that the labels are generated using the following probability distribution: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What is the </a:t>
            </a:r>
            <a:r>
              <a:rPr lang="en-US" dirty="0" smtClean="0">
                <a:solidFill>
                  <a:srgbClr val="CC3333"/>
                </a:solidFill>
              </a:rPr>
              <a:t>log-likelihood</a:t>
            </a:r>
            <a:r>
              <a:rPr lang="en-US" dirty="0" smtClean="0"/>
              <a:t> of seeing a dataset D = {&lt;</a:t>
            </a:r>
            <a:r>
              <a:rPr lang="en-US" b="1" dirty="0" smtClean="0"/>
              <a:t>x</a:t>
            </a:r>
            <a:r>
              <a:rPr lang="en-US" baseline="-25000" dirty="0" smtClean="0"/>
              <a:t>i</a:t>
            </a:r>
            <a:r>
              <a:rPr lang="en-US" dirty="0" smtClean="0"/>
              <a:t>, </a:t>
            </a:r>
            <a:r>
              <a:rPr lang="en-US" dirty="0" err="1" smtClean="0"/>
              <a:t>y</a:t>
            </a:r>
            <a:r>
              <a:rPr lang="en-US" baseline="-25000" dirty="0" err="1" smtClean="0"/>
              <a:t>i</a:t>
            </a:r>
            <a:r>
              <a:rPr lang="en-US" dirty="0" smtClean="0"/>
              <a:t>&gt;} given a weight vector </a:t>
            </a:r>
            <a:r>
              <a:rPr lang="en-US" b="1" dirty="0" smtClean="0"/>
              <a:t>w</a:t>
            </a:r>
            <a:r>
              <a:rPr lang="en-US" dirty="0" smtClean="0"/>
              <a:t>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A50C6-785C-D44C-9EFF-100B0E2B0EF8}" type="slidenum">
              <a:rPr lang="en-US" smtClean="0"/>
              <a:t>41</a:t>
            </a:fld>
            <a:endParaRPr lang="en-US"/>
          </a:p>
        </p:txBody>
      </p:sp>
      <p:sp>
        <p:nvSpPr>
          <p:cNvPr id="5" name="Right Brace 4"/>
          <p:cNvSpPr/>
          <p:nvPr/>
        </p:nvSpPr>
        <p:spPr>
          <a:xfrm>
            <a:off x="5191125" y="2762250"/>
            <a:ext cx="269875" cy="1181833"/>
          </a:xfrm>
          <a:prstGeom prst="rightBrace">
            <a:avLst>
              <a:gd name="adj1" fmla="val 8333"/>
              <a:gd name="adj2" fmla="val 5403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Screen Region 2014-09-04 at 11.40.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412" y="2490726"/>
            <a:ext cx="4424588" cy="784276"/>
          </a:xfrm>
          <a:prstGeom prst="rect">
            <a:avLst/>
          </a:prstGeom>
        </p:spPr>
      </p:pic>
      <p:pic>
        <p:nvPicPr>
          <p:cNvPr id="10" name="Picture 9" descr="Screen Region 2014-09-04 at 11.40.4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079" y="3179045"/>
            <a:ext cx="3193143" cy="729447"/>
          </a:xfrm>
          <a:prstGeom prst="rect">
            <a:avLst/>
          </a:prstGeom>
        </p:spPr>
      </p:pic>
      <p:pic>
        <p:nvPicPr>
          <p:cNvPr id="11" name="Picture 10" descr="Screen Region 2014-09-04 at 11.41.07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476" y="3159693"/>
            <a:ext cx="2914952" cy="597088"/>
          </a:xfrm>
          <a:prstGeom prst="rect">
            <a:avLst/>
          </a:prstGeom>
        </p:spPr>
      </p:pic>
      <p:pic>
        <p:nvPicPr>
          <p:cNvPr id="7" name="Picture 6" descr="Screen Region 2014-09-04 at 11.49.18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857" y="5271796"/>
            <a:ext cx="5080000" cy="793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746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1280px-Normal_Distribution_PDF.svg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852" y="3467488"/>
            <a:ext cx="2609463" cy="166761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Prior distribution over the weight vectors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 </a:t>
            </a:r>
            <a:r>
              <a:rPr lang="en-US" dirty="0" smtClean="0">
                <a:solidFill>
                  <a:srgbClr val="CC3333"/>
                </a:solidFill>
              </a:rPr>
              <a:t>prior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balances the tradeoff between the likelihood of the data and existing belief about the parameters</a:t>
            </a:r>
            <a:endParaRPr lang="en-US" dirty="0"/>
          </a:p>
          <a:p>
            <a:pPr lvl="1"/>
            <a:r>
              <a:rPr lang="en-US" dirty="0" smtClean="0"/>
              <a:t>Suppose each weight </a:t>
            </a:r>
            <a:r>
              <a:rPr lang="en-US" dirty="0" err="1" smtClean="0"/>
              <a:t>w</a:t>
            </a:r>
            <a:r>
              <a:rPr lang="en-US" baseline="-25000" dirty="0" err="1" smtClean="0"/>
              <a:t>i</a:t>
            </a:r>
            <a:r>
              <a:rPr lang="en-US" dirty="0" smtClean="0"/>
              <a:t> is drawn independently from the normal distribution centered at zero with variance </a:t>
            </a:r>
            <a:r>
              <a:rPr lang="en-US" dirty="0" smtClean="0">
                <a:latin typeface="cmmi10"/>
                <a:ea typeface="cmmi10"/>
                <a:cs typeface="cmmi10"/>
              </a:rPr>
              <a:t>¾</a:t>
            </a:r>
            <a:r>
              <a:rPr lang="en-US" baseline="30000" dirty="0" smtClean="0">
                <a:latin typeface="cmmi10"/>
                <a:ea typeface="cmmi10"/>
                <a:cs typeface="cmmi10"/>
              </a:rPr>
              <a:t>2</a:t>
            </a:r>
          </a:p>
          <a:p>
            <a:pPr lvl="2"/>
            <a:r>
              <a:rPr lang="en-US" dirty="0" smtClean="0">
                <a:ea typeface="cmmi10"/>
                <a:cs typeface="cmmi10"/>
              </a:rPr>
              <a:t>Bias towards smaller weights</a:t>
            </a:r>
          </a:p>
          <a:p>
            <a:pPr marL="0" indent="0">
              <a:buNone/>
            </a:pPr>
            <a:endParaRPr lang="en-US" dirty="0" smtClean="0">
              <a:ea typeface="cmmi10"/>
              <a:cs typeface="cmmi10"/>
            </a:endParaRPr>
          </a:p>
          <a:p>
            <a:pPr lvl="1"/>
            <a:endParaRPr lang="en-US" dirty="0">
              <a:ea typeface="cmmi10"/>
              <a:cs typeface="cmmi10"/>
            </a:endParaRPr>
          </a:p>
          <a:p>
            <a:pPr lvl="1"/>
            <a:r>
              <a:rPr lang="en-US" dirty="0" smtClean="0">
                <a:ea typeface="cmmi10"/>
                <a:cs typeface="cmmi10"/>
              </a:rPr>
              <a:t>Probability of the entire weight vector:</a:t>
            </a:r>
          </a:p>
          <a:p>
            <a:pPr marL="0" indent="0">
              <a:buNone/>
            </a:pPr>
            <a:endParaRPr lang="en-US" dirty="0">
              <a:ea typeface="cmmi10"/>
              <a:cs typeface="cmmi10"/>
            </a:endParaRPr>
          </a:p>
          <a:p>
            <a:pPr marL="0" indent="0">
              <a:buNone/>
            </a:pPr>
            <a:endParaRPr lang="en-US" dirty="0" smtClean="0">
              <a:ea typeface="cmmi10"/>
              <a:cs typeface="cmmi10"/>
            </a:endParaRPr>
          </a:p>
          <a:p>
            <a:pPr marL="0" indent="0">
              <a:buNone/>
            </a:pPr>
            <a:endParaRPr lang="en-US" dirty="0" smtClean="0">
              <a:ea typeface="cmmi10"/>
              <a:cs typeface="cmmi10"/>
            </a:endParaRP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A50C6-785C-D44C-9EFF-100B0E2B0EF8}" type="slidenum">
              <a:rPr lang="en-US" smtClean="0"/>
              <a:t>42</a:t>
            </a:fld>
            <a:endParaRPr lang="en-US"/>
          </a:p>
        </p:txBody>
      </p:sp>
      <p:pic>
        <p:nvPicPr>
          <p:cNvPr id="10" name="Picture 9" descr="Screen Region 2014-09-02 at 05.58.0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6962" y="3695104"/>
            <a:ext cx="2812815" cy="616875"/>
          </a:xfrm>
          <a:prstGeom prst="rect">
            <a:avLst/>
          </a:prstGeom>
        </p:spPr>
      </p:pic>
      <p:pic>
        <p:nvPicPr>
          <p:cNvPr id="11" name="Picture 10" descr="Screen Region 2014-09-02 at 06.00.1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6962" y="5399853"/>
            <a:ext cx="3697533" cy="62088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064963" y="5004742"/>
            <a:ext cx="13134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Source: Wikipedia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1867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Regularized logistic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What is the </a:t>
            </a:r>
            <a:r>
              <a:rPr lang="en-US" sz="2400" dirty="0" smtClean="0"/>
              <a:t>probability of </a:t>
            </a:r>
            <a:r>
              <a:rPr lang="en-US" sz="2400" dirty="0"/>
              <a:t>seeing a dataset D = {&lt;</a:t>
            </a:r>
            <a:r>
              <a:rPr lang="en-US" sz="2400" b="1" dirty="0">
                <a:cs typeface="cmr10"/>
              </a:rPr>
              <a:t>x</a:t>
            </a:r>
            <a:r>
              <a:rPr lang="en-US" sz="2400" baseline="-25000" dirty="0">
                <a:latin typeface="cmr10"/>
                <a:cs typeface="cmr10"/>
              </a:rPr>
              <a:t>i</a:t>
            </a:r>
            <a:r>
              <a:rPr lang="en-US" sz="2400" dirty="0"/>
              <a:t>, </a:t>
            </a:r>
            <a:r>
              <a:rPr lang="en-US" sz="2400" dirty="0" err="1"/>
              <a:t>y</a:t>
            </a:r>
            <a:r>
              <a:rPr lang="en-US" sz="2400" baseline="-25000" dirty="0" err="1"/>
              <a:t>i</a:t>
            </a:r>
            <a:r>
              <a:rPr lang="en-US" sz="2400" dirty="0"/>
              <a:t>&gt;} </a:t>
            </a:r>
            <a:r>
              <a:rPr lang="en-US" sz="2400" i="1" dirty="0" smtClean="0"/>
              <a:t>and </a:t>
            </a:r>
            <a:r>
              <a:rPr lang="en-US" sz="2400" dirty="0" smtClean="0"/>
              <a:t>a </a:t>
            </a:r>
            <a:r>
              <a:rPr lang="en-US" sz="2400" dirty="0"/>
              <a:t>weight vector </a:t>
            </a:r>
            <a:r>
              <a:rPr lang="en-US" sz="2400" b="1" dirty="0"/>
              <a:t>w</a:t>
            </a:r>
            <a:r>
              <a:rPr lang="en-US" sz="2400" dirty="0" smtClean="0"/>
              <a:t>?</a:t>
            </a:r>
          </a:p>
          <a:p>
            <a:pPr marL="0" lvl="1" indent="0">
              <a:buNone/>
            </a:pPr>
            <a:r>
              <a:rPr lang="en-US" sz="2000" dirty="0" smtClean="0"/>
              <a:t>		P</a:t>
            </a:r>
            <a:r>
              <a:rPr lang="en-US" sz="2000" dirty="0"/>
              <a:t>(w | D) </a:t>
            </a:r>
            <a:r>
              <a:rPr lang="en-US" sz="2000" dirty="0">
                <a:latin typeface="cmsy10"/>
                <a:ea typeface="cmsy10"/>
                <a:cs typeface="cmsy10"/>
              </a:rPr>
              <a:t>/</a:t>
            </a:r>
            <a:r>
              <a:rPr lang="en-US" sz="2000" dirty="0"/>
              <a:t> P(D, </a:t>
            </a:r>
            <a:r>
              <a:rPr lang="en-US" sz="2000" b="1" dirty="0"/>
              <a:t>w</a:t>
            </a:r>
            <a:r>
              <a:rPr lang="en-US" sz="2000" dirty="0"/>
              <a:t>) = P(D | w) P(w</a:t>
            </a:r>
            <a:r>
              <a:rPr lang="en-US" sz="2000" dirty="0" smtClean="0"/>
              <a:t>)</a:t>
            </a:r>
          </a:p>
          <a:p>
            <a:pPr marL="0" lvl="1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400" dirty="0" smtClean="0"/>
              <a:t>Learning: Find weight vector by maximizing the  </a:t>
            </a:r>
            <a:r>
              <a:rPr lang="en-US" sz="2400" dirty="0" smtClean="0">
                <a:solidFill>
                  <a:schemeClr val="accent2"/>
                </a:solidFill>
              </a:rPr>
              <a:t>posterior distribution</a:t>
            </a:r>
            <a:r>
              <a:rPr lang="en-US" sz="2400" dirty="0" smtClean="0"/>
              <a:t> P(</a:t>
            </a:r>
            <a:r>
              <a:rPr lang="en-US" sz="2400" b="1" dirty="0" smtClean="0"/>
              <a:t>w</a:t>
            </a:r>
            <a:r>
              <a:rPr lang="en-US" sz="2400" dirty="0" smtClean="0"/>
              <a:t> | D) </a:t>
            </a:r>
          </a:p>
          <a:p>
            <a:pPr marL="457200" lvl="1" indent="0">
              <a:buNone/>
            </a:pPr>
            <a:r>
              <a:rPr lang="en-US" sz="2000" dirty="0" smtClean="0"/>
              <a:t>		</a:t>
            </a:r>
            <a:endParaRPr lang="en-US" sz="2000" i="1" dirty="0" smtClean="0">
              <a:solidFill>
                <a:srgbClr val="CC3333"/>
              </a:solidFill>
            </a:endParaRPr>
          </a:p>
          <a:p>
            <a:pPr marL="0" indent="0">
              <a:buNone/>
            </a:pPr>
            <a:endParaRPr lang="en-US" sz="2000" i="1" dirty="0" smtClean="0">
              <a:solidFill>
                <a:srgbClr val="CC3333"/>
              </a:solidFill>
            </a:endParaRPr>
          </a:p>
          <a:p>
            <a:pPr marL="0" indent="0">
              <a:buNone/>
            </a:pPr>
            <a:endParaRPr lang="en-US" sz="2000" i="1" dirty="0">
              <a:solidFill>
                <a:srgbClr val="CC3333"/>
              </a:solidFill>
            </a:endParaRPr>
          </a:p>
          <a:p>
            <a:pPr marL="0" indent="0">
              <a:buNone/>
            </a:pPr>
            <a:r>
              <a:rPr lang="en-US" sz="2000" i="1" dirty="0" smtClean="0">
                <a:solidFill>
                  <a:srgbClr val="CC3333"/>
                </a:solidFill>
              </a:rPr>
              <a:t>Once again, regularized loss minimization! This is the Bayesian interpretation of regularization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A50C6-785C-D44C-9EFF-100B0E2B0EF8}" type="slidenum">
              <a:rPr lang="en-US" smtClean="0"/>
              <a:t>43</a:t>
            </a:fld>
            <a:endParaRPr lang="en-US"/>
          </a:p>
        </p:txBody>
      </p:sp>
      <p:pic>
        <p:nvPicPr>
          <p:cNvPr id="5" name="Picture 4" descr="Screen Region 2014-09-04 at 11.49.5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147997"/>
            <a:ext cx="6185000" cy="84092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724952" y="3788590"/>
            <a:ext cx="24190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Exercise: Derive the </a:t>
            </a:r>
            <a:r>
              <a:rPr lang="en-US" dirty="0"/>
              <a:t>s</a:t>
            </a:r>
            <a:r>
              <a:rPr lang="en-US" dirty="0" smtClean="0"/>
              <a:t>tochastic gradient descent algorithm for logistic regression.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617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Regularized loss minimization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Learning objective for both SVM, logistic regression: </a:t>
            </a:r>
          </a:p>
          <a:p>
            <a:pPr marL="457200" lvl="1" indent="0" algn="ctr">
              <a:buNone/>
            </a:pPr>
            <a:r>
              <a:rPr lang="en-US" dirty="0" smtClean="0">
                <a:solidFill>
                  <a:srgbClr val="CC3333"/>
                </a:solidFill>
              </a:rPr>
              <a:t>loss over training data + </a:t>
            </a:r>
            <a:r>
              <a:rPr lang="en-US" dirty="0" err="1" smtClean="0">
                <a:solidFill>
                  <a:srgbClr val="CC3333"/>
                </a:solidFill>
              </a:rPr>
              <a:t>regularizer</a:t>
            </a:r>
            <a:endParaRPr lang="en-US" dirty="0" smtClean="0">
              <a:solidFill>
                <a:srgbClr val="CC3333"/>
              </a:solidFill>
            </a:endParaRP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 smtClean="0"/>
              <a:t>Different loss functions</a:t>
            </a:r>
          </a:p>
          <a:p>
            <a:pPr lvl="2"/>
            <a:r>
              <a:rPr lang="en-US" dirty="0" smtClean="0"/>
              <a:t>Hinge loss vs. logistic loss</a:t>
            </a:r>
          </a:p>
          <a:p>
            <a:pPr lvl="1"/>
            <a:r>
              <a:rPr lang="en-US" dirty="0" smtClean="0"/>
              <a:t>Same </a:t>
            </a:r>
            <a:r>
              <a:rPr lang="en-US" dirty="0" err="1" smtClean="0"/>
              <a:t>regularizer</a:t>
            </a:r>
            <a:r>
              <a:rPr lang="en-US" dirty="0" smtClean="0"/>
              <a:t>, but different interpretation</a:t>
            </a:r>
          </a:p>
          <a:p>
            <a:pPr lvl="2"/>
            <a:r>
              <a:rPr lang="en-US" dirty="0" smtClean="0"/>
              <a:t>Margin </a:t>
            </a:r>
            <a:r>
              <a:rPr lang="en-US" dirty="0" err="1" smtClean="0"/>
              <a:t>vs</a:t>
            </a:r>
            <a:r>
              <a:rPr lang="en-US" dirty="0" smtClean="0"/>
              <a:t> prior</a:t>
            </a:r>
          </a:p>
          <a:p>
            <a:pPr lvl="1"/>
            <a:r>
              <a:rPr lang="en-US" dirty="0" smtClean="0"/>
              <a:t>Hyper-parameter controls tradeoff between the loss and </a:t>
            </a:r>
            <a:r>
              <a:rPr lang="en-US" dirty="0" err="1" smtClean="0"/>
              <a:t>regularizer</a:t>
            </a:r>
            <a:endParaRPr lang="en-US" dirty="0" smtClean="0"/>
          </a:p>
          <a:p>
            <a:pPr lvl="1"/>
            <a:r>
              <a:rPr lang="en-US" dirty="0" smtClean="0"/>
              <a:t>Other </a:t>
            </a:r>
            <a:r>
              <a:rPr lang="en-US" dirty="0" err="1" smtClean="0"/>
              <a:t>regularizers</a:t>
            </a:r>
            <a:r>
              <a:rPr lang="en-US" dirty="0" smtClean="0"/>
              <a:t>/loss functions also possible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A50C6-785C-D44C-9EFF-100B0E2B0EF8}" type="slidenum">
              <a:rPr lang="en-US" smtClean="0"/>
              <a:t>44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356548" y="5872806"/>
            <a:ext cx="15854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C3333"/>
                </a:solidFill>
              </a:rPr>
              <a:t>Questions?</a:t>
            </a:r>
            <a:endParaRPr lang="en-US" sz="2400" dirty="0">
              <a:solidFill>
                <a:srgbClr val="CC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7967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Review of binary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514350" indent="-514350">
              <a:buAutoNum type="arabicPeriod"/>
            </a:pPr>
            <a:r>
              <a:rPr lang="en-US" dirty="0" smtClean="0"/>
              <a:t>Supervised learning: The general setting</a:t>
            </a:r>
          </a:p>
          <a:p>
            <a:pPr marL="514350" indent="-514350">
              <a:buAutoNum type="arabicPeriod"/>
            </a:pPr>
            <a:r>
              <a:rPr lang="en-US" dirty="0" smtClean="0"/>
              <a:t>Linear classifiers</a:t>
            </a:r>
          </a:p>
          <a:p>
            <a:pPr marL="514350" indent="-514350">
              <a:buFont typeface="Arial"/>
              <a:buAutoNum type="arabicPeriod"/>
            </a:pPr>
            <a:r>
              <a:rPr lang="en-US" dirty="0"/>
              <a:t>The Perceptron </a:t>
            </a:r>
            <a:r>
              <a:rPr lang="en-US" dirty="0" smtClean="0"/>
              <a:t>algorithm</a:t>
            </a:r>
          </a:p>
          <a:p>
            <a:pPr marL="514350" indent="-514350">
              <a:buFont typeface="Arial"/>
              <a:buAutoNum type="arabicPeriod"/>
            </a:pPr>
            <a:r>
              <a:rPr lang="en-US" dirty="0"/>
              <a:t>Support vector </a:t>
            </a:r>
            <a:r>
              <a:rPr lang="en-US" dirty="0" smtClean="0"/>
              <a:t>machine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 smtClean="0"/>
              <a:t>Learning as optimization</a:t>
            </a:r>
          </a:p>
          <a:p>
            <a:pPr marL="514350" indent="-514350">
              <a:buAutoNum type="arabicPeriod"/>
            </a:pPr>
            <a:r>
              <a:rPr lang="en-US" dirty="0" smtClean="0"/>
              <a:t>Logistic Regression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A50C6-785C-D44C-9EFF-100B0E2B0EF8}" type="slidenum">
              <a:rPr lang="en-US" smtClean="0"/>
              <a:t>45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204148" y="5258741"/>
            <a:ext cx="15854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C3333"/>
                </a:solidFill>
              </a:rPr>
              <a:t>Questions?</a:t>
            </a:r>
            <a:endParaRPr lang="en-US" sz="2400" dirty="0">
              <a:solidFill>
                <a:srgbClr val="CC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8661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Recall: Margin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CC3333"/>
                </a:solidFill>
              </a:rPr>
              <a:t>margin</a:t>
            </a:r>
            <a:r>
              <a:rPr lang="en-US" dirty="0" smtClean="0"/>
              <a:t> of a </a:t>
            </a:r>
            <a:r>
              <a:rPr lang="en-US" dirty="0" err="1" smtClean="0"/>
              <a:t>hyperplane</a:t>
            </a:r>
            <a:r>
              <a:rPr lang="en-US" dirty="0" smtClean="0"/>
              <a:t> for a dataset is the distance between the </a:t>
            </a:r>
            <a:r>
              <a:rPr lang="en-US" dirty="0" err="1" smtClean="0"/>
              <a:t>hyperplane</a:t>
            </a:r>
            <a:r>
              <a:rPr lang="en-US" dirty="0" smtClean="0"/>
              <a:t> and the data point nearest to it.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4E70-49F1-4D48-A830-2CD8E288FC71}" type="slidenum">
              <a:rPr lang="en-US" smtClean="0"/>
              <a:t>5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4845360" y="3470474"/>
            <a:ext cx="1469486" cy="1044952"/>
            <a:chOff x="4279516" y="2394188"/>
            <a:chExt cx="1469486" cy="1044952"/>
          </a:xfrm>
        </p:grpSpPr>
        <p:sp>
          <p:nvSpPr>
            <p:cNvPr id="33" name="TextBox 32"/>
            <p:cNvSpPr txBox="1"/>
            <p:nvPr/>
          </p:nvSpPr>
          <p:spPr>
            <a:xfrm>
              <a:off x="4673600" y="2458720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+</a:t>
              </a:r>
              <a:endParaRPr lang="en-US" sz="2800" b="1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279516" y="2894744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+</a:t>
              </a:r>
              <a:endParaRPr lang="en-US" sz="2800" b="1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130800" y="2578854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+</a:t>
              </a:r>
              <a:endParaRPr lang="en-US" sz="2800" b="1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130800" y="2915920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+</a:t>
              </a:r>
              <a:endParaRPr lang="en-US" sz="2800" b="1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927600" y="2438400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+</a:t>
              </a:r>
              <a:endParaRPr lang="en-US" sz="2800" b="1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182324" y="2394188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+</a:t>
              </a:r>
              <a:endParaRPr lang="en-US" sz="2800" b="1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384800" y="2558534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+</a:t>
              </a:r>
              <a:endParaRPr lang="en-US" sz="2800" b="1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384800" y="2895600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+</a:t>
              </a:r>
              <a:endParaRPr lang="en-US" sz="2800" b="1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564401" y="3535006"/>
            <a:ext cx="1139937" cy="1725672"/>
            <a:chOff x="4514116" y="4353838"/>
            <a:chExt cx="1139937" cy="1725672"/>
          </a:xfrm>
        </p:grpSpPr>
        <p:sp>
          <p:nvSpPr>
            <p:cNvPr id="15" name="TextBox 14"/>
            <p:cNvSpPr txBox="1"/>
            <p:nvPr/>
          </p:nvSpPr>
          <p:spPr>
            <a:xfrm>
              <a:off x="4592320" y="4389120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514116" y="4878586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897120" y="4693920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570664" y="5251490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054656" y="4353838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641784" y="4878586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126082" y="4693920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666516" y="5030986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049520" y="4846320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723064" y="5403890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207056" y="4506238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794184" y="5030986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897120" y="4693920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818916" y="5183386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201920" y="4998720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875464" y="5556290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359456" y="4658638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946584" y="5183386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</p:grpSp>
      <p:cxnSp>
        <p:nvCxnSpPr>
          <p:cNvPr id="10" name="Straight Connector 9"/>
          <p:cNvCxnSpPr/>
          <p:nvPr/>
        </p:nvCxnSpPr>
        <p:spPr>
          <a:xfrm>
            <a:off x="4148304" y="3003530"/>
            <a:ext cx="0" cy="27895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772160" y="4050921"/>
            <a:ext cx="6746240" cy="164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412067" y="2916834"/>
            <a:ext cx="1827377" cy="27490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4529667" y="4300371"/>
            <a:ext cx="448733" cy="3065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095689" y="4649281"/>
            <a:ext cx="3834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Margin with respect to this </a:t>
            </a:r>
            <a:r>
              <a:rPr lang="en-US" dirty="0" err="1" smtClean="0"/>
              <a:t>hyperplane</a:t>
            </a:r>
            <a:endParaRPr lang="en-US" dirty="0"/>
          </a:p>
        </p:txBody>
      </p:sp>
      <p:cxnSp>
        <p:nvCxnSpPr>
          <p:cNvPr id="57" name="Straight Arrow Connector 56"/>
          <p:cNvCxnSpPr>
            <a:stCxn id="55" idx="1"/>
          </p:cNvCxnSpPr>
          <p:nvPr/>
        </p:nvCxnSpPr>
        <p:spPr>
          <a:xfrm flipH="1" flipV="1">
            <a:off x="4766733" y="4649281"/>
            <a:ext cx="328956" cy="18466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3871758" y="2683719"/>
            <a:ext cx="1827377" cy="2749014"/>
          </a:xfrm>
          <a:prstGeom prst="line">
            <a:avLst/>
          </a:prstGeom>
          <a:ln>
            <a:solidFill>
              <a:srgbClr val="3366CC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2969238" y="3195610"/>
            <a:ext cx="1827377" cy="2749014"/>
          </a:xfrm>
          <a:prstGeom prst="line">
            <a:avLst/>
          </a:prstGeom>
          <a:ln>
            <a:solidFill>
              <a:srgbClr val="3366CC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3423025" y="3634820"/>
            <a:ext cx="448733" cy="3065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866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Which line is a better choice? Why?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32494" y="6185904"/>
            <a:ext cx="2133600" cy="365125"/>
          </a:xfrm>
        </p:spPr>
        <p:txBody>
          <a:bodyPr/>
          <a:lstStyle/>
          <a:p>
            <a:fld id="{E8F84E70-49F1-4D48-A830-2CD8E288FC71}" type="slidenum">
              <a:rPr lang="en-US" smtClean="0"/>
              <a:t>6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4848384" y="1796647"/>
            <a:ext cx="1469486" cy="1044952"/>
            <a:chOff x="4279516" y="2394188"/>
            <a:chExt cx="1469486" cy="1044952"/>
          </a:xfrm>
        </p:grpSpPr>
        <p:sp>
          <p:nvSpPr>
            <p:cNvPr id="33" name="TextBox 32"/>
            <p:cNvSpPr txBox="1"/>
            <p:nvPr/>
          </p:nvSpPr>
          <p:spPr>
            <a:xfrm>
              <a:off x="4673600" y="2458720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+</a:t>
              </a:r>
              <a:endParaRPr lang="en-US" sz="2800" b="1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279516" y="2894744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+</a:t>
              </a:r>
              <a:endParaRPr lang="en-US" sz="2800" b="1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130800" y="2578854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+</a:t>
              </a:r>
              <a:endParaRPr lang="en-US" sz="2800" b="1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130800" y="2915920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+</a:t>
              </a:r>
              <a:endParaRPr lang="en-US" sz="2800" b="1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927600" y="2438400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+</a:t>
              </a:r>
              <a:endParaRPr lang="en-US" sz="2800" b="1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182324" y="2394188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+</a:t>
              </a:r>
              <a:endParaRPr lang="en-US" sz="2800" b="1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384800" y="2558534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+</a:t>
              </a:r>
              <a:endParaRPr lang="en-US" sz="2800" b="1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384800" y="2895600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+</a:t>
              </a:r>
              <a:endParaRPr lang="en-US" sz="2800" b="1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567425" y="1861179"/>
            <a:ext cx="1139937" cy="1725672"/>
            <a:chOff x="4514116" y="4353838"/>
            <a:chExt cx="1139937" cy="1725672"/>
          </a:xfrm>
        </p:grpSpPr>
        <p:sp>
          <p:nvSpPr>
            <p:cNvPr id="15" name="TextBox 14"/>
            <p:cNvSpPr txBox="1"/>
            <p:nvPr/>
          </p:nvSpPr>
          <p:spPr>
            <a:xfrm>
              <a:off x="4592320" y="4389120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514116" y="4878586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897120" y="4693920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570664" y="5251490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054656" y="4353838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641784" y="4878586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126082" y="4693920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666516" y="5030986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049520" y="4846320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723064" y="5403890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207056" y="4506238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794184" y="5030986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897120" y="4693920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818916" y="5183386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201920" y="4998720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875464" y="5556290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359456" y="4658638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946584" y="5183386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</p:grpSp>
      <p:cxnSp>
        <p:nvCxnSpPr>
          <p:cNvPr id="10" name="Straight Connector 9"/>
          <p:cNvCxnSpPr/>
          <p:nvPr/>
        </p:nvCxnSpPr>
        <p:spPr>
          <a:xfrm>
            <a:off x="4151328" y="1329703"/>
            <a:ext cx="0" cy="27895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775184" y="2377094"/>
            <a:ext cx="6746240" cy="164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415091" y="1243007"/>
            <a:ext cx="1827377" cy="27490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4532691" y="2626544"/>
            <a:ext cx="448733" cy="3065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3874782" y="1009892"/>
            <a:ext cx="1827377" cy="2749014"/>
          </a:xfrm>
          <a:prstGeom prst="line">
            <a:avLst/>
          </a:prstGeom>
          <a:ln>
            <a:solidFill>
              <a:srgbClr val="3366CC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2972262" y="1521783"/>
            <a:ext cx="1827377" cy="2749014"/>
          </a:xfrm>
          <a:prstGeom prst="line">
            <a:avLst/>
          </a:prstGeom>
          <a:ln>
            <a:solidFill>
              <a:srgbClr val="3366CC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3426049" y="1960993"/>
            <a:ext cx="448733" cy="3065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1735435" y="4308386"/>
            <a:ext cx="2508066" cy="2508066"/>
          </a:xfrm>
          <a:prstGeom prst="line">
            <a:avLst/>
          </a:prstGeom>
          <a:ln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3613612" y="3978920"/>
            <a:ext cx="2508066" cy="2508066"/>
          </a:xfrm>
          <a:prstGeom prst="line">
            <a:avLst/>
          </a:prstGeom>
          <a:ln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2579039" y="4054128"/>
            <a:ext cx="2508066" cy="250806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4556768" y="5532651"/>
            <a:ext cx="601134" cy="51986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2800812" y="4855901"/>
            <a:ext cx="601134" cy="51986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9" name="Group 48"/>
          <p:cNvGrpSpPr/>
          <p:nvPr/>
        </p:nvGrpSpPr>
        <p:grpSpPr>
          <a:xfrm>
            <a:off x="4863994" y="4535388"/>
            <a:ext cx="1469486" cy="1044952"/>
            <a:chOff x="4279516" y="2394188"/>
            <a:chExt cx="1469486" cy="1044952"/>
          </a:xfrm>
        </p:grpSpPr>
        <p:sp>
          <p:nvSpPr>
            <p:cNvPr id="51" name="TextBox 50"/>
            <p:cNvSpPr txBox="1"/>
            <p:nvPr/>
          </p:nvSpPr>
          <p:spPr>
            <a:xfrm>
              <a:off x="4673600" y="2458720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+</a:t>
              </a:r>
              <a:endParaRPr lang="en-US" sz="2800" b="1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279516" y="2894744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+</a:t>
              </a:r>
              <a:endParaRPr lang="en-US" sz="2800" b="1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130800" y="2578854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+</a:t>
              </a:r>
              <a:endParaRPr lang="en-US" sz="2800" b="1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130800" y="2915920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+</a:t>
              </a:r>
              <a:endParaRPr lang="en-US" sz="2800" b="1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927600" y="2438400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+</a:t>
              </a:r>
              <a:endParaRPr lang="en-US" sz="2800" b="1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182324" y="2394188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+</a:t>
              </a:r>
              <a:endParaRPr lang="en-US" sz="2800" b="1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384800" y="2558534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+</a:t>
              </a:r>
              <a:endParaRPr lang="en-US" sz="2800" b="1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384800" y="2895600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+</a:t>
              </a:r>
              <a:endParaRPr lang="en-US" sz="2800" b="1" dirty="0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1583035" y="4599920"/>
            <a:ext cx="1139937" cy="1725672"/>
            <a:chOff x="4514116" y="4353838"/>
            <a:chExt cx="1139937" cy="1725672"/>
          </a:xfrm>
        </p:grpSpPr>
        <p:sp>
          <p:nvSpPr>
            <p:cNvPr id="62" name="TextBox 61"/>
            <p:cNvSpPr txBox="1"/>
            <p:nvPr/>
          </p:nvSpPr>
          <p:spPr>
            <a:xfrm>
              <a:off x="4592320" y="4389120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514116" y="4878586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4897120" y="4693920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570664" y="5251490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5054656" y="4353838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4641784" y="4878586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126082" y="4693920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666516" y="5030986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5049520" y="4846320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723064" y="5403890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5207056" y="4506238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794184" y="5030986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897120" y="4693920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818916" y="5183386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5201920" y="4998720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875464" y="5556290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5359456" y="4658638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4946584" y="5183386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</p:grpSp>
      <p:cxnSp>
        <p:nvCxnSpPr>
          <p:cNvPr id="80" name="Straight Connector 79"/>
          <p:cNvCxnSpPr/>
          <p:nvPr/>
        </p:nvCxnSpPr>
        <p:spPr>
          <a:xfrm>
            <a:off x="4166938" y="4068444"/>
            <a:ext cx="0" cy="27895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H="1">
            <a:off x="790794" y="5115835"/>
            <a:ext cx="6746240" cy="164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112024" y="3857649"/>
            <a:ext cx="494646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h</a:t>
            </a:r>
            <a:r>
              <a:rPr lang="en-US" sz="2800" baseline="-25000" dirty="0"/>
              <a:t>1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2101668" y="3944532"/>
            <a:ext cx="494646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dirty="0" smtClean="0"/>
              <a:t>h</a:t>
            </a:r>
            <a:r>
              <a:rPr lang="en-US" sz="2800" baseline="-25000" dirty="0" smtClean="0"/>
              <a:t>2</a:t>
            </a:r>
            <a:endParaRPr lang="en-US" sz="2800" baseline="-25000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4868554" y="3263237"/>
            <a:ext cx="246772" cy="152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H="1">
            <a:off x="4709168" y="5969469"/>
            <a:ext cx="272256" cy="235450"/>
          </a:xfrm>
          <a:prstGeom prst="line">
            <a:avLst/>
          </a:prstGeom>
          <a:ln>
            <a:solidFill>
              <a:schemeClr val="accent2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8249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Which line is a better choice? Why?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32494" y="6185904"/>
            <a:ext cx="2133600" cy="365125"/>
          </a:xfrm>
        </p:spPr>
        <p:txBody>
          <a:bodyPr/>
          <a:lstStyle/>
          <a:p>
            <a:fld id="{E8F84E70-49F1-4D48-A830-2CD8E288FC71}" type="slidenum">
              <a:rPr lang="en-US" smtClean="0"/>
              <a:t>7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4848384" y="1796647"/>
            <a:ext cx="1469486" cy="1044952"/>
            <a:chOff x="4279516" y="2394188"/>
            <a:chExt cx="1469486" cy="1044952"/>
          </a:xfrm>
        </p:grpSpPr>
        <p:sp>
          <p:nvSpPr>
            <p:cNvPr id="33" name="TextBox 32"/>
            <p:cNvSpPr txBox="1"/>
            <p:nvPr/>
          </p:nvSpPr>
          <p:spPr>
            <a:xfrm>
              <a:off x="4673600" y="2458720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+</a:t>
              </a:r>
              <a:endParaRPr lang="en-US" sz="2800" b="1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279516" y="2894744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+</a:t>
              </a:r>
              <a:endParaRPr lang="en-US" sz="2800" b="1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130800" y="2578854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+</a:t>
              </a:r>
              <a:endParaRPr lang="en-US" sz="2800" b="1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130800" y="2915920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+</a:t>
              </a:r>
              <a:endParaRPr lang="en-US" sz="2800" b="1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927600" y="2438400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+</a:t>
              </a:r>
              <a:endParaRPr lang="en-US" sz="2800" b="1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182324" y="2394188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+</a:t>
              </a:r>
              <a:endParaRPr lang="en-US" sz="2800" b="1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384800" y="2558534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+</a:t>
              </a:r>
              <a:endParaRPr lang="en-US" sz="2800" b="1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384800" y="2895600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+</a:t>
              </a:r>
              <a:endParaRPr lang="en-US" sz="2800" b="1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567425" y="1861179"/>
            <a:ext cx="1139937" cy="1725672"/>
            <a:chOff x="4514116" y="4353838"/>
            <a:chExt cx="1139937" cy="1725672"/>
          </a:xfrm>
        </p:grpSpPr>
        <p:sp>
          <p:nvSpPr>
            <p:cNvPr id="15" name="TextBox 14"/>
            <p:cNvSpPr txBox="1"/>
            <p:nvPr/>
          </p:nvSpPr>
          <p:spPr>
            <a:xfrm>
              <a:off x="4592320" y="4389120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514116" y="4878586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897120" y="4693920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570664" y="5251490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054656" y="4353838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641784" y="4878586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126082" y="4693920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666516" y="5030986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049520" y="4846320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723064" y="5403890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207056" y="4506238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794184" y="5030986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897120" y="4693920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818916" y="5183386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201920" y="4998720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875464" y="5556290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359456" y="4658638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946584" y="5183386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</p:grpSp>
      <p:cxnSp>
        <p:nvCxnSpPr>
          <p:cNvPr id="10" name="Straight Connector 9"/>
          <p:cNvCxnSpPr/>
          <p:nvPr/>
        </p:nvCxnSpPr>
        <p:spPr>
          <a:xfrm>
            <a:off x="4151328" y="1329703"/>
            <a:ext cx="0" cy="27895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775184" y="2377094"/>
            <a:ext cx="6746240" cy="164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415091" y="1243007"/>
            <a:ext cx="1827377" cy="27490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4532691" y="2626544"/>
            <a:ext cx="448733" cy="3065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3874782" y="1009892"/>
            <a:ext cx="1827377" cy="2749014"/>
          </a:xfrm>
          <a:prstGeom prst="line">
            <a:avLst/>
          </a:prstGeom>
          <a:ln>
            <a:solidFill>
              <a:srgbClr val="3366CC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2972262" y="1521783"/>
            <a:ext cx="1827377" cy="2749014"/>
          </a:xfrm>
          <a:prstGeom prst="line">
            <a:avLst/>
          </a:prstGeom>
          <a:ln>
            <a:solidFill>
              <a:srgbClr val="3366CC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3426049" y="1960993"/>
            <a:ext cx="448733" cy="3065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1735435" y="4308386"/>
            <a:ext cx="2508066" cy="2508066"/>
          </a:xfrm>
          <a:prstGeom prst="line">
            <a:avLst/>
          </a:prstGeom>
          <a:ln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3613612" y="3978920"/>
            <a:ext cx="2508066" cy="2508066"/>
          </a:xfrm>
          <a:prstGeom prst="line">
            <a:avLst/>
          </a:prstGeom>
          <a:ln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2579039" y="4054128"/>
            <a:ext cx="2508066" cy="250806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4556768" y="5532651"/>
            <a:ext cx="601134" cy="51986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2800812" y="4855901"/>
            <a:ext cx="601134" cy="51986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9" name="Group 48"/>
          <p:cNvGrpSpPr/>
          <p:nvPr/>
        </p:nvGrpSpPr>
        <p:grpSpPr>
          <a:xfrm>
            <a:off x="4863994" y="4535388"/>
            <a:ext cx="1469486" cy="1044952"/>
            <a:chOff x="4279516" y="2394188"/>
            <a:chExt cx="1469486" cy="1044952"/>
          </a:xfrm>
        </p:grpSpPr>
        <p:sp>
          <p:nvSpPr>
            <p:cNvPr id="51" name="TextBox 50"/>
            <p:cNvSpPr txBox="1"/>
            <p:nvPr/>
          </p:nvSpPr>
          <p:spPr>
            <a:xfrm>
              <a:off x="4673600" y="2458720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+</a:t>
              </a:r>
              <a:endParaRPr lang="en-US" sz="2800" b="1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279516" y="2894744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+</a:t>
              </a:r>
              <a:endParaRPr lang="en-US" sz="2800" b="1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130800" y="2578854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+</a:t>
              </a:r>
              <a:endParaRPr lang="en-US" sz="2800" b="1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130800" y="2915920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+</a:t>
              </a:r>
              <a:endParaRPr lang="en-US" sz="2800" b="1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927600" y="2438400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+</a:t>
              </a:r>
              <a:endParaRPr lang="en-US" sz="2800" b="1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182324" y="2394188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+</a:t>
              </a:r>
              <a:endParaRPr lang="en-US" sz="2800" b="1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384800" y="2558534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+</a:t>
              </a:r>
              <a:endParaRPr lang="en-US" sz="2800" b="1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384800" y="2895600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+</a:t>
              </a:r>
              <a:endParaRPr lang="en-US" sz="2800" b="1" dirty="0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1583035" y="4599920"/>
            <a:ext cx="1139937" cy="1725672"/>
            <a:chOff x="4514116" y="4353838"/>
            <a:chExt cx="1139937" cy="1725672"/>
          </a:xfrm>
        </p:grpSpPr>
        <p:sp>
          <p:nvSpPr>
            <p:cNvPr id="62" name="TextBox 61"/>
            <p:cNvSpPr txBox="1"/>
            <p:nvPr/>
          </p:nvSpPr>
          <p:spPr>
            <a:xfrm>
              <a:off x="4592320" y="4389120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514116" y="4878586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4897120" y="4693920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570664" y="5251490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5054656" y="4353838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4641784" y="4878586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126082" y="4693920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666516" y="5030986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5049520" y="4846320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723064" y="5403890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5207056" y="4506238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794184" y="5030986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897120" y="4693920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818916" y="5183386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5201920" y="4998720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875464" y="5556290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5359456" y="4658638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4946584" y="5183386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</p:grpSp>
      <p:cxnSp>
        <p:nvCxnSpPr>
          <p:cNvPr id="80" name="Straight Connector 79"/>
          <p:cNvCxnSpPr/>
          <p:nvPr/>
        </p:nvCxnSpPr>
        <p:spPr>
          <a:xfrm>
            <a:off x="4166938" y="4068444"/>
            <a:ext cx="0" cy="27895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H="1">
            <a:off x="790794" y="5115835"/>
            <a:ext cx="6746240" cy="164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2101668" y="3944532"/>
            <a:ext cx="494646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dirty="0" smtClean="0"/>
              <a:t>h</a:t>
            </a:r>
            <a:r>
              <a:rPr lang="en-US" sz="2800" baseline="-25000" dirty="0" smtClean="0"/>
              <a:t>2</a:t>
            </a:r>
            <a:endParaRPr lang="en-US" sz="2800" baseline="-25000" dirty="0"/>
          </a:p>
        </p:txBody>
      </p:sp>
      <p:sp>
        <p:nvSpPr>
          <p:cNvPr id="82" name="TextBox 81"/>
          <p:cNvSpPr txBox="1"/>
          <p:nvPr/>
        </p:nvSpPr>
        <p:spPr>
          <a:xfrm>
            <a:off x="3370848" y="1347316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+</a:t>
            </a:r>
            <a:endParaRPr lang="en-US" sz="2800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3249410" y="4176514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+</a:t>
            </a:r>
            <a:endParaRPr 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544235" y="2506061"/>
            <a:ext cx="2430432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/>
              <a:t>A new example, </a:t>
            </a:r>
          </a:p>
          <a:p>
            <a:r>
              <a:rPr lang="en-US" sz="2400" dirty="0" smtClean="0"/>
              <a:t>not from the </a:t>
            </a:r>
          </a:p>
          <a:p>
            <a:r>
              <a:rPr lang="en-US" sz="2400" dirty="0" smtClean="0"/>
              <a:t>training set might be misclassified if the margin is smaller</a:t>
            </a:r>
            <a:endParaRPr lang="en-US" sz="2400" dirty="0"/>
          </a:p>
        </p:txBody>
      </p:sp>
      <p:cxnSp>
        <p:nvCxnSpPr>
          <p:cNvPr id="7" name="Straight Arrow Connector 6"/>
          <p:cNvCxnSpPr>
            <a:stCxn id="3" idx="1"/>
          </p:cNvCxnSpPr>
          <p:nvPr/>
        </p:nvCxnSpPr>
        <p:spPr>
          <a:xfrm flipH="1" flipV="1">
            <a:off x="3613613" y="1840859"/>
            <a:ext cx="2930622" cy="18193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3" idx="1"/>
            <a:endCxn id="83" idx="3"/>
          </p:cNvCxnSpPr>
          <p:nvPr/>
        </p:nvCxnSpPr>
        <p:spPr>
          <a:xfrm flipH="1">
            <a:off x="3613612" y="3660223"/>
            <a:ext cx="2930623" cy="77790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112024" y="3857649"/>
            <a:ext cx="494646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h</a:t>
            </a:r>
            <a:r>
              <a:rPr lang="en-US" sz="2800" baseline="-25000" dirty="0"/>
              <a:t>1</a:t>
            </a:r>
          </a:p>
        </p:txBody>
      </p:sp>
      <p:cxnSp>
        <p:nvCxnSpPr>
          <p:cNvPr id="88" name="Straight Arrow Connector 87"/>
          <p:cNvCxnSpPr/>
          <p:nvPr/>
        </p:nvCxnSpPr>
        <p:spPr>
          <a:xfrm flipV="1">
            <a:off x="4868554" y="3263237"/>
            <a:ext cx="246772" cy="152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H="1">
            <a:off x="4709168" y="5969469"/>
            <a:ext cx="272256" cy="235450"/>
          </a:xfrm>
          <a:prstGeom prst="line">
            <a:avLst/>
          </a:prstGeom>
          <a:ln>
            <a:solidFill>
              <a:schemeClr val="accent2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Oval 89"/>
          <p:cNvSpPr/>
          <p:nvPr/>
        </p:nvSpPr>
        <p:spPr>
          <a:xfrm>
            <a:off x="3370848" y="1474748"/>
            <a:ext cx="364202" cy="364202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234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Maximal margin and generalization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600" dirty="0" smtClean="0"/>
              <a:t>Larger margin gives better generalization</a:t>
            </a:r>
          </a:p>
          <a:p>
            <a:endParaRPr lang="en-US" sz="2600" dirty="0" smtClean="0"/>
          </a:p>
          <a:p>
            <a:r>
              <a:rPr lang="en-US" sz="2600" dirty="0" smtClean="0"/>
              <a:t>Note: learning is done on a training set</a:t>
            </a:r>
          </a:p>
          <a:p>
            <a:pPr lvl="1"/>
            <a:r>
              <a:rPr lang="en-US" sz="2200" dirty="0" smtClean="0"/>
              <a:t>You can minimize your performance on the training data</a:t>
            </a:r>
          </a:p>
          <a:p>
            <a:pPr lvl="1"/>
            <a:r>
              <a:rPr lang="en-US" sz="2200" dirty="0" smtClean="0"/>
              <a:t>But, you care about your performance on </a:t>
            </a:r>
            <a:r>
              <a:rPr lang="en-US" sz="2200" dirty="0" err="1" smtClean="0"/>
              <a:t>previousely</a:t>
            </a:r>
            <a:r>
              <a:rPr lang="en-US" sz="2200" dirty="0" smtClean="0"/>
              <a:t> unseen data</a:t>
            </a:r>
            <a:endParaRPr lang="en-US" sz="2200" dirty="0" smtClean="0"/>
          </a:p>
          <a:p>
            <a:endParaRPr lang="en-US" sz="2600" dirty="0"/>
          </a:p>
          <a:p>
            <a:r>
              <a:rPr lang="en-US" sz="2600" dirty="0" smtClean="0"/>
              <a:t>The notion of a margin is related to the notion of the expressivity of the hypothesis space</a:t>
            </a:r>
          </a:p>
          <a:p>
            <a:pPr lvl="1"/>
            <a:r>
              <a:rPr lang="en-US" sz="2200" dirty="0" smtClean="0"/>
              <a:t>In this case, a hypothesis space of linear functions</a:t>
            </a:r>
            <a:endParaRPr lang="en-US" sz="2200" dirty="0" smtClean="0"/>
          </a:p>
          <a:p>
            <a:r>
              <a:rPr lang="en-US" sz="2600" dirty="0" smtClean="0"/>
              <a:t>Maximizing </a:t>
            </a:r>
            <a:r>
              <a:rPr lang="en-US" sz="2600" dirty="0" smtClean="0"/>
              <a:t>margin =&gt; fewer errors on future examples</a:t>
            </a:r>
          </a:p>
          <a:p>
            <a:pPr lvl="1"/>
            <a:r>
              <a:rPr lang="en-US" sz="2200" dirty="0" smtClean="0"/>
              <a:t>This idea forms the basis of many learning algorithms</a:t>
            </a:r>
          </a:p>
          <a:p>
            <a:pPr lvl="2"/>
            <a:r>
              <a:rPr lang="en-US" sz="1900" dirty="0" smtClean="0"/>
              <a:t>SVM, </a:t>
            </a:r>
            <a:r>
              <a:rPr lang="en-US" sz="1900" dirty="0" smtClean="0"/>
              <a:t>averaged </a:t>
            </a:r>
            <a:r>
              <a:rPr lang="en-US" sz="1900" dirty="0" smtClean="0"/>
              <a:t>perceptron, </a:t>
            </a:r>
            <a:r>
              <a:rPr lang="en-US" sz="1900" dirty="0" err="1" smtClean="0"/>
              <a:t>AdaBoost</a:t>
            </a:r>
            <a:r>
              <a:rPr lang="en-US" sz="1900" dirty="0" smtClean="0"/>
              <a:t>,…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A50C6-785C-D44C-9EFF-100B0E2B0EF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286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Maximizing margin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Margin = distance of the closest point from the </a:t>
            </a:r>
            <a:r>
              <a:rPr lang="en-US" dirty="0" err="1" smtClean="0"/>
              <a:t>hyperplane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We want </a:t>
            </a:r>
            <a:r>
              <a:rPr lang="en-US" dirty="0" err="1" smtClean="0">
                <a:latin typeface="Calibri"/>
              </a:rPr>
              <a:t>max</a:t>
            </a:r>
            <a:r>
              <a:rPr lang="en-US" b="1" baseline="-25000" dirty="0" err="1" smtClean="0">
                <a:latin typeface="Calibri"/>
              </a:rPr>
              <a:t>w</a:t>
            </a:r>
            <a:r>
              <a:rPr lang="en-US" dirty="0" smtClean="0"/>
              <a:t> </a:t>
            </a:r>
            <a:r>
              <a:rPr lang="en-US" dirty="0" smtClean="0">
                <a:latin typeface="cmmi10"/>
                <a:ea typeface="cmmi10"/>
                <a:cs typeface="cmmi10"/>
              </a:rPr>
              <a:t>°</a:t>
            </a:r>
            <a:endParaRPr lang="en-US" b="1" dirty="0" smtClean="0">
              <a:latin typeface="cmmi1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A50C6-785C-D44C-9EFF-100B0E2B0EF8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 descr="Screen Region 2014-09-01 at 17.43.4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471" y="2551398"/>
            <a:ext cx="2554942" cy="1029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68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VIVEK@C02N61JYG3QT3PP7" val="5353"/>
  <p:tag name="FIRSTVIVEK@C1MHFPMQDV1T3PP7" val="4513"/>
</p:tagLst>
</file>

<file path=ppt/theme/theme1.xml><?xml version="1.0" encoding="utf-8"?>
<a:theme xmlns:a="http://schemas.openxmlformats.org/drawingml/2006/main" name="lectures">
  <a:themeElements>
    <a:clrScheme name="Custom 1">
      <a:dk1>
        <a:srgbClr val="333333"/>
      </a:dk1>
      <a:lt1>
        <a:srgbClr val="FAFAFA"/>
      </a:lt1>
      <a:dk2>
        <a:srgbClr val="1F497D"/>
      </a:dk2>
      <a:lt2>
        <a:srgbClr val="EEECE1"/>
      </a:lt2>
      <a:accent1>
        <a:srgbClr val="3366CC"/>
      </a:accent1>
      <a:accent2>
        <a:srgbClr val="CC3333"/>
      </a:accent2>
      <a:accent3>
        <a:srgbClr val="99CC9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lectures.thmx</Template>
  <TotalTime>5423</TotalTime>
  <Words>2208</Words>
  <Application>Microsoft Office PowerPoint</Application>
  <PresentationFormat>On-screen Show (4:3)</PresentationFormat>
  <Paragraphs>618</Paragraphs>
  <Slides>45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7" baseType="lpstr">
      <vt:lpstr>Arial Unicode MS</vt:lpstr>
      <vt:lpstr>PMingLiU</vt:lpstr>
      <vt:lpstr>Arial</vt:lpstr>
      <vt:lpstr>Calibri</vt:lpstr>
      <vt:lpstr>cmmi10</vt:lpstr>
      <vt:lpstr>cmr10</vt:lpstr>
      <vt:lpstr>cmsy10</vt:lpstr>
      <vt:lpstr>Courier</vt:lpstr>
      <vt:lpstr>Open Sans</vt:lpstr>
      <vt:lpstr>Symbol</vt:lpstr>
      <vt:lpstr>Times New Roman</vt:lpstr>
      <vt:lpstr>lectures</vt:lpstr>
      <vt:lpstr>CIS 700 Advanced Machine Learning for NLP  Review 2: Loss minimization, SVM and Logistic Regression</vt:lpstr>
      <vt:lpstr>Perceptron algorithm</vt:lpstr>
      <vt:lpstr>Where are we?</vt:lpstr>
      <vt:lpstr>What is the Perceptron algorithm doing?</vt:lpstr>
      <vt:lpstr>Recall: Margin</vt:lpstr>
      <vt:lpstr>Which line is a better choice? Why?</vt:lpstr>
      <vt:lpstr>Which line is a better choice? Why?</vt:lpstr>
      <vt:lpstr>Maximal margin and generalization</vt:lpstr>
      <vt:lpstr>Maximizing margin</vt:lpstr>
      <vt:lpstr>Recall: The geometry of a linear classifier</vt:lpstr>
      <vt:lpstr>Maximizing margin</vt:lpstr>
      <vt:lpstr>Max-margin classifiers</vt:lpstr>
      <vt:lpstr>What if the data is not separable?</vt:lpstr>
      <vt:lpstr>What if the data is not separable?</vt:lpstr>
      <vt:lpstr>Dealing with non-separable data</vt:lpstr>
      <vt:lpstr>Soft SVM</vt:lpstr>
      <vt:lpstr>Soft SVM</vt:lpstr>
      <vt:lpstr>Soft SVM</vt:lpstr>
      <vt:lpstr>Maximizing margin and minimizing loss</vt:lpstr>
      <vt:lpstr>The Hinge Loss</vt:lpstr>
      <vt:lpstr>SVM objective function</vt:lpstr>
      <vt:lpstr>Where are we?</vt:lpstr>
      <vt:lpstr>Computational Learning Theory</vt:lpstr>
      <vt:lpstr>Learning as loss minimization</vt:lpstr>
      <vt:lpstr>Learning as loss minimization: The setup</vt:lpstr>
      <vt:lpstr>Regularized loss minimization: Logistic regression</vt:lpstr>
      <vt:lpstr>The 0-1 loss</vt:lpstr>
      <vt:lpstr>Loss functions</vt:lpstr>
      <vt:lpstr>Support Vector Machines: Summary</vt:lpstr>
      <vt:lpstr>Solving the SVM optimization problem</vt:lpstr>
      <vt:lpstr>Convex functions</vt:lpstr>
      <vt:lpstr>Solving the SVM optimization problem</vt:lpstr>
      <vt:lpstr>Gradient descent for SVM</vt:lpstr>
      <vt:lpstr>Stochastic gradient descent for SVM</vt:lpstr>
      <vt:lpstr>Stochastic sub-gradient descent for SVM</vt:lpstr>
      <vt:lpstr>SVM summary from optimization perspective</vt:lpstr>
      <vt:lpstr>Where are we?</vt:lpstr>
      <vt:lpstr>Regularized loss minimization: Logistic regression</vt:lpstr>
      <vt:lpstr>Loss functions</vt:lpstr>
      <vt:lpstr>The probabilistic interpretation</vt:lpstr>
      <vt:lpstr>The probabilistic interpretation</vt:lpstr>
      <vt:lpstr>Prior distribution over the weight vectors</vt:lpstr>
      <vt:lpstr>Regularized logistic regression</vt:lpstr>
      <vt:lpstr>Regularized loss minimization</vt:lpstr>
      <vt:lpstr>Review of binary classification</vt:lpstr>
    </vt:vector>
  </TitlesOfParts>
  <Company>UIUC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Vivek Srikumar</dc:creator>
  <cp:lastModifiedBy>Roth, Dan</cp:lastModifiedBy>
  <cp:revision>777</cp:revision>
  <dcterms:created xsi:type="dcterms:W3CDTF">2014-08-28T20:42:31Z</dcterms:created>
  <dcterms:modified xsi:type="dcterms:W3CDTF">2017-08-31T21:09:36Z</dcterms:modified>
</cp:coreProperties>
</file>