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27" r:id="rId2"/>
    <p:sldId id="378" r:id="rId3"/>
    <p:sldId id="37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80" r:id="rId17"/>
    <p:sldId id="381" r:id="rId18"/>
    <p:sldId id="382" r:id="rId19"/>
    <p:sldId id="375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77" r:id="rId30"/>
    <p:sldId id="338" r:id="rId31"/>
    <p:sldId id="339" r:id="rId32"/>
    <p:sldId id="348" r:id="rId33"/>
    <p:sldId id="349" r:id="rId34"/>
    <p:sldId id="350" r:id="rId35"/>
    <p:sldId id="354" r:id="rId36"/>
    <p:sldId id="355" r:id="rId37"/>
    <p:sldId id="356" r:id="rId38"/>
    <p:sldId id="340" r:id="rId39"/>
    <p:sldId id="341" r:id="rId40"/>
    <p:sldId id="342" r:id="rId41"/>
    <p:sldId id="343" r:id="rId42"/>
    <p:sldId id="351" r:id="rId43"/>
    <p:sldId id="352" r:id="rId44"/>
    <p:sldId id="353" r:id="rId45"/>
    <p:sldId id="344" r:id="rId46"/>
    <p:sldId id="345" r:id="rId47"/>
    <p:sldId id="383" r:id="rId48"/>
    <p:sldId id="384" r:id="rId49"/>
    <p:sldId id="346" r:id="rId50"/>
    <p:sldId id="347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95705C-EF7B-9B43-A304-7860B90A285F}">
          <p14:sldIdLst>
            <p14:sldId id="327"/>
            <p14:sldId id="378"/>
          </p14:sldIdLst>
        </p14:section>
        <p14:section name="multiclass" id="{6F37F6B1-E010-D947-A85E-087B9F069BF9}">
          <p14:sldIdLst>
            <p14:sldId id="37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80"/>
            <p14:sldId id="381"/>
            <p14:sldId id="382"/>
            <p14:sldId id="375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77"/>
            <p14:sldId id="338"/>
            <p14:sldId id="339"/>
            <p14:sldId id="348"/>
            <p14:sldId id="349"/>
            <p14:sldId id="350"/>
            <p14:sldId id="354"/>
            <p14:sldId id="355"/>
            <p14:sldId id="356"/>
            <p14:sldId id="340"/>
            <p14:sldId id="341"/>
            <p14:sldId id="342"/>
            <p14:sldId id="343"/>
            <p14:sldId id="351"/>
            <p14:sldId id="352"/>
            <p14:sldId id="353"/>
            <p14:sldId id="344"/>
            <p14:sldId id="345"/>
            <p14:sldId id="383"/>
            <p14:sldId id="384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7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46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F-4EBB-96F2-65AFD185D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EF-4EBB-96F2-65AFD185D7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EF-4EBB-96F2-65AFD185D7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EF-4EBB-96F2-65AFD185D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641088"/>
        <c:axId val="189643008"/>
      </c:barChart>
      <c:catAx>
        <c:axId val="189641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9643008"/>
        <c:crosses val="autoZero"/>
        <c:auto val="1"/>
        <c:lblAlgn val="ctr"/>
        <c:lblOffset val="100"/>
        <c:noMultiLvlLbl val="0"/>
      </c:catAx>
      <c:valAx>
        <c:axId val="189643008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Score for a label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9641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8-4087-8E36-94AC0C1917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8-4087-8E36-94AC0C1917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E8-4087-8E36-94AC0C1917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E8-4087-8E36-94AC0C191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570112"/>
        <c:axId val="194571648"/>
      </c:barChart>
      <c:catAx>
        <c:axId val="194570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4571648"/>
        <c:crosses val="autoZero"/>
        <c:auto val="1"/>
        <c:lblAlgn val="ctr"/>
        <c:lblOffset val="100"/>
        <c:noMultiLvlLbl val="0"/>
      </c:catAx>
      <c:valAx>
        <c:axId val="194571648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Score for a label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570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0AC32-F8CC-DE43-ACF0-18E2E5A936D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E6EAB-20A3-F943-AE6F-C3EE73200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294C-9306-9346-9306-F956C764A266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2446B-AC8E-3447-9AA6-24709177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607E67-3443-430C-9CEE-E8ADFFA19FD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dirty="0"/>
              <a:t>Brief introduction to St. Out. problems</a:t>
            </a:r>
          </a:p>
          <a:p>
            <a:r>
              <a:rPr lang="en-US" dirty="0"/>
              <a:t>HIGHLIGHT THE DIFFERENCE BETWEEN LOCAL AND GLOBAL LEARNING!!!</a:t>
            </a:r>
          </a:p>
          <a:p>
            <a:endParaRPr lang="en-US" dirty="0"/>
          </a:p>
          <a:p>
            <a:r>
              <a:rPr lang="en-US" dirty="0"/>
              <a:t>Start w/ probably the simplest St. Out. problem:  MULTICLASS!!!</a:t>
            </a:r>
          </a:p>
          <a:p>
            <a:r>
              <a:rPr lang="en-US" dirty="0"/>
              <a:t>	where instead of viewing the label as a single integer, we can view it as a bit vector</a:t>
            </a:r>
          </a:p>
          <a:p>
            <a:r>
              <a:rPr lang="en-US" dirty="0"/>
              <a:t>	ALONG WITH THE RESTIRCTION saying “EXACLTY ONE....”</a:t>
            </a:r>
          </a:p>
          <a:p>
            <a:r>
              <a:rPr lang="en-US" dirty="0"/>
              <a:t>	Then, as we saw in the previous section, we can learn a collection of functions in two ways.  </a:t>
            </a:r>
          </a:p>
          <a:p>
            <a:r>
              <a:rPr lang="en-US" dirty="0"/>
              <a:t>	</a:t>
            </a:r>
            <a:r>
              <a:rPr lang="en-US" dirty="0" err="1"/>
              <a:t>OvA</a:t>
            </a:r>
            <a:r>
              <a:rPr lang="en-US" dirty="0"/>
              <a:t> attempts to have each function predict a single bit w/o looking at the rest!  We call this LOCAL learning.</a:t>
            </a:r>
          </a:p>
          <a:p>
            <a:r>
              <a:rPr lang="en-US" dirty="0"/>
              <a:t>         CC also learns the collection, but in a way the RESPECTS THE GLOB REST.  LEARNS GLOBALLY all functions </a:t>
            </a:r>
            <a:r>
              <a:rPr lang="en-US" dirty="0" err="1"/>
              <a:t>toghehter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(LOOK AT SLIDE)!</a:t>
            </a:r>
          </a:p>
          <a:p>
            <a:endParaRPr lang="en-US" dirty="0"/>
          </a:p>
          <a:p>
            <a:r>
              <a:rPr lang="en-US" dirty="0"/>
              <a:t>Sequence tasks:</a:t>
            </a:r>
          </a:p>
          <a:p>
            <a:r>
              <a:rPr lang="en-US" dirty="0"/>
              <a:t>***** EX POS TAGGING, </a:t>
            </a:r>
          </a:p>
          <a:p>
            <a:r>
              <a:rPr lang="en-US" dirty="0"/>
              <a:t>	TWO WAYS TO VIEW LABEL 	::: Collection of word/</a:t>
            </a:r>
            <a:r>
              <a:rPr lang="en-US" dirty="0" err="1"/>
              <a:t>pos</a:t>
            </a:r>
            <a:r>
              <a:rPr lang="en-US" dirty="0"/>
              <a:t> pairs</a:t>
            </a:r>
          </a:p>
          <a:p>
            <a:r>
              <a:rPr lang="en-US" dirty="0"/>
              <a:t>							::: Single label (WHOLE SENT TAG).</a:t>
            </a:r>
          </a:p>
          <a:p>
            <a:r>
              <a:rPr lang="en-US" dirty="0"/>
              <a:t>	LEARN IN TWO WAYS 		::: </a:t>
            </a:r>
            <a:r>
              <a:rPr lang="en-US" dirty="0" err="1"/>
              <a:t>Fucnt</a:t>
            </a:r>
            <a:r>
              <a:rPr lang="en-US" dirty="0"/>
              <a:t> to predict each POS tag </a:t>
            </a:r>
            <a:r>
              <a:rPr lang="en-US" dirty="0" err="1"/>
              <a:t>sep.</a:t>
            </a:r>
            <a:endParaRPr lang="en-US" dirty="0"/>
          </a:p>
          <a:p>
            <a:r>
              <a:rPr lang="en-US" dirty="0"/>
              <a:t>							::: </a:t>
            </a:r>
            <a:r>
              <a:rPr lang="en-US" dirty="0" err="1"/>
              <a:t>Funct</a:t>
            </a:r>
            <a:r>
              <a:rPr lang="en-US" dirty="0"/>
              <a:t> to predict whole tag </a:t>
            </a:r>
            <a:r>
              <a:rPr lang="en-US" dirty="0" err="1"/>
              <a:t>seq</a:t>
            </a:r>
            <a:r>
              <a:rPr lang="en-US" dirty="0"/>
              <a:t> at once.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output:</a:t>
            </a:r>
          </a:p>
          <a:p>
            <a:r>
              <a:rPr lang="en-US" dirty="0"/>
              <a:t>	arbitrary global constraints</a:t>
            </a:r>
          </a:p>
          <a:p>
            <a:r>
              <a:rPr lang="en-US" dirty="0"/>
              <a:t>****	LOCAL FUNCTIONS DON’T HAVE ACCESS TO THE GLOBAL CONSTRAINTS</a:t>
            </a:r>
          </a:p>
          <a:p>
            <a:r>
              <a:rPr lang="en-US" dirty="0"/>
              <a:t>	--&gt; NO CHANCE!!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F87C5-C406-4332-B822-3E81DA2C673E}" type="slidenum">
              <a:rPr lang="en-US"/>
              <a:pPr/>
              <a:t>47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SPECIFICALLY, CC is a Framework for small output problems:</a:t>
            </a:r>
          </a:p>
          <a:p>
            <a:r>
              <a:rPr lang="en-US"/>
              <a:t>	MC,ML,CAT, HIER..</a:t>
            </a:r>
          </a:p>
          <a:p>
            <a:r>
              <a:rPr lang="en-US"/>
              <a:t>Key to unifying these  is to</a:t>
            </a:r>
          </a:p>
          <a:p>
            <a:r>
              <a:rPr lang="en-US"/>
              <a:t>	 learn a classifier to represent the CONSTRAINTS induced by the Mcat problem</a:t>
            </a:r>
          </a:p>
          <a:p>
            <a:endParaRPr lang="en-US"/>
          </a:p>
          <a:p>
            <a:r>
              <a:rPr lang="en-US"/>
              <a:t>TO reduce MCat to BIN, we</a:t>
            </a:r>
          </a:p>
          <a:p>
            <a:r>
              <a:rPr lang="en-US"/>
              <a:t>	transform each input example to a --&gt; set in higher dim space (pseudo)</a:t>
            </a:r>
          </a:p>
          <a:p>
            <a:r>
              <a:rPr lang="en-US"/>
              <a:t>	each pseudo-example in the pseudo-space is responsible for maintaining a single constraint</a:t>
            </a:r>
          </a:p>
          <a:p>
            <a:r>
              <a:rPr lang="en-US"/>
              <a:t>	Then, a SINGLE BINARY CLASSIFER CAN BE USED to learn these constraints.</a:t>
            </a:r>
          </a:p>
          <a:p>
            <a:endParaRPr lang="en-US"/>
          </a:p>
          <a:p>
            <a:r>
              <a:rPr lang="en-US"/>
              <a:t>Some NICE properties of this:</a:t>
            </a:r>
          </a:p>
          <a:p>
            <a:r>
              <a:rPr lang="en-US"/>
              <a:t>	Can use any binary alg.</a:t>
            </a:r>
          </a:p>
          <a:p>
            <a:r>
              <a:rPr lang="en-US"/>
              <a:t>	Many properties are inherited w/o much (or any) additional 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3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F831A-E11F-4AD7-B7F6-ABF92027085E}" type="slidenum">
              <a:rPr lang="en-US"/>
              <a:pPr/>
              <a:t>48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The TRANSFORMATIONS are very natural</a:t>
            </a:r>
          </a:p>
          <a:p>
            <a:endParaRPr lang="en-US"/>
          </a:p>
          <a:p>
            <a:r>
              <a:rPr lang="en-US"/>
              <a:t>GO THROUGH!!!</a:t>
            </a:r>
          </a:p>
          <a:p>
            <a:r>
              <a:rPr lang="en-US"/>
              <a:t>MC:</a:t>
            </a:r>
          </a:p>
          <a:p>
            <a:r>
              <a:rPr lang="en-US"/>
              <a:t>ML:</a:t>
            </a:r>
          </a:p>
          <a:p>
            <a:r>
              <a:rPr lang="en-US"/>
              <a:t>LR:</a:t>
            </a:r>
          </a:p>
          <a:p>
            <a:endParaRPr lang="en-US"/>
          </a:p>
          <a:p>
            <a:r>
              <a:rPr lang="en-US"/>
              <a:t>In general, we define a constraint example as one where the labels</a:t>
            </a:r>
          </a:p>
          <a:p>
            <a:r>
              <a:rPr lang="en-US"/>
              <a:t>	partial order</a:t>
            </a:r>
          </a:p>
          <a:p>
            <a:r>
              <a:rPr lang="en-US"/>
              <a:t>	defined by pairwise preferences.</a:t>
            </a:r>
          </a:p>
          <a:p>
            <a:r>
              <a:rPr lang="en-US"/>
              <a:t>CC classifier produces this order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we map the problem to the (PSEUDO) space </a:t>
            </a:r>
          </a:p>
          <a:p>
            <a:r>
              <a:rPr lang="en-US"/>
              <a:t>	where each of the pairwise constraints can be maintained</a:t>
            </a:r>
          </a:p>
          <a:p>
            <a:r>
              <a:rPr lang="en-US"/>
              <a:t>	and LEARN</a:t>
            </a:r>
          </a:p>
          <a:p>
            <a:endParaRPr lang="en-US"/>
          </a:p>
          <a:p>
            <a:r>
              <a:rPr lang="en-US"/>
              <a:t>TRANSITION:  I describe this mapping for the linear case.</a:t>
            </a:r>
          </a:p>
        </p:txBody>
      </p:sp>
    </p:spTree>
    <p:extLst>
      <p:ext uri="{BB962C8B-B14F-4D97-AF65-F5344CB8AC3E}">
        <p14:creationId xmlns:p14="http://schemas.microsoft.com/office/powerpoint/2010/main" val="284985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DE81D-77C0-4266-BAB1-98A49B30A007}" type="slidenum">
              <a:rPr lang="en-US"/>
              <a:pPr/>
              <a:t>18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However, a PROBLEM W/ DECOMPOSITION TECHNIQUES</a:t>
            </a:r>
          </a:p>
          <a:p>
            <a:r>
              <a:rPr lang="en-US"/>
              <a:t>	Induced Binary problems are optimized INDEPENDENTLY</a:t>
            </a:r>
          </a:p>
          <a:p>
            <a:r>
              <a:rPr lang="en-US"/>
              <a:t>	NO GLOBAL METRIC IS USED.</a:t>
            </a:r>
          </a:p>
          <a:p>
            <a:endParaRPr lang="en-US"/>
          </a:p>
          <a:p>
            <a:r>
              <a:rPr lang="en-US"/>
              <a:t>FOR EXAMPLE, in MC, 	</a:t>
            </a:r>
          </a:p>
          <a:p>
            <a:r>
              <a:rPr lang="en-US"/>
              <a:t>	we don’t care about 1 vs rest performance</a:t>
            </a:r>
          </a:p>
          <a:p>
            <a:r>
              <a:rPr lang="en-US"/>
              <a:t>	only about the FINAL MC Classification</a:t>
            </a:r>
          </a:p>
          <a:p>
            <a:endParaRPr lang="en-US"/>
          </a:p>
          <a:p>
            <a:r>
              <a:rPr lang="en-US"/>
              <a:t>TRANSISTION: </a:t>
            </a:r>
          </a:p>
          <a:p>
            <a:r>
              <a:rPr lang="en-US"/>
              <a:t>We can look at a simple example:</a:t>
            </a:r>
          </a:p>
        </p:txBody>
      </p:sp>
    </p:spTree>
    <p:extLst>
      <p:ext uri="{BB962C8B-B14F-4D97-AF65-F5344CB8AC3E}">
        <p14:creationId xmlns:p14="http://schemas.microsoft.com/office/powerpoint/2010/main" val="134326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E4548-C92D-4A0E-BEEE-C886C1BDEDCD}" type="slidenum">
              <a:rPr lang="en-US"/>
              <a:pPr/>
              <a:t>32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0C49E-1CFC-4C5D-A610-96AF02DD2D4F}" type="slidenum">
              <a:rPr lang="en-US"/>
              <a:pPr/>
              <a:t>33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D29-929C-6B4E-AEEA-C3E19BDA7F7E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F09-989E-9E4B-86B8-6EEBA730F781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6979-97AE-E547-AFFE-ED7CEEA86654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2227476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209759" y="6348197"/>
            <a:ext cx="8781841" cy="50980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0" baseline="0">
                <a:solidFill>
                  <a:schemeClr val="tx1"/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INTRODUCTION			CS446 Fall ’11	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5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>
                <a:solidFill>
                  <a:srgbClr val="0F243E"/>
                </a:solidFill>
              </a:endParaRPr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>
                <a:solidFill>
                  <a:srgbClr val="0F243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2227476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‹#›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9A71-7FD7-DE4C-B46F-E0B873856628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5ACB-0BB6-1043-8A59-4744471A1385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B86-F057-4D47-9772-287D37E32A7B}" type="datetime1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E7E-F9BC-F54F-AA60-523A208C4F04}" type="datetime1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8D1C-F972-0249-9C78-890A4C789BD1}" type="datetime1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3AD-4679-CE4D-BE8B-8D0698D39470}" type="datetime1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498-DC05-4F49-AA86-E08D08127577}" type="datetime1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CD8E-D492-A844-B013-F751484C3201}" type="datetime1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D4FF-3636-F940-BB6F-5A871B7B1424}" type="datetime1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upenn.edu/~danroth/Teaching/CIS-700-006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4AD7C67-D508-41FD-99B1-0552799E08B1}" type="slidenum">
              <a:rPr lang="en-US" altLang="zh-TW" smtClean="0">
                <a:cs typeface="Arial Unicode MS" pitchFamily="34" charset="-128"/>
              </a:rPr>
              <a:pPr eaLnBrk="1" hangingPunct="1"/>
              <a:t>1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8153400" cy="2209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CIS 700</a:t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3200" b="1" dirty="0" smtClean="0">
                <a:solidFill>
                  <a:srgbClr val="0033CC"/>
                </a:solidFill>
              </a:rPr>
              <a:t>Advanced Machine Learning for NLP</a:t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</a:rPr>
              <a:t/>
            </a:r>
            <a:br>
              <a:rPr lang="en-US" sz="3200" b="1" dirty="0">
                <a:solidFill>
                  <a:srgbClr val="0033CC"/>
                </a:solidFill>
              </a:rPr>
            </a:br>
            <a:r>
              <a:rPr lang="en-US" sz="2400" dirty="0" smtClean="0"/>
              <a:t>Multiclass classification: Local and Global Views</a:t>
            </a:r>
            <a:endParaRPr lang="en-US" sz="2800" b="1" dirty="0" smtClean="0">
              <a:solidFill>
                <a:srgbClr val="0033CC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724400"/>
            <a:ext cx="81534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rgbClr val="0000FF"/>
                </a:solidFill>
              </a:rPr>
              <a:t>Dan Roth</a:t>
            </a: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Department of Computer and Information Science</a:t>
            </a: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University of Pennsylvania</a:t>
            </a:r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8213" y="5987016"/>
            <a:ext cx="4336311" cy="4899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Augmented and modified by Vivek Srikumar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One-</a:t>
            </a:r>
            <a:r>
              <a:rPr lang="en-US" dirty="0" err="1" smtClean="0"/>
              <a:t>vs</a:t>
            </a:r>
            <a:r>
              <a:rPr lang="en-US" dirty="0" smtClean="0"/>
              <a:t>-all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Assumption</a:t>
            </a:r>
            <a:r>
              <a:rPr lang="en-US" dirty="0" smtClean="0"/>
              <a:t>: Each class individually separable from </a:t>
            </a:r>
            <a:r>
              <a:rPr lang="en-US" b="1" i="1" dirty="0" smtClean="0"/>
              <a:t>all</a:t>
            </a:r>
            <a:r>
              <a:rPr lang="en-US" dirty="0" smtClean="0"/>
              <a:t> the others</a:t>
            </a:r>
          </a:p>
          <a:p>
            <a:endParaRPr lang="en-US" dirty="0" smtClean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rgbClr val="CC3333"/>
                </a:solidFill>
              </a:rPr>
              <a:t>Learning</a:t>
            </a:r>
            <a:r>
              <a:rPr lang="en-US" dirty="0" smtClean="0"/>
              <a:t>: Given a dataset D = {&lt;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&gt;}, 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</a:rPr>
              <a:t>Note: </a:t>
            </a:r>
            <a:r>
              <a:rPr lang="en-US" b="1" dirty="0" smtClean="0">
                <a:latin typeface="Calibri"/>
              </a:rPr>
              <a:t>x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</a:t>
            </a:r>
            <a:r>
              <a:rPr lang="en-US" b="1" dirty="0" err="1" smtClean="0">
                <a:latin typeface="Calibri"/>
              </a:rPr>
              <a:t>y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{1, 2,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, K}</a:t>
            </a:r>
          </a:p>
          <a:p>
            <a:pPr lvl="1"/>
            <a:r>
              <a:rPr lang="en-US" dirty="0" smtClean="0"/>
              <a:t>Decompose into K binary classification tasks</a:t>
            </a:r>
          </a:p>
          <a:p>
            <a:pPr lvl="1"/>
            <a:r>
              <a:rPr lang="en-US" dirty="0" smtClean="0"/>
              <a:t>For class k, construct a binary classification task as:</a:t>
            </a:r>
          </a:p>
          <a:p>
            <a:pPr lvl="2"/>
            <a:r>
              <a:rPr lang="en-US" dirty="0" smtClean="0"/>
              <a:t>Positive examples: </a:t>
            </a:r>
            <a:r>
              <a:rPr lang="en-US" dirty="0"/>
              <a:t>E</a:t>
            </a:r>
            <a:r>
              <a:rPr lang="en-US" dirty="0" smtClean="0"/>
              <a:t>lements of D with label k</a:t>
            </a:r>
          </a:p>
          <a:p>
            <a:pPr lvl="2"/>
            <a:r>
              <a:rPr lang="en-US" dirty="0" smtClean="0"/>
              <a:t>Negative examples: All other elements of D</a:t>
            </a:r>
          </a:p>
          <a:p>
            <a:pPr lvl="1"/>
            <a:r>
              <a:rPr lang="en-US" dirty="0" smtClean="0"/>
              <a:t>Train K binary classifiers </a:t>
            </a:r>
            <a:r>
              <a:rPr lang="en-US" b="1" dirty="0" smtClean="0">
                <a:latin typeface="Calibri"/>
              </a:rPr>
              <a:t>w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latin typeface="Calibri"/>
              </a:rPr>
              <a:t>w</a:t>
            </a:r>
            <a:r>
              <a:rPr lang="en-US" baseline="-25000" dirty="0" smtClean="0">
                <a:latin typeface="Calibri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K</a:t>
            </a:r>
            <a:r>
              <a:rPr lang="en-US" baseline="-25000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using any learning algorithm we have seen</a:t>
            </a:r>
            <a:endParaRPr lang="en-US" dirty="0" smtClean="0">
              <a:solidFill>
                <a:srgbClr val="CC3333"/>
              </a:solidFill>
              <a:latin typeface="Calibri"/>
            </a:endParaRPr>
          </a:p>
          <a:p>
            <a:r>
              <a:rPr lang="en-US" dirty="0" smtClean="0">
                <a:solidFill>
                  <a:srgbClr val="CC3333"/>
                </a:solidFill>
                <a:latin typeface="Calibri"/>
              </a:rPr>
              <a:t>Prediction</a:t>
            </a:r>
            <a:r>
              <a:rPr lang="en-US" dirty="0" smtClean="0">
                <a:latin typeface="Calibri"/>
              </a:rPr>
              <a:t>: “</a:t>
            </a:r>
            <a:r>
              <a:rPr lang="en-US" i="1" dirty="0" smtClean="0">
                <a:latin typeface="Calibri"/>
              </a:rPr>
              <a:t>Winner Takes All</a:t>
            </a:r>
            <a:r>
              <a:rPr lang="en-US" dirty="0" smtClean="0">
                <a:latin typeface="Calibri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alibri"/>
              </a:rPr>
              <a:t>	</a:t>
            </a:r>
            <a:r>
              <a:rPr lang="en-US" dirty="0" smtClean="0">
                <a:latin typeface="Calibri"/>
              </a:rPr>
              <a:t>				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>
                <a:latin typeface="Calibri"/>
              </a:rPr>
              <a:t>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b="1" dirty="0" err="1" smtClean="0">
                <a:latin typeface="Calibri"/>
              </a:rPr>
              <a:t>x</a:t>
            </a:r>
            <a:endParaRPr lang="en-US" b="1" dirty="0" smtClean="0"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3853" y="5026527"/>
            <a:ext cx="22218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Question: What is the dimensionality of each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7222" y="1381446"/>
            <a:ext cx="1442879" cy="1111634"/>
            <a:chOff x="1514188" y="1266209"/>
            <a:chExt cx="1442879" cy="1111634"/>
          </a:xfrm>
        </p:grpSpPr>
        <p:sp>
          <p:nvSpPr>
            <p:cNvPr id="26" name="Oval 2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147645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93905" y="1561377"/>
            <a:ext cx="403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full dataset, construct three binary classifiers, one for each class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08492" y="2957388"/>
            <a:ext cx="1649161" cy="2374758"/>
            <a:chOff x="524528" y="3574143"/>
            <a:chExt cx="1649161" cy="2374758"/>
          </a:xfrm>
        </p:grpSpPr>
        <p:grpSp>
          <p:nvGrpSpPr>
            <p:cNvPr id="47" name="Group 46"/>
            <p:cNvGrpSpPr/>
            <p:nvPr/>
          </p:nvGrpSpPr>
          <p:grpSpPr>
            <a:xfrm>
              <a:off x="730810" y="3665014"/>
              <a:ext cx="1442879" cy="1111634"/>
              <a:chOff x="1514188" y="1266209"/>
              <a:chExt cx="1442879" cy="111163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47645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V="1">
              <a:off x="524528" y="3574143"/>
              <a:ext cx="1634351" cy="1006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1139" y="50255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blue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1"/>
                  </a:solidFill>
                </a:rPr>
                <a:t>blue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b="1" dirty="0" smtClean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25734" y="3038739"/>
            <a:ext cx="1999225" cy="2445807"/>
            <a:chOff x="3316814" y="3655494"/>
            <a:chExt cx="1999225" cy="2445807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16814" y="3655494"/>
              <a:ext cx="1999225" cy="1111634"/>
              <a:chOff x="3490452" y="3655494"/>
              <a:chExt cx="1999225" cy="111163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747339" y="3655494"/>
                <a:ext cx="1442879" cy="1111634"/>
                <a:chOff x="3747339" y="3655494"/>
                <a:chExt cx="1442879" cy="1111634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4113429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20376" y="365549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957121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273849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113429" y="402816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820017" y="41351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380796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903647" y="439445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176628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747339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358026" y="466018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03647" y="466018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083271" y="42875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976325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713070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029798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69378" y="397469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>
                <a:off x="3490452" y="4192893"/>
                <a:ext cx="1999225" cy="36629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3605316" y="51779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red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93040" y="2779782"/>
            <a:ext cx="1442879" cy="2729696"/>
            <a:chOff x="6709076" y="3396537"/>
            <a:chExt cx="1442879" cy="27296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6709076" y="3396537"/>
              <a:ext cx="1442879" cy="1556463"/>
              <a:chOff x="6828113" y="3396537"/>
              <a:chExt cx="1442879" cy="155646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828113" y="3762441"/>
                <a:ext cx="1442879" cy="1111634"/>
                <a:chOff x="6828113" y="3762441"/>
                <a:chExt cx="1442879" cy="111163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7194203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301150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037895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354623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194203" y="413511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7900791" y="42420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7461570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984421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257402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828113" y="460835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7438800" y="476712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84421" y="476712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8164045" y="43944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8057099" y="3869388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93844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8110572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950152" y="408163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Straight Connector 128"/>
              <p:cNvCxnSpPr/>
              <p:nvPr/>
            </p:nvCxnSpPr>
            <p:spPr>
              <a:xfrm>
                <a:off x="7436988" y="3396537"/>
                <a:ext cx="513164" cy="155646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6719405" y="5202903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green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510424" y="5554820"/>
            <a:ext cx="536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Winner Take All will predict the right answer. Only the correct label will have a positive score</a:t>
            </a:r>
            <a:endParaRPr lang="en-US" i="1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52476" y="4429136"/>
            <a:ext cx="1676785" cy="1737443"/>
            <a:chOff x="252476" y="4429136"/>
            <a:chExt cx="1676785" cy="1737443"/>
          </a:xfrm>
        </p:grpSpPr>
        <p:sp>
          <p:nvSpPr>
            <p:cNvPr id="141" name="TextBox 140"/>
            <p:cNvSpPr txBox="1"/>
            <p:nvPr/>
          </p:nvSpPr>
          <p:spPr>
            <a:xfrm>
              <a:off x="252476" y="5520248"/>
              <a:ext cx="1676785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Notation: Score for blue label</a:t>
              </a: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94622" y="4429136"/>
              <a:ext cx="820073" cy="35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2" idx="1"/>
            </p:cNvCxnSpPr>
            <p:nvPr/>
          </p:nvCxnSpPr>
          <p:spPr>
            <a:xfrm flipH="1">
              <a:off x="325120" y="4607248"/>
              <a:ext cx="369502" cy="91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Slide Number Placehold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11</a:t>
            </a:fld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772953" y="2230155"/>
            <a:ext cx="15630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772953" y="2230155"/>
            <a:ext cx="243617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787452" y="2227357"/>
            <a:ext cx="5432098" cy="5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 may not always work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71425" y="1391377"/>
            <a:ext cx="504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points are not separable with a single binary classifier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771425" y="2148880"/>
            <a:ext cx="477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decomposition will not work for these cases!</a:t>
            </a:r>
            <a:endParaRPr lang="en-US" i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526917" y="3254878"/>
            <a:ext cx="1634351" cy="2474506"/>
            <a:chOff x="526917" y="3254878"/>
            <a:chExt cx="1634351" cy="2474506"/>
          </a:xfrm>
        </p:grpSpPr>
        <p:sp>
          <p:nvSpPr>
            <p:cNvPr id="130" name="TextBox 129"/>
            <p:cNvSpPr txBox="1"/>
            <p:nvPr/>
          </p:nvSpPr>
          <p:spPr>
            <a:xfrm>
              <a:off x="632982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blue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1"/>
                  </a:solidFill>
                </a:rPr>
                <a:t>blue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b="1" dirty="0" smtClean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26917" y="3254878"/>
              <a:ext cx="1634351" cy="1256277"/>
              <a:chOff x="526917" y="3254878"/>
              <a:chExt cx="1634351" cy="12562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26917" y="3254878"/>
                <a:ext cx="1634351" cy="10062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718389" y="3346048"/>
                <a:ext cx="1442879" cy="1165107"/>
                <a:chOff x="704445" y="2828601"/>
                <a:chExt cx="1442879" cy="1165107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1070535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177482" y="282860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914227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230955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70535" y="320127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291482" y="33616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445850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777123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445850" y="35140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505376" y="388676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860753" y="356756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133734" y="36773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04445" y="367451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315132" y="383328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860753" y="38332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040377" y="34606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933431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670176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986904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826484" y="314779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725103" y="1137708"/>
            <a:ext cx="1606995" cy="1465793"/>
            <a:chOff x="725103" y="1137708"/>
            <a:chExt cx="1606995" cy="1465793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2647594" y="3346048"/>
            <a:ext cx="1482109" cy="2383336"/>
            <a:chOff x="2586066" y="3346048"/>
            <a:chExt cx="1482109" cy="2383336"/>
          </a:xfrm>
        </p:grpSpPr>
        <p:sp>
          <p:nvSpPr>
            <p:cNvPr id="131" name="TextBox 130"/>
            <p:cNvSpPr txBox="1"/>
            <p:nvPr/>
          </p:nvSpPr>
          <p:spPr>
            <a:xfrm>
              <a:off x="261601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red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605681" y="3346048"/>
              <a:ext cx="1442879" cy="1165107"/>
              <a:chOff x="2607303" y="2828601"/>
              <a:chExt cx="1442879" cy="1165107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973393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080340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817085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133813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973393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194340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348708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679981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348708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408234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763611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36592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607303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217990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763611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943235" y="34606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836289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573034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89762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729342" y="314779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586066" y="3640615"/>
              <a:ext cx="1482109" cy="10581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889219" y="1221913"/>
            <a:ext cx="1442879" cy="1165107"/>
            <a:chOff x="1514188" y="1266209"/>
            <a:chExt cx="1442879" cy="1165107"/>
          </a:xfrm>
        </p:grpSpPr>
        <p:sp>
          <p:nvSpPr>
            <p:cNvPr id="186" name="Oval 18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16029" y="3154379"/>
            <a:ext cx="1545115" cy="2575005"/>
            <a:chOff x="4417276" y="3154379"/>
            <a:chExt cx="1545115" cy="2575005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5126011" y="3154379"/>
              <a:ext cx="513164" cy="155646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54017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green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417276" y="3346048"/>
              <a:ext cx="1442879" cy="1165107"/>
              <a:chOff x="4403332" y="2828601"/>
              <a:chExt cx="1442879" cy="116510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69422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76369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13114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929842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769422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990369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44737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476010" y="33082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144737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204263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559640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832621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4403332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014019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4559640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739264" y="34606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632318" y="2935548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369063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685791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525371" y="314779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647471" y="3346048"/>
            <a:ext cx="1442879" cy="1906225"/>
            <a:chOff x="6647471" y="3346048"/>
            <a:chExt cx="1442879" cy="190622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647471" y="3346048"/>
              <a:ext cx="1442879" cy="1165107"/>
              <a:chOff x="6491163" y="3346048"/>
              <a:chExt cx="1442879" cy="1165107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857253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964200" y="33460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6700945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7017673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857253" y="37187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078200" y="38791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232568" y="3825664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563841" y="38256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7232568" y="40315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7292094" y="440420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647471" y="40850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6920452" y="419475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491163" y="419195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7101850" y="435073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647471" y="435073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7827095" y="39780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7720149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7456894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7773622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7613202" y="366524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TextBox 247"/>
            <p:cNvSpPr txBox="1"/>
            <p:nvPr/>
          </p:nvSpPr>
          <p:spPr>
            <a:xfrm>
              <a:off x="7117040" y="4882941"/>
              <a:ext cx="503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???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3" name="Slide Number Placeholder 2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 classification: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Use any binary classifier learning algorithm</a:t>
            </a:r>
            <a:endParaRPr lang="en-US" dirty="0"/>
          </a:p>
          <a:p>
            <a:r>
              <a:rPr lang="en-US" dirty="0" smtClean="0">
                <a:solidFill>
                  <a:srgbClr val="CC3333"/>
                </a:solidFill>
              </a:rPr>
              <a:t>Problems</a:t>
            </a:r>
          </a:p>
          <a:p>
            <a:pPr lvl="1"/>
            <a:r>
              <a:rPr lang="en-US" dirty="0" smtClean="0"/>
              <a:t>No theoretical justification</a:t>
            </a:r>
          </a:p>
          <a:p>
            <a:pPr lvl="1"/>
            <a:r>
              <a:rPr lang="en-US" dirty="0" smtClean="0"/>
              <a:t>Calibration issues</a:t>
            </a:r>
          </a:p>
          <a:p>
            <a:pPr lvl="2"/>
            <a:r>
              <a:rPr lang="en-US" dirty="0" smtClean="0"/>
              <a:t>We are comparing scores produced by K classifiers trained independently. No reason for the scores to be in the same numerical range!</a:t>
            </a:r>
          </a:p>
          <a:p>
            <a:pPr lvl="1"/>
            <a:r>
              <a:rPr lang="en-US" dirty="0" smtClean="0"/>
              <a:t>Might </a:t>
            </a:r>
            <a:r>
              <a:rPr lang="en-US" dirty="0"/>
              <a:t>not always work</a:t>
            </a:r>
          </a:p>
          <a:p>
            <a:pPr lvl="2"/>
            <a:r>
              <a:rPr lang="en-US" dirty="0" smtClean="0"/>
              <a:t>Yet, works fairly well in many cases, especially if the underlying binary classifiers are tuned, regularized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All-</a:t>
            </a:r>
            <a:r>
              <a:rPr lang="en-US" dirty="0" err="1" smtClean="0"/>
              <a:t>vs</a:t>
            </a:r>
            <a:r>
              <a:rPr lang="en-US" dirty="0" smtClean="0"/>
              <a:t>-all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Assumption</a:t>
            </a:r>
            <a:r>
              <a:rPr lang="en-US" dirty="0" smtClean="0"/>
              <a:t>: </a:t>
            </a:r>
            <a:r>
              <a:rPr lang="en-US" i="1" dirty="0" smtClean="0"/>
              <a:t>Every</a:t>
            </a:r>
            <a:r>
              <a:rPr lang="en-US" dirty="0" smtClean="0"/>
              <a:t> pair of classes is separable</a:t>
            </a:r>
          </a:p>
          <a:p>
            <a:r>
              <a:rPr lang="en-US" dirty="0">
                <a:solidFill>
                  <a:schemeClr val="accent2"/>
                </a:solidFill>
              </a:rPr>
              <a:t>Learning</a:t>
            </a:r>
            <a:r>
              <a:rPr lang="en-US" dirty="0"/>
              <a:t>: Given a dataset D = {&lt;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&gt;}, </a:t>
            </a:r>
          </a:p>
          <a:p>
            <a:pPr marL="457200" lvl="1" indent="0">
              <a:buNone/>
            </a:pPr>
            <a:r>
              <a:rPr lang="en-US" dirty="0"/>
              <a:t>Note: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{1, 2, </a:t>
            </a:r>
            <a:r>
              <a:rPr lang="en-US" dirty="0">
                <a:latin typeface="MT Extra"/>
                <a:sym typeface="MT Extra"/>
              </a:rPr>
              <a:t></a:t>
            </a:r>
            <a:r>
              <a:rPr lang="en-US" dirty="0"/>
              <a:t>, </a:t>
            </a:r>
            <a:r>
              <a:rPr lang="en-US" dirty="0" smtClean="0"/>
              <a:t>K}</a:t>
            </a:r>
          </a:p>
          <a:p>
            <a:pPr lvl="1"/>
            <a:r>
              <a:rPr lang="en-US" dirty="0" smtClean="0"/>
              <a:t>For every pair of labels (</a:t>
            </a:r>
            <a:r>
              <a:rPr lang="en-US" dirty="0"/>
              <a:t>j</a:t>
            </a:r>
            <a:r>
              <a:rPr lang="en-US" dirty="0" smtClean="0"/>
              <a:t>, k), create a binary classifier with:</a:t>
            </a:r>
          </a:p>
          <a:p>
            <a:pPr lvl="2"/>
            <a:r>
              <a:rPr lang="en-US" dirty="0" smtClean="0"/>
              <a:t>Positive examples: All examples with label j</a:t>
            </a:r>
          </a:p>
          <a:p>
            <a:pPr lvl="2"/>
            <a:r>
              <a:rPr lang="en-US" dirty="0" smtClean="0"/>
              <a:t>Negative examples: All examples with label 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Train                          classifiers in all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C3333"/>
                </a:solidFill>
              </a:rPr>
              <a:t>Prediction: </a:t>
            </a:r>
            <a:r>
              <a:rPr lang="en-US" dirty="0" smtClean="0"/>
              <a:t>More complex, each label get K-1 votes</a:t>
            </a:r>
            <a:endParaRPr lang="en-US" dirty="0"/>
          </a:p>
          <a:p>
            <a:pPr lvl="1"/>
            <a:r>
              <a:rPr lang="en-US" dirty="0" smtClean="0"/>
              <a:t>How to combine the votes? Many methods</a:t>
            </a:r>
          </a:p>
          <a:p>
            <a:pPr lvl="2"/>
            <a:r>
              <a:rPr lang="en-US" dirty="0" smtClean="0"/>
              <a:t>Majority: Pick the label with maximum votes</a:t>
            </a:r>
          </a:p>
          <a:p>
            <a:pPr lvl="2"/>
            <a:r>
              <a:rPr lang="en-US" dirty="0" smtClean="0"/>
              <a:t>Organize a tournament between the labels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8560" y="924939"/>
            <a:ext cx="293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called one-</a:t>
            </a:r>
            <a:r>
              <a:rPr lang="en-US" dirty="0" err="1" smtClean="0"/>
              <a:t>vs</a:t>
            </a:r>
            <a:r>
              <a:rPr lang="en-US" dirty="0" smtClean="0"/>
              <a:t>-one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92611"/>
              </p:ext>
            </p:extLst>
          </p:nvPr>
        </p:nvGraphicFramePr>
        <p:xfrm>
          <a:off x="1932865" y="3814119"/>
          <a:ext cx="1489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977900" imgH="469900" progId="Equation.3">
                  <p:embed/>
                </p:oleObj>
              </mc:Choice>
              <mc:Fallback>
                <p:oleObj name="Equation" r:id="rId3" imgW="977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865" y="3814119"/>
                        <a:ext cx="148907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2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 classification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pair of labels is linearly separable here</a:t>
            </a:r>
          </a:p>
          <a:p>
            <a:pPr lvl="1"/>
            <a:r>
              <a:rPr lang="en-US" dirty="0" smtClean="0"/>
              <a:t>When a pair of labels is considered, all others are ignored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O(K</a:t>
            </a:r>
            <a:r>
              <a:rPr lang="en-US" baseline="30000" dirty="0" smtClean="0"/>
              <a:t>2</a:t>
            </a:r>
            <a:r>
              <a:rPr lang="en-US" dirty="0" smtClean="0"/>
              <a:t>) weight vectors to train and store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Size of training set for a pair of labels could be very small, leading to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Prediction is often ad-hoc and might be unstable</a:t>
            </a:r>
          </a:p>
          <a:p>
            <a:pPr marL="857250" lvl="2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What if two classes get the same number of votes? For a tournament, what is the sequence in which the labels compete?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82389" y="1075579"/>
            <a:ext cx="1606995" cy="1465793"/>
            <a:chOff x="725103" y="1137708"/>
            <a:chExt cx="1606995" cy="1465793"/>
          </a:xfrm>
        </p:grpSpPr>
        <p:grpSp>
          <p:nvGrpSpPr>
            <p:cNvPr id="11" name="Group 10"/>
            <p:cNvGrpSpPr/>
            <p:nvPr/>
          </p:nvGrpSpPr>
          <p:grpSpPr>
            <a:xfrm>
              <a:off x="725103" y="1137708"/>
              <a:ext cx="1606995" cy="1465793"/>
              <a:chOff x="725103" y="1137708"/>
              <a:chExt cx="1606995" cy="146579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177482" y="1490234"/>
                <a:ext cx="560089" cy="3726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196877" y="1844760"/>
                <a:ext cx="871967" cy="488787"/>
              </a:xfrm>
              <a:prstGeom prst="line">
                <a:avLst/>
              </a:prstGeom>
              <a:ln>
                <a:solidFill>
                  <a:srgbClr val="33333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737571" y="1490234"/>
                <a:ext cx="331273" cy="8433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68844" y="2317065"/>
                <a:ext cx="263254" cy="2864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746627" y="1137708"/>
                <a:ext cx="50470" cy="3687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25103" y="1842348"/>
                <a:ext cx="45983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89219" y="1221913"/>
              <a:ext cx="1442879" cy="1165107"/>
              <a:chOff x="1514188" y="1266209"/>
              <a:chExt cx="1442879" cy="116510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101225" y="17992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55593" y="1745825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55593" y="19516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315119" y="232436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One-vs-All </a:t>
            </a:r>
            <a:r>
              <a:rPr lang="en-US" dirty="0" smtClean="0">
                <a:solidFill>
                  <a:srgbClr val="0000FF"/>
                </a:solidFill>
              </a:rPr>
              <a:t>vs.</a:t>
            </a:r>
            <a:r>
              <a:rPr lang="en-US" dirty="0" smtClean="0"/>
              <a:t> All vs.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16</a:t>
            </a:fld>
            <a:endParaRPr lang="en-US" dirty="0">
              <a:solidFill>
                <a:srgbClr val="0F24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153" y="1295141"/>
            <a:ext cx="7162800" cy="4800600"/>
          </a:xfrm>
        </p:spPr>
        <p:txBody>
          <a:bodyPr/>
          <a:lstStyle/>
          <a:p>
            <a:r>
              <a:rPr lang="en-US" sz="2000" dirty="0" smtClean="0"/>
              <a:t>Assume </a:t>
            </a:r>
            <a:r>
              <a:rPr lang="en-US" sz="2000" dirty="0" smtClean="0">
                <a:solidFill>
                  <a:srgbClr val="0000FF"/>
                </a:solidFill>
              </a:rPr>
              <a:t>m</a:t>
            </a:r>
            <a:r>
              <a:rPr lang="en-US" sz="2000" dirty="0" smtClean="0"/>
              <a:t> examples, </a:t>
            </a:r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/>
              <a:t> class labels. </a:t>
            </a:r>
          </a:p>
          <a:p>
            <a:pPr lvl="1"/>
            <a:r>
              <a:rPr lang="en-US" sz="1800" dirty="0" smtClean="0"/>
              <a:t>For simplicity, say, m/k in each.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One vs. All:</a:t>
            </a:r>
          </a:p>
          <a:p>
            <a:pPr lvl="1"/>
            <a:r>
              <a:rPr lang="en-US" sz="1800" dirty="0" smtClean="0"/>
              <a:t>classifier 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f</a:t>
            </a:r>
            <a:r>
              <a:rPr lang="en-US" sz="1800" baseline="-25000" dirty="0" smtClean="0">
                <a:solidFill>
                  <a:srgbClr val="0000FF"/>
                </a:solidFill>
                <a:latin typeface="Calibri"/>
              </a:rPr>
              <a:t>i</a:t>
            </a:r>
            <a:r>
              <a:rPr lang="en-US" sz="1800" dirty="0" smtClean="0"/>
              <a:t>: m/k </a:t>
            </a:r>
            <a:r>
              <a:rPr lang="en-US" sz="1800" dirty="0" smtClean="0">
                <a:solidFill>
                  <a:srgbClr val="0000FF"/>
                </a:solidFill>
              </a:rPr>
              <a:t>(+)</a:t>
            </a:r>
            <a:r>
              <a:rPr lang="en-US" sz="1800" dirty="0" smtClean="0"/>
              <a:t> and (k-1)m/k </a:t>
            </a:r>
            <a:r>
              <a:rPr lang="en-US" sz="1800" dirty="0" smtClean="0">
                <a:solidFill>
                  <a:srgbClr val="0000FF"/>
                </a:solidFill>
              </a:rPr>
              <a:t>(-)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Decision: </a:t>
            </a:r>
          </a:p>
          <a:p>
            <a:pPr lvl="1"/>
            <a:r>
              <a:rPr lang="en-US" sz="1800" dirty="0" smtClean="0"/>
              <a:t>Evaluate </a:t>
            </a:r>
            <a:r>
              <a:rPr lang="en-US" sz="1800" dirty="0" smtClean="0">
                <a:solidFill>
                  <a:srgbClr val="0000FF"/>
                </a:solidFill>
              </a:rPr>
              <a:t>k</a:t>
            </a:r>
            <a:r>
              <a:rPr lang="en-US" sz="1800" dirty="0" smtClean="0"/>
              <a:t> linear classifiers and do Winner Takes All (WTA): </a:t>
            </a:r>
          </a:p>
          <a:p>
            <a:pPr lvl="1"/>
            <a:r>
              <a:rPr lang="en-US" sz="1800" dirty="0" smtClean="0"/>
              <a:t>                         f(x)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libri"/>
              </a:rPr>
              <a:t>f</a:t>
            </a:r>
            <a:r>
              <a:rPr lang="en-US" sz="1800" baseline="-25000" dirty="0" smtClean="0">
                <a:latin typeface="Calibri"/>
              </a:rPr>
              <a:t>i</a:t>
            </a:r>
            <a:r>
              <a:rPr lang="en-US" sz="1800" dirty="0" smtClean="0"/>
              <a:t>(x)  = 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baseline="30000" dirty="0" err="1" smtClean="0"/>
              <a:t>T</a:t>
            </a:r>
            <a:r>
              <a:rPr lang="en-US" sz="1800" dirty="0" err="1" smtClean="0"/>
              <a:t>x</a:t>
            </a:r>
            <a:endParaRPr lang="en-US" sz="1800" dirty="0" smtClean="0"/>
          </a:p>
          <a:p>
            <a:r>
              <a:rPr lang="en-US" sz="2000" dirty="0" smtClean="0"/>
              <a:t>All vs. All:</a:t>
            </a:r>
          </a:p>
          <a:p>
            <a:pPr lvl="1"/>
            <a:r>
              <a:rPr lang="en-US" sz="1800" dirty="0" smtClean="0"/>
              <a:t>Classifier </a:t>
            </a:r>
            <a:r>
              <a:rPr lang="en-US" sz="1800" dirty="0" err="1" smtClean="0">
                <a:solidFill>
                  <a:srgbClr val="0000FF"/>
                </a:solidFill>
              </a:rPr>
              <a:t>f</a:t>
            </a:r>
            <a:r>
              <a:rPr lang="en-US" sz="18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/>
              <a:t> m/k (+) and m/k (-)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More expressivity, but less examples to learn from.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Decision: </a:t>
            </a:r>
          </a:p>
          <a:p>
            <a:pPr lvl="1"/>
            <a:r>
              <a:rPr lang="en-US" sz="1800" dirty="0" smtClean="0"/>
              <a:t>Evaluate 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k</a:t>
            </a:r>
            <a:r>
              <a:rPr lang="en-US" sz="1800" baseline="30000" dirty="0" smtClean="0">
                <a:solidFill>
                  <a:srgbClr val="0000FF"/>
                </a:solidFill>
                <a:latin typeface="Calibri"/>
              </a:rPr>
              <a:t>2</a:t>
            </a:r>
            <a:r>
              <a:rPr lang="en-US" sz="1800" dirty="0" smtClean="0"/>
              <a:t> linear classifiers; decision sometimes unstable.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What type of learning methods would prefer All vs. All (efficiency-wise)?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5357" y="5867400"/>
            <a:ext cx="2614818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(Think about Dual/Primal)</a:t>
            </a:r>
          </a:p>
        </p:txBody>
      </p:sp>
    </p:spTree>
    <p:extLst>
      <p:ext uri="{BB962C8B-B14F-4D97-AF65-F5344CB8AC3E}">
        <p14:creationId xmlns:p14="http://schemas.microsoft.com/office/powerpoint/2010/main" val="35810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Challenge: One-vs-All </a:t>
            </a:r>
            <a:r>
              <a:rPr lang="en-US" dirty="0" smtClean="0">
                <a:solidFill>
                  <a:srgbClr val="0000FF"/>
                </a:solidFill>
              </a:rPr>
              <a:t>vs.</a:t>
            </a:r>
            <a:r>
              <a:rPr lang="en-US" dirty="0" smtClean="0"/>
              <a:t> All vs.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17</a:t>
            </a:fld>
            <a:endParaRPr lang="en-US" dirty="0">
              <a:solidFill>
                <a:srgbClr val="0F24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153" y="1295141"/>
            <a:ext cx="71628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are asked to implement a generic multiclass linear classification box. </a:t>
            </a:r>
          </a:p>
          <a:p>
            <a:r>
              <a:rPr lang="en-US" sz="2000" dirty="0" smtClean="0"/>
              <a:t>Which method will you use, One vs All or All vs All? 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Dual or Primal? </a:t>
            </a:r>
          </a:p>
          <a:p>
            <a:pPr lvl="1"/>
            <a:r>
              <a:rPr lang="en-US" sz="1600" dirty="0" smtClean="0"/>
              <a:t>Are we going to use kernels or not?</a:t>
            </a:r>
            <a:endParaRPr lang="en-US" sz="1600" dirty="0" smtClean="0"/>
          </a:p>
          <a:p>
            <a:r>
              <a:rPr lang="en-US" sz="2000" dirty="0" smtClean="0"/>
              <a:t>Primal: algorithms are O(# of examples) </a:t>
            </a:r>
          </a:p>
          <a:p>
            <a:r>
              <a:rPr lang="en-US" sz="2000" dirty="0" smtClean="0"/>
              <a:t>Dual: algorithms are O(# of examples)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Why?</a:t>
            </a:r>
          </a:p>
          <a:p>
            <a:pPr lvl="1"/>
            <a:endParaRPr lang="en-US" sz="16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58047" y="455848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80773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8828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382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vs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vs 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 m/k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 (m/k)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9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Error Correcting Codes Decomposition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95400"/>
            <a:ext cx="8382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1-vs-all uses k classifiers for k labels; can you use only log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k?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Reduce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multi-class classification to random binary problems.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Choose a “code word” for each label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K=8:  all we need is 3 bits, three classifiers 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Rows: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An encoding of each class (k rows)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Columns: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 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dichotomies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of the data, each corresponds to a new classification problem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Extreme cases: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1-vs-all: k rows, k columns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k rows </a:t>
            </a:r>
            <a:r>
              <a:rPr lang="en-US" sz="1600" dirty="0" smtClean="0">
                <a:latin typeface="Calibri"/>
                <a:cs typeface="Calibri" pitchFamily="34" charset="0"/>
              </a:rPr>
              <a:t>log</a:t>
            </a:r>
            <a:r>
              <a:rPr lang="en-US" sz="1600" baseline="-25000" dirty="0" smtClean="0">
                <a:latin typeface="Calibri"/>
                <a:cs typeface="Calibri" pitchFamily="34" charset="0"/>
              </a:rPr>
              <a:t>2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k columns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training example is mapped to one example per column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(x,3) </a:t>
            </a:r>
            <a:r>
              <a:rPr lang="en-US" sz="14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{(x,P1), </a:t>
            </a:r>
            <a:r>
              <a:rPr lang="en-US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+;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x,P2),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-; 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x,P3),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-; 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x,P4), +}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To classify a new example x:</a:t>
            </a:r>
            <a:endParaRPr lang="en-US" sz="16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Evaluate hypothesis on the 4 </a:t>
            </a:r>
            <a:r>
              <a:rPr lang="en-US" sz="1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binary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problems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{(x,P1) ,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(x,P2), (x,P3), (x,P4),} 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Choose label that is 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most consistent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with the results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Use Hamming distance (bit-wise distance)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Nice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theoretical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results as a function of the performance of the </a:t>
            </a:r>
            <a:r>
              <a:rPr lang="en-US" sz="1600" dirty="0" smtClean="0">
                <a:latin typeface="Calibri"/>
                <a:cs typeface="Calibri" pitchFamily="34" charset="0"/>
              </a:rPr>
              <a:t>P</a:t>
            </a:r>
            <a:r>
              <a:rPr lang="en-US" sz="1600" baseline="-25000" dirty="0" smtClean="0">
                <a:latin typeface="Calibri"/>
                <a:cs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(depending on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code &amp; 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size)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Potential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Problems? </a:t>
            </a:r>
          </a:p>
        </p:txBody>
      </p:sp>
      <p:graphicFrame>
        <p:nvGraphicFramePr>
          <p:cNvPr id="230484" name="Group 8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5943600" y="2895600"/>
          <a:ext cx="3200400" cy="26822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505062" y="3248607"/>
            <a:ext cx="35814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3370" y="5943600"/>
            <a:ext cx="3398238" cy="369332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Can you separate any dichotomy?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Decomposition methods: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145"/>
            <a:ext cx="8229600" cy="50707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General idea</a:t>
            </a:r>
          </a:p>
          <a:p>
            <a:pPr lvl="1"/>
            <a:r>
              <a:rPr lang="en-US" dirty="0" smtClean="0"/>
              <a:t>Decompose the multiclass problem into many binary problems</a:t>
            </a:r>
          </a:p>
          <a:p>
            <a:pPr lvl="1"/>
            <a:r>
              <a:rPr lang="en-US" dirty="0" smtClean="0"/>
              <a:t>We know how to train binary classifiers</a:t>
            </a:r>
          </a:p>
          <a:p>
            <a:pPr lvl="1"/>
            <a:r>
              <a:rPr lang="en-US" dirty="0" smtClean="0"/>
              <a:t>Prediction depends on the decomposition</a:t>
            </a:r>
          </a:p>
          <a:p>
            <a:pPr lvl="2"/>
            <a:r>
              <a:rPr lang="en-US" dirty="0" smtClean="0"/>
              <a:t>Constructs the multiclass label from the output of the binary classifiers</a:t>
            </a:r>
          </a:p>
          <a:p>
            <a:r>
              <a:rPr lang="en-US" dirty="0" smtClean="0"/>
              <a:t>Learning optimizes </a:t>
            </a:r>
            <a:r>
              <a:rPr lang="en-US" i="1" dirty="0" smtClean="0"/>
              <a:t>local correctness</a:t>
            </a:r>
          </a:p>
          <a:p>
            <a:pPr lvl="1"/>
            <a:r>
              <a:rPr lang="en-US" dirty="0" smtClean="0"/>
              <a:t>Each binary classifier does not need to be globally correct</a:t>
            </a:r>
          </a:p>
          <a:p>
            <a:pPr lvl="2"/>
            <a:r>
              <a:rPr lang="en-US" dirty="0" smtClean="0"/>
              <a:t>That is, the classifiers do not need to agree with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E.g., two classifiers might think that a given example “belongs” to them.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The learning algorithm is not even aware of the prediction procedure!</a:t>
            </a:r>
          </a:p>
          <a:p>
            <a:r>
              <a:rPr lang="en-US" dirty="0" smtClean="0"/>
              <a:t>Poor decomposition gives poor performance</a:t>
            </a:r>
          </a:p>
          <a:p>
            <a:pPr lvl="1"/>
            <a:r>
              <a:rPr lang="en-US" dirty="0" smtClean="0"/>
              <a:t>Difficult local problems, can be “unnatural”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for </a:t>
            </a:r>
            <a:r>
              <a:rPr lang="en-US" dirty="0" smtClean="0"/>
              <a:t>ECOC, why should the binary problems be separable</a:t>
            </a:r>
            <a:r>
              <a:rPr lang="en-US" dirty="0" smtClean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Not clear how to generalize multi-class to problems with a very large # of output variables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Examples? What’s unique about these problems?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5857" y="13212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Stuff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2</a:t>
            </a:fld>
            <a:endParaRPr lang="en-US" dirty="0">
              <a:solidFill>
                <a:srgbClr val="0F24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153" y="1295141"/>
            <a:ext cx="71628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Class web page</a:t>
            </a:r>
            <a:r>
              <a:rPr lang="en-US" sz="2000" dirty="0" smtClean="0">
                <a:hlinkClick r:id="rId2"/>
              </a:rPr>
              <a:t> </a:t>
            </a:r>
            <a:r>
              <a:rPr lang="en-US" sz="2000" dirty="0">
                <a:hlinkClick r:id="rId2"/>
              </a:rPr>
              <a:t>http://www.cis.upenn.edu/~danroth/Teaching/CIS-700-006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Piazza</a:t>
            </a:r>
          </a:p>
          <a:p>
            <a:endParaRPr lang="en-US" sz="2000" dirty="0" smtClean="0"/>
          </a:p>
          <a:p>
            <a:r>
              <a:rPr lang="en-US" sz="2000" dirty="0" smtClean="0"/>
              <a:t>HW0 ???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CC3333"/>
                </a:solidFill>
              </a:rPr>
              <a:t>Multiclass SVM</a:t>
            </a:r>
            <a:endParaRPr lang="en-US" u="sng" dirty="0">
              <a:solidFill>
                <a:srgbClr val="CC3333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methods 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o not account for how the final predictor will be used</a:t>
            </a:r>
          </a:p>
          <a:p>
            <a:pPr lvl="1"/>
            <a:r>
              <a:rPr lang="en-US" dirty="0" smtClean="0"/>
              <a:t>Do not optimize any global measure of correctness</a:t>
            </a:r>
          </a:p>
          <a:p>
            <a:pPr lvl="1"/>
            <a:endParaRPr lang="en-US" dirty="0"/>
          </a:p>
          <a:p>
            <a:r>
              <a:rPr lang="en-US" dirty="0" smtClean="0"/>
              <a:t>Goal: To train a multiclass classifier that is “global”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Margin for binary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3333"/>
                </a:solidFill>
              </a:rPr>
              <a:t>margin</a:t>
            </a:r>
            <a:r>
              <a:rPr lang="en-US" dirty="0" smtClean="0"/>
              <a:t> of a </a:t>
            </a:r>
            <a:r>
              <a:rPr lang="en-US" dirty="0" err="1" smtClean="0"/>
              <a:t>hyperplane</a:t>
            </a:r>
            <a:r>
              <a:rPr lang="en-US" dirty="0" smtClean="0"/>
              <a:t> for a dataset is the distance between the </a:t>
            </a:r>
            <a:r>
              <a:rPr lang="en-US" dirty="0" err="1" smtClean="0"/>
              <a:t>hyperplane</a:t>
            </a:r>
            <a:r>
              <a:rPr lang="en-US" dirty="0" smtClean="0"/>
              <a:t> and the data point nearest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48304" y="3003530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2160" y="4050921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29667" y="4300371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95689" y="4649281"/>
            <a:ext cx="3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with respect to this </a:t>
            </a:r>
            <a:r>
              <a:rPr lang="en-US" dirty="0" err="1" smtClean="0"/>
              <a:t>hyperplane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flipH="1" flipV="1">
            <a:off x="4766733" y="4649281"/>
            <a:ext cx="328956" cy="1846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71758" y="2683719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69238" y="3195610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3025" y="3634820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Defined as the score difference between the highest scoring label and the second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39369309"/>
              </p:ext>
            </p:extLst>
          </p:nvPr>
        </p:nvGraphicFramePr>
        <p:xfrm>
          <a:off x="1767840" y="2814320"/>
          <a:ext cx="5008880" cy="32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8640" y="44297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label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245554" y="2814320"/>
            <a:ext cx="4731012" cy="1219200"/>
            <a:chOff x="3245554" y="2814320"/>
            <a:chExt cx="4731012" cy="12192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245554" y="3332480"/>
              <a:ext cx="2105754" cy="101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927600" y="3342640"/>
              <a:ext cx="0" cy="69088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26480" y="2814320"/>
              <a:ext cx="18500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Multiclass Margin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4" idx="1"/>
            </p:cNvCxnSpPr>
            <p:nvPr/>
          </p:nvCxnSpPr>
          <p:spPr>
            <a:xfrm flipH="1">
              <a:off x="4927600" y="2998986"/>
              <a:ext cx="1198880" cy="689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5557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 (Intuition)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Recall: Binary SVM</a:t>
            </a:r>
          </a:p>
          <a:p>
            <a:pPr lvl="1"/>
            <a:r>
              <a:rPr lang="en-US" dirty="0" smtClean="0"/>
              <a:t>Maximize margin</a:t>
            </a:r>
          </a:p>
          <a:p>
            <a:pPr lvl="1"/>
            <a:r>
              <a:rPr lang="en-US" dirty="0" smtClean="0"/>
              <a:t>Equivalently, </a:t>
            </a:r>
          </a:p>
          <a:p>
            <a:pPr marL="914400" lvl="2" indent="0">
              <a:buNone/>
            </a:pPr>
            <a:r>
              <a:rPr lang="en-US" dirty="0" smtClean="0"/>
              <a:t>Minimize norm of weights such that the closest points to the </a:t>
            </a:r>
            <a:r>
              <a:rPr lang="en-US" dirty="0" err="1" smtClean="0"/>
              <a:t>hyperplane</a:t>
            </a:r>
            <a:r>
              <a:rPr lang="en-US" dirty="0" smtClean="0"/>
              <a:t> have a score </a:t>
            </a:r>
            <a:r>
              <a:rPr lang="en-US" dirty="0" smtClean="0">
                <a:latin typeface="cmsy10"/>
                <a:ea typeface="cmsy10"/>
                <a:cs typeface="cmsy10"/>
              </a:rPr>
              <a:t>§</a:t>
            </a:r>
            <a:r>
              <a:rPr lang="en-US" dirty="0" smtClean="0"/>
              <a:t>1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Multiclass SVM</a:t>
            </a:r>
          </a:p>
          <a:p>
            <a:pPr lvl="1"/>
            <a:r>
              <a:rPr lang="en-US" dirty="0" smtClean="0"/>
              <a:t>Each label has a different weight vector (like one-</a:t>
            </a:r>
            <a:r>
              <a:rPr lang="en-US" dirty="0" err="1" smtClean="0"/>
              <a:t>vs</a:t>
            </a:r>
            <a:r>
              <a:rPr lang="en-US" dirty="0" smtClean="0"/>
              <a:t>-all)</a:t>
            </a:r>
          </a:p>
          <a:p>
            <a:pPr lvl="1"/>
            <a:r>
              <a:rPr lang="en-US" dirty="0" smtClean="0"/>
              <a:t>Maximize multiclass margin</a:t>
            </a:r>
          </a:p>
          <a:p>
            <a:pPr lvl="1"/>
            <a:r>
              <a:rPr lang="en-US" dirty="0" smtClean="0"/>
              <a:t>Equivalently,</a:t>
            </a:r>
          </a:p>
          <a:p>
            <a:pPr marL="914400" lvl="2" indent="0">
              <a:buNone/>
            </a:pPr>
            <a:r>
              <a:rPr lang="en-US" dirty="0" smtClean="0"/>
              <a:t>Minimize total norm of the weights such that the true label is scored at least 1 more than the second best 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 in the separable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91770" y="2477197"/>
            <a:ext cx="2497643" cy="1719074"/>
            <a:chOff x="3491770" y="2467790"/>
            <a:chExt cx="2497643" cy="1719074"/>
          </a:xfrm>
        </p:grpSpPr>
        <p:sp>
          <p:nvSpPr>
            <p:cNvPr id="8" name="Rectangle 7"/>
            <p:cNvSpPr/>
            <p:nvPr/>
          </p:nvSpPr>
          <p:spPr>
            <a:xfrm>
              <a:off x="4008213" y="2467790"/>
              <a:ext cx="1981200" cy="726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770" y="3883445"/>
              <a:ext cx="2359635" cy="303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2275" y="3265718"/>
              <a:ext cx="449580" cy="269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322" y="993500"/>
            <a:ext cx="2354581" cy="1118950"/>
            <a:chOff x="375322" y="993500"/>
            <a:chExt cx="2354581" cy="1118950"/>
          </a:xfrm>
        </p:grpSpPr>
        <p:pic>
          <p:nvPicPr>
            <p:cNvPr id="13" name="Picture 12" descr="Screen Region 2014-09-01 at 18.31.1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22" y="1362832"/>
              <a:ext cx="2083398" cy="74961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5322" y="993500"/>
              <a:ext cx="2354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Recall hard binary SVM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6794" y="3561077"/>
            <a:ext cx="4149632" cy="1546945"/>
            <a:chOff x="1798321" y="3742506"/>
            <a:chExt cx="4149632" cy="1546945"/>
          </a:xfrm>
        </p:grpSpPr>
        <p:sp>
          <p:nvSpPr>
            <p:cNvPr id="12" name="TextBox 11"/>
            <p:cNvSpPr txBox="1"/>
            <p:nvPr/>
          </p:nvSpPr>
          <p:spPr>
            <a:xfrm>
              <a:off x="1798321" y="4643120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9808" y="3767031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72919" y="3742506"/>
              <a:ext cx="1575034" cy="1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922813" y="1167469"/>
            <a:ext cx="2773680" cy="1452435"/>
            <a:chOff x="4337956" y="898517"/>
            <a:chExt cx="2773680" cy="1452435"/>
          </a:xfrm>
        </p:grpSpPr>
        <p:sp>
          <p:nvSpPr>
            <p:cNvPr id="6" name="Rectangle 5"/>
            <p:cNvSpPr/>
            <p:nvPr/>
          </p:nvSpPr>
          <p:spPr>
            <a:xfrm>
              <a:off x="4617356" y="898517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4753429" y="1467477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37956" y="2350952"/>
              <a:ext cx="9960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2544436" y="2875286"/>
            <a:ext cx="212275" cy="26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7620" y="2477533"/>
            <a:ext cx="1981200" cy="72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2317" y="3840478"/>
            <a:ext cx="2306320" cy="48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82868" y="3246904"/>
            <a:ext cx="449580" cy="26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922813" y="1167469"/>
            <a:ext cx="2773680" cy="1452435"/>
            <a:chOff x="4337956" y="898517"/>
            <a:chExt cx="2773680" cy="1452435"/>
          </a:xfrm>
        </p:grpSpPr>
        <p:sp>
          <p:nvSpPr>
            <p:cNvPr id="6" name="Rectangle 5"/>
            <p:cNvSpPr/>
            <p:nvPr/>
          </p:nvSpPr>
          <p:spPr>
            <a:xfrm>
              <a:off x="4617356" y="898517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4753429" y="1467477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37956" y="2350952"/>
              <a:ext cx="9960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6794" y="3561077"/>
            <a:ext cx="4149632" cy="1546945"/>
            <a:chOff x="1798321" y="3742506"/>
            <a:chExt cx="4149632" cy="1546945"/>
          </a:xfrm>
        </p:grpSpPr>
        <p:sp>
          <p:nvSpPr>
            <p:cNvPr id="12" name="TextBox 11"/>
            <p:cNvSpPr txBox="1"/>
            <p:nvPr/>
          </p:nvSpPr>
          <p:spPr>
            <a:xfrm>
              <a:off x="1798321" y="4643120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9808" y="3767031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72919" y="3742506"/>
              <a:ext cx="1575034" cy="1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4"/>
          </p:cNvCxnSpPr>
          <p:nvPr/>
        </p:nvCxnSpPr>
        <p:spPr>
          <a:xfrm>
            <a:off x="5016923" y="3585602"/>
            <a:ext cx="382924" cy="924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95003" y="3189362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3843" y="2875286"/>
            <a:ext cx="212275" cy="26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35992" y="2603133"/>
            <a:ext cx="1143365" cy="5910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79357" y="2062639"/>
            <a:ext cx="1173843" cy="540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50163" y="2788918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44504" y="3877972"/>
            <a:ext cx="686708" cy="2868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642883" y="4891667"/>
            <a:ext cx="1839942" cy="227002"/>
          </a:xfrm>
          <a:prstGeom prst="bentConnector3">
            <a:avLst>
              <a:gd name="adj1" fmla="val -10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6794" y="4461691"/>
            <a:ext cx="3972559" cy="92333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score for the true label is higher than the score for </a:t>
            </a:r>
            <a:r>
              <a:rPr lang="en-US" b="1" i="1" dirty="0" smtClean="0"/>
              <a:t>any</a:t>
            </a:r>
            <a:r>
              <a:rPr lang="en-US" dirty="0" smtClean="0"/>
              <a:t> other label by </a:t>
            </a:r>
          </a:p>
          <a:p>
            <a:r>
              <a:rPr lang="en-US" dirty="0" smtClean="0"/>
              <a:t>1 - </a:t>
            </a:r>
            <a:r>
              <a:rPr lang="en-US" dirty="0" smtClean="0">
                <a:latin typeface="cmmi10"/>
                <a:ea typeface="cmmi10"/>
                <a:cs typeface="cmmi10"/>
              </a:rPr>
              <a:t>»</a:t>
            </a:r>
            <a:r>
              <a:rPr lang="en-US" baseline="-25000" dirty="0" err="1" smtClean="0">
                <a:latin typeface="cmmi10"/>
                <a:ea typeface="cmmi10"/>
                <a:cs typeface="cmmi10"/>
              </a:rPr>
              <a:t>i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8281" y="3585602"/>
            <a:ext cx="0" cy="8760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2213" y="1167469"/>
            <a:ext cx="2494280" cy="56896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the weights. Effectively, </a:t>
            </a:r>
            <a:r>
              <a:rPr lang="en-US" dirty="0" err="1" smtClean="0"/>
              <a:t>regularizer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3518370" y="1736429"/>
            <a:ext cx="930983" cy="9540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98109" y="2062639"/>
            <a:ext cx="1555091" cy="6278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3604063" y="4852846"/>
            <a:ext cx="1917583" cy="227002"/>
          </a:xfrm>
          <a:prstGeom prst="bentConnector3">
            <a:avLst>
              <a:gd name="adj1" fmla="val -53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98109" y="3585602"/>
            <a:ext cx="382924" cy="924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Generalizes binary SVM algorithm</a:t>
            </a:r>
            <a:endParaRPr lang="en-US" dirty="0"/>
          </a:p>
          <a:p>
            <a:pPr lvl="1"/>
            <a:r>
              <a:rPr lang="en-US" dirty="0" smtClean="0"/>
              <a:t>If we have only two classes, this reduces to the binary (up to scale)</a:t>
            </a:r>
          </a:p>
          <a:p>
            <a:pPr lvl="1"/>
            <a:endParaRPr lang="en-US" dirty="0"/>
          </a:p>
          <a:p>
            <a:r>
              <a:rPr lang="en-US" dirty="0" smtClean="0"/>
              <a:t>Comes with similar generalization guarantees as the binary SVM</a:t>
            </a:r>
          </a:p>
          <a:p>
            <a:endParaRPr lang="en-US" dirty="0"/>
          </a:p>
          <a:p>
            <a:r>
              <a:rPr lang="en-US" dirty="0" smtClean="0"/>
              <a:t>Can be trained using different optimization methods</a:t>
            </a:r>
          </a:p>
          <a:p>
            <a:pPr lvl="1"/>
            <a:r>
              <a:rPr lang="en-US" dirty="0" smtClean="0"/>
              <a:t>Stochastic sub-gradient descent can be generalized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Try as exercise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Training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Optimize the “global” SVM objective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Prediction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Winner takes all</a:t>
            </a:r>
          </a:p>
          <a:p>
            <a:pPr marL="914400" lvl="2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rgmax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With K labels and inputs in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we have </a:t>
            </a:r>
            <a:r>
              <a:rPr lang="en-US" dirty="0" err="1" smtClean="0"/>
              <a:t>nK</a:t>
            </a:r>
            <a:r>
              <a:rPr lang="en-US" dirty="0" smtClean="0"/>
              <a:t> weights in all</a:t>
            </a:r>
          </a:p>
          <a:p>
            <a:pPr lvl="1"/>
            <a:r>
              <a:rPr lang="en-US" dirty="0" smtClean="0"/>
              <a:t>Same as 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Why is this the “right” definition of multiclass margin?</a:t>
            </a:r>
          </a:p>
          <a:p>
            <a:endParaRPr lang="en-US" dirty="0" smtClean="0"/>
          </a:p>
          <a:p>
            <a:r>
              <a:rPr lang="en-US" dirty="0" smtClean="0"/>
              <a:t>A theoretical justification, along with extensions to other algorithms beyond SVM is given by “Constraint Classification”</a:t>
            </a:r>
          </a:p>
          <a:p>
            <a:pPr lvl="1"/>
            <a:r>
              <a:rPr lang="en-US" dirty="0" smtClean="0"/>
              <a:t>Applies also to multi-label problems, ranking problems, etc.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Dav</a:t>
            </a:r>
            <a:r>
              <a:rPr lang="en-US" dirty="0" smtClean="0"/>
              <a:t> </a:t>
            </a:r>
            <a:r>
              <a:rPr lang="en-US" dirty="0" err="1" smtClean="0"/>
              <a:t>Zimak</a:t>
            </a:r>
            <a:r>
              <a:rPr lang="en-US" dirty="0" smtClean="0"/>
              <a:t>; with D. Roth and S. Har-Peled]</a:t>
            </a:r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Multiclass SVM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Multiclass SVM</a:t>
            </a:r>
            <a:endParaRPr lang="en-US" dirty="0">
              <a:solidFill>
                <a:srgbClr val="CC3333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CC3333"/>
                </a:solidFill>
              </a:rPr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</a:t>
            </a:r>
          </a:p>
          <a:p>
            <a:pPr lvl="1"/>
            <a:r>
              <a:rPr lang="en-US" dirty="0" smtClean="0"/>
              <a:t>Create K binary classifiers </a:t>
            </a:r>
            <a:r>
              <a:rPr lang="en-US" b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b="1" dirty="0" err="1" smtClean="0"/>
              <a:t>w</a:t>
            </a:r>
            <a:r>
              <a:rPr lang="en-US" baseline="-25000" dirty="0" err="1"/>
              <a:t>K</a:t>
            </a:r>
            <a:endParaRPr lang="en-US" baseline="-25000" dirty="0" smtClean="0"/>
          </a:p>
          <a:p>
            <a:pPr lvl="1"/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separates class </a:t>
            </a:r>
            <a:r>
              <a:rPr lang="en-US" dirty="0" err="1" smtClean="0"/>
              <a:t>i</a:t>
            </a:r>
            <a:r>
              <a:rPr lang="en-US" dirty="0" smtClean="0"/>
              <a:t> from all others</a:t>
            </a:r>
          </a:p>
          <a:p>
            <a:r>
              <a:rPr lang="en-US" dirty="0" smtClean="0"/>
              <a:t>Prediction: </a:t>
            </a:r>
            <a:r>
              <a:rPr lang="en-US" sz="2400" dirty="0" err="1" smtClean="0"/>
              <a:t>argmax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endParaRPr lang="en-US" sz="2400" b="1" dirty="0"/>
          </a:p>
          <a:p>
            <a:pPr marL="342900" lvl="2" indent="-342900"/>
            <a:r>
              <a:rPr lang="en-US" sz="2400" dirty="0" smtClean="0"/>
              <a:t>Observations:</a:t>
            </a:r>
          </a:p>
          <a:p>
            <a:pPr marL="914400" lvl="3" indent="-457200">
              <a:buFont typeface="+mj-lt"/>
              <a:buAutoNum type="arabicPeriod"/>
            </a:pPr>
            <a:r>
              <a:rPr lang="en-US" sz="2200" dirty="0" smtClean="0"/>
              <a:t>At training time, we require </a:t>
            </a:r>
            <a:r>
              <a:rPr lang="en-US" sz="2200" b="1" dirty="0" err="1" smtClean="0"/>
              <a:t>w</a:t>
            </a:r>
            <a:r>
              <a:rPr lang="en-US" sz="2200" baseline="-25000" dirty="0" err="1" smtClean="0"/>
              <a:t>i</a:t>
            </a:r>
            <a:r>
              <a:rPr lang="en-US" sz="2200" baseline="30000" dirty="0" err="1" smtClean="0"/>
              <a:t>T</a:t>
            </a:r>
            <a:r>
              <a:rPr lang="en-US" sz="2200" b="1" dirty="0" err="1" smtClean="0"/>
              <a:t>x</a:t>
            </a:r>
            <a:r>
              <a:rPr lang="en-US" sz="2200" b="1" dirty="0" smtClean="0"/>
              <a:t> </a:t>
            </a:r>
            <a:r>
              <a:rPr lang="en-US" sz="2200" dirty="0" smtClean="0"/>
              <a:t>to be positive for examples of class </a:t>
            </a:r>
            <a:r>
              <a:rPr lang="en-US" sz="2200" dirty="0" err="1" smtClean="0"/>
              <a:t>i</a:t>
            </a:r>
            <a:r>
              <a:rPr lang="en-US" sz="2200" dirty="0" smtClean="0"/>
              <a:t>. </a:t>
            </a:r>
          </a:p>
          <a:p>
            <a:pPr marL="914400" lvl="3" indent="-457200">
              <a:buFont typeface="+mj-lt"/>
              <a:buAutoNum type="arabicPeriod"/>
            </a:pPr>
            <a:endParaRPr lang="en-US" sz="2200" dirty="0"/>
          </a:p>
          <a:p>
            <a:pPr marL="914400" lvl="3" indent="-457200">
              <a:buFont typeface="+mj-lt"/>
              <a:buAutoNum type="arabicPeriod"/>
            </a:pPr>
            <a:r>
              <a:rPr lang="en-US" sz="2200" dirty="0" smtClean="0"/>
              <a:t>Really, all we need is</a:t>
            </a:r>
            <a:r>
              <a:rPr lang="en-US" sz="2200" dirty="0"/>
              <a:t> </a:t>
            </a:r>
            <a:r>
              <a:rPr lang="en-US" sz="2200" dirty="0" smtClean="0"/>
              <a:t>for </a:t>
            </a:r>
            <a:r>
              <a:rPr lang="en-US" sz="2200" b="1" dirty="0" err="1" smtClean="0"/>
              <a:t>w</a:t>
            </a:r>
            <a:r>
              <a:rPr lang="en-US" sz="2200" baseline="-25000" dirty="0" err="1" smtClean="0"/>
              <a:t>i</a:t>
            </a:r>
            <a:r>
              <a:rPr lang="en-US" sz="2200" baseline="30000" dirty="0" err="1" smtClean="0"/>
              <a:t>T</a:t>
            </a:r>
            <a:r>
              <a:rPr lang="en-US" sz="2200" b="1" dirty="0" err="1" smtClean="0"/>
              <a:t>x</a:t>
            </a:r>
            <a:r>
              <a:rPr lang="en-US" sz="2200" dirty="0" smtClean="0"/>
              <a:t> to be larger than all other scores, not larger than zero</a:t>
            </a:r>
          </a:p>
          <a:p>
            <a:pPr marL="914400" lvl="3" indent="-457200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31</a:t>
            </a:fld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V="1">
            <a:off x="5456297" y="2991555"/>
            <a:ext cx="1194742" cy="856075"/>
          </a:xfrm>
          <a:prstGeom prst="bentConnector3">
            <a:avLst>
              <a:gd name="adj1" fmla="val 988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82558" y="3311407"/>
            <a:ext cx="805220" cy="2041408"/>
          </a:xfrm>
          <a:custGeom>
            <a:avLst/>
            <a:gdLst>
              <a:gd name="connsiteX0" fmla="*/ 805220 w 805220"/>
              <a:gd name="connsiteY0" fmla="*/ 2041408 h 2041408"/>
              <a:gd name="connsiteX1" fmla="*/ 14998 w 805220"/>
              <a:gd name="connsiteY1" fmla="*/ 893704 h 2041408"/>
              <a:gd name="connsiteX2" fmla="*/ 363072 w 805220"/>
              <a:gd name="connsiteY2" fmla="*/ 0 h 204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20" h="2041408">
                <a:moveTo>
                  <a:pt x="805220" y="2041408"/>
                </a:moveTo>
                <a:cubicBezTo>
                  <a:pt x="446954" y="1637673"/>
                  <a:pt x="88689" y="1233939"/>
                  <a:pt x="14998" y="893704"/>
                </a:cubicBezTo>
                <a:cubicBezTo>
                  <a:pt x="-58693" y="553469"/>
                  <a:pt x="152189" y="276734"/>
                  <a:pt x="363072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All:  Learning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457200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label nodes;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 input features, </a:t>
            </a:r>
            <a:r>
              <a:rPr lang="en-US" sz="2000" dirty="0" err="1" smtClean="0">
                <a:solidFill>
                  <a:srgbClr val="FF0000"/>
                </a:solidFill>
              </a:rPr>
              <a:t>nk</a:t>
            </a:r>
            <a:r>
              <a:rPr lang="en-US" sz="2000" dirty="0" smtClean="0"/>
              <a:t> weights.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Evaluation:</a:t>
            </a:r>
            <a:r>
              <a:rPr lang="en-US" sz="2000" dirty="0" smtClean="0"/>
              <a:t> Winner Take All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Training:</a:t>
            </a:r>
            <a:r>
              <a:rPr lang="en-US" sz="2000" dirty="0" smtClean="0"/>
              <a:t> Each set of 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 weights, corresponding to the </a:t>
            </a:r>
            <a:r>
              <a:rPr lang="en-US" sz="2000" dirty="0" err="1" smtClean="0">
                <a:solidFill>
                  <a:srgbClr val="FF0000"/>
                </a:solidFill>
              </a:rPr>
              <a:t>i-</a:t>
            </a:r>
            <a:r>
              <a:rPr lang="en-US" sz="2000" dirty="0" err="1" smtClean="0"/>
              <a:t>th</a:t>
            </a:r>
            <a:r>
              <a:rPr lang="en-US" sz="2000" dirty="0" smtClean="0"/>
              <a:t> label, is trained </a:t>
            </a:r>
          </a:p>
          <a:p>
            <a:pPr lvl="1"/>
            <a:r>
              <a:rPr lang="en-US" sz="1600" dirty="0" smtClean="0"/>
              <a:t>Independently, given </a:t>
            </a:r>
            <a:r>
              <a:rPr lang="en-US" sz="1600" dirty="0" smtClean="0">
                <a:solidFill>
                  <a:srgbClr val="FF0000"/>
                </a:solidFill>
              </a:rPr>
              <a:t>its</a:t>
            </a:r>
            <a:r>
              <a:rPr lang="en-US" sz="1600" dirty="0" smtClean="0"/>
              <a:t> performance on example </a:t>
            </a:r>
            <a:r>
              <a:rPr lang="en-US" sz="1600" dirty="0" smtClean="0">
                <a:solidFill>
                  <a:srgbClr val="FF0000"/>
                </a:solidFill>
              </a:rPr>
              <a:t>x,</a:t>
            </a:r>
            <a:r>
              <a:rPr lang="en-US" sz="1600" dirty="0" smtClean="0"/>
              <a:t> and 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Independently </a:t>
            </a:r>
            <a:r>
              <a:rPr lang="en-US" sz="1600" dirty="0" smtClean="0"/>
              <a:t>of the performance of label </a:t>
            </a:r>
            <a:r>
              <a:rPr lang="en-US" sz="1600" dirty="0" smtClean="0">
                <a:solidFill>
                  <a:srgbClr val="FF0000"/>
                </a:solidFill>
              </a:rPr>
              <a:t>j</a:t>
            </a:r>
            <a:r>
              <a:rPr lang="en-US" sz="1600" dirty="0" smtClean="0"/>
              <a:t> on </a:t>
            </a:r>
            <a:r>
              <a:rPr lang="en-US" sz="1600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/>
              <a:t>. </a:t>
            </a:r>
          </a:p>
          <a:p>
            <a:r>
              <a:rPr lang="en-US" sz="2000" dirty="0" smtClean="0"/>
              <a:t>Hence: </a:t>
            </a:r>
            <a:r>
              <a:rPr lang="en-US" sz="2000" dirty="0" smtClean="0">
                <a:solidFill>
                  <a:srgbClr val="FF0000"/>
                </a:solidFill>
              </a:rPr>
              <a:t>Local learning</a:t>
            </a:r>
            <a:r>
              <a:rPr lang="en-US" sz="2000" dirty="0" smtClean="0"/>
              <a:t>; only the final decision is global,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W</a:t>
            </a:r>
            <a:r>
              <a:rPr lang="en-US" sz="2000" dirty="0" smtClean="0">
                <a:solidFill>
                  <a:srgbClr val="FF0000"/>
                </a:solidFill>
              </a:rPr>
              <a:t>inner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akes All (WTA)).</a:t>
            </a:r>
          </a:p>
          <a:p>
            <a:r>
              <a:rPr lang="en-US" sz="2000" dirty="0" smtClean="0"/>
              <a:t>However, this architecture allows multiple learning algorithms; e.g., see the implementation in the </a:t>
            </a:r>
            <a:r>
              <a:rPr lang="en-US" sz="2000" dirty="0" err="1" smtClean="0"/>
              <a:t>SNoW</a:t>
            </a:r>
            <a:r>
              <a:rPr lang="en-US" sz="2000" dirty="0" smtClean="0"/>
              <a:t> </a:t>
            </a:r>
            <a:r>
              <a:rPr lang="en-US" sz="2000" dirty="0"/>
              <a:t>Multi-class </a:t>
            </a:r>
            <a:r>
              <a:rPr lang="en-US" sz="2000" dirty="0" smtClean="0"/>
              <a:t>Classifier 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47226" y="3886200"/>
            <a:ext cx="7106174" cy="2603938"/>
            <a:chOff x="304800" y="1905000"/>
            <a:chExt cx="8305800" cy="3222625"/>
          </a:xfrm>
        </p:grpSpPr>
        <p:sp>
          <p:nvSpPr>
            <p:cNvPr id="202755" name="AutoShape 3"/>
            <p:cNvSpPr>
              <a:spLocks noChangeArrowheads="1"/>
            </p:cNvSpPr>
            <p:nvPr/>
          </p:nvSpPr>
          <p:spPr bwMode="auto">
            <a:xfrm>
              <a:off x="35814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6" name="AutoShape 4"/>
            <p:cNvSpPr>
              <a:spLocks noChangeArrowheads="1"/>
            </p:cNvSpPr>
            <p:nvPr/>
          </p:nvSpPr>
          <p:spPr bwMode="auto">
            <a:xfrm>
              <a:off x="55626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7" name="AutoShape 5"/>
            <p:cNvSpPr>
              <a:spLocks noChangeArrowheads="1"/>
            </p:cNvSpPr>
            <p:nvPr/>
          </p:nvSpPr>
          <p:spPr bwMode="auto">
            <a:xfrm>
              <a:off x="75438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8" name="Oval 6"/>
            <p:cNvSpPr>
              <a:spLocks noChangeArrowheads="1"/>
            </p:cNvSpPr>
            <p:nvPr/>
          </p:nvSpPr>
          <p:spPr bwMode="auto">
            <a:xfrm>
              <a:off x="29718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9" name="Oval 7"/>
            <p:cNvSpPr>
              <a:spLocks noChangeArrowheads="1"/>
            </p:cNvSpPr>
            <p:nvPr/>
          </p:nvSpPr>
          <p:spPr bwMode="auto">
            <a:xfrm>
              <a:off x="36576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0" name="Oval 8"/>
            <p:cNvSpPr>
              <a:spLocks noChangeArrowheads="1"/>
            </p:cNvSpPr>
            <p:nvPr/>
          </p:nvSpPr>
          <p:spPr bwMode="auto">
            <a:xfrm>
              <a:off x="43434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1" name="Oval 9"/>
            <p:cNvSpPr>
              <a:spLocks noChangeArrowheads="1"/>
            </p:cNvSpPr>
            <p:nvPr/>
          </p:nvSpPr>
          <p:spPr bwMode="auto">
            <a:xfrm>
              <a:off x="50292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2" name="Oval 10"/>
            <p:cNvSpPr>
              <a:spLocks noChangeArrowheads="1"/>
            </p:cNvSpPr>
            <p:nvPr/>
          </p:nvSpPr>
          <p:spPr bwMode="auto">
            <a:xfrm>
              <a:off x="57150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Oval 11"/>
            <p:cNvSpPr>
              <a:spLocks noChangeArrowheads="1"/>
            </p:cNvSpPr>
            <p:nvPr/>
          </p:nvSpPr>
          <p:spPr bwMode="auto">
            <a:xfrm>
              <a:off x="64008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Oval 12"/>
            <p:cNvSpPr>
              <a:spLocks noChangeArrowheads="1"/>
            </p:cNvSpPr>
            <p:nvPr/>
          </p:nvSpPr>
          <p:spPr bwMode="auto">
            <a:xfrm>
              <a:off x="70866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Oval 13"/>
            <p:cNvSpPr>
              <a:spLocks noChangeArrowheads="1"/>
            </p:cNvSpPr>
            <p:nvPr/>
          </p:nvSpPr>
          <p:spPr bwMode="auto">
            <a:xfrm>
              <a:off x="77724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Oval 14"/>
            <p:cNvSpPr>
              <a:spLocks noChangeArrowheads="1"/>
            </p:cNvSpPr>
            <p:nvPr/>
          </p:nvSpPr>
          <p:spPr bwMode="auto">
            <a:xfrm>
              <a:off x="84582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2767" name="AutoShape 15"/>
            <p:cNvCxnSpPr>
              <a:cxnSpLocks noChangeShapeType="1"/>
              <a:stCxn id="202755" idx="2"/>
              <a:endCxn id="202758" idx="0"/>
            </p:cNvCxnSpPr>
            <p:nvPr/>
          </p:nvCxnSpPr>
          <p:spPr bwMode="auto">
            <a:xfrm flipH="1">
              <a:off x="3048000" y="2286000"/>
              <a:ext cx="6858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8" name="AutoShape 16"/>
            <p:cNvCxnSpPr>
              <a:cxnSpLocks noChangeShapeType="1"/>
              <a:stCxn id="202755" idx="2"/>
              <a:endCxn id="202761" idx="0"/>
            </p:cNvCxnSpPr>
            <p:nvPr/>
          </p:nvCxnSpPr>
          <p:spPr bwMode="auto">
            <a:xfrm>
              <a:off x="3733800" y="2286000"/>
              <a:ext cx="13716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9" name="AutoShape 17"/>
            <p:cNvCxnSpPr>
              <a:cxnSpLocks noChangeShapeType="1"/>
              <a:stCxn id="202755" idx="2"/>
              <a:endCxn id="202763" idx="1"/>
            </p:cNvCxnSpPr>
            <p:nvPr/>
          </p:nvCxnSpPr>
          <p:spPr bwMode="auto">
            <a:xfrm>
              <a:off x="3733800" y="2286000"/>
              <a:ext cx="2689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0" name="AutoShape 18"/>
            <p:cNvCxnSpPr>
              <a:cxnSpLocks noChangeShapeType="1"/>
              <a:stCxn id="202755" idx="2"/>
              <a:endCxn id="202764" idx="1"/>
            </p:cNvCxnSpPr>
            <p:nvPr/>
          </p:nvCxnSpPr>
          <p:spPr bwMode="auto">
            <a:xfrm>
              <a:off x="3733800" y="2286000"/>
              <a:ext cx="33750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1" name="AutoShape 19"/>
            <p:cNvCxnSpPr>
              <a:cxnSpLocks noChangeShapeType="1"/>
              <a:stCxn id="202756" idx="2"/>
              <a:endCxn id="202759" idx="7"/>
            </p:cNvCxnSpPr>
            <p:nvPr/>
          </p:nvCxnSpPr>
          <p:spPr bwMode="auto">
            <a:xfrm flipH="1">
              <a:off x="3787775" y="2286000"/>
              <a:ext cx="1927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2" name="AutoShape 20"/>
            <p:cNvCxnSpPr>
              <a:cxnSpLocks noChangeShapeType="1"/>
              <a:stCxn id="202756" idx="2"/>
              <a:endCxn id="202765" idx="1"/>
            </p:cNvCxnSpPr>
            <p:nvPr/>
          </p:nvCxnSpPr>
          <p:spPr bwMode="auto">
            <a:xfrm>
              <a:off x="5715000" y="2286000"/>
              <a:ext cx="20796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3" name="AutoShape 21"/>
            <p:cNvCxnSpPr>
              <a:cxnSpLocks noChangeShapeType="1"/>
              <a:stCxn id="202756" idx="2"/>
              <a:endCxn id="202764" idx="0"/>
            </p:cNvCxnSpPr>
            <p:nvPr/>
          </p:nvCxnSpPr>
          <p:spPr bwMode="auto">
            <a:xfrm>
              <a:off x="5715000" y="2286000"/>
              <a:ext cx="14478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4" name="AutoShape 22"/>
            <p:cNvCxnSpPr>
              <a:cxnSpLocks noChangeShapeType="1"/>
              <a:stCxn id="202757" idx="2"/>
              <a:endCxn id="202763" idx="7"/>
            </p:cNvCxnSpPr>
            <p:nvPr/>
          </p:nvCxnSpPr>
          <p:spPr bwMode="auto">
            <a:xfrm flipH="1">
              <a:off x="6530975" y="2286000"/>
              <a:ext cx="1165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5" name="AutoShape 23"/>
            <p:cNvCxnSpPr>
              <a:cxnSpLocks noChangeShapeType="1"/>
              <a:stCxn id="202757" idx="2"/>
              <a:endCxn id="202761" idx="7"/>
            </p:cNvCxnSpPr>
            <p:nvPr/>
          </p:nvCxnSpPr>
          <p:spPr bwMode="auto">
            <a:xfrm flipH="1">
              <a:off x="5159375" y="2286000"/>
              <a:ext cx="25368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6" name="AutoShape 24"/>
            <p:cNvCxnSpPr>
              <a:cxnSpLocks noChangeShapeType="1"/>
              <a:stCxn id="202757" idx="2"/>
              <a:endCxn id="202762" idx="7"/>
            </p:cNvCxnSpPr>
            <p:nvPr/>
          </p:nvCxnSpPr>
          <p:spPr bwMode="auto">
            <a:xfrm flipH="1">
              <a:off x="5845175" y="2286000"/>
              <a:ext cx="18510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7" name="AutoShape 25"/>
            <p:cNvCxnSpPr>
              <a:cxnSpLocks noChangeShapeType="1"/>
              <a:stCxn id="202757" idx="2"/>
              <a:endCxn id="202766" idx="0"/>
            </p:cNvCxnSpPr>
            <p:nvPr/>
          </p:nvCxnSpPr>
          <p:spPr bwMode="auto">
            <a:xfrm>
              <a:off x="7696200" y="2286000"/>
              <a:ext cx="8382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2778" name="Text Box 26"/>
            <p:cNvSpPr txBox="1">
              <a:spLocks noChangeArrowheads="1"/>
            </p:cNvSpPr>
            <p:nvPr/>
          </p:nvSpPr>
          <p:spPr bwMode="auto">
            <a:xfrm>
              <a:off x="304800" y="1905000"/>
              <a:ext cx="2584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ea typeface="ＭＳ Ｐゴシック" pitchFamily="20" charset="-128"/>
                </a:rPr>
                <a:t>Targets (each an LTU)</a:t>
              </a:r>
            </a:p>
          </p:txBody>
        </p:sp>
        <p:sp>
          <p:nvSpPr>
            <p:cNvPr id="202779" name="Text Box 27"/>
            <p:cNvSpPr txBox="1">
              <a:spLocks noChangeArrowheads="1"/>
            </p:cNvSpPr>
            <p:nvPr/>
          </p:nvSpPr>
          <p:spPr bwMode="auto">
            <a:xfrm>
              <a:off x="365125" y="4760913"/>
              <a:ext cx="1136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ea typeface="ＭＳ Ｐゴシック" pitchFamily="20" charset="-128"/>
                </a:rPr>
                <a:t>Features</a:t>
              </a:r>
            </a:p>
          </p:txBody>
        </p:sp>
        <p:sp>
          <p:nvSpPr>
            <p:cNvPr id="202780" name="Text Box 28"/>
            <p:cNvSpPr txBox="1">
              <a:spLocks noChangeArrowheads="1"/>
            </p:cNvSpPr>
            <p:nvPr/>
          </p:nvSpPr>
          <p:spPr bwMode="auto">
            <a:xfrm>
              <a:off x="304800" y="3200400"/>
              <a:ext cx="298767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 dirty="0">
                  <a:ea typeface="ＭＳ Ｐゴシック" pitchFamily="20" charset="-128"/>
                </a:rPr>
                <a:t>Weighted edges (weight vectors)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9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Recall: Winnow’s Extensions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Winnow learns </a:t>
            </a:r>
            <a:r>
              <a:rPr lang="en-US" sz="2000" dirty="0">
                <a:solidFill>
                  <a:schemeClr val="hlink"/>
                </a:solidFill>
              </a:rPr>
              <a:t>monotone </a:t>
            </a:r>
            <a:r>
              <a:rPr lang="en-US" sz="2000" dirty="0" smtClean="0">
                <a:solidFill>
                  <a:schemeClr val="hlink"/>
                </a:solidFill>
              </a:rPr>
              <a:t>Boolean </a:t>
            </a:r>
            <a:r>
              <a:rPr lang="en-US" sz="2000" dirty="0">
                <a:solidFill>
                  <a:schemeClr val="hlink"/>
                </a:solidFill>
              </a:rPr>
              <a:t>functions</a:t>
            </a:r>
          </a:p>
          <a:p>
            <a:r>
              <a:rPr lang="en-US" sz="2000" dirty="0" smtClean="0"/>
              <a:t>We extended to general Boolean functions via</a:t>
            </a:r>
          </a:p>
          <a:p>
            <a:r>
              <a:rPr lang="en-US" sz="2200" dirty="0" smtClean="0"/>
              <a:t>“</a:t>
            </a:r>
            <a:r>
              <a:rPr lang="en-US" sz="2200" dirty="0"/>
              <a:t>Balanced Winnow”</a:t>
            </a:r>
          </a:p>
          <a:p>
            <a:pPr lvl="1"/>
            <a:r>
              <a:rPr lang="en-US" sz="1800" dirty="0"/>
              <a:t>2 weights per variable;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Decision:</a:t>
            </a:r>
            <a:r>
              <a:rPr lang="en-US" sz="1800" dirty="0" smtClean="0"/>
              <a:t> using the “effective weight”,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the difference between w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30000" dirty="0" smtClean="0">
                <a:latin typeface="Calibri"/>
              </a:rPr>
              <a:t>-</a:t>
            </a:r>
            <a:endParaRPr lang="en-US" sz="1800" baseline="30000" dirty="0">
              <a:latin typeface="Calibri"/>
            </a:endParaRPr>
          </a:p>
          <a:p>
            <a:pPr lvl="1"/>
            <a:r>
              <a:rPr lang="en-US" sz="1800" dirty="0" smtClean="0"/>
              <a:t>This is equivalent to the Winner take all decision 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Learning: </a:t>
            </a:r>
            <a:r>
              <a:rPr lang="en-US" sz="1800" dirty="0" smtClean="0"/>
              <a:t>In principle, it is possible to use the 1-vs-all rule and update each set of n weights </a:t>
            </a:r>
            <a:r>
              <a:rPr lang="en-US" sz="1800" dirty="0" smtClean="0">
                <a:solidFill>
                  <a:srgbClr val="0000FF"/>
                </a:solidFill>
              </a:rPr>
              <a:t>separately</a:t>
            </a:r>
            <a:r>
              <a:rPr lang="en-US" sz="1800" dirty="0" smtClean="0"/>
              <a:t>, but we suggested the “balanced” Update rule that takes into account how both sets of </a:t>
            </a:r>
            <a:r>
              <a:rPr lang="en-US" sz="1800" dirty="0" smtClean="0">
                <a:solidFill>
                  <a:srgbClr val="FF0000"/>
                </a:solidFill>
              </a:rPr>
              <a:t>n</a:t>
            </a:r>
            <a:r>
              <a:rPr lang="en-US" sz="1800" dirty="0" smtClean="0"/>
              <a:t> weights predict on example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05141"/>
              </p:ext>
            </p:extLst>
          </p:nvPr>
        </p:nvGraphicFramePr>
        <p:xfrm>
          <a:off x="152400" y="4953000"/>
          <a:ext cx="7112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משוואה" r:id="rId4" imgW="3530600" imgH="203200" progId="Equation.3">
                  <p:embed/>
                </p:oleObj>
              </mc:Choice>
              <mc:Fallback>
                <p:oleObj name="משוואה" r:id="rId4" imgW="353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7112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744573" y="1371600"/>
            <a:ext cx="3170827" cy="2216554"/>
            <a:chOff x="3329025" y="3795371"/>
            <a:chExt cx="4237627" cy="246283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850579" y="3795371"/>
              <a:ext cx="260777" cy="24628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545630" y="3795371"/>
              <a:ext cx="260777" cy="24628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329025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915773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502522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089270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5676018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262767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849515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7436263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flipH="1">
              <a:off x="3394219" y="4041655"/>
              <a:ext cx="586748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980968" y="4041655"/>
              <a:ext cx="1173497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6" idx="2"/>
              <a:endCxn id="14" idx="1"/>
            </p:cNvCxnSpPr>
            <p:nvPr/>
          </p:nvCxnSpPr>
          <p:spPr bwMode="auto">
            <a:xfrm>
              <a:off x="3980968" y="4041655"/>
              <a:ext cx="2300814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6" idx="2"/>
              <a:endCxn id="15" idx="1"/>
            </p:cNvCxnSpPr>
            <p:nvPr/>
          </p:nvCxnSpPr>
          <p:spPr bwMode="auto">
            <a:xfrm>
              <a:off x="3980968" y="4041655"/>
              <a:ext cx="2887562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7" idx="2"/>
              <a:endCxn id="10" idx="7"/>
            </p:cNvCxnSpPr>
            <p:nvPr/>
          </p:nvCxnSpPr>
          <p:spPr bwMode="auto">
            <a:xfrm flipH="1">
              <a:off x="4027147" y="4041655"/>
              <a:ext cx="1648871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7" idx="2"/>
              <a:endCxn id="16" idx="1"/>
            </p:cNvCxnSpPr>
            <p:nvPr/>
          </p:nvCxnSpPr>
          <p:spPr bwMode="auto">
            <a:xfrm>
              <a:off x="5676018" y="4041655"/>
              <a:ext cx="1779260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>
              <a:off x="5676018" y="4041655"/>
              <a:ext cx="1238691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6231250" y="1219200"/>
            <a:ext cx="1083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Positive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0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en-US" sz="2000" baseline="30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2400" y="1219200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Negative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w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-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5473547"/>
            <a:ext cx="32004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Can this be generalized to the case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 labels,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k &gt;2</a:t>
            </a:r>
            <a:r>
              <a:rPr lang="en-US" dirty="0">
                <a:latin typeface="Calibri" panose="020F0502020204030204" pitchFamily="34" charset="0"/>
              </a:rPr>
              <a:t>? </a:t>
            </a:r>
          </a:p>
        </p:txBody>
      </p:sp>
      <p:grpSp>
        <p:nvGrpSpPr>
          <p:cNvPr id="26" name="Group 84"/>
          <p:cNvGrpSpPr>
            <a:grpSpLocks/>
          </p:cNvGrpSpPr>
          <p:nvPr/>
        </p:nvGrpSpPr>
        <p:grpSpPr bwMode="auto">
          <a:xfrm>
            <a:off x="6850864" y="4953000"/>
            <a:ext cx="1981200" cy="1676400"/>
            <a:chOff x="1680" y="1632"/>
            <a:chExt cx="2304" cy="1920"/>
          </a:xfrm>
        </p:grpSpPr>
        <p:grpSp>
          <p:nvGrpSpPr>
            <p:cNvPr id="27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46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29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4572000" y="5623559"/>
            <a:ext cx="2030432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We need a “global” learning approach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Extending Balanced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dirty="0" smtClean="0"/>
              <a:t>a 1-vs-all training </a:t>
            </a:r>
            <a:r>
              <a:rPr lang="en-US" sz="2000" dirty="0"/>
              <a:t>you have a target node that represents </a:t>
            </a:r>
            <a:r>
              <a:rPr lang="en-US" sz="2000" dirty="0">
                <a:solidFill>
                  <a:srgbClr val="0000FF"/>
                </a:solidFill>
              </a:rPr>
              <a:t>positive</a:t>
            </a:r>
            <a:r>
              <a:rPr lang="en-US" sz="2000" dirty="0"/>
              <a:t> examples and target node that represents </a:t>
            </a:r>
            <a:r>
              <a:rPr lang="en-US" sz="2000" dirty="0">
                <a:solidFill>
                  <a:srgbClr val="FF0000"/>
                </a:solidFill>
              </a:rPr>
              <a:t>negative</a:t>
            </a:r>
            <a:r>
              <a:rPr lang="en-US" sz="2000" dirty="0"/>
              <a:t> examples. </a:t>
            </a:r>
          </a:p>
          <a:p>
            <a:r>
              <a:rPr lang="en-US" sz="2000" dirty="0"/>
              <a:t>Typically, we train each node separately (mine/not-mine example).</a:t>
            </a:r>
          </a:p>
          <a:p>
            <a:r>
              <a:rPr lang="en-US" sz="2000" dirty="0"/>
              <a:t>Rather, given an example we could say: this is more a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example than a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/>
              <a:t> example.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compared the activation of the different target nodes (classifiers) on a given example.  (This example is more class</a:t>
            </a:r>
            <a:r>
              <a:rPr lang="en-US" sz="2000" dirty="0">
                <a:solidFill>
                  <a:srgbClr val="FF0000"/>
                </a:solidFill>
              </a:rPr>
              <a:t> +</a:t>
            </a:r>
            <a:r>
              <a:rPr lang="en-US" sz="2000" dirty="0"/>
              <a:t> than class</a:t>
            </a:r>
            <a:r>
              <a:rPr lang="en-US" sz="2000" dirty="0">
                <a:solidFill>
                  <a:srgbClr val="FF0000"/>
                </a:solidFill>
              </a:rPr>
              <a:t> -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Can this be generalized to the case of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 labels, </a:t>
            </a:r>
            <a:r>
              <a:rPr lang="en-US" sz="2000" dirty="0">
                <a:solidFill>
                  <a:srgbClr val="FF0000"/>
                </a:solidFill>
              </a:rPr>
              <a:t>k &gt;2</a:t>
            </a:r>
            <a:r>
              <a:rPr lang="en-US" sz="2000" dirty="0"/>
              <a:t>? </a:t>
            </a:r>
            <a:endParaRPr lang="en-US" sz="2000" b="1" dirty="0">
              <a:sym typeface="Symbol" pitchFamily="18" charset="2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024902"/>
              </p:ext>
            </p:extLst>
          </p:nvPr>
        </p:nvGraphicFramePr>
        <p:xfrm>
          <a:off x="914400" y="3200400"/>
          <a:ext cx="769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משוואה" r:id="rId4" imgW="3530600" imgH="203200" progId="Equation.3">
                  <p:embed/>
                </p:oleObj>
              </mc:Choice>
              <mc:Fallback>
                <p:oleObj name="משוואה" r:id="rId4" imgW="35306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769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3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smtClean="0"/>
              <a:t>Constraint Classification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examples we give the learner are pairs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x,y</a:t>
            </a:r>
            <a:r>
              <a:rPr lang="en-US" sz="2000" dirty="0" smtClean="0">
                <a:solidFill>
                  <a:srgbClr val="FF0000"/>
                </a:solidFill>
              </a:rPr>
              <a:t>), y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{1,…k}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“black box learner” we described might be thought of as a  function of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/>
              <a:t> only but</a:t>
            </a:r>
            <a:r>
              <a:rPr lang="en-US" sz="2000" dirty="0" smtClean="0"/>
              <a:t>, actually, we made use of the labels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How is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/>
              <a:t> being used?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 decides what to do with the example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; that is, which of the </a:t>
            </a:r>
            <a:r>
              <a:rPr lang="en-US" sz="1800" dirty="0" smtClean="0">
                <a:solidFill>
                  <a:srgbClr val="FF0000"/>
                </a:solidFill>
              </a:rPr>
              <a:t>k classifiers </a:t>
            </a:r>
            <a:r>
              <a:rPr lang="en-US" sz="1800" dirty="0" smtClean="0"/>
              <a:t>should take the example as a positive example (making it a negative to all the others).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How do we make decisions: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/>
              </a:rPr>
              <a:t>Let: </a:t>
            </a:r>
            <a:r>
              <a:rPr lang="en-US" sz="1800" dirty="0" err="1" smtClean="0">
                <a:solidFill>
                  <a:srgbClr val="FF0000"/>
                </a:solidFill>
                <a:latin typeface="Calibri"/>
              </a:rPr>
              <a:t>f</a:t>
            </a:r>
            <a:r>
              <a:rPr lang="en-US" sz="18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800" dirty="0" smtClean="0">
                <a:solidFill>
                  <a:srgbClr val="FF0000"/>
                </a:solidFill>
                <a:latin typeface="Calibri"/>
              </a:rPr>
              <a:t>(x</a:t>
            </a:r>
            <a:r>
              <a:rPr lang="en-US" sz="1800" dirty="0" smtClean="0">
                <a:solidFill>
                  <a:srgbClr val="FF0000"/>
                </a:solidFill>
              </a:rPr>
              <a:t>) = </a:t>
            </a:r>
            <a:r>
              <a:rPr lang="en-US" sz="18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18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8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1800" dirty="0" smtClean="0">
                <a:solidFill>
                  <a:srgbClr val="FF0000"/>
                </a:solidFill>
              </a:rPr>
              <a:t> 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Then, we predict using:    </a:t>
            </a: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baseline="300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baseline="-25000" dirty="0" smtClean="0">
                <a:latin typeface="Calibri"/>
              </a:rPr>
              <a:t>=1,…k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f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dirty="0" smtClean="0">
                <a:latin typeface="Calibri"/>
              </a:rPr>
              <a:t>(x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Equivalently, we can say that we predict as follows: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Predict </a:t>
            </a: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 </a:t>
            </a:r>
            <a:r>
              <a:rPr lang="en-US" sz="1800" dirty="0" err="1" smtClean="0"/>
              <a:t>iff</a:t>
            </a:r>
            <a:r>
              <a:rPr lang="en-US" sz="18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msy10"/>
              </a:rPr>
              <a:t>                    8</a:t>
            </a:r>
            <a:r>
              <a:rPr lang="en-US" sz="1800" dirty="0" smtClean="0"/>
              <a:t> y’ </a:t>
            </a:r>
            <a:r>
              <a:rPr lang="en-US" sz="1800" dirty="0" smtClean="0">
                <a:latin typeface="cmsy10"/>
              </a:rPr>
              <a:t>2</a:t>
            </a:r>
            <a:r>
              <a:rPr lang="en-US" sz="1800" dirty="0" smtClean="0"/>
              <a:t> {1,…k}, y’</a:t>
            </a:r>
            <a:r>
              <a:rPr lang="en-US" sz="1800" dirty="0" smtClean="0">
                <a:latin typeface="cmsy10"/>
              </a:rPr>
              <a:t>:</a:t>
            </a:r>
            <a:r>
              <a:rPr lang="en-US" sz="1800" dirty="0" smtClean="0"/>
              <a:t>=y     (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baseline="30000" dirty="0" err="1" smtClean="0">
                <a:latin typeface="Calibri"/>
              </a:rPr>
              <a:t>T</a:t>
            </a:r>
            <a:r>
              <a:rPr lang="en-US" sz="1800" baseline="30000" dirty="0" smtClean="0">
                <a:latin typeface="Calibri"/>
              </a:rPr>
              <a:t> </a:t>
            </a:r>
            <a:r>
              <a:rPr lang="en-US" sz="1800" dirty="0" smtClean="0">
                <a:latin typeface="Calibri"/>
              </a:rPr>
              <a:t>– 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y’</a:t>
            </a:r>
            <a:r>
              <a:rPr lang="en-US" sz="1800" baseline="30000" dirty="0" err="1" smtClean="0">
                <a:latin typeface="Calibri"/>
              </a:rPr>
              <a:t>T</a:t>
            </a:r>
            <a:r>
              <a:rPr lang="en-US" sz="1800" baseline="30000" dirty="0" smtClean="0">
                <a:latin typeface="Calibri"/>
              </a:rPr>
              <a:t> </a:t>
            </a:r>
            <a:r>
              <a:rPr lang="en-US" sz="1800" dirty="0" smtClean="0"/>
              <a:t>) </a:t>
            </a:r>
            <a:r>
              <a:rPr lang="en-US" sz="1800" dirty="0" smtClean="0">
                <a:latin typeface="cmsy10"/>
              </a:rPr>
              <a:t>¢</a:t>
            </a:r>
            <a:r>
              <a:rPr lang="en-US" sz="1800" dirty="0" smtClean="0"/>
              <a:t> x </a:t>
            </a:r>
            <a:r>
              <a:rPr lang="en-US" sz="1800" dirty="0" smtClean="0">
                <a:latin typeface="cmsy10"/>
              </a:rPr>
              <a:t>¸</a:t>
            </a:r>
            <a:r>
              <a:rPr lang="en-US" sz="1800" dirty="0" smtClean="0"/>
              <a:t> 0    </a:t>
            </a:r>
            <a:r>
              <a:rPr lang="en-US" sz="1800" dirty="0" smtClean="0">
                <a:solidFill>
                  <a:srgbClr val="FF0000"/>
                </a:solidFill>
              </a:rPr>
              <a:t>(**)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So far, we did not say how we learn the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000" dirty="0" smtClean="0"/>
              <a:t> (y = 1,…k)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Can we train in a way that </a:t>
            </a:r>
            <a:r>
              <a:rPr lang="en-US" sz="1600" dirty="0" smtClean="0">
                <a:solidFill>
                  <a:srgbClr val="0000FF"/>
                </a:solidFill>
              </a:rPr>
              <a:t>better fits the way we make decisions</a:t>
            </a:r>
            <a:r>
              <a:rPr lang="en-US" sz="1600" dirty="0" smtClean="0"/>
              <a:t>?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What does it mean? 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562600" y="3505200"/>
            <a:ext cx="3164526" cy="313932"/>
          </a:xfrm>
          <a:prstGeom prst="rect">
            <a:avLst/>
          </a:prstGeom>
          <a:solidFill>
            <a:srgbClr val="FFFFCC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</a:rPr>
              <a:t>Is it better in any well defined way?</a:t>
            </a:r>
          </a:p>
        </p:txBody>
      </p:sp>
    </p:spTree>
    <p:extLst>
      <p:ext uri="{BB962C8B-B14F-4D97-AF65-F5344CB8AC3E}">
        <p14:creationId xmlns:p14="http://schemas.microsoft.com/office/powerpoint/2010/main" val="32787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990600" y="3696864"/>
            <a:ext cx="8001000" cy="11418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Linear Separability for Multiclass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We are learning </a:t>
            </a:r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n-dimensional</a:t>
            </a:r>
            <a:r>
              <a:rPr lang="en-US" sz="2000" dirty="0" smtClean="0"/>
              <a:t> weight vectors, so we can concatenate the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weight vectors into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                         w</a:t>
            </a:r>
            <a:r>
              <a:rPr lang="en-US" sz="1800" dirty="0" smtClean="0"/>
              <a:t>= (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-25000" dirty="0" smtClean="0">
                <a:latin typeface="Calibri"/>
              </a:rPr>
              <a:t>1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-25000" dirty="0" smtClean="0">
                <a:latin typeface="Calibri"/>
              </a:rPr>
              <a:t>2</a:t>
            </a:r>
            <a:r>
              <a:rPr lang="en-US" sz="1800" dirty="0" smtClean="0"/>
              <a:t>,…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k</a:t>
            </a:r>
            <a:r>
              <a:rPr lang="en-US" sz="1800" dirty="0" smtClean="0"/>
              <a:t>) </a:t>
            </a:r>
            <a:r>
              <a:rPr lang="en-US" sz="1800" dirty="0" smtClean="0">
                <a:latin typeface="cmsy10"/>
              </a:rPr>
              <a:t>2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R</a:t>
            </a:r>
            <a:r>
              <a:rPr lang="en-US" sz="1800" baseline="30000" dirty="0" err="1" smtClean="0">
                <a:latin typeface="Calibri"/>
              </a:rPr>
              <a:t>nk</a:t>
            </a:r>
            <a:endParaRPr lang="en-US" sz="1800" baseline="30000" dirty="0" smtClean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aseline="30000" dirty="0" smtClean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Key Construction: </a:t>
            </a:r>
            <a:r>
              <a:rPr lang="en-US" sz="1800" dirty="0" smtClean="0"/>
              <a:t>(</a:t>
            </a:r>
            <a:r>
              <a:rPr lang="en-US" sz="1800" dirty="0" err="1" smtClean="0"/>
              <a:t>Kesler</a:t>
            </a:r>
            <a:r>
              <a:rPr lang="en-US" sz="1800" dirty="0" smtClean="0"/>
              <a:t> Construction; </a:t>
            </a:r>
            <a:r>
              <a:rPr lang="en-US" sz="1800" dirty="0" err="1" smtClean="0"/>
              <a:t>Zimak’s</a:t>
            </a:r>
            <a:r>
              <a:rPr lang="en-US" sz="1800" dirty="0" smtClean="0"/>
              <a:t> Constraint Classification)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We will represent each example 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x,y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smtClean="0"/>
              <a:t>as an </a:t>
            </a:r>
            <a:r>
              <a:rPr lang="en-US" sz="1600" dirty="0" err="1" smtClean="0">
                <a:solidFill>
                  <a:srgbClr val="FF0000"/>
                </a:solidFill>
              </a:rPr>
              <a:t>nk</a:t>
            </a:r>
            <a:r>
              <a:rPr lang="en-US" sz="1600" dirty="0"/>
              <a:t>-</a:t>
            </a:r>
            <a:r>
              <a:rPr lang="en-US" sz="1600" dirty="0" smtClean="0"/>
              <a:t>dimensional vector, 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16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smtClean="0"/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/>
              <a:t> embedded in the </a:t>
            </a:r>
            <a:r>
              <a:rPr lang="en-US" sz="1600" dirty="0" smtClean="0">
                <a:solidFill>
                  <a:srgbClr val="FF0000"/>
                </a:solidFill>
              </a:rPr>
              <a:t>y</a:t>
            </a:r>
            <a:r>
              <a:rPr lang="en-US" sz="1600" dirty="0" smtClean="0"/>
              <a:t>-</a:t>
            </a:r>
            <a:r>
              <a:rPr lang="en-US" sz="1600" dirty="0" err="1" smtClean="0"/>
              <a:t>th</a:t>
            </a:r>
            <a:r>
              <a:rPr lang="en-US" sz="1600" dirty="0" smtClean="0"/>
              <a:t> part of it (y=1,2,…k) and the other coordinates are 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itchFamily="18" charset="0"/>
                <a:ea typeface="ＭＳ Ｐゴシック" pitchFamily="20" charset="-128"/>
              </a:rPr>
              <a:t>                  </a:t>
            </a:r>
            <a:r>
              <a:rPr lang="en-US" sz="2000" b="1" dirty="0" smtClean="0">
                <a:ea typeface="ＭＳ Ｐゴシック" pitchFamily="20" charset="-128"/>
              </a:rPr>
              <a:t>E.g.,     </a:t>
            </a:r>
            <a:r>
              <a:rPr lang="en-US" sz="2000" b="1" dirty="0" err="1" smtClean="0">
                <a:ea typeface="ＭＳ Ｐゴシック" pitchFamily="20" charset="-128"/>
              </a:rPr>
              <a:t>x</a:t>
            </a:r>
            <a:r>
              <a:rPr lang="en-US" sz="2000" baseline="-25000" dirty="0" err="1" smtClean="0">
                <a:ea typeface="ＭＳ Ｐゴシック" pitchFamily="20" charset="-128"/>
              </a:rPr>
              <a:t>y</a:t>
            </a:r>
            <a:r>
              <a:rPr lang="en-US" sz="2000" dirty="0" smtClean="0">
                <a:ea typeface="ＭＳ Ｐゴシック" pitchFamily="20" charset="-128"/>
              </a:rPr>
              <a:t> </a:t>
            </a:r>
            <a:r>
              <a:rPr lang="en-US" sz="2000" dirty="0">
                <a:ea typeface="ＭＳ Ｐゴシック" pitchFamily="20" charset="-128"/>
              </a:rPr>
              <a:t>= (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,x,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,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) </a:t>
            </a:r>
            <a:r>
              <a:rPr lang="en-US" sz="2000" dirty="0">
                <a:ea typeface="ＭＳ Ｐゴシック" pitchFamily="20" charset="-128"/>
                <a:sym typeface="Symbol" pitchFamily="18" charset="2"/>
              </a:rPr>
              <a:t></a:t>
            </a:r>
            <a:r>
              <a:rPr lang="en-US" sz="2000" dirty="0">
                <a:ea typeface="ＭＳ Ｐゴシック" pitchFamily="20" charset="-128"/>
              </a:rPr>
              <a:t> </a:t>
            </a:r>
            <a:r>
              <a:rPr lang="en-US" sz="2000" b="1" dirty="0" err="1" smtClean="0">
                <a:ea typeface="ＭＳ Ｐゴシック" pitchFamily="20" charset="-128"/>
              </a:rPr>
              <a:t>R</a:t>
            </a:r>
            <a:r>
              <a:rPr lang="en-US" sz="2000" baseline="30000" dirty="0" err="1" smtClean="0">
                <a:ea typeface="ＭＳ Ｐゴシック" pitchFamily="20" charset="-128"/>
              </a:rPr>
              <a:t>kn</a:t>
            </a:r>
            <a:r>
              <a:rPr lang="en-US" sz="2000" baseline="30000" dirty="0" smtClean="0">
                <a:ea typeface="ＭＳ Ｐゴシック" pitchFamily="20" charset="-128"/>
              </a:rPr>
              <a:t>                     </a:t>
            </a:r>
            <a:r>
              <a:rPr lang="en-US" sz="2000" dirty="0" smtClean="0"/>
              <a:t>(here k=4, y=2)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Now we can understand the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-dimensional decision rule: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Predict </a:t>
            </a:r>
            <a:r>
              <a:rPr lang="en-US" sz="1800" dirty="0">
                <a:solidFill>
                  <a:srgbClr val="FF0000"/>
                </a:solidFill>
              </a:rPr>
              <a:t>y</a:t>
            </a:r>
            <a:r>
              <a:rPr lang="en-US" sz="1800" dirty="0"/>
              <a:t> </a:t>
            </a:r>
            <a:r>
              <a:rPr lang="en-US" sz="1800" dirty="0" err="1"/>
              <a:t>iff</a:t>
            </a: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cmsy10"/>
              </a:rPr>
              <a:t>                    8</a:t>
            </a:r>
            <a:r>
              <a:rPr lang="en-US" sz="1600" dirty="0" smtClean="0"/>
              <a:t> </a:t>
            </a:r>
            <a:r>
              <a:rPr lang="en-US" sz="1600" dirty="0"/>
              <a:t>y’ </a:t>
            </a:r>
            <a:r>
              <a:rPr lang="en-US" sz="1600" dirty="0">
                <a:latin typeface="cmsy10"/>
              </a:rPr>
              <a:t>2</a:t>
            </a:r>
            <a:r>
              <a:rPr lang="en-US" sz="1600" dirty="0"/>
              <a:t> {1,…k}, y’</a:t>
            </a:r>
            <a:r>
              <a:rPr lang="en-US" sz="1600" dirty="0">
                <a:latin typeface="cmsy10"/>
              </a:rPr>
              <a:t>:</a:t>
            </a:r>
            <a:r>
              <a:rPr lang="en-US" sz="1600" dirty="0"/>
              <a:t>=y  </a:t>
            </a:r>
            <a:r>
              <a:rPr lang="en-US" sz="1600" dirty="0" smtClean="0"/>
              <a:t>      </a:t>
            </a:r>
            <a:r>
              <a:rPr lang="en-US" sz="1600" dirty="0"/>
              <a:t>(</a:t>
            </a:r>
            <a:r>
              <a:rPr lang="en-US" sz="1600" dirty="0" err="1">
                <a:latin typeface="Calibri"/>
              </a:rPr>
              <a:t>w</a:t>
            </a:r>
            <a:r>
              <a:rPr lang="en-US" sz="1600" baseline="-25000" dirty="0" err="1">
                <a:latin typeface="Calibri"/>
              </a:rPr>
              <a:t>y</a:t>
            </a:r>
            <a:r>
              <a:rPr lang="en-US" sz="1600" baseline="30000" dirty="0" err="1">
                <a:latin typeface="Calibri"/>
              </a:rPr>
              <a:t>T</a:t>
            </a:r>
            <a:r>
              <a:rPr lang="en-US" sz="1600" baseline="30000" dirty="0">
                <a:latin typeface="Calibri"/>
              </a:rPr>
              <a:t> </a:t>
            </a:r>
            <a:r>
              <a:rPr lang="en-US" sz="1600" dirty="0">
                <a:latin typeface="Calibri"/>
              </a:rPr>
              <a:t>– </a:t>
            </a:r>
            <a:r>
              <a:rPr lang="en-US" sz="1600" dirty="0" err="1">
                <a:latin typeface="Calibri"/>
              </a:rPr>
              <a:t>w</a:t>
            </a:r>
            <a:r>
              <a:rPr lang="en-US" sz="1600" baseline="-25000" dirty="0" err="1">
                <a:latin typeface="Calibri"/>
              </a:rPr>
              <a:t>y’</a:t>
            </a:r>
            <a:r>
              <a:rPr lang="en-US" sz="1600" baseline="30000" dirty="0" err="1">
                <a:latin typeface="Calibri"/>
              </a:rPr>
              <a:t>T</a:t>
            </a:r>
            <a:r>
              <a:rPr lang="en-US" sz="1600" baseline="30000" dirty="0">
                <a:latin typeface="Calibri"/>
              </a:rPr>
              <a:t> </a:t>
            </a:r>
            <a:r>
              <a:rPr lang="en-US" sz="1600" dirty="0"/>
              <a:t>)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x </a:t>
            </a:r>
            <a:r>
              <a:rPr lang="en-US" sz="1600" dirty="0">
                <a:latin typeface="cmsy10"/>
              </a:rPr>
              <a:t>¸</a:t>
            </a:r>
            <a:r>
              <a:rPr lang="en-US" sz="1600" dirty="0"/>
              <a:t> 0    </a:t>
            </a:r>
            <a:r>
              <a:rPr lang="en-US" sz="1600" dirty="0">
                <a:solidFill>
                  <a:srgbClr val="FF0000"/>
                </a:solidFill>
              </a:rPr>
              <a:t>(**)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In the </a:t>
            </a:r>
            <a:r>
              <a:rPr lang="en-US" dirty="0" err="1" smtClean="0">
                <a:solidFill>
                  <a:srgbClr val="FF0000"/>
                </a:solidFill>
              </a:rPr>
              <a:t>nk</a:t>
            </a:r>
            <a:r>
              <a:rPr lang="en-US" dirty="0" smtClean="0"/>
              <a:t>-dimensional space. 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Predict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 </a:t>
            </a:r>
            <a:r>
              <a:rPr lang="en-US" dirty="0" smtClean="0">
                <a:latin typeface="cmsy10"/>
              </a:rPr>
              <a:t>           8</a:t>
            </a:r>
            <a:r>
              <a:rPr lang="en-US" dirty="0" smtClean="0"/>
              <a:t> </a:t>
            </a:r>
            <a:r>
              <a:rPr lang="en-US" dirty="0"/>
              <a:t>y’ </a:t>
            </a:r>
            <a:r>
              <a:rPr lang="en-US" dirty="0">
                <a:latin typeface="cmsy10"/>
              </a:rPr>
              <a:t>2</a:t>
            </a:r>
            <a:r>
              <a:rPr lang="en-US" dirty="0"/>
              <a:t> {1,…k}, y’</a:t>
            </a:r>
            <a:r>
              <a:rPr lang="en-US" dirty="0">
                <a:latin typeface="cmsy10"/>
              </a:rPr>
              <a:t>:</a:t>
            </a:r>
            <a:r>
              <a:rPr lang="en-US" dirty="0"/>
              <a:t>=y </a:t>
            </a:r>
            <a:r>
              <a:rPr lang="en-US" dirty="0" smtClean="0"/>
              <a:t>   </a:t>
            </a:r>
            <a:r>
              <a:rPr lang="en-US" sz="1600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aseline="30000" dirty="0" smtClean="0">
                <a:latin typeface="Calibri"/>
              </a:rPr>
              <a:t> 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</a:t>
            </a:r>
            <a:r>
              <a:rPr lang="en-US" sz="1600" dirty="0" smtClean="0"/>
              <a:t> – 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</a:t>
            </a:r>
            <a:r>
              <a:rPr lang="en-US" sz="1600" baseline="-25000" dirty="0" smtClean="0"/>
              <a:t>’</a:t>
            </a:r>
            <a:r>
              <a:rPr lang="en-US" sz="1600" dirty="0" smtClean="0"/>
              <a:t>)  </a:t>
            </a:r>
            <a:r>
              <a:rPr lang="en-US" sz="1600" dirty="0" smtClean="0">
                <a:sym typeface="Symbol"/>
              </a:rPr>
              <a:t> </a:t>
            </a:r>
            <a:r>
              <a:rPr lang="en-US" sz="1600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aseline="30000" dirty="0" smtClean="0">
                <a:latin typeface="Calibri"/>
              </a:rPr>
              <a:t> 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yy</a:t>
            </a:r>
            <a:r>
              <a:rPr lang="en-US" sz="1600" baseline="-25000" dirty="0" smtClean="0">
                <a:latin typeface="Calibri"/>
              </a:rPr>
              <a:t>’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</a:rPr>
              <a:t>¸</a:t>
            </a:r>
            <a:r>
              <a:rPr lang="en-US" sz="1600" dirty="0" smtClean="0"/>
              <a:t> 0  </a:t>
            </a:r>
          </a:p>
          <a:p>
            <a:pPr marL="0" indent="-400050"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-400050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Conclusion: </a:t>
            </a:r>
            <a:r>
              <a:rPr lang="en-US" sz="2000" dirty="0" smtClean="0"/>
              <a:t>The set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0000FF"/>
                </a:solidFill>
                <a:latin typeface="Calibri"/>
              </a:rPr>
              <a:t>yy</a:t>
            </a:r>
            <a:r>
              <a:rPr lang="en-US" sz="2000" baseline="-25000" dirty="0">
                <a:solidFill>
                  <a:srgbClr val="0000FF"/>
                </a:solidFill>
                <a:latin typeface="Calibri"/>
              </a:rPr>
              <a:t>’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, + )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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  <a:latin typeface="Calibri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 –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  <a:latin typeface="Calibri"/>
              </a:rPr>
              <a:t>y</a:t>
            </a:r>
            <a:r>
              <a:rPr lang="en-US" sz="2000" baseline="-25000" dirty="0" smtClean="0">
                <a:solidFill>
                  <a:srgbClr val="0000FF"/>
                </a:solidFill>
              </a:rPr>
              <a:t>’</a:t>
            </a:r>
            <a:r>
              <a:rPr lang="en-US" sz="2000" dirty="0" smtClean="0">
                <a:solidFill>
                  <a:srgbClr val="0000FF"/>
                </a:solidFill>
              </a:rPr>
              <a:t> , +)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linearly separable </a:t>
            </a:r>
            <a:r>
              <a:rPr lang="en-US" sz="2000" dirty="0" smtClean="0"/>
              <a:t>from the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set        </a:t>
            </a:r>
            <a:r>
              <a:rPr lang="en-US" sz="2000" dirty="0" smtClean="0">
                <a:solidFill>
                  <a:srgbClr val="FF0000"/>
                </a:solidFill>
              </a:rPr>
              <a:t>(-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yy</a:t>
            </a:r>
            <a:r>
              <a:rPr lang="en-US" sz="2000" baseline="-25000" dirty="0">
                <a:solidFill>
                  <a:srgbClr val="FF0000"/>
                </a:solidFill>
                <a:latin typeface="Calibri"/>
              </a:rPr>
              <a:t>’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 smtClean="0">
                <a:solidFill>
                  <a:srgbClr val="FF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using the linear separator </a:t>
            </a:r>
            <a:r>
              <a:rPr lang="en-US" sz="2000" dirty="0" smtClean="0">
                <a:solidFill>
                  <a:srgbClr val="FF0000"/>
                </a:solidFill>
              </a:rPr>
              <a:t>w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kn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aseline="-25000" dirty="0" smtClean="0">
                <a:latin typeface="Calibri"/>
              </a:rPr>
              <a:t>’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400050" lvl="1" indent="-400050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We solved </a:t>
            </a:r>
            <a:r>
              <a:rPr lang="en-US" sz="1800" dirty="0" smtClean="0"/>
              <a:t>the </a:t>
            </a:r>
            <a:r>
              <a:rPr lang="en-US" sz="1800" dirty="0" err="1" smtClean="0"/>
              <a:t>voroni</a:t>
            </a:r>
            <a:r>
              <a:rPr lang="en-US" sz="1800" dirty="0" smtClean="0"/>
              <a:t> diagram challenge.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38800" y="1543050"/>
            <a:ext cx="3383902" cy="757130"/>
          </a:xfrm>
          <a:prstGeom prst="rect">
            <a:avLst/>
          </a:prstGeom>
          <a:solidFill>
            <a:srgbClr val="FFFFCC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Notice: </a:t>
            </a:r>
            <a:r>
              <a:rPr lang="en-US" sz="1600" dirty="0" smtClean="0">
                <a:latin typeface="Calibri" panose="020F0502020204030204" pitchFamily="34" charset="0"/>
              </a:rPr>
              <a:t>This is just a representational trick. We did not say how to learn the weight vectors.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52400" y="17479"/>
            <a:ext cx="6705600" cy="533400"/>
          </a:xfrm>
          <a:prstGeom prst="wedgeRectCallout">
            <a:avLst>
              <a:gd name="adj1" fmla="val -26733"/>
              <a:gd name="adj2" fmla="val 4969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showed: if pairs of labels are separable (a reasonable assumption) than in some higher dimensional space, the problem is linearly separable.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Training:</a:t>
            </a:r>
          </a:p>
          <a:p>
            <a:pPr lvl="1"/>
            <a:r>
              <a:rPr lang="en-US" dirty="0" smtClean="0"/>
              <a:t>Given a data set {(</a:t>
            </a:r>
            <a:r>
              <a:rPr lang="en-US" dirty="0" err="1" smtClean="0"/>
              <a:t>x,y</a:t>
            </a:r>
            <a:r>
              <a:rPr lang="en-US" dirty="0" smtClean="0"/>
              <a:t>)}, 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examples) with x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dirty="0" smtClean="0"/>
              <a:t>, y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{1,2,…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     create a binary classification task:</a:t>
            </a:r>
          </a:p>
          <a:p>
            <a:pPr marL="457200" lvl="1" indent="0">
              <a:buNone/>
            </a:pPr>
            <a:r>
              <a:rPr lang="en-US" dirty="0" smtClean="0"/>
              <a:t>     (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dirty="0" smtClean="0"/>
              <a:t> - 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’</a:t>
            </a:r>
            <a:r>
              <a:rPr lang="en-US" dirty="0" smtClean="0"/>
              <a:t>, +), (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’</a:t>
            </a:r>
            <a:r>
              <a:rPr lang="en-US" dirty="0" smtClean="0"/>
              <a:t> –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dirty="0" smtClean="0"/>
              <a:t> -),  for all y’ 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= y  (</a:t>
            </a:r>
            <a:r>
              <a:rPr lang="en-US" dirty="0" smtClean="0">
                <a:solidFill>
                  <a:srgbClr val="FF0000"/>
                </a:solidFill>
              </a:rPr>
              <a:t>2m(k-1)</a:t>
            </a:r>
            <a:r>
              <a:rPr lang="en-US" dirty="0" smtClean="0"/>
              <a:t> examples)</a:t>
            </a:r>
          </a:p>
          <a:p>
            <a:pPr marL="457200" lvl="1" indent="0">
              <a:buNone/>
            </a:pPr>
            <a:r>
              <a:rPr lang="en-US" dirty="0" smtClean="0"/>
              <a:t>     Here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kn</a:t>
            </a:r>
            <a:endParaRPr lang="en-US" baseline="30000" dirty="0" smtClean="0">
              <a:solidFill>
                <a:srgbClr val="FF0000"/>
              </a:solidFill>
              <a:latin typeface="Calibri"/>
            </a:endParaRPr>
          </a:p>
          <a:p>
            <a:pPr lvl="1"/>
            <a:r>
              <a:rPr lang="en-US" dirty="0" smtClean="0"/>
              <a:t>Use your favorite linear learning algorithm to train a binary classifier. </a:t>
            </a:r>
          </a:p>
          <a:p>
            <a:r>
              <a:rPr lang="en-US" b="1" dirty="0" smtClean="0"/>
              <a:t>Prediction: </a:t>
            </a:r>
          </a:p>
          <a:p>
            <a:pPr lvl="1"/>
            <a:r>
              <a:rPr lang="en-US" dirty="0" smtClean="0"/>
              <a:t>Given an </a:t>
            </a:r>
            <a:r>
              <a:rPr lang="en-US" dirty="0" err="1" smtClean="0">
                <a:solidFill>
                  <a:srgbClr val="0000FF"/>
                </a:solidFill>
              </a:rPr>
              <a:t>nk</a:t>
            </a:r>
            <a:r>
              <a:rPr lang="en-US" dirty="0" smtClean="0"/>
              <a:t> dimensional weight vector w and a new example x, predict:        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argmax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55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endParaRPr lang="en-US" baseline="-25000" dirty="0">
              <a:solidFill>
                <a:srgbClr val="FF0000"/>
              </a:solidFill>
              <a:latin typeface="Calibri"/>
            </a:endParaRPr>
          </a:p>
          <a:p>
            <a:pPr marL="457200" lvl="1" indent="0">
              <a:buNone/>
            </a:pPr>
            <a:endParaRPr lang="en-US" baseline="30000" dirty="0" smtClean="0">
              <a:latin typeface="Calibri"/>
            </a:endParaRPr>
          </a:p>
          <a:p>
            <a:pPr marL="57150" indent="0">
              <a:buNone/>
            </a:pPr>
            <a:endParaRPr lang="en-US" baseline="30000" dirty="0">
              <a:latin typeface="Calibri"/>
            </a:endParaRPr>
          </a:p>
          <a:p>
            <a:pPr marL="57150" indent="0">
              <a:buNone/>
            </a:pPr>
            <a:endParaRPr lang="en-US" baseline="30000" dirty="0" smtClean="0">
              <a:latin typeface="Calibri"/>
            </a:endParaRP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Region 2014-09-08 at 11.5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40" y="2059214"/>
            <a:ext cx="2046763" cy="1678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 smtClean="0"/>
              <a:t>Separability</a:t>
            </a:r>
            <a:r>
              <a:rPr lang="en-US" dirty="0" smtClean="0"/>
              <a:t> with </a:t>
            </a:r>
            <a:r>
              <a:rPr lang="en-US" dirty="0"/>
              <a:t>multiple classes </a:t>
            </a:r>
            <a:r>
              <a:rPr lang="en-US" sz="2200" dirty="0">
                <a:solidFill>
                  <a:srgbClr val="333333"/>
                </a:solidFill>
              </a:rPr>
              <a:t>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For examples with label </a:t>
            </a:r>
            <a:r>
              <a:rPr lang="en-US" i="1" dirty="0" err="1"/>
              <a:t>i</a:t>
            </a:r>
            <a:r>
              <a:rPr lang="en-US" i="1" dirty="0" smtClean="0"/>
              <a:t>, we want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i="1" dirty="0" smtClean="0"/>
              <a:t> &gt;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i="1" dirty="0" smtClean="0"/>
              <a:t> for all j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Rewrite inputs and weight vector</a:t>
            </a:r>
          </a:p>
          <a:p>
            <a:r>
              <a:rPr lang="en-US" sz="2400" dirty="0" smtClean="0"/>
              <a:t>Stack all weight vectors into an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nK</a:t>
            </a:r>
            <a:r>
              <a:rPr lang="en-US" sz="2400" dirty="0"/>
              <a:t>-</a:t>
            </a:r>
            <a:r>
              <a:rPr lang="en-US" sz="2400" dirty="0" smtClean="0"/>
              <a:t>dimensional vector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Define a feature vector for label </a:t>
            </a:r>
            <a:r>
              <a:rPr lang="en-US" sz="2400" dirty="0" err="1" smtClean="0"/>
              <a:t>i</a:t>
            </a:r>
            <a:r>
              <a:rPr lang="en-US" sz="2400" dirty="0" smtClean="0"/>
              <a:t> being associated to input </a:t>
            </a:r>
            <a:r>
              <a:rPr lang="en-US" sz="2400" b="1" dirty="0" smtClean="0"/>
              <a:t>x</a:t>
            </a:r>
            <a:r>
              <a:rPr lang="en-US" sz="2400" dirty="0" smtClean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 descr="Screen Region 2014-09-08 at 11.5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78" y="4371696"/>
            <a:ext cx="2276929" cy="1906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9107" y="485321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in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block, zeros </a:t>
            </a:r>
          </a:p>
          <a:p>
            <a:r>
              <a:rPr lang="en-US" dirty="0" smtClean="0"/>
              <a:t>everywhere else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23392" y="5161643"/>
            <a:ext cx="725715" cy="1632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</a:t>
            </a:r>
            <a:r>
              <a:rPr lang="en-US" dirty="0" smtClean="0"/>
              <a:t>with multiple classes </a:t>
            </a:r>
            <a:r>
              <a:rPr lang="en-US" sz="2200" dirty="0" smtClean="0"/>
              <a:t>(2/</a:t>
            </a:r>
            <a:r>
              <a:rPr lang="en-US" sz="2200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For examples with label </a:t>
            </a:r>
            <a:r>
              <a:rPr lang="en-US" i="1" dirty="0" err="1"/>
              <a:t>i</a:t>
            </a:r>
            <a:r>
              <a:rPr lang="en-US" i="1" dirty="0" smtClean="0"/>
              <a:t>, we want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i="1" dirty="0" smtClean="0"/>
              <a:t> &gt;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b="1" i="1" dirty="0" smtClean="0"/>
              <a:t> </a:t>
            </a:r>
            <a:r>
              <a:rPr lang="en-US" i="1" dirty="0"/>
              <a:t>for all j</a:t>
            </a:r>
            <a:endParaRPr lang="en-US" b="1" i="1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Equivalent requirement: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Screen Region 2014-09-08 at 11.5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69" y="2299608"/>
            <a:ext cx="2046763" cy="1678214"/>
          </a:xfrm>
          <a:prstGeom prst="rect">
            <a:avLst/>
          </a:prstGeom>
        </p:spPr>
      </p:pic>
      <p:pic>
        <p:nvPicPr>
          <p:cNvPr id="7" name="Picture 6" descr="Screen Region 2014-09-08 at 11.5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5" y="2204357"/>
            <a:ext cx="2276929" cy="1906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0644" y="26670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in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block, zeros </a:t>
            </a:r>
          </a:p>
          <a:p>
            <a:r>
              <a:rPr lang="en-US" dirty="0" smtClean="0"/>
              <a:t>everywhere else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24929" y="2975429"/>
            <a:ext cx="725715" cy="1632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Screen Region 2014-09-08 at 12.0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3" y="4890779"/>
            <a:ext cx="2875643" cy="586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699" y="5625630"/>
            <a:ext cx="471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is called the </a:t>
            </a:r>
            <a:r>
              <a:rPr lang="en-US" sz="2400" dirty="0" err="1" smtClean="0">
                <a:solidFill>
                  <a:schemeClr val="accent2"/>
                </a:solidFill>
              </a:rPr>
              <a:t>Kesler</a:t>
            </a:r>
            <a:r>
              <a:rPr lang="en-US" sz="2400" dirty="0" smtClean="0">
                <a:solidFill>
                  <a:schemeClr val="accent2"/>
                </a:solidFill>
              </a:rPr>
              <a:t> construction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input can belong to one of K classes</a:t>
            </a:r>
          </a:p>
          <a:p>
            <a:endParaRPr lang="en-US" dirty="0"/>
          </a:p>
          <a:p>
            <a:r>
              <a:rPr lang="en-US" dirty="0" smtClean="0"/>
              <a:t>Training data: Input associated with class label (a number from 1 to K)</a:t>
            </a:r>
            <a:endParaRPr lang="en-US" dirty="0"/>
          </a:p>
          <a:p>
            <a:r>
              <a:rPr lang="en-US" dirty="0" smtClean="0"/>
              <a:t>Prediction: Given a new input, predict the class label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Each </a:t>
            </a:r>
            <a:r>
              <a:rPr lang="en-US" dirty="0">
                <a:solidFill>
                  <a:schemeClr val="accent2"/>
                </a:solidFill>
              </a:rPr>
              <a:t>input belongs to exactly one class. Not more, not less. 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Otherwise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smtClean="0">
                <a:solidFill>
                  <a:srgbClr val="333333"/>
                </a:solidFill>
              </a:rPr>
              <a:t>the problem is </a:t>
            </a:r>
            <a:r>
              <a:rPr lang="en-US" dirty="0">
                <a:solidFill>
                  <a:srgbClr val="333333"/>
                </a:solidFill>
              </a:rPr>
              <a:t>not multiclass </a:t>
            </a:r>
            <a:r>
              <a:rPr lang="en-US" dirty="0" smtClean="0">
                <a:solidFill>
                  <a:srgbClr val="333333"/>
                </a:solidFill>
              </a:rPr>
              <a:t>classification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If an input can be assigned multiple labels (think tags for emails rather than folders), it is called </a:t>
            </a:r>
            <a:r>
              <a:rPr lang="en-US" i="1" dirty="0" smtClean="0">
                <a:solidFill>
                  <a:srgbClr val="333333"/>
                </a:solidFill>
              </a:rPr>
              <a:t>multi-label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49" y="11674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For examples with label </a:t>
            </a:r>
            <a:r>
              <a:rPr lang="en-US" i="1" dirty="0" err="1"/>
              <a:t>i</a:t>
            </a:r>
            <a:r>
              <a:rPr lang="en-US" i="1" dirty="0"/>
              <a:t>, we want </a:t>
            </a:r>
            <a:r>
              <a:rPr lang="en-US" b="1" i="1" dirty="0" err="1"/>
              <a:t>w</a:t>
            </a:r>
            <a:r>
              <a:rPr lang="en-US" i="1" baseline="-25000" dirty="0" err="1"/>
              <a:t>i</a:t>
            </a:r>
            <a:r>
              <a:rPr lang="en-US" i="1" baseline="30000" dirty="0" err="1"/>
              <a:t>T</a:t>
            </a:r>
            <a:r>
              <a:rPr lang="en-US" b="1" i="1" dirty="0" err="1"/>
              <a:t>x</a:t>
            </a:r>
            <a:r>
              <a:rPr lang="en-US" i="1" dirty="0"/>
              <a:t> &gt;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b="1" i="1" dirty="0" smtClean="0"/>
              <a:t> </a:t>
            </a:r>
            <a:r>
              <a:rPr lang="en-US" i="1" dirty="0"/>
              <a:t>for all j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5" name="Picture 14" descr="Screen Region 2014-09-08 at 21.0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98" y="1742692"/>
            <a:ext cx="3276365" cy="79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with multiple classes </a:t>
            </a:r>
            <a:r>
              <a:rPr lang="en-US" sz="2200" dirty="0" smtClean="0"/>
              <a:t>(3/</a:t>
            </a:r>
            <a:r>
              <a:rPr lang="en-US" sz="2200" dirty="0"/>
              <a:t>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Screen Region 2014-09-08 at 11.5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" y="2141695"/>
            <a:ext cx="1598269" cy="131047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6047" y="4266629"/>
            <a:ext cx="2277584" cy="1488713"/>
            <a:chOff x="46047" y="3587246"/>
            <a:chExt cx="2277584" cy="1488713"/>
          </a:xfrm>
        </p:grpSpPr>
        <p:pic>
          <p:nvPicPr>
            <p:cNvPr id="6" name="Picture 5" descr="Screen Region 2014-09-08 at 11.56.2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7" y="3587246"/>
              <a:ext cx="1778000" cy="148871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258260" y="4333455"/>
              <a:ext cx="322184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61631" y="4148789"/>
              <a:ext cx="76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i="1" baseline="30000" dirty="0" err="1" smtClean="0"/>
                <a:t>th</a:t>
              </a:r>
              <a:r>
                <a:rPr lang="en-US" dirty="0" smtClean="0"/>
                <a:t> block</a:t>
              </a:r>
              <a:endParaRPr lang="en-US" i="1" baseline="30000" dirty="0"/>
            </a:p>
          </p:txBody>
        </p:sp>
      </p:grpSp>
      <p:pic>
        <p:nvPicPr>
          <p:cNvPr id="16" name="Picture 15" descr="Screen Region 2014-09-08 at 21.05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0" y="4459518"/>
            <a:ext cx="1950626" cy="425370"/>
          </a:xfrm>
          <a:prstGeom prst="rect">
            <a:avLst/>
          </a:prstGeom>
        </p:spPr>
      </p:pic>
      <p:pic>
        <p:nvPicPr>
          <p:cNvPr id="17" name="Picture 16" descr="Screen Region 2014-09-08 at 21.05.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69" y="4445339"/>
            <a:ext cx="2090390" cy="3828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61925" y="5557335"/>
            <a:ext cx="40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(x, </a:t>
            </a:r>
            <a:r>
              <a:rPr lang="en-US" dirty="0" err="1" smtClean="0"/>
              <a:t>i</a:t>
            </a:r>
            <a:r>
              <a:rPr lang="en-US" dirty="0" smtClean="0"/>
              <a:t>) in dataset, all other labels j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82195" y="3788742"/>
            <a:ext cx="185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examples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00975" y="3824884"/>
            <a:ext cx="195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examples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2"/>
          </p:cNvCxnSpPr>
          <p:nvPr/>
        </p:nvCxnSpPr>
        <p:spPr>
          <a:xfrm flipH="1">
            <a:off x="5286963" y="3504820"/>
            <a:ext cx="390407" cy="201732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949001" y="5257922"/>
            <a:ext cx="337962" cy="82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70669" y="5257922"/>
            <a:ext cx="3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5925" y="2796934"/>
            <a:ext cx="64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Equivalently, the following </a:t>
            </a:r>
            <a:r>
              <a:rPr lang="en-US" sz="2000" dirty="0"/>
              <a:t>binary task in </a:t>
            </a:r>
            <a:r>
              <a:rPr lang="en-US" sz="2000" dirty="0" err="1"/>
              <a:t>nK</a:t>
            </a:r>
            <a:r>
              <a:rPr lang="en-US" sz="2000" dirty="0"/>
              <a:t> dimensions that should be linearly separable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097852" y="2523163"/>
            <a:ext cx="658894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Training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Given a data set {&lt;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&gt;}, create a binary classification task as</a:t>
            </a:r>
          </a:p>
          <a:p>
            <a:pPr marL="914400" lvl="2" indent="0">
              <a:buNone/>
            </a:pPr>
            <a:r>
              <a:rPr lang="en-US" dirty="0" smtClean="0"/>
              <a:t>&lt;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) -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’), +1&gt;, &lt;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</a:t>
            </a:r>
            <a:r>
              <a:rPr lang="en-US" b="1" dirty="0" smtClean="0"/>
              <a:t> y</a:t>
            </a:r>
            <a:r>
              <a:rPr lang="en-US" dirty="0" smtClean="0"/>
              <a:t>’</a:t>
            </a:r>
            <a:r>
              <a:rPr lang="en-US" b="1" dirty="0" smtClean="0"/>
              <a:t>) - </a:t>
            </a:r>
            <a:r>
              <a:rPr lang="en-US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), -1&gt; for all </a:t>
            </a:r>
            <a:r>
              <a:rPr lang="en-US" b="1" dirty="0" smtClean="0"/>
              <a:t>y</a:t>
            </a:r>
            <a:r>
              <a:rPr lang="en-US" dirty="0" smtClean="0"/>
              <a:t>’ ≠ </a:t>
            </a:r>
            <a:r>
              <a:rPr lang="en-US" b="1" dirty="0" smtClean="0"/>
              <a:t>y</a:t>
            </a:r>
            <a:endParaRPr lang="en-US" b="1" dirty="0"/>
          </a:p>
          <a:p>
            <a:pPr lvl="1"/>
            <a:r>
              <a:rPr lang="en-US" dirty="0" smtClean="0"/>
              <a:t>Use your favorite algorithm to train a binary classifier</a:t>
            </a:r>
          </a:p>
          <a:p>
            <a:pPr lvl="2"/>
            <a:r>
              <a:rPr lang="en-US" dirty="0" smtClean="0">
                <a:solidFill>
                  <a:srgbClr val="CC3333"/>
                </a:solidFill>
              </a:rPr>
              <a:t>Exercise: What do the perceptron update rules look like in terms of the </a:t>
            </a:r>
            <a:r>
              <a:rPr lang="en-US" dirty="0" err="1" smtClean="0">
                <a:solidFill>
                  <a:srgbClr val="CC3333"/>
                </a:solidFill>
                <a:latin typeface="cmmi10"/>
                <a:ea typeface="cmmi10"/>
                <a:cs typeface="cmmi10"/>
              </a:rPr>
              <a:t>Ás</a:t>
            </a:r>
            <a:r>
              <a:rPr lang="en-US" dirty="0" smtClean="0">
                <a:solidFill>
                  <a:srgbClr val="CC3333"/>
                </a:solidFill>
              </a:rPr>
              <a:t>?</a:t>
            </a:r>
            <a:endParaRPr lang="en-US" dirty="0">
              <a:solidFill>
                <a:srgbClr val="CC3333"/>
              </a:solidFill>
            </a:endParaRPr>
          </a:p>
          <a:p>
            <a:pPr lvl="2"/>
            <a:endParaRPr lang="en-US" dirty="0" smtClean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rgbClr val="CC3333"/>
                </a:solidFill>
              </a:rPr>
              <a:t>Prediction</a:t>
            </a:r>
            <a:r>
              <a:rPr lang="en-US" dirty="0" smtClean="0"/>
              <a:t>: Given a </a:t>
            </a:r>
            <a:r>
              <a:rPr lang="en-US" dirty="0" err="1" smtClean="0"/>
              <a:t>nK</a:t>
            </a:r>
            <a:r>
              <a:rPr lang="en-US" dirty="0" smtClean="0"/>
              <a:t> dimensional weight vector </a:t>
            </a:r>
            <a:r>
              <a:rPr lang="en-US" b="1" dirty="0" smtClean="0"/>
              <a:t>w</a:t>
            </a:r>
            <a:r>
              <a:rPr lang="en-US" dirty="0" smtClean="0"/>
              <a:t> and a new example </a:t>
            </a:r>
            <a:r>
              <a:rPr lang="en-US" b="1" dirty="0" smtClean="0"/>
              <a:t>x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</a:rPr>
              <a:t>		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="1" baseline="-25000" dirty="0" err="1" smtClean="0"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dirty="0" smtClean="0"/>
              <a:t>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i="1" dirty="0" smtClean="0"/>
              <a:t>Note</a:t>
            </a:r>
            <a:r>
              <a:rPr lang="en-US" dirty="0" smtClean="0"/>
              <a:t>: The binary classification task expresses preferences over label assignments</a:t>
            </a:r>
          </a:p>
          <a:p>
            <a:pPr lvl="1"/>
            <a:r>
              <a:rPr lang="en-US" dirty="0" smtClean="0"/>
              <a:t>Approach extends training a ranker, can use partial preferences too, more on this later…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Perceptron in </a:t>
            </a:r>
            <a:r>
              <a:rPr lang="en-US" dirty="0" err="1" smtClean="0"/>
              <a:t>Kesler</a:t>
            </a:r>
            <a:r>
              <a:rPr lang="en-US" dirty="0" smtClean="0"/>
              <a:t> Construction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A perceptron update rule applied in the </a:t>
            </a:r>
            <a:r>
              <a:rPr lang="en-US" sz="2000" dirty="0" err="1" smtClean="0">
                <a:solidFill>
                  <a:srgbClr val="FF0000"/>
                </a:solidFill>
              </a:rPr>
              <a:t>nk</a:t>
            </a:r>
            <a:r>
              <a:rPr lang="en-US" sz="2000" dirty="0" smtClean="0">
                <a:solidFill>
                  <a:srgbClr val="FF0000"/>
                </a:solidFill>
              </a:rPr>
              <a:t>-dimensional space</a:t>
            </a:r>
            <a:r>
              <a:rPr lang="en-US" sz="2000" dirty="0" smtClean="0">
                <a:sym typeface="Wingdings" pitchFamily="2" charset="2"/>
              </a:rPr>
              <a:t> due to a mistake in </a:t>
            </a:r>
            <a:r>
              <a:rPr lang="en-US" sz="2000" dirty="0" smtClean="0">
                <a:latin typeface="Calibri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            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Or, equivalently to 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–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 </a:t>
            </a:r>
            <a:r>
              <a:rPr lang="en-US" sz="2000" dirty="0"/>
              <a:t>(in the </a:t>
            </a:r>
            <a:r>
              <a:rPr lang="en-US" sz="2000" dirty="0">
                <a:solidFill>
                  <a:srgbClr val="FF0000"/>
                </a:solidFill>
              </a:rPr>
              <a:t>n-dimensional </a:t>
            </a:r>
            <a:r>
              <a:rPr lang="en-US" sz="2000" dirty="0"/>
              <a:t>space)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Implies the following update: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Given example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x,i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(example </a:t>
            </a:r>
            <a:r>
              <a:rPr lang="en-US" sz="2000" dirty="0" smtClean="0">
                <a:solidFill>
                  <a:srgbClr val="FF0000"/>
                </a:solidFill>
              </a:rPr>
              <a:t>x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  <a:latin typeface="cmsy10"/>
              </a:rPr>
              <a:t>8</a:t>
            </a:r>
            <a:r>
              <a:rPr lang="en-US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 err="1" smtClean="0">
                <a:solidFill>
                  <a:srgbClr val="FF0000"/>
                </a:solidFill>
              </a:rPr>
              <a:t>,j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err="1" smtClean="0"/>
              <a:t>i,j</a:t>
            </a:r>
            <a:r>
              <a:rPr lang="en-US" sz="1600" dirty="0" smtClean="0"/>
              <a:t> = 1,…k,  </a:t>
            </a:r>
            <a:r>
              <a:rPr lang="en-US" sz="1600" dirty="0" err="1" smtClean="0"/>
              <a:t>i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cmsy10"/>
              </a:rPr>
              <a:t>:</a:t>
            </a:r>
            <a:r>
              <a:rPr lang="en-US" sz="1600" dirty="0" smtClean="0"/>
              <a:t>= j                      (***)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If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&lt; 0  </a:t>
            </a:r>
            <a:r>
              <a:rPr lang="en-US" sz="2000" dirty="0" smtClean="0"/>
              <a:t>(mistaken </a:t>
            </a:r>
            <a:r>
              <a:rPr lang="en-US" sz="2000" dirty="0" err="1" smtClean="0"/>
              <a:t>prediction;equivalent</a:t>
            </a:r>
            <a:r>
              <a:rPr lang="en-US" sz="2000" dirty="0" smtClean="0"/>
              <a:t> to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+x </a:t>
            </a:r>
            <a:r>
              <a:rPr lang="en-US" dirty="0" smtClean="0">
                <a:sym typeface="Wingdings" pitchFamily="2" charset="2"/>
              </a:rPr>
              <a:t>(promotion) 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– x </a:t>
            </a:r>
            <a:r>
              <a:rPr lang="en-US" dirty="0" smtClean="0">
                <a:sym typeface="Wingdings" pitchFamily="2" charset="2"/>
              </a:rPr>
              <a:t>(demotion)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Note that this is a generalization of balanced Winnow rule.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Note that we promote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and demote </a:t>
            </a:r>
            <a:r>
              <a:rPr lang="en-US" sz="2000" dirty="0" smtClean="0">
                <a:sym typeface="Wingdings" pitchFamily="2" charset="2"/>
              </a:rPr>
              <a:t>(up to)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k-1 </a:t>
            </a:r>
            <a:r>
              <a:rPr lang="en-US" sz="2000" dirty="0" smtClean="0">
                <a:sym typeface="Wingdings" pitchFamily="2" charset="2"/>
              </a:rPr>
              <a:t>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19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Conservative update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The general scheme suggests: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Given example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x,i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(example </a:t>
            </a:r>
            <a:r>
              <a:rPr lang="en-US" sz="2000" dirty="0" smtClean="0">
                <a:solidFill>
                  <a:srgbClr val="FF0000"/>
                </a:solidFill>
              </a:rPr>
              <a:t>x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  <a:latin typeface="cmsy10"/>
              </a:rPr>
              <a:t>8</a:t>
            </a:r>
            <a:r>
              <a:rPr lang="en-US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 err="1" smtClean="0">
                <a:solidFill>
                  <a:srgbClr val="FF0000"/>
                </a:solidFill>
              </a:rPr>
              <a:t>,j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err="1" smtClean="0"/>
              <a:t>i,j</a:t>
            </a:r>
            <a:r>
              <a:rPr lang="en-US" sz="1600" dirty="0" smtClean="0"/>
              <a:t> = 1,…k,  </a:t>
            </a:r>
            <a:r>
              <a:rPr lang="en-US" sz="1600" dirty="0" err="1" smtClean="0"/>
              <a:t>i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cmsy10"/>
              </a:rPr>
              <a:t>:</a:t>
            </a:r>
            <a:r>
              <a:rPr lang="en-US" sz="1600" dirty="0" smtClean="0"/>
              <a:t>= j                      (***)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If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&lt; 0  </a:t>
            </a:r>
            <a:r>
              <a:rPr lang="en-US" sz="2000" dirty="0" smtClean="0"/>
              <a:t>(mistaken prediction; equivalent to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+x </a:t>
            </a:r>
            <a:r>
              <a:rPr lang="en-US" dirty="0" smtClean="0">
                <a:sym typeface="Wingdings" pitchFamily="2" charset="2"/>
              </a:rPr>
              <a:t>(promotion)         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– x </a:t>
            </a:r>
            <a:r>
              <a:rPr lang="en-US" dirty="0" smtClean="0">
                <a:sym typeface="Wingdings" pitchFamily="2" charset="2"/>
              </a:rPr>
              <a:t>(demotion)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Promote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and demote </a:t>
            </a:r>
            <a:r>
              <a:rPr lang="en-US" sz="2000" dirty="0" smtClean="0">
                <a:sym typeface="Wingdings" pitchFamily="2" charset="2"/>
              </a:rPr>
              <a:t>(up to)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k-1 </a:t>
            </a:r>
            <a:r>
              <a:rPr lang="en-US" sz="2000" dirty="0" smtClean="0">
                <a:sym typeface="Wingdings" pitchFamily="2" charset="2"/>
              </a:rPr>
              <a:t>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A conservative update: </a:t>
            </a:r>
            <a:r>
              <a:rPr lang="en-US" sz="2000" dirty="0" smtClean="0"/>
              <a:t>(</a:t>
            </a:r>
            <a:r>
              <a:rPr lang="en-US" sz="2000" dirty="0" err="1" smtClean="0"/>
              <a:t>LBJava’s</a:t>
            </a:r>
            <a:r>
              <a:rPr lang="en-US" sz="2000" dirty="0" smtClean="0"/>
              <a:t> </a:t>
            </a:r>
            <a:r>
              <a:rPr lang="en-US" sz="2000" dirty="0" smtClean="0"/>
              <a:t>implementation):</a:t>
            </a:r>
            <a:endParaRPr lang="en-US" sz="2000" dirty="0"/>
          </a:p>
          <a:p>
            <a:pPr lvl="1"/>
            <a:r>
              <a:rPr lang="en-US" sz="1800" dirty="0" smtClean="0"/>
              <a:t>In case of a mistake: only the weights corresponding to the target node </a:t>
            </a:r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 and 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closest</a:t>
            </a:r>
            <a:r>
              <a:rPr lang="en-US" sz="1800" dirty="0" smtClean="0"/>
              <a:t>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/>
              <a:t> are </a:t>
            </a:r>
            <a:r>
              <a:rPr lang="en-US" sz="1800" dirty="0" smtClean="0"/>
              <a:t>updated. </a:t>
            </a:r>
          </a:p>
          <a:p>
            <a:pPr lvl="1"/>
            <a:r>
              <a:rPr lang="en-US" sz="1800" dirty="0" smtClean="0"/>
              <a:t>Let: j*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j</a:t>
            </a:r>
            <a:r>
              <a:rPr lang="en-US" sz="1800" baseline="-25000" dirty="0" smtClean="0">
                <a:latin typeface="Calibri"/>
              </a:rPr>
              <a:t>=1</a:t>
            </a:r>
            <a:r>
              <a:rPr lang="en-US" sz="1800" baseline="-25000" dirty="0" smtClean="0"/>
              <a:t>,…k</a:t>
            </a:r>
            <a:r>
              <a:rPr lang="en-US" sz="1800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 </a:t>
            </a:r>
            <a:r>
              <a:rPr lang="en-US" dirty="0" smtClean="0">
                <a:solidFill>
                  <a:srgbClr val="FF0000"/>
                </a:solidFill>
              </a:rPr>
              <a:t> (highest activation among competing labels)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–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*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x &lt; 0  </a:t>
            </a:r>
            <a:r>
              <a:rPr lang="en-US" dirty="0"/>
              <a:t>(mistaken </a:t>
            </a:r>
            <a:r>
              <a:rPr lang="en-US" dirty="0" smtClean="0"/>
              <a:t>prediction)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+x </a:t>
            </a:r>
            <a:r>
              <a:rPr lang="en-US" dirty="0">
                <a:sym typeface="Wingdings" pitchFamily="2" charset="2"/>
              </a:rPr>
              <a:t>(promotion)          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>
                <a:sym typeface="Wingdings" pitchFamily="2" charset="2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*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*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– x </a:t>
            </a:r>
            <a:r>
              <a:rPr lang="en-US" dirty="0">
                <a:sym typeface="Wingdings" pitchFamily="2" charset="2"/>
              </a:rPr>
              <a:t>(demotion)</a:t>
            </a:r>
          </a:p>
          <a:p>
            <a:pPr lvl="1"/>
            <a:r>
              <a:rPr lang="en-US" sz="2000" dirty="0" smtClean="0"/>
              <a:t>Other weight vectors are not being updated.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864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Significance 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hypothesis learned above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more expressive </a:t>
            </a:r>
            <a:r>
              <a:rPr lang="en-US" sz="2000" dirty="0"/>
              <a:t>than when the </a:t>
            </a:r>
            <a:r>
              <a:rPr lang="en-US" sz="2000" dirty="0" err="1"/>
              <a:t>OvA</a:t>
            </a:r>
            <a:r>
              <a:rPr lang="en-US" sz="2000" dirty="0"/>
              <a:t> assumption is used.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 smtClean="0">
                <a:solidFill>
                  <a:srgbClr val="FF0000"/>
                </a:solidFill>
              </a:rPr>
              <a:t>linear learning algorithm </a:t>
            </a:r>
            <a:r>
              <a:rPr lang="en-US" sz="2000" dirty="0" smtClean="0"/>
              <a:t>can be used, and algorithmic-specific </a:t>
            </a:r>
            <a:r>
              <a:rPr lang="en-US" sz="2000" dirty="0"/>
              <a:t>properties are maintained </a:t>
            </a:r>
            <a:r>
              <a:rPr lang="en-US" sz="2000" dirty="0" smtClean="0"/>
              <a:t>(e.g., attribute </a:t>
            </a:r>
            <a:r>
              <a:rPr lang="en-US" sz="2000" dirty="0"/>
              <a:t>efficiency </a:t>
            </a:r>
            <a:r>
              <a:rPr lang="en-US" sz="2000" dirty="0" smtClean="0"/>
              <a:t>if using winnow.)</a:t>
            </a:r>
            <a:endParaRPr lang="en-US" sz="2000" dirty="0"/>
          </a:p>
          <a:p>
            <a:r>
              <a:rPr lang="en-US" sz="2000" dirty="0" smtClean="0"/>
              <a:t>E.g., the </a:t>
            </a:r>
            <a:r>
              <a:rPr lang="en-US" sz="2000" dirty="0"/>
              <a:t>multiclass support vector machine can be implemented by learning </a:t>
            </a:r>
            <a:r>
              <a:rPr lang="en-US" sz="2000" dirty="0" smtClean="0"/>
              <a:t>a hyperplane </a:t>
            </a:r>
            <a:r>
              <a:rPr lang="en-US" sz="2000" dirty="0"/>
              <a:t>to separate P(S) with maximal margin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As a byproduct of the linear separability observation, we get a natural notion of a </a:t>
            </a:r>
            <a:r>
              <a:rPr lang="en-US" sz="2000" dirty="0" smtClean="0">
                <a:solidFill>
                  <a:srgbClr val="0000FF"/>
                </a:solidFill>
              </a:rPr>
              <a:t>margin in the multi-class case</a:t>
            </a:r>
            <a:r>
              <a:rPr lang="en-US" sz="2000" dirty="0" smtClean="0"/>
              <a:t>, inherited from the  binary separability in the </a:t>
            </a:r>
            <a:r>
              <a:rPr lang="en-US" sz="2000" dirty="0" err="1" smtClean="0"/>
              <a:t>nk</a:t>
            </a:r>
            <a:r>
              <a:rPr lang="en-US" sz="2000" dirty="0" smtClean="0"/>
              <a:t>-dimensional space.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Given example 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latin typeface="cmsy10"/>
              </a:rPr>
              <a:t>2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alibri"/>
              </a:rPr>
              <a:t>R</a:t>
            </a:r>
            <a:r>
              <a:rPr lang="en-US" sz="2000" baseline="30000" dirty="0" err="1" smtClean="0">
                <a:latin typeface="Calibri"/>
              </a:rPr>
              <a:t>nk</a:t>
            </a:r>
            <a:r>
              <a:rPr lang="en-US" sz="2000" dirty="0" smtClean="0"/>
              <a:t>,         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margin(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,w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min</a:t>
            </a:r>
            <a:r>
              <a:rPr lang="en-US" baseline="-50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Consequently, given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sy10"/>
              </a:rPr>
              <a:t>2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alibri"/>
              </a:rPr>
              <a:t>R</a:t>
            </a:r>
            <a:r>
              <a:rPr lang="en-US" sz="2000" baseline="30000" dirty="0" err="1" smtClean="0"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 smtClean="0"/>
              <a:t>  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margin(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x,w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min</a:t>
            </a:r>
            <a:r>
              <a:rPr lang="en-US" baseline="-50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17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look at the multiclass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45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7840" y="142509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Defined as the score difference between the highest scoring label and the second one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03104279"/>
              </p:ext>
            </p:extLst>
          </p:nvPr>
        </p:nvGraphicFramePr>
        <p:xfrm>
          <a:off x="638951" y="2444988"/>
          <a:ext cx="5008880" cy="32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116665" y="2440659"/>
            <a:ext cx="4731012" cy="1219200"/>
            <a:chOff x="3245554" y="2814320"/>
            <a:chExt cx="4731012" cy="121920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245554" y="3323073"/>
              <a:ext cx="2105754" cy="101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927600" y="3342640"/>
              <a:ext cx="0" cy="69088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26480" y="2814320"/>
              <a:ext cx="18500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Multiclass Margin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4927600" y="2998986"/>
              <a:ext cx="1198880" cy="689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20" name="Picture 19" descr="Screen Region 2014-09-08 at 21.2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56" y="3659859"/>
            <a:ext cx="2601684" cy="566353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553200" y="2809991"/>
            <a:ext cx="873398" cy="849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7031487" y="2625325"/>
            <a:ext cx="195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terms of </a:t>
            </a:r>
            <a:r>
              <a:rPr lang="en-US" dirty="0" err="1" smtClean="0"/>
              <a:t>Kesler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4148" y="4336815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b="1" dirty="0" smtClean="0"/>
              <a:t>y</a:t>
            </a:r>
            <a:r>
              <a:rPr lang="en-US" dirty="0" smtClean="0"/>
              <a:t> is the label that has the highest 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7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Region 2014-09-08 at 11.06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0" t="53742" r="48751" b="24042"/>
          <a:stretch/>
        </p:blipFill>
        <p:spPr>
          <a:xfrm>
            <a:off x="2699924" y="3621847"/>
            <a:ext cx="2088445" cy="36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number of weights for multiclass SVM and constraint classification?</a:t>
            </a:r>
          </a:p>
          <a:p>
            <a:pPr lvl="1"/>
            <a:r>
              <a:rPr lang="en-US" dirty="0" err="1" smtClean="0">
                <a:solidFill>
                  <a:srgbClr val="CC3333"/>
                </a:solidFill>
              </a:rPr>
              <a:t>nK</a:t>
            </a:r>
            <a:r>
              <a:rPr lang="en-US" dirty="0" smtClean="0"/>
              <a:t>. Same as One-</a:t>
            </a:r>
            <a:r>
              <a:rPr lang="en-US" dirty="0" err="1" smtClean="0"/>
              <a:t>vs</a:t>
            </a:r>
            <a:r>
              <a:rPr lang="en-US" dirty="0" smtClean="0"/>
              <a:t>-all, much less than all-</a:t>
            </a:r>
            <a:r>
              <a:rPr lang="en-US" dirty="0" err="1" smtClean="0"/>
              <a:t>vs</a:t>
            </a:r>
            <a:r>
              <a:rPr lang="en-US" dirty="0" smtClean="0"/>
              <a:t>-all K(K-1)/2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both still account for all pairwise label preferences </a:t>
            </a:r>
          </a:p>
          <a:p>
            <a:pPr lvl="1"/>
            <a:r>
              <a:rPr lang="en-US" dirty="0" smtClean="0"/>
              <a:t>Multiclass SVM via the definition of the learning objective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Constraint classification by constructing a binary classification problem</a:t>
            </a:r>
          </a:p>
          <a:p>
            <a:endParaRPr lang="en-US" dirty="0" smtClean="0"/>
          </a:p>
          <a:p>
            <a:r>
              <a:rPr lang="en-US" dirty="0" smtClean="0"/>
              <a:t>Both come with theoretical guarantees for generalization</a:t>
            </a:r>
          </a:p>
          <a:p>
            <a:endParaRPr lang="en-US" dirty="0" smtClean="0"/>
          </a:p>
          <a:p>
            <a:r>
              <a:rPr lang="en-US" dirty="0" smtClean="0"/>
              <a:t>Important idea that is applicable when we move to arbitrary structures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8296" y="6134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Classification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scheme presented can be generalized to provide a uniform view for multiple types of problems: multi-class</a:t>
            </a:r>
            <a:r>
              <a:rPr lang="en-US" sz="2000" dirty="0"/>
              <a:t>, multi-label, category-ranking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Reduces learning to a </a:t>
            </a:r>
            <a:r>
              <a:rPr lang="en-US" sz="2000" i="1" dirty="0"/>
              <a:t>single</a:t>
            </a:r>
            <a:r>
              <a:rPr lang="en-US" sz="2000" dirty="0"/>
              <a:t> binary learning task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Captures theoretical properties of binary algorithm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Experimentally verified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Naturally extends Perceptron, SVM, etc...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i="1" dirty="0" smtClean="0"/>
              <a:t>It is called “</a:t>
            </a:r>
            <a:r>
              <a:rPr lang="en-US" sz="2000" i="1" dirty="0" smtClean="0">
                <a:solidFill>
                  <a:srgbClr val="FF0000"/>
                </a:solidFill>
              </a:rPr>
              <a:t>constraint classification</a:t>
            </a:r>
            <a:r>
              <a:rPr lang="en-US" sz="2000" i="1" dirty="0" smtClean="0"/>
              <a:t>” since it does it all by </a:t>
            </a:r>
            <a:r>
              <a:rPr lang="en-US" sz="2000" i="1" dirty="0"/>
              <a:t>representing labels as a set of </a:t>
            </a:r>
            <a:r>
              <a:rPr lang="en-US" sz="2000" i="1" dirty="0">
                <a:solidFill>
                  <a:srgbClr val="FF0000"/>
                </a:solidFill>
              </a:rPr>
              <a:t>constraints</a:t>
            </a:r>
            <a:r>
              <a:rPr lang="en-US" sz="2000" i="1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preferences</a:t>
            </a:r>
            <a:r>
              <a:rPr lang="en-US" sz="2000" i="1" dirty="0"/>
              <a:t> among output labels.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Multi-category </a:t>
            </a:r>
            <a:r>
              <a:rPr lang="en-US" sz="3200" dirty="0" smtClean="0"/>
              <a:t>with </a:t>
            </a:r>
            <a:r>
              <a:rPr lang="en-US" sz="3200" dirty="0">
                <a:sym typeface="Wingdings" pitchFamily="2" charset="2"/>
              </a:rPr>
              <a:t>Constraint Classification</a:t>
            </a:r>
            <a:endParaRPr lang="en-US" sz="32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unified formulation is clear from the following examples:</a:t>
            </a:r>
          </a:p>
          <a:p>
            <a:r>
              <a:rPr lang="en-US" sz="2000" dirty="0" smtClean="0"/>
              <a:t>Multiclass</a:t>
            </a:r>
            <a:endParaRPr lang="en-US" sz="2000" dirty="0"/>
          </a:p>
          <a:p>
            <a:pPr lvl="1"/>
            <a:r>
              <a:rPr lang="en-US" sz="1800" dirty="0"/>
              <a:t>(x,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)       		</a:t>
            </a:r>
            <a:r>
              <a:rPr lang="en-US" sz="1800" dirty="0">
                <a:sym typeface="Symbol" pitchFamily="18" charset="2"/>
              </a:rPr>
              <a:t> (x, (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) )</a:t>
            </a:r>
          </a:p>
          <a:p>
            <a:r>
              <a:rPr lang="en-US" sz="2000" dirty="0" err="1"/>
              <a:t>Multilabel</a:t>
            </a:r>
            <a:endParaRPr lang="en-US" sz="2000" dirty="0"/>
          </a:p>
          <a:p>
            <a:pPr lvl="1"/>
            <a:r>
              <a:rPr lang="en-US" sz="1800" dirty="0"/>
              <a:t>(x, (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chemeClr val="accent2"/>
                </a:solidFill>
              </a:rPr>
              <a:t>, B</a:t>
            </a:r>
            <a:r>
              <a:rPr lang="en-US" sz="1800" dirty="0"/>
              <a:t>)) 		</a:t>
            </a:r>
            <a:r>
              <a:rPr lang="en-US" sz="1800" dirty="0">
                <a:sym typeface="Symbol" pitchFamily="18" charset="2"/>
              </a:rPr>
              <a:t> (x, ( (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) ) 	</a:t>
            </a:r>
          </a:p>
          <a:p>
            <a:r>
              <a:rPr lang="en-US" sz="2000" dirty="0">
                <a:sym typeface="Symbol" pitchFamily="18" charset="2"/>
              </a:rPr>
              <a:t>Label Ranking</a:t>
            </a:r>
          </a:p>
          <a:p>
            <a:pPr lvl="1"/>
            <a:r>
              <a:rPr lang="en-US" sz="1800" dirty="0">
                <a:sym typeface="Symbol" pitchFamily="18" charset="2"/>
              </a:rPr>
              <a:t>(x, (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3&gt;2&gt;1</a:t>
            </a:r>
            <a:r>
              <a:rPr lang="en-US" sz="1800" dirty="0">
                <a:sym typeface="Symbol" pitchFamily="18" charset="2"/>
              </a:rPr>
              <a:t>))    (x, ( (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3, 3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2, 2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) 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In all cases, we have </a:t>
            </a:r>
            <a:r>
              <a:rPr lang="en-US" sz="2000" dirty="0"/>
              <a:t>e</a:t>
            </a:r>
            <a:r>
              <a:rPr lang="en-US" sz="2000" dirty="0" smtClean="0"/>
              <a:t>xamples 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 smtClean="0"/>
              <a:t>)  with  y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k</a:t>
            </a:r>
            <a:endParaRPr lang="en-US" sz="2000" b="1" baseline="-25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Where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</a:t>
            </a:r>
            <a:r>
              <a:rPr lang="en-US" sz="2000" b="1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: partial order over class labels {1,...,k}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defines “</a:t>
            </a:r>
            <a:r>
              <a:rPr lang="en-US" sz="1800" i="1" dirty="0"/>
              <a:t>preference</a:t>
            </a:r>
            <a:r>
              <a:rPr lang="en-US" sz="1800" dirty="0"/>
              <a:t>” relation ( </a:t>
            </a:r>
            <a:r>
              <a:rPr lang="en-US" dirty="0">
                <a:cs typeface="Times New Roman" pitchFamily="18" charset="0"/>
                <a:sym typeface="MT Extra" pitchFamily="18" charset="2"/>
              </a:rPr>
              <a:t>&gt; </a:t>
            </a:r>
            <a:r>
              <a:rPr lang="en-US" sz="1800" dirty="0"/>
              <a:t>) for class labeling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Consequently, the Constraint Classifier is:  h</a:t>
            </a:r>
            <a:r>
              <a:rPr lang="en-US" sz="2000" dirty="0"/>
              <a:t>: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b="1" dirty="0" err="1" smtClean="0"/>
              <a:t>S</a:t>
            </a:r>
            <a:r>
              <a:rPr lang="en-US" sz="2000" b="1" baseline="-25000" dirty="0" err="1" smtClean="0"/>
              <a:t>k</a:t>
            </a:r>
            <a:endParaRPr lang="en-US" sz="2000" b="1" baseline="-25000" dirty="0" smtClean="0"/>
          </a:p>
          <a:p>
            <a:pPr lvl="1"/>
            <a:r>
              <a:rPr lang="en-US" dirty="0" smtClean="0"/>
              <a:t>h(x</a:t>
            </a:r>
            <a:r>
              <a:rPr lang="en-US" dirty="0"/>
              <a:t>) is a partial order</a:t>
            </a:r>
          </a:p>
          <a:p>
            <a:pPr lvl="1"/>
            <a:r>
              <a:rPr lang="en-US" dirty="0" smtClean="0"/>
              <a:t>h(x</a:t>
            </a:r>
            <a:r>
              <a:rPr lang="en-US" dirty="0"/>
              <a:t>) is </a:t>
            </a:r>
            <a:r>
              <a:rPr lang="en-US" i="1" dirty="0"/>
              <a:t>consistent</a:t>
            </a:r>
            <a:r>
              <a:rPr lang="en-US" dirty="0"/>
              <a:t> with y if (</a:t>
            </a:r>
            <a:r>
              <a:rPr lang="en-US" dirty="0" err="1"/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dirty="0"/>
              <a:t>j) </a:t>
            </a:r>
            <a:r>
              <a:rPr lang="en-US" dirty="0">
                <a:sym typeface="Symbol" pitchFamily="18" charset="2"/>
              </a:rPr>
              <a:t> y </a:t>
            </a:r>
            <a:r>
              <a:rPr lang="en-US" dirty="0">
                <a:sym typeface="Wingdings" pitchFamily="2" charset="2"/>
              </a:rPr>
              <a:t> (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dirty="0">
                <a:sym typeface="Wingdings" pitchFamily="2" charset="2"/>
              </a:rPr>
              <a:t>j) </a:t>
            </a:r>
            <a:r>
              <a:rPr lang="en-US" dirty="0" smtClean="0">
                <a:sym typeface="Symbol" pitchFamily="18" charset="2"/>
              </a:rPr>
              <a:t>h(x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000" b="1" baseline="-25000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19800" y="1506512"/>
            <a:ext cx="2895600" cy="1878714"/>
          </a:xfrm>
          <a:prstGeom prst="wedgeRectCallout">
            <a:avLst>
              <a:gd name="adj1" fmla="val -17220"/>
              <a:gd name="adj2" fmla="val 497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Just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like in the multiclass we learn one </a:t>
            </a:r>
            <a:r>
              <a:rPr lang="en-US" dirty="0" err="1" smtClean="0">
                <a:latin typeface="Calibri"/>
                <a:cs typeface="Calibri" pitchFamily="34" charset="0"/>
              </a:rPr>
              <a:t>w</a:t>
            </a:r>
            <a:r>
              <a:rPr lang="en-US" baseline="-25000" dirty="0" err="1" smtClean="0">
                <a:latin typeface="Calibri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msy1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/>
                <a:cs typeface="Calibri" pitchFamily="34" charset="0"/>
              </a:rPr>
              <a:t>R</a:t>
            </a:r>
            <a:r>
              <a:rPr lang="en-US" baseline="30000" dirty="0" smtClean="0">
                <a:latin typeface="Calibri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for each label, the same is done for multi-label and ranking. The weight vectors are updated according with the requirements from y </a:t>
            </a:r>
            <a:r>
              <a:rPr lang="en-US" dirty="0" smtClean="0">
                <a:latin typeface="cmsy1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/>
                <a:cs typeface="Calibri" pitchFamily="34" charset="0"/>
              </a:rPr>
              <a:t>S</a:t>
            </a:r>
            <a:r>
              <a:rPr lang="en-US" baseline="-25000" dirty="0" err="1" smtClean="0">
                <a:latin typeface="Calibri"/>
                <a:cs typeface="Calibri" pitchFamily="34" charset="0"/>
              </a:rPr>
              <a:t>k</a:t>
            </a:r>
            <a:endParaRPr lang="en-US" baseline="-25000" dirty="0" smtClean="0">
              <a:latin typeface="Calibri"/>
              <a:cs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endParaRPr lang="en-US" baseline="-25000" dirty="0" smtClean="0"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24145" y="3537626"/>
            <a:ext cx="3117715" cy="1467255"/>
          </a:xfrm>
          <a:prstGeom prst="wedgeRectCallout">
            <a:avLst>
              <a:gd name="adj1" fmla="val -17220"/>
              <a:gd name="adj2" fmla="val 497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Research Question: 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Can this be generalized, to general Boolean formulae on the labels? 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What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are natural examples? </a:t>
            </a:r>
            <a:endParaRPr lang="en-US" baseline="-25000" dirty="0" smtClean="0">
              <a:latin typeface="Calibri"/>
              <a:cs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endParaRPr lang="en-US" baseline="-25000" dirty="0" smtClean="0">
              <a:latin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multiclass classifiers</a:t>
            </a:r>
            <a:r>
              <a:rPr lang="en-US" smtClean="0"/>
              <a:t>: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Label belongs to a set that has more than two elements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Methods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Decomposition into a collection </a:t>
            </a:r>
            <a:r>
              <a:rPr lang="en-US" dirty="0"/>
              <a:t>of binary (</a:t>
            </a:r>
            <a:r>
              <a:rPr lang="en-US" i="1" dirty="0">
                <a:solidFill>
                  <a:srgbClr val="CC3333"/>
                </a:solidFill>
              </a:rPr>
              <a:t>local</a:t>
            </a:r>
            <a:r>
              <a:rPr lang="en-US" dirty="0"/>
              <a:t>) decisions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	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Training a single </a:t>
            </a:r>
            <a:r>
              <a:rPr lang="en-US" dirty="0"/>
              <a:t>(</a:t>
            </a:r>
            <a:r>
              <a:rPr lang="en-US" i="1" dirty="0">
                <a:solidFill>
                  <a:srgbClr val="CC3333"/>
                </a:solidFill>
              </a:rPr>
              <a:t>global</a:t>
            </a:r>
            <a:r>
              <a:rPr lang="en-US" dirty="0" smtClean="0"/>
              <a:t>) classifier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Multiclass SVM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Constraint </a:t>
            </a:r>
            <a:r>
              <a:rPr lang="en-US" dirty="0" smtClean="0"/>
              <a:t>classification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if the size of the label space is huge?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if there is an interesting structure on the label space?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163588" y="3388890"/>
            <a:ext cx="1606995" cy="1465793"/>
            <a:chOff x="725103" y="1137708"/>
            <a:chExt cx="1606995" cy="1465793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327704" y="3473095"/>
            <a:ext cx="1442879" cy="1165107"/>
            <a:chOff x="1514188" y="1266209"/>
            <a:chExt cx="1442879" cy="1165107"/>
          </a:xfrm>
        </p:grpSpPr>
        <p:sp>
          <p:nvSpPr>
            <p:cNvPr id="20" name="Oval 19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78296" y="6134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i="1" dirty="0" smtClean="0"/>
              <a:t>Input</a:t>
            </a:r>
            <a:r>
              <a:rPr lang="en-US" dirty="0" smtClean="0"/>
              <a:t>: hand-written character; </a:t>
            </a:r>
            <a:r>
              <a:rPr lang="en-US" i="1" dirty="0" smtClean="0"/>
              <a:t>Output</a:t>
            </a:r>
            <a:r>
              <a:rPr lang="en-US" dirty="0" smtClean="0"/>
              <a:t>: which character?</a:t>
            </a:r>
          </a:p>
          <a:p>
            <a:pPr lvl="4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Input</a:t>
            </a:r>
            <a:r>
              <a:rPr lang="en-US" dirty="0" smtClean="0"/>
              <a:t>: a photograph of an object; </a:t>
            </a:r>
            <a:r>
              <a:rPr lang="en-US" i="1" dirty="0" smtClean="0"/>
              <a:t>Output</a:t>
            </a:r>
            <a:r>
              <a:rPr lang="en-US" dirty="0" smtClean="0"/>
              <a:t>: which of a set of categories of objects is it? 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the Caltech 256 dataset</a:t>
            </a:r>
          </a:p>
          <a:p>
            <a:endParaRPr lang="en-US" dirty="0" smtClean="0"/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 Region 2014-09-04 at 00.34.0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2667354"/>
            <a:ext cx="2569635" cy="573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0560" y="2871708"/>
            <a:ext cx="2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map to the letter A</a:t>
            </a:r>
            <a:endParaRPr lang="en-US" dirty="0"/>
          </a:p>
        </p:txBody>
      </p:sp>
      <p:pic>
        <p:nvPicPr>
          <p:cNvPr id="7" name="Picture 6" descr="031_00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4655662"/>
            <a:ext cx="1524000" cy="1016000"/>
          </a:xfrm>
          <a:prstGeom prst="rect">
            <a:avLst/>
          </a:prstGeom>
        </p:spPr>
      </p:pic>
      <p:pic>
        <p:nvPicPr>
          <p:cNvPr id="8" name="Picture 7" descr="031_0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7" y="4584542"/>
            <a:ext cx="1158240" cy="1158240"/>
          </a:xfrm>
          <a:prstGeom prst="rect">
            <a:avLst/>
          </a:prstGeom>
        </p:spPr>
      </p:pic>
      <p:pic>
        <p:nvPicPr>
          <p:cNvPr id="9" name="Picture 8" descr="060_00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14" y="4665822"/>
            <a:ext cx="711200" cy="995680"/>
          </a:xfrm>
          <a:prstGeom prst="rect">
            <a:avLst/>
          </a:prstGeom>
        </p:spPr>
      </p:pic>
      <p:pic>
        <p:nvPicPr>
          <p:cNvPr id="10" name="Picture 9" descr="127_000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4617562"/>
            <a:ext cx="1524000" cy="109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5742466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tire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2640" y="5756832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tire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27414" y="5671662"/>
            <a:ext cx="65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614" y="5671662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52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Build up to structured prediction</a:t>
            </a:r>
          </a:p>
          <a:p>
            <a:pPr lvl="1"/>
            <a:r>
              <a:rPr lang="en-US" dirty="0" smtClean="0"/>
              <a:t>Multiclass is really a simple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But that framework we developed is really structured prediction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Different aspects of structured prediction</a:t>
            </a:r>
          </a:p>
          <a:p>
            <a:pPr lvl="1"/>
            <a:r>
              <a:rPr lang="en-US" dirty="0" smtClean="0"/>
              <a:t>Deciding the structure, training, </a:t>
            </a:r>
            <a:r>
              <a:rPr lang="en-US" dirty="0" smtClean="0"/>
              <a:t>inference</a:t>
            </a:r>
          </a:p>
          <a:p>
            <a:pPr lvl="2"/>
            <a:r>
              <a:rPr lang="en-US" dirty="0" smtClean="0"/>
              <a:t>The functions </a:t>
            </a:r>
            <a:r>
              <a:rPr lang="en-US" b="1" dirty="0">
                <a:latin typeface="cmmi10"/>
                <a:ea typeface="cmmi10"/>
                <a:cs typeface="cmmi10"/>
              </a:rPr>
              <a:t>Á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 smtClean="0"/>
              <a:t>) will be more involved</a:t>
            </a:r>
          </a:p>
          <a:p>
            <a:pPr lvl="2"/>
            <a:r>
              <a:rPr lang="en-US" dirty="0" smtClean="0"/>
              <a:t>The prediction step (inference; </a:t>
            </a:r>
            <a:r>
              <a:rPr lang="en-US" dirty="0" err="1" smtClean="0"/>
              <a:t>argmax</a:t>
            </a:r>
            <a:r>
              <a:rPr lang="en-US" dirty="0" smtClean="0"/>
              <a:t> ) will be more involved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Next: Sequence </a:t>
            </a:r>
            <a:r>
              <a:rPr lang="en-US" dirty="0" smtClean="0"/>
              <a:t>models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applications: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Input</a:t>
            </a:r>
            <a:r>
              <a:rPr lang="en-US" dirty="0" smtClean="0"/>
              <a:t>: a news article; </a:t>
            </a:r>
            <a:r>
              <a:rPr lang="en-US" i="1" dirty="0" smtClean="0"/>
              <a:t>Output</a:t>
            </a:r>
            <a:r>
              <a:rPr lang="en-US" dirty="0" smtClean="0"/>
              <a:t>: which section of the newspaper should it belong to?</a:t>
            </a:r>
          </a:p>
          <a:p>
            <a:endParaRPr lang="en-US" dirty="0" smtClean="0"/>
          </a:p>
          <a:p>
            <a:r>
              <a:rPr lang="en-US" i="1" dirty="0" smtClean="0"/>
              <a:t>Input</a:t>
            </a:r>
            <a:r>
              <a:rPr lang="en-US" dirty="0" smtClean="0"/>
              <a:t>: an email; </a:t>
            </a:r>
            <a:r>
              <a:rPr lang="en-US" i="1" dirty="0" smtClean="0"/>
              <a:t>Output</a:t>
            </a:r>
            <a:r>
              <a:rPr lang="en-US" dirty="0" smtClean="0"/>
              <a:t>: which folder should an email be placed into?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i="1" dirty="0" smtClean="0">
                <a:solidFill>
                  <a:srgbClr val="333333"/>
                </a:solidFill>
              </a:rPr>
              <a:t>Input</a:t>
            </a:r>
            <a:r>
              <a:rPr lang="en-US" dirty="0" smtClean="0">
                <a:solidFill>
                  <a:srgbClr val="333333"/>
                </a:solidFill>
              </a:rPr>
              <a:t>: an audio command given to a car; </a:t>
            </a:r>
            <a:r>
              <a:rPr lang="en-US" i="1" dirty="0" smtClean="0">
                <a:solidFill>
                  <a:srgbClr val="333333"/>
                </a:solidFill>
              </a:rPr>
              <a:t>Output</a:t>
            </a:r>
            <a:r>
              <a:rPr lang="en-US" dirty="0" smtClean="0">
                <a:solidFill>
                  <a:srgbClr val="333333"/>
                </a:solidFill>
              </a:rPr>
              <a:t>: which of a set of actions should be executed?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One-</a:t>
            </a:r>
            <a:r>
              <a:rPr lang="en-US" dirty="0" err="1" smtClean="0">
                <a:solidFill>
                  <a:schemeClr val="accent2"/>
                </a:solidFill>
              </a:rPr>
              <a:t>vs</a:t>
            </a:r>
            <a:r>
              <a:rPr lang="en-US" dirty="0" smtClean="0">
                <a:solidFill>
                  <a:schemeClr val="accent2"/>
                </a:solidFill>
              </a:rPr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All-</a:t>
            </a:r>
            <a:r>
              <a:rPr lang="en-US" dirty="0" err="1" smtClean="0">
                <a:solidFill>
                  <a:schemeClr val="accent2"/>
                </a:solidFill>
              </a:rPr>
              <a:t>vs</a:t>
            </a:r>
            <a:r>
              <a:rPr lang="en-US" dirty="0" smtClean="0">
                <a:solidFill>
                  <a:schemeClr val="accent2"/>
                </a:solidFill>
              </a:rPr>
              <a:t>-all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Error correcting </a:t>
            </a:r>
            <a:r>
              <a:rPr lang="en-US" dirty="0" smtClean="0">
                <a:solidFill>
                  <a:schemeClr val="accent2"/>
                </a:solidFill>
              </a:rPr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Multiclass SVM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a binary classifier to construct a multiclass classifier?</a:t>
            </a:r>
            <a:endParaRPr lang="en-US" dirty="0"/>
          </a:p>
          <a:p>
            <a:pPr lvl="1"/>
            <a:r>
              <a:rPr lang="en-US" dirty="0" smtClean="0"/>
              <a:t>Decompose the prediction into multiple binary decisions</a:t>
            </a:r>
          </a:p>
          <a:p>
            <a:endParaRPr lang="en-US" dirty="0"/>
          </a:p>
          <a:p>
            <a:r>
              <a:rPr lang="en-US" dirty="0" smtClean="0"/>
              <a:t>How to decompose?</a:t>
            </a:r>
          </a:p>
          <a:p>
            <a:pPr lvl="1"/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/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/>
            <a:r>
              <a:rPr lang="en-US" dirty="0" smtClean="0"/>
              <a:t>Error correcting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The inputs are represented by their feature vectors</a:t>
            </a:r>
            <a:endParaRPr lang="en-US" dirty="0"/>
          </a:p>
          <a:p>
            <a:r>
              <a:rPr lang="en-US" dirty="0" smtClean="0"/>
              <a:t>Output </a:t>
            </a:r>
            <a:r>
              <a:rPr lang="en-US" b="1" dirty="0" smtClean="0"/>
              <a:t>y </a:t>
            </a:r>
            <a:r>
              <a:rPr lang="en-US" b="1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{1, 2,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, K}</a:t>
            </a:r>
          </a:p>
          <a:p>
            <a:pPr lvl="1"/>
            <a:r>
              <a:rPr lang="en-US" dirty="0" smtClean="0"/>
              <a:t>These classes represent domain-specific labels</a:t>
            </a:r>
          </a:p>
          <a:p>
            <a:endParaRPr lang="en-US" dirty="0" smtClean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rgbClr val="CC3333"/>
                </a:solidFill>
              </a:rPr>
              <a:t>Learning</a:t>
            </a:r>
            <a:r>
              <a:rPr lang="en-US" dirty="0" smtClean="0"/>
              <a:t>: Given a </a:t>
            </a:r>
            <a:r>
              <a:rPr lang="en-US" dirty="0"/>
              <a:t>dataset D = {&lt;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&gt;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Need to specify a learning algorithm that takes uses D to construct a function that can predict </a:t>
            </a:r>
            <a:r>
              <a:rPr lang="en-US" b="1" dirty="0" smtClean="0"/>
              <a:t>y</a:t>
            </a:r>
            <a:r>
              <a:rPr lang="en-US" dirty="0" smtClean="0"/>
              <a:t> given </a:t>
            </a:r>
            <a:r>
              <a:rPr lang="en-US" b="1" dirty="0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Goal: find a predictor that does well on the training data and has low generalization error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C3333"/>
                </a:solidFill>
              </a:rPr>
              <a:t>Prediction/Inference</a:t>
            </a:r>
            <a:r>
              <a:rPr lang="en-US" dirty="0" smtClean="0"/>
              <a:t>: Given an example </a:t>
            </a:r>
            <a:r>
              <a:rPr lang="en-US" b="1" dirty="0" smtClean="0"/>
              <a:t>x</a:t>
            </a:r>
            <a:r>
              <a:rPr lang="en-US" dirty="0" smtClean="0"/>
              <a:t> and the learned function (often also called the model)</a:t>
            </a:r>
            <a:endParaRPr lang="en-US" b="1" dirty="0" smtClean="0"/>
          </a:p>
          <a:p>
            <a:pPr lvl="1"/>
            <a:r>
              <a:rPr lang="en-US" dirty="0" smtClean="0"/>
              <a:t>Using the learned function, compute the class label for </a:t>
            </a:r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VEK@C02N61JYG3QT3PP7" val="5353"/>
  <p:tag name="FIRSTVIVEK@C1MHFPMQDV1T3PP7" val="4513"/>
</p:tagLst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5913</TotalTime>
  <Words>4231</Words>
  <Application>Microsoft Office PowerPoint</Application>
  <PresentationFormat>On-screen Show (4:3)</PresentationFormat>
  <Paragraphs>836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 Unicode MS</vt:lpstr>
      <vt:lpstr>ＭＳ Ｐゴシック</vt:lpstr>
      <vt:lpstr>Arial</vt:lpstr>
      <vt:lpstr>Calibri</vt:lpstr>
      <vt:lpstr>cmmi10</vt:lpstr>
      <vt:lpstr>cmsy10</vt:lpstr>
      <vt:lpstr>MT Extra</vt:lpstr>
      <vt:lpstr>Open Sans</vt:lpstr>
      <vt:lpstr>新細明體</vt:lpstr>
      <vt:lpstr>Symbol</vt:lpstr>
      <vt:lpstr>Times New Roman</vt:lpstr>
      <vt:lpstr>Wingdings</vt:lpstr>
      <vt:lpstr>lectures</vt:lpstr>
      <vt:lpstr>Equation</vt:lpstr>
      <vt:lpstr>משוואה</vt:lpstr>
      <vt:lpstr>CIS 700 Advanced Machine Learning for NLP  Multiclass classification: Local and Global Views</vt:lpstr>
      <vt:lpstr>Admin Stuff</vt:lpstr>
      <vt:lpstr>Multiclass classification</vt:lpstr>
      <vt:lpstr>What is multiclass classification?</vt:lpstr>
      <vt:lpstr>Example applications: Images</vt:lpstr>
      <vt:lpstr>Example applications: Language</vt:lpstr>
      <vt:lpstr>Where are we?</vt:lpstr>
      <vt:lpstr>Binary to multiclass</vt:lpstr>
      <vt:lpstr>General setting</vt:lpstr>
      <vt:lpstr>1. One-vs-all classification</vt:lpstr>
      <vt:lpstr>Visualizing One-vs-all</vt:lpstr>
      <vt:lpstr>One-vs-all may not always work</vt:lpstr>
      <vt:lpstr>One-vs-all classification: Summary</vt:lpstr>
      <vt:lpstr>2. All-vs-all classification</vt:lpstr>
      <vt:lpstr>All-vs-all classification</vt:lpstr>
      <vt:lpstr>Summary: One-vs-All vs. All vs. All</vt:lpstr>
      <vt:lpstr>A Challenge: One-vs-All vs. All vs. All</vt:lpstr>
      <vt:lpstr>Error Correcting Codes Decomposition</vt:lpstr>
      <vt:lpstr>Decomposition methods: Summary</vt:lpstr>
      <vt:lpstr>Where are we?</vt:lpstr>
      <vt:lpstr>Motivation</vt:lpstr>
      <vt:lpstr>Recall: Margin for binary classifiers</vt:lpstr>
      <vt:lpstr>Multiclass margin</vt:lpstr>
      <vt:lpstr>Multiclass SVM (Intuition)</vt:lpstr>
      <vt:lpstr>Multiclass SVM in the separable case</vt:lpstr>
      <vt:lpstr>Multiclass SVM: General case</vt:lpstr>
      <vt:lpstr>Multiclass SVM: General case</vt:lpstr>
      <vt:lpstr>Multiclass SVM</vt:lpstr>
      <vt:lpstr>Multiclass SVM: Summary</vt:lpstr>
      <vt:lpstr>Where are we?</vt:lpstr>
      <vt:lpstr>One-vs-all again</vt:lpstr>
      <vt:lpstr>1 Vs All:  Learning Architecture</vt:lpstr>
      <vt:lpstr>Recall: Winnow’s Extensions</vt:lpstr>
      <vt:lpstr>Extending Balanced</vt:lpstr>
      <vt:lpstr>Constraint Classification</vt:lpstr>
      <vt:lpstr>Linear Separability for Multiclass</vt:lpstr>
      <vt:lpstr>Constraint Classification</vt:lpstr>
      <vt:lpstr>Linear Separability with multiple classes (1/3)</vt:lpstr>
      <vt:lpstr>Linear Separability with multiple classes (2/3)</vt:lpstr>
      <vt:lpstr>Linear Separability with multiple classes (3/3)</vt:lpstr>
      <vt:lpstr>Constraint Classification</vt:lpstr>
      <vt:lpstr>Perceptron in Kesler Construction </vt:lpstr>
      <vt:lpstr>Conservative update</vt:lpstr>
      <vt:lpstr>Significance  </vt:lpstr>
      <vt:lpstr>A second look at the multiclass margin</vt:lpstr>
      <vt:lpstr>Discussion</vt:lpstr>
      <vt:lpstr>Constraint Classification</vt:lpstr>
      <vt:lpstr>Multi-category with Constraint Classification</vt:lpstr>
      <vt:lpstr>Training multiclass classifiers: Wrap-up</vt:lpstr>
      <vt:lpstr>Next steps…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Srikumar</dc:creator>
  <cp:lastModifiedBy>Roth, Dan</cp:lastModifiedBy>
  <cp:revision>797</cp:revision>
  <dcterms:created xsi:type="dcterms:W3CDTF">2014-08-28T20:42:31Z</dcterms:created>
  <dcterms:modified xsi:type="dcterms:W3CDTF">2017-09-05T21:47:16Z</dcterms:modified>
</cp:coreProperties>
</file>