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3" r:id="rId1"/>
  </p:sldMasterIdLst>
  <p:notesMasterIdLst>
    <p:notesMasterId r:id="rId37"/>
  </p:notesMasterIdLst>
  <p:handoutMasterIdLst>
    <p:handoutMasterId r:id="rId38"/>
  </p:handoutMasterIdLst>
  <p:sldIdLst>
    <p:sldId id="256" r:id="rId2"/>
    <p:sldId id="897" r:id="rId3"/>
    <p:sldId id="857" r:id="rId4"/>
    <p:sldId id="895" r:id="rId5"/>
    <p:sldId id="894" r:id="rId6"/>
    <p:sldId id="858" r:id="rId7"/>
    <p:sldId id="879" r:id="rId8"/>
    <p:sldId id="859" r:id="rId9"/>
    <p:sldId id="868" r:id="rId10"/>
    <p:sldId id="876" r:id="rId11"/>
    <p:sldId id="874" r:id="rId12"/>
    <p:sldId id="860" r:id="rId13"/>
    <p:sldId id="881" r:id="rId14"/>
    <p:sldId id="863" r:id="rId15"/>
    <p:sldId id="864" r:id="rId16"/>
    <p:sldId id="882" r:id="rId17"/>
    <p:sldId id="889" r:id="rId18"/>
    <p:sldId id="877" r:id="rId19"/>
    <p:sldId id="893" r:id="rId20"/>
    <p:sldId id="861" r:id="rId21"/>
    <p:sldId id="870" r:id="rId22"/>
    <p:sldId id="865" r:id="rId23"/>
    <p:sldId id="896" r:id="rId24"/>
    <p:sldId id="866" r:id="rId25"/>
    <p:sldId id="867" r:id="rId26"/>
    <p:sldId id="880" r:id="rId27"/>
    <p:sldId id="883" r:id="rId28"/>
    <p:sldId id="884" r:id="rId29"/>
    <p:sldId id="886" r:id="rId30"/>
    <p:sldId id="885" r:id="rId31"/>
    <p:sldId id="888" r:id="rId32"/>
    <p:sldId id="892" r:id="rId33"/>
    <p:sldId id="887" r:id="rId34"/>
    <p:sldId id="891" r:id="rId35"/>
    <p:sldId id="890" r:id="rId36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8"/>
    <a:srgbClr val="000080"/>
    <a:srgbClr val="FFFFCC"/>
    <a:srgbClr val="0033CC"/>
    <a:srgbClr val="FF9933"/>
    <a:srgbClr val="FF0000"/>
    <a:srgbClr val="008000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82304" autoAdjust="0"/>
  </p:normalViewPr>
  <p:slideViewPr>
    <p:cSldViewPr>
      <p:cViewPr varScale="1">
        <p:scale>
          <a:sx n="86" d="100"/>
          <a:sy n="86" d="100"/>
        </p:scale>
        <p:origin x="-22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8824731-77E3-4B2E-BD30-9F2889213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16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6EC862A-9869-4311-85BA-6D3B62355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4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607E67-3443-430C-9CEE-E8ADFFA19FD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C862A-9869-4311-85BA-6D3B623552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notation</a:t>
            </a:r>
            <a:r>
              <a:rPr lang="en-US" baseline="0" dirty="0" smtClean="0"/>
              <a:t> </a:t>
            </a:r>
            <a:r>
              <a:rPr lang="en-US" b="1" baseline="0" dirty="0" smtClean="0"/>
              <a:t>s(</a:t>
            </a:r>
            <a:r>
              <a:rPr lang="en-US" b="1" baseline="0" dirty="0" err="1" smtClean="0"/>
              <a:t>i,j</a:t>
            </a:r>
            <a:r>
              <a:rPr lang="en-US" b="1" baseline="0" dirty="0" smtClean="0"/>
              <a:t>) </a:t>
            </a:r>
            <a:r>
              <a:rPr lang="en-US" baseline="0" dirty="0" smtClean="0"/>
              <a:t>here is somewhat misleading. You will have access to the input X. The correct notation should be </a:t>
            </a:r>
            <a:r>
              <a:rPr lang="en-US" b="1" baseline="0" dirty="0" smtClean="0"/>
              <a:t>s(</a:t>
            </a:r>
            <a:r>
              <a:rPr lang="en-US" b="1" baseline="0" dirty="0" err="1" smtClean="0"/>
              <a:t>i,j,x</a:t>
            </a:r>
            <a:r>
              <a:rPr lang="en-US" b="1" baseline="0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EC862A-9869-4311-85BA-6D3B623552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penn-1-A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63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2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2133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57200"/>
            <a:ext cx="6248400" cy="594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6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08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86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910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641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85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2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7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646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10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012573" y="6627472"/>
            <a:ext cx="2447718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76274" y="2286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686800" y="6627472"/>
            <a:ext cx="301366" cy="21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039EF4-A850-451A-A568-A8D7B10EE4DC}" type="slidenum">
              <a:rPr lang="zh-CN" altLang="en-US" sz="800">
                <a:solidFill>
                  <a:srgbClr val="A7001B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‹#›</a:t>
            </a:fld>
            <a:endParaRPr lang="en-US" altLang="zh-CN" sz="800" dirty="0">
              <a:solidFill>
                <a:srgbClr val="A7001B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auto">
          <a:xfrm>
            <a:off x="6553200" y="6627472"/>
            <a:ext cx="556017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0"/>
            <a:endParaRPr lang="en-US" dirty="0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1143000" y="6627472"/>
            <a:ext cx="1447800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3"/>
          <p:cNvSpPr>
            <a:spLocks noChangeShapeType="1"/>
          </p:cNvSpPr>
          <p:nvPr/>
        </p:nvSpPr>
        <p:spPr bwMode="auto">
          <a:xfrm>
            <a:off x="-151654" y="6627472"/>
            <a:ext cx="2178871" cy="0"/>
          </a:xfrm>
          <a:prstGeom prst="line">
            <a:avLst/>
          </a:prstGeom>
          <a:noFill/>
          <a:ln w="12700">
            <a:solidFill>
              <a:srgbClr val="A8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29"/>
          <p:cNvGrpSpPr>
            <a:grpSpLocks/>
          </p:cNvGrpSpPr>
          <p:nvPr userDrawn="1"/>
        </p:nvGrpSpPr>
        <p:grpSpPr bwMode="auto">
          <a:xfrm>
            <a:off x="2616200" y="6206622"/>
            <a:ext cx="3911600" cy="569913"/>
            <a:chOff x="114" y="226"/>
            <a:chExt cx="2464" cy="50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2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26"/>
              <a:ext cx="37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27"/>
              <a:ext cx="331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511" y="559"/>
              <a:ext cx="96" cy="116"/>
            </a:xfrm>
            <a:custGeom>
              <a:avLst/>
              <a:gdLst>
                <a:gd name="T0" fmla="*/ 21 w 74"/>
                <a:gd name="T1" fmla="*/ 74 h 79"/>
                <a:gd name="T2" fmla="*/ 6 w 74"/>
                <a:gd name="T3" fmla="*/ 60 h 79"/>
                <a:gd name="T4" fmla="*/ 0 w 74"/>
                <a:gd name="T5" fmla="*/ 39 h 79"/>
                <a:gd name="T6" fmla="*/ 13 w 74"/>
                <a:gd name="T7" fmla="*/ 11 h 79"/>
                <a:gd name="T8" fmla="*/ 46 w 74"/>
                <a:gd name="T9" fmla="*/ 0 h 79"/>
                <a:gd name="T10" fmla="*/ 60 w 74"/>
                <a:gd name="T11" fmla="*/ 1 h 79"/>
                <a:gd name="T12" fmla="*/ 74 w 74"/>
                <a:gd name="T13" fmla="*/ 5 h 79"/>
                <a:gd name="T14" fmla="*/ 74 w 74"/>
                <a:gd name="T15" fmla="*/ 6 h 79"/>
                <a:gd name="T16" fmla="*/ 73 w 74"/>
                <a:gd name="T17" fmla="*/ 12 h 79"/>
                <a:gd name="T18" fmla="*/ 72 w 74"/>
                <a:gd name="T19" fmla="*/ 24 h 79"/>
                <a:gd name="T20" fmla="*/ 67 w 74"/>
                <a:gd name="T21" fmla="*/ 24 h 79"/>
                <a:gd name="T22" fmla="*/ 67 w 74"/>
                <a:gd name="T23" fmla="*/ 14 h 79"/>
                <a:gd name="T24" fmla="*/ 63 w 74"/>
                <a:gd name="T25" fmla="*/ 11 h 79"/>
                <a:gd name="T26" fmla="*/ 56 w 74"/>
                <a:gd name="T27" fmla="*/ 8 h 79"/>
                <a:gd name="T28" fmla="*/ 46 w 74"/>
                <a:gd name="T29" fmla="*/ 6 h 79"/>
                <a:gd name="T30" fmla="*/ 25 w 74"/>
                <a:gd name="T31" fmla="*/ 15 h 79"/>
                <a:gd name="T32" fmla="*/ 17 w 74"/>
                <a:gd name="T33" fmla="*/ 37 h 79"/>
                <a:gd name="T34" fmla="*/ 27 w 74"/>
                <a:gd name="T35" fmla="*/ 63 h 79"/>
                <a:gd name="T36" fmla="*/ 50 w 74"/>
                <a:gd name="T37" fmla="*/ 72 h 79"/>
                <a:gd name="T38" fmla="*/ 61 w 74"/>
                <a:gd name="T39" fmla="*/ 71 h 79"/>
                <a:gd name="T40" fmla="*/ 73 w 74"/>
                <a:gd name="T41" fmla="*/ 66 h 79"/>
                <a:gd name="T42" fmla="*/ 74 w 74"/>
                <a:gd name="T43" fmla="*/ 68 h 79"/>
                <a:gd name="T44" fmla="*/ 71 w 74"/>
                <a:gd name="T45" fmla="*/ 73 h 79"/>
                <a:gd name="T46" fmla="*/ 59 w 74"/>
                <a:gd name="T47" fmla="*/ 78 h 79"/>
                <a:gd name="T48" fmla="*/ 46 w 74"/>
                <a:gd name="T49" fmla="*/ 79 h 79"/>
                <a:gd name="T50" fmla="*/ 21 w 74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79">
                  <a:moveTo>
                    <a:pt x="21" y="74"/>
                  </a:moveTo>
                  <a:cubicBezTo>
                    <a:pt x="14" y="71"/>
                    <a:pt x="9" y="66"/>
                    <a:pt x="6" y="60"/>
                  </a:cubicBezTo>
                  <a:cubicBezTo>
                    <a:pt x="2" y="54"/>
                    <a:pt x="0" y="47"/>
                    <a:pt x="0" y="39"/>
                  </a:cubicBezTo>
                  <a:cubicBezTo>
                    <a:pt x="0" y="28"/>
                    <a:pt x="4" y="18"/>
                    <a:pt x="13" y="11"/>
                  </a:cubicBezTo>
                  <a:cubicBezTo>
                    <a:pt x="21" y="4"/>
                    <a:pt x="32" y="0"/>
                    <a:pt x="46" y="0"/>
                  </a:cubicBezTo>
                  <a:cubicBezTo>
                    <a:pt x="51" y="0"/>
                    <a:pt x="55" y="0"/>
                    <a:pt x="60" y="1"/>
                  </a:cubicBezTo>
                  <a:cubicBezTo>
                    <a:pt x="65" y="2"/>
                    <a:pt x="69" y="3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8"/>
                    <a:pt x="73" y="10"/>
                    <a:pt x="73" y="12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18"/>
                    <a:pt x="67" y="15"/>
                    <a:pt x="67" y="14"/>
                  </a:cubicBezTo>
                  <a:cubicBezTo>
                    <a:pt x="66" y="14"/>
                    <a:pt x="65" y="13"/>
                    <a:pt x="63" y="11"/>
                  </a:cubicBezTo>
                  <a:cubicBezTo>
                    <a:pt x="62" y="10"/>
                    <a:pt x="59" y="9"/>
                    <a:pt x="56" y="8"/>
                  </a:cubicBezTo>
                  <a:cubicBezTo>
                    <a:pt x="53" y="7"/>
                    <a:pt x="50" y="6"/>
                    <a:pt x="46" y="6"/>
                  </a:cubicBezTo>
                  <a:cubicBezTo>
                    <a:pt x="37" y="6"/>
                    <a:pt x="30" y="9"/>
                    <a:pt x="25" y="15"/>
                  </a:cubicBezTo>
                  <a:cubicBezTo>
                    <a:pt x="20" y="20"/>
                    <a:pt x="17" y="28"/>
                    <a:pt x="17" y="37"/>
                  </a:cubicBezTo>
                  <a:cubicBezTo>
                    <a:pt x="17" y="48"/>
                    <a:pt x="20" y="56"/>
                    <a:pt x="27" y="63"/>
                  </a:cubicBezTo>
                  <a:cubicBezTo>
                    <a:pt x="32" y="69"/>
                    <a:pt x="40" y="72"/>
                    <a:pt x="50" y="72"/>
                  </a:cubicBezTo>
                  <a:cubicBezTo>
                    <a:pt x="54" y="72"/>
                    <a:pt x="58" y="71"/>
                    <a:pt x="61" y="71"/>
                  </a:cubicBezTo>
                  <a:cubicBezTo>
                    <a:pt x="65" y="70"/>
                    <a:pt x="68" y="68"/>
                    <a:pt x="73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9"/>
                    <a:pt x="72" y="71"/>
                    <a:pt x="71" y="73"/>
                  </a:cubicBezTo>
                  <a:cubicBezTo>
                    <a:pt x="67" y="75"/>
                    <a:pt x="63" y="77"/>
                    <a:pt x="59" y="78"/>
                  </a:cubicBezTo>
                  <a:cubicBezTo>
                    <a:pt x="55" y="79"/>
                    <a:pt x="51" y="79"/>
                    <a:pt x="46" y="79"/>
                  </a:cubicBezTo>
                  <a:cubicBezTo>
                    <a:pt x="36" y="79"/>
                    <a:pt x="28" y="78"/>
                    <a:pt x="21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623" y="597"/>
              <a:ext cx="547" cy="78"/>
            </a:xfrm>
            <a:custGeom>
              <a:avLst/>
              <a:gdLst>
                <a:gd name="T0" fmla="*/ 143 w 421"/>
                <a:gd name="T1" fmla="*/ 27 h 53"/>
                <a:gd name="T2" fmla="*/ 150 w 421"/>
                <a:gd name="T3" fmla="*/ 49 h 53"/>
                <a:gd name="T4" fmla="*/ 132 w 421"/>
                <a:gd name="T5" fmla="*/ 49 h 53"/>
                <a:gd name="T6" fmla="*/ 139 w 421"/>
                <a:gd name="T7" fmla="*/ 28 h 53"/>
                <a:gd name="T8" fmla="*/ 132 w 421"/>
                <a:gd name="T9" fmla="*/ 4 h 53"/>
                <a:gd name="T10" fmla="*/ 167 w 421"/>
                <a:gd name="T11" fmla="*/ 24 h 53"/>
                <a:gd name="T12" fmla="*/ 178 w 421"/>
                <a:gd name="T13" fmla="*/ 5 h 53"/>
                <a:gd name="T14" fmla="*/ 180 w 421"/>
                <a:gd name="T15" fmla="*/ 1 h 53"/>
                <a:gd name="T16" fmla="*/ 184 w 421"/>
                <a:gd name="T17" fmla="*/ 5 h 53"/>
                <a:gd name="T18" fmla="*/ 183 w 421"/>
                <a:gd name="T19" fmla="*/ 41 h 53"/>
                <a:gd name="T20" fmla="*/ 342 w 421"/>
                <a:gd name="T21" fmla="*/ 53 h 53"/>
                <a:gd name="T22" fmla="*/ 316 w 421"/>
                <a:gd name="T23" fmla="*/ 4 h 53"/>
                <a:gd name="T24" fmla="*/ 340 w 421"/>
                <a:gd name="T25" fmla="*/ 4 h 53"/>
                <a:gd name="T26" fmla="*/ 348 w 421"/>
                <a:gd name="T27" fmla="*/ 40 h 53"/>
                <a:gd name="T28" fmla="*/ 354 w 421"/>
                <a:gd name="T29" fmla="*/ 4 h 53"/>
                <a:gd name="T30" fmla="*/ 372 w 421"/>
                <a:gd name="T31" fmla="*/ 4 h 53"/>
                <a:gd name="T32" fmla="*/ 347 w 421"/>
                <a:gd name="T33" fmla="*/ 53 h 53"/>
                <a:gd name="T34" fmla="*/ 75 w 421"/>
                <a:gd name="T35" fmla="*/ 7 h 53"/>
                <a:gd name="T36" fmla="*/ 118 w 421"/>
                <a:gd name="T37" fmla="*/ 4 h 53"/>
                <a:gd name="T38" fmla="*/ 107 w 421"/>
                <a:gd name="T39" fmla="*/ 5 h 53"/>
                <a:gd name="T40" fmla="*/ 84 w 421"/>
                <a:gd name="T41" fmla="*/ 42 h 53"/>
                <a:gd name="T42" fmla="*/ 108 w 421"/>
                <a:gd name="T43" fmla="*/ 35 h 53"/>
                <a:gd name="T44" fmla="*/ 122 w 421"/>
                <a:gd name="T45" fmla="*/ 31 h 53"/>
                <a:gd name="T46" fmla="*/ 119 w 421"/>
                <a:gd name="T47" fmla="*/ 48 h 53"/>
                <a:gd name="T48" fmla="*/ 7 w 421"/>
                <a:gd name="T49" fmla="*/ 46 h 53"/>
                <a:gd name="T50" fmla="*/ 29 w 421"/>
                <a:gd name="T51" fmla="*/ 0 h 53"/>
                <a:gd name="T52" fmla="*/ 53 w 421"/>
                <a:gd name="T53" fmla="*/ 40 h 53"/>
                <a:gd name="T54" fmla="*/ 16 w 421"/>
                <a:gd name="T55" fmla="*/ 9 h 53"/>
                <a:gd name="T56" fmla="*/ 29 w 421"/>
                <a:gd name="T57" fmla="*/ 49 h 53"/>
                <a:gd name="T58" fmla="*/ 28 w 421"/>
                <a:gd name="T59" fmla="*/ 4 h 53"/>
                <a:gd name="T60" fmla="*/ 383 w 421"/>
                <a:gd name="T61" fmla="*/ 52 h 53"/>
                <a:gd name="T62" fmla="*/ 387 w 421"/>
                <a:gd name="T63" fmla="*/ 7 h 53"/>
                <a:gd name="T64" fmla="*/ 394 w 421"/>
                <a:gd name="T65" fmla="*/ 1 h 53"/>
                <a:gd name="T66" fmla="*/ 419 w 421"/>
                <a:gd name="T67" fmla="*/ 12 h 53"/>
                <a:gd name="T68" fmla="*/ 405 w 421"/>
                <a:gd name="T69" fmla="*/ 5 h 53"/>
                <a:gd name="T70" fmla="*/ 411 w 421"/>
                <a:gd name="T71" fmla="*/ 23 h 53"/>
                <a:gd name="T72" fmla="*/ 415 w 421"/>
                <a:gd name="T73" fmla="*/ 26 h 53"/>
                <a:gd name="T74" fmla="*/ 411 w 421"/>
                <a:gd name="T75" fmla="*/ 28 h 53"/>
                <a:gd name="T76" fmla="*/ 398 w 421"/>
                <a:gd name="T77" fmla="*/ 48 h 53"/>
                <a:gd name="T78" fmla="*/ 421 w 421"/>
                <a:gd name="T79" fmla="*/ 39 h 53"/>
                <a:gd name="T80" fmla="*/ 305 w 421"/>
                <a:gd name="T81" fmla="*/ 52 h 53"/>
                <a:gd name="T82" fmla="*/ 291 w 421"/>
                <a:gd name="T83" fmla="*/ 48 h 53"/>
                <a:gd name="T84" fmla="*/ 292 w 421"/>
                <a:gd name="T85" fmla="*/ 5 h 53"/>
                <a:gd name="T86" fmla="*/ 297 w 421"/>
                <a:gd name="T87" fmla="*/ 1 h 53"/>
                <a:gd name="T88" fmla="*/ 303 w 421"/>
                <a:gd name="T89" fmla="*/ 7 h 53"/>
                <a:gd name="T90" fmla="*/ 304 w 421"/>
                <a:gd name="T91" fmla="*/ 49 h 53"/>
                <a:gd name="T92" fmla="*/ 254 w 421"/>
                <a:gd name="T93" fmla="*/ 52 h 53"/>
                <a:gd name="T94" fmla="*/ 247 w 421"/>
                <a:gd name="T95" fmla="*/ 48 h 53"/>
                <a:gd name="T96" fmla="*/ 248 w 421"/>
                <a:gd name="T97" fmla="*/ 6 h 53"/>
                <a:gd name="T98" fmla="*/ 234 w 421"/>
                <a:gd name="T99" fmla="*/ 7 h 53"/>
                <a:gd name="T100" fmla="*/ 230 w 421"/>
                <a:gd name="T101" fmla="*/ 1 h 53"/>
                <a:gd name="T102" fmla="*/ 277 w 421"/>
                <a:gd name="T103" fmla="*/ 13 h 53"/>
                <a:gd name="T104" fmla="*/ 260 w 421"/>
                <a:gd name="T105" fmla="*/ 5 h 53"/>
                <a:gd name="T106" fmla="*/ 259 w 421"/>
                <a:gd name="T107" fmla="*/ 45 h 53"/>
                <a:gd name="T108" fmla="*/ 254 w 421"/>
                <a:gd name="T109" fmla="*/ 52 h 53"/>
                <a:gd name="T110" fmla="*/ 199 w 421"/>
                <a:gd name="T111" fmla="*/ 49 h 53"/>
                <a:gd name="T112" fmla="*/ 205 w 421"/>
                <a:gd name="T113" fmla="*/ 13 h 53"/>
                <a:gd name="T114" fmla="*/ 199 w 421"/>
                <a:gd name="T115" fmla="*/ 1 h 53"/>
                <a:gd name="T116" fmla="*/ 217 w 421"/>
                <a:gd name="T117" fmla="*/ 4 h 53"/>
                <a:gd name="T118" fmla="*/ 216 w 421"/>
                <a:gd name="T119" fmla="*/ 48 h 53"/>
                <a:gd name="T120" fmla="*/ 218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177" y="52"/>
                  </a:moveTo>
                  <a:cubicBezTo>
                    <a:pt x="170" y="45"/>
                    <a:pt x="163" y="36"/>
                    <a:pt x="154" y="26"/>
                  </a:cubicBezTo>
                  <a:cubicBezTo>
                    <a:pt x="149" y="21"/>
                    <a:pt x="146" y="16"/>
                    <a:pt x="143" y="12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1"/>
                    <a:pt x="143" y="35"/>
                    <a:pt x="143" y="41"/>
                  </a:cubicBezTo>
                  <a:cubicBezTo>
                    <a:pt x="143" y="45"/>
                    <a:pt x="144" y="47"/>
                    <a:pt x="14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7" y="49"/>
                    <a:pt x="150" y="49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6" y="52"/>
                    <a:pt x="143" y="52"/>
                    <a:pt x="141" y="52"/>
                  </a:cubicBezTo>
                  <a:cubicBezTo>
                    <a:pt x="140" y="52"/>
                    <a:pt x="137" y="52"/>
                    <a:pt x="132" y="5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5" y="49"/>
                    <a:pt x="137" y="49"/>
                    <a:pt x="137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9" y="45"/>
                    <a:pt x="139" y="41"/>
                  </a:cubicBezTo>
                  <a:cubicBezTo>
                    <a:pt x="139" y="35"/>
                    <a:pt x="139" y="31"/>
                    <a:pt x="139" y="2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8"/>
                    <a:pt x="139" y="6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7" y="4"/>
                    <a:pt x="135" y="4"/>
                    <a:pt x="132" y="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6" y="1"/>
                    <a:pt x="139" y="1"/>
                    <a:pt x="141" y="1"/>
                  </a:cubicBezTo>
                  <a:cubicBezTo>
                    <a:pt x="143" y="1"/>
                    <a:pt x="145" y="1"/>
                    <a:pt x="147" y="1"/>
                  </a:cubicBezTo>
                  <a:cubicBezTo>
                    <a:pt x="153" y="8"/>
                    <a:pt x="159" y="16"/>
                    <a:pt x="167" y="24"/>
                  </a:cubicBezTo>
                  <a:cubicBezTo>
                    <a:pt x="171" y="30"/>
                    <a:pt x="175" y="34"/>
                    <a:pt x="179" y="3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9" y="18"/>
                    <a:pt x="179" y="13"/>
                    <a:pt x="179" y="9"/>
                  </a:cubicBezTo>
                  <a:cubicBezTo>
                    <a:pt x="179" y="7"/>
                    <a:pt x="178" y="5"/>
                    <a:pt x="178" y="5"/>
                  </a:cubicBezTo>
                  <a:cubicBezTo>
                    <a:pt x="178" y="5"/>
                    <a:pt x="178" y="4"/>
                    <a:pt x="177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5" y="1"/>
                    <a:pt x="177" y="1"/>
                    <a:pt x="180" y="1"/>
                  </a:cubicBezTo>
                  <a:cubicBezTo>
                    <a:pt x="184" y="1"/>
                    <a:pt x="187" y="1"/>
                    <a:pt x="190" y="1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7" y="4"/>
                    <a:pt x="186" y="4"/>
                    <a:pt x="185" y="4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3" y="8"/>
                    <a:pt x="183" y="11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45"/>
                    <a:pt x="183" y="49"/>
                    <a:pt x="184" y="53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0" y="53"/>
                    <a:pt x="178" y="52"/>
                    <a:pt x="177" y="52"/>
                  </a:cubicBezTo>
                  <a:moveTo>
                    <a:pt x="342" y="53"/>
                  </a:moveTo>
                  <a:cubicBezTo>
                    <a:pt x="329" y="22"/>
                    <a:pt x="329" y="22"/>
                    <a:pt x="329" y="22"/>
                  </a:cubicBezTo>
                  <a:cubicBezTo>
                    <a:pt x="326" y="15"/>
                    <a:pt x="324" y="10"/>
                    <a:pt x="323" y="7"/>
                  </a:cubicBezTo>
                  <a:cubicBezTo>
                    <a:pt x="322" y="6"/>
                    <a:pt x="321" y="5"/>
                    <a:pt x="321" y="5"/>
                  </a:cubicBezTo>
                  <a:cubicBezTo>
                    <a:pt x="320" y="4"/>
                    <a:pt x="319" y="4"/>
                    <a:pt x="316" y="4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21" y="1"/>
                    <a:pt x="325" y="1"/>
                    <a:pt x="329" y="1"/>
                  </a:cubicBezTo>
                  <a:cubicBezTo>
                    <a:pt x="332" y="1"/>
                    <a:pt x="336" y="1"/>
                    <a:pt x="340" y="1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7" y="4"/>
                    <a:pt x="336" y="4"/>
                    <a:pt x="335" y="4"/>
                  </a:cubicBezTo>
                  <a:cubicBezTo>
                    <a:pt x="334" y="5"/>
                    <a:pt x="334" y="5"/>
                    <a:pt x="334" y="6"/>
                  </a:cubicBezTo>
                  <a:cubicBezTo>
                    <a:pt x="334" y="6"/>
                    <a:pt x="335" y="9"/>
                    <a:pt x="337" y="14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6" y="19"/>
                    <a:pt x="356" y="19"/>
                    <a:pt x="356" y="19"/>
                  </a:cubicBezTo>
                  <a:cubicBezTo>
                    <a:pt x="359" y="12"/>
                    <a:pt x="361" y="7"/>
                    <a:pt x="361" y="6"/>
                  </a:cubicBezTo>
                  <a:cubicBezTo>
                    <a:pt x="361" y="5"/>
                    <a:pt x="360" y="5"/>
                    <a:pt x="360" y="4"/>
                  </a:cubicBezTo>
                  <a:cubicBezTo>
                    <a:pt x="359" y="4"/>
                    <a:pt x="357" y="4"/>
                    <a:pt x="354" y="4"/>
                  </a:cubicBezTo>
                  <a:cubicBezTo>
                    <a:pt x="354" y="1"/>
                    <a:pt x="354" y="1"/>
                    <a:pt x="354" y="1"/>
                  </a:cubicBezTo>
                  <a:cubicBezTo>
                    <a:pt x="359" y="1"/>
                    <a:pt x="362" y="1"/>
                    <a:pt x="363" y="1"/>
                  </a:cubicBezTo>
                  <a:cubicBezTo>
                    <a:pt x="365" y="1"/>
                    <a:pt x="368" y="1"/>
                    <a:pt x="372" y="1"/>
                  </a:cubicBezTo>
                  <a:cubicBezTo>
                    <a:pt x="372" y="4"/>
                    <a:pt x="372" y="4"/>
                    <a:pt x="372" y="4"/>
                  </a:cubicBezTo>
                  <a:cubicBezTo>
                    <a:pt x="369" y="4"/>
                    <a:pt x="368" y="4"/>
                    <a:pt x="368" y="5"/>
                  </a:cubicBezTo>
                  <a:cubicBezTo>
                    <a:pt x="367" y="5"/>
                    <a:pt x="366" y="8"/>
                    <a:pt x="363" y="13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45"/>
                    <a:pt x="348" y="50"/>
                    <a:pt x="347" y="53"/>
                  </a:cubicBezTo>
                  <a:cubicBezTo>
                    <a:pt x="342" y="53"/>
                    <a:pt x="342" y="53"/>
                    <a:pt x="342" y="53"/>
                  </a:cubicBezTo>
                  <a:moveTo>
                    <a:pt x="75" y="46"/>
                  </a:moveTo>
                  <a:cubicBezTo>
                    <a:pt x="69" y="41"/>
                    <a:pt x="67" y="34"/>
                    <a:pt x="67" y="26"/>
                  </a:cubicBezTo>
                  <a:cubicBezTo>
                    <a:pt x="67" y="18"/>
                    <a:pt x="69" y="12"/>
                    <a:pt x="75" y="7"/>
                  </a:cubicBezTo>
                  <a:cubicBezTo>
                    <a:pt x="80" y="2"/>
                    <a:pt x="88" y="0"/>
                    <a:pt x="98" y="0"/>
                  </a:cubicBezTo>
                  <a:cubicBezTo>
                    <a:pt x="102" y="0"/>
                    <a:pt x="105" y="0"/>
                    <a:pt x="109" y="1"/>
                  </a:cubicBezTo>
                  <a:cubicBezTo>
                    <a:pt x="112" y="1"/>
                    <a:pt x="115" y="2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7"/>
                    <a:pt x="117" y="11"/>
                    <a:pt x="117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3"/>
                    <a:pt x="114" y="11"/>
                    <a:pt x="113" y="9"/>
                  </a:cubicBezTo>
                  <a:cubicBezTo>
                    <a:pt x="112" y="8"/>
                    <a:pt x="110" y="6"/>
                    <a:pt x="107" y="5"/>
                  </a:cubicBezTo>
                  <a:cubicBezTo>
                    <a:pt x="105" y="4"/>
                    <a:pt x="102" y="4"/>
                    <a:pt x="99" y="4"/>
                  </a:cubicBezTo>
                  <a:cubicBezTo>
                    <a:pt x="92" y="4"/>
                    <a:pt x="87" y="6"/>
                    <a:pt x="84" y="10"/>
                  </a:cubicBezTo>
                  <a:cubicBezTo>
                    <a:pt x="80" y="13"/>
                    <a:pt x="78" y="19"/>
                    <a:pt x="78" y="25"/>
                  </a:cubicBezTo>
                  <a:cubicBezTo>
                    <a:pt x="78" y="32"/>
                    <a:pt x="80" y="38"/>
                    <a:pt x="84" y="42"/>
                  </a:cubicBezTo>
                  <a:cubicBezTo>
                    <a:pt x="88" y="47"/>
                    <a:pt x="93" y="49"/>
                    <a:pt x="98" y="49"/>
                  </a:cubicBezTo>
                  <a:cubicBezTo>
                    <a:pt x="101" y="49"/>
                    <a:pt x="105" y="48"/>
                    <a:pt x="108" y="47"/>
                  </a:cubicBezTo>
                  <a:cubicBezTo>
                    <a:pt x="108" y="45"/>
                    <a:pt x="108" y="43"/>
                    <a:pt x="108" y="41"/>
                  </a:cubicBezTo>
                  <a:cubicBezTo>
                    <a:pt x="108" y="38"/>
                    <a:pt x="108" y="36"/>
                    <a:pt x="108" y="35"/>
                  </a:cubicBezTo>
                  <a:cubicBezTo>
                    <a:pt x="107" y="35"/>
                    <a:pt x="105" y="34"/>
                    <a:pt x="10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4" y="31"/>
                    <a:pt x="108" y="31"/>
                    <a:pt x="112" y="31"/>
                  </a:cubicBezTo>
                  <a:cubicBezTo>
                    <a:pt x="115" y="31"/>
                    <a:pt x="118" y="31"/>
                    <a:pt x="122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4"/>
                    <a:pt x="120" y="34"/>
                    <a:pt x="119" y="35"/>
                  </a:cubicBezTo>
                  <a:cubicBezTo>
                    <a:pt x="119" y="37"/>
                    <a:pt x="119" y="39"/>
                    <a:pt x="119" y="41"/>
                  </a:cubicBezTo>
                  <a:cubicBezTo>
                    <a:pt x="119" y="42"/>
                    <a:pt x="119" y="45"/>
                    <a:pt x="119" y="48"/>
                  </a:cubicBezTo>
                  <a:cubicBezTo>
                    <a:pt x="114" y="50"/>
                    <a:pt x="110" y="51"/>
                    <a:pt x="107" y="52"/>
                  </a:cubicBezTo>
                  <a:cubicBezTo>
                    <a:pt x="104" y="53"/>
                    <a:pt x="100" y="53"/>
                    <a:pt x="97" y="53"/>
                  </a:cubicBezTo>
                  <a:cubicBezTo>
                    <a:pt x="87" y="53"/>
                    <a:pt x="80" y="50"/>
                    <a:pt x="75" y="46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2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5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406" y="52"/>
                  </a:moveTo>
                  <a:cubicBezTo>
                    <a:pt x="402" y="52"/>
                    <a:pt x="399" y="52"/>
                    <a:pt x="396" y="52"/>
                  </a:cubicBezTo>
                  <a:cubicBezTo>
                    <a:pt x="392" y="52"/>
                    <a:pt x="387" y="52"/>
                    <a:pt x="383" y="52"/>
                  </a:cubicBezTo>
                  <a:cubicBezTo>
                    <a:pt x="383" y="50"/>
                    <a:pt x="383" y="50"/>
                    <a:pt x="383" y="50"/>
                  </a:cubicBezTo>
                  <a:cubicBezTo>
                    <a:pt x="384" y="50"/>
                    <a:pt x="385" y="49"/>
                    <a:pt x="386" y="48"/>
                  </a:cubicBezTo>
                  <a:cubicBezTo>
                    <a:pt x="387" y="44"/>
                    <a:pt x="387" y="36"/>
                    <a:pt x="387" y="24"/>
                  </a:cubicBezTo>
                  <a:cubicBezTo>
                    <a:pt x="387" y="16"/>
                    <a:pt x="387" y="10"/>
                    <a:pt x="387" y="7"/>
                  </a:cubicBezTo>
                  <a:cubicBezTo>
                    <a:pt x="387" y="6"/>
                    <a:pt x="387" y="5"/>
                    <a:pt x="386" y="5"/>
                  </a:cubicBezTo>
                  <a:cubicBezTo>
                    <a:pt x="386" y="4"/>
                    <a:pt x="384" y="4"/>
                    <a:pt x="381" y="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6" y="1"/>
                    <a:pt x="391" y="1"/>
                    <a:pt x="39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7" y="1"/>
                    <a:pt x="419" y="1"/>
                    <a:pt x="420" y="1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20" y="4"/>
                    <a:pt x="420" y="8"/>
                    <a:pt x="419" y="12"/>
                  </a:cubicBezTo>
                  <a:cubicBezTo>
                    <a:pt x="417" y="12"/>
                    <a:pt x="417" y="12"/>
                    <a:pt x="417" y="12"/>
                  </a:cubicBezTo>
                  <a:cubicBezTo>
                    <a:pt x="416" y="8"/>
                    <a:pt x="416" y="6"/>
                    <a:pt x="416" y="6"/>
                  </a:cubicBezTo>
                  <a:cubicBezTo>
                    <a:pt x="416" y="6"/>
                    <a:pt x="415" y="6"/>
                    <a:pt x="414" y="6"/>
                  </a:cubicBezTo>
                  <a:cubicBezTo>
                    <a:pt x="412" y="5"/>
                    <a:pt x="409" y="5"/>
                    <a:pt x="405" y="5"/>
                  </a:cubicBezTo>
                  <a:cubicBezTo>
                    <a:pt x="403" y="5"/>
                    <a:pt x="401" y="5"/>
                    <a:pt x="398" y="5"/>
                  </a:cubicBezTo>
                  <a:cubicBezTo>
                    <a:pt x="398" y="13"/>
                    <a:pt x="397" y="19"/>
                    <a:pt x="397" y="23"/>
                  </a:cubicBezTo>
                  <a:cubicBezTo>
                    <a:pt x="400" y="23"/>
                    <a:pt x="402" y="24"/>
                    <a:pt x="405" y="24"/>
                  </a:cubicBezTo>
                  <a:cubicBezTo>
                    <a:pt x="408" y="24"/>
                    <a:pt x="410" y="23"/>
                    <a:pt x="411" y="23"/>
                  </a:cubicBezTo>
                  <a:cubicBezTo>
                    <a:pt x="411" y="23"/>
                    <a:pt x="412" y="23"/>
                    <a:pt x="412" y="22"/>
                  </a:cubicBezTo>
                  <a:cubicBezTo>
                    <a:pt x="412" y="22"/>
                    <a:pt x="412" y="20"/>
                    <a:pt x="412" y="18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5" y="22"/>
                    <a:pt x="415" y="24"/>
                    <a:pt x="415" y="26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2" y="31"/>
                    <a:pt x="412" y="29"/>
                    <a:pt x="412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09" y="27"/>
                    <a:pt x="407" y="27"/>
                    <a:pt x="402" y="27"/>
                  </a:cubicBezTo>
                  <a:cubicBezTo>
                    <a:pt x="401" y="27"/>
                    <a:pt x="399" y="27"/>
                    <a:pt x="398" y="28"/>
                  </a:cubicBezTo>
                  <a:cubicBezTo>
                    <a:pt x="397" y="29"/>
                    <a:pt x="397" y="30"/>
                    <a:pt x="397" y="32"/>
                  </a:cubicBezTo>
                  <a:cubicBezTo>
                    <a:pt x="397" y="38"/>
                    <a:pt x="398" y="44"/>
                    <a:pt x="398" y="48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9" y="48"/>
                    <a:pt x="413" y="47"/>
                    <a:pt x="416" y="47"/>
                  </a:cubicBezTo>
                  <a:cubicBezTo>
                    <a:pt x="417" y="45"/>
                    <a:pt x="418" y="42"/>
                    <a:pt x="418" y="39"/>
                  </a:cubicBezTo>
                  <a:cubicBezTo>
                    <a:pt x="421" y="39"/>
                    <a:pt x="421" y="39"/>
                    <a:pt x="421" y="39"/>
                  </a:cubicBezTo>
                  <a:cubicBezTo>
                    <a:pt x="421" y="44"/>
                    <a:pt x="420" y="48"/>
                    <a:pt x="420" y="52"/>
                  </a:cubicBezTo>
                  <a:cubicBezTo>
                    <a:pt x="418" y="52"/>
                    <a:pt x="416" y="52"/>
                    <a:pt x="414" y="52"/>
                  </a:cubicBezTo>
                  <a:cubicBezTo>
                    <a:pt x="412" y="52"/>
                    <a:pt x="410" y="52"/>
                    <a:pt x="406" y="52"/>
                  </a:cubicBezTo>
                  <a:moveTo>
                    <a:pt x="305" y="52"/>
                  </a:moveTo>
                  <a:cubicBezTo>
                    <a:pt x="302" y="52"/>
                    <a:pt x="300" y="52"/>
                    <a:pt x="298" y="52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9" y="49"/>
                    <a:pt x="291" y="49"/>
                    <a:pt x="291" y="48"/>
                  </a:cubicBezTo>
                  <a:cubicBezTo>
                    <a:pt x="291" y="48"/>
                    <a:pt x="292" y="47"/>
                    <a:pt x="292" y="45"/>
                  </a:cubicBezTo>
                  <a:cubicBezTo>
                    <a:pt x="292" y="42"/>
                    <a:pt x="292" y="36"/>
                    <a:pt x="292" y="27"/>
                  </a:cubicBezTo>
                  <a:cubicBezTo>
                    <a:pt x="292" y="24"/>
                    <a:pt x="292" y="19"/>
                    <a:pt x="292" y="13"/>
                  </a:cubicBezTo>
                  <a:cubicBezTo>
                    <a:pt x="292" y="8"/>
                    <a:pt x="292" y="6"/>
                    <a:pt x="292" y="5"/>
                  </a:cubicBezTo>
                  <a:cubicBezTo>
                    <a:pt x="291" y="5"/>
                    <a:pt x="291" y="5"/>
                    <a:pt x="291" y="4"/>
                  </a:cubicBezTo>
                  <a:cubicBezTo>
                    <a:pt x="290" y="4"/>
                    <a:pt x="289" y="4"/>
                    <a:pt x="285" y="4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90" y="1"/>
                    <a:pt x="294" y="1"/>
                    <a:pt x="297" y="1"/>
                  </a:cubicBezTo>
                  <a:cubicBezTo>
                    <a:pt x="301" y="1"/>
                    <a:pt x="306" y="1"/>
                    <a:pt x="309" y="1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6" y="4"/>
                    <a:pt x="304" y="4"/>
                    <a:pt x="304" y="4"/>
                  </a:cubicBezTo>
                  <a:cubicBezTo>
                    <a:pt x="303" y="5"/>
                    <a:pt x="303" y="6"/>
                    <a:pt x="303" y="7"/>
                  </a:cubicBezTo>
                  <a:cubicBezTo>
                    <a:pt x="303" y="9"/>
                    <a:pt x="302" y="14"/>
                    <a:pt x="302" y="21"/>
                  </a:cubicBezTo>
                  <a:cubicBezTo>
                    <a:pt x="302" y="31"/>
                    <a:pt x="303" y="37"/>
                    <a:pt x="303" y="41"/>
                  </a:cubicBezTo>
                  <a:cubicBezTo>
                    <a:pt x="303" y="45"/>
                    <a:pt x="303" y="47"/>
                    <a:pt x="303" y="48"/>
                  </a:cubicBezTo>
                  <a:cubicBezTo>
                    <a:pt x="303" y="48"/>
                    <a:pt x="304" y="48"/>
                    <a:pt x="304" y="49"/>
                  </a:cubicBezTo>
                  <a:cubicBezTo>
                    <a:pt x="305" y="49"/>
                    <a:pt x="306" y="49"/>
                    <a:pt x="309" y="49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5" y="52"/>
                    <a:pt x="305" y="52"/>
                    <a:pt x="305" y="52"/>
                  </a:cubicBezTo>
                  <a:moveTo>
                    <a:pt x="254" y="52"/>
                  </a:moveTo>
                  <a:cubicBezTo>
                    <a:pt x="249" y="52"/>
                    <a:pt x="245" y="52"/>
                    <a:pt x="241" y="52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3" y="49"/>
                    <a:pt x="244" y="49"/>
                    <a:pt x="246" y="49"/>
                  </a:cubicBezTo>
                  <a:cubicBezTo>
                    <a:pt x="246" y="49"/>
                    <a:pt x="247" y="48"/>
                    <a:pt x="247" y="48"/>
                  </a:cubicBezTo>
                  <a:cubicBezTo>
                    <a:pt x="248" y="48"/>
                    <a:pt x="248" y="47"/>
                    <a:pt x="248" y="47"/>
                  </a:cubicBezTo>
                  <a:cubicBezTo>
                    <a:pt x="248" y="46"/>
                    <a:pt x="248" y="42"/>
                    <a:pt x="248" y="35"/>
                  </a:cubicBezTo>
                  <a:cubicBezTo>
                    <a:pt x="248" y="30"/>
                    <a:pt x="248" y="25"/>
                    <a:pt x="248" y="21"/>
                  </a:cubicBezTo>
                  <a:cubicBezTo>
                    <a:pt x="248" y="11"/>
                    <a:pt x="248" y="6"/>
                    <a:pt x="248" y="6"/>
                  </a:cubicBezTo>
                  <a:cubicBezTo>
                    <a:pt x="248" y="6"/>
                    <a:pt x="247" y="5"/>
                    <a:pt x="246" y="5"/>
                  </a:cubicBezTo>
                  <a:cubicBezTo>
                    <a:pt x="242" y="5"/>
                    <a:pt x="239" y="6"/>
                    <a:pt x="237" y="6"/>
                  </a:cubicBezTo>
                  <a:cubicBezTo>
                    <a:pt x="236" y="6"/>
                    <a:pt x="235" y="6"/>
                    <a:pt x="235" y="6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9"/>
                    <a:pt x="234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9"/>
                    <a:pt x="230" y="4"/>
                    <a:pt x="230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8" y="1"/>
                    <a:pt x="246" y="1"/>
                    <a:pt x="253" y="1"/>
                  </a:cubicBezTo>
                  <a:cubicBezTo>
                    <a:pt x="260" y="1"/>
                    <a:pt x="268" y="1"/>
                    <a:pt x="277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7" y="5"/>
                    <a:pt x="277" y="9"/>
                    <a:pt x="277" y="1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3" y="9"/>
                    <a:pt x="273" y="7"/>
                    <a:pt x="273" y="6"/>
                  </a:cubicBezTo>
                  <a:cubicBezTo>
                    <a:pt x="273" y="6"/>
                    <a:pt x="272" y="6"/>
                    <a:pt x="272" y="6"/>
                  </a:cubicBezTo>
                  <a:cubicBezTo>
                    <a:pt x="270" y="6"/>
                    <a:pt x="266" y="5"/>
                    <a:pt x="260" y="5"/>
                  </a:cubicBezTo>
                  <a:cubicBezTo>
                    <a:pt x="260" y="5"/>
                    <a:pt x="259" y="6"/>
                    <a:pt x="259" y="6"/>
                  </a:cubicBezTo>
                  <a:cubicBezTo>
                    <a:pt x="259" y="6"/>
                    <a:pt x="259" y="6"/>
                    <a:pt x="259" y="8"/>
                  </a:cubicBezTo>
                  <a:cubicBezTo>
                    <a:pt x="259" y="32"/>
                    <a:pt x="259" y="32"/>
                    <a:pt x="259" y="32"/>
                  </a:cubicBezTo>
                  <a:cubicBezTo>
                    <a:pt x="259" y="39"/>
                    <a:pt x="259" y="44"/>
                    <a:pt x="259" y="45"/>
                  </a:cubicBezTo>
                  <a:cubicBezTo>
                    <a:pt x="259" y="47"/>
                    <a:pt x="259" y="48"/>
                    <a:pt x="260" y="48"/>
                  </a:cubicBezTo>
                  <a:cubicBezTo>
                    <a:pt x="260" y="49"/>
                    <a:pt x="262" y="49"/>
                    <a:pt x="266" y="49"/>
                  </a:cubicBezTo>
                  <a:cubicBezTo>
                    <a:pt x="266" y="52"/>
                    <a:pt x="266" y="52"/>
                    <a:pt x="266" y="52"/>
                  </a:cubicBezTo>
                  <a:cubicBezTo>
                    <a:pt x="262" y="52"/>
                    <a:pt x="258" y="52"/>
                    <a:pt x="254" y="52"/>
                  </a:cubicBezTo>
                  <a:moveTo>
                    <a:pt x="218" y="52"/>
                  </a:moveTo>
                  <a:cubicBezTo>
                    <a:pt x="215" y="52"/>
                    <a:pt x="213" y="52"/>
                    <a:pt x="211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2" y="49"/>
                    <a:pt x="204" y="49"/>
                    <a:pt x="204" y="48"/>
                  </a:cubicBezTo>
                  <a:cubicBezTo>
                    <a:pt x="205" y="48"/>
                    <a:pt x="205" y="47"/>
                    <a:pt x="205" y="45"/>
                  </a:cubicBezTo>
                  <a:cubicBezTo>
                    <a:pt x="205" y="42"/>
                    <a:pt x="205" y="36"/>
                    <a:pt x="205" y="27"/>
                  </a:cubicBezTo>
                  <a:cubicBezTo>
                    <a:pt x="205" y="24"/>
                    <a:pt x="205" y="19"/>
                    <a:pt x="205" y="13"/>
                  </a:cubicBezTo>
                  <a:cubicBezTo>
                    <a:pt x="205" y="8"/>
                    <a:pt x="205" y="6"/>
                    <a:pt x="205" y="5"/>
                  </a:cubicBezTo>
                  <a:cubicBezTo>
                    <a:pt x="205" y="5"/>
                    <a:pt x="204" y="5"/>
                    <a:pt x="204" y="4"/>
                  </a:cubicBezTo>
                  <a:cubicBezTo>
                    <a:pt x="204" y="4"/>
                    <a:pt x="202" y="4"/>
                    <a:pt x="199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4" y="1"/>
                    <a:pt x="207" y="1"/>
                    <a:pt x="210" y="1"/>
                  </a:cubicBezTo>
                  <a:cubicBezTo>
                    <a:pt x="215" y="1"/>
                    <a:pt x="219" y="1"/>
                    <a:pt x="222" y="1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19" y="4"/>
                    <a:pt x="217" y="4"/>
                    <a:pt x="217" y="4"/>
                  </a:cubicBezTo>
                  <a:cubicBezTo>
                    <a:pt x="216" y="5"/>
                    <a:pt x="216" y="6"/>
                    <a:pt x="216" y="7"/>
                  </a:cubicBezTo>
                  <a:cubicBezTo>
                    <a:pt x="216" y="9"/>
                    <a:pt x="216" y="14"/>
                    <a:pt x="216" y="21"/>
                  </a:cubicBezTo>
                  <a:cubicBezTo>
                    <a:pt x="216" y="31"/>
                    <a:pt x="216" y="37"/>
                    <a:pt x="216" y="41"/>
                  </a:cubicBezTo>
                  <a:cubicBezTo>
                    <a:pt x="216" y="45"/>
                    <a:pt x="216" y="47"/>
                    <a:pt x="216" y="48"/>
                  </a:cubicBezTo>
                  <a:cubicBezTo>
                    <a:pt x="217" y="48"/>
                    <a:pt x="217" y="48"/>
                    <a:pt x="217" y="49"/>
                  </a:cubicBezTo>
                  <a:cubicBezTo>
                    <a:pt x="218" y="49"/>
                    <a:pt x="220" y="49"/>
                    <a:pt x="222" y="49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8" y="52"/>
                    <a:pt x="218" y="52"/>
                    <a:pt x="21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228" y="559"/>
              <a:ext cx="95" cy="116"/>
            </a:xfrm>
            <a:custGeom>
              <a:avLst/>
              <a:gdLst>
                <a:gd name="T0" fmla="*/ 20 w 73"/>
                <a:gd name="T1" fmla="*/ 74 h 79"/>
                <a:gd name="T2" fmla="*/ 5 w 73"/>
                <a:gd name="T3" fmla="*/ 60 h 79"/>
                <a:gd name="T4" fmla="*/ 0 w 73"/>
                <a:gd name="T5" fmla="*/ 39 h 79"/>
                <a:gd name="T6" fmla="*/ 12 w 73"/>
                <a:gd name="T7" fmla="*/ 11 h 79"/>
                <a:gd name="T8" fmla="*/ 45 w 73"/>
                <a:gd name="T9" fmla="*/ 0 h 79"/>
                <a:gd name="T10" fmla="*/ 59 w 73"/>
                <a:gd name="T11" fmla="*/ 1 h 79"/>
                <a:gd name="T12" fmla="*/ 73 w 73"/>
                <a:gd name="T13" fmla="*/ 5 h 79"/>
                <a:gd name="T14" fmla="*/ 73 w 73"/>
                <a:gd name="T15" fmla="*/ 6 h 79"/>
                <a:gd name="T16" fmla="*/ 72 w 73"/>
                <a:gd name="T17" fmla="*/ 12 h 79"/>
                <a:gd name="T18" fmla="*/ 71 w 73"/>
                <a:gd name="T19" fmla="*/ 24 h 79"/>
                <a:gd name="T20" fmla="*/ 66 w 73"/>
                <a:gd name="T21" fmla="*/ 24 h 79"/>
                <a:gd name="T22" fmla="*/ 66 w 73"/>
                <a:gd name="T23" fmla="*/ 14 h 79"/>
                <a:gd name="T24" fmla="*/ 63 w 73"/>
                <a:gd name="T25" fmla="*/ 11 h 79"/>
                <a:gd name="T26" fmla="*/ 55 w 73"/>
                <a:gd name="T27" fmla="*/ 8 h 79"/>
                <a:gd name="T28" fmla="*/ 45 w 73"/>
                <a:gd name="T29" fmla="*/ 6 h 79"/>
                <a:gd name="T30" fmla="*/ 24 w 73"/>
                <a:gd name="T31" fmla="*/ 15 h 79"/>
                <a:gd name="T32" fmla="*/ 16 w 73"/>
                <a:gd name="T33" fmla="*/ 37 h 79"/>
                <a:gd name="T34" fmla="*/ 26 w 73"/>
                <a:gd name="T35" fmla="*/ 63 h 79"/>
                <a:gd name="T36" fmla="*/ 49 w 73"/>
                <a:gd name="T37" fmla="*/ 72 h 79"/>
                <a:gd name="T38" fmla="*/ 60 w 73"/>
                <a:gd name="T39" fmla="*/ 71 h 79"/>
                <a:gd name="T40" fmla="*/ 72 w 73"/>
                <a:gd name="T41" fmla="*/ 66 h 79"/>
                <a:gd name="T42" fmla="*/ 73 w 73"/>
                <a:gd name="T43" fmla="*/ 68 h 79"/>
                <a:gd name="T44" fmla="*/ 70 w 73"/>
                <a:gd name="T45" fmla="*/ 73 h 79"/>
                <a:gd name="T46" fmla="*/ 58 w 73"/>
                <a:gd name="T47" fmla="*/ 78 h 79"/>
                <a:gd name="T48" fmla="*/ 45 w 73"/>
                <a:gd name="T49" fmla="*/ 79 h 79"/>
                <a:gd name="T50" fmla="*/ 20 w 73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79">
                  <a:moveTo>
                    <a:pt x="20" y="74"/>
                  </a:moveTo>
                  <a:cubicBezTo>
                    <a:pt x="14" y="71"/>
                    <a:pt x="8" y="66"/>
                    <a:pt x="5" y="60"/>
                  </a:cubicBezTo>
                  <a:cubicBezTo>
                    <a:pt x="1" y="54"/>
                    <a:pt x="0" y="47"/>
                    <a:pt x="0" y="39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0" y="0"/>
                    <a:pt x="55" y="0"/>
                    <a:pt x="59" y="1"/>
                  </a:cubicBezTo>
                  <a:cubicBezTo>
                    <a:pt x="64" y="2"/>
                    <a:pt x="68" y="3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8"/>
                    <a:pt x="72" y="10"/>
                    <a:pt x="72" y="12"/>
                  </a:cubicBezTo>
                  <a:cubicBezTo>
                    <a:pt x="72" y="15"/>
                    <a:pt x="71" y="19"/>
                    <a:pt x="7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18"/>
                    <a:pt x="66" y="15"/>
                    <a:pt x="66" y="14"/>
                  </a:cubicBezTo>
                  <a:cubicBezTo>
                    <a:pt x="65" y="14"/>
                    <a:pt x="64" y="13"/>
                    <a:pt x="63" y="11"/>
                  </a:cubicBezTo>
                  <a:cubicBezTo>
                    <a:pt x="61" y="10"/>
                    <a:pt x="58" y="9"/>
                    <a:pt x="55" y="8"/>
                  </a:cubicBezTo>
                  <a:cubicBezTo>
                    <a:pt x="52" y="7"/>
                    <a:pt x="49" y="6"/>
                    <a:pt x="45" y="6"/>
                  </a:cubicBezTo>
                  <a:cubicBezTo>
                    <a:pt x="36" y="6"/>
                    <a:pt x="29" y="9"/>
                    <a:pt x="24" y="15"/>
                  </a:cubicBezTo>
                  <a:cubicBezTo>
                    <a:pt x="19" y="20"/>
                    <a:pt x="16" y="28"/>
                    <a:pt x="16" y="37"/>
                  </a:cubicBezTo>
                  <a:cubicBezTo>
                    <a:pt x="16" y="48"/>
                    <a:pt x="19" y="56"/>
                    <a:pt x="26" y="63"/>
                  </a:cubicBezTo>
                  <a:cubicBezTo>
                    <a:pt x="32" y="69"/>
                    <a:pt x="39" y="72"/>
                    <a:pt x="49" y="72"/>
                  </a:cubicBezTo>
                  <a:cubicBezTo>
                    <a:pt x="53" y="72"/>
                    <a:pt x="57" y="71"/>
                    <a:pt x="60" y="71"/>
                  </a:cubicBezTo>
                  <a:cubicBezTo>
                    <a:pt x="64" y="70"/>
                    <a:pt x="68" y="68"/>
                    <a:pt x="72" y="66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1" y="71"/>
                    <a:pt x="70" y="73"/>
                  </a:cubicBezTo>
                  <a:cubicBezTo>
                    <a:pt x="66" y="75"/>
                    <a:pt x="62" y="77"/>
                    <a:pt x="58" y="78"/>
                  </a:cubicBezTo>
                  <a:cubicBezTo>
                    <a:pt x="54" y="79"/>
                    <a:pt x="50" y="79"/>
                    <a:pt x="45" y="79"/>
                  </a:cubicBezTo>
                  <a:cubicBezTo>
                    <a:pt x="35" y="79"/>
                    <a:pt x="27" y="78"/>
                    <a:pt x="20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1339" y="597"/>
              <a:ext cx="757" cy="78"/>
            </a:xfrm>
            <a:custGeom>
              <a:avLst/>
              <a:gdLst>
                <a:gd name="T0" fmla="*/ 537 w 583"/>
                <a:gd name="T1" fmla="*/ 48 h 53"/>
                <a:gd name="T2" fmla="*/ 525 w 583"/>
                <a:gd name="T3" fmla="*/ 49 h 53"/>
                <a:gd name="T4" fmla="*/ 532 w 583"/>
                <a:gd name="T5" fmla="*/ 5 h 53"/>
                <a:gd name="T6" fmla="*/ 560 w 583"/>
                <a:gd name="T7" fmla="*/ 24 h 53"/>
                <a:gd name="T8" fmla="*/ 565 w 583"/>
                <a:gd name="T9" fmla="*/ 4 h 53"/>
                <a:gd name="T10" fmla="*/ 578 w 583"/>
                <a:gd name="T11" fmla="*/ 5 h 53"/>
                <a:gd name="T12" fmla="*/ 576 w 583"/>
                <a:gd name="T13" fmla="*/ 53 h 53"/>
                <a:gd name="T14" fmla="*/ 489 w 583"/>
                <a:gd name="T15" fmla="*/ 0 h 53"/>
                <a:gd name="T16" fmla="*/ 487 w 583"/>
                <a:gd name="T17" fmla="*/ 53 h 53"/>
                <a:gd name="T18" fmla="*/ 489 w 583"/>
                <a:gd name="T19" fmla="*/ 49 h 53"/>
                <a:gd name="T20" fmla="*/ 209 w 583"/>
                <a:gd name="T21" fmla="*/ 51 h 53"/>
                <a:gd name="T22" fmla="*/ 199 w 583"/>
                <a:gd name="T23" fmla="*/ 4 h 53"/>
                <a:gd name="T24" fmla="*/ 212 w 583"/>
                <a:gd name="T25" fmla="*/ 4 h 53"/>
                <a:gd name="T26" fmla="*/ 216 w 583"/>
                <a:gd name="T27" fmla="*/ 45 h 53"/>
                <a:gd name="T28" fmla="*/ 237 w 583"/>
                <a:gd name="T29" fmla="*/ 5 h 53"/>
                <a:gd name="T30" fmla="*/ 249 w 583"/>
                <a:gd name="T31" fmla="*/ 4 h 53"/>
                <a:gd name="T32" fmla="*/ 233 w 583"/>
                <a:gd name="T33" fmla="*/ 51 h 53"/>
                <a:gd name="T34" fmla="*/ 13 w 583"/>
                <a:gd name="T35" fmla="*/ 3 h 53"/>
                <a:gd name="T36" fmla="*/ 43 w 583"/>
                <a:gd name="T37" fmla="*/ 49 h 53"/>
                <a:gd name="T38" fmla="*/ 20 w 583"/>
                <a:gd name="T39" fmla="*/ 47 h 53"/>
                <a:gd name="T40" fmla="*/ 16 w 583"/>
                <a:gd name="T41" fmla="*/ 9 h 53"/>
                <a:gd name="T42" fmla="*/ 78 w 583"/>
                <a:gd name="T43" fmla="*/ 48 h 53"/>
                <a:gd name="T44" fmla="*/ 68 w 583"/>
                <a:gd name="T45" fmla="*/ 49 h 53"/>
                <a:gd name="T46" fmla="*/ 71 w 583"/>
                <a:gd name="T47" fmla="*/ 4 h 53"/>
                <a:gd name="T48" fmla="*/ 101 w 583"/>
                <a:gd name="T49" fmla="*/ 38 h 53"/>
                <a:gd name="T50" fmla="*/ 130 w 583"/>
                <a:gd name="T51" fmla="*/ 8 h 53"/>
                <a:gd name="T52" fmla="*/ 136 w 583"/>
                <a:gd name="T53" fmla="*/ 52 h 53"/>
                <a:gd name="T54" fmla="*/ 119 w 583"/>
                <a:gd name="T55" fmla="*/ 45 h 53"/>
                <a:gd name="T56" fmla="*/ 446 w 583"/>
                <a:gd name="T57" fmla="*/ 52 h 53"/>
                <a:gd name="T58" fmla="*/ 433 w 583"/>
                <a:gd name="T59" fmla="*/ 27 h 53"/>
                <a:gd name="T60" fmla="*/ 438 w 583"/>
                <a:gd name="T61" fmla="*/ 1 h 53"/>
                <a:gd name="T62" fmla="*/ 444 w 583"/>
                <a:gd name="T63" fmla="*/ 41 h 53"/>
                <a:gd name="T64" fmla="*/ 395 w 583"/>
                <a:gd name="T65" fmla="*/ 52 h 53"/>
                <a:gd name="T66" fmla="*/ 389 w 583"/>
                <a:gd name="T67" fmla="*/ 35 h 53"/>
                <a:gd name="T68" fmla="*/ 375 w 583"/>
                <a:gd name="T69" fmla="*/ 7 h 53"/>
                <a:gd name="T70" fmla="*/ 418 w 583"/>
                <a:gd name="T71" fmla="*/ 1 h 53"/>
                <a:gd name="T72" fmla="*/ 401 w 583"/>
                <a:gd name="T73" fmla="*/ 5 h 53"/>
                <a:gd name="T74" fmla="*/ 407 w 583"/>
                <a:gd name="T75" fmla="*/ 49 h 53"/>
                <a:gd name="T76" fmla="*/ 347 w 583"/>
                <a:gd name="T77" fmla="*/ 48 h 53"/>
                <a:gd name="T78" fmla="*/ 323 w 583"/>
                <a:gd name="T79" fmla="*/ 41 h 53"/>
                <a:gd name="T80" fmla="*/ 318 w 583"/>
                <a:gd name="T81" fmla="*/ 52 h 53"/>
                <a:gd name="T82" fmla="*/ 335 w 583"/>
                <a:gd name="T83" fmla="*/ 0 h 53"/>
                <a:gd name="T84" fmla="*/ 354 w 583"/>
                <a:gd name="T85" fmla="*/ 52 h 53"/>
                <a:gd name="T86" fmla="*/ 279 w 583"/>
                <a:gd name="T87" fmla="*/ 52 h 53"/>
                <a:gd name="T88" fmla="*/ 273 w 583"/>
                <a:gd name="T89" fmla="*/ 35 h 53"/>
                <a:gd name="T90" fmla="*/ 259 w 583"/>
                <a:gd name="T91" fmla="*/ 7 h 53"/>
                <a:gd name="T92" fmla="*/ 302 w 583"/>
                <a:gd name="T93" fmla="*/ 1 h 53"/>
                <a:gd name="T94" fmla="*/ 285 w 583"/>
                <a:gd name="T95" fmla="*/ 5 h 53"/>
                <a:gd name="T96" fmla="*/ 291 w 583"/>
                <a:gd name="T97" fmla="*/ 49 h 53"/>
                <a:gd name="T98" fmla="*/ 150 w 583"/>
                <a:gd name="T99" fmla="*/ 48 h 53"/>
                <a:gd name="T100" fmla="*/ 147 w 583"/>
                <a:gd name="T101" fmla="*/ 4 h 53"/>
                <a:gd name="T102" fmla="*/ 171 w 583"/>
                <a:gd name="T103" fmla="*/ 1 h 53"/>
                <a:gd name="T104" fmla="*/ 168 w 583"/>
                <a:gd name="T105" fmla="*/ 28 h 53"/>
                <a:gd name="T106" fmla="*/ 174 w 583"/>
                <a:gd name="T107" fmla="*/ 22 h 53"/>
                <a:gd name="T108" fmla="*/ 162 w 583"/>
                <a:gd name="T10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570" y="52"/>
                  </a:moveTo>
                  <a:cubicBezTo>
                    <a:pt x="564" y="45"/>
                    <a:pt x="556" y="36"/>
                    <a:pt x="547" y="26"/>
                  </a:cubicBezTo>
                  <a:cubicBezTo>
                    <a:pt x="543" y="21"/>
                    <a:pt x="539" y="16"/>
                    <a:pt x="537" y="12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31"/>
                    <a:pt x="537" y="35"/>
                    <a:pt x="537" y="41"/>
                  </a:cubicBezTo>
                  <a:cubicBezTo>
                    <a:pt x="537" y="45"/>
                    <a:pt x="537" y="47"/>
                    <a:pt x="537" y="48"/>
                  </a:cubicBezTo>
                  <a:cubicBezTo>
                    <a:pt x="538" y="48"/>
                    <a:pt x="538" y="48"/>
                    <a:pt x="538" y="48"/>
                  </a:cubicBezTo>
                  <a:cubicBezTo>
                    <a:pt x="538" y="49"/>
                    <a:pt x="540" y="49"/>
                    <a:pt x="543" y="49"/>
                  </a:cubicBezTo>
                  <a:cubicBezTo>
                    <a:pt x="543" y="52"/>
                    <a:pt x="543" y="52"/>
                    <a:pt x="543" y="52"/>
                  </a:cubicBezTo>
                  <a:cubicBezTo>
                    <a:pt x="539" y="52"/>
                    <a:pt x="536" y="52"/>
                    <a:pt x="535" y="52"/>
                  </a:cubicBezTo>
                  <a:cubicBezTo>
                    <a:pt x="533" y="52"/>
                    <a:pt x="530" y="52"/>
                    <a:pt x="525" y="52"/>
                  </a:cubicBezTo>
                  <a:cubicBezTo>
                    <a:pt x="525" y="49"/>
                    <a:pt x="525" y="49"/>
                    <a:pt x="525" y="49"/>
                  </a:cubicBezTo>
                  <a:cubicBezTo>
                    <a:pt x="528" y="49"/>
                    <a:pt x="530" y="49"/>
                    <a:pt x="531" y="49"/>
                  </a:cubicBezTo>
                  <a:cubicBezTo>
                    <a:pt x="531" y="48"/>
                    <a:pt x="531" y="48"/>
                    <a:pt x="531" y="48"/>
                  </a:cubicBezTo>
                  <a:cubicBezTo>
                    <a:pt x="532" y="47"/>
                    <a:pt x="532" y="45"/>
                    <a:pt x="532" y="41"/>
                  </a:cubicBezTo>
                  <a:cubicBezTo>
                    <a:pt x="532" y="35"/>
                    <a:pt x="532" y="31"/>
                    <a:pt x="532" y="2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2" y="8"/>
                    <a:pt x="532" y="6"/>
                    <a:pt x="532" y="5"/>
                  </a:cubicBezTo>
                  <a:cubicBezTo>
                    <a:pt x="532" y="5"/>
                    <a:pt x="531" y="5"/>
                    <a:pt x="531" y="5"/>
                  </a:cubicBezTo>
                  <a:cubicBezTo>
                    <a:pt x="531" y="4"/>
                    <a:pt x="529" y="4"/>
                    <a:pt x="525" y="4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29" y="1"/>
                    <a:pt x="532" y="1"/>
                    <a:pt x="534" y="1"/>
                  </a:cubicBezTo>
                  <a:cubicBezTo>
                    <a:pt x="536" y="1"/>
                    <a:pt x="538" y="1"/>
                    <a:pt x="541" y="1"/>
                  </a:cubicBezTo>
                  <a:cubicBezTo>
                    <a:pt x="546" y="8"/>
                    <a:pt x="553" y="16"/>
                    <a:pt x="560" y="24"/>
                  </a:cubicBezTo>
                  <a:cubicBezTo>
                    <a:pt x="565" y="30"/>
                    <a:pt x="569" y="34"/>
                    <a:pt x="572" y="38"/>
                  </a:cubicBezTo>
                  <a:cubicBezTo>
                    <a:pt x="572" y="24"/>
                    <a:pt x="572" y="24"/>
                    <a:pt x="572" y="24"/>
                  </a:cubicBezTo>
                  <a:cubicBezTo>
                    <a:pt x="572" y="18"/>
                    <a:pt x="572" y="13"/>
                    <a:pt x="572" y="9"/>
                  </a:cubicBezTo>
                  <a:cubicBezTo>
                    <a:pt x="572" y="7"/>
                    <a:pt x="572" y="5"/>
                    <a:pt x="571" y="5"/>
                  </a:cubicBezTo>
                  <a:cubicBezTo>
                    <a:pt x="571" y="5"/>
                    <a:pt x="571" y="4"/>
                    <a:pt x="571" y="4"/>
                  </a:cubicBezTo>
                  <a:cubicBezTo>
                    <a:pt x="570" y="4"/>
                    <a:pt x="569" y="4"/>
                    <a:pt x="565" y="4"/>
                  </a:cubicBezTo>
                  <a:cubicBezTo>
                    <a:pt x="565" y="1"/>
                    <a:pt x="565" y="1"/>
                    <a:pt x="565" y="1"/>
                  </a:cubicBezTo>
                  <a:cubicBezTo>
                    <a:pt x="568" y="1"/>
                    <a:pt x="571" y="1"/>
                    <a:pt x="573" y="1"/>
                  </a:cubicBezTo>
                  <a:cubicBezTo>
                    <a:pt x="577" y="1"/>
                    <a:pt x="580" y="1"/>
                    <a:pt x="583" y="1"/>
                  </a:cubicBezTo>
                  <a:cubicBezTo>
                    <a:pt x="583" y="4"/>
                    <a:pt x="583" y="4"/>
                    <a:pt x="583" y="4"/>
                  </a:cubicBezTo>
                  <a:cubicBezTo>
                    <a:pt x="581" y="4"/>
                    <a:pt x="579" y="4"/>
                    <a:pt x="578" y="4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7" y="6"/>
                    <a:pt x="577" y="6"/>
                    <a:pt x="577" y="6"/>
                  </a:cubicBezTo>
                  <a:cubicBezTo>
                    <a:pt x="577" y="6"/>
                    <a:pt x="577" y="8"/>
                    <a:pt x="577" y="1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7" y="45"/>
                    <a:pt x="577" y="49"/>
                    <a:pt x="577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3" y="53"/>
                    <a:pt x="571" y="52"/>
                    <a:pt x="570" y="52"/>
                  </a:cubicBezTo>
                  <a:moveTo>
                    <a:pt x="467" y="46"/>
                  </a:moveTo>
                  <a:cubicBezTo>
                    <a:pt x="462" y="41"/>
                    <a:pt x="460" y="35"/>
                    <a:pt x="460" y="27"/>
                  </a:cubicBezTo>
                  <a:cubicBezTo>
                    <a:pt x="460" y="21"/>
                    <a:pt x="461" y="16"/>
                    <a:pt x="463" y="12"/>
                  </a:cubicBezTo>
                  <a:cubicBezTo>
                    <a:pt x="465" y="8"/>
                    <a:pt x="469" y="5"/>
                    <a:pt x="473" y="3"/>
                  </a:cubicBezTo>
                  <a:cubicBezTo>
                    <a:pt x="477" y="1"/>
                    <a:pt x="482" y="0"/>
                    <a:pt x="489" y="0"/>
                  </a:cubicBezTo>
                  <a:cubicBezTo>
                    <a:pt x="495" y="0"/>
                    <a:pt x="500" y="1"/>
                    <a:pt x="504" y="3"/>
                  </a:cubicBezTo>
                  <a:cubicBezTo>
                    <a:pt x="508" y="5"/>
                    <a:pt x="511" y="8"/>
                    <a:pt x="513" y="12"/>
                  </a:cubicBezTo>
                  <a:cubicBezTo>
                    <a:pt x="515" y="15"/>
                    <a:pt x="516" y="20"/>
                    <a:pt x="516" y="25"/>
                  </a:cubicBezTo>
                  <a:cubicBezTo>
                    <a:pt x="516" y="31"/>
                    <a:pt x="515" y="36"/>
                    <a:pt x="513" y="40"/>
                  </a:cubicBezTo>
                  <a:cubicBezTo>
                    <a:pt x="510" y="44"/>
                    <a:pt x="507" y="47"/>
                    <a:pt x="503" y="49"/>
                  </a:cubicBezTo>
                  <a:cubicBezTo>
                    <a:pt x="499" y="52"/>
                    <a:pt x="493" y="53"/>
                    <a:pt x="487" y="53"/>
                  </a:cubicBezTo>
                  <a:cubicBezTo>
                    <a:pt x="478" y="53"/>
                    <a:pt x="472" y="51"/>
                    <a:pt x="467" y="46"/>
                  </a:cubicBezTo>
                  <a:moveTo>
                    <a:pt x="475" y="9"/>
                  </a:moveTo>
                  <a:cubicBezTo>
                    <a:pt x="472" y="13"/>
                    <a:pt x="471" y="18"/>
                    <a:pt x="471" y="25"/>
                  </a:cubicBezTo>
                  <a:cubicBezTo>
                    <a:pt x="471" y="31"/>
                    <a:pt x="472" y="35"/>
                    <a:pt x="473" y="39"/>
                  </a:cubicBezTo>
                  <a:cubicBezTo>
                    <a:pt x="475" y="42"/>
                    <a:pt x="477" y="45"/>
                    <a:pt x="479" y="47"/>
                  </a:cubicBezTo>
                  <a:cubicBezTo>
                    <a:pt x="482" y="48"/>
                    <a:pt x="485" y="49"/>
                    <a:pt x="489" y="49"/>
                  </a:cubicBezTo>
                  <a:cubicBezTo>
                    <a:pt x="494" y="49"/>
                    <a:pt x="498" y="47"/>
                    <a:pt x="501" y="43"/>
                  </a:cubicBezTo>
                  <a:cubicBezTo>
                    <a:pt x="503" y="40"/>
                    <a:pt x="505" y="34"/>
                    <a:pt x="505" y="27"/>
                  </a:cubicBezTo>
                  <a:cubicBezTo>
                    <a:pt x="505" y="19"/>
                    <a:pt x="503" y="13"/>
                    <a:pt x="500" y="9"/>
                  </a:cubicBezTo>
                  <a:cubicBezTo>
                    <a:pt x="497" y="6"/>
                    <a:pt x="493" y="4"/>
                    <a:pt x="487" y="4"/>
                  </a:cubicBezTo>
                  <a:cubicBezTo>
                    <a:pt x="482" y="4"/>
                    <a:pt x="478" y="6"/>
                    <a:pt x="475" y="9"/>
                  </a:cubicBezTo>
                  <a:moveTo>
                    <a:pt x="209" y="51"/>
                  </a:moveTo>
                  <a:cubicBezTo>
                    <a:pt x="206" y="49"/>
                    <a:pt x="203" y="47"/>
                    <a:pt x="202" y="45"/>
                  </a:cubicBezTo>
                  <a:cubicBezTo>
                    <a:pt x="201" y="43"/>
                    <a:pt x="200" y="40"/>
                    <a:pt x="200" y="35"/>
                  </a:cubicBezTo>
                  <a:cubicBezTo>
                    <a:pt x="200" y="19"/>
                    <a:pt x="200" y="19"/>
                    <a:pt x="200" y="19"/>
                  </a:cubicBezTo>
                  <a:cubicBezTo>
                    <a:pt x="200" y="17"/>
                    <a:pt x="200" y="14"/>
                    <a:pt x="200" y="9"/>
                  </a:cubicBezTo>
                  <a:cubicBezTo>
                    <a:pt x="200" y="7"/>
                    <a:pt x="200" y="6"/>
                    <a:pt x="199" y="5"/>
                  </a:cubicBezTo>
                  <a:cubicBezTo>
                    <a:pt x="199" y="5"/>
                    <a:pt x="199" y="5"/>
                    <a:pt x="199" y="4"/>
                  </a:cubicBezTo>
                  <a:cubicBezTo>
                    <a:pt x="198" y="4"/>
                    <a:pt x="197" y="4"/>
                    <a:pt x="194" y="4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9" y="1"/>
                    <a:pt x="203" y="1"/>
                    <a:pt x="207" y="1"/>
                  </a:cubicBezTo>
                  <a:cubicBezTo>
                    <a:pt x="209" y="1"/>
                    <a:pt x="213" y="1"/>
                    <a:pt x="217" y="1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5" y="4"/>
                    <a:pt x="213" y="4"/>
                    <a:pt x="212" y="4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11" y="5"/>
                    <a:pt x="211" y="6"/>
                    <a:pt x="211" y="7"/>
                  </a:cubicBezTo>
                  <a:cubicBezTo>
                    <a:pt x="211" y="8"/>
                    <a:pt x="211" y="12"/>
                    <a:pt x="211" y="18"/>
                  </a:cubicBezTo>
                  <a:cubicBezTo>
                    <a:pt x="211" y="23"/>
                    <a:pt x="211" y="28"/>
                    <a:pt x="211" y="32"/>
                  </a:cubicBezTo>
                  <a:cubicBezTo>
                    <a:pt x="211" y="36"/>
                    <a:pt x="211" y="39"/>
                    <a:pt x="212" y="41"/>
                  </a:cubicBezTo>
                  <a:cubicBezTo>
                    <a:pt x="213" y="43"/>
                    <a:pt x="214" y="44"/>
                    <a:pt x="216" y="45"/>
                  </a:cubicBezTo>
                  <a:cubicBezTo>
                    <a:pt x="218" y="46"/>
                    <a:pt x="221" y="47"/>
                    <a:pt x="224" y="47"/>
                  </a:cubicBezTo>
                  <a:cubicBezTo>
                    <a:pt x="228" y="47"/>
                    <a:pt x="231" y="46"/>
                    <a:pt x="233" y="45"/>
                  </a:cubicBezTo>
                  <a:cubicBezTo>
                    <a:pt x="235" y="43"/>
                    <a:pt x="236" y="42"/>
                    <a:pt x="237" y="39"/>
                  </a:cubicBezTo>
                  <a:cubicBezTo>
                    <a:pt x="238" y="37"/>
                    <a:pt x="238" y="32"/>
                    <a:pt x="238" y="24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8"/>
                    <a:pt x="238" y="6"/>
                    <a:pt x="237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6" y="4"/>
                    <a:pt x="234" y="4"/>
                    <a:pt x="231" y="4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35" y="1"/>
                    <a:pt x="237" y="1"/>
                    <a:pt x="240" y="1"/>
                  </a:cubicBezTo>
                  <a:cubicBezTo>
                    <a:pt x="242" y="1"/>
                    <a:pt x="245" y="1"/>
                    <a:pt x="249" y="1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6" y="4"/>
                    <a:pt x="245" y="4"/>
                    <a:pt x="244" y="5"/>
                  </a:cubicBezTo>
                  <a:cubicBezTo>
                    <a:pt x="243" y="5"/>
                    <a:pt x="243" y="6"/>
                    <a:pt x="243" y="9"/>
                  </a:cubicBezTo>
                  <a:cubicBezTo>
                    <a:pt x="243" y="14"/>
                    <a:pt x="243" y="20"/>
                    <a:pt x="243" y="27"/>
                  </a:cubicBezTo>
                  <a:cubicBezTo>
                    <a:pt x="243" y="32"/>
                    <a:pt x="242" y="35"/>
                    <a:pt x="242" y="36"/>
                  </a:cubicBezTo>
                  <a:cubicBezTo>
                    <a:pt x="242" y="39"/>
                    <a:pt x="241" y="42"/>
                    <a:pt x="240" y="45"/>
                  </a:cubicBezTo>
                  <a:cubicBezTo>
                    <a:pt x="239" y="47"/>
                    <a:pt x="236" y="49"/>
                    <a:pt x="233" y="51"/>
                  </a:cubicBezTo>
                  <a:cubicBezTo>
                    <a:pt x="230" y="52"/>
                    <a:pt x="226" y="53"/>
                    <a:pt x="221" y="53"/>
                  </a:cubicBezTo>
                  <a:cubicBezTo>
                    <a:pt x="216" y="53"/>
                    <a:pt x="212" y="52"/>
                    <a:pt x="209" y="51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3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6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97" y="53"/>
                  </a:moveTo>
                  <a:cubicBezTo>
                    <a:pt x="95" y="49"/>
                    <a:pt x="92" y="43"/>
                    <a:pt x="89" y="37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9"/>
                    <a:pt x="77" y="39"/>
                    <a:pt x="77" y="44"/>
                  </a:cubicBezTo>
                  <a:cubicBezTo>
                    <a:pt x="77" y="46"/>
                    <a:pt x="77" y="48"/>
                    <a:pt x="78" y="48"/>
                  </a:cubicBezTo>
                  <a:cubicBezTo>
                    <a:pt x="78" y="49"/>
                    <a:pt x="80" y="49"/>
                    <a:pt x="83" y="4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1" y="52"/>
                    <a:pt x="78" y="52"/>
                    <a:pt x="76" y="52"/>
                  </a:cubicBezTo>
                  <a:cubicBezTo>
                    <a:pt x="72" y="52"/>
                    <a:pt x="69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49"/>
                    <a:pt x="71" y="49"/>
                    <a:pt x="71" y="48"/>
                  </a:cubicBezTo>
                  <a:cubicBezTo>
                    <a:pt x="72" y="48"/>
                    <a:pt x="72" y="46"/>
                    <a:pt x="72" y="43"/>
                  </a:cubicBezTo>
                  <a:cubicBezTo>
                    <a:pt x="72" y="37"/>
                    <a:pt x="72" y="30"/>
                    <a:pt x="72" y="23"/>
                  </a:cubicBezTo>
                  <a:cubicBezTo>
                    <a:pt x="72" y="19"/>
                    <a:pt x="72" y="15"/>
                    <a:pt x="72" y="10"/>
                  </a:cubicBezTo>
                  <a:cubicBezTo>
                    <a:pt x="72" y="7"/>
                    <a:pt x="72" y="6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4"/>
                    <a:pt x="69" y="4"/>
                    <a:pt x="66" y="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2" y="1"/>
                    <a:pt x="74" y="1"/>
                  </a:cubicBezTo>
                  <a:cubicBezTo>
                    <a:pt x="78" y="1"/>
                    <a:pt x="81" y="1"/>
                    <a:pt x="84" y="1"/>
                  </a:cubicBezTo>
                  <a:cubicBezTo>
                    <a:pt x="85" y="4"/>
                    <a:pt x="87" y="7"/>
                    <a:pt x="88" y="10"/>
                  </a:cubicBezTo>
                  <a:cubicBezTo>
                    <a:pt x="89" y="12"/>
                    <a:pt x="93" y="21"/>
                    <a:pt x="101" y="38"/>
                  </a:cubicBezTo>
                  <a:cubicBezTo>
                    <a:pt x="110" y="21"/>
                    <a:pt x="115" y="9"/>
                    <a:pt x="119" y="1"/>
                  </a:cubicBezTo>
                  <a:cubicBezTo>
                    <a:pt x="122" y="1"/>
                    <a:pt x="125" y="1"/>
                    <a:pt x="127" y="1"/>
                  </a:cubicBezTo>
                  <a:cubicBezTo>
                    <a:pt x="130" y="1"/>
                    <a:pt x="133" y="1"/>
                    <a:pt x="136" y="1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3" y="4"/>
                    <a:pt x="131" y="4"/>
                    <a:pt x="131" y="5"/>
                  </a:cubicBezTo>
                  <a:cubicBezTo>
                    <a:pt x="130" y="5"/>
                    <a:pt x="130" y="6"/>
                    <a:pt x="130" y="8"/>
                  </a:cubicBezTo>
                  <a:cubicBezTo>
                    <a:pt x="130" y="11"/>
                    <a:pt x="130" y="17"/>
                    <a:pt x="130" y="26"/>
                  </a:cubicBezTo>
                  <a:cubicBezTo>
                    <a:pt x="130" y="30"/>
                    <a:pt x="130" y="34"/>
                    <a:pt x="130" y="39"/>
                  </a:cubicBezTo>
                  <a:cubicBezTo>
                    <a:pt x="130" y="44"/>
                    <a:pt x="130" y="47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9"/>
                    <a:pt x="133" y="49"/>
                    <a:pt x="136" y="49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2" y="52"/>
                    <a:pt x="129" y="52"/>
                    <a:pt x="126" y="52"/>
                  </a:cubicBezTo>
                  <a:cubicBezTo>
                    <a:pt x="122" y="52"/>
                    <a:pt x="118" y="52"/>
                    <a:pt x="113" y="52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7" y="49"/>
                    <a:pt x="118" y="49"/>
                    <a:pt x="118" y="48"/>
                  </a:cubicBezTo>
                  <a:cubicBezTo>
                    <a:pt x="119" y="48"/>
                    <a:pt x="119" y="47"/>
                    <a:pt x="119" y="45"/>
                  </a:cubicBezTo>
                  <a:cubicBezTo>
                    <a:pt x="119" y="43"/>
                    <a:pt x="119" y="39"/>
                    <a:pt x="119" y="33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5" y="18"/>
                    <a:pt x="111" y="28"/>
                    <a:pt x="105" y="40"/>
                  </a:cubicBezTo>
                  <a:cubicBezTo>
                    <a:pt x="102" y="46"/>
                    <a:pt x="100" y="50"/>
                    <a:pt x="99" y="53"/>
                  </a:cubicBezTo>
                  <a:cubicBezTo>
                    <a:pt x="97" y="53"/>
                    <a:pt x="97" y="53"/>
                    <a:pt x="97" y="53"/>
                  </a:cubicBezTo>
                  <a:moveTo>
                    <a:pt x="446" y="52"/>
                  </a:moveTo>
                  <a:cubicBezTo>
                    <a:pt x="443" y="52"/>
                    <a:pt x="441" y="52"/>
                    <a:pt x="439" y="52"/>
                  </a:cubicBezTo>
                  <a:cubicBezTo>
                    <a:pt x="426" y="52"/>
                    <a:pt x="426" y="52"/>
                    <a:pt x="426" y="5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0" y="49"/>
                    <a:pt x="432" y="49"/>
                    <a:pt x="432" y="48"/>
                  </a:cubicBezTo>
                  <a:cubicBezTo>
                    <a:pt x="432" y="48"/>
                    <a:pt x="433" y="47"/>
                    <a:pt x="433" y="45"/>
                  </a:cubicBezTo>
                  <a:cubicBezTo>
                    <a:pt x="433" y="42"/>
                    <a:pt x="433" y="36"/>
                    <a:pt x="433" y="27"/>
                  </a:cubicBezTo>
                  <a:cubicBezTo>
                    <a:pt x="433" y="24"/>
                    <a:pt x="433" y="19"/>
                    <a:pt x="433" y="13"/>
                  </a:cubicBezTo>
                  <a:cubicBezTo>
                    <a:pt x="433" y="8"/>
                    <a:pt x="433" y="6"/>
                    <a:pt x="433" y="5"/>
                  </a:cubicBezTo>
                  <a:cubicBezTo>
                    <a:pt x="433" y="5"/>
                    <a:pt x="432" y="5"/>
                    <a:pt x="432" y="4"/>
                  </a:cubicBezTo>
                  <a:cubicBezTo>
                    <a:pt x="431" y="4"/>
                    <a:pt x="430" y="4"/>
                    <a:pt x="426" y="4"/>
                  </a:cubicBezTo>
                  <a:cubicBezTo>
                    <a:pt x="426" y="1"/>
                    <a:pt x="426" y="1"/>
                    <a:pt x="426" y="1"/>
                  </a:cubicBezTo>
                  <a:cubicBezTo>
                    <a:pt x="431" y="1"/>
                    <a:pt x="435" y="1"/>
                    <a:pt x="438" y="1"/>
                  </a:cubicBezTo>
                  <a:cubicBezTo>
                    <a:pt x="442" y="1"/>
                    <a:pt x="447" y="1"/>
                    <a:pt x="450" y="1"/>
                  </a:cubicBezTo>
                  <a:cubicBezTo>
                    <a:pt x="450" y="4"/>
                    <a:pt x="450" y="4"/>
                    <a:pt x="450" y="4"/>
                  </a:cubicBezTo>
                  <a:cubicBezTo>
                    <a:pt x="447" y="4"/>
                    <a:pt x="445" y="4"/>
                    <a:pt x="445" y="4"/>
                  </a:cubicBezTo>
                  <a:cubicBezTo>
                    <a:pt x="444" y="5"/>
                    <a:pt x="444" y="6"/>
                    <a:pt x="444" y="7"/>
                  </a:cubicBezTo>
                  <a:cubicBezTo>
                    <a:pt x="444" y="9"/>
                    <a:pt x="444" y="14"/>
                    <a:pt x="444" y="21"/>
                  </a:cubicBezTo>
                  <a:cubicBezTo>
                    <a:pt x="444" y="31"/>
                    <a:pt x="444" y="37"/>
                    <a:pt x="444" y="41"/>
                  </a:cubicBezTo>
                  <a:cubicBezTo>
                    <a:pt x="444" y="45"/>
                    <a:pt x="444" y="47"/>
                    <a:pt x="444" y="48"/>
                  </a:cubicBezTo>
                  <a:cubicBezTo>
                    <a:pt x="444" y="48"/>
                    <a:pt x="445" y="48"/>
                    <a:pt x="445" y="49"/>
                  </a:cubicBezTo>
                  <a:cubicBezTo>
                    <a:pt x="446" y="49"/>
                    <a:pt x="447" y="49"/>
                    <a:pt x="450" y="49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6" y="52"/>
                    <a:pt x="446" y="52"/>
                    <a:pt x="446" y="52"/>
                  </a:cubicBezTo>
                  <a:moveTo>
                    <a:pt x="395" y="52"/>
                  </a:moveTo>
                  <a:cubicBezTo>
                    <a:pt x="390" y="52"/>
                    <a:pt x="386" y="52"/>
                    <a:pt x="383" y="52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4" y="49"/>
                    <a:pt x="385" y="49"/>
                    <a:pt x="387" y="49"/>
                  </a:cubicBezTo>
                  <a:cubicBezTo>
                    <a:pt x="388" y="49"/>
                    <a:pt x="388" y="4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89" y="46"/>
                    <a:pt x="389" y="42"/>
                    <a:pt x="389" y="35"/>
                  </a:cubicBezTo>
                  <a:cubicBezTo>
                    <a:pt x="389" y="30"/>
                    <a:pt x="389" y="25"/>
                    <a:pt x="389" y="21"/>
                  </a:cubicBezTo>
                  <a:cubicBezTo>
                    <a:pt x="389" y="11"/>
                    <a:pt x="389" y="6"/>
                    <a:pt x="389" y="6"/>
                  </a:cubicBezTo>
                  <a:cubicBezTo>
                    <a:pt x="389" y="6"/>
                    <a:pt x="388" y="5"/>
                    <a:pt x="387" y="5"/>
                  </a:cubicBezTo>
                  <a:cubicBezTo>
                    <a:pt x="383" y="5"/>
                    <a:pt x="380" y="6"/>
                    <a:pt x="378" y="6"/>
                  </a:cubicBezTo>
                  <a:cubicBezTo>
                    <a:pt x="377" y="6"/>
                    <a:pt x="376" y="6"/>
                    <a:pt x="376" y="6"/>
                  </a:cubicBezTo>
                  <a:cubicBezTo>
                    <a:pt x="375" y="7"/>
                    <a:pt x="375" y="7"/>
                    <a:pt x="375" y="7"/>
                  </a:cubicBezTo>
                  <a:cubicBezTo>
                    <a:pt x="375" y="7"/>
                    <a:pt x="375" y="9"/>
                    <a:pt x="375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1" y="9"/>
                    <a:pt x="371" y="4"/>
                    <a:pt x="371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9" y="1"/>
                    <a:pt x="387" y="1"/>
                    <a:pt x="394" y="1"/>
                  </a:cubicBezTo>
                  <a:cubicBezTo>
                    <a:pt x="401" y="1"/>
                    <a:pt x="409" y="1"/>
                    <a:pt x="418" y="1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8" y="5"/>
                    <a:pt x="418" y="9"/>
                    <a:pt x="418" y="13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9"/>
                    <a:pt x="414" y="7"/>
                    <a:pt x="414" y="6"/>
                  </a:cubicBezTo>
                  <a:cubicBezTo>
                    <a:pt x="414" y="6"/>
                    <a:pt x="413" y="6"/>
                    <a:pt x="413" y="6"/>
                  </a:cubicBezTo>
                  <a:cubicBezTo>
                    <a:pt x="411" y="6"/>
                    <a:pt x="407" y="5"/>
                    <a:pt x="401" y="5"/>
                  </a:cubicBezTo>
                  <a:cubicBezTo>
                    <a:pt x="401" y="5"/>
                    <a:pt x="400" y="6"/>
                    <a:pt x="400" y="6"/>
                  </a:cubicBezTo>
                  <a:cubicBezTo>
                    <a:pt x="400" y="6"/>
                    <a:pt x="400" y="6"/>
                    <a:pt x="400" y="8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00" y="39"/>
                    <a:pt x="400" y="44"/>
                    <a:pt x="400" y="45"/>
                  </a:cubicBezTo>
                  <a:cubicBezTo>
                    <a:pt x="400" y="47"/>
                    <a:pt x="401" y="48"/>
                    <a:pt x="401" y="48"/>
                  </a:cubicBezTo>
                  <a:cubicBezTo>
                    <a:pt x="401" y="49"/>
                    <a:pt x="403" y="49"/>
                    <a:pt x="407" y="49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3" y="52"/>
                    <a:pt x="399" y="52"/>
                    <a:pt x="395" y="52"/>
                  </a:cubicBezTo>
                  <a:moveTo>
                    <a:pt x="354" y="52"/>
                  </a:moveTo>
                  <a:cubicBezTo>
                    <a:pt x="350" y="52"/>
                    <a:pt x="346" y="52"/>
                    <a:pt x="342" y="52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5" y="49"/>
                    <a:pt x="347" y="49"/>
                    <a:pt x="347" y="48"/>
                  </a:cubicBezTo>
                  <a:cubicBezTo>
                    <a:pt x="347" y="48"/>
                    <a:pt x="348" y="48"/>
                    <a:pt x="348" y="47"/>
                  </a:cubicBezTo>
                  <a:cubicBezTo>
                    <a:pt x="348" y="47"/>
                    <a:pt x="347" y="45"/>
                    <a:pt x="346" y="43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1" y="36"/>
                    <a:pt x="337" y="36"/>
                    <a:pt x="334" y="36"/>
                  </a:cubicBezTo>
                  <a:cubicBezTo>
                    <a:pt x="330" y="36"/>
                    <a:pt x="327" y="36"/>
                    <a:pt x="325" y="36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2"/>
                    <a:pt x="322" y="43"/>
                    <a:pt x="321" y="46"/>
                  </a:cubicBezTo>
                  <a:cubicBezTo>
                    <a:pt x="321" y="46"/>
                    <a:pt x="321" y="47"/>
                    <a:pt x="321" y="47"/>
                  </a:cubicBezTo>
                  <a:cubicBezTo>
                    <a:pt x="321" y="47"/>
                    <a:pt x="321" y="48"/>
                    <a:pt x="322" y="48"/>
                  </a:cubicBezTo>
                  <a:cubicBezTo>
                    <a:pt x="322" y="48"/>
                    <a:pt x="324" y="49"/>
                    <a:pt x="327" y="49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5" y="52"/>
                    <a:pt x="322" y="52"/>
                    <a:pt x="318" y="52"/>
                  </a:cubicBezTo>
                  <a:cubicBezTo>
                    <a:pt x="315" y="52"/>
                    <a:pt x="312" y="52"/>
                    <a:pt x="310" y="52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12" y="49"/>
                    <a:pt x="314" y="48"/>
                    <a:pt x="314" y="48"/>
                  </a:cubicBezTo>
                  <a:cubicBezTo>
                    <a:pt x="315" y="48"/>
                    <a:pt x="315" y="47"/>
                    <a:pt x="316" y="45"/>
                  </a:cubicBezTo>
                  <a:cubicBezTo>
                    <a:pt x="318" y="42"/>
                    <a:pt x="319" y="38"/>
                    <a:pt x="322" y="3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9" y="45"/>
                    <a:pt x="360" y="47"/>
                    <a:pt x="361" y="48"/>
                  </a:cubicBezTo>
                  <a:cubicBezTo>
                    <a:pt x="361" y="48"/>
                    <a:pt x="363" y="49"/>
                    <a:pt x="365" y="49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1" y="52"/>
                    <a:pt x="358" y="52"/>
                    <a:pt x="354" y="52"/>
                  </a:cubicBezTo>
                  <a:moveTo>
                    <a:pt x="326" y="32"/>
                  </a:moveTo>
                  <a:cubicBezTo>
                    <a:pt x="329" y="32"/>
                    <a:pt x="331" y="32"/>
                    <a:pt x="334" y="32"/>
                  </a:cubicBezTo>
                  <a:cubicBezTo>
                    <a:pt x="337" y="32"/>
                    <a:pt x="339" y="32"/>
                    <a:pt x="342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26" y="32"/>
                    <a:pt x="326" y="32"/>
                    <a:pt x="326" y="32"/>
                  </a:cubicBezTo>
                  <a:moveTo>
                    <a:pt x="279" y="52"/>
                  </a:moveTo>
                  <a:cubicBezTo>
                    <a:pt x="274" y="52"/>
                    <a:pt x="270" y="52"/>
                    <a:pt x="267" y="52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8" y="49"/>
                    <a:pt x="269" y="49"/>
                    <a:pt x="271" y="49"/>
                  </a:cubicBezTo>
                  <a:cubicBezTo>
                    <a:pt x="272" y="49"/>
                    <a:pt x="272" y="48"/>
                    <a:pt x="272" y="48"/>
                  </a:cubicBezTo>
                  <a:cubicBezTo>
                    <a:pt x="273" y="48"/>
                    <a:pt x="273" y="47"/>
                    <a:pt x="273" y="47"/>
                  </a:cubicBezTo>
                  <a:cubicBezTo>
                    <a:pt x="273" y="46"/>
                    <a:pt x="273" y="42"/>
                    <a:pt x="273" y="35"/>
                  </a:cubicBezTo>
                  <a:cubicBezTo>
                    <a:pt x="273" y="30"/>
                    <a:pt x="274" y="25"/>
                    <a:pt x="274" y="21"/>
                  </a:cubicBezTo>
                  <a:cubicBezTo>
                    <a:pt x="274" y="11"/>
                    <a:pt x="273" y="6"/>
                    <a:pt x="273" y="6"/>
                  </a:cubicBezTo>
                  <a:cubicBezTo>
                    <a:pt x="273" y="6"/>
                    <a:pt x="273" y="5"/>
                    <a:pt x="271" y="5"/>
                  </a:cubicBezTo>
                  <a:cubicBezTo>
                    <a:pt x="267" y="5"/>
                    <a:pt x="264" y="6"/>
                    <a:pt x="262" y="6"/>
                  </a:cubicBezTo>
                  <a:cubicBezTo>
                    <a:pt x="261" y="6"/>
                    <a:pt x="260" y="6"/>
                    <a:pt x="260" y="6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7"/>
                    <a:pt x="259" y="9"/>
                    <a:pt x="259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56" y="9"/>
                    <a:pt x="255" y="4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63" y="1"/>
                    <a:pt x="271" y="1"/>
                    <a:pt x="278" y="1"/>
                  </a:cubicBezTo>
                  <a:cubicBezTo>
                    <a:pt x="285" y="1"/>
                    <a:pt x="293" y="1"/>
                    <a:pt x="302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2" y="5"/>
                    <a:pt x="302" y="9"/>
                    <a:pt x="302" y="13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8" y="9"/>
                    <a:pt x="298" y="7"/>
                    <a:pt x="298" y="6"/>
                  </a:cubicBezTo>
                  <a:cubicBezTo>
                    <a:pt x="298" y="6"/>
                    <a:pt x="297" y="6"/>
                    <a:pt x="297" y="6"/>
                  </a:cubicBezTo>
                  <a:cubicBezTo>
                    <a:pt x="295" y="6"/>
                    <a:pt x="291" y="5"/>
                    <a:pt x="285" y="5"/>
                  </a:cubicBezTo>
                  <a:cubicBezTo>
                    <a:pt x="285" y="5"/>
                    <a:pt x="284" y="6"/>
                    <a:pt x="284" y="6"/>
                  </a:cubicBezTo>
                  <a:cubicBezTo>
                    <a:pt x="284" y="6"/>
                    <a:pt x="284" y="6"/>
                    <a:pt x="284" y="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84" y="39"/>
                    <a:pt x="284" y="44"/>
                    <a:pt x="284" y="45"/>
                  </a:cubicBezTo>
                  <a:cubicBezTo>
                    <a:pt x="284" y="47"/>
                    <a:pt x="285" y="48"/>
                    <a:pt x="285" y="48"/>
                  </a:cubicBezTo>
                  <a:cubicBezTo>
                    <a:pt x="285" y="49"/>
                    <a:pt x="287" y="49"/>
                    <a:pt x="291" y="49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7" y="52"/>
                    <a:pt x="283" y="52"/>
                    <a:pt x="279" y="52"/>
                  </a:cubicBezTo>
                  <a:moveTo>
                    <a:pt x="158" y="52"/>
                  </a:moveTo>
                  <a:cubicBezTo>
                    <a:pt x="157" y="52"/>
                    <a:pt x="153" y="52"/>
                    <a:pt x="145" y="5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8" y="49"/>
                    <a:pt x="150" y="49"/>
                    <a:pt x="150" y="48"/>
                  </a:cubicBezTo>
                  <a:cubicBezTo>
                    <a:pt x="150" y="48"/>
                    <a:pt x="151" y="48"/>
                    <a:pt x="151" y="48"/>
                  </a:cubicBezTo>
                  <a:cubicBezTo>
                    <a:pt x="151" y="47"/>
                    <a:pt x="151" y="45"/>
                    <a:pt x="151" y="40"/>
                  </a:cubicBezTo>
                  <a:cubicBezTo>
                    <a:pt x="151" y="36"/>
                    <a:pt x="151" y="31"/>
                    <a:pt x="151" y="27"/>
                  </a:cubicBezTo>
                  <a:cubicBezTo>
                    <a:pt x="151" y="19"/>
                    <a:pt x="151" y="14"/>
                    <a:pt x="151" y="10"/>
                  </a:cubicBezTo>
                  <a:cubicBezTo>
                    <a:pt x="151" y="7"/>
                    <a:pt x="151" y="5"/>
                    <a:pt x="150" y="5"/>
                  </a:cubicBezTo>
                  <a:cubicBezTo>
                    <a:pt x="150" y="4"/>
                    <a:pt x="149" y="4"/>
                    <a:pt x="147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2" y="1"/>
                    <a:pt x="154" y="1"/>
                    <a:pt x="155" y="1"/>
                  </a:cubicBezTo>
                  <a:cubicBezTo>
                    <a:pt x="157" y="1"/>
                    <a:pt x="161" y="1"/>
                    <a:pt x="165" y="1"/>
                  </a:cubicBezTo>
                  <a:cubicBezTo>
                    <a:pt x="168" y="1"/>
                    <a:pt x="170" y="1"/>
                    <a:pt x="171" y="1"/>
                  </a:cubicBezTo>
                  <a:cubicBezTo>
                    <a:pt x="175" y="1"/>
                    <a:pt x="178" y="1"/>
                    <a:pt x="181" y="2"/>
                  </a:cubicBezTo>
                  <a:cubicBezTo>
                    <a:pt x="183" y="3"/>
                    <a:pt x="184" y="4"/>
                    <a:pt x="185" y="6"/>
                  </a:cubicBezTo>
                  <a:cubicBezTo>
                    <a:pt x="186" y="7"/>
                    <a:pt x="187" y="9"/>
                    <a:pt x="187" y="12"/>
                  </a:cubicBezTo>
                  <a:cubicBezTo>
                    <a:pt x="187" y="16"/>
                    <a:pt x="185" y="20"/>
                    <a:pt x="182" y="23"/>
                  </a:cubicBezTo>
                  <a:cubicBezTo>
                    <a:pt x="179" y="26"/>
                    <a:pt x="175" y="28"/>
                    <a:pt x="170" y="28"/>
                  </a:cubicBezTo>
                  <a:cubicBezTo>
                    <a:pt x="169" y="28"/>
                    <a:pt x="169" y="28"/>
                    <a:pt x="168" y="28"/>
                  </a:cubicBezTo>
                  <a:cubicBezTo>
                    <a:pt x="167" y="28"/>
                    <a:pt x="166" y="28"/>
                    <a:pt x="166" y="27"/>
                  </a:cubicBezTo>
                  <a:cubicBezTo>
                    <a:pt x="165" y="27"/>
                    <a:pt x="165" y="26"/>
                    <a:pt x="164" y="25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6" y="24"/>
                    <a:pt x="166" y="24"/>
                    <a:pt x="167" y="24"/>
                  </a:cubicBezTo>
                  <a:cubicBezTo>
                    <a:pt x="167" y="24"/>
                    <a:pt x="167" y="24"/>
                    <a:pt x="168" y="24"/>
                  </a:cubicBezTo>
                  <a:cubicBezTo>
                    <a:pt x="170" y="24"/>
                    <a:pt x="172" y="23"/>
                    <a:pt x="174" y="22"/>
                  </a:cubicBezTo>
                  <a:cubicBezTo>
                    <a:pt x="175" y="20"/>
                    <a:pt x="176" y="18"/>
                    <a:pt x="176" y="15"/>
                  </a:cubicBezTo>
                  <a:cubicBezTo>
                    <a:pt x="176" y="11"/>
                    <a:pt x="175" y="9"/>
                    <a:pt x="174" y="7"/>
                  </a:cubicBezTo>
                  <a:cubicBezTo>
                    <a:pt x="172" y="5"/>
                    <a:pt x="170" y="4"/>
                    <a:pt x="167" y="4"/>
                  </a:cubicBezTo>
                  <a:cubicBezTo>
                    <a:pt x="165" y="4"/>
                    <a:pt x="164" y="5"/>
                    <a:pt x="162" y="5"/>
                  </a:cubicBezTo>
                  <a:cubicBezTo>
                    <a:pt x="162" y="13"/>
                    <a:pt x="162" y="19"/>
                    <a:pt x="162" y="24"/>
                  </a:cubicBezTo>
                  <a:cubicBezTo>
                    <a:pt x="162" y="26"/>
                    <a:pt x="162" y="32"/>
                    <a:pt x="162" y="41"/>
                  </a:cubicBezTo>
                  <a:cubicBezTo>
                    <a:pt x="162" y="45"/>
                    <a:pt x="162" y="47"/>
                    <a:pt x="162" y="47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9"/>
                    <a:pt x="166" y="49"/>
                    <a:pt x="169" y="49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5" y="52"/>
                    <a:pt x="161" y="52"/>
                    <a:pt x="15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155" y="559"/>
              <a:ext cx="108" cy="116"/>
            </a:xfrm>
            <a:custGeom>
              <a:avLst/>
              <a:gdLst>
                <a:gd name="T0" fmla="*/ 12 w 83"/>
                <a:gd name="T1" fmla="*/ 68 h 79"/>
                <a:gd name="T2" fmla="*/ 0 w 83"/>
                <a:gd name="T3" fmla="*/ 40 h 79"/>
                <a:gd name="T4" fmla="*/ 12 w 83"/>
                <a:gd name="T5" fmla="*/ 11 h 79"/>
                <a:gd name="T6" fmla="*/ 48 w 83"/>
                <a:gd name="T7" fmla="*/ 0 h 79"/>
                <a:gd name="T8" fmla="*/ 63 w 83"/>
                <a:gd name="T9" fmla="*/ 1 h 79"/>
                <a:gd name="T10" fmla="*/ 77 w 83"/>
                <a:gd name="T11" fmla="*/ 5 h 79"/>
                <a:gd name="T12" fmla="*/ 78 w 83"/>
                <a:gd name="T13" fmla="*/ 6 h 79"/>
                <a:gd name="T14" fmla="*/ 75 w 83"/>
                <a:gd name="T15" fmla="*/ 23 h 79"/>
                <a:gd name="T16" fmla="*/ 71 w 83"/>
                <a:gd name="T17" fmla="*/ 23 h 79"/>
                <a:gd name="T18" fmla="*/ 70 w 83"/>
                <a:gd name="T19" fmla="*/ 14 h 79"/>
                <a:gd name="T20" fmla="*/ 61 w 83"/>
                <a:gd name="T21" fmla="*/ 8 h 79"/>
                <a:gd name="T22" fmla="*/ 48 w 83"/>
                <a:gd name="T23" fmla="*/ 6 h 79"/>
                <a:gd name="T24" fmla="*/ 25 w 83"/>
                <a:gd name="T25" fmla="*/ 15 h 79"/>
                <a:gd name="T26" fmla="*/ 17 w 83"/>
                <a:gd name="T27" fmla="*/ 38 h 79"/>
                <a:gd name="T28" fmla="*/ 26 w 83"/>
                <a:gd name="T29" fmla="*/ 64 h 79"/>
                <a:gd name="T30" fmla="*/ 48 w 83"/>
                <a:gd name="T31" fmla="*/ 73 h 79"/>
                <a:gd name="T32" fmla="*/ 62 w 83"/>
                <a:gd name="T33" fmla="*/ 70 h 79"/>
                <a:gd name="T34" fmla="*/ 63 w 83"/>
                <a:gd name="T35" fmla="*/ 62 h 79"/>
                <a:gd name="T36" fmla="*/ 62 w 83"/>
                <a:gd name="T37" fmla="*/ 53 h 79"/>
                <a:gd name="T38" fmla="*/ 50 w 83"/>
                <a:gd name="T39" fmla="*/ 51 h 79"/>
                <a:gd name="T40" fmla="*/ 50 w 83"/>
                <a:gd name="T41" fmla="*/ 47 h 79"/>
                <a:gd name="T42" fmla="*/ 68 w 83"/>
                <a:gd name="T43" fmla="*/ 47 h 79"/>
                <a:gd name="T44" fmla="*/ 83 w 83"/>
                <a:gd name="T45" fmla="*/ 47 h 79"/>
                <a:gd name="T46" fmla="*/ 83 w 83"/>
                <a:gd name="T47" fmla="*/ 50 h 79"/>
                <a:gd name="T48" fmla="*/ 79 w 83"/>
                <a:gd name="T49" fmla="*/ 52 h 79"/>
                <a:gd name="T50" fmla="*/ 78 w 83"/>
                <a:gd name="T51" fmla="*/ 62 h 79"/>
                <a:gd name="T52" fmla="*/ 79 w 83"/>
                <a:gd name="T53" fmla="*/ 73 h 79"/>
                <a:gd name="T54" fmla="*/ 61 w 83"/>
                <a:gd name="T55" fmla="*/ 78 h 79"/>
                <a:gd name="T56" fmla="*/ 45 w 83"/>
                <a:gd name="T57" fmla="*/ 79 h 79"/>
                <a:gd name="T58" fmla="*/ 12 w 83"/>
                <a:gd name="T5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79">
                  <a:moveTo>
                    <a:pt x="12" y="68"/>
                  </a:moveTo>
                  <a:cubicBezTo>
                    <a:pt x="4" y="61"/>
                    <a:pt x="0" y="51"/>
                    <a:pt x="0" y="40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1" y="4"/>
                    <a:pt x="32" y="0"/>
                    <a:pt x="48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2"/>
                    <a:pt x="73" y="3"/>
                    <a:pt x="77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11"/>
                    <a:pt x="76" y="16"/>
                    <a:pt x="75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0" y="17"/>
                    <a:pt x="70" y="14"/>
                  </a:cubicBezTo>
                  <a:cubicBezTo>
                    <a:pt x="68" y="11"/>
                    <a:pt x="65" y="9"/>
                    <a:pt x="61" y="8"/>
                  </a:cubicBezTo>
                  <a:cubicBezTo>
                    <a:pt x="57" y="7"/>
                    <a:pt x="53" y="6"/>
                    <a:pt x="48" y="6"/>
                  </a:cubicBezTo>
                  <a:cubicBezTo>
                    <a:pt x="39" y="6"/>
                    <a:pt x="31" y="9"/>
                    <a:pt x="25" y="15"/>
                  </a:cubicBezTo>
                  <a:cubicBezTo>
                    <a:pt x="20" y="20"/>
                    <a:pt x="17" y="28"/>
                    <a:pt x="17" y="38"/>
                  </a:cubicBezTo>
                  <a:cubicBezTo>
                    <a:pt x="17" y="49"/>
                    <a:pt x="20" y="57"/>
                    <a:pt x="26" y="64"/>
                  </a:cubicBezTo>
                  <a:cubicBezTo>
                    <a:pt x="32" y="70"/>
                    <a:pt x="39" y="73"/>
                    <a:pt x="48" y="73"/>
                  </a:cubicBezTo>
                  <a:cubicBezTo>
                    <a:pt x="52" y="73"/>
                    <a:pt x="57" y="72"/>
                    <a:pt x="62" y="70"/>
                  </a:cubicBezTo>
                  <a:cubicBezTo>
                    <a:pt x="63" y="67"/>
                    <a:pt x="63" y="65"/>
                    <a:pt x="63" y="62"/>
                  </a:cubicBezTo>
                  <a:cubicBezTo>
                    <a:pt x="63" y="56"/>
                    <a:pt x="62" y="53"/>
                    <a:pt x="62" y="53"/>
                  </a:cubicBezTo>
                  <a:cubicBezTo>
                    <a:pt x="61" y="52"/>
                    <a:pt x="57" y="52"/>
                    <a:pt x="50" y="5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7" y="47"/>
                    <a:pt x="63" y="47"/>
                    <a:pt x="68" y="47"/>
                  </a:cubicBezTo>
                  <a:cubicBezTo>
                    <a:pt x="73" y="47"/>
                    <a:pt x="78" y="47"/>
                    <a:pt x="83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1"/>
                    <a:pt x="80" y="51"/>
                    <a:pt x="79" y="52"/>
                  </a:cubicBezTo>
                  <a:cubicBezTo>
                    <a:pt x="78" y="56"/>
                    <a:pt x="78" y="59"/>
                    <a:pt x="78" y="62"/>
                  </a:cubicBezTo>
                  <a:cubicBezTo>
                    <a:pt x="78" y="63"/>
                    <a:pt x="78" y="67"/>
                    <a:pt x="79" y="73"/>
                  </a:cubicBezTo>
                  <a:cubicBezTo>
                    <a:pt x="72" y="75"/>
                    <a:pt x="66" y="77"/>
                    <a:pt x="61" y="78"/>
                  </a:cubicBezTo>
                  <a:cubicBezTo>
                    <a:pt x="56" y="79"/>
                    <a:pt x="51" y="79"/>
                    <a:pt x="45" y="79"/>
                  </a:cubicBezTo>
                  <a:cubicBezTo>
                    <a:pt x="31" y="79"/>
                    <a:pt x="20" y="76"/>
                    <a:pt x="12" y="68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281" y="597"/>
              <a:ext cx="297" cy="78"/>
            </a:xfrm>
            <a:custGeom>
              <a:avLst/>
              <a:gdLst>
                <a:gd name="T0" fmla="*/ 130 w 229"/>
                <a:gd name="T1" fmla="*/ 35 h 53"/>
                <a:gd name="T2" fmla="*/ 129 w 229"/>
                <a:gd name="T3" fmla="*/ 5 h 53"/>
                <a:gd name="T4" fmla="*/ 124 w 229"/>
                <a:gd name="T5" fmla="*/ 1 h 53"/>
                <a:gd name="T6" fmla="*/ 147 w 229"/>
                <a:gd name="T7" fmla="*/ 4 h 53"/>
                <a:gd name="T8" fmla="*/ 141 w 229"/>
                <a:gd name="T9" fmla="*/ 7 h 53"/>
                <a:gd name="T10" fmla="*/ 142 w 229"/>
                <a:gd name="T11" fmla="*/ 41 h 53"/>
                <a:gd name="T12" fmla="*/ 163 w 229"/>
                <a:gd name="T13" fmla="*/ 45 h 53"/>
                <a:gd name="T14" fmla="*/ 168 w 229"/>
                <a:gd name="T15" fmla="*/ 11 h 53"/>
                <a:gd name="T16" fmla="*/ 161 w 229"/>
                <a:gd name="T17" fmla="*/ 4 h 53"/>
                <a:gd name="T18" fmla="*/ 178 w 229"/>
                <a:gd name="T19" fmla="*/ 1 h 53"/>
                <a:gd name="T20" fmla="*/ 173 w 229"/>
                <a:gd name="T21" fmla="*/ 9 h 53"/>
                <a:gd name="T22" fmla="*/ 170 w 229"/>
                <a:gd name="T23" fmla="*/ 45 h 53"/>
                <a:gd name="T24" fmla="*/ 139 w 229"/>
                <a:gd name="T25" fmla="*/ 51 h 53"/>
                <a:gd name="T26" fmla="*/ 62 w 229"/>
                <a:gd name="T27" fmla="*/ 12 h 53"/>
                <a:gd name="T28" fmla="*/ 103 w 229"/>
                <a:gd name="T29" fmla="*/ 3 h 53"/>
                <a:gd name="T30" fmla="*/ 111 w 229"/>
                <a:gd name="T31" fmla="*/ 40 h 53"/>
                <a:gd name="T32" fmla="*/ 65 w 229"/>
                <a:gd name="T33" fmla="*/ 46 h 53"/>
                <a:gd name="T34" fmla="*/ 72 w 229"/>
                <a:gd name="T35" fmla="*/ 39 h 53"/>
                <a:gd name="T36" fmla="*/ 99 w 229"/>
                <a:gd name="T37" fmla="*/ 43 h 53"/>
                <a:gd name="T38" fmla="*/ 86 w 229"/>
                <a:gd name="T39" fmla="*/ 4 h 53"/>
                <a:gd name="T40" fmla="*/ 187 w 229"/>
                <a:gd name="T41" fmla="*/ 52 h 53"/>
                <a:gd name="T42" fmla="*/ 192 w 229"/>
                <a:gd name="T43" fmla="*/ 48 h 53"/>
                <a:gd name="T44" fmla="*/ 193 w 229"/>
                <a:gd name="T45" fmla="*/ 10 h 53"/>
                <a:gd name="T46" fmla="*/ 187 w 229"/>
                <a:gd name="T47" fmla="*/ 4 h 53"/>
                <a:gd name="T48" fmla="*/ 197 w 229"/>
                <a:gd name="T49" fmla="*/ 1 h 53"/>
                <a:gd name="T50" fmla="*/ 222 w 229"/>
                <a:gd name="T51" fmla="*/ 2 h 53"/>
                <a:gd name="T52" fmla="*/ 224 w 229"/>
                <a:gd name="T53" fmla="*/ 23 h 53"/>
                <a:gd name="T54" fmla="*/ 207 w 229"/>
                <a:gd name="T55" fmla="*/ 27 h 53"/>
                <a:gd name="T56" fmla="*/ 208 w 229"/>
                <a:gd name="T57" fmla="*/ 24 h 53"/>
                <a:gd name="T58" fmla="*/ 218 w 229"/>
                <a:gd name="T59" fmla="*/ 15 h 53"/>
                <a:gd name="T60" fmla="*/ 204 w 229"/>
                <a:gd name="T61" fmla="*/ 5 h 53"/>
                <a:gd name="T62" fmla="*/ 204 w 229"/>
                <a:gd name="T63" fmla="*/ 47 h 53"/>
                <a:gd name="T64" fmla="*/ 211 w 229"/>
                <a:gd name="T65" fmla="*/ 52 h 53"/>
                <a:gd name="T66" fmla="*/ 19 w 229"/>
                <a:gd name="T67" fmla="*/ 26 h 53"/>
                <a:gd name="T68" fmla="*/ 29 w 229"/>
                <a:gd name="T69" fmla="*/ 22 h 53"/>
                <a:gd name="T70" fmla="*/ 22 w 229"/>
                <a:gd name="T71" fmla="*/ 5 h 53"/>
                <a:gd name="T72" fmla="*/ 17 w 229"/>
                <a:gd name="T73" fmla="*/ 30 h 53"/>
                <a:gd name="T74" fmla="*/ 18 w 229"/>
                <a:gd name="T75" fmla="*/ 48 h 53"/>
                <a:gd name="T76" fmla="*/ 12 w 229"/>
                <a:gd name="T77" fmla="*/ 52 h 53"/>
                <a:gd name="T78" fmla="*/ 5 w 229"/>
                <a:gd name="T79" fmla="*/ 48 h 53"/>
                <a:gd name="T80" fmla="*/ 6 w 229"/>
                <a:gd name="T81" fmla="*/ 29 h 53"/>
                <a:gd name="T82" fmla="*/ 5 w 229"/>
                <a:gd name="T83" fmla="*/ 5 h 53"/>
                <a:gd name="T84" fmla="*/ 10 w 229"/>
                <a:gd name="T85" fmla="*/ 1 h 53"/>
                <a:gd name="T86" fmla="*/ 41 w 229"/>
                <a:gd name="T87" fmla="*/ 6 h 53"/>
                <a:gd name="T88" fmla="*/ 31 w 229"/>
                <a:gd name="T89" fmla="*/ 25 h 53"/>
                <a:gd name="T90" fmla="*/ 48 w 229"/>
                <a:gd name="T91" fmla="*/ 49 h 53"/>
                <a:gd name="T92" fmla="*/ 48 w 229"/>
                <a:gd name="T9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39" y="51"/>
                  </a:moveTo>
                  <a:cubicBezTo>
                    <a:pt x="136" y="49"/>
                    <a:pt x="133" y="47"/>
                    <a:pt x="132" y="45"/>
                  </a:cubicBezTo>
                  <a:cubicBezTo>
                    <a:pt x="131" y="43"/>
                    <a:pt x="130" y="40"/>
                    <a:pt x="130" y="35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7"/>
                    <a:pt x="130" y="14"/>
                    <a:pt x="130" y="9"/>
                  </a:cubicBezTo>
                  <a:cubicBezTo>
                    <a:pt x="130" y="7"/>
                    <a:pt x="130" y="6"/>
                    <a:pt x="129" y="5"/>
                  </a:cubicBezTo>
                  <a:cubicBezTo>
                    <a:pt x="129" y="5"/>
                    <a:pt x="129" y="5"/>
                    <a:pt x="128" y="4"/>
                  </a:cubicBezTo>
                  <a:cubicBezTo>
                    <a:pt x="128" y="4"/>
                    <a:pt x="127" y="4"/>
                    <a:pt x="124" y="4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9" y="1"/>
                    <a:pt x="133" y="1"/>
                    <a:pt x="137" y="1"/>
                  </a:cubicBezTo>
                  <a:cubicBezTo>
                    <a:pt x="139" y="1"/>
                    <a:pt x="143" y="1"/>
                    <a:pt x="147" y="1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5" y="4"/>
                    <a:pt x="143" y="4"/>
                    <a:pt x="142" y="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6"/>
                    <a:pt x="141" y="7"/>
                  </a:cubicBezTo>
                  <a:cubicBezTo>
                    <a:pt x="141" y="8"/>
                    <a:pt x="141" y="12"/>
                    <a:pt x="141" y="18"/>
                  </a:cubicBezTo>
                  <a:cubicBezTo>
                    <a:pt x="141" y="23"/>
                    <a:pt x="141" y="28"/>
                    <a:pt x="141" y="32"/>
                  </a:cubicBezTo>
                  <a:cubicBezTo>
                    <a:pt x="141" y="36"/>
                    <a:pt x="141" y="39"/>
                    <a:pt x="142" y="41"/>
                  </a:cubicBezTo>
                  <a:cubicBezTo>
                    <a:pt x="143" y="43"/>
                    <a:pt x="144" y="44"/>
                    <a:pt x="146" y="45"/>
                  </a:cubicBezTo>
                  <a:cubicBezTo>
                    <a:pt x="148" y="46"/>
                    <a:pt x="151" y="47"/>
                    <a:pt x="154" y="47"/>
                  </a:cubicBezTo>
                  <a:cubicBezTo>
                    <a:pt x="158" y="47"/>
                    <a:pt x="161" y="46"/>
                    <a:pt x="163" y="45"/>
                  </a:cubicBezTo>
                  <a:cubicBezTo>
                    <a:pt x="165" y="43"/>
                    <a:pt x="166" y="42"/>
                    <a:pt x="167" y="39"/>
                  </a:cubicBezTo>
                  <a:cubicBezTo>
                    <a:pt x="168" y="37"/>
                    <a:pt x="168" y="32"/>
                    <a:pt x="168" y="24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8"/>
                    <a:pt x="168" y="6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6" y="4"/>
                    <a:pt x="164" y="4"/>
                    <a:pt x="161" y="4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4" y="1"/>
                    <a:pt x="167" y="1"/>
                    <a:pt x="170" y="1"/>
                  </a:cubicBezTo>
                  <a:cubicBezTo>
                    <a:pt x="172" y="1"/>
                    <a:pt x="175" y="1"/>
                    <a:pt x="178" y="1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6" y="4"/>
                    <a:pt x="175" y="4"/>
                    <a:pt x="174" y="5"/>
                  </a:cubicBezTo>
                  <a:cubicBezTo>
                    <a:pt x="173" y="5"/>
                    <a:pt x="173" y="6"/>
                    <a:pt x="173" y="9"/>
                  </a:cubicBezTo>
                  <a:cubicBezTo>
                    <a:pt x="173" y="14"/>
                    <a:pt x="172" y="20"/>
                    <a:pt x="172" y="27"/>
                  </a:cubicBezTo>
                  <a:cubicBezTo>
                    <a:pt x="172" y="32"/>
                    <a:pt x="172" y="35"/>
                    <a:pt x="172" y="36"/>
                  </a:cubicBezTo>
                  <a:cubicBezTo>
                    <a:pt x="172" y="39"/>
                    <a:pt x="171" y="42"/>
                    <a:pt x="170" y="45"/>
                  </a:cubicBezTo>
                  <a:cubicBezTo>
                    <a:pt x="168" y="47"/>
                    <a:pt x="166" y="49"/>
                    <a:pt x="163" y="51"/>
                  </a:cubicBezTo>
                  <a:cubicBezTo>
                    <a:pt x="160" y="52"/>
                    <a:pt x="156" y="53"/>
                    <a:pt x="151" y="53"/>
                  </a:cubicBezTo>
                  <a:cubicBezTo>
                    <a:pt x="146" y="53"/>
                    <a:pt x="142" y="52"/>
                    <a:pt x="139" y="51"/>
                  </a:cubicBezTo>
                  <a:moveTo>
                    <a:pt x="65" y="46"/>
                  </a:moveTo>
                  <a:cubicBezTo>
                    <a:pt x="61" y="41"/>
                    <a:pt x="58" y="35"/>
                    <a:pt x="58" y="27"/>
                  </a:cubicBezTo>
                  <a:cubicBezTo>
                    <a:pt x="58" y="21"/>
                    <a:pt x="59" y="16"/>
                    <a:pt x="62" y="12"/>
                  </a:cubicBezTo>
                  <a:cubicBezTo>
                    <a:pt x="64" y="8"/>
                    <a:pt x="67" y="5"/>
                    <a:pt x="71" y="3"/>
                  </a:cubicBezTo>
                  <a:cubicBezTo>
                    <a:pt x="76" y="1"/>
                    <a:pt x="81" y="0"/>
                    <a:pt x="87" y="0"/>
                  </a:cubicBezTo>
                  <a:cubicBezTo>
                    <a:pt x="94" y="0"/>
                    <a:pt x="99" y="1"/>
                    <a:pt x="103" y="3"/>
                  </a:cubicBezTo>
                  <a:cubicBezTo>
                    <a:pt x="107" y="5"/>
                    <a:pt x="110" y="8"/>
                    <a:pt x="112" y="12"/>
                  </a:cubicBezTo>
                  <a:cubicBezTo>
                    <a:pt x="114" y="15"/>
                    <a:pt x="115" y="20"/>
                    <a:pt x="115" y="25"/>
                  </a:cubicBezTo>
                  <a:cubicBezTo>
                    <a:pt x="115" y="31"/>
                    <a:pt x="114" y="36"/>
                    <a:pt x="111" y="40"/>
                  </a:cubicBezTo>
                  <a:cubicBezTo>
                    <a:pt x="109" y="44"/>
                    <a:pt x="106" y="47"/>
                    <a:pt x="102" y="49"/>
                  </a:cubicBezTo>
                  <a:cubicBezTo>
                    <a:pt x="97" y="52"/>
                    <a:pt x="92" y="53"/>
                    <a:pt x="86" y="53"/>
                  </a:cubicBezTo>
                  <a:cubicBezTo>
                    <a:pt x="77" y="53"/>
                    <a:pt x="70" y="51"/>
                    <a:pt x="65" y="46"/>
                  </a:cubicBezTo>
                  <a:moveTo>
                    <a:pt x="74" y="9"/>
                  </a:moveTo>
                  <a:cubicBezTo>
                    <a:pt x="71" y="13"/>
                    <a:pt x="70" y="18"/>
                    <a:pt x="70" y="25"/>
                  </a:cubicBezTo>
                  <a:cubicBezTo>
                    <a:pt x="70" y="31"/>
                    <a:pt x="70" y="35"/>
                    <a:pt x="72" y="39"/>
                  </a:cubicBezTo>
                  <a:cubicBezTo>
                    <a:pt x="74" y="42"/>
                    <a:pt x="76" y="45"/>
                    <a:pt x="78" y="47"/>
                  </a:cubicBezTo>
                  <a:cubicBezTo>
                    <a:pt x="80" y="48"/>
                    <a:pt x="84" y="49"/>
                    <a:pt x="88" y="49"/>
                  </a:cubicBezTo>
                  <a:cubicBezTo>
                    <a:pt x="92" y="49"/>
                    <a:pt x="96" y="47"/>
                    <a:pt x="99" y="43"/>
                  </a:cubicBezTo>
                  <a:cubicBezTo>
                    <a:pt x="102" y="40"/>
                    <a:pt x="104" y="34"/>
                    <a:pt x="104" y="27"/>
                  </a:cubicBezTo>
                  <a:cubicBezTo>
                    <a:pt x="104" y="19"/>
                    <a:pt x="102" y="13"/>
                    <a:pt x="99" y="9"/>
                  </a:cubicBezTo>
                  <a:cubicBezTo>
                    <a:pt x="96" y="6"/>
                    <a:pt x="92" y="4"/>
                    <a:pt x="86" y="4"/>
                  </a:cubicBezTo>
                  <a:cubicBezTo>
                    <a:pt x="81" y="4"/>
                    <a:pt x="77" y="6"/>
                    <a:pt x="74" y="9"/>
                  </a:cubicBezTo>
                  <a:moveTo>
                    <a:pt x="200" y="52"/>
                  </a:moveTo>
                  <a:cubicBezTo>
                    <a:pt x="199" y="52"/>
                    <a:pt x="194" y="52"/>
                    <a:pt x="187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90" y="49"/>
                    <a:pt x="191" y="49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7"/>
                    <a:pt x="193" y="45"/>
                    <a:pt x="193" y="40"/>
                  </a:cubicBezTo>
                  <a:cubicBezTo>
                    <a:pt x="193" y="36"/>
                    <a:pt x="193" y="31"/>
                    <a:pt x="193" y="27"/>
                  </a:cubicBezTo>
                  <a:cubicBezTo>
                    <a:pt x="193" y="19"/>
                    <a:pt x="193" y="14"/>
                    <a:pt x="193" y="10"/>
                  </a:cubicBezTo>
                  <a:cubicBezTo>
                    <a:pt x="193" y="7"/>
                    <a:pt x="192" y="5"/>
                    <a:pt x="192" y="5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1"/>
                    <a:pt x="197" y="1"/>
                  </a:cubicBezTo>
                  <a:cubicBezTo>
                    <a:pt x="199" y="1"/>
                    <a:pt x="202" y="1"/>
                    <a:pt x="207" y="1"/>
                  </a:cubicBezTo>
                  <a:cubicBezTo>
                    <a:pt x="209" y="1"/>
                    <a:pt x="211" y="1"/>
                    <a:pt x="212" y="1"/>
                  </a:cubicBezTo>
                  <a:cubicBezTo>
                    <a:pt x="217" y="1"/>
                    <a:pt x="220" y="1"/>
                    <a:pt x="222" y="2"/>
                  </a:cubicBezTo>
                  <a:cubicBezTo>
                    <a:pt x="224" y="3"/>
                    <a:pt x="226" y="4"/>
                    <a:pt x="227" y="6"/>
                  </a:cubicBezTo>
                  <a:cubicBezTo>
                    <a:pt x="228" y="7"/>
                    <a:pt x="229" y="9"/>
                    <a:pt x="229" y="12"/>
                  </a:cubicBezTo>
                  <a:cubicBezTo>
                    <a:pt x="229" y="16"/>
                    <a:pt x="227" y="20"/>
                    <a:pt x="224" y="23"/>
                  </a:cubicBezTo>
                  <a:cubicBezTo>
                    <a:pt x="221" y="26"/>
                    <a:pt x="216" y="28"/>
                    <a:pt x="211" y="28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8"/>
                    <a:pt x="208" y="28"/>
                    <a:pt x="207" y="27"/>
                  </a:cubicBezTo>
                  <a:cubicBezTo>
                    <a:pt x="207" y="27"/>
                    <a:pt x="206" y="26"/>
                    <a:pt x="206" y="25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07" y="24"/>
                    <a:pt x="208" y="24"/>
                    <a:pt x="208" y="24"/>
                  </a:cubicBezTo>
                  <a:cubicBezTo>
                    <a:pt x="209" y="24"/>
                    <a:pt x="209" y="24"/>
                    <a:pt x="209" y="24"/>
                  </a:cubicBezTo>
                  <a:cubicBezTo>
                    <a:pt x="212" y="24"/>
                    <a:pt x="214" y="23"/>
                    <a:pt x="215" y="22"/>
                  </a:cubicBezTo>
                  <a:cubicBezTo>
                    <a:pt x="217" y="20"/>
                    <a:pt x="218" y="18"/>
                    <a:pt x="218" y="15"/>
                  </a:cubicBezTo>
                  <a:cubicBezTo>
                    <a:pt x="218" y="11"/>
                    <a:pt x="217" y="9"/>
                    <a:pt x="215" y="7"/>
                  </a:cubicBezTo>
                  <a:cubicBezTo>
                    <a:pt x="214" y="5"/>
                    <a:pt x="211" y="4"/>
                    <a:pt x="208" y="4"/>
                  </a:cubicBezTo>
                  <a:cubicBezTo>
                    <a:pt x="207" y="4"/>
                    <a:pt x="206" y="5"/>
                    <a:pt x="204" y="5"/>
                  </a:cubicBezTo>
                  <a:cubicBezTo>
                    <a:pt x="204" y="13"/>
                    <a:pt x="203" y="19"/>
                    <a:pt x="203" y="24"/>
                  </a:cubicBezTo>
                  <a:cubicBezTo>
                    <a:pt x="203" y="26"/>
                    <a:pt x="204" y="32"/>
                    <a:pt x="204" y="41"/>
                  </a:cubicBezTo>
                  <a:cubicBezTo>
                    <a:pt x="204" y="45"/>
                    <a:pt x="204" y="47"/>
                    <a:pt x="204" y="47"/>
                  </a:cubicBezTo>
                  <a:cubicBezTo>
                    <a:pt x="204" y="48"/>
                    <a:pt x="204" y="48"/>
                    <a:pt x="205" y="48"/>
                  </a:cubicBezTo>
                  <a:cubicBezTo>
                    <a:pt x="205" y="49"/>
                    <a:pt x="207" y="49"/>
                    <a:pt x="211" y="49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07" y="52"/>
                    <a:pt x="203" y="52"/>
                    <a:pt x="200" y="52"/>
                  </a:cubicBezTo>
                  <a:moveTo>
                    <a:pt x="27" y="37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1"/>
                    <a:pt x="31" y="9"/>
                    <a:pt x="30" y="7"/>
                  </a:cubicBezTo>
                  <a:cubicBezTo>
                    <a:pt x="28" y="6"/>
                    <a:pt x="25" y="5"/>
                    <a:pt x="22" y="5"/>
                  </a:cubicBezTo>
                  <a:cubicBezTo>
                    <a:pt x="21" y="5"/>
                    <a:pt x="19" y="5"/>
                    <a:pt x="17" y="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7" y="37"/>
                    <a:pt x="17" y="42"/>
                  </a:cubicBezTo>
                  <a:cubicBezTo>
                    <a:pt x="17" y="45"/>
                    <a:pt x="17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21" y="49"/>
                    <a:pt x="23" y="49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2"/>
                    <a:pt x="15" y="52"/>
                    <a:pt x="12" y="52"/>
                  </a:cubicBezTo>
                  <a:cubicBezTo>
                    <a:pt x="8" y="52"/>
                    <a:pt x="4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9"/>
                    <a:pt x="5" y="49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7"/>
                    <a:pt x="6" y="45"/>
                    <a:pt x="6" y="42"/>
                  </a:cubicBezTo>
                  <a:cubicBezTo>
                    <a:pt x="6" y="37"/>
                    <a:pt x="6" y="32"/>
                    <a:pt x="6" y="29"/>
                  </a:cubicBezTo>
                  <a:cubicBezTo>
                    <a:pt x="6" y="25"/>
                    <a:pt x="6" y="20"/>
                    <a:pt x="6" y="14"/>
                  </a:cubicBezTo>
                  <a:cubicBezTo>
                    <a:pt x="6" y="9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3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5" y="1"/>
                    <a:pt x="37" y="2"/>
                  </a:cubicBezTo>
                  <a:cubicBezTo>
                    <a:pt x="39" y="3"/>
                    <a:pt x="40" y="4"/>
                    <a:pt x="41" y="6"/>
                  </a:cubicBezTo>
                  <a:cubicBezTo>
                    <a:pt x="42" y="7"/>
                    <a:pt x="43" y="9"/>
                    <a:pt x="43" y="12"/>
                  </a:cubicBezTo>
                  <a:cubicBezTo>
                    <a:pt x="43" y="14"/>
                    <a:pt x="42" y="17"/>
                    <a:pt x="40" y="19"/>
                  </a:cubicBezTo>
                  <a:cubicBezTo>
                    <a:pt x="39" y="21"/>
                    <a:pt x="36" y="23"/>
                    <a:pt x="31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7"/>
                    <a:pt x="47" y="48"/>
                    <a:pt x="48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2" y="52"/>
                    <a:pt x="38" y="52"/>
                    <a:pt x="37" y="52"/>
                  </a:cubicBezTo>
                  <a:cubicBezTo>
                    <a:pt x="34" y="49"/>
                    <a:pt x="31" y="44"/>
                    <a:pt x="27" y="37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505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5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5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1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615" y="589"/>
              <a:ext cx="547" cy="77"/>
            </a:xfrm>
            <a:custGeom>
              <a:avLst/>
              <a:gdLst>
                <a:gd name="T0" fmla="*/ 54 w 421"/>
                <a:gd name="T1" fmla="*/ 12 h 53"/>
                <a:gd name="T2" fmla="*/ 4 w 421"/>
                <a:gd name="T3" fmla="*/ 13 h 53"/>
                <a:gd name="T4" fmla="*/ 43 w 421"/>
                <a:gd name="T5" fmla="*/ 50 h 53"/>
                <a:gd name="T6" fmla="*/ 16 w 421"/>
                <a:gd name="T7" fmla="*/ 9 h 53"/>
                <a:gd name="T8" fmla="*/ 41 w 421"/>
                <a:gd name="T9" fmla="*/ 44 h 53"/>
                <a:gd name="T10" fmla="*/ 109 w 421"/>
                <a:gd name="T11" fmla="*/ 42 h 53"/>
                <a:gd name="T12" fmla="*/ 78 w 421"/>
                <a:gd name="T13" fmla="*/ 26 h 53"/>
                <a:gd name="T14" fmla="*/ 113 w 421"/>
                <a:gd name="T15" fmla="*/ 10 h 53"/>
                <a:gd name="T16" fmla="*/ 118 w 421"/>
                <a:gd name="T17" fmla="*/ 4 h 53"/>
                <a:gd name="T18" fmla="*/ 67 w 421"/>
                <a:gd name="T19" fmla="*/ 27 h 53"/>
                <a:gd name="T20" fmla="*/ 119 w 421"/>
                <a:gd name="T21" fmla="*/ 49 h 53"/>
                <a:gd name="T22" fmla="*/ 122 w 421"/>
                <a:gd name="T23" fmla="*/ 31 h 53"/>
                <a:gd name="T24" fmla="*/ 108 w 421"/>
                <a:gd name="T25" fmla="*/ 35 h 53"/>
                <a:gd name="T26" fmla="*/ 145 w 421"/>
                <a:gd name="T27" fmla="*/ 49 h 53"/>
                <a:gd name="T28" fmla="*/ 143 w 421"/>
                <a:gd name="T29" fmla="*/ 13 h 53"/>
                <a:gd name="T30" fmla="*/ 184 w 421"/>
                <a:gd name="T31" fmla="*/ 53 h 53"/>
                <a:gd name="T32" fmla="*/ 184 w 421"/>
                <a:gd name="T33" fmla="*/ 6 h 53"/>
                <a:gd name="T34" fmla="*/ 190 w 421"/>
                <a:gd name="T35" fmla="*/ 1 h 53"/>
                <a:gd name="T36" fmla="*/ 177 w 421"/>
                <a:gd name="T37" fmla="*/ 4 h 53"/>
                <a:gd name="T38" fmla="*/ 179 w 421"/>
                <a:gd name="T39" fmla="*/ 38 h 53"/>
                <a:gd name="T40" fmla="*/ 132 w 421"/>
                <a:gd name="T41" fmla="*/ 1 h 53"/>
                <a:gd name="T42" fmla="*/ 139 w 421"/>
                <a:gd name="T43" fmla="*/ 13 h 53"/>
                <a:gd name="T44" fmla="*/ 138 w 421"/>
                <a:gd name="T45" fmla="*/ 49 h 53"/>
                <a:gd name="T46" fmla="*/ 211 w 421"/>
                <a:gd name="T47" fmla="*/ 52 h 53"/>
                <a:gd name="T48" fmla="*/ 218 w 421"/>
                <a:gd name="T49" fmla="*/ 49 h 53"/>
                <a:gd name="T50" fmla="*/ 216 w 421"/>
                <a:gd name="T51" fmla="*/ 7 h 53"/>
                <a:gd name="T52" fmla="*/ 210 w 421"/>
                <a:gd name="T53" fmla="*/ 1 h 53"/>
                <a:gd name="T54" fmla="*/ 205 w 421"/>
                <a:gd name="T55" fmla="*/ 6 h 53"/>
                <a:gd name="T56" fmla="*/ 204 w 421"/>
                <a:gd name="T57" fmla="*/ 49 h 53"/>
                <a:gd name="T58" fmla="*/ 255 w 421"/>
                <a:gd name="T59" fmla="*/ 52 h 53"/>
                <a:gd name="T60" fmla="*/ 259 w 421"/>
                <a:gd name="T61" fmla="*/ 46 h 53"/>
                <a:gd name="T62" fmla="*/ 260 w 421"/>
                <a:gd name="T63" fmla="*/ 6 h 53"/>
                <a:gd name="T64" fmla="*/ 277 w 421"/>
                <a:gd name="T65" fmla="*/ 13 h 53"/>
                <a:gd name="T66" fmla="*/ 231 w 421"/>
                <a:gd name="T67" fmla="*/ 1 h 53"/>
                <a:gd name="T68" fmla="*/ 234 w 421"/>
                <a:gd name="T69" fmla="*/ 7 h 53"/>
                <a:gd name="T70" fmla="*/ 249 w 421"/>
                <a:gd name="T71" fmla="*/ 6 h 53"/>
                <a:gd name="T72" fmla="*/ 247 w 421"/>
                <a:gd name="T73" fmla="*/ 48 h 53"/>
                <a:gd name="T74" fmla="*/ 255 w 421"/>
                <a:gd name="T75" fmla="*/ 52 h 53"/>
                <a:gd name="T76" fmla="*/ 309 w 421"/>
                <a:gd name="T77" fmla="*/ 49 h 53"/>
                <a:gd name="T78" fmla="*/ 303 w 421"/>
                <a:gd name="T79" fmla="*/ 21 h 53"/>
                <a:gd name="T80" fmla="*/ 309 w 421"/>
                <a:gd name="T81" fmla="*/ 1 h 53"/>
                <a:gd name="T82" fmla="*/ 291 w 421"/>
                <a:gd name="T83" fmla="*/ 5 h 53"/>
                <a:gd name="T84" fmla="*/ 292 w 421"/>
                <a:gd name="T85" fmla="*/ 46 h 53"/>
                <a:gd name="T86" fmla="*/ 298 w 421"/>
                <a:gd name="T87" fmla="*/ 52 h 53"/>
                <a:gd name="T88" fmla="*/ 342 w 421"/>
                <a:gd name="T89" fmla="*/ 53 h 53"/>
                <a:gd name="T90" fmla="*/ 368 w 421"/>
                <a:gd name="T91" fmla="*/ 5 h 53"/>
                <a:gd name="T92" fmla="*/ 355 w 421"/>
                <a:gd name="T93" fmla="*/ 1 h 53"/>
                <a:gd name="T94" fmla="*/ 356 w 421"/>
                <a:gd name="T95" fmla="*/ 19 h 53"/>
                <a:gd name="T96" fmla="*/ 335 w 421"/>
                <a:gd name="T97" fmla="*/ 5 h 53"/>
                <a:gd name="T98" fmla="*/ 316 w 421"/>
                <a:gd name="T99" fmla="*/ 1 h 53"/>
                <a:gd name="T100" fmla="*/ 406 w 421"/>
                <a:gd name="T101" fmla="*/ 52 h 53"/>
                <a:gd name="T102" fmla="*/ 418 w 421"/>
                <a:gd name="T103" fmla="*/ 40 h 53"/>
                <a:gd name="T104" fmla="*/ 398 w 421"/>
                <a:gd name="T105" fmla="*/ 32 h 53"/>
                <a:gd name="T106" fmla="*/ 412 w 421"/>
                <a:gd name="T107" fmla="*/ 29 h 53"/>
                <a:gd name="T108" fmla="*/ 416 w 421"/>
                <a:gd name="T109" fmla="*/ 18 h 53"/>
                <a:gd name="T110" fmla="*/ 405 w 421"/>
                <a:gd name="T111" fmla="*/ 24 h 53"/>
                <a:gd name="T112" fmla="*/ 415 w 421"/>
                <a:gd name="T113" fmla="*/ 6 h 53"/>
                <a:gd name="T114" fmla="*/ 421 w 421"/>
                <a:gd name="T115" fmla="*/ 2 h 53"/>
                <a:gd name="T116" fmla="*/ 381 w 421"/>
                <a:gd name="T117" fmla="*/ 1 h 53"/>
                <a:gd name="T118" fmla="*/ 387 w 421"/>
                <a:gd name="T119" fmla="*/ 24 h 53"/>
                <a:gd name="T120" fmla="*/ 396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1" y="8"/>
                    <a:pt x="48" y="5"/>
                    <a:pt x="44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29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108" y="35"/>
                  </a:moveTo>
                  <a:cubicBezTo>
                    <a:pt x="108" y="36"/>
                    <a:pt x="109" y="38"/>
                    <a:pt x="109" y="42"/>
                  </a:cubicBezTo>
                  <a:cubicBezTo>
                    <a:pt x="109" y="43"/>
                    <a:pt x="109" y="45"/>
                    <a:pt x="108" y="47"/>
                  </a:cubicBezTo>
                  <a:cubicBezTo>
                    <a:pt x="105" y="48"/>
                    <a:pt x="102" y="49"/>
                    <a:pt x="99" y="49"/>
                  </a:cubicBezTo>
                  <a:cubicBezTo>
                    <a:pt x="93" y="49"/>
                    <a:pt x="88" y="47"/>
                    <a:pt x="84" y="43"/>
                  </a:cubicBezTo>
                  <a:cubicBezTo>
                    <a:pt x="80" y="38"/>
                    <a:pt x="78" y="33"/>
                    <a:pt x="78" y="26"/>
                  </a:cubicBezTo>
                  <a:cubicBezTo>
                    <a:pt x="78" y="19"/>
                    <a:pt x="80" y="14"/>
                    <a:pt x="84" y="10"/>
                  </a:cubicBezTo>
                  <a:cubicBezTo>
                    <a:pt x="88" y="6"/>
                    <a:pt x="93" y="4"/>
                    <a:pt x="99" y="4"/>
                  </a:cubicBezTo>
                  <a:cubicBezTo>
                    <a:pt x="102" y="4"/>
                    <a:pt x="105" y="5"/>
                    <a:pt x="107" y="6"/>
                  </a:cubicBezTo>
                  <a:cubicBezTo>
                    <a:pt x="110" y="6"/>
                    <a:pt x="112" y="8"/>
                    <a:pt x="113" y="10"/>
                  </a:cubicBezTo>
                  <a:cubicBezTo>
                    <a:pt x="114" y="11"/>
                    <a:pt x="114" y="13"/>
                    <a:pt x="114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1"/>
                    <a:pt x="118" y="7"/>
                    <a:pt x="119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2"/>
                    <a:pt x="112" y="2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ubicBezTo>
                    <a:pt x="88" y="0"/>
                    <a:pt x="81" y="3"/>
                    <a:pt x="75" y="7"/>
                  </a:cubicBezTo>
                  <a:cubicBezTo>
                    <a:pt x="70" y="12"/>
                    <a:pt x="67" y="19"/>
                    <a:pt x="67" y="27"/>
                  </a:cubicBezTo>
                  <a:cubicBezTo>
                    <a:pt x="67" y="35"/>
                    <a:pt x="70" y="41"/>
                    <a:pt x="75" y="46"/>
                  </a:cubicBezTo>
                  <a:cubicBezTo>
                    <a:pt x="80" y="51"/>
                    <a:pt x="88" y="53"/>
                    <a:pt x="97" y="53"/>
                  </a:cubicBezTo>
                  <a:cubicBezTo>
                    <a:pt x="101" y="53"/>
                    <a:pt x="104" y="53"/>
                    <a:pt x="107" y="52"/>
                  </a:cubicBezTo>
                  <a:cubicBezTo>
                    <a:pt x="111" y="52"/>
                    <a:pt x="115" y="50"/>
                    <a:pt x="119" y="49"/>
                  </a:cubicBezTo>
                  <a:cubicBezTo>
                    <a:pt x="119" y="45"/>
                    <a:pt x="119" y="42"/>
                    <a:pt x="119" y="41"/>
                  </a:cubicBezTo>
                  <a:cubicBezTo>
                    <a:pt x="119" y="40"/>
                    <a:pt x="119" y="37"/>
                    <a:pt x="119" y="35"/>
                  </a:cubicBezTo>
                  <a:cubicBezTo>
                    <a:pt x="120" y="34"/>
                    <a:pt x="121" y="34"/>
                    <a:pt x="122" y="34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9" y="31"/>
                    <a:pt x="115" y="32"/>
                    <a:pt x="112" y="32"/>
                  </a:cubicBezTo>
                  <a:cubicBezTo>
                    <a:pt x="109" y="32"/>
                    <a:pt x="105" y="31"/>
                    <a:pt x="100" y="31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5" y="35"/>
                    <a:pt x="108" y="35"/>
                    <a:pt x="108" y="35"/>
                  </a:cubicBezTo>
                  <a:close/>
                  <a:moveTo>
                    <a:pt x="141" y="52"/>
                  </a:moveTo>
                  <a:cubicBezTo>
                    <a:pt x="143" y="52"/>
                    <a:pt x="146" y="52"/>
                    <a:pt x="150" y="52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47" y="49"/>
                    <a:pt x="145" y="49"/>
                    <a:pt x="145" y="4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5"/>
                    <a:pt x="144" y="41"/>
                  </a:cubicBezTo>
                  <a:cubicBezTo>
                    <a:pt x="143" y="36"/>
                    <a:pt x="143" y="31"/>
                    <a:pt x="143" y="27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6" y="16"/>
                    <a:pt x="150" y="21"/>
                    <a:pt x="154" y="26"/>
                  </a:cubicBezTo>
                  <a:cubicBezTo>
                    <a:pt x="163" y="37"/>
                    <a:pt x="171" y="45"/>
                    <a:pt x="177" y="52"/>
                  </a:cubicBezTo>
                  <a:cubicBezTo>
                    <a:pt x="178" y="53"/>
                    <a:pt x="180" y="53"/>
                    <a:pt x="183" y="53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49"/>
                    <a:pt x="183" y="45"/>
                    <a:pt x="183" y="4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8"/>
                    <a:pt x="184" y="6"/>
                    <a:pt x="184" y="6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6" y="4"/>
                    <a:pt x="187" y="4"/>
                    <a:pt x="190" y="4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1"/>
                    <a:pt x="184" y="1"/>
                    <a:pt x="180" y="1"/>
                  </a:cubicBezTo>
                  <a:cubicBezTo>
                    <a:pt x="178" y="1"/>
                    <a:pt x="175" y="1"/>
                    <a:pt x="172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5" y="4"/>
                    <a:pt x="177" y="4"/>
                    <a:pt x="177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9" y="6"/>
                    <a:pt x="179" y="7"/>
                    <a:pt x="179" y="9"/>
                  </a:cubicBezTo>
                  <a:cubicBezTo>
                    <a:pt x="179" y="13"/>
                    <a:pt x="179" y="18"/>
                    <a:pt x="179" y="24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6" y="35"/>
                    <a:pt x="172" y="30"/>
                    <a:pt x="167" y="24"/>
                  </a:cubicBezTo>
                  <a:cubicBezTo>
                    <a:pt x="160" y="16"/>
                    <a:pt x="153" y="8"/>
                    <a:pt x="148" y="1"/>
                  </a:cubicBezTo>
                  <a:cubicBezTo>
                    <a:pt x="145" y="1"/>
                    <a:pt x="143" y="1"/>
                    <a:pt x="141" y="1"/>
                  </a:cubicBezTo>
                  <a:cubicBezTo>
                    <a:pt x="139" y="1"/>
                    <a:pt x="136" y="1"/>
                    <a:pt x="132" y="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6" y="4"/>
                    <a:pt x="137" y="4"/>
                    <a:pt x="138" y="5"/>
                  </a:cubicBezTo>
                  <a:cubicBezTo>
                    <a:pt x="138" y="5"/>
                    <a:pt x="138" y="5"/>
                    <a:pt x="139" y="6"/>
                  </a:cubicBezTo>
                  <a:cubicBezTo>
                    <a:pt x="139" y="6"/>
                    <a:pt x="139" y="9"/>
                    <a:pt x="139" y="1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31"/>
                    <a:pt x="139" y="36"/>
                    <a:pt x="139" y="42"/>
                  </a:cubicBezTo>
                  <a:cubicBezTo>
                    <a:pt x="139" y="45"/>
                    <a:pt x="139" y="47"/>
                    <a:pt x="138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7" y="49"/>
                    <a:pt x="135" y="49"/>
                    <a:pt x="132" y="49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7" y="52"/>
                    <a:pt x="140" y="52"/>
                    <a:pt x="141" y="52"/>
                  </a:cubicBezTo>
                  <a:close/>
                  <a:moveTo>
                    <a:pt x="211" y="52"/>
                  </a:moveTo>
                  <a:cubicBezTo>
                    <a:pt x="213" y="52"/>
                    <a:pt x="216" y="52"/>
                    <a:pt x="218" y="52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0" y="49"/>
                    <a:pt x="218" y="49"/>
                    <a:pt x="218" y="49"/>
                  </a:cubicBezTo>
                  <a:cubicBezTo>
                    <a:pt x="217" y="49"/>
                    <a:pt x="217" y="48"/>
                    <a:pt x="217" y="48"/>
                  </a:cubicBezTo>
                  <a:cubicBezTo>
                    <a:pt x="216" y="47"/>
                    <a:pt x="216" y="45"/>
                    <a:pt x="216" y="41"/>
                  </a:cubicBezTo>
                  <a:cubicBezTo>
                    <a:pt x="216" y="38"/>
                    <a:pt x="216" y="31"/>
                    <a:pt x="216" y="21"/>
                  </a:cubicBezTo>
                  <a:cubicBezTo>
                    <a:pt x="216" y="14"/>
                    <a:pt x="216" y="9"/>
                    <a:pt x="216" y="7"/>
                  </a:cubicBezTo>
                  <a:cubicBezTo>
                    <a:pt x="216" y="6"/>
                    <a:pt x="217" y="5"/>
                    <a:pt x="217" y="5"/>
                  </a:cubicBezTo>
                  <a:cubicBezTo>
                    <a:pt x="218" y="4"/>
                    <a:pt x="219" y="4"/>
                    <a:pt x="223" y="4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19" y="1"/>
                    <a:pt x="215" y="1"/>
                    <a:pt x="210" y="1"/>
                  </a:cubicBezTo>
                  <a:cubicBezTo>
                    <a:pt x="208" y="1"/>
                    <a:pt x="204" y="1"/>
                    <a:pt x="199" y="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202" y="4"/>
                    <a:pt x="204" y="4"/>
                    <a:pt x="204" y="5"/>
                  </a:cubicBezTo>
                  <a:cubicBezTo>
                    <a:pt x="205" y="5"/>
                    <a:pt x="205" y="5"/>
                    <a:pt x="205" y="6"/>
                  </a:cubicBezTo>
                  <a:cubicBezTo>
                    <a:pt x="205" y="6"/>
                    <a:pt x="205" y="8"/>
                    <a:pt x="205" y="13"/>
                  </a:cubicBezTo>
                  <a:cubicBezTo>
                    <a:pt x="205" y="19"/>
                    <a:pt x="206" y="24"/>
                    <a:pt x="206" y="28"/>
                  </a:cubicBezTo>
                  <a:cubicBezTo>
                    <a:pt x="206" y="36"/>
                    <a:pt x="205" y="42"/>
                    <a:pt x="205" y="46"/>
                  </a:cubicBezTo>
                  <a:cubicBezTo>
                    <a:pt x="205" y="47"/>
                    <a:pt x="205" y="48"/>
                    <a:pt x="204" y="49"/>
                  </a:cubicBezTo>
                  <a:cubicBezTo>
                    <a:pt x="204" y="49"/>
                    <a:pt x="202" y="49"/>
                    <a:pt x="199" y="49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11" y="52"/>
                    <a:pt x="211" y="52"/>
                    <a:pt x="211" y="52"/>
                  </a:cubicBezTo>
                  <a:close/>
                  <a:moveTo>
                    <a:pt x="255" y="52"/>
                  </a:moveTo>
                  <a:cubicBezTo>
                    <a:pt x="259" y="52"/>
                    <a:pt x="262" y="52"/>
                    <a:pt x="266" y="52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2" y="49"/>
                    <a:pt x="261" y="49"/>
                    <a:pt x="260" y="49"/>
                  </a:cubicBezTo>
                  <a:cubicBezTo>
                    <a:pt x="260" y="48"/>
                    <a:pt x="259" y="47"/>
                    <a:pt x="259" y="46"/>
                  </a:cubicBezTo>
                  <a:cubicBezTo>
                    <a:pt x="259" y="44"/>
                    <a:pt x="259" y="40"/>
                    <a:pt x="259" y="32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7"/>
                    <a:pt x="259" y="6"/>
                    <a:pt x="259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6" y="6"/>
                    <a:pt x="270" y="6"/>
                    <a:pt x="272" y="6"/>
                  </a:cubicBezTo>
                  <a:cubicBezTo>
                    <a:pt x="273" y="6"/>
                    <a:pt x="273" y="6"/>
                    <a:pt x="273" y="7"/>
                  </a:cubicBezTo>
                  <a:cubicBezTo>
                    <a:pt x="273" y="7"/>
                    <a:pt x="274" y="9"/>
                    <a:pt x="274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77" y="9"/>
                    <a:pt x="277" y="5"/>
                    <a:pt x="278" y="2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268" y="1"/>
                    <a:pt x="260" y="1"/>
                    <a:pt x="253" y="1"/>
                  </a:cubicBezTo>
                  <a:cubicBezTo>
                    <a:pt x="246" y="1"/>
                    <a:pt x="238" y="1"/>
                    <a:pt x="231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5"/>
                    <a:pt x="231" y="9"/>
                    <a:pt x="231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9"/>
                    <a:pt x="234" y="7"/>
                    <a:pt x="234" y="7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6"/>
                    <a:pt x="236" y="6"/>
                    <a:pt x="237" y="6"/>
                  </a:cubicBezTo>
                  <a:cubicBezTo>
                    <a:pt x="240" y="6"/>
                    <a:pt x="243" y="6"/>
                    <a:pt x="246" y="6"/>
                  </a:cubicBezTo>
                  <a:cubicBezTo>
                    <a:pt x="248" y="6"/>
                    <a:pt x="249" y="6"/>
                    <a:pt x="249" y="6"/>
                  </a:cubicBezTo>
                  <a:cubicBezTo>
                    <a:pt x="249" y="6"/>
                    <a:pt x="249" y="11"/>
                    <a:pt x="249" y="21"/>
                  </a:cubicBezTo>
                  <a:cubicBezTo>
                    <a:pt x="249" y="26"/>
                    <a:pt x="249" y="31"/>
                    <a:pt x="249" y="35"/>
                  </a:cubicBezTo>
                  <a:cubicBezTo>
                    <a:pt x="248" y="42"/>
                    <a:pt x="248" y="46"/>
                    <a:pt x="248" y="47"/>
                  </a:cubicBezTo>
                  <a:cubicBezTo>
                    <a:pt x="248" y="48"/>
                    <a:pt x="248" y="48"/>
                    <a:pt x="247" y="48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5" y="52"/>
                    <a:pt x="249" y="52"/>
                    <a:pt x="255" y="52"/>
                  </a:cubicBezTo>
                  <a:close/>
                  <a:moveTo>
                    <a:pt x="298" y="52"/>
                  </a:moveTo>
                  <a:cubicBezTo>
                    <a:pt x="300" y="52"/>
                    <a:pt x="302" y="52"/>
                    <a:pt x="30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7" y="49"/>
                    <a:pt x="305" y="49"/>
                    <a:pt x="304" y="49"/>
                  </a:cubicBezTo>
                  <a:cubicBezTo>
                    <a:pt x="304" y="49"/>
                    <a:pt x="304" y="48"/>
                    <a:pt x="304" y="48"/>
                  </a:cubicBezTo>
                  <a:cubicBezTo>
                    <a:pt x="303" y="47"/>
                    <a:pt x="303" y="45"/>
                    <a:pt x="303" y="41"/>
                  </a:cubicBezTo>
                  <a:cubicBezTo>
                    <a:pt x="303" y="38"/>
                    <a:pt x="303" y="31"/>
                    <a:pt x="303" y="21"/>
                  </a:cubicBezTo>
                  <a:cubicBezTo>
                    <a:pt x="303" y="14"/>
                    <a:pt x="303" y="9"/>
                    <a:pt x="303" y="7"/>
                  </a:cubicBezTo>
                  <a:cubicBezTo>
                    <a:pt x="303" y="6"/>
                    <a:pt x="303" y="5"/>
                    <a:pt x="304" y="5"/>
                  </a:cubicBezTo>
                  <a:cubicBezTo>
                    <a:pt x="304" y="4"/>
                    <a:pt x="306" y="4"/>
                    <a:pt x="309" y="4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06" y="1"/>
                    <a:pt x="302" y="1"/>
                    <a:pt x="297" y="1"/>
                  </a:cubicBezTo>
                  <a:cubicBezTo>
                    <a:pt x="294" y="1"/>
                    <a:pt x="291" y="1"/>
                    <a:pt x="286" y="1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9" y="4"/>
                    <a:pt x="291" y="4"/>
                    <a:pt x="291" y="5"/>
                  </a:cubicBezTo>
                  <a:cubicBezTo>
                    <a:pt x="291" y="5"/>
                    <a:pt x="292" y="5"/>
                    <a:pt x="292" y="6"/>
                  </a:cubicBezTo>
                  <a:cubicBezTo>
                    <a:pt x="292" y="6"/>
                    <a:pt x="292" y="8"/>
                    <a:pt x="292" y="13"/>
                  </a:cubicBezTo>
                  <a:cubicBezTo>
                    <a:pt x="292" y="19"/>
                    <a:pt x="292" y="24"/>
                    <a:pt x="292" y="28"/>
                  </a:cubicBezTo>
                  <a:cubicBezTo>
                    <a:pt x="292" y="36"/>
                    <a:pt x="292" y="42"/>
                    <a:pt x="292" y="46"/>
                  </a:cubicBezTo>
                  <a:cubicBezTo>
                    <a:pt x="292" y="47"/>
                    <a:pt x="292" y="48"/>
                    <a:pt x="291" y="49"/>
                  </a:cubicBezTo>
                  <a:cubicBezTo>
                    <a:pt x="291" y="49"/>
                    <a:pt x="289" y="49"/>
                    <a:pt x="286" y="49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98" y="52"/>
                    <a:pt x="298" y="52"/>
                    <a:pt x="298" y="52"/>
                  </a:cubicBezTo>
                  <a:close/>
                  <a:moveTo>
                    <a:pt x="321" y="5"/>
                  </a:moveTo>
                  <a:cubicBezTo>
                    <a:pt x="322" y="5"/>
                    <a:pt x="322" y="6"/>
                    <a:pt x="323" y="8"/>
                  </a:cubicBezTo>
                  <a:cubicBezTo>
                    <a:pt x="324" y="10"/>
                    <a:pt x="326" y="15"/>
                    <a:pt x="329" y="22"/>
                  </a:cubicBezTo>
                  <a:cubicBezTo>
                    <a:pt x="342" y="53"/>
                    <a:pt x="342" y="53"/>
                    <a:pt x="342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8" y="50"/>
                    <a:pt x="350" y="46"/>
                    <a:pt x="352" y="40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66" y="8"/>
                    <a:pt x="367" y="5"/>
                    <a:pt x="368" y="5"/>
                  </a:cubicBezTo>
                  <a:cubicBezTo>
                    <a:pt x="368" y="4"/>
                    <a:pt x="370" y="4"/>
                    <a:pt x="372" y="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68" y="1"/>
                    <a:pt x="365" y="1"/>
                    <a:pt x="364" y="1"/>
                  </a:cubicBezTo>
                  <a:cubicBezTo>
                    <a:pt x="362" y="1"/>
                    <a:pt x="359" y="1"/>
                    <a:pt x="355" y="1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8" y="4"/>
                    <a:pt x="359" y="4"/>
                    <a:pt x="360" y="5"/>
                  </a:cubicBezTo>
                  <a:cubicBezTo>
                    <a:pt x="360" y="5"/>
                    <a:pt x="361" y="5"/>
                    <a:pt x="361" y="6"/>
                  </a:cubicBezTo>
                  <a:cubicBezTo>
                    <a:pt x="361" y="7"/>
                    <a:pt x="359" y="12"/>
                    <a:pt x="356" y="19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5" y="9"/>
                    <a:pt x="334" y="7"/>
                    <a:pt x="334" y="6"/>
                  </a:cubicBezTo>
                  <a:cubicBezTo>
                    <a:pt x="334" y="5"/>
                    <a:pt x="335" y="5"/>
                    <a:pt x="335" y="5"/>
                  </a:cubicBezTo>
                  <a:cubicBezTo>
                    <a:pt x="336" y="4"/>
                    <a:pt x="338" y="4"/>
                    <a:pt x="340" y="4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6" y="1"/>
                    <a:pt x="333" y="1"/>
                    <a:pt x="329" y="1"/>
                  </a:cubicBezTo>
                  <a:cubicBezTo>
                    <a:pt x="325" y="1"/>
                    <a:pt x="321" y="1"/>
                    <a:pt x="316" y="1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19" y="4"/>
                    <a:pt x="321" y="4"/>
                    <a:pt x="321" y="5"/>
                  </a:cubicBezTo>
                  <a:close/>
                  <a:moveTo>
                    <a:pt x="396" y="52"/>
                  </a:moveTo>
                  <a:cubicBezTo>
                    <a:pt x="399" y="52"/>
                    <a:pt x="402" y="52"/>
                    <a:pt x="406" y="52"/>
                  </a:cubicBezTo>
                  <a:cubicBezTo>
                    <a:pt x="410" y="52"/>
                    <a:pt x="413" y="52"/>
                    <a:pt x="414" y="52"/>
                  </a:cubicBezTo>
                  <a:cubicBezTo>
                    <a:pt x="416" y="52"/>
                    <a:pt x="418" y="52"/>
                    <a:pt x="420" y="52"/>
                  </a:cubicBezTo>
                  <a:cubicBezTo>
                    <a:pt x="421" y="48"/>
                    <a:pt x="421" y="44"/>
                    <a:pt x="421" y="40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8" y="42"/>
                    <a:pt x="417" y="45"/>
                    <a:pt x="417" y="47"/>
                  </a:cubicBezTo>
                  <a:cubicBezTo>
                    <a:pt x="413" y="48"/>
                    <a:pt x="409" y="48"/>
                    <a:pt x="405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8" y="44"/>
                    <a:pt x="398" y="39"/>
                    <a:pt x="398" y="32"/>
                  </a:cubicBezTo>
                  <a:cubicBezTo>
                    <a:pt x="398" y="30"/>
                    <a:pt x="398" y="29"/>
                    <a:pt x="398" y="28"/>
                  </a:cubicBezTo>
                  <a:cubicBezTo>
                    <a:pt x="400" y="28"/>
                    <a:pt x="401" y="28"/>
                    <a:pt x="403" y="28"/>
                  </a:cubicBezTo>
                  <a:cubicBezTo>
                    <a:pt x="407" y="28"/>
                    <a:pt x="410" y="28"/>
                    <a:pt x="411" y="28"/>
                  </a:cubicBezTo>
                  <a:cubicBezTo>
                    <a:pt x="411" y="28"/>
                    <a:pt x="412" y="28"/>
                    <a:pt x="412" y="29"/>
                  </a:cubicBezTo>
                  <a:cubicBezTo>
                    <a:pt x="412" y="29"/>
                    <a:pt x="412" y="31"/>
                    <a:pt x="412" y="34"/>
                  </a:cubicBezTo>
                  <a:cubicBezTo>
                    <a:pt x="416" y="34"/>
                    <a:pt x="416" y="34"/>
                    <a:pt x="416" y="34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5"/>
                    <a:pt x="415" y="22"/>
                    <a:pt x="416" y="18"/>
                  </a:cubicBezTo>
                  <a:cubicBezTo>
                    <a:pt x="412" y="18"/>
                    <a:pt x="412" y="18"/>
                    <a:pt x="412" y="18"/>
                  </a:cubicBezTo>
                  <a:cubicBezTo>
                    <a:pt x="412" y="20"/>
                    <a:pt x="412" y="22"/>
                    <a:pt x="412" y="22"/>
                  </a:cubicBezTo>
                  <a:cubicBezTo>
                    <a:pt x="412" y="23"/>
                    <a:pt x="411" y="23"/>
                    <a:pt x="411" y="23"/>
                  </a:cubicBezTo>
                  <a:cubicBezTo>
                    <a:pt x="410" y="24"/>
                    <a:pt x="408" y="24"/>
                    <a:pt x="405" y="24"/>
                  </a:cubicBezTo>
                  <a:cubicBezTo>
                    <a:pt x="403" y="24"/>
                    <a:pt x="400" y="24"/>
                    <a:pt x="398" y="24"/>
                  </a:cubicBezTo>
                  <a:cubicBezTo>
                    <a:pt x="398" y="19"/>
                    <a:pt x="398" y="13"/>
                    <a:pt x="398" y="5"/>
                  </a:cubicBezTo>
                  <a:cubicBezTo>
                    <a:pt x="401" y="5"/>
                    <a:pt x="403" y="5"/>
                    <a:pt x="405" y="5"/>
                  </a:cubicBezTo>
                  <a:cubicBezTo>
                    <a:pt x="409" y="5"/>
                    <a:pt x="413" y="5"/>
                    <a:pt x="415" y="6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6" y="7"/>
                    <a:pt x="417" y="9"/>
                    <a:pt x="417" y="12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8"/>
                    <a:pt x="420" y="4"/>
                    <a:pt x="421" y="2"/>
                  </a:cubicBezTo>
                  <a:cubicBezTo>
                    <a:pt x="420" y="1"/>
                    <a:pt x="420" y="1"/>
                    <a:pt x="420" y="1"/>
                  </a:cubicBezTo>
                  <a:cubicBezTo>
                    <a:pt x="419" y="1"/>
                    <a:pt x="417" y="1"/>
                    <a:pt x="415" y="1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1" y="1"/>
                    <a:pt x="387" y="1"/>
                    <a:pt x="381" y="1"/>
                  </a:cubicBezTo>
                  <a:cubicBezTo>
                    <a:pt x="381" y="4"/>
                    <a:pt x="381" y="4"/>
                    <a:pt x="381" y="4"/>
                  </a:cubicBezTo>
                  <a:cubicBezTo>
                    <a:pt x="384" y="4"/>
                    <a:pt x="386" y="5"/>
                    <a:pt x="386" y="5"/>
                  </a:cubicBezTo>
                  <a:cubicBezTo>
                    <a:pt x="387" y="5"/>
                    <a:pt x="387" y="6"/>
                    <a:pt x="387" y="8"/>
                  </a:cubicBezTo>
                  <a:cubicBezTo>
                    <a:pt x="387" y="10"/>
                    <a:pt x="387" y="16"/>
                    <a:pt x="387" y="24"/>
                  </a:cubicBezTo>
                  <a:cubicBezTo>
                    <a:pt x="387" y="37"/>
                    <a:pt x="387" y="45"/>
                    <a:pt x="387" y="48"/>
                  </a:cubicBezTo>
                  <a:cubicBezTo>
                    <a:pt x="386" y="49"/>
                    <a:pt x="384" y="50"/>
                    <a:pt x="383" y="50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8" y="52"/>
                    <a:pt x="392" y="52"/>
                    <a:pt x="396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221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6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6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2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1331" y="589"/>
              <a:ext cx="757" cy="77"/>
            </a:xfrm>
            <a:custGeom>
              <a:avLst/>
              <a:gdLst>
                <a:gd name="T0" fmla="*/ 29 w 583"/>
                <a:gd name="T1" fmla="*/ 0 h 53"/>
                <a:gd name="T2" fmla="*/ 43 w 583"/>
                <a:gd name="T3" fmla="*/ 50 h 53"/>
                <a:gd name="T4" fmla="*/ 41 w 583"/>
                <a:gd name="T5" fmla="*/ 9 h 53"/>
                <a:gd name="T6" fmla="*/ 83 w 583"/>
                <a:gd name="T7" fmla="*/ 52 h 53"/>
                <a:gd name="T8" fmla="*/ 90 w 583"/>
                <a:gd name="T9" fmla="*/ 37 h 53"/>
                <a:gd name="T10" fmla="*/ 119 w 583"/>
                <a:gd name="T11" fmla="*/ 45 h 53"/>
                <a:gd name="T12" fmla="*/ 136 w 583"/>
                <a:gd name="T13" fmla="*/ 52 h 53"/>
                <a:gd name="T14" fmla="*/ 130 w 583"/>
                <a:gd name="T15" fmla="*/ 8 h 53"/>
                <a:gd name="T16" fmla="*/ 102 w 583"/>
                <a:gd name="T17" fmla="*/ 38 h 53"/>
                <a:gd name="T18" fmla="*/ 71 w 583"/>
                <a:gd name="T19" fmla="*/ 5 h 53"/>
                <a:gd name="T20" fmla="*/ 68 w 583"/>
                <a:gd name="T21" fmla="*/ 49 h 53"/>
                <a:gd name="T22" fmla="*/ 170 w 583"/>
                <a:gd name="T23" fmla="*/ 49 h 53"/>
                <a:gd name="T24" fmla="*/ 167 w 583"/>
                <a:gd name="T25" fmla="*/ 5 h 53"/>
                <a:gd name="T26" fmla="*/ 165 w 583"/>
                <a:gd name="T27" fmla="*/ 24 h 53"/>
                <a:gd name="T28" fmla="*/ 187 w 583"/>
                <a:gd name="T29" fmla="*/ 12 h 53"/>
                <a:gd name="T30" fmla="*/ 149 w 583"/>
                <a:gd name="T31" fmla="*/ 1 h 53"/>
                <a:gd name="T32" fmla="*/ 152 w 583"/>
                <a:gd name="T33" fmla="*/ 27 h 53"/>
                <a:gd name="T34" fmla="*/ 159 w 583"/>
                <a:gd name="T35" fmla="*/ 52 h 53"/>
                <a:gd name="T36" fmla="*/ 202 w 583"/>
                <a:gd name="T37" fmla="*/ 45 h 53"/>
                <a:gd name="T38" fmla="*/ 243 w 583"/>
                <a:gd name="T39" fmla="*/ 28 h 53"/>
                <a:gd name="T40" fmla="*/ 232 w 583"/>
                <a:gd name="T41" fmla="*/ 1 h 53"/>
                <a:gd name="T42" fmla="*/ 237 w 583"/>
                <a:gd name="T43" fmla="*/ 40 h 53"/>
                <a:gd name="T44" fmla="*/ 211 w 583"/>
                <a:gd name="T45" fmla="*/ 19 h 53"/>
                <a:gd name="T46" fmla="*/ 207 w 583"/>
                <a:gd name="T47" fmla="*/ 1 h 53"/>
                <a:gd name="T48" fmla="*/ 291 w 583"/>
                <a:gd name="T49" fmla="*/ 49 h 53"/>
                <a:gd name="T50" fmla="*/ 285 w 583"/>
                <a:gd name="T51" fmla="*/ 6 h 53"/>
                <a:gd name="T52" fmla="*/ 303 w 583"/>
                <a:gd name="T53" fmla="*/ 1 h 53"/>
                <a:gd name="T54" fmla="*/ 259 w 583"/>
                <a:gd name="T55" fmla="*/ 7 h 53"/>
                <a:gd name="T56" fmla="*/ 274 w 583"/>
                <a:gd name="T57" fmla="*/ 35 h 53"/>
                <a:gd name="T58" fmla="*/ 280 w 583"/>
                <a:gd name="T59" fmla="*/ 52 h 53"/>
                <a:gd name="T60" fmla="*/ 321 w 583"/>
                <a:gd name="T61" fmla="*/ 47 h 53"/>
                <a:gd name="T62" fmla="*/ 346 w 583"/>
                <a:gd name="T63" fmla="*/ 43 h 53"/>
                <a:gd name="T64" fmla="*/ 366 w 583"/>
                <a:gd name="T65" fmla="*/ 52 h 53"/>
                <a:gd name="T66" fmla="*/ 322 w 583"/>
                <a:gd name="T67" fmla="*/ 32 h 53"/>
                <a:gd name="T68" fmla="*/ 334 w 583"/>
                <a:gd name="T69" fmla="*/ 32 h 53"/>
                <a:gd name="T70" fmla="*/ 407 w 583"/>
                <a:gd name="T71" fmla="*/ 49 h 53"/>
                <a:gd name="T72" fmla="*/ 401 w 583"/>
                <a:gd name="T73" fmla="*/ 6 h 53"/>
                <a:gd name="T74" fmla="*/ 419 w 583"/>
                <a:gd name="T75" fmla="*/ 1 h 53"/>
                <a:gd name="T76" fmla="*/ 375 w 583"/>
                <a:gd name="T77" fmla="*/ 7 h 53"/>
                <a:gd name="T78" fmla="*/ 390 w 583"/>
                <a:gd name="T79" fmla="*/ 35 h 53"/>
                <a:gd name="T80" fmla="*/ 396 w 583"/>
                <a:gd name="T81" fmla="*/ 52 h 53"/>
                <a:gd name="T82" fmla="*/ 445 w 583"/>
                <a:gd name="T83" fmla="*/ 48 h 53"/>
                <a:gd name="T84" fmla="*/ 450 w 583"/>
                <a:gd name="T85" fmla="*/ 1 h 53"/>
                <a:gd name="T86" fmla="*/ 433 w 583"/>
                <a:gd name="T87" fmla="*/ 13 h 53"/>
                <a:gd name="T88" fmla="*/ 439 w 583"/>
                <a:gd name="T89" fmla="*/ 52 h 53"/>
                <a:gd name="T90" fmla="*/ 489 w 583"/>
                <a:gd name="T91" fmla="*/ 0 h 53"/>
                <a:gd name="T92" fmla="*/ 503 w 583"/>
                <a:gd name="T93" fmla="*/ 50 h 53"/>
                <a:gd name="T94" fmla="*/ 500 w 583"/>
                <a:gd name="T95" fmla="*/ 9 h 53"/>
                <a:gd name="T96" fmla="*/ 543 w 583"/>
                <a:gd name="T97" fmla="*/ 52 h 53"/>
                <a:gd name="T98" fmla="*/ 537 w 583"/>
                <a:gd name="T99" fmla="*/ 13 h 53"/>
                <a:gd name="T100" fmla="*/ 577 w 583"/>
                <a:gd name="T101" fmla="*/ 26 h 53"/>
                <a:gd name="T102" fmla="*/ 583 w 583"/>
                <a:gd name="T103" fmla="*/ 1 h 53"/>
                <a:gd name="T104" fmla="*/ 572 w 583"/>
                <a:gd name="T105" fmla="*/ 9 h 53"/>
                <a:gd name="T106" fmla="*/ 526 w 583"/>
                <a:gd name="T107" fmla="*/ 1 h 53"/>
                <a:gd name="T108" fmla="*/ 532 w 583"/>
                <a:gd name="T10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2" y="8"/>
                    <a:pt x="48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30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76" y="52"/>
                  </a:moveTo>
                  <a:cubicBezTo>
                    <a:pt x="78" y="52"/>
                    <a:pt x="81" y="52"/>
                    <a:pt x="83" y="5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0" y="49"/>
                    <a:pt x="78" y="49"/>
                    <a:pt x="78" y="48"/>
                  </a:cubicBezTo>
                  <a:cubicBezTo>
                    <a:pt x="77" y="48"/>
                    <a:pt x="77" y="47"/>
                    <a:pt x="77" y="44"/>
                  </a:cubicBezTo>
                  <a:cubicBezTo>
                    <a:pt x="77" y="39"/>
                    <a:pt x="77" y="30"/>
                    <a:pt x="77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44"/>
                    <a:pt x="95" y="49"/>
                    <a:pt x="97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1" y="50"/>
                    <a:pt x="103" y="46"/>
                    <a:pt x="105" y="41"/>
                  </a:cubicBezTo>
                  <a:cubicBezTo>
                    <a:pt x="111" y="28"/>
                    <a:pt x="116" y="19"/>
                    <a:pt x="119" y="1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40"/>
                    <a:pt x="119" y="44"/>
                    <a:pt x="119" y="45"/>
                  </a:cubicBezTo>
                  <a:cubicBezTo>
                    <a:pt x="119" y="47"/>
                    <a:pt x="119" y="48"/>
                    <a:pt x="118" y="49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8" y="52"/>
                    <a:pt x="123" y="52"/>
                    <a:pt x="126" y="52"/>
                  </a:cubicBezTo>
                  <a:cubicBezTo>
                    <a:pt x="129" y="52"/>
                    <a:pt x="132" y="52"/>
                    <a:pt x="136" y="52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3" y="49"/>
                    <a:pt x="132" y="49"/>
                    <a:pt x="131" y="49"/>
                  </a:cubicBezTo>
                  <a:cubicBezTo>
                    <a:pt x="131" y="48"/>
                    <a:pt x="131" y="48"/>
                    <a:pt x="130" y="48"/>
                  </a:cubicBezTo>
                  <a:cubicBezTo>
                    <a:pt x="130" y="47"/>
                    <a:pt x="130" y="44"/>
                    <a:pt x="130" y="40"/>
                  </a:cubicBezTo>
                  <a:cubicBezTo>
                    <a:pt x="130" y="35"/>
                    <a:pt x="130" y="30"/>
                    <a:pt x="130" y="26"/>
                  </a:cubicBezTo>
                  <a:cubicBezTo>
                    <a:pt x="130" y="17"/>
                    <a:pt x="130" y="11"/>
                    <a:pt x="130" y="8"/>
                  </a:cubicBezTo>
                  <a:cubicBezTo>
                    <a:pt x="130" y="6"/>
                    <a:pt x="130" y="5"/>
                    <a:pt x="131" y="5"/>
                  </a:cubicBezTo>
                  <a:cubicBezTo>
                    <a:pt x="131" y="4"/>
                    <a:pt x="133" y="4"/>
                    <a:pt x="136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4" y="1"/>
                    <a:pt x="131" y="1"/>
                    <a:pt x="127" y="1"/>
                  </a:cubicBezTo>
                  <a:cubicBezTo>
                    <a:pt x="125" y="1"/>
                    <a:pt x="122" y="1"/>
                    <a:pt x="119" y="1"/>
                  </a:cubicBezTo>
                  <a:cubicBezTo>
                    <a:pt x="116" y="9"/>
                    <a:pt x="110" y="21"/>
                    <a:pt x="102" y="38"/>
                  </a:cubicBezTo>
                  <a:cubicBezTo>
                    <a:pt x="94" y="22"/>
                    <a:pt x="89" y="12"/>
                    <a:pt x="88" y="10"/>
                  </a:cubicBezTo>
                  <a:cubicBezTo>
                    <a:pt x="87" y="7"/>
                    <a:pt x="85" y="4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4"/>
                    <a:pt x="71" y="4"/>
                    <a:pt x="71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6"/>
                    <a:pt x="72" y="8"/>
                    <a:pt x="72" y="11"/>
                  </a:cubicBezTo>
                  <a:cubicBezTo>
                    <a:pt x="73" y="15"/>
                    <a:pt x="73" y="20"/>
                    <a:pt x="73" y="23"/>
                  </a:cubicBezTo>
                  <a:cubicBezTo>
                    <a:pt x="73" y="30"/>
                    <a:pt x="72" y="37"/>
                    <a:pt x="72" y="43"/>
                  </a:cubicBezTo>
                  <a:cubicBezTo>
                    <a:pt x="72" y="46"/>
                    <a:pt x="72" y="48"/>
                    <a:pt x="71" y="48"/>
                  </a:cubicBezTo>
                  <a:cubicBezTo>
                    <a:pt x="71" y="49"/>
                    <a:pt x="70" y="49"/>
                    <a:pt x="68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9" y="52"/>
                    <a:pt x="72" y="52"/>
                    <a:pt x="76" y="52"/>
                  </a:cubicBezTo>
                  <a:close/>
                  <a:moveTo>
                    <a:pt x="159" y="52"/>
                  </a:moveTo>
                  <a:cubicBezTo>
                    <a:pt x="162" y="52"/>
                    <a:pt x="165" y="52"/>
                    <a:pt x="170" y="5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66" y="49"/>
                    <a:pt x="164" y="49"/>
                    <a:pt x="163" y="49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2" y="45"/>
                    <a:pt x="162" y="41"/>
                  </a:cubicBezTo>
                  <a:cubicBezTo>
                    <a:pt x="162" y="32"/>
                    <a:pt x="162" y="26"/>
                    <a:pt x="162" y="24"/>
                  </a:cubicBezTo>
                  <a:cubicBezTo>
                    <a:pt x="162" y="19"/>
                    <a:pt x="162" y="13"/>
                    <a:pt x="162" y="5"/>
                  </a:cubicBezTo>
                  <a:cubicBezTo>
                    <a:pt x="164" y="5"/>
                    <a:pt x="166" y="5"/>
                    <a:pt x="167" y="5"/>
                  </a:cubicBezTo>
                  <a:cubicBezTo>
                    <a:pt x="170" y="5"/>
                    <a:pt x="172" y="6"/>
                    <a:pt x="174" y="7"/>
                  </a:cubicBezTo>
                  <a:cubicBezTo>
                    <a:pt x="176" y="9"/>
                    <a:pt x="176" y="11"/>
                    <a:pt x="176" y="15"/>
                  </a:cubicBezTo>
                  <a:cubicBezTo>
                    <a:pt x="176" y="18"/>
                    <a:pt x="176" y="20"/>
                    <a:pt x="174" y="22"/>
                  </a:cubicBezTo>
                  <a:cubicBezTo>
                    <a:pt x="172" y="24"/>
                    <a:pt x="170" y="25"/>
                    <a:pt x="168" y="25"/>
                  </a:cubicBezTo>
                  <a:cubicBezTo>
                    <a:pt x="168" y="25"/>
                    <a:pt x="167" y="25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5" y="26"/>
                    <a:pt x="165" y="27"/>
                    <a:pt x="166" y="28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8"/>
                    <a:pt x="170" y="28"/>
                  </a:cubicBezTo>
                  <a:cubicBezTo>
                    <a:pt x="175" y="28"/>
                    <a:pt x="179" y="27"/>
                    <a:pt x="182" y="24"/>
                  </a:cubicBezTo>
                  <a:cubicBezTo>
                    <a:pt x="186" y="21"/>
                    <a:pt x="187" y="17"/>
                    <a:pt x="187" y="12"/>
                  </a:cubicBezTo>
                  <a:cubicBezTo>
                    <a:pt x="187" y="10"/>
                    <a:pt x="187" y="8"/>
                    <a:pt x="186" y="6"/>
                  </a:cubicBezTo>
                  <a:cubicBezTo>
                    <a:pt x="184" y="4"/>
                    <a:pt x="183" y="3"/>
                    <a:pt x="181" y="2"/>
                  </a:cubicBezTo>
                  <a:cubicBezTo>
                    <a:pt x="179" y="1"/>
                    <a:pt x="175" y="1"/>
                    <a:pt x="171" y="1"/>
                  </a:cubicBezTo>
                  <a:cubicBezTo>
                    <a:pt x="170" y="1"/>
                    <a:pt x="168" y="1"/>
                    <a:pt x="166" y="1"/>
                  </a:cubicBezTo>
                  <a:cubicBezTo>
                    <a:pt x="161" y="1"/>
                    <a:pt x="158" y="1"/>
                    <a:pt x="156" y="1"/>
                  </a:cubicBezTo>
                  <a:cubicBezTo>
                    <a:pt x="154" y="1"/>
                    <a:pt x="152" y="1"/>
                    <a:pt x="149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9" y="4"/>
                    <a:pt x="150" y="4"/>
                    <a:pt x="151" y="5"/>
                  </a:cubicBezTo>
                  <a:cubicBezTo>
                    <a:pt x="151" y="5"/>
                    <a:pt x="151" y="7"/>
                    <a:pt x="151" y="11"/>
                  </a:cubicBezTo>
                  <a:cubicBezTo>
                    <a:pt x="152" y="14"/>
                    <a:pt x="152" y="19"/>
                    <a:pt x="152" y="27"/>
                  </a:cubicBezTo>
                  <a:cubicBezTo>
                    <a:pt x="152" y="31"/>
                    <a:pt x="152" y="36"/>
                    <a:pt x="151" y="40"/>
                  </a:cubicBezTo>
                  <a:cubicBezTo>
                    <a:pt x="151" y="45"/>
                    <a:pt x="151" y="47"/>
                    <a:pt x="151" y="48"/>
                  </a:cubicBezTo>
                  <a:cubicBezTo>
                    <a:pt x="151" y="48"/>
                    <a:pt x="151" y="49"/>
                    <a:pt x="150" y="49"/>
                  </a:cubicBezTo>
                  <a:cubicBezTo>
                    <a:pt x="150" y="49"/>
                    <a:pt x="148" y="49"/>
                    <a:pt x="145" y="49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53" y="52"/>
                    <a:pt x="157" y="52"/>
                    <a:pt x="159" y="52"/>
                  </a:cubicBezTo>
                  <a:close/>
                  <a:moveTo>
                    <a:pt x="199" y="5"/>
                  </a:moveTo>
                  <a:cubicBezTo>
                    <a:pt x="199" y="5"/>
                    <a:pt x="200" y="5"/>
                    <a:pt x="200" y="5"/>
                  </a:cubicBezTo>
                  <a:cubicBezTo>
                    <a:pt x="200" y="6"/>
                    <a:pt x="200" y="7"/>
                    <a:pt x="200" y="9"/>
                  </a:cubicBezTo>
                  <a:cubicBezTo>
                    <a:pt x="200" y="14"/>
                    <a:pt x="200" y="18"/>
                    <a:pt x="200" y="19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200" y="40"/>
                    <a:pt x="201" y="43"/>
                    <a:pt x="202" y="45"/>
                  </a:cubicBezTo>
                  <a:cubicBezTo>
                    <a:pt x="204" y="48"/>
                    <a:pt x="206" y="49"/>
                    <a:pt x="209" y="51"/>
                  </a:cubicBezTo>
                  <a:cubicBezTo>
                    <a:pt x="212" y="52"/>
                    <a:pt x="217" y="53"/>
                    <a:pt x="221" y="53"/>
                  </a:cubicBezTo>
                  <a:cubicBezTo>
                    <a:pt x="226" y="53"/>
                    <a:pt x="230" y="52"/>
                    <a:pt x="233" y="51"/>
                  </a:cubicBezTo>
                  <a:cubicBezTo>
                    <a:pt x="236" y="49"/>
                    <a:pt x="239" y="47"/>
                    <a:pt x="240" y="45"/>
                  </a:cubicBezTo>
                  <a:cubicBezTo>
                    <a:pt x="241" y="43"/>
                    <a:pt x="242" y="40"/>
                    <a:pt x="243" y="36"/>
                  </a:cubicBezTo>
                  <a:cubicBezTo>
                    <a:pt x="243" y="35"/>
                    <a:pt x="243" y="32"/>
                    <a:pt x="243" y="28"/>
                  </a:cubicBezTo>
                  <a:cubicBezTo>
                    <a:pt x="243" y="21"/>
                    <a:pt x="243" y="14"/>
                    <a:pt x="243" y="9"/>
                  </a:cubicBezTo>
                  <a:cubicBezTo>
                    <a:pt x="243" y="7"/>
                    <a:pt x="244" y="5"/>
                    <a:pt x="244" y="5"/>
                  </a:cubicBezTo>
                  <a:cubicBezTo>
                    <a:pt x="245" y="4"/>
                    <a:pt x="246" y="4"/>
                    <a:pt x="249" y="4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5" y="1"/>
                    <a:pt x="243" y="1"/>
                    <a:pt x="240" y="1"/>
                  </a:cubicBezTo>
                  <a:cubicBezTo>
                    <a:pt x="238" y="1"/>
                    <a:pt x="235" y="1"/>
                    <a:pt x="232" y="1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5" y="4"/>
                    <a:pt x="236" y="4"/>
                    <a:pt x="237" y="5"/>
                  </a:cubicBezTo>
                  <a:cubicBezTo>
                    <a:pt x="237" y="5"/>
                    <a:pt x="238" y="5"/>
                    <a:pt x="238" y="5"/>
                  </a:cubicBezTo>
                  <a:cubicBezTo>
                    <a:pt x="238" y="6"/>
                    <a:pt x="238" y="8"/>
                    <a:pt x="238" y="11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32"/>
                    <a:pt x="238" y="37"/>
                    <a:pt x="237" y="40"/>
                  </a:cubicBezTo>
                  <a:cubicBezTo>
                    <a:pt x="236" y="42"/>
                    <a:pt x="235" y="44"/>
                    <a:pt x="233" y="45"/>
                  </a:cubicBezTo>
                  <a:cubicBezTo>
                    <a:pt x="231" y="46"/>
                    <a:pt x="228" y="47"/>
                    <a:pt x="224" y="47"/>
                  </a:cubicBezTo>
                  <a:cubicBezTo>
                    <a:pt x="221" y="47"/>
                    <a:pt x="218" y="46"/>
                    <a:pt x="216" y="45"/>
                  </a:cubicBezTo>
                  <a:cubicBezTo>
                    <a:pt x="214" y="44"/>
                    <a:pt x="213" y="43"/>
                    <a:pt x="212" y="41"/>
                  </a:cubicBezTo>
                  <a:cubicBezTo>
                    <a:pt x="211" y="39"/>
                    <a:pt x="211" y="36"/>
                    <a:pt x="211" y="32"/>
                  </a:cubicBezTo>
                  <a:cubicBezTo>
                    <a:pt x="211" y="28"/>
                    <a:pt x="211" y="23"/>
                    <a:pt x="211" y="19"/>
                  </a:cubicBezTo>
                  <a:cubicBezTo>
                    <a:pt x="211" y="12"/>
                    <a:pt x="211" y="8"/>
                    <a:pt x="211" y="7"/>
                  </a:cubicBezTo>
                  <a:cubicBezTo>
                    <a:pt x="211" y="6"/>
                    <a:pt x="212" y="5"/>
                    <a:pt x="212" y="5"/>
                  </a:cubicBezTo>
                  <a:cubicBezTo>
                    <a:pt x="213" y="5"/>
                    <a:pt x="213" y="5"/>
                    <a:pt x="213" y="5"/>
                  </a:cubicBezTo>
                  <a:cubicBezTo>
                    <a:pt x="214" y="4"/>
                    <a:pt x="215" y="4"/>
                    <a:pt x="217" y="4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204" y="1"/>
                    <a:pt x="199" y="1"/>
                    <a:pt x="194" y="1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7" y="4"/>
                    <a:pt x="198" y="4"/>
                    <a:pt x="199" y="5"/>
                  </a:cubicBezTo>
                  <a:close/>
                  <a:moveTo>
                    <a:pt x="280" y="52"/>
                  </a:moveTo>
                  <a:cubicBezTo>
                    <a:pt x="284" y="52"/>
                    <a:pt x="287" y="52"/>
                    <a:pt x="291" y="52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88" y="49"/>
                    <a:pt x="286" y="49"/>
                    <a:pt x="285" y="49"/>
                  </a:cubicBezTo>
                  <a:cubicBezTo>
                    <a:pt x="285" y="48"/>
                    <a:pt x="285" y="47"/>
                    <a:pt x="284" y="46"/>
                  </a:cubicBezTo>
                  <a:cubicBezTo>
                    <a:pt x="284" y="44"/>
                    <a:pt x="284" y="40"/>
                    <a:pt x="284" y="32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7"/>
                    <a:pt x="284" y="6"/>
                    <a:pt x="285" y="6"/>
                  </a:cubicBezTo>
                  <a:cubicBezTo>
                    <a:pt x="285" y="6"/>
                    <a:pt x="285" y="6"/>
                    <a:pt x="285" y="6"/>
                  </a:cubicBezTo>
                  <a:cubicBezTo>
                    <a:pt x="291" y="6"/>
                    <a:pt x="295" y="6"/>
                    <a:pt x="297" y="6"/>
                  </a:cubicBezTo>
                  <a:cubicBezTo>
                    <a:pt x="298" y="6"/>
                    <a:pt x="298" y="6"/>
                    <a:pt x="298" y="7"/>
                  </a:cubicBezTo>
                  <a:cubicBezTo>
                    <a:pt x="298" y="7"/>
                    <a:pt x="299" y="9"/>
                    <a:pt x="299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9"/>
                    <a:pt x="302" y="5"/>
                    <a:pt x="303" y="2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94" y="1"/>
                    <a:pt x="285" y="1"/>
                    <a:pt x="278" y="1"/>
                  </a:cubicBezTo>
                  <a:cubicBezTo>
                    <a:pt x="271" y="1"/>
                    <a:pt x="263" y="1"/>
                    <a:pt x="256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5"/>
                    <a:pt x="256" y="9"/>
                    <a:pt x="256" y="13"/>
                  </a:cubicBezTo>
                  <a:cubicBezTo>
                    <a:pt x="259" y="13"/>
                    <a:pt x="259" y="13"/>
                    <a:pt x="259" y="13"/>
                  </a:cubicBezTo>
                  <a:cubicBezTo>
                    <a:pt x="259" y="9"/>
                    <a:pt x="259" y="7"/>
                    <a:pt x="259" y="7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1" y="6"/>
                    <a:pt x="262" y="6"/>
                  </a:cubicBezTo>
                  <a:cubicBezTo>
                    <a:pt x="265" y="6"/>
                    <a:pt x="268" y="6"/>
                    <a:pt x="271" y="6"/>
                  </a:cubicBezTo>
                  <a:cubicBezTo>
                    <a:pt x="273" y="6"/>
                    <a:pt x="274" y="6"/>
                    <a:pt x="274" y="6"/>
                  </a:cubicBezTo>
                  <a:cubicBezTo>
                    <a:pt x="274" y="6"/>
                    <a:pt x="274" y="11"/>
                    <a:pt x="274" y="21"/>
                  </a:cubicBezTo>
                  <a:cubicBezTo>
                    <a:pt x="274" y="26"/>
                    <a:pt x="274" y="31"/>
                    <a:pt x="274" y="35"/>
                  </a:cubicBezTo>
                  <a:cubicBezTo>
                    <a:pt x="274" y="42"/>
                    <a:pt x="273" y="46"/>
                    <a:pt x="273" y="47"/>
                  </a:cubicBezTo>
                  <a:cubicBezTo>
                    <a:pt x="273" y="48"/>
                    <a:pt x="273" y="48"/>
                    <a:pt x="273" y="48"/>
                  </a:cubicBezTo>
                  <a:cubicBezTo>
                    <a:pt x="272" y="49"/>
                    <a:pt x="272" y="49"/>
                    <a:pt x="271" y="49"/>
                  </a:cubicBezTo>
                  <a:cubicBezTo>
                    <a:pt x="270" y="49"/>
                    <a:pt x="268" y="49"/>
                    <a:pt x="267" y="49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52"/>
                    <a:pt x="274" y="52"/>
                    <a:pt x="280" y="52"/>
                  </a:cubicBezTo>
                  <a:close/>
                  <a:moveTo>
                    <a:pt x="310" y="52"/>
                  </a:moveTo>
                  <a:cubicBezTo>
                    <a:pt x="312" y="52"/>
                    <a:pt x="315" y="52"/>
                    <a:pt x="318" y="52"/>
                  </a:cubicBezTo>
                  <a:cubicBezTo>
                    <a:pt x="322" y="52"/>
                    <a:pt x="325" y="52"/>
                    <a:pt x="327" y="52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4" y="49"/>
                    <a:pt x="323" y="49"/>
                    <a:pt x="322" y="48"/>
                  </a:cubicBezTo>
                  <a:cubicBezTo>
                    <a:pt x="322" y="48"/>
                    <a:pt x="321" y="48"/>
                    <a:pt x="321" y="47"/>
                  </a:cubicBezTo>
                  <a:cubicBezTo>
                    <a:pt x="321" y="47"/>
                    <a:pt x="322" y="46"/>
                    <a:pt x="322" y="46"/>
                  </a:cubicBezTo>
                  <a:cubicBezTo>
                    <a:pt x="322" y="44"/>
                    <a:pt x="323" y="42"/>
                    <a:pt x="323" y="41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8" y="37"/>
                    <a:pt x="331" y="37"/>
                    <a:pt x="334" y="37"/>
                  </a:cubicBezTo>
                  <a:cubicBezTo>
                    <a:pt x="338" y="37"/>
                    <a:pt x="341" y="37"/>
                    <a:pt x="344" y="37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7" y="45"/>
                    <a:pt x="348" y="47"/>
                    <a:pt x="348" y="47"/>
                  </a:cubicBezTo>
                  <a:cubicBezTo>
                    <a:pt x="348" y="48"/>
                    <a:pt x="348" y="48"/>
                    <a:pt x="347" y="49"/>
                  </a:cubicBezTo>
                  <a:cubicBezTo>
                    <a:pt x="347" y="49"/>
                    <a:pt x="345" y="49"/>
                    <a:pt x="342" y="49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46" y="52"/>
                    <a:pt x="350" y="52"/>
                    <a:pt x="354" y="52"/>
                  </a:cubicBezTo>
                  <a:cubicBezTo>
                    <a:pt x="358" y="52"/>
                    <a:pt x="362" y="52"/>
                    <a:pt x="366" y="52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3" y="49"/>
                    <a:pt x="361" y="49"/>
                    <a:pt x="361" y="48"/>
                  </a:cubicBezTo>
                  <a:cubicBezTo>
                    <a:pt x="360" y="48"/>
                    <a:pt x="359" y="45"/>
                    <a:pt x="357" y="40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0" y="38"/>
                    <a:pt x="318" y="42"/>
                    <a:pt x="316" y="46"/>
                  </a:cubicBezTo>
                  <a:cubicBezTo>
                    <a:pt x="315" y="47"/>
                    <a:pt x="315" y="48"/>
                    <a:pt x="315" y="48"/>
                  </a:cubicBezTo>
                  <a:cubicBezTo>
                    <a:pt x="314" y="49"/>
                    <a:pt x="313" y="49"/>
                    <a:pt x="310" y="49"/>
                  </a:cubicBezTo>
                  <a:cubicBezTo>
                    <a:pt x="310" y="52"/>
                    <a:pt x="310" y="52"/>
                    <a:pt x="310" y="52"/>
                  </a:cubicBezTo>
                  <a:close/>
                  <a:moveTo>
                    <a:pt x="342" y="32"/>
                  </a:moveTo>
                  <a:cubicBezTo>
                    <a:pt x="340" y="32"/>
                    <a:pt x="337" y="32"/>
                    <a:pt x="334" y="32"/>
                  </a:cubicBezTo>
                  <a:cubicBezTo>
                    <a:pt x="331" y="32"/>
                    <a:pt x="329" y="32"/>
                    <a:pt x="327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96" y="52"/>
                  </a:moveTo>
                  <a:cubicBezTo>
                    <a:pt x="400" y="52"/>
                    <a:pt x="403" y="52"/>
                    <a:pt x="407" y="52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4" y="49"/>
                    <a:pt x="402" y="49"/>
                    <a:pt x="401" y="49"/>
                  </a:cubicBezTo>
                  <a:cubicBezTo>
                    <a:pt x="401" y="48"/>
                    <a:pt x="400" y="47"/>
                    <a:pt x="400" y="46"/>
                  </a:cubicBezTo>
                  <a:cubicBezTo>
                    <a:pt x="400" y="44"/>
                    <a:pt x="400" y="40"/>
                    <a:pt x="400" y="32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7"/>
                    <a:pt x="400" y="6"/>
                    <a:pt x="401" y="6"/>
                  </a:cubicBezTo>
                  <a:cubicBezTo>
                    <a:pt x="401" y="6"/>
                    <a:pt x="401" y="6"/>
                    <a:pt x="401" y="6"/>
                  </a:cubicBezTo>
                  <a:cubicBezTo>
                    <a:pt x="407" y="6"/>
                    <a:pt x="411" y="6"/>
                    <a:pt x="413" y="6"/>
                  </a:cubicBezTo>
                  <a:cubicBezTo>
                    <a:pt x="414" y="6"/>
                    <a:pt x="414" y="6"/>
                    <a:pt x="414" y="7"/>
                  </a:cubicBezTo>
                  <a:cubicBezTo>
                    <a:pt x="414" y="7"/>
                    <a:pt x="415" y="9"/>
                    <a:pt x="415" y="13"/>
                  </a:cubicBezTo>
                  <a:cubicBezTo>
                    <a:pt x="418" y="13"/>
                    <a:pt x="418" y="13"/>
                    <a:pt x="418" y="13"/>
                  </a:cubicBezTo>
                  <a:cubicBezTo>
                    <a:pt x="418" y="9"/>
                    <a:pt x="418" y="5"/>
                    <a:pt x="419" y="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0" y="1"/>
                    <a:pt x="401" y="1"/>
                    <a:pt x="394" y="1"/>
                  </a:cubicBezTo>
                  <a:cubicBezTo>
                    <a:pt x="387" y="1"/>
                    <a:pt x="379" y="1"/>
                    <a:pt x="372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2" y="5"/>
                    <a:pt x="372" y="9"/>
                    <a:pt x="372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9"/>
                    <a:pt x="375" y="7"/>
                    <a:pt x="375" y="7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76" y="6"/>
                    <a:pt x="377" y="6"/>
                    <a:pt x="378" y="6"/>
                  </a:cubicBezTo>
                  <a:cubicBezTo>
                    <a:pt x="381" y="6"/>
                    <a:pt x="384" y="6"/>
                    <a:pt x="387" y="6"/>
                  </a:cubicBezTo>
                  <a:cubicBezTo>
                    <a:pt x="389" y="6"/>
                    <a:pt x="390" y="6"/>
                    <a:pt x="390" y="6"/>
                  </a:cubicBezTo>
                  <a:cubicBezTo>
                    <a:pt x="390" y="6"/>
                    <a:pt x="390" y="11"/>
                    <a:pt x="390" y="21"/>
                  </a:cubicBezTo>
                  <a:cubicBezTo>
                    <a:pt x="390" y="26"/>
                    <a:pt x="390" y="31"/>
                    <a:pt x="390" y="35"/>
                  </a:cubicBezTo>
                  <a:cubicBezTo>
                    <a:pt x="390" y="42"/>
                    <a:pt x="389" y="46"/>
                    <a:pt x="389" y="47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8" y="49"/>
                    <a:pt x="388" y="49"/>
                    <a:pt x="387" y="49"/>
                  </a:cubicBezTo>
                  <a:cubicBezTo>
                    <a:pt x="386" y="49"/>
                    <a:pt x="384" y="49"/>
                    <a:pt x="383" y="49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6" y="52"/>
                    <a:pt x="390" y="52"/>
                    <a:pt x="396" y="52"/>
                  </a:cubicBezTo>
                  <a:close/>
                  <a:moveTo>
                    <a:pt x="439" y="52"/>
                  </a:moveTo>
                  <a:cubicBezTo>
                    <a:pt x="441" y="52"/>
                    <a:pt x="443" y="52"/>
                    <a:pt x="446" y="52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8" y="49"/>
                    <a:pt x="446" y="49"/>
                    <a:pt x="445" y="49"/>
                  </a:cubicBezTo>
                  <a:cubicBezTo>
                    <a:pt x="445" y="49"/>
                    <a:pt x="445" y="48"/>
                    <a:pt x="445" y="48"/>
                  </a:cubicBezTo>
                  <a:cubicBezTo>
                    <a:pt x="444" y="47"/>
                    <a:pt x="444" y="45"/>
                    <a:pt x="444" y="41"/>
                  </a:cubicBezTo>
                  <a:cubicBezTo>
                    <a:pt x="444" y="38"/>
                    <a:pt x="444" y="31"/>
                    <a:pt x="444" y="21"/>
                  </a:cubicBezTo>
                  <a:cubicBezTo>
                    <a:pt x="444" y="14"/>
                    <a:pt x="444" y="9"/>
                    <a:pt x="444" y="7"/>
                  </a:cubicBezTo>
                  <a:cubicBezTo>
                    <a:pt x="444" y="6"/>
                    <a:pt x="445" y="5"/>
                    <a:pt x="445" y="5"/>
                  </a:cubicBezTo>
                  <a:cubicBezTo>
                    <a:pt x="445" y="4"/>
                    <a:pt x="447" y="4"/>
                    <a:pt x="450" y="4"/>
                  </a:cubicBezTo>
                  <a:cubicBezTo>
                    <a:pt x="450" y="1"/>
                    <a:pt x="450" y="1"/>
                    <a:pt x="450" y="1"/>
                  </a:cubicBezTo>
                  <a:cubicBezTo>
                    <a:pt x="447" y="1"/>
                    <a:pt x="443" y="1"/>
                    <a:pt x="438" y="1"/>
                  </a:cubicBezTo>
                  <a:cubicBezTo>
                    <a:pt x="435" y="1"/>
                    <a:pt x="432" y="1"/>
                    <a:pt x="427" y="1"/>
                  </a:cubicBezTo>
                  <a:cubicBezTo>
                    <a:pt x="427" y="4"/>
                    <a:pt x="427" y="4"/>
                    <a:pt x="427" y="4"/>
                  </a:cubicBezTo>
                  <a:cubicBezTo>
                    <a:pt x="430" y="4"/>
                    <a:pt x="432" y="4"/>
                    <a:pt x="432" y="5"/>
                  </a:cubicBezTo>
                  <a:cubicBezTo>
                    <a:pt x="433" y="5"/>
                    <a:pt x="433" y="5"/>
                    <a:pt x="433" y="6"/>
                  </a:cubicBezTo>
                  <a:cubicBezTo>
                    <a:pt x="433" y="6"/>
                    <a:pt x="433" y="8"/>
                    <a:pt x="433" y="13"/>
                  </a:cubicBezTo>
                  <a:cubicBezTo>
                    <a:pt x="433" y="19"/>
                    <a:pt x="433" y="24"/>
                    <a:pt x="433" y="28"/>
                  </a:cubicBezTo>
                  <a:cubicBezTo>
                    <a:pt x="433" y="36"/>
                    <a:pt x="433" y="42"/>
                    <a:pt x="433" y="46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0" y="49"/>
                    <a:pt x="427" y="49"/>
                  </a:cubicBezTo>
                  <a:cubicBezTo>
                    <a:pt x="427" y="52"/>
                    <a:pt x="427" y="52"/>
                    <a:pt x="427" y="52"/>
                  </a:cubicBezTo>
                  <a:cubicBezTo>
                    <a:pt x="439" y="52"/>
                    <a:pt x="439" y="52"/>
                    <a:pt x="439" y="52"/>
                  </a:cubicBezTo>
                  <a:close/>
                  <a:moveTo>
                    <a:pt x="503" y="50"/>
                  </a:moveTo>
                  <a:cubicBezTo>
                    <a:pt x="507" y="47"/>
                    <a:pt x="511" y="44"/>
                    <a:pt x="513" y="40"/>
                  </a:cubicBezTo>
                  <a:cubicBezTo>
                    <a:pt x="515" y="36"/>
                    <a:pt x="516" y="31"/>
                    <a:pt x="516" y="25"/>
                  </a:cubicBezTo>
                  <a:cubicBezTo>
                    <a:pt x="516" y="20"/>
                    <a:pt x="515" y="15"/>
                    <a:pt x="513" y="12"/>
                  </a:cubicBezTo>
                  <a:cubicBezTo>
                    <a:pt x="511" y="8"/>
                    <a:pt x="508" y="5"/>
                    <a:pt x="504" y="3"/>
                  </a:cubicBezTo>
                  <a:cubicBezTo>
                    <a:pt x="500" y="1"/>
                    <a:pt x="495" y="0"/>
                    <a:pt x="489" y="0"/>
                  </a:cubicBezTo>
                  <a:cubicBezTo>
                    <a:pt x="482" y="0"/>
                    <a:pt x="477" y="1"/>
                    <a:pt x="473" y="3"/>
                  </a:cubicBezTo>
                  <a:cubicBezTo>
                    <a:pt x="469" y="6"/>
                    <a:pt x="466" y="9"/>
                    <a:pt x="463" y="13"/>
                  </a:cubicBezTo>
                  <a:cubicBezTo>
                    <a:pt x="461" y="17"/>
                    <a:pt x="460" y="21"/>
                    <a:pt x="460" y="27"/>
                  </a:cubicBezTo>
                  <a:cubicBezTo>
                    <a:pt x="460" y="35"/>
                    <a:pt x="462" y="42"/>
                    <a:pt x="467" y="46"/>
                  </a:cubicBezTo>
                  <a:cubicBezTo>
                    <a:pt x="472" y="51"/>
                    <a:pt x="479" y="53"/>
                    <a:pt x="488" y="53"/>
                  </a:cubicBezTo>
                  <a:cubicBezTo>
                    <a:pt x="494" y="53"/>
                    <a:pt x="499" y="52"/>
                    <a:pt x="503" y="50"/>
                  </a:cubicBezTo>
                  <a:close/>
                  <a:moveTo>
                    <a:pt x="480" y="47"/>
                  </a:moveTo>
                  <a:cubicBezTo>
                    <a:pt x="477" y="45"/>
                    <a:pt x="475" y="43"/>
                    <a:pt x="473" y="39"/>
                  </a:cubicBezTo>
                  <a:cubicBezTo>
                    <a:pt x="472" y="35"/>
                    <a:pt x="471" y="31"/>
                    <a:pt x="471" y="26"/>
                  </a:cubicBezTo>
                  <a:cubicBezTo>
                    <a:pt x="471" y="18"/>
                    <a:pt x="473" y="13"/>
                    <a:pt x="475" y="9"/>
                  </a:cubicBezTo>
                  <a:cubicBezTo>
                    <a:pt x="478" y="6"/>
                    <a:pt x="482" y="4"/>
                    <a:pt x="488" y="4"/>
                  </a:cubicBezTo>
                  <a:cubicBezTo>
                    <a:pt x="493" y="4"/>
                    <a:pt x="497" y="6"/>
                    <a:pt x="500" y="9"/>
                  </a:cubicBezTo>
                  <a:cubicBezTo>
                    <a:pt x="504" y="13"/>
                    <a:pt x="505" y="19"/>
                    <a:pt x="505" y="27"/>
                  </a:cubicBezTo>
                  <a:cubicBezTo>
                    <a:pt x="505" y="35"/>
                    <a:pt x="504" y="40"/>
                    <a:pt x="501" y="44"/>
                  </a:cubicBezTo>
                  <a:cubicBezTo>
                    <a:pt x="498" y="47"/>
                    <a:pt x="494" y="49"/>
                    <a:pt x="489" y="49"/>
                  </a:cubicBezTo>
                  <a:cubicBezTo>
                    <a:pt x="485" y="49"/>
                    <a:pt x="482" y="48"/>
                    <a:pt x="480" y="47"/>
                  </a:cubicBezTo>
                  <a:close/>
                  <a:moveTo>
                    <a:pt x="535" y="52"/>
                  </a:moveTo>
                  <a:cubicBezTo>
                    <a:pt x="536" y="52"/>
                    <a:pt x="539" y="52"/>
                    <a:pt x="543" y="52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40" y="49"/>
                    <a:pt x="538" y="49"/>
                    <a:pt x="538" y="49"/>
                  </a:cubicBezTo>
                  <a:cubicBezTo>
                    <a:pt x="537" y="48"/>
                    <a:pt x="537" y="48"/>
                    <a:pt x="537" y="48"/>
                  </a:cubicBezTo>
                  <a:cubicBezTo>
                    <a:pt x="537" y="47"/>
                    <a:pt x="537" y="45"/>
                    <a:pt x="537" y="41"/>
                  </a:cubicBezTo>
                  <a:cubicBezTo>
                    <a:pt x="537" y="36"/>
                    <a:pt x="537" y="31"/>
                    <a:pt x="537" y="27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9" y="16"/>
                    <a:pt x="543" y="21"/>
                    <a:pt x="548" y="26"/>
                  </a:cubicBezTo>
                  <a:cubicBezTo>
                    <a:pt x="556" y="37"/>
                    <a:pt x="564" y="45"/>
                    <a:pt x="570" y="52"/>
                  </a:cubicBezTo>
                  <a:cubicBezTo>
                    <a:pt x="572" y="53"/>
                    <a:pt x="574" y="53"/>
                    <a:pt x="577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7" y="49"/>
                    <a:pt x="577" y="45"/>
                    <a:pt x="577" y="4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12"/>
                    <a:pt x="577" y="12"/>
                    <a:pt x="577" y="12"/>
                  </a:cubicBezTo>
                  <a:cubicBezTo>
                    <a:pt x="577" y="8"/>
                    <a:pt x="577" y="6"/>
                    <a:pt x="577" y="6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4"/>
                    <a:pt x="581" y="4"/>
                    <a:pt x="583" y="4"/>
                  </a:cubicBezTo>
                  <a:cubicBezTo>
                    <a:pt x="583" y="1"/>
                    <a:pt x="583" y="1"/>
                    <a:pt x="583" y="1"/>
                  </a:cubicBezTo>
                  <a:cubicBezTo>
                    <a:pt x="581" y="1"/>
                    <a:pt x="577" y="1"/>
                    <a:pt x="574" y="1"/>
                  </a:cubicBezTo>
                  <a:cubicBezTo>
                    <a:pt x="571" y="1"/>
                    <a:pt x="568" y="1"/>
                    <a:pt x="566" y="1"/>
                  </a:cubicBezTo>
                  <a:cubicBezTo>
                    <a:pt x="566" y="4"/>
                    <a:pt x="566" y="4"/>
                    <a:pt x="566" y="4"/>
                  </a:cubicBezTo>
                  <a:cubicBezTo>
                    <a:pt x="569" y="4"/>
                    <a:pt x="570" y="4"/>
                    <a:pt x="571" y="4"/>
                  </a:cubicBezTo>
                  <a:cubicBezTo>
                    <a:pt x="571" y="5"/>
                    <a:pt x="572" y="5"/>
                    <a:pt x="572" y="5"/>
                  </a:cubicBezTo>
                  <a:cubicBezTo>
                    <a:pt x="572" y="6"/>
                    <a:pt x="572" y="7"/>
                    <a:pt x="572" y="9"/>
                  </a:cubicBezTo>
                  <a:cubicBezTo>
                    <a:pt x="572" y="13"/>
                    <a:pt x="572" y="18"/>
                    <a:pt x="572" y="24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69" y="35"/>
                    <a:pt x="565" y="30"/>
                    <a:pt x="560" y="24"/>
                  </a:cubicBezTo>
                  <a:cubicBezTo>
                    <a:pt x="553" y="16"/>
                    <a:pt x="547" y="8"/>
                    <a:pt x="541" y="1"/>
                  </a:cubicBezTo>
                  <a:cubicBezTo>
                    <a:pt x="539" y="1"/>
                    <a:pt x="536" y="1"/>
                    <a:pt x="534" y="1"/>
                  </a:cubicBezTo>
                  <a:cubicBezTo>
                    <a:pt x="532" y="1"/>
                    <a:pt x="530" y="1"/>
                    <a:pt x="526" y="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9" y="4"/>
                    <a:pt x="531" y="4"/>
                    <a:pt x="531" y="5"/>
                  </a:cubicBezTo>
                  <a:cubicBezTo>
                    <a:pt x="532" y="5"/>
                    <a:pt x="532" y="5"/>
                    <a:pt x="532" y="6"/>
                  </a:cubicBezTo>
                  <a:cubicBezTo>
                    <a:pt x="532" y="6"/>
                    <a:pt x="532" y="9"/>
                    <a:pt x="532" y="13"/>
                  </a:cubicBezTo>
                  <a:cubicBezTo>
                    <a:pt x="532" y="28"/>
                    <a:pt x="532" y="28"/>
                    <a:pt x="532" y="28"/>
                  </a:cubicBezTo>
                  <a:cubicBezTo>
                    <a:pt x="532" y="31"/>
                    <a:pt x="532" y="36"/>
                    <a:pt x="532" y="42"/>
                  </a:cubicBezTo>
                  <a:cubicBezTo>
                    <a:pt x="532" y="45"/>
                    <a:pt x="532" y="47"/>
                    <a:pt x="532" y="48"/>
                  </a:cubicBezTo>
                  <a:cubicBezTo>
                    <a:pt x="532" y="48"/>
                    <a:pt x="531" y="49"/>
                    <a:pt x="531" y="49"/>
                  </a:cubicBezTo>
                  <a:cubicBezTo>
                    <a:pt x="530" y="49"/>
                    <a:pt x="529" y="49"/>
                    <a:pt x="526" y="49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30" y="52"/>
                    <a:pt x="533" y="52"/>
                    <a:pt x="535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2147" y="551"/>
              <a:ext cx="109" cy="117"/>
            </a:xfrm>
            <a:custGeom>
              <a:avLst/>
              <a:gdLst>
                <a:gd name="T0" fmla="*/ 62 w 84"/>
                <a:gd name="T1" fmla="*/ 53 h 80"/>
                <a:gd name="T2" fmla="*/ 63 w 84"/>
                <a:gd name="T3" fmla="*/ 62 h 80"/>
                <a:gd name="T4" fmla="*/ 62 w 84"/>
                <a:gd name="T5" fmla="*/ 70 h 80"/>
                <a:gd name="T6" fmla="*/ 48 w 84"/>
                <a:gd name="T7" fmla="*/ 74 h 80"/>
                <a:gd name="T8" fmla="*/ 26 w 84"/>
                <a:gd name="T9" fmla="*/ 64 h 80"/>
                <a:gd name="T10" fmla="*/ 17 w 84"/>
                <a:gd name="T11" fmla="*/ 38 h 80"/>
                <a:gd name="T12" fmla="*/ 26 w 84"/>
                <a:gd name="T13" fmla="*/ 15 h 80"/>
                <a:gd name="T14" fmla="*/ 48 w 84"/>
                <a:gd name="T15" fmla="*/ 6 h 80"/>
                <a:gd name="T16" fmla="*/ 61 w 84"/>
                <a:gd name="T17" fmla="*/ 8 h 80"/>
                <a:gd name="T18" fmla="*/ 70 w 84"/>
                <a:gd name="T19" fmla="*/ 14 h 80"/>
                <a:gd name="T20" fmla="*/ 71 w 84"/>
                <a:gd name="T21" fmla="*/ 24 h 80"/>
                <a:gd name="T22" fmla="*/ 76 w 84"/>
                <a:gd name="T23" fmla="*/ 24 h 80"/>
                <a:gd name="T24" fmla="*/ 78 w 84"/>
                <a:gd name="T25" fmla="*/ 6 h 80"/>
                <a:gd name="T26" fmla="*/ 77 w 84"/>
                <a:gd name="T27" fmla="*/ 5 h 80"/>
                <a:gd name="T28" fmla="*/ 63 w 84"/>
                <a:gd name="T29" fmla="*/ 2 h 80"/>
                <a:gd name="T30" fmla="*/ 48 w 84"/>
                <a:gd name="T31" fmla="*/ 0 h 80"/>
                <a:gd name="T32" fmla="*/ 13 w 84"/>
                <a:gd name="T33" fmla="*/ 11 h 80"/>
                <a:gd name="T34" fmla="*/ 0 w 84"/>
                <a:gd name="T35" fmla="*/ 40 h 80"/>
                <a:gd name="T36" fmla="*/ 12 w 84"/>
                <a:gd name="T37" fmla="*/ 69 h 80"/>
                <a:gd name="T38" fmla="*/ 46 w 84"/>
                <a:gd name="T39" fmla="*/ 80 h 80"/>
                <a:gd name="T40" fmla="*/ 61 w 84"/>
                <a:gd name="T41" fmla="*/ 78 h 80"/>
                <a:gd name="T42" fmla="*/ 79 w 84"/>
                <a:gd name="T43" fmla="*/ 73 h 80"/>
                <a:gd name="T44" fmla="*/ 78 w 84"/>
                <a:gd name="T45" fmla="*/ 62 h 80"/>
                <a:gd name="T46" fmla="*/ 79 w 84"/>
                <a:gd name="T47" fmla="*/ 52 h 80"/>
                <a:gd name="T48" fmla="*/ 84 w 84"/>
                <a:gd name="T49" fmla="*/ 51 h 80"/>
                <a:gd name="T50" fmla="*/ 84 w 84"/>
                <a:gd name="T51" fmla="*/ 47 h 80"/>
                <a:gd name="T52" fmla="*/ 68 w 84"/>
                <a:gd name="T53" fmla="*/ 47 h 80"/>
                <a:gd name="T54" fmla="*/ 50 w 84"/>
                <a:gd name="T55" fmla="*/ 47 h 80"/>
                <a:gd name="T56" fmla="*/ 50 w 84"/>
                <a:gd name="T57" fmla="*/ 51 h 80"/>
                <a:gd name="T58" fmla="*/ 62 w 84"/>
                <a:gd name="T5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0">
                  <a:moveTo>
                    <a:pt x="62" y="53"/>
                  </a:moveTo>
                  <a:cubicBezTo>
                    <a:pt x="63" y="54"/>
                    <a:pt x="63" y="57"/>
                    <a:pt x="63" y="62"/>
                  </a:cubicBezTo>
                  <a:cubicBezTo>
                    <a:pt x="63" y="65"/>
                    <a:pt x="63" y="67"/>
                    <a:pt x="62" y="70"/>
                  </a:cubicBezTo>
                  <a:cubicBezTo>
                    <a:pt x="57" y="73"/>
                    <a:pt x="52" y="74"/>
                    <a:pt x="48" y="74"/>
                  </a:cubicBezTo>
                  <a:cubicBezTo>
                    <a:pt x="39" y="74"/>
                    <a:pt x="32" y="70"/>
                    <a:pt x="26" y="64"/>
                  </a:cubicBezTo>
                  <a:cubicBezTo>
                    <a:pt x="20" y="57"/>
                    <a:pt x="17" y="49"/>
                    <a:pt x="17" y="38"/>
                  </a:cubicBezTo>
                  <a:cubicBezTo>
                    <a:pt x="17" y="28"/>
                    <a:pt x="20" y="21"/>
                    <a:pt x="26" y="15"/>
                  </a:cubicBezTo>
                  <a:cubicBezTo>
                    <a:pt x="31" y="9"/>
                    <a:pt x="39" y="6"/>
                    <a:pt x="48" y="6"/>
                  </a:cubicBezTo>
                  <a:cubicBezTo>
                    <a:pt x="53" y="6"/>
                    <a:pt x="58" y="7"/>
                    <a:pt x="61" y="8"/>
                  </a:cubicBezTo>
                  <a:cubicBezTo>
                    <a:pt x="65" y="10"/>
                    <a:pt x="68" y="12"/>
                    <a:pt x="70" y="14"/>
                  </a:cubicBezTo>
                  <a:cubicBezTo>
                    <a:pt x="71" y="17"/>
                    <a:pt x="71" y="20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7"/>
                    <a:pt x="77" y="11"/>
                    <a:pt x="78" y="6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3" y="4"/>
                    <a:pt x="68" y="2"/>
                    <a:pt x="63" y="2"/>
                  </a:cubicBezTo>
                  <a:cubicBezTo>
                    <a:pt x="58" y="1"/>
                    <a:pt x="53" y="0"/>
                    <a:pt x="48" y="0"/>
                  </a:cubicBezTo>
                  <a:cubicBezTo>
                    <a:pt x="33" y="0"/>
                    <a:pt x="21" y="4"/>
                    <a:pt x="13" y="11"/>
                  </a:cubicBezTo>
                  <a:cubicBezTo>
                    <a:pt x="5" y="18"/>
                    <a:pt x="0" y="28"/>
                    <a:pt x="0" y="40"/>
                  </a:cubicBezTo>
                  <a:cubicBezTo>
                    <a:pt x="0" y="52"/>
                    <a:pt x="4" y="61"/>
                    <a:pt x="12" y="69"/>
                  </a:cubicBezTo>
                  <a:cubicBezTo>
                    <a:pt x="20" y="76"/>
                    <a:pt x="32" y="80"/>
                    <a:pt x="46" y="80"/>
                  </a:cubicBezTo>
                  <a:cubicBezTo>
                    <a:pt x="51" y="80"/>
                    <a:pt x="56" y="79"/>
                    <a:pt x="61" y="78"/>
                  </a:cubicBezTo>
                  <a:cubicBezTo>
                    <a:pt x="66" y="77"/>
                    <a:pt x="72" y="76"/>
                    <a:pt x="79" y="73"/>
                  </a:cubicBezTo>
                  <a:cubicBezTo>
                    <a:pt x="79" y="67"/>
                    <a:pt x="78" y="64"/>
                    <a:pt x="78" y="62"/>
                  </a:cubicBezTo>
                  <a:cubicBezTo>
                    <a:pt x="78" y="59"/>
                    <a:pt x="79" y="56"/>
                    <a:pt x="79" y="52"/>
                  </a:cubicBezTo>
                  <a:cubicBezTo>
                    <a:pt x="81" y="52"/>
                    <a:pt x="82" y="51"/>
                    <a:pt x="84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8" y="47"/>
                    <a:pt x="73" y="47"/>
                    <a:pt x="68" y="47"/>
                  </a:cubicBezTo>
                  <a:cubicBezTo>
                    <a:pt x="63" y="47"/>
                    <a:pt x="57" y="47"/>
                    <a:pt x="50" y="47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7" y="52"/>
                    <a:pt x="61" y="52"/>
                    <a:pt x="62" y="53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2273" y="589"/>
              <a:ext cx="297" cy="77"/>
            </a:xfrm>
            <a:custGeom>
              <a:avLst/>
              <a:gdLst>
                <a:gd name="T0" fmla="*/ 24 w 229"/>
                <a:gd name="T1" fmla="*/ 49 h 53"/>
                <a:gd name="T2" fmla="*/ 17 w 229"/>
                <a:gd name="T3" fmla="*/ 42 h 53"/>
                <a:gd name="T4" fmla="*/ 17 w 229"/>
                <a:gd name="T5" fmla="*/ 5 h 53"/>
                <a:gd name="T6" fmla="*/ 32 w 229"/>
                <a:gd name="T7" fmla="*/ 14 h 53"/>
                <a:gd name="T8" fmla="*/ 20 w 229"/>
                <a:gd name="T9" fmla="*/ 25 h 53"/>
                <a:gd name="T10" fmla="*/ 37 w 229"/>
                <a:gd name="T11" fmla="*/ 52 h 53"/>
                <a:gd name="T12" fmla="*/ 51 w 229"/>
                <a:gd name="T13" fmla="*/ 49 h 53"/>
                <a:gd name="T14" fmla="*/ 39 w 229"/>
                <a:gd name="T15" fmla="*/ 37 h 53"/>
                <a:gd name="T16" fmla="*/ 43 w 229"/>
                <a:gd name="T17" fmla="*/ 12 h 53"/>
                <a:gd name="T18" fmla="*/ 28 w 229"/>
                <a:gd name="T19" fmla="*/ 1 h 53"/>
                <a:gd name="T20" fmla="*/ 0 w 229"/>
                <a:gd name="T21" fmla="*/ 4 h 53"/>
                <a:gd name="T22" fmla="*/ 6 w 229"/>
                <a:gd name="T23" fmla="*/ 14 h 53"/>
                <a:gd name="T24" fmla="*/ 6 w 229"/>
                <a:gd name="T25" fmla="*/ 48 h 53"/>
                <a:gd name="T26" fmla="*/ 0 w 229"/>
                <a:gd name="T27" fmla="*/ 52 h 53"/>
                <a:gd name="T28" fmla="*/ 112 w 229"/>
                <a:gd name="T29" fmla="*/ 40 h 53"/>
                <a:gd name="T30" fmla="*/ 103 w 229"/>
                <a:gd name="T31" fmla="*/ 3 h 53"/>
                <a:gd name="T32" fmla="*/ 62 w 229"/>
                <a:gd name="T33" fmla="*/ 13 h 53"/>
                <a:gd name="T34" fmla="*/ 86 w 229"/>
                <a:gd name="T35" fmla="*/ 53 h 53"/>
                <a:gd name="T36" fmla="*/ 72 w 229"/>
                <a:gd name="T37" fmla="*/ 39 h 53"/>
                <a:gd name="T38" fmla="*/ 86 w 229"/>
                <a:gd name="T39" fmla="*/ 4 h 53"/>
                <a:gd name="T40" fmla="*/ 100 w 229"/>
                <a:gd name="T41" fmla="*/ 44 h 53"/>
                <a:gd name="T42" fmla="*/ 129 w 229"/>
                <a:gd name="T43" fmla="*/ 5 h 53"/>
                <a:gd name="T44" fmla="*/ 130 w 229"/>
                <a:gd name="T45" fmla="*/ 19 h 53"/>
                <a:gd name="T46" fmla="*/ 139 w 229"/>
                <a:gd name="T47" fmla="*/ 51 h 53"/>
                <a:gd name="T48" fmla="*/ 170 w 229"/>
                <a:gd name="T49" fmla="*/ 45 h 53"/>
                <a:gd name="T50" fmla="*/ 173 w 229"/>
                <a:gd name="T51" fmla="*/ 9 h 53"/>
                <a:gd name="T52" fmla="*/ 179 w 229"/>
                <a:gd name="T53" fmla="*/ 1 h 53"/>
                <a:gd name="T54" fmla="*/ 161 w 229"/>
                <a:gd name="T55" fmla="*/ 4 h 53"/>
                <a:gd name="T56" fmla="*/ 168 w 229"/>
                <a:gd name="T57" fmla="*/ 11 h 53"/>
                <a:gd name="T58" fmla="*/ 163 w 229"/>
                <a:gd name="T59" fmla="*/ 45 h 53"/>
                <a:gd name="T60" fmla="*/ 142 w 229"/>
                <a:gd name="T61" fmla="*/ 41 h 53"/>
                <a:gd name="T62" fmla="*/ 141 w 229"/>
                <a:gd name="T63" fmla="*/ 7 h 53"/>
                <a:gd name="T64" fmla="*/ 147 w 229"/>
                <a:gd name="T65" fmla="*/ 4 h 53"/>
                <a:gd name="T66" fmla="*/ 124 w 229"/>
                <a:gd name="T67" fmla="*/ 1 h 53"/>
                <a:gd name="T68" fmla="*/ 200 w 229"/>
                <a:gd name="T69" fmla="*/ 52 h 53"/>
                <a:gd name="T70" fmla="*/ 205 w 229"/>
                <a:gd name="T71" fmla="*/ 49 h 53"/>
                <a:gd name="T72" fmla="*/ 204 w 229"/>
                <a:gd name="T73" fmla="*/ 24 h 53"/>
                <a:gd name="T74" fmla="*/ 216 w 229"/>
                <a:gd name="T75" fmla="*/ 7 h 53"/>
                <a:gd name="T76" fmla="*/ 210 w 229"/>
                <a:gd name="T77" fmla="*/ 25 h 53"/>
                <a:gd name="T78" fmla="*/ 206 w 229"/>
                <a:gd name="T79" fmla="*/ 25 h 53"/>
                <a:gd name="T80" fmla="*/ 212 w 229"/>
                <a:gd name="T81" fmla="*/ 28 h 53"/>
                <a:gd name="T82" fmla="*/ 227 w 229"/>
                <a:gd name="T83" fmla="*/ 6 h 53"/>
                <a:gd name="T84" fmla="*/ 207 w 229"/>
                <a:gd name="T85" fmla="*/ 1 h 53"/>
                <a:gd name="T86" fmla="*/ 187 w 229"/>
                <a:gd name="T87" fmla="*/ 1 h 53"/>
                <a:gd name="T88" fmla="*/ 192 w 229"/>
                <a:gd name="T89" fmla="*/ 5 h 53"/>
                <a:gd name="T90" fmla="*/ 193 w 229"/>
                <a:gd name="T91" fmla="*/ 40 h 53"/>
                <a:gd name="T92" fmla="*/ 187 w 229"/>
                <a:gd name="T93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2" y="52"/>
                  </a:moveTo>
                  <a:cubicBezTo>
                    <a:pt x="15" y="52"/>
                    <a:pt x="19" y="52"/>
                    <a:pt x="24" y="5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7" y="45"/>
                    <a:pt x="17" y="42"/>
                  </a:cubicBezTo>
                  <a:cubicBezTo>
                    <a:pt x="17" y="37"/>
                    <a:pt x="17" y="33"/>
                    <a:pt x="17" y="3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5"/>
                    <a:pt x="22" y="5"/>
                  </a:cubicBezTo>
                  <a:cubicBezTo>
                    <a:pt x="25" y="5"/>
                    <a:pt x="28" y="6"/>
                    <a:pt x="30" y="7"/>
                  </a:cubicBezTo>
                  <a:cubicBezTo>
                    <a:pt x="32" y="9"/>
                    <a:pt x="32" y="11"/>
                    <a:pt x="32" y="14"/>
                  </a:cubicBezTo>
                  <a:cubicBezTo>
                    <a:pt x="32" y="18"/>
                    <a:pt x="31" y="20"/>
                    <a:pt x="29" y="22"/>
                  </a:cubicBezTo>
                  <a:cubicBezTo>
                    <a:pt x="27" y="24"/>
                    <a:pt x="25" y="25"/>
                    <a:pt x="22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44"/>
                    <a:pt x="35" y="49"/>
                    <a:pt x="37" y="52"/>
                  </a:cubicBezTo>
                  <a:cubicBezTo>
                    <a:pt x="39" y="52"/>
                    <a:pt x="43" y="52"/>
                    <a:pt x="49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49"/>
                    <a:pt x="49" y="49"/>
                    <a:pt x="48" y="49"/>
                  </a:cubicBezTo>
                  <a:cubicBezTo>
                    <a:pt x="48" y="49"/>
                    <a:pt x="47" y="48"/>
                    <a:pt x="46" y="4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4"/>
                    <a:pt x="39" y="22"/>
                    <a:pt x="41" y="19"/>
                  </a:cubicBezTo>
                  <a:cubicBezTo>
                    <a:pt x="42" y="17"/>
                    <a:pt x="43" y="15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5" y="1"/>
                    <a:pt x="32" y="1"/>
                    <a:pt x="28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5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9"/>
                    <a:pt x="6" y="14"/>
                  </a:cubicBezTo>
                  <a:cubicBezTo>
                    <a:pt x="6" y="20"/>
                    <a:pt x="6" y="26"/>
                    <a:pt x="6" y="30"/>
                  </a:cubicBezTo>
                  <a:cubicBezTo>
                    <a:pt x="6" y="33"/>
                    <a:pt x="6" y="37"/>
                    <a:pt x="6" y="42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3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52"/>
                    <a:pt x="8" y="52"/>
                    <a:pt x="12" y="52"/>
                  </a:cubicBezTo>
                  <a:close/>
                  <a:moveTo>
                    <a:pt x="102" y="50"/>
                  </a:moveTo>
                  <a:cubicBezTo>
                    <a:pt x="106" y="47"/>
                    <a:pt x="109" y="44"/>
                    <a:pt x="112" y="40"/>
                  </a:cubicBezTo>
                  <a:cubicBezTo>
                    <a:pt x="114" y="36"/>
                    <a:pt x="115" y="31"/>
                    <a:pt x="115" y="25"/>
                  </a:cubicBezTo>
                  <a:cubicBezTo>
                    <a:pt x="115" y="20"/>
                    <a:pt x="114" y="15"/>
                    <a:pt x="112" y="12"/>
                  </a:cubicBezTo>
                  <a:cubicBezTo>
                    <a:pt x="110" y="8"/>
                    <a:pt x="107" y="5"/>
                    <a:pt x="103" y="3"/>
                  </a:cubicBezTo>
                  <a:cubicBezTo>
                    <a:pt x="99" y="1"/>
                    <a:pt x="94" y="0"/>
                    <a:pt x="88" y="0"/>
                  </a:cubicBezTo>
                  <a:cubicBezTo>
                    <a:pt x="81" y="0"/>
                    <a:pt x="76" y="1"/>
                    <a:pt x="72" y="3"/>
                  </a:cubicBezTo>
                  <a:cubicBezTo>
                    <a:pt x="68" y="6"/>
                    <a:pt x="64" y="9"/>
                    <a:pt x="62" y="13"/>
                  </a:cubicBezTo>
                  <a:cubicBezTo>
                    <a:pt x="60" y="17"/>
                    <a:pt x="59" y="21"/>
                    <a:pt x="59" y="27"/>
                  </a:cubicBezTo>
                  <a:cubicBezTo>
                    <a:pt x="59" y="35"/>
                    <a:pt x="61" y="42"/>
                    <a:pt x="66" y="46"/>
                  </a:cubicBezTo>
                  <a:cubicBezTo>
                    <a:pt x="71" y="51"/>
                    <a:pt x="77" y="53"/>
                    <a:pt x="86" y="53"/>
                  </a:cubicBezTo>
                  <a:cubicBezTo>
                    <a:pt x="92" y="53"/>
                    <a:pt x="98" y="52"/>
                    <a:pt x="102" y="50"/>
                  </a:cubicBezTo>
                  <a:close/>
                  <a:moveTo>
                    <a:pt x="78" y="47"/>
                  </a:moveTo>
                  <a:cubicBezTo>
                    <a:pt x="76" y="45"/>
                    <a:pt x="74" y="43"/>
                    <a:pt x="72" y="39"/>
                  </a:cubicBezTo>
                  <a:cubicBezTo>
                    <a:pt x="71" y="35"/>
                    <a:pt x="70" y="31"/>
                    <a:pt x="70" y="26"/>
                  </a:cubicBezTo>
                  <a:cubicBezTo>
                    <a:pt x="70" y="18"/>
                    <a:pt x="71" y="13"/>
                    <a:pt x="74" y="9"/>
                  </a:cubicBezTo>
                  <a:cubicBezTo>
                    <a:pt x="77" y="6"/>
                    <a:pt x="81" y="4"/>
                    <a:pt x="86" y="4"/>
                  </a:cubicBezTo>
                  <a:cubicBezTo>
                    <a:pt x="92" y="4"/>
                    <a:pt x="96" y="6"/>
                    <a:pt x="99" y="9"/>
                  </a:cubicBezTo>
                  <a:cubicBezTo>
                    <a:pt x="102" y="13"/>
                    <a:pt x="104" y="19"/>
                    <a:pt x="104" y="27"/>
                  </a:cubicBezTo>
                  <a:cubicBezTo>
                    <a:pt x="104" y="35"/>
                    <a:pt x="102" y="40"/>
                    <a:pt x="100" y="44"/>
                  </a:cubicBezTo>
                  <a:cubicBezTo>
                    <a:pt x="97" y="47"/>
                    <a:pt x="93" y="49"/>
                    <a:pt x="88" y="49"/>
                  </a:cubicBezTo>
                  <a:cubicBezTo>
                    <a:pt x="84" y="49"/>
                    <a:pt x="81" y="48"/>
                    <a:pt x="78" y="47"/>
                  </a:cubicBezTo>
                  <a:close/>
                  <a:moveTo>
                    <a:pt x="129" y="5"/>
                  </a:moveTo>
                  <a:cubicBezTo>
                    <a:pt x="129" y="5"/>
                    <a:pt x="129" y="5"/>
                    <a:pt x="130" y="5"/>
                  </a:cubicBezTo>
                  <a:cubicBezTo>
                    <a:pt x="130" y="6"/>
                    <a:pt x="130" y="7"/>
                    <a:pt x="130" y="9"/>
                  </a:cubicBezTo>
                  <a:cubicBezTo>
                    <a:pt x="130" y="14"/>
                    <a:pt x="130" y="18"/>
                    <a:pt x="130" y="19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40"/>
                    <a:pt x="131" y="43"/>
                    <a:pt x="132" y="45"/>
                  </a:cubicBezTo>
                  <a:cubicBezTo>
                    <a:pt x="134" y="48"/>
                    <a:pt x="136" y="49"/>
                    <a:pt x="139" y="51"/>
                  </a:cubicBezTo>
                  <a:cubicBezTo>
                    <a:pt x="142" y="52"/>
                    <a:pt x="146" y="53"/>
                    <a:pt x="151" y="53"/>
                  </a:cubicBezTo>
                  <a:cubicBezTo>
                    <a:pt x="156" y="53"/>
                    <a:pt x="160" y="52"/>
                    <a:pt x="163" y="51"/>
                  </a:cubicBezTo>
                  <a:cubicBezTo>
                    <a:pt x="166" y="49"/>
                    <a:pt x="169" y="47"/>
                    <a:pt x="170" y="45"/>
                  </a:cubicBezTo>
                  <a:cubicBezTo>
                    <a:pt x="171" y="43"/>
                    <a:pt x="172" y="40"/>
                    <a:pt x="172" y="36"/>
                  </a:cubicBezTo>
                  <a:cubicBezTo>
                    <a:pt x="173" y="35"/>
                    <a:pt x="173" y="32"/>
                    <a:pt x="173" y="28"/>
                  </a:cubicBezTo>
                  <a:cubicBezTo>
                    <a:pt x="173" y="21"/>
                    <a:pt x="173" y="14"/>
                    <a:pt x="173" y="9"/>
                  </a:cubicBezTo>
                  <a:cubicBezTo>
                    <a:pt x="173" y="7"/>
                    <a:pt x="174" y="5"/>
                    <a:pt x="174" y="5"/>
                  </a:cubicBezTo>
                  <a:cubicBezTo>
                    <a:pt x="175" y="4"/>
                    <a:pt x="176" y="4"/>
                    <a:pt x="179" y="4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5" y="1"/>
                    <a:pt x="173" y="1"/>
                    <a:pt x="170" y="1"/>
                  </a:cubicBezTo>
                  <a:cubicBezTo>
                    <a:pt x="168" y="1"/>
                    <a:pt x="165" y="1"/>
                    <a:pt x="161" y="1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4" y="4"/>
                    <a:pt x="166" y="4"/>
                    <a:pt x="167" y="5"/>
                  </a:cubicBezTo>
                  <a:cubicBezTo>
                    <a:pt x="167" y="5"/>
                    <a:pt x="167" y="5"/>
                    <a:pt x="168" y="5"/>
                  </a:cubicBezTo>
                  <a:cubicBezTo>
                    <a:pt x="168" y="6"/>
                    <a:pt x="168" y="8"/>
                    <a:pt x="168" y="1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32"/>
                    <a:pt x="168" y="37"/>
                    <a:pt x="167" y="40"/>
                  </a:cubicBezTo>
                  <a:cubicBezTo>
                    <a:pt x="166" y="42"/>
                    <a:pt x="165" y="44"/>
                    <a:pt x="163" y="45"/>
                  </a:cubicBezTo>
                  <a:cubicBezTo>
                    <a:pt x="161" y="46"/>
                    <a:pt x="158" y="47"/>
                    <a:pt x="154" y="47"/>
                  </a:cubicBezTo>
                  <a:cubicBezTo>
                    <a:pt x="151" y="47"/>
                    <a:pt x="148" y="46"/>
                    <a:pt x="146" y="45"/>
                  </a:cubicBezTo>
                  <a:cubicBezTo>
                    <a:pt x="144" y="44"/>
                    <a:pt x="143" y="43"/>
                    <a:pt x="142" y="41"/>
                  </a:cubicBezTo>
                  <a:cubicBezTo>
                    <a:pt x="141" y="39"/>
                    <a:pt x="141" y="36"/>
                    <a:pt x="141" y="32"/>
                  </a:cubicBezTo>
                  <a:cubicBezTo>
                    <a:pt x="141" y="28"/>
                    <a:pt x="141" y="23"/>
                    <a:pt x="141" y="19"/>
                  </a:cubicBezTo>
                  <a:cubicBezTo>
                    <a:pt x="141" y="12"/>
                    <a:pt x="141" y="8"/>
                    <a:pt x="141" y="7"/>
                  </a:cubicBezTo>
                  <a:cubicBezTo>
                    <a:pt x="141" y="6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4"/>
                    <a:pt x="145" y="4"/>
                    <a:pt x="147" y="4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3" y="1"/>
                    <a:pt x="140" y="1"/>
                    <a:pt x="137" y="1"/>
                  </a:cubicBezTo>
                  <a:cubicBezTo>
                    <a:pt x="133" y="1"/>
                    <a:pt x="129" y="1"/>
                    <a:pt x="124" y="1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7" y="4"/>
                    <a:pt x="128" y="4"/>
                    <a:pt x="129" y="5"/>
                  </a:cubicBezTo>
                  <a:close/>
                  <a:moveTo>
                    <a:pt x="200" y="52"/>
                  </a:moveTo>
                  <a:cubicBezTo>
                    <a:pt x="203" y="52"/>
                    <a:pt x="207" y="52"/>
                    <a:pt x="211" y="52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08" y="49"/>
                    <a:pt x="206" y="49"/>
                    <a:pt x="205" y="49"/>
                  </a:cubicBezTo>
                  <a:cubicBezTo>
                    <a:pt x="205" y="48"/>
                    <a:pt x="204" y="48"/>
                    <a:pt x="204" y="48"/>
                  </a:cubicBezTo>
                  <a:cubicBezTo>
                    <a:pt x="204" y="47"/>
                    <a:pt x="204" y="45"/>
                    <a:pt x="204" y="41"/>
                  </a:cubicBezTo>
                  <a:cubicBezTo>
                    <a:pt x="204" y="32"/>
                    <a:pt x="204" y="26"/>
                    <a:pt x="204" y="24"/>
                  </a:cubicBezTo>
                  <a:cubicBezTo>
                    <a:pt x="204" y="19"/>
                    <a:pt x="204" y="13"/>
                    <a:pt x="204" y="5"/>
                  </a:cubicBezTo>
                  <a:cubicBezTo>
                    <a:pt x="206" y="5"/>
                    <a:pt x="207" y="5"/>
                    <a:pt x="209" y="5"/>
                  </a:cubicBezTo>
                  <a:cubicBezTo>
                    <a:pt x="212" y="5"/>
                    <a:pt x="214" y="6"/>
                    <a:pt x="216" y="7"/>
                  </a:cubicBezTo>
                  <a:cubicBezTo>
                    <a:pt x="217" y="9"/>
                    <a:pt x="218" y="11"/>
                    <a:pt x="218" y="15"/>
                  </a:cubicBezTo>
                  <a:cubicBezTo>
                    <a:pt x="218" y="18"/>
                    <a:pt x="217" y="20"/>
                    <a:pt x="216" y="22"/>
                  </a:cubicBezTo>
                  <a:cubicBezTo>
                    <a:pt x="214" y="24"/>
                    <a:pt x="212" y="25"/>
                    <a:pt x="210" y="25"/>
                  </a:cubicBezTo>
                  <a:cubicBezTo>
                    <a:pt x="209" y="25"/>
                    <a:pt x="209" y="25"/>
                    <a:pt x="208" y="24"/>
                  </a:cubicBezTo>
                  <a:cubicBezTo>
                    <a:pt x="208" y="24"/>
                    <a:pt x="207" y="24"/>
                    <a:pt x="207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10" y="28"/>
                  </a:cubicBezTo>
                  <a:cubicBezTo>
                    <a:pt x="210" y="28"/>
                    <a:pt x="211" y="28"/>
                    <a:pt x="212" y="28"/>
                  </a:cubicBezTo>
                  <a:cubicBezTo>
                    <a:pt x="217" y="28"/>
                    <a:pt x="221" y="27"/>
                    <a:pt x="224" y="24"/>
                  </a:cubicBezTo>
                  <a:cubicBezTo>
                    <a:pt x="227" y="21"/>
                    <a:pt x="229" y="17"/>
                    <a:pt x="229" y="12"/>
                  </a:cubicBezTo>
                  <a:cubicBezTo>
                    <a:pt x="229" y="10"/>
                    <a:pt x="228" y="8"/>
                    <a:pt x="227" y="6"/>
                  </a:cubicBezTo>
                  <a:cubicBezTo>
                    <a:pt x="226" y="4"/>
                    <a:pt x="224" y="3"/>
                    <a:pt x="222" y="2"/>
                  </a:cubicBezTo>
                  <a:cubicBezTo>
                    <a:pt x="220" y="1"/>
                    <a:pt x="217" y="1"/>
                    <a:pt x="213" y="1"/>
                  </a:cubicBezTo>
                  <a:cubicBezTo>
                    <a:pt x="212" y="1"/>
                    <a:pt x="210" y="1"/>
                    <a:pt x="207" y="1"/>
                  </a:cubicBezTo>
                  <a:cubicBezTo>
                    <a:pt x="203" y="1"/>
                    <a:pt x="199" y="1"/>
                    <a:pt x="197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1" y="4"/>
                    <a:pt x="192" y="4"/>
                    <a:pt x="192" y="5"/>
                  </a:cubicBezTo>
                  <a:cubicBezTo>
                    <a:pt x="193" y="5"/>
                    <a:pt x="193" y="7"/>
                    <a:pt x="193" y="11"/>
                  </a:cubicBezTo>
                  <a:cubicBezTo>
                    <a:pt x="193" y="14"/>
                    <a:pt x="193" y="19"/>
                    <a:pt x="193" y="27"/>
                  </a:cubicBezTo>
                  <a:cubicBezTo>
                    <a:pt x="193" y="31"/>
                    <a:pt x="193" y="36"/>
                    <a:pt x="193" y="40"/>
                  </a:cubicBezTo>
                  <a:cubicBezTo>
                    <a:pt x="193" y="45"/>
                    <a:pt x="193" y="47"/>
                    <a:pt x="193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1" y="49"/>
                    <a:pt x="190" y="49"/>
                    <a:pt x="187" y="49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95" y="52"/>
                    <a:pt x="199" y="52"/>
                    <a:pt x="200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2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382"/>
              <a:ext cx="49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2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" y="386"/>
              <a:ext cx="46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28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386"/>
              <a:ext cx="413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68812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cap="small" baseline="0">
          <a:solidFill>
            <a:srgbClr val="A7001B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anose="05000000000000000000" pitchFamily="2" charset="2"/>
        <a:buChar char="§"/>
        <a:defRPr sz="2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65000"/>
        <a:buFont typeface="Wingdings" panose="05000000000000000000" pitchFamily="2" charset="2"/>
        <a:buChar char="q"/>
        <a:defRPr sz="2000" kern="1200">
          <a:solidFill>
            <a:srgbClr val="0000C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575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90000"/>
        <a:buFont typeface="Wingdings" panose="05000000000000000000" pitchFamily="2" charset="2"/>
        <a:buChar char="§"/>
        <a:defRPr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485900" indent="-285750" algn="l" rtl="0" eaLnBrk="0" fontAlgn="base" hangingPunct="0">
        <a:spcBef>
          <a:spcPct val="20000"/>
        </a:spcBef>
        <a:spcAft>
          <a:spcPct val="0"/>
        </a:spcAft>
        <a:buClr>
          <a:srgbClr val="400080"/>
        </a:buClr>
        <a:buSzPct val="55000"/>
        <a:buFont typeface="Wingdings" panose="05000000000000000000" pitchFamily="2" charset="2"/>
        <a:buChar char="q"/>
        <a:defRPr sz="1600" kern="1200">
          <a:solidFill>
            <a:srgbClr val="0000C8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82880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Arial" panose="020B0604020202020204" pitchFamily="34" charset="0"/>
        <a:buChar char="•"/>
        <a:defRPr sz="1400" kern="1200">
          <a:solidFill>
            <a:srgbClr val="00008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3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3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png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12.emf"/><Relationship Id="rId11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47.png"/><Relationship Id="rId8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4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47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>
                <a:solidFill>
                  <a:srgbClr val="000080"/>
                </a:solidFill>
              </a:rPr>
              <a:t>CIS 700</a:t>
            </a:r>
            <a:br>
              <a:rPr lang="en-US" sz="3200" b="1" dirty="0">
                <a:solidFill>
                  <a:srgbClr val="000080"/>
                </a:solidFill>
              </a:rPr>
            </a:br>
            <a:r>
              <a:rPr lang="en-US" sz="3200" b="1" dirty="0">
                <a:solidFill>
                  <a:srgbClr val="000080"/>
                </a:solidFill>
              </a:rPr>
              <a:t>Advanced Machine Learning </a:t>
            </a:r>
            <a:r>
              <a:rPr lang="en-US" sz="3200" b="1" dirty="0">
                <a:solidFill>
                  <a:srgbClr val="0033CC"/>
                </a:solidFill>
              </a:rPr>
              <a:t/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2800" b="1" dirty="0"/>
              <a:t>Structured Machine Learning:  </a:t>
            </a:r>
            <a:br>
              <a:rPr lang="en-US" sz="2800" b="1" dirty="0"/>
            </a:br>
            <a:r>
              <a:rPr lang="en-US" sz="2800" b="1" dirty="0"/>
              <a:t>Theory and Applications </a:t>
            </a:r>
            <a:br>
              <a:rPr lang="en-US" sz="2800" b="1" dirty="0"/>
            </a:br>
            <a:r>
              <a:rPr lang="en-US" sz="2800" b="1" dirty="0"/>
              <a:t>in </a:t>
            </a:r>
            <a:br>
              <a:rPr lang="en-US" sz="2800" b="1" dirty="0"/>
            </a:br>
            <a:r>
              <a:rPr lang="en-US" sz="2800" b="1" dirty="0"/>
              <a:t>Natural Language Processing</a:t>
            </a:r>
            <a:endParaRPr lang="en-US" sz="2800" b="1" dirty="0">
              <a:solidFill>
                <a:srgbClr val="0033CC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906838"/>
            <a:ext cx="6858000" cy="16557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sz="2800" dirty="0"/>
              <a:t>Shyam Upadhyay</a:t>
            </a:r>
          </a:p>
          <a:p>
            <a:pPr algn="l" eaLnBrk="1" hangingPunct="1"/>
            <a:r>
              <a:rPr lang="en-US" altLang="zh-TW" sz="2400" dirty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</a:rPr>
              <a:t>Department of Computer and Information Science</a:t>
            </a:r>
          </a:p>
          <a:p>
            <a:pPr algn="l" eaLnBrk="1" hangingPunct="1"/>
            <a:r>
              <a:rPr lang="en-US" altLang="zh-TW" sz="2400" dirty="0">
                <a:solidFill>
                  <a:srgbClr val="0000C8"/>
                </a:solidFill>
                <a:ea typeface="Arial Unicode MS" pitchFamily="34" charset="-128"/>
                <a:cs typeface="Arial Unicode MS" pitchFamily="34" charset="-128"/>
              </a:rPr>
              <a:t>University of Pennsylvania </a:t>
            </a:r>
            <a:endParaRPr lang="en-US" sz="2000" dirty="0">
              <a:solidFill>
                <a:srgbClr val="0000C8"/>
              </a:solidFill>
            </a:endParaRPr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229600" y="6553200"/>
            <a:ext cx="914400" cy="2286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TW">
                <a:cs typeface="Arial Unicode MS" pitchFamily="34" charset="-128"/>
              </a:rPr>
              <a:t>Page </a:t>
            </a:r>
            <a:fld id="{C4AD7C67-D508-41FD-99B1-0552799E08B1}" type="slidenum">
              <a:rPr lang="en-US" altLang="zh-TW" smtClean="0">
                <a:cs typeface="Arial Unicode MS" pitchFamily="34" charset="-128"/>
              </a:rPr>
              <a:pPr eaLnBrk="1" hangingPunct="1"/>
              <a:t>1</a:t>
            </a:fld>
            <a:endParaRPr lang="en-US" altLang="zh-TW"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will you implement the error correcting code approach to multiclass classification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does definition of      or        change?</a:t>
            </a:r>
          </a:p>
          <a:p>
            <a:pPr lvl="1"/>
            <a:r>
              <a:rPr lang="en-US" dirty="0" smtClean="0"/>
              <a:t>How does definition of weight vector change?</a:t>
            </a:r>
          </a:p>
          <a:p>
            <a:pPr lvl="1"/>
            <a:r>
              <a:rPr lang="en-US" dirty="0" smtClean="0"/>
              <a:t>How does inference change?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Write binary classification as structured prediction</a:t>
            </a:r>
          </a:p>
          <a:p>
            <a:pPr lvl="1"/>
            <a:r>
              <a:rPr lang="en-US" dirty="0"/>
              <a:t>Try to avoid redundant weights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7-09-09 at 3.06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514600"/>
            <a:ext cx="238546" cy="283166"/>
          </a:xfrm>
          <a:prstGeom prst="rect">
            <a:avLst/>
          </a:prstGeom>
        </p:spPr>
      </p:pic>
      <p:pic>
        <p:nvPicPr>
          <p:cNvPr id="5" name="Picture 4" descr="Screen Shot 2017-09-09 at 3.06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514600"/>
            <a:ext cx="224661" cy="2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8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/>
              <a:t>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534400" cy="43434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Naïve </a:t>
            </a:r>
            <a:r>
              <a:rPr lang="en-US" dirty="0"/>
              <a:t>approach</a:t>
            </a:r>
          </a:p>
          <a:p>
            <a:endParaRPr lang="en-US" dirty="0" smtClean="0"/>
          </a:p>
          <a:p>
            <a:r>
              <a:rPr lang="en-US" dirty="0" smtClean="0"/>
              <a:t>Local inference (actually works pretty well for POS tagging)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62741" y="1525231"/>
            <a:ext cx="6262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The	cat	sat	on	the	mat	. 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1" y="2145268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DT	NN	VBD	IN	DT	NN	. 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8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Roth 1999, Collins 2002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write </a:t>
            </a:r>
            <a:r>
              <a:rPr lang="en-US" dirty="0" smtClean="0"/>
              <a:t>this as a structured prediction problem?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8-31 at 8.22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28" y="1814172"/>
            <a:ext cx="6996545" cy="1231436"/>
          </a:xfrm>
          <a:prstGeom prst="rect">
            <a:avLst/>
          </a:prstGeom>
        </p:spPr>
      </p:pic>
      <p:pic>
        <p:nvPicPr>
          <p:cNvPr id="5" name="Picture 4" descr="Screen Shot 2017-08-31 at 8.23.3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4002514"/>
            <a:ext cx="8312727" cy="8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3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</a:p>
          <a:p>
            <a:endParaRPr lang="en-US" dirty="0"/>
          </a:p>
          <a:p>
            <a:r>
              <a:rPr lang="en-US" dirty="0" smtClean="0"/>
              <a:t>What is</a:t>
            </a:r>
          </a:p>
          <a:p>
            <a:endParaRPr lang="en-US" dirty="0"/>
          </a:p>
          <a:p>
            <a:r>
              <a:rPr lang="en-US" dirty="0"/>
              <a:t>How to </a:t>
            </a:r>
            <a:r>
              <a:rPr lang="en-US" dirty="0" smtClean="0"/>
              <a:t>write </a:t>
            </a:r>
            <a:r>
              <a:rPr lang="en-US" dirty="0"/>
              <a:t>the score function as                                     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Should respect the model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How to do inference?</a:t>
            </a:r>
            <a:endParaRPr lang="en-US" dirty="0"/>
          </a:p>
        </p:txBody>
      </p:sp>
      <p:pic>
        <p:nvPicPr>
          <p:cNvPr id="4" name="Picture 3" descr="Screen Shot 2017-08-31 at 10.4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6" y="2895600"/>
            <a:ext cx="2008909" cy="666345"/>
          </a:xfrm>
          <a:prstGeom prst="rect">
            <a:avLst/>
          </a:prstGeom>
        </p:spPr>
      </p:pic>
      <p:pic>
        <p:nvPicPr>
          <p:cNvPr id="5" name="Picture 4" descr="Screen Shot 2017-09-09 at 3.0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6217"/>
            <a:ext cx="349255" cy="414583"/>
          </a:xfrm>
          <a:prstGeom prst="rect">
            <a:avLst/>
          </a:prstGeom>
        </p:spPr>
      </p:pic>
      <p:pic>
        <p:nvPicPr>
          <p:cNvPr id="6" name="Picture 5" descr="Screen Shot 2017-09-09 at 3.06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13663"/>
            <a:ext cx="361819" cy="329154"/>
          </a:xfrm>
          <a:prstGeom prst="rect">
            <a:avLst/>
          </a:prstGeom>
        </p:spPr>
      </p:pic>
      <p:pic>
        <p:nvPicPr>
          <p:cNvPr id="7" name="Picture 6" descr="Screen Shot 2017-09-09 at 3.04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953000"/>
            <a:ext cx="2746435" cy="694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65905" y="3675532"/>
            <a:ext cx="3454095" cy="515468"/>
            <a:chOff x="2667000" y="4457319"/>
            <a:chExt cx="4597400" cy="623717"/>
          </a:xfrm>
        </p:grpSpPr>
        <p:grpSp>
          <p:nvGrpSpPr>
            <p:cNvPr id="12" name="Group 11"/>
            <p:cNvGrpSpPr/>
            <p:nvPr/>
          </p:nvGrpSpPr>
          <p:grpSpPr>
            <a:xfrm>
              <a:off x="2667000" y="4457319"/>
              <a:ext cx="2370524" cy="623717"/>
              <a:chOff x="1981200" y="5105400"/>
              <a:chExt cx="2370524" cy="623717"/>
            </a:xfrm>
          </p:grpSpPr>
          <p:pic>
            <p:nvPicPr>
              <p:cNvPr id="14" name="Picture 13" descr="Screen Shot 2017-08-31 at 10.41.24 AM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200" y="5105400"/>
                <a:ext cx="1880394" cy="623717"/>
              </a:xfrm>
              <a:prstGeom prst="rect">
                <a:avLst/>
              </a:prstGeom>
            </p:spPr>
          </p:pic>
          <p:pic>
            <p:nvPicPr>
              <p:cNvPr id="15" name="Picture 14" descr="Screen Shot 2017-08-31 at 10.44.04 AM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62400" y="5257800"/>
                <a:ext cx="389324" cy="304800"/>
              </a:xfrm>
              <a:prstGeom prst="rect">
                <a:avLst/>
              </a:prstGeom>
            </p:spPr>
          </p:pic>
        </p:grpSp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4535191"/>
              <a:ext cx="20828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40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mr-IN" dirty="0"/>
              <a:t>–</a:t>
            </a:r>
            <a:r>
              <a:rPr lang="en-US" dirty="0"/>
              <a:t> Weight Vector</a:t>
            </a:r>
          </a:p>
        </p:txBody>
      </p:sp>
      <p:pic>
        <p:nvPicPr>
          <p:cNvPr id="4" name="Content Placeholder 3" descr="latex-image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404"/>
          <a:stretch/>
        </p:blipFill>
        <p:spPr>
          <a:xfrm>
            <a:off x="228600" y="1371600"/>
            <a:ext cx="8534400" cy="528144"/>
          </a:xfr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47879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30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mr-IN" dirty="0"/>
              <a:t>–</a:t>
            </a:r>
            <a:r>
              <a:rPr lang="en-US" dirty="0"/>
              <a:t> Feature Vector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5219700" cy="4699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755900"/>
            <a:ext cx="8737600" cy="462436"/>
          </a:xfrm>
          <a:prstGeom prst="rect">
            <a:avLst/>
          </a:prstGeom>
        </p:spPr>
      </p:pic>
      <p:pic>
        <p:nvPicPr>
          <p:cNvPr id="3" name="Picture 2" descr="Screen Shot 2017-08-31 at 10.44.04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65300"/>
            <a:ext cx="389324" cy="304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9600" y="4457319"/>
            <a:ext cx="6654800" cy="623717"/>
            <a:chOff x="609600" y="4457319"/>
            <a:chExt cx="6654800" cy="623717"/>
          </a:xfrm>
        </p:grpSpPr>
        <p:sp>
          <p:nvSpPr>
            <p:cNvPr id="6" name="Title 1"/>
            <p:cNvSpPr txBox="1">
              <a:spLocks/>
            </p:cNvSpPr>
            <p:nvPr/>
          </p:nvSpPr>
          <p:spPr bwMode="auto">
            <a:xfrm>
              <a:off x="609600" y="4495800"/>
              <a:ext cx="1905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0" kern="1200" cap="small" baseline="0">
                  <a:solidFill>
                    <a:srgbClr val="A7001B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9pPr>
            </a:lstStyle>
            <a:p>
              <a:r>
                <a:rPr lang="en-US" dirty="0"/>
                <a:t>Confirm that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667000" y="4457319"/>
              <a:ext cx="4597400" cy="623717"/>
              <a:chOff x="2667000" y="4457319"/>
              <a:chExt cx="4597400" cy="62371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667000" y="4457319"/>
                <a:ext cx="2370524" cy="623717"/>
                <a:chOff x="1981200" y="5105400"/>
                <a:chExt cx="2370524" cy="623717"/>
              </a:xfrm>
            </p:grpSpPr>
            <p:pic>
              <p:nvPicPr>
                <p:cNvPr id="7" name="Picture 6" descr="Screen Shot 2017-08-31 at 10.41.24 AM.pn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1200" y="5105400"/>
                  <a:ext cx="1880394" cy="623717"/>
                </a:xfrm>
                <a:prstGeom prst="rect">
                  <a:avLst/>
                </a:prstGeom>
              </p:spPr>
            </p:pic>
            <p:pic>
              <p:nvPicPr>
                <p:cNvPr id="8" name="Picture 7" descr="Screen Shot 2017-08-31 at 10.44.04 AM.png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2400" y="5257800"/>
                  <a:ext cx="389324" cy="304800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00" y="4535191"/>
                <a:ext cx="2082800" cy="469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2454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in HMM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</a:t>
            </a:r>
          </a:p>
          <a:p>
            <a:pPr lvl="1"/>
            <a:r>
              <a:rPr lang="en-US" dirty="0" smtClean="0"/>
              <a:t>Choose current position’s tag so that is maximizes the score so far.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Viterbi</a:t>
            </a:r>
          </a:p>
          <a:p>
            <a:pPr lvl="1"/>
            <a:r>
              <a:rPr lang="en-US" dirty="0" smtClean="0"/>
              <a:t>Use Dynamic Programming to incrementally compute,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Sampling</a:t>
            </a:r>
          </a:p>
          <a:p>
            <a:pPr lvl="1"/>
            <a:r>
              <a:rPr lang="en-US" dirty="0" smtClean="0"/>
              <a:t>MCMC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HW) HMM with Greedy and MCMC.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75" y="2209800"/>
            <a:ext cx="5228850" cy="41029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4" y="3739677"/>
            <a:ext cx="6391985" cy="4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7772400" cy="533400"/>
          </a:xfrm>
        </p:spPr>
        <p:txBody>
          <a:bodyPr/>
          <a:lstStyle/>
          <a:p>
            <a:pPr algn="ctr"/>
            <a:r>
              <a:rPr lang="en-US" sz="4400" dirty="0"/>
              <a:t>See it in Code</a:t>
            </a:r>
          </a:p>
        </p:txBody>
      </p:sp>
    </p:spTree>
    <p:extLst>
      <p:ext uri="{BB962C8B-B14F-4D97-AF65-F5344CB8AC3E}">
        <p14:creationId xmlns:p14="http://schemas.microsoft.com/office/powerpoint/2010/main" val="153504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 </a:t>
            </a:r>
            <a:r>
              <a:rPr lang="mr-IN" dirty="0"/>
              <a:t>–</a:t>
            </a:r>
            <a:r>
              <a:rPr lang="en-US" dirty="0"/>
              <a:t>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smtClean="0"/>
              <a:t>Naïve </a:t>
            </a:r>
            <a:r>
              <a:rPr lang="en-US" dirty="0"/>
              <a:t>B</a:t>
            </a:r>
            <a:r>
              <a:rPr lang="en-US" dirty="0" smtClean="0"/>
              <a:t>ayes </a:t>
            </a:r>
            <a:r>
              <a:rPr lang="en-US" dirty="0"/>
              <a:t>classification,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formulate this as structured prediction?</a:t>
            </a:r>
          </a:p>
          <a:p>
            <a:endParaRPr lang="en-US" dirty="0"/>
          </a:p>
          <a:p>
            <a:r>
              <a:rPr lang="en-US" dirty="0" smtClean="0"/>
              <a:t>Assume there are only two classes.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67" y="1942572"/>
            <a:ext cx="5345545" cy="427182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34" y="2553594"/>
            <a:ext cx="5898677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68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atex-image-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" b="751"/>
          <a:stretch/>
        </p:blipFill>
        <p:spPr>
          <a:xfrm>
            <a:off x="2037945" y="2063760"/>
            <a:ext cx="2991255" cy="367509"/>
          </a:xfr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50269"/>
            <a:ext cx="1983719" cy="388347"/>
          </a:xfrm>
          <a:prstGeom prst="rect">
            <a:avLst/>
          </a:prstGeom>
        </p:spPr>
      </p:pic>
      <p:pic>
        <p:nvPicPr>
          <p:cNvPr id="6" name="Picture 5" descr="Screen Shot 2017-09-09 at 6.36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69"/>
            <a:ext cx="9144000" cy="55965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9" y="2126469"/>
            <a:ext cx="860661" cy="24140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63" y="4142757"/>
            <a:ext cx="2671675" cy="35304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33800"/>
            <a:ext cx="3854846" cy="353043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557" y="3276600"/>
            <a:ext cx="4122014" cy="353043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2882795"/>
            <a:ext cx="1270000" cy="24140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10730" y="5334000"/>
            <a:ext cx="60854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(HW) </a:t>
            </a:r>
            <a:r>
              <a:rPr lang="en-US" sz="2400" dirty="0" smtClean="0">
                <a:solidFill>
                  <a:srgbClr val="FF0000"/>
                </a:solidFill>
              </a:rPr>
              <a:t>Implement Naïve Bayes in Illinois-SL.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753180"/>
            <a:ext cx="376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 there are only two classes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0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form for filling in preferences for paper presentation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Deadline 19</a:t>
            </a:r>
            <a:r>
              <a:rPr lang="en-US" baseline="30000" dirty="0" smtClean="0"/>
              <a:t>th</a:t>
            </a:r>
            <a:r>
              <a:rPr lang="en-US" dirty="0" smtClean="0"/>
              <a:t> September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Fill in 4 papers, each from a different section.</a:t>
            </a:r>
          </a:p>
          <a:p>
            <a:endParaRPr lang="en-US" dirty="0"/>
          </a:p>
          <a:p>
            <a:r>
              <a:rPr lang="en-US" dirty="0" smtClean="0"/>
              <a:t>No class on Thursday (reading assignment on MEMM, CRF)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35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Parsing</a:t>
            </a:r>
          </a:p>
        </p:txBody>
      </p:sp>
      <p:pic>
        <p:nvPicPr>
          <p:cNvPr id="4" name="Content Placeholder 3" descr="Screen Shot 2017-09-01 at 9.30.06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b="-44"/>
          <a:stretch/>
        </p:blipFill>
        <p:spPr>
          <a:xfrm>
            <a:off x="425299" y="1219200"/>
            <a:ext cx="8534400" cy="2576237"/>
          </a:xfrm>
        </p:spPr>
      </p:pic>
      <p:sp>
        <p:nvSpPr>
          <p:cNvPr id="5" name="TextBox 4"/>
          <p:cNvSpPr txBox="1"/>
          <p:nvPr/>
        </p:nvSpPr>
        <p:spPr>
          <a:xfrm>
            <a:off x="4907798" y="6096000"/>
            <a:ext cx="4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Borrowed from Graham </a:t>
            </a:r>
            <a:r>
              <a:rPr lang="en-US" dirty="0" err="1">
                <a:solidFill>
                  <a:schemeClr val="bg2"/>
                </a:solidFill>
              </a:rPr>
              <a:t>Neubig’s</a:t>
            </a:r>
            <a:r>
              <a:rPr lang="en-US" dirty="0">
                <a:solidFill>
                  <a:schemeClr val="bg2"/>
                </a:solidFill>
              </a:rPr>
              <a:t> slides</a:t>
            </a:r>
          </a:p>
        </p:txBody>
      </p:sp>
      <p:pic>
        <p:nvPicPr>
          <p:cNvPr id="8" name="Picture 7" descr="Screen Shot 2017-09-01 at 9.34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26" y="4390241"/>
            <a:ext cx="3634519" cy="936822"/>
          </a:xfrm>
          <a:prstGeom prst="rect">
            <a:avLst/>
          </a:prstGeom>
        </p:spPr>
      </p:pic>
      <p:pic>
        <p:nvPicPr>
          <p:cNvPr id="9" name="Picture 8" descr="Screen Shot 2017-09-01 at 9.34.30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350494"/>
            <a:ext cx="3893013" cy="96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9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and </a:t>
            </a:r>
            <a:r>
              <a:rPr lang="en-US" dirty="0" err="1"/>
              <a:t>Untyped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7244" y="6096000"/>
            <a:ext cx="420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Borrowed from Graham </a:t>
            </a:r>
            <a:r>
              <a:rPr lang="en-US" dirty="0" err="1">
                <a:solidFill>
                  <a:schemeClr val="bg2"/>
                </a:solidFill>
              </a:rPr>
              <a:t>Neubig’s</a:t>
            </a:r>
            <a:r>
              <a:rPr lang="en-US" dirty="0">
                <a:solidFill>
                  <a:schemeClr val="bg2"/>
                </a:solidFill>
              </a:rPr>
              <a:t> slides</a:t>
            </a:r>
          </a:p>
        </p:txBody>
      </p:sp>
      <p:pic>
        <p:nvPicPr>
          <p:cNvPr id="5" name="Picture 4" descr="Screen Shot 2017-09-01 at 9.32.0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454" y="1447800"/>
            <a:ext cx="4805546" cy="1760877"/>
          </a:xfrm>
          <a:prstGeom prst="rect">
            <a:avLst/>
          </a:prstGeom>
        </p:spPr>
      </p:pic>
      <p:pic>
        <p:nvPicPr>
          <p:cNvPr id="6" name="Picture 5" descr="Screen Shot 2017-09-01 at 9.31.4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33800"/>
            <a:ext cx="5343351" cy="115454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5441128"/>
            <a:ext cx="8534400" cy="57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0080"/>
              </a:buClr>
              <a:buSzPct val="65000"/>
              <a:buFont typeface="Wingdings" panose="05000000000000000000" pitchFamily="2" charset="2"/>
              <a:buChar char="q"/>
              <a:defRPr sz="2000" kern="1200">
                <a:solidFill>
                  <a:srgbClr val="0000C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4859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0080"/>
              </a:buClr>
              <a:buSzPct val="55000"/>
              <a:buFont typeface="Wingdings" panose="05000000000000000000" pitchFamily="2" charset="2"/>
              <a:buChar char="q"/>
              <a:defRPr sz="1600" kern="1200">
                <a:solidFill>
                  <a:srgbClr val="0000C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400"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Before we proceed, convince yourself that this is a (directed) tree.</a:t>
            </a:r>
          </a:p>
        </p:txBody>
      </p:sp>
    </p:spTree>
    <p:extLst>
      <p:ext uri="{BB962C8B-B14F-4D97-AF65-F5344CB8AC3E}">
        <p14:creationId xmlns:p14="http://schemas.microsoft.com/office/powerpoint/2010/main" val="199785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r>
              <a:rPr lang="en-US" dirty="0"/>
              <a:t>Setup</a:t>
            </a:r>
          </a:p>
          <a:p>
            <a:pPr lvl="1"/>
            <a:r>
              <a:rPr lang="en-US" dirty="0"/>
              <a:t>INPUT: A sentence with N words. </a:t>
            </a:r>
          </a:p>
          <a:p>
            <a:pPr lvl="1"/>
            <a:r>
              <a:rPr lang="en-US" dirty="0"/>
              <a:t>OUTPUT: A directed tree representing the dependency relations.</a:t>
            </a:r>
          </a:p>
          <a:p>
            <a:endParaRPr lang="en-US" dirty="0"/>
          </a:p>
          <a:p>
            <a:r>
              <a:rPr lang="en-US" dirty="0"/>
              <a:t>Given input x there are a fixed # of </a:t>
            </a:r>
            <a:r>
              <a:rPr lang="en-US" b="1" dirty="0"/>
              <a:t>legal </a:t>
            </a:r>
            <a:r>
              <a:rPr lang="en-US" dirty="0"/>
              <a:t>candidate trees.</a:t>
            </a:r>
          </a:p>
          <a:p>
            <a:endParaRPr lang="en-US" dirty="0" smtClean="0"/>
          </a:p>
          <a:p>
            <a:r>
              <a:rPr lang="en-US" dirty="0" smtClean="0"/>
              <a:t>Search </a:t>
            </a:r>
            <a:r>
              <a:rPr lang="en-US" dirty="0"/>
              <a:t>Space</a:t>
            </a:r>
          </a:p>
          <a:p>
            <a:pPr lvl="1"/>
            <a:r>
              <a:rPr lang="en-US" dirty="0"/>
              <a:t>Find the highest scoring dependency tree, from the space of all dependency trees of N words.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big is the search space?</a:t>
            </a:r>
          </a:p>
          <a:p>
            <a:r>
              <a:rPr lang="en-US" dirty="0"/>
              <a:t>Exponential # of candidates!</a:t>
            </a:r>
          </a:p>
        </p:txBody>
      </p:sp>
    </p:spTree>
    <p:extLst>
      <p:ext uri="{BB962C8B-B14F-4D97-AF65-F5344CB8AC3E}">
        <p14:creationId xmlns:p14="http://schemas.microsoft.com/office/powerpoint/2010/main" val="2857088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</a:p>
          <a:p>
            <a:endParaRPr lang="en-US" dirty="0"/>
          </a:p>
          <a:p>
            <a:r>
              <a:rPr lang="en-US" dirty="0" smtClean="0"/>
              <a:t>What is</a:t>
            </a:r>
          </a:p>
          <a:p>
            <a:endParaRPr lang="en-US" dirty="0"/>
          </a:p>
          <a:p>
            <a:r>
              <a:rPr lang="en-US" dirty="0"/>
              <a:t>How to </a:t>
            </a:r>
            <a:r>
              <a:rPr lang="en-US" dirty="0" smtClean="0"/>
              <a:t>write </a:t>
            </a:r>
            <a:r>
              <a:rPr lang="en-US" dirty="0"/>
              <a:t>the score function as                                     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Unlike Multiclass, cannot learn a different model for each 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How to do inference?</a:t>
            </a:r>
            <a:endParaRPr lang="en-US" dirty="0"/>
          </a:p>
        </p:txBody>
      </p:sp>
      <p:pic>
        <p:nvPicPr>
          <p:cNvPr id="4" name="Picture 3" descr="Screen Shot 2017-08-31 at 10.4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6" y="2895600"/>
            <a:ext cx="2008909" cy="666345"/>
          </a:xfrm>
          <a:prstGeom prst="rect">
            <a:avLst/>
          </a:prstGeom>
        </p:spPr>
      </p:pic>
      <p:pic>
        <p:nvPicPr>
          <p:cNvPr id="5" name="Picture 4" descr="Screen Shot 2017-09-09 at 3.0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6217"/>
            <a:ext cx="349255" cy="414583"/>
          </a:xfrm>
          <a:prstGeom prst="rect">
            <a:avLst/>
          </a:prstGeom>
        </p:spPr>
      </p:pic>
      <p:pic>
        <p:nvPicPr>
          <p:cNvPr id="6" name="Picture 5" descr="Screen Shot 2017-09-09 at 3.06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13663"/>
            <a:ext cx="361819" cy="329154"/>
          </a:xfrm>
          <a:prstGeom prst="rect">
            <a:avLst/>
          </a:prstGeom>
        </p:spPr>
      </p:pic>
      <p:pic>
        <p:nvPicPr>
          <p:cNvPr id="7" name="Picture 6" descr="Screen Shot 2017-09-09 at 3.04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096802"/>
            <a:ext cx="2746435" cy="6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1000" y="12192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0080"/>
              </a:buClr>
              <a:buSzPct val="65000"/>
              <a:buFont typeface="Wingdings" panose="05000000000000000000" pitchFamily="2" charset="2"/>
              <a:buChar char="q"/>
              <a:defRPr sz="2000" kern="1200">
                <a:solidFill>
                  <a:srgbClr val="0000C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SzPct val="90000"/>
              <a:buFont typeface="Wingdings" panose="05000000000000000000" pitchFamily="2" charset="2"/>
              <a:buChar char="§"/>
              <a:defRPr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4859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0080"/>
              </a:buClr>
              <a:buSzPct val="55000"/>
              <a:buFont typeface="Wingdings" panose="05000000000000000000" pitchFamily="2" charset="2"/>
              <a:buChar char="q"/>
              <a:defRPr sz="1600" kern="1200">
                <a:solidFill>
                  <a:srgbClr val="0000C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400" kern="1200">
                <a:solidFill>
                  <a:srgbClr val="00008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a model to score edge (</a:t>
            </a:r>
            <a:r>
              <a:rPr lang="en-US" dirty="0" err="1"/>
              <a:t>i,j</a:t>
            </a:r>
            <a:r>
              <a:rPr lang="en-US" dirty="0"/>
              <a:t>) of a candidate </a:t>
            </a:r>
            <a:r>
              <a:rPr lang="en-US" dirty="0" smtClean="0"/>
              <a:t>tree</a:t>
            </a:r>
          </a:p>
          <a:p>
            <a:pPr marL="685800" lvl="2">
              <a:buSzTx/>
            </a:pPr>
            <a:r>
              <a:rPr lang="en-US" dirty="0"/>
              <a:t>S[</a:t>
            </a:r>
            <a:r>
              <a:rPr lang="en-US" dirty="0" err="1"/>
              <a:t>i</a:t>
            </a:r>
            <a:r>
              <a:rPr lang="en-US" dirty="0"/>
              <a:t>][j] = score of word </a:t>
            </a:r>
            <a:r>
              <a:rPr lang="en-US" dirty="0" err="1"/>
              <a:t>i</a:t>
            </a:r>
            <a:r>
              <a:rPr lang="en-US" dirty="0"/>
              <a:t> having the word j as a parent.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Score of a dependency tree is sum of score of its edges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you think of features for a edge?</a:t>
            </a:r>
            <a:endParaRPr lang="en-US" dirty="0"/>
          </a:p>
        </p:txBody>
      </p:sp>
      <p:pic>
        <p:nvPicPr>
          <p:cNvPr id="4" name="Content Placeholder 3" descr="Screen Shot 2017-08-31 at 10.45.55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6" b="890"/>
          <a:stretch/>
        </p:blipFill>
        <p:spPr>
          <a:xfrm>
            <a:off x="1066800" y="4191000"/>
            <a:ext cx="6412021" cy="1124271"/>
          </a:xfrm>
        </p:spPr>
      </p:pic>
      <p:pic>
        <p:nvPicPr>
          <p:cNvPr id="5" name="Picture 4" descr="Screen Shot 2017-08-31 at 10.46.0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092" y="2138572"/>
            <a:ext cx="3304108" cy="7570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Score</a:t>
            </a:r>
          </a:p>
        </p:txBody>
      </p:sp>
    </p:spTree>
    <p:extLst>
      <p:ext uri="{BB962C8B-B14F-4D97-AF65-F5344CB8AC3E}">
        <p14:creationId xmlns:p14="http://schemas.microsoft.com/office/powerpoint/2010/main" val="540993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Highest Scoring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as a directed maximum spanning tree problem.</a:t>
            </a:r>
          </a:p>
          <a:p>
            <a:endParaRPr lang="en-US" dirty="0"/>
          </a:p>
          <a:p>
            <a:r>
              <a:rPr lang="en-US" dirty="0" smtClean="0"/>
              <a:t>Compute </a:t>
            </a:r>
            <a:r>
              <a:rPr lang="en-US" dirty="0"/>
              <a:t>a matrix S of edge scores.</a:t>
            </a:r>
          </a:p>
          <a:p>
            <a:endParaRPr lang="en-US" dirty="0"/>
          </a:p>
          <a:p>
            <a:r>
              <a:rPr lang="en-US" dirty="0"/>
              <a:t>Chu-Liu-Edmonds Algorithm (black-box).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50456" y="4343400"/>
            <a:ext cx="5028144" cy="902172"/>
            <a:chOff x="1550456" y="4343400"/>
            <a:chExt cx="5028144" cy="902172"/>
          </a:xfrm>
        </p:grpSpPr>
        <p:pic>
          <p:nvPicPr>
            <p:cNvPr id="4" name="Picture 3" descr="Screen Shot 2017-09-04 at 4.33.23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3800" y="4343400"/>
              <a:ext cx="2844800" cy="8001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550456" y="4414575"/>
              <a:ext cx="20265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We can solve</a:t>
              </a:r>
            </a:p>
            <a:p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549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</a:t>
            </a:r>
            <a:r>
              <a:rPr lang="en-US" dirty="0"/>
              <a:t>Structured Learning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just identified what ingredients we needed.</a:t>
            </a:r>
          </a:p>
          <a:p>
            <a:endParaRPr lang="en-US" dirty="0"/>
          </a:p>
          <a:p>
            <a:r>
              <a:rPr lang="en-US" dirty="0" smtClean="0"/>
              <a:t>How to learn a weight vector?</a:t>
            </a:r>
          </a:p>
          <a:p>
            <a:endParaRPr lang="en-US" dirty="0"/>
          </a:p>
          <a:p>
            <a:r>
              <a:rPr lang="en-US" dirty="0" smtClean="0"/>
              <a:t>Structured Perceptron (Collins 2002)</a:t>
            </a:r>
          </a:p>
          <a:p>
            <a:pPr lvl="1"/>
            <a:r>
              <a:rPr lang="en-US" dirty="0" smtClean="0"/>
              <a:t>Structured Version of Binary Perceptron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Mistake Driven, just like Perceptron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Virtually Identical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0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Perceptron</a:t>
            </a:r>
            <a:endParaRPr lang="en-US" dirty="0"/>
          </a:p>
        </p:txBody>
      </p:sp>
      <p:pic>
        <p:nvPicPr>
          <p:cNvPr id="5" name="Content Placeholder 4" descr="Screen Shot 2017-09-09 at 4.10.0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" b="1626"/>
          <a:stretch/>
        </p:blipFill>
        <p:spPr>
          <a:xfrm>
            <a:off x="762000" y="2417178"/>
            <a:ext cx="3981360" cy="523602"/>
          </a:xfrm>
        </p:spPr>
      </p:pic>
      <p:pic>
        <p:nvPicPr>
          <p:cNvPr id="4" name="Picture 3" descr="Screen Shot 2017-09-09 at 4.09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4692318" cy="513795"/>
          </a:xfrm>
          <a:prstGeom prst="rect">
            <a:avLst/>
          </a:prstGeom>
        </p:spPr>
      </p:pic>
      <p:pic>
        <p:nvPicPr>
          <p:cNvPr id="6" name="Picture 5" descr="Screen Shot 2017-09-09 at 4.10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3200400"/>
            <a:ext cx="6245475" cy="636976"/>
          </a:xfrm>
          <a:prstGeom prst="rect">
            <a:avLst/>
          </a:prstGeom>
        </p:spPr>
      </p:pic>
      <p:pic>
        <p:nvPicPr>
          <p:cNvPr id="7" name="Picture 6" descr="Screen Shot 2017-09-09 at 4.10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25" y="4203944"/>
            <a:ext cx="6245475" cy="52045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95575" y="5297905"/>
            <a:ext cx="2657225" cy="417095"/>
            <a:chOff x="695575" y="5297905"/>
            <a:chExt cx="2657225" cy="417095"/>
          </a:xfrm>
        </p:grpSpPr>
        <p:pic>
          <p:nvPicPr>
            <p:cNvPr id="8" name="Picture 7" descr="Screen Shot 2017-09-09 at 4.13.12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50" y="5338902"/>
              <a:ext cx="522625" cy="339205"/>
            </a:xfrm>
            <a:prstGeom prst="rect">
              <a:avLst/>
            </a:prstGeom>
          </p:spPr>
        </p:pic>
        <p:pic>
          <p:nvPicPr>
            <p:cNvPr id="9" name="Picture 8" descr="Screen Shot 2017-09-09 at 4.13.17 P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401" y="5297905"/>
              <a:ext cx="477399" cy="399508"/>
            </a:xfrm>
            <a:prstGeom prst="rect">
              <a:avLst/>
            </a:prstGeom>
          </p:spPr>
        </p:pic>
        <p:pic>
          <p:nvPicPr>
            <p:cNvPr id="10" name="Picture 9" descr="Screen Shot 2017-09-09 at 4.14.39 P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75" y="5297905"/>
              <a:ext cx="1466350" cy="417095"/>
            </a:xfrm>
            <a:prstGeom prst="rect">
              <a:avLst/>
            </a:prstGeom>
          </p:spPr>
        </p:pic>
        <p:pic>
          <p:nvPicPr>
            <p:cNvPr id="11" name="Picture 10" descr="Screen Shot 2017-09-09 at 4.17.06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026" y="5514896"/>
              <a:ext cx="158574" cy="200104"/>
            </a:xfrm>
            <a:prstGeom prst="rect">
              <a:avLst/>
            </a:prstGeom>
          </p:spPr>
        </p:pic>
      </p:grp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4400"/>
            <a:ext cx="1931240" cy="440826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914400"/>
            <a:ext cx="2362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35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Perceptron</a:t>
            </a:r>
            <a:endParaRPr lang="en-US" dirty="0"/>
          </a:p>
        </p:txBody>
      </p:sp>
      <p:pic>
        <p:nvPicPr>
          <p:cNvPr id="4" name="Picture 3" descr="Screen Shot 2017-09-09 at 4.1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95" y="3754381"/>
            <a:ext cx="5677705" cy="516798"/>
          </a:xfrm>
          <a:prstGeom prst="rect">
            <a:avLst/>
          </a:prstGeom>
        </p:spPr>
      </p:pic>
      <p:pic>
        <p:nvPicPr>
          <p:cNvPr id="5" name="Picture 4" descr="Screen Shot 2017-09-09 at 4.1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21440"/>
            <a:ext cx="3426337" cy="581176"/>
          </a:xfrm>
          <a:prstGeom prst="rect">
            <a:avLst/>
          </a:prstGeom>
        </p:spPr>
      </p:pic>
      <p:pic>
        <p:nvPicPr>
          <p:cNvPr id="6" name="Picture 5" descr="Screen Shot 2017-09-09 at 4.1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147" y="2329364"/>
            <a:ext cx="5677705" cy="5738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71775" y="4785086"/>
            <a:ext cx="2011600" cy="417095"/>
            <a:chOff x="695575" y="5297905"/>
            <a:chExt cx="2011600" cy="417095"/>
          </a:xfrm>
        </p:grpSpPr>
        <p:pic>
          <p:nvPicPr>
            <p:cNvPr id="8" name="Picture 7" descr="Screen Shot 2017-09-09 at 4.13.12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50" y="5338902"/>
              <a:ext cx="522625" cy="339205"/>
            </a:xfrm>
            <a:prstGeom prst="rect">
              <a:avLst/>
            </a:prstGeom>
          </p:spPr>
        </p:pic>
        <p:pic>
          <p:nvPicPr>
            <p:cNvPr id="10" name="Picture 9" descr="Screen Shot 2017-09-09 at 4.14.39 P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575" y="5297905"/>
              <a:ext cx="1466350" cy="417095"/>
            </a:xfrm>
            <a:prstGeom prst="rect">
              <a:avLst/>
            </a:prstGeom>
          </p:spPr>
        </p:pic>
      </p:grpSp>
      <p:pic>
        <p:nvPicPr>
          <p:cNvPr id="12" name="Content Placeholder 4" descr="Screen Shot 2017-09-09 at 4.10.02 PM.pn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" b="1626"/>
          <a:stretch/>
        </p:blipFill>
        <p:spPr>
          <a:xfrm>
            <a:off x="818747" y="1696981"/>
            <a:ext cx="3981360" cy="523602"/>
          </a:xfrm>
        </p:spPr>
      </p:pic>
      <p:pic>
        <p:nvPicPr>
          <p:cNvPr id="13" name="Picture 12" descr="Screen Shot 2017-09-09 at 4.21.55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0" y="914400"/>
            <a:ext cx="3017963" cy="5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7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not have a bias term?</a:t>
            </a:r>
          </a:p>
          <a:p>
            <a:endParaRPr lang="en-US" dirty="0" smtClean="0"/>
          </a:p>
          <a:p>
            <a:r>
              <a:rPr lang="en-US" dirty="0" smtClean="0"/>
              <a:t>Do we see all possible structures during training?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>
                <a:latin typeface="American Typewriter"/>
                <a:cs typeface="American Typewriter"/>
              </a:rPr>
              <a:t>AbstractInferenceSolver</a:t>
            </a:r>
            <a:endParaRPr lang="en-US" dirty="0" smtClean="0">
              <a:latin typeface="American Typewriter"/>
              <a:cs typeface="American Typewriter"/>
            </a:endParaRPr>
          </a:p>
          <a:p>
            <a:pPr lvl="1"/>
            <a:r>
              <a:rPr lang="en-US" dirty="0" smtClean="0"/>
              <a:t>Where was this used?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Learning requires inference over structures</a:t>
            </a:r>
          </a:p>
          <a:p>
            <a:pPr lvl="1"/>
            <a:r>
              <a:rPr lang="en-US" dirty="0" smtClean="0"/>
              <a:t>Such inference can prove costly for large search spaces.</a:t>
            </a:r>
          </a:p>
          <a:p>
            <a:pPr lvl="1"/>
            <a:r>
              <a:rPr lang="en-US" dirty="0" smtClean="0"/>
              <a:t>Think improvements.</a:t>
            </a:r>
            <a:endParaRPr lang="en-US" dirty="0"/>
          </a:p>
        </p:txBody>
      </p:sp>
      <p:pic>
        <p:nvPicPr>
          <p:cNvPr id="4" name="Picture 3" descr="Screen Shot 2017-09-09 at 3.13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03" y="2971800"/>
            <a:ext cx="1359197" cy="4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53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Ingredients of Structured Prediction</a:t>
            </a:r>
          </a:p>
          <a:p>
            <a:endParaRPr lang="en-US" dirty="0" smtClean="0"/>
          </a:p>
          <a:p>
            <a:r>
              <a:rPr lang="en-US" dirty="0" smtClean="0"/>
              <a:t>Structured Prediction Formulation</a:t>
            </a:r>
            <a:endParaRPr lang="en-US" dirty="0"/>
          </a:p>
          <a:p>
            <a:pPr lvl="1"/>
            <a:r>
              <a:rPr lang="en-US" dirty="0" smtClean="0"/>
              <a:t>Multiclass Classification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HMM Seq. Labeling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Dependency Parsing</a:t>
            </a:r>
          </a:p>
          <a:p>
            <a:endParaRPr lang="en-US" dirty="0" smtClean="0"/>
          </a:p>
          <a:p>
            <a:r>
              <a:rPr lang="en-US" dirty="0" smtClean="0"/>
              <a:t>Structured Perceptron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84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Averaged Structured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we do not want to use only one weight vector.</a:t>
            </a:r>
          </a:p>
          <a:p>
            <a:pPr lvl="1"/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Naïve way of averaging.</a:t>
            </a:r>
          </a:p>
          <a:p>
            <a:pPr lvl="1"/>
            <a:r>
              <a:rPr lang="en-US" dirty="0" smtClean="0"/>
              <a:t>Maintain a list of weight vectors seen during training.</a:t>
            </a:r>
          </a:p>
          <a:p>
            <a:pPr lvl="1"/>
            <a:r>
              <a:rPr lang="en-US" dirty="0" smtClean="0"/>
              <a:t>Maintain counts of how many examples each vector “survived”.</a:t>
            </a:r>
          </a:p>
          <a:p>
            <a:pPr lvl="1"/>
            <a:r>
              <a:rPr lang="en-US" dirty="0" smtClean="0"/>
              <a:t>Compute weighted average at the end.</a:t>
            </a:r>
          </a:p>
          <a:p>
            <a:pPr lvl="1"/>
            <a:r>
              <a:rPr lang="en-US" dirty="0" smtClean="0"/>
              <a:t>Drawbacks? </a:t>
            </a:r>
          </a:p>
          <a:p>
            <a:pPr lvl="1"/>
            <a:endParaRPr lang="en-US" dirty="0"/>
          </a:p>
          <a:p>
            <a:r>
              <a:rPr lang="en-US" dirty="0" smtClean="0"/>
              <a:t>Better way?</a:t>
            </a:r>
          </a:p>
          <a:p>
            <a:pPr lvl="1"/>
            <a:r>
              <a:rPr lang="en-US" dirty="0" smtClean="0"/>
              <a:t>I only want to maintain O(1) weight vectors and make updates only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76035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make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update at time c</a:t>
            </a:r>
            <a:r>
              <a:rPr lang="en-US" baseline="-25000" dirty="0" smtClean="0"/>
              <a:t>i</a:t>
            </a:r>
          </a:p>
          <a:p>
            <a:endParaRPr lang="en-US" dirty="0" smtClean="0"/>
          </a:p>
          <a:p>
            <a:r>
              <a:rPr lang="en-US" dirty="0" smtClean="0"/>
              <a:t>Weight vector after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update is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algorithm stops at time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T</a:t>
            </a:r>
            <a:r>
              <a:rPr lang="en-US" dirty="0" smtClean="0"/>
              <a:t> and the last mistake was made at time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endParaRPr lang="en-US" dirty="0" smtClean="0"/>
          </a:p>
          <a:p>
            <a:r>
              <a:rPr lang="en-US" dirty="0" smtClean="0"/>
              <a:t>What is the weighted average?</a:t>
            </a:r>
          </a:p>
          <a:p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4690897"/>
            <a:ext cx="8312727" cy="77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8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524000"/>
            <a:ext cx="8312727" cy="820269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2819400"/>
            <a:ext cx="8312727" cy="831273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4343400"/>
            <a:ext cx="8312727" cy="8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4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Averaged Structured Perceptron</a:t>
            </a:r>
            <a:endParaRPr lang="en-US" dirty="0"/>
          </a:p>
        </p:txBody>
      </p:sp>
      <p:pic>
        <p:nvPicPr>
          <p:cNvPr id="4" name="Picture 3" descr="Screen Shot 2017-09-09 at 4.1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62" y="4449695"/>
            <a:ext cx="4692318" cy="427105"/>
          </a:xfrm>
          <a:prstGeom prst="rect">
            <a:avLst/>
          </a:prstGeom>
        </p:spPr>
      </p:pic>
      <p:pic>
        <p:nvPicPr>
          <p:cNvPr id="5" name="Picture 4" descr="Screen Shot 2017-09-09 at 4.15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962400"/>
            <a:ext cx="2831684" cy="480311"/>
          </a:xfrm>
          <a:prstGeom prst="rect">
            <a:avLst/>
          </a:prstGeom>
        </p:spPr>
      </p:pic>
      <p:pic>
        <p:nvPicPr>
          <p:cNvPr id="6" name="Picture 5" descr="Screen Shot 2017-09-09 at 4.1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282" y="3411909"/>
            <a:ext cx="4692318" cy="474291"/>
          </a:xfrm>
          <a:prstGeom prst="rect">
            <a:avLst/>
          </a:prstGeom>
        </p:spPr>
      </p:pic>
      <p:pic>
        <p:nvPicPr>
          <p:cNvPr id="10" name="Content Placeholder 4" descr="Screen Shot 2017-09-09 at 4.10.02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" b="1626"/>
          <a:stretch/>
        </p:blipFill>
        <p:spPr>
          <a:xfrm>
            <a:off x="1164237" y="2843871"/>
            <a:ext cx="3290380" cy="432729"/>
          </a:xfrm>
        </p:spPr>
      </p:pic>
      <p:pic>
        <p:nvPicPr>
          <p:cNvPr id="11" name="Picture 10" descr="Screen Shot 2017-09-09 at 4.41.2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24" y="2344765"/>
            <a:ext cx="2913560" cy="398435"/>
          </a:xfrm>
          <a:prstGeom prst="rect">
            <a:avLst/>
          </a:prstGeom>
        </p:spPr>
      </p:pic>
      <p:pic>
        <p:nvPicPr>
          <p:cNvPr id="12" name="Picture 11" descr="Screen Shot 2017-09-09 at 4.41.5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2648691" cy="428501"/>
          </a:xfrm>
          <a:prstGeom prst="rect">
            <a:avLst/>
          </a:prstGeom>
        </p:spPr>
      </p:pic>
      <p:pic>
        <p:nvPicPr>
          <p:cNvPr id="13" name="Picture 12" descr="Screen Shot 2017-09-09 at 4.41.57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35" y="1828800"/>
            <a:ext cx="1027665" cy="399508"/>
          </a:xfrm>
          <a:prstGeom prst="rect">
            <a:avLst/>
          </a:prstGeom>
        </p:spPr>
      </p:pic>
      <p:pic>
        <p:nvPicPr>
          <p:cNvPr id="14" name="Picture 13" descr="Screen Shot 2017-09-09 at 4.42.05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499133"/>
            <a:ext cx="1555634" cy="444467"/>
          </a:xfrm>
          <a:prstGeom prst="rect">
            <a:avLst/>
          </a:prstGeom>
        </p:spPr>
      </p:pic>
      <p:pic>
        <p:nvPicPr>
          <p:cNvPr id="15" name="Picture 14" descr="Screen Shot 2017-09-09 at 4.42.09 P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03858"/>
            <a:ext cx="3280451" cy="473142"/>
          </a:xfrm>
          <a:prstGeom prst="rect">
            <a:avLst/>
          </a:prstGeom>
        </p:spPr>
      </p:pic>
      <p:pic>
        <p:nvPicPr>
          <p:cNvPr id="16" name="Picture 15" descr="Screen Shot 2017-09-09 at 4.21.55 PM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5" y="914400"/>
            <a:ext cx="2494185" cy="437769"/>
          </a:xfrm>
          <a:prstGeom prst="rect">
            <a:avLst/>
          </a:prstGeom>
        </p:spPr>
      </p:pic>
      <p:pic>
        <p:nvPicPr>
          <p:cNvPr id="17" name="Picture 16" descr="Screen Shot 2017-09-09 at 4.42.16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0" y="4876800"/>
            <a:ext cx="5161550" cy="4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6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Ingredients for Structured Prediction</a:t>
            </a:r>
          </a:p>
          <a:p>
            <a:endParaRPr lang="en-US" dirty="0"/>
          </a:p>
          <a:p>
            <a:r>
              <a:rPr lang="en-US" dirty="0" smtClean="0"/>
              <a:t>Toy Formulations</a:t>
            </a:r>
          </a:p>
          <a:p>
            <a:endParaRPr lang="en-US" dirty="0"/>
          </a:p>
          <a:p>
            <a:r>
              <a:rPr lang="en-US" dirty="0" smtClean="0"/>
              <a:t>Our First Learning Algorithm for Structured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for </a:t>
            </a:r>
            <a:r>
              <a:rPr lang="en-US" dirty="0"/>
              <a:t>Today’s </a:t>
            </a:r>
            <a:r>
              <a:rPr lang="en-US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Required Reading</a:t>
            </a:r>
          </a:p>
          <a:p>
            <a:pPr lvl="1"/>
            <a:r>
              <a:rPr lang="en-US" dirty="0" smtClean="0"/>
              <a:t>Ming</a:t>
            </a:r>
            <a:r>
              <a:rPr lang="en-US" dirty="0"/>
              <a:t>-Wei Chang’s Thesis Chapter </a:t>
            </a:r>
            <a:r>
              <a:rPr lang="en-US" dirty="0" smtClean="0"/>
              <a:t>2 (most of today’s lecture)</a:t>
            </a:r>
            <a:endParaRPr lang="en-US" dirty="0"/>
          </a:p>
          <a:p>
            <a:pPr lvl="1"/>
            <a:r>
              <a:rPr lang="en-US" dirty="0" smtClean="0"/>
              <a:t>Hal </a:t>
            </a:r>
            <a:r>
              <a:rPr lang="en-US" dirty="0" err="1" smtClean="0"/>
              <a:t>Daume’s</a:t>
            </a:r>
            <a:r>
              <a:rPr lang="en-US" dirty="0" smtClean="0"/>
              <a:t> </a:t>
            </a:r>
            <a:r>
              <a:rPr lang="en-US" dirty="0"/>
              <a:t>Thesis Chapter 2 </a:t>
            </a:r>
            <a:r>
              <a:rPr lang="en-US" dirty="0" smtClean="0"/>
              <a:t>(structured perceptron)</a:t>
            </a:r>
          </a:p>
          <a:p>
            <a:pPr lvl="1"/>
            <a:r>
              <a:rPr lang="en-US" dirty="0" smtClean="0"/>
              <a:t>M</a:t>
            </a:r>
            <a:r>
              <a:rPr lang="en-US" dirty="0"/>
              <a:t>. </a:t>
            </a:r>
            <a:r>
              <a:rPr lang="en-US" dirty="0" smtClean="0"/>
              <a:t>Collins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Discriminative </a:t>
            </a:r>
            <a:r>
              <a:rPr lang="en-US" dirty="0"/>
              <a:t>Training for Hidden Markov Models: Theory and Experiments with Perceptron Algorithms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EMNLP </a:t>
            </a:r>
            <a:r>
              <a:rPr lang="en-US" dirty="0"/>
              <a:t>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Optional </a:t>
            </a:r>
            <a:r>
              <a:rPr lang="en-US" dirty="0"/>
              <a:t>Reading</a:t>
            </a:r>
            <a:endParaRPr lang="en-US" dirty="0" smtClean="0"/>
          </a:p>
          <a:p>
            <a:pPr lvl="1"/>
            <a:r>
              <a:rPr lang="en-US" dirty="0" smtClean="0"/>
              <a:t>L</a:t>
            </a:r>
            <a:r>
              <a:rPr lang="en-US" dirty="0"/>
              <a:t>. Huang, S. </a:t>
            </a:r>
            <a:r>
              <a:rPr lang="en-US" dirty="0" err="1"/>
              <a:t>Fayong</a:t>
            </a:r>
            <a:r>
              <a:rPr lang="en-US" dirty="0"/>
              <a:t>, Y. </a:t>
            </a:r>
            <a:r>
              <a:rPr lang="en-US" dirty="0" err="1"/>
              <a:t>Guo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Structured Perceptron with Inexact Search</a:t>
            </a:r>
            <a:br>
              <a:rPr lang="en-US" dirty="0"/>
            </a:br>
            <a:r>
              <a:rPr lang="en-US" dirty="0"/>
              <a:t>NAACL 2012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implementation exercises given in the slides.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2816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a Structured </a:t>
            </a:r>
            <a:r>
              <a:rPr lang="en-US" dirty="0"/>
              <a:t>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endParaRPr lang="en-US" dirty="0"/>
          </a:p>
          <a:p>
            <a:r>
              <a:rPr lang="en-US" dirty="0" smtClean="0"/>
              <a:t>Output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 Extractor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/>
              <a:t>Inference                                                       </a:t>
            </a:r>
            <a:r>
              <a:rPr lang="en-US" dirty="0" smtClean="0"/>
              <a:t>, </a:t>
            </a:r>
            <a:r>
              <a:rPr lang="en-US" dirty="0"/>
              <a:t>also called “Decoding”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9-09 at 3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82402"/>
            <a:ext cx="2746435" cy="694398"/>
          </a:xfrm>
          <a:prstGeom prst="rect">
            <a:avLst/>
          </a:prstGeom>
        </p:spPr>
      </p:pic>
      <p:pic>
        <p:nvPicPr>
          <p:cNvPr id="5" name="Picture 4" descr="Screen Shot 2017-09-09 at 3.0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971800"/>
            <a:ext cx="1311592" cy="459812"/>
          </a:xfrm>
          <a:prstGeom prst="rect">
            <a:avLst/>
          </a:prstGeom>
        </p:spPr>
      </p:pic>
      <p:pic>
        <p:nvPicPr>
          <p:cNvPr id="6" name="Picture 5" descr="Screen Shot 2017-09-09 at 3.06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3600"/>
            <a:ext cx="349255" cy="414583"/>
          </a:xfrm>
          <a:prstGeom prst="rect">
            <a:avLst/>
          </a:prstGeom>
        </p:spPr>
      </p:pic>
      <p:pic>
        <p:nvPicPr>
          <p:cNvPr id="7" name="Picture 6" descr="Screen Shot 2017-09-09 at 3.06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47246"/>
            <a:ext cx="361819" cy="329154"/>
          </a:xfrm>
          <a:prstGeom prst="rect">
            <a:avLst/>
          </a:prstGeom>
        </p:spPr>
      </p:pic>
      <p:pic>
        <p:nvPicPr>
          <p:cNvPr id="8" name="Picture 7" descr="Screen Shot 2017-09-09 at 3.13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987121"/>
            <a:ext cx="1359197" cy="4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3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a Structured </a:t>
            </a:r>
            <a:r>
              <a:rPr lang="en-US" dirty="0"/>
              <a:t>Prediction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IInstance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/>
              <a:t>in </a:t>
            </a:r>
            <a:r>
              <a:rPr lang="en-US" dirty="0" smtClean="0"/>
              <a:t>SL</a:t>
            </a:r>
            <a:endParaRPr lang="en-US" dirty="0"/>
          </a:p>
          <a:p>
            <a:r>
              <a:rPr lang="en-US" dirty="0" smtClean="0"/>
              <a:t>Output</a:t>
            </a:r>
            <a:endParaRPr lang="en-US" dirty="0"/>
          </a:p>
          <a:p>
            <a:pPr lvl="1"/>
            <a:r>
              <a:rPr lang="en-US" dirty="0" err="1">
                <a:latin typeface="American Typewriter"/>
                <a:cs typeface="American Typewriter"/>
              </a:rPr>
              <a:t>IStructure</a:t>
            </a:r>
            <a:r>
              <a:rPr lang="en-US" dirty="0"/>
              <a:t> in SL</a:t>
            </a:r>
            <a:endParaRPr lang="en-US" dirty="0" smtClean="0"/>
          </a:p>
          <a:p>
            <a:r>
              <a:rPr lang="en-US" dirty="0" smtClean="0"/>
              <a:t>Feature Extractor</a:t>
            </a:r>
            <a:endParaRPr lang="en-US" dirty="0"/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AbstractFeatureGenerator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/>
              <a:t>in SL</a:t>
            </a:r>
            <a:endParaRPr lang="en-US" dirty="0" smtClean="0"/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Inference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Loss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>
                <a:latin typeface="American Typewriter"/>
                <a:cs typeface="American Typewriter"/>
              </a:rPr>
              <a:t>AbstractInferenceSolver</a:t>
            </a:r>
            <a:r>
              <a:rPr lang="en-US" dirty="0" smtClean="0">
                <a:latin typeface="American Typewriter"/>
                <a:cs typeface="American Typewriter"/>
              </a:rPr>
              <a:t> </a:t>
            </a:r>
            <a:r>
              <a:rPr lang="en-US" dirty="0"/>
              <a:t>in SL</a:t>
            </a:r>
          </a:p>
        </p:txBody>
      </p:sp>
      <p:pic>
        <p:nvPicPr>
          <p:cNvPr id="4" name="Picture 3" descr="Screen Shot 2017-09-09 at 3.04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30002"/>
            <a:ext cx="2746435" cy="694398"/>
          </a:xfrm>
          <a:prstGeom prst="rect">
            <a:avLst/>
          </a:prstGeom>
        </p:spPr>
      </p:pic>
      <p:pic>
        <p:nvPicPr>
          <p:cNvPr id="5" name="Picture 4" descr="Screen Shot 2017-09-09 at 3.04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19400"/>
            <a:ext cx="1311592" cy="459812"/>
          </a:xfrm>
          <a:prstGeom prst="rect">
            <a:avLst/>
          </a:prstGeom>
        </p:spPr>
      </p:pic>
      <p:pic>
        <p:nvPicPr>
          <p:cNvPr id="6" name="Picture 5" descr="Screen Shot 2017-09-09 at 3.06.4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00017"/>
            <a:ext cx="349255" cy="414583"/>
          </a:xfrm>
          <a:prstGeom prst="rect">
            <a:avLst/>
          </a:prstGeom>
        </p:spPr>
      </p:pic>
      <p:pic>
        <p:nvPicPr>
          <p:cNvPr id="7" name="Picture 6" descr="Screen Shot 2017-09-09 at 3.06.5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81" y="1347246"/>
            <a:ext cx="361819" cy="329154"/>
          </a:xfrm>
          <a:prstGeom prst="rect">
            <a:avLst/>
          </a:prstGeom>
        </p:spPr>
      </p:pic>
      <p:pic>
        <p:nvPicPr>
          <p:cNvPr id="8" name="Picture 7" descr="Screen Shot 2017-09-09 at 3.13.36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1359197" cy="4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</a:t>
            </a:r>
            <a:r>
              <a:rPr lang="en-US" dirty="0" smtClean="0"/>
              <a:t>Classification (Toy)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181600"/>
          </a:xfrm>
        </p:spPr>
        <p:txBody>
          <a:bodyPr/>
          <a:lstStyle/>
          <a:p>
            <a:r>
              <a:rPr lang="en-US" dirty="0"/>
              <a:t>N training examples, and we need to predict the label from M different 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Winner takes </a:t>
            </a:r>
            <a:r>
              <a:rPr lang="en-US" dirty="0" smtClean="0"/>
              <a:t>all.</a:t>
            </a:r>
            <a:endParaRPr lang="en-US" dirty="0"/>
          </a:p>
          <a:p>
            <a:pPr lvl="1"/>
            <a:r>
              <a:rPr lang="en-US" dirty="0"/>
              <a:t>Maintain M different weight vectors.</a:t>
            </a:r>
          </a:p>
          <a:p>
            <a:pPr lvl="1"/>
            <a:r>
              <a:rPr lang="en-US" dirty="0"/>
              <a:t>Score a example using each of the weight vectors.</a:t>
            </a:r>
          </a:p>
          <a:p>
            <a:pPr lvl="1"/>
            <a:r>
              <a:rPr lang="en-US" dirty="0"/>
              <a:t>Predict the class whose score is highest.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53595" y="1845174"/>
            <a:ext cx="4262949" cy="440826"/>
            <a:chOff x="1473200" y="2286000"/>
            <a:chExt cx="5158168" cy="533400"/>
          </a:xfrm>
        </p:grpSpPr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200" y="2286000"/>
              <a:ext cx="2336800" cy="533400"/>
            </a:xfrm>
            <a:prstGeom prst="rect">
              <a:avLst/>
            </a:prstGeom>
          </p:spPr>
        </p:pic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268" y="2349500"/>
              <a:ext cx="2324100" cy="469900"/>
            </a:xfrm>
            <a:prstGeom prst="rect">
              <a:avLst/>
            </a:prstGeom>
          </p:spPr>
        </p:pic>
      </p:grpSp>
      <p:pic>
        <p:nvPicPr>
          <p:cNvPr id="6" name="Picture 5" descr="Screen Shot 2017-08-31 at 8.11.53 A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800600"/>
            <a:ext cx="3255818" cy="8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4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</a:p>
          <a:p>
            <a:endParaRPr lang="en-US" dirty="0"/>
          </a:p>
          <a:p>
            <a:r>
              <a:rPr lang="en-US" dirty="0" smtClean="0"/>
              <a:t>What is</a:t>
            </a:r>
          </a:p>
          <a:p>
            <a:endParaRPr lang="en-US" dirty="0"/>
          </a:p>
          <a:p>
            <a:r>
              <a:rPr lang="en-US" dirty="0"/>
              <a:t>How to write the score function as                                     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to do inference?</a:t>
            </a:r>
            <a:endParaRPr lang="en-US" dirty="0"/>
          </a:p>
        </p:txBody>
      </p:sp>
      <p:pic>
        <p:nvPicPr>
          <p:cNvPr id="4" name="Picture 3" descr="Screen Shot 2017-08-31 at 10.4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46" y="2895600"/>
            <a:ext cx="2008909" cy="666345"/>
          </a:xfrm>
          <a:prstGeom prst="rect">
            <a:avLst/>
          </a:prstGeom>
        </p:spPr>
      </p:pic>
      <p:pic>
        <p:nvPicPr>
          <p:cNvPr id="5" name="Picture 4" descr="Screen Shot 2017-09-09 at 3.06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76217"/>
            <a:ext cx="349255" cy="414583"/>
          </a:xfrm>
          <a:prstGeom prst="rect">
            <a:avLst/>
          </a:prstGeom>
        </p:spPr>
      </p:pic>
      <p:pic>
        <p:nvPicPr>
          <p:cNvPr id="6" name="Picture 5" descr="Screen Shot 2017-09-09 at 3.06.5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13663"/>
            <a:ext cx="361819" cy="329154"/>
          </a:xfrm>
          <a:prstGeom prst="rect">
            <a:avLst/>
          </a:prstGeom>
        </p:spPr>
      </p:pic>
      <p:pic>
        <p:nvPicPr>
          <p:cNvPr id="7" name="Picture 6" descr="Screen Shot 2017-09-09 at 3.04.56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724400"/>
            <a:ext cx="2746435" cy="694398"/>
          </a:xfrm>
          <a:prstGeom prst="rect">
            <a:avLst/>
          </a:prstGeom>
        </p:spPr>
      </p:pic>
      <p:pic>
        <p:nvPicPr>
          <p:cNvPr id="8" name="Picture 7" descr="Screen Shot 2017-09-09 at 3.04.41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57600"/>
            <a:ext cx="1311592" cy="459812"/>
          </a:xfrm>
          <a:prstGeom prst="rect">
            <a:avLst/>
          </a:prstGeom>
        </p:spPr>
      </p:pic>
      <p:pic>
        <p:nvPicPr>
          <p:cNvPr id="9" name="Picture 8" descr="Screen Shot 2017-09-09 at 3.20.17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44" y="3667912"/>
            <a:ext cx="843835" cy="468168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052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4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 descr="Screen Shot 2017-08-31 at 8.14.5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29" b="-8298"/>
          <a:stretch/>
        </p:blipFill>
        <p:spPr>
          <a:xfrm>
            <a:off x="1524000" y="3069137"/>
            <a:ext cx="6024563" cy="1358083"/>
          </a:xfrm>
        </p:spPr>
      </p:pic>
      <p:pic>
        <p:nvPicPr>
          <p:cNvPr id="5" name="Picture 4" descr="Screen Shot 2017-08-31 at 8.14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371600"/>
            <a:ext cx="4267200" cy="1060361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60400" y="5105400"/>
            <a:ext cx="7874000" cy="770598"/>
            <a:chOff x="1270000" y="5334000"/>
            <a:chExt cx="7874000" cy="770598"/>
          </a:xfrm>
        </p:grpSpPr>
        <p:sp>
          <p:nvSpPr>
            <p:cNvPr id="7" name="Title 1"/>
            <p:cNvSpPr txBox="1">
              <a:spLocks/>
            </p:cNvSpPr>
            <p:nvPr/>
          </p:nvSpPr>
          <p:spPr bwMode="auto">
            <a:xfrm>
              <a:off x="1270000" y="5334000"/>
              <a:ext cx="19050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488" tIns="44450" rIns="90488" bIns="4445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0" kern="1200" cap="small" baseline="0">
                  <a:solidFill>
                    <a:srgbClr val="A7001B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CC0000"/>
                  </a:solidFill>
                  <a:latin typeface="Arial Rounded MT Bold" panose="020F0704030504030204" pitchFamily="34" charset="0"/>
                </a:defRPr>
              </a:lvl9pPr>
            </a:lstStyle>
            <a:p>
              <a:r>
                <a:rPr lang="en-US" dirty="0"/>
                <a:t>Confirm that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00400" y="5357622"/>
              <a:ext cx="5943600" cy="746976"/>
              <a:chOff x="3200400" y="5357622"/>
              <a:chExt cx="5943600" cy="746976"/>
            </a:xfrm>
          </p:grpSpPr>
          <p:pic>
            <p:nvPicPr>
              <p:cNvPr id="12" name="Picture 11" descr="Screen Shot 2017-08-31 at 10.44.04 AM.png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400" y="5562600"/>
                <a:ext cx="389324" cy="304800"/>
              </a:xfrm>
              <a:prstGeom prst="rect">
                <a:avLst/>
              </a:prstGeom>
            </p:spPr>
          </p:pic>
          <p:pic>
            <p:nvPicPr>
              <p:cNvPr id="13" name="Picture 12" descr="Screen Shot 2017-09-09 at 3.04.56 P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0400" y="5410200"/>
                <a:ext cx="2746435" cy="694398"/>
              </a:xfrm>
              <a:prstGeom prst="rect">
                <a:avLst/>
              </a:prstGeom>
            </p:spPr>
          </p:pic>
          <p:pic>
            <p:nvPicPr>
              <p:cNvPr id="14" name="Picture 13" descr="Screen Shot 2017-08-31 at 8.11.53 AM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3241" y="5357622"/>
                <a:ext cx="2690759" cy="7383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3648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7772400" cy="533400"/>
          </a:xfrm>
        </p:spPr>
        <p:txBody>
          <a:bodyPr/>
          <a:lstStyle/>
          <a:p>
            <a:pPr algn="ctr"/>
            <a:r>
              <a:rPr lang="en-US" sz="4400" dirty="0"/>
              <a:t>See it in Code</a:t>
            </a:r>
          </a:p>
        </p:txBody>
      </p:sp>
    </p:spTree>
    <p:extLst>
      <p:ext uri="{BB962C8B-B14F-4D97-AF65-F5344CB8AC3E}">
        <p14:creationId xmlns:p14="http://schemas.microsoft.com/office/powerpoint/2010/main" val="42587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FIRSTDANR@YOZKPGTFUVWXY5MI" val="2971"/>
  <p:tag name="FIRSTDANR@EKFAUQOFUVWYY57I" val="3619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Roth-Penn-Class">
  <a:themeElements>
    <a:clrScheme name="Custom 5">
      <a:dk1>
        <a:srgbClr val="000000"/>
      </a:dk1>
      <a:lt1>
        <a:srgbClr val="FFFFFF"/>
      </a:lt1>
      <a:dk2>
        <a:srgbClr val="FAE1AF"/>
      </a:dk2>
      <a:lt2>
        <a:srgbClr val="FAC8AF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icra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ra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ra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57693</TotalTime>
  <Words>899</Words>
  <Application>Microsoft Macintosh PowerPoint</Application>
  <PresentationFormat>On-screen Show (4:3)</PresentationFormat>
  <Paragraphs>254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Roth-Penn-Class</vt:lpstr>
      <vt:lpstr>CIS 700 Advanced Machine Learning  Structured Machine Learning:   Theory and Applications  in  Natural Language Processing</vt:lpstr>
      <vt:lpstr>Reminder</vt:lpstr>
      <vt:lpstr>Today’s Plan</vt:lpstr>
      <vt:lpstr>Ingredients of a Structured Prediction Problem</vt:lpstr>
      <vt:lpstr>Ingredients of a Structured Prediction Problem</vt:lpstr>
      <vt:lpstr>Multiclass Classification (Toy)</vt:lpstr>
      <vt:lpstr>Questions</vt:lpstr>
      <vt:lpstr>Solution</vt:lpstr>
      <vt:lpstr>See it in Code</vt:lpstr>
      <vt:lpstr>Short Quiz</vt:lpstr>
      <vt:lpstr>Sequence Tagging</vt:lpstr>
      <vt:lpstr>Sequence Tagging</vt:lpstr>
      <vt:lpstr>Questions</vt:lpstr>
      <vt:lpstr>Solution – Weight Vector</vt:lpstr>
      <vt:lpstr>Solution – Feature Vector</vt:lpstr>
      <vt:lpstr>Inference in HMM</vt:lpstr>
      <vt:lpstr>See it in Code</vt:lpstr>
      <vt:lpstr>Short Quiz – Naïve Bayes</vt:lpstr>
      <vt:lpstr>PowerPoint Presentation</vt:lpstr>
      <vt:lpstr>Dependency Parsing</vt:lpstr>
      <vt:lpstr>Typed and Untyped</vt:lpstr>
      <vt:lpstr>Learning Problem</vt:lpstr>
      <vt:lpstr>Questions</vt:lpstr>
      <vt:lpstr>Decompose the Score</vt:lpstr>
      <vt:lpstr>Finding Highest Scoring Tree</vt:lpstr>
      <vt:lpstr>Our First Structured Learning Algorithm</vt:lpstr>
      <vt:lpstr>Binary Perceptron</vt:lpstr>
      <vt:lpstr>Structured Perceptron</vt:lpstr>
      <vt:lpstr>Short Quiz</vt:lpstr>
      <vt:lpstr>Averaged Structured Perceptron</vt:lpstr>
      <vt:lpstr>Averaging</vt:lpstr>
      <vt:lpstr>PowerPoint Presentation</vt:lpstr>
      <vt:lpstr>Averaged Structured Perceptron</vt:lpstr>
      <vt:lpstr>What We Learned Today</vt:lpstr>
      <vt:lpstr>HW for Today’s Lecture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CCMs</dc:title>
  <dc:subject>Talk at IBM, Sept. 2010</dc:subject>
  <dc:creator>Dan Roth</dc:creator>
  <cp:lastModifiedBy>Shyam Upadhyay</cp:lastModifiedBy>
  <cp:revision>882</cp:revision>
  <dcterms:created xsi:type="dcterms:W3CDTF">2004-04-28T22:21:11Z</dcterms:created>
  <dcterms:modified xsi:type="dcterms:W3CDTF">2017-09-12T23:54:53Z</dcterms:modified>
</cp:coreProperties>
</file>