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96"/>
  </p:normalViewPr>
  <p:slideViewPr>
    <p:cSldViewPr snapToGrid="0" snapToObjects="1">
      <p:cViewPr varScale="1">
        <p:scale>
          <a:sx n="76" d="100"/>
          <a:sy n="76" d="100"/>
        </p:scale>
        <p:origin x="216" y="6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ECF3F-CA50-114F-8D28-63638E8A49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5FE7A1-021D-D043-AE64-7B12822423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85FB9A-6060-1A47-9AD5-25EEC9FB3BB0}"/>
              </a:ext>
            </a:extLst>
          </p:cNvPr>
          <p:cNvSpPr>
            <a:spLocks noGrp="1"/>
          </p:cNvSpPr>
          <p:nvPr>
            <p:ph type="dt" sz="half" idx="10"/>
          </p:nvPr>
        </p:nvSpPr>
        <p:spPr/>
        <p:txBody>
          <a:bodyPr/>
          <a:lstStyle/>
          <a:p>
            <a:fld id="{D24F7514-6E62-4946-A3B3-D3ABC37B08F0}" type="datetimeFigureOut">
              <a:rPr lang="en-US" smtClean="0"/>
              <a:t>4/9/18</a:t>
            </a:fld>
            <a:endParaRPr lang="en-US"/>
          </a:p>
        </p:txBody>
      </p:sp>
      <p:sp>
        <p:nvSpPr>
          <p:cNvPr id="5" name="Footer Placeholder 4">
            <a:extLst>
              <a:ext uri="{FF2B5EF4-FFF2-40B4-BE49-F238E27FC236}">
                <a16:creationId xmlns:a16="http://schemas.microsoft.com/office/drawing/2014/main" id="{D1F8A86C-D2F1-C743-82EC-2F335D6BE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2D01DF-8D6D-594B-960A-9229A7F05060}"/>
              </a:ext>
            </a:extLst>
          </p:cNvPr>
          <p:cNvSpPr>
            <a:spLocks noGrp="1"/>
          </p:cNvSpPr>
          <p:nvPr>
            <p:ph type="sldNum" sz="quarter" idx="12"/>
          </p:nvPr>
        </p:nvSpPr>
        <p:spPr/>
        <p:txBody>
          <a:bodyPr/>
          <a:lstStyle/>
          <a:p>
            <a:fld id="{22D90031-D7A6-7147-AA8D-48A900FBC884}" type="slidenum">
              <a:rPr lang="en-US" smtClean="0"/>
              <a:t>‹#›</a:t>
            </a:fld>
            <a:endParaRPr lang="en-US"/>
          </a:p>
        </p:txBody>
      </p:sp>
    </p:spTree>
    <p:extLst>
      <p:ext uri="{BB962C8B-B14F-4D97-AF65-F5344CB8AC3E}">
        <p14:creationId xmlns:p14="http://schemas.microsoft.com/office/powerpoint/2010/main" val="2751550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A08C2-4BEA-7444-85E6-E904EB3A76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C42542-2C38-F14C-B70A-6A373E91A37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614A37-D0FC-9B43-99D5-D789E0191DA1}"/>
              </a:ext>
            </a:extLst>
          </p:cNvPr>
          <p:cNvSpPr>
            <a:spLocks noGrp="1"/>
          </p:cNvSpPr>
          <p:nvPr>
            <p:ph type="dt" sz="half" idx="10"/>
          </p:nvPr>
        </p:nvSpPr>
        <p:spPr/>
        <p:txBody>
          <a:bodyPr/>
          <a:lstStyle/>
          <a:p>
            <a:fld id="{D24F7514-6E62-4946-A3B3-D3ABC37B08F0}" type="datetimeFigureOut">
              <a:rPr lang="en-US" smtClean="0"/>
              <a:t>4/9/18</a:t>
            </a:fld>
            <a:endParaRPr lang="en-US"/>
          </a:p>
        </p:txBody>
      </p:sp>
      <p:sp>
        <p:nvSpPr>
          <p:cNvPr id="5" name="Footer Placeholder 4">
            <a:extLst>
              <a:ext uri="{FF2B5EF4-FFF2-40B4-BE49-F238E27FC236}">
                <a16:creationId xmlns:a16="http://schemas.microsoft.com/office/drawing/2014/main" id="{41E9E0B3-08EB-AB46-98C9-BC093ED91D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25E741-E5B3-6F45-89EA-BD0ABB2B8C0C}"/>
              </a:ext>
            </a:extLst>
          </p:cNvPr>
          <p:cNvSpPr>
            <a:spLocks noGrp="1"/>
          </p:cNvSpPr>
          <p:nvPr>
            <p:ph type="sldNum" sz="quarter" idx="12"/>
          </p:nvPr>
        </p:nvSpPr>
        <p:spPr/>
        <p:txBody>
          <a:bodyPr/>
          <a:lstStyle/>
          <a:p>
            <a:fld id="{22D90031-D7A6-7147-AA8D-48A900FBC884}" type="slidenum">
              <a:rPr lang="en-US" smtClean="0"/>
              <a:t>‹#›</a:t>
            </a:fld>
            <a:endParaRPr lang="en-US"/>
          </a:p>
        </p:txBody>
      </p:sp>
    </p:spTree>
    <p:extLst>
      <p:ext uri="{BB962C8B-B14F-4D97-AF65-F5344CB8AC3E}">
        <p14:creationId xmlns:p14="http://schemas.microsoft.com/office/powerpoint/2010/main" val="4086504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8E06C0-623F-BE43-A37F-0121CD8F3B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0B47A2-2A27-B849-A84F-599F6D2C080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FD047B-E9E7-8149-9D61-63FCFCD829D8}"/>
              </a:ext>
            </a:extLst>
          </p:cNvPr>
          <p:cNvSpPr>
            <a:spLocks noGrp="1"/>
          </p:cNvSpPr>
          <p:nvPr>
            <p:ph type="dt" sz="half" idx="10"/>
          </p:nvPr>
        </p:nvSpPr>
        <p:spPr/>
        <p:txBody>
          <a:bodyPr/>
          <a:lstStyle/>
          <a:p>
            <a:fld id="{D24F7514-6E62-4946-A3B3-D3ABC37B08F0}" type="datetimeFigureOut">
              <a:rPr lang="en-US" smtClean="0"/>
              <a:t>4/9/18</a:t>
            </a:fld>
            <a:endParaRPr lang="en-US"/>
          </a:p>
        </p:txBody>
      </p:sp>
      <p:sp>
        <p:nvSpPr>
          <p:cNvPr id="5" name="Footer Placeholder 4">
            <a:extLst>
              <a:ext uri="{FF2B5EF4-FFF2-40B4-BE49-F238E27FC236}">
                <a16:creationId xmlns:a16="http://schemas.microsoft.com/office/drawing/2014/main" id="{EBE375B2-718C-CB40-BC11-8235EEFBA8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CAA5D2-033D-C84A-BD5C-1F47199933BD}"/>
              </a:ext>
            </a:extLst>
          </p:cNvPr>
          <p:cNvSpPr>
            <a:spLocks noGrp="1"/>
          </p:cNvSpPr>
          <p:nvPr>
            <p:ph type="sldNum" sz="quarter" idx="12"/>
          </p:nvPr>
        </p:nvSpPr>
        <p:spPr/>
        <p:txBody>
          <a:bodyPr/>
          <a:lstStyle/>
          <a:p>
            <a:fld id="{22D90031-D7A6-7147-AA8D-48A900FBC884}" type="slidenum">
              <a:rPr lang="en-US" smtClean="0"/>
              <a:t>‹#›</a:t>
            </a:fld>
            <a:endParaRPr lang="en-US"/>
          </a:p>
        </p:txBody>
      </p:sp>
    </p:spTree>
    <p:extLst>
      <p:ext uri="{BB962C8B-B14F-4D97-AF65-F5344CB8AC3E}">
        <p14:creationId xmlns:p14="http://schemas.microsoft.com/office/powerpoint/2010/main" val="3358617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064B3-CC6C-0441-8581-4DA3782B8B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9B45A2-0A23-8E44-BCF7-507EA24618F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AAE717-440C-5F45-AB92-1954ECC7B665}"/>
              </a:ext>
            </a:extLst>
          </p:cNvPr>
          <p:cNvSpPr>
            <a:spLocks noGrp="1"/>
          </p:cNvSpPr>
          <p:nvPr>
            <p:ph type="dt" sz="half" idx="10"/>
          </p:nvPr>
        </p:nvSpPr>
        <p:spPr/>
        <p:txBody>
          <a:bodyPr/>
          <a:lstStyle/>
          <a:p>
            <a:fld id="{D24F7514-6E62-4946-A3B3-D3ABC37B08F0}" type="datetimeFigureOut">
              <a:rPr lang="en-US" smtClean="0"/>
              <a:t>4/9/18</a:t>
            </a:fld>
            <a:endParaRPr lang="en-US"/>
          </a:p>
        </p:txBody>
      </p:sp>
      <p:sp>
        <p:nvSpPr>
          <p:cNvPr id="5" name="Footer Placeholder 4">
            <a:extLst>
              <a:ext uri="{FF2B5EF4-FFF2-40B4-BE49-F238E27FC236}">
                <a16:creationId xmlns:a16="http://schemas.microsoft.com/office/drawing/2014/main" id="{17E7F2BF-75F0-A94D-A838-BDE2B164DF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DE2C59-0D5E-6340-AF3C-60895C2B0287}"/>
              </a:ext>
            </a:extLst>
          </p:cNvPr>
          <p:cNvSpPr>
            <a:spLocks noGrp="1"/>
          </p:cNvSpPr>
          <p:nvPr>
            <p:ph type="sldNum" sz="quarter" idx="12"/>
          </p:nvPr>
        </p:nvSpPr>
        <p:spPr/>
        <p:txBody>
          <a:bodyPr/>
          <a:lstStyle/>
          <a:p>
            <a:fld id="{22D90031-D7A6-7147-AA8D-48A900FBC884}" type="slidenum">
              <a:rPr lang="en-US" smtClean="0"/>
              <a:t>‹#›</a:t>
            </a:fld>
            <a:endParaRPr lang="en-US"/>
          </a:p>
        </p:txBody>
      </p:sp>
    </p:spTree>
    <p:extLst>
      <p:ext uri="{BB962C8B-B14F-4D97-AF65-F5344CB8AC3E}">
        <p14:creationId xmlns:p14="http://schemas.microsoft.com/office/powerpoint/2010/main" val="47217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5AFDF-B6CC-4E4D-B605-A6574FB0FF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F17327-018E-5A44-B13E-F303523E2C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A5C526D-C0E8-C541-92BF-F07768DA3B39}"/>
              </a:ext>
            </a:extLst>
          </p:cNvPr>
          <p:cNvSpPr>
            <a:spLocks noGrp="1"/>
          </p:cNvSpPr>
          <p:nvPr>
            <p:ph type="dt" sz="half" idx="10"/>
          </p:nvPr>
        </p:nvSpPr>
        <p:spPr/>
        <p:txBody>
          <a:bodyPr/>
          <a:lstStyle/>
          <a:p>
            <a:fld id="{D24F7514-6E62-4946-A3B3-D3ABC37B08F0}" type="datetimeFigureOut">
              <a:rPr lang="en-US" smtClean="0"/>
              <a:t>4/9/18</a:t>
            </a:fld>
            <a:endParaRPr lang="en-US"/>
          </a:p>
        </p:txBody>
      </p:sp>
      <p:sp>
        <p:nvSpPr>
          <p:cNvPr id="5" name="Footer Placeholder 4">
            <a:extLst>
              <a:ext uri="{FF2B5EF4-FFF2-40B4-BE49-F238E27FC236}">
                <a16:creationId xmlns:a16="http://schemas.microsoft.com/office/drawing/2014/main" id="{EBB843A8-5E4C-D24C-BE30-7A38D3361B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B2DF9A-4C44-9946-B76E-D54759977715}"/>
              </a:ext>
            </a:extLst>
          </p:cNvPr>
          <p:cNvSpPr>
            <a:spLocks noGrp="1"/>
          </p:cNvSpPr>
          <p:nvPr>
            <p:ph type="sldNum" sz="quarter" idx="12"/>
          </p:nvPr>
        </p:nvSpPr>
        <p:spPr/>
        <p:txBody>
          <a:bodyPr/>
          <a:lstStyle/>
          <a:p>
            <a:fld id="{22D90031-D7A6-7147-AA8D-48A900FBC884}" type="slidenum">
              <a:rPr lang="en-US" smtClean="0"/>
              <a:t>‹#›</a:t>
            </a:fld>
            <a:endParaRPr lang="en-US"/>
          </a:p>
        </p:txBody>
      </p:sp>
    </p:spTree>
    <p:extLst>
      <p:ext uri="{BB962C8B-B14F-4D97-AF65-F5344CB8AC3E}">
        <p14:creationId xmlns:p14="http://schemas.microsoft.com/office/powerpoint/2010/main" val="4106534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92218-7260-124E-8982-15016C1344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8A283A-DA1E-504B-ACE9-73DFF0773BD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928C27-2B36-1443-BB70-DD8E4CB2036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41FCDF-3BAD-E644-8F43-891B7CD16621}"/>
              </a:ext>
            </a:extLst>
          </p:cNvPr>
          <p:cNvSpPr>
            <a:spLocks noGrp="1"/>
          </p:cNvSpPr>
          <p:nvPr>
            <p:ph type="dt" sz="half" idx="10"/>
          </p:nvPr>
        </p:nvSpPr>
        <p:spPr/>
        <p:txBody>
          <a:bodyPr/>
          <a:lstStyle/>
          <a:p>
            <a:fld id="{D24F7514-6E62-4946-A3B3-D3ABC37B08F0}" type="datetimeFigureOut">
              <a:rPr lang="en-US" smtClean="0"/>
              <a:t>4/9/18</a:t>
            </a:fld>
            <a:endParaRPr lang="en-US"/>
          </a:p>
        </p:txBody>
      </p:sp>
      <p:sp>
        <p:nvSpPr>
          <p:cNvPr id="6" name="Footer Placeholder 5">
            <a:extLst>
              <a:ext uri="{FF2B5EF4-FFF2-40B4-BE49-F238E27FC236}">
                <a16:creationId xmlns:a16="http://schemas.microsoft.com/office/drawing/2014/main" id="{3D0645D1-9BBC-D94C-8DD2-07C84E2A00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07034A-3BB1-7340-8E3B-CCB50EE581EF}"/>
              </a:ext>
            </a:extLst>
          </p:cNvPr>
          <p:cNvSpPr>
            <a:spLocks noGrp="1"/>
          </p:cNvSpPr>
          <p:nvPr>
            <p:ph type="sldNum" sz="quarter" idx="12"/>
          </p:nvPr>
        </p:nvSpPr>
        <p:spPr/>
        <p:txBody>
          <a:bodyPr/>
          <a:lstStyle/>
          <a:p>
            <a:fld id="{22D90031-D7A6-7147-AA8D-48A900FBC884}" type="slidenum">
              <a:rPr lang="en-US" smtClean="0"/>
              <a:t>‹#›</a:t>
            </a:fld>
            <a:endParaRPr lang="en-US"/>
          </a:p>
        </p:txBody>
      </p:sp>
    </p:spTree>
    <p:extLst>
      <p:ext uri="{BB962C8B-B14F-4D97-AF65-F5344CB8AC3E}">
        <p14:creationId xmlns:p14="http://schemas.microsoft.com/office/powerpoint/2010/main" val="2622361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1F9CC-FF07-6B46-A2EC-C9009C43788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066796-26EE-2F47-BE32-84005A413D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FD0ADE9-EA51-1B40-80E5-77F7CE14E8C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16AF57-E8C9-0B4E-801F-17F5D1FBE7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D67D7AF-21B6-3E49-BCE1-E309FE57108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6926E1-1F4E-DE46-AA85-E50637B1CF80}"/>
              </a:ext>
            </a:extLst>
          </p:cNvPr>
          <p:cNvSpPr>
            <a:spLocks noGrp="1"/>
          </p:cNvSpPr>
          <p:nvPr>
            <p:ph type="dt" sz="half" idx="10"/>
          </p:nvPr>
        </p:nvSpPr>
        <p:spPr/>
        <p:txBody>
          <a:bodyPr/>
          <a:lstStyle/>
          <a:p>
            <a:fld id="{D24F7514-6E62-4946-A3B3-D3ABC37B08F0}" type="datetimeFigureOut">
              <a:rPr lang="en-US" smtClean="0"/>
              <a:t>4/9/18</a:t>
            </a:fld>
            <a:endParaRPr lang="en-US"/>
          </a:p>
        </p:txBody>
      </p:sp>
      <p:sp>
        <p:nvSpPr>
          <p:cNvPr id="8" name="Footer Placeholder 7">
            <a:extLst>
              <a:ext uri="{FF2B5EF4-FFF2-40B4-BE49-F238E27FC236}">
                <a16:creationId xmlns:a16="http://schemas.microsoft.com/office/drawing/2014/main" id="{5532393D-FB16-EE41-AEBA-CA000CDE05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0BB16F-ED99-3243-9109-EC91C837D348}"/>
              </a:ext>
            </a:extLst>
          </p:cNvPr>
          <p:cNvSpPr>
            <a:spLocks noGrp="1"/>
          </p:cNvSpPr>
          <p:nvPr>
            <p:ph type="sldNum" sz="quarter" idx="12"/>
          </p:nvPr>
        </p:nvSpPr>
        <p:spPr/>
        <p:txBody>
          <a:bodyPr/>
          <a:lstStyle/>
          <a:p>
            <a:fld id="{22D90031-D7A6-7147-AA8D-48A900FBC884}" type="slidenum">
              <a:rPr lang="en-US" smtClean="0"/>
              <a:t>‹#›</a:t>
            </a:fld>
            <a:endParaRPr lang="en-US"/>
          </a:p>
        </p:txBody>
      </p:sp>
    </p:spTree>
    <p:extLst>
      <p:ext uri="{BB962C8B-B14F-4D97-AF65-F5344CB8AC3E}">
        <p14:creationId xmlns:p14="http://schemas.microsoft.com/office/powerpoint/2010/main" val="2203913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C420F-852B-BB4E-A302-EE634652D9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00B7E8-26F4-C643-9310-10D158AD64B3}"/>
              </a:ext>
            </a:extLst>
          </p:cNvPr>
          <p:cNvSpPr>
            <a:spLocks noGrp="1"/>
          </p:cNvSpPr>
          <p:nvPr>
            <p:ph type="dt" sz="half" idx="10"/>
          </p:nvPr>
        </p:nvSpPr>
        <p:spPr/>
        <p:txBody>
          <a:bodyPr/>
          <a:lstStyle/>
          <a:p>
            <a:fld id="{D24F7514-6E62-4946-A3B3-D3ABC37B08F0}" type="datetimeFigureOut">
              <a:rPr lang="en-US" smtClean="0"/>
              <a:t>4/9/18</a:t>
            </a:fld>
            <a:endParaRPr lang="en-US"/>
          </a:p>
        </p:txBody>
      </p:sp>
      <p:sp>
        <p:nvSpPr>
          <p:cNvPr id="4" name="Footer Placeholder 3">
            <a:extLst>
              <a:ext uri="{FF2B5EF4-FFF2-40B4-BE49-F238E27FC236}">
                <a16:creationId xmlns:a16="http://schemas.microsoft.com/office/drawing/2014/main" id="{4B779C07-B33B-2F4B-A77A-48FC133A13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0D5F5C-5043-0C40-88EA-7BBD1136A63D}"/>
              </a:ext>
            </a:extLst>
          </p:cNvPr>
          <p:cNvSpPr>
            <a:spLocks noGrp="1"/>
          </p:cNvSpPr>
          <p:nvPr>
            <p:ph type="sldNum" sz="quarter" idx="12"/>
          </p:nvPr>
        </p:nvSpPr>
        <p:spPr/>
        <p:txBody>
          <a:bodyPr/>
          <a:lstStyle/>
          <a:p>
            <a:fld id="{22D90031-D7A6-7147-AA8D-48A900FBC884}" type="slidenum">
              <a:rPr lang="en-US" smtClean="0"/>
              <a:t>‹#›</a:t>
            </a:fld>
            <a:endParaRPr lang="en-US"/>
          </a:p>
        </p:txBody>
      </p:sp>
    </p:spTree>
    <p:extLst>
      <p:ext uri="{BB962C8B-B14F-4D97-AF65-F5344CB8AC3E}">
        <p14:creationId xmlns:p14="http://schemas.microsoft.com/office/powerpoint/2010/main" val="229083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F7B30B-5DE8-C148-9D06-F9253DC9A39C}"/>
              </a:ext>
            </a:extLst>
          </p:cNvPr>
          <p:cNvSpPr>
            <a:spLocks noGrp="1"/>
          </p:cNvSpPr>
          <p:nvPr>
            <p:ph type="dt" sz="half" idx="10"/>
          </p:nvPr>
        </p:nvSpPr>
        <p:spPr/>
        <p:txBody>
          <a:bodyPr/>
          <a:lstStyle/>
          <a:p>
            <a:fld id="{D24F7514-6E62-4946-A3B3-D3ABC37B08F0}" type="datetimeFigureOut">
              <a:rPr lang="en-US" smtClean="0"/>
              <a:t>4/9/18</a:t>
            </a:fld>
            <a:endParaRPr lang="en-US"/>
          </a:p>
        </p:txBody>
      </p:sp>
      <p:sp>
        <p:nvSpPr>
          <p:cNvPr id="3" name="Footer Placeholder 2">
            <a:extLst>
              <a:ext uri="{FF2B5EF4-FFF2-40B4-BE49-F238E27FC236}">
                <a16:creationId xmlns:a16="http://schemas.microsoft.com/office/drawing/2014/main" id="{7E1086B5-DC8B-174C-BC65-7E37366FCF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D08449-6304-6B4F-A226-89226FEA0F57}"/>
              </a:ext>
            </a:extLst>
          </p:cNvPr>
          <p:cNvSpPr>
            <a:spLocks noGrp="1"/>
          </p:cNvSpPr>
          <p:nvPr>
            <p:ph type="sldNum" sz="quarter" idx="12"/>
          </p:nvPr>
        </p:nvSpPr>
        <p:spPr/>
        <p:txBody>
          <a:bodyPr/>
          <a:lstStyle/>
          <a:p>
            <a:fld id="{22D90031-D7A6-7147-AA8D-48A900FBC884}" type="slidenum">
              <a:rPr lang="en-US" smtClean="0"/>
              <a:t>‹#›</a:t>
            </a:fld>
            <a:endParaRPr lang="en-US"/>
          </a:p>
        </p:txBody>
      </p:sp>
    </p:spTree>
    <p:extLst>
      <p:ext uri="{BB962C8B-B14F-4D97-AF65-F5344CB8AC3E}">
        <p14:creationId xmlns:p14="http://schemas.microsoft.com/office/powerpoint/2010/main" val="1146153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29BEC-FAB7-5349-92D5-C828BBA669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CFBD61-C751-4D40-B50C-335A86D932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DC2D9F-2921-DB4A-86A2-84D5614EBD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0A923AA-50AE-754A-99FE-B5B66DA4EB10}"/>
              </a:ext>
            </a:extLst>
          </p:cNvPr>
          <p:cNvSpPr>
            <a:spLocks noGrp="1"/>
          </p:cNvSpPr>
          <p:nvPr>
            <p:ph type="dt" sz="half" idx="10"/>
          </p:nvPr>
        </p:nvSpPr>
        <p:spPr/>
        <p:txBody>
          <a:bodyPr/>
          <a:lstStyle/>
          <a:p>
            <a:fld id="{D24F7514-6E62-4946-A3B3-D3ABC37B08F0}" type="datetimeFigureOut">
              <a:rPr lang="en-US" smtClean="0"/>
              <a:t>4/9/18</a:t>
            </a:fld>
            <a:endParaRPr lang="en-US"/>
          </a:p>
        </p:txBody>
      </p:sp>
      <p:sp>
        <p:nvSpPr>
          <p:cNvPr id="6" name="Footer Placeholder 5">
            <a:extLst>
              <a:ext uri="{FF2B5EF4-FFF2-40B4-BE49-F238E27FC236}">
                <a16:creationId xmlns:a16="http://schemas.microsoft.com/office/drawing/2014/main" id="{05E32EA7-07CD-634B-879C-71767EF3DD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A85F0B-3ED1-B848-A843-BD421DF092DA}"/>
              </a:ext>
            </a:extLst>
          </p:cNvPr>
          <p:cNvSpPr>
            <a:spLocks noGrp="1"/>
          </p:cNvSpPr>
          <p:nvPr>
            <p:ph type="sldNum" sz="quarter" idx="12"/>
          </p:nvPr>
        </p:nvSpPr>
        <p:spPr/>
        <p:txBody>
          <a:bodyPr/>
          <a:lstStyle/>
          <a:p>
            <a:fld id="{22D90031-D7A6-7147-AA8D-48A900FBC884}" type="slidenum">
              <a:rPr lang="en-US" smtClean="0"/>
              <a:t>‹#›</a:t>
            </a:fld>
            <a:endParaRPr lang="en-US"/>
          </a:p>
        </p:txBody>
      </p:sp>
    </p:spTree>
    <p:extLst>
      <p:ext uri="{BB962C8B-B14F-4D97-AF65-F5344CB8AC3E}">
        <p14:creationId xmlns:p14="http://schemas.microsoft.com/office/powerpoint/2010/main" val="674967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BB601-2A38-7240-BD01-C07EF07A3C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37F6A6-8C2A-6B48-AF1D-1D4884E352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9F12F6-F375-0B42-A198-E921072907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C599C5-F862-3A4A-B994-ED608D16ECAA}"/>
              </a:ext>
            </a:extLst>
          </p:cNvPr>
          <p:cNvSpPr>
            <a:spLocks noGrp="1"/>
          </p:cNvSpPr>
          <p:nvPr>
            <p:ph type="dt" sz="half" idx="10"/>
          </p:nvPr>
        </p:nvSpPr>
        <p:spPr/>
        <p:txBody>
          <a:bodyPr/>
          <a:lstStyle/>
          <a:p>
            <a:fld id="{D24F7514-6E62-4946-A3B3-D3ABC37B08F0}" type="datetimeFigureOut">
              <a:rPr lang="en-US" smtClean="0"/>
              <a:t>4/9/18</a:t>
            </a:fld>
            <a:endParaRPr lang="en-US"/>
          </a:p>
        </p:txBody>
      </p:sp>
      <p:sp>
        <p:nvSpPr>
          <p:cNvPr id="6" name="Footer Placeholder 5">
            <a:extLst>
              <a:ext uri="{FF2B5EF4-FFF2-40B4-BE49-F238E27FC236}">
                <a16:creationId xmlns:a16="http://schemas.microsoft.com/office/drawing/2014/main" id="{A84CAC0B-ADAE-DF4C-8B9C-005E929B17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FF513D-A6A7-3345-97F0-EBD69A3558AF}"/>
              </a:ext>
            </a:extLst>
          </p:cNvPr>
          <p:cNvSpPr>
            <a:spLocks noGrp="1"/>
          </p:cNvSpPr>
          <p:nvPr>
            <p:ph type="sldNum" sz="quarter" idx="12"/>
          </p:nvPr>
        </p:nvSpPr>
        <p:spPr/>
        <p:txBody>
          <a:bodyPr/>
          <a:lstStyle/>
          <a:p>
            <a:fld id="{22D90031-D7A6-7147-AA8D-48A900FBC884}" type="slidenum">
              <a:rPr lang="en-US" smtClean="0"/>
              <a:t>‹#›</a:t>
            </a:fld>
            <a:endParaRPr lang="en-US"/>
          </a:p>
        </p:txBody>
      </p:sp>
    </p:spTree>
    <p:extLst>
      <p:ext uri="{BB962C8B-B14F-4D97-AF65-F5344CB8AC3E}">
        <p14:creationId xmlns:p14="http://schemas.microsoft.com/office/powerpoint/2010/main" val="2612304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F73F8A-2B9F-AD44-A55B-C0D2EEA431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6DF99F-81EC-6643-9B8D-DDDC4BAD28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51A722-4A3B-FF4F-9B94-C45E5210D1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F7514-6E62-4946-A3B3-D3ABC37B08F0}" type="datetimeFigureOut">
              <a:rPr lang="en-US" smtClean="0"/>
              <a:t>4/9/18</a:t>
            </a:fld>
            <a:endParaRPr lang="en-US"/>
          </a:p>
        </p:txBody>
      </p:sp>
      <p:sp>
        <p:nvSpPr>
          <p:cNvPr id="5" name="Footer Placeholder 4">
            <a:extLst>
              <a:ext uri="{FF2B5EF4-FFF2-40B4-BE49-F238E27FC236}">
                <a16:creationId xmlns:a16="http://schemas.microsoft.com/office/drawing/2014/main" id="{1AE46CA1-D6FB-AC4C-95A6-5F18F3711D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06C35C-A8BF-7649-B1A5-1F68179DB3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D90031-D7A6-7147-AA8D-48A900FBC884}" type="slidenum">
              <a:rPr lang="en-US" smtClean="0"/>
              <a:t>‹#›</a:t>
            </a:fld>
            <a:endParaRPr lang="en-US"/>
          </a:p>
        </p:txBody>
      </p:sp>
    </p:spTree>
    <p:extLst>
      <p:ext uri="{BB962C8B-B14F-4D97-AF65-F5344CB8AC3E}">
        <p14:creationId xmlns:p14="http://schemas.microsoft.com/office/powerpoint/2010/main" val="2148018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rxiv.org/find/stat/1/au:+Kailkhura_B/0/1/0/all/0/1" TargetMode="External"/><Relationship Id="rId2" Type="http://schemas.openxmlformats.org/officeDocument/2006/relationships/hyperlink" Target="https://arxiv.org/find/stat/1/au:+Thiagarajan_J/0/1/0/all/0/1" TargetMode="External"/><Relationship Id="rId1" Type="http://schemas.openxmlformats.org/officeDocument/2006/relationships/slideLayout" Target="../slideLayouts/slideLayout1.xml"/><Relationship Id="rId5" Type="http://schemas.openxmlformats.org/officeDocument/2006/relationships/hyperlink" Target="https://arxiv.org/find/stat/1/au:+Ramamurthy_K/0/1/0/all/0/1" TargetMode="External"/><Relationship Id="rId4" Type="http://schemas.openxmlformats.org/officeDocument/2006/relationships/hyperlink" Target="https://arxiv.org/find/stat/1/au:+Sattigeri_P/0/1/0/all/0/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C1175-A316-1640-807F-E694C43ACE14}"/>
              </a:ext>
            </a:extLst>
          </p:cNvPr>
          <p:cNvSpPr>
            <a:spLocks noGrp="1"/>
          </p:cNvSpPr>
          <p:nvPr>
            <p:ph type="ctrTitle"/>
          </p:nvPr>
        </p:nvSpPr>
        <p:spPr/>
        <p:txBody>
          <a:bodyPr>
            <a:normAutofit fontScale="90000"/>
          </a:bodyPr>
          <a:lstStyle/>
          <a:p>
            <a:r>
              <a:rPr lang="en-US" altLang="zh-Hans" dirty="0" err="1"/>
              <a:t>TreeView</a:t>
            </a:r>
            <a:r>
              <a:rPr lang="en-US" altLang="zh-Hans" dirty="0"/>
              <a:t>:</a:t>
            </a:r>
            <a:r>
              <a:rPr lang="zh-Hans" altLang="en-US" dirty="0"/>
              <a:t> </a:t>
            </a:r>
            <a:r>
              <a:rPr lang="en-US" altLang="zh-Hans" dirty="0"/>
              <a:t>Peeking</a:t>
            </a:r>
            <a:r>
              <a:rPr lang="zh-Hans" altLang="en-US" dirty="0"/>
              <a:t> </a:t>
            </a:r>
            <a:r>
              <a:rPr lang="en-US" altLang="zh-Hans" dirty="0"/>
              <a:t>into</a:t>
            </a:r>
            <a:r>
              <a:rPr lang="zh-Hans" altLang="en-US" dirty="0"/>
              <a:t> </a:t>
            </a:r>
            <a:r>
              <a:rPr lang="en-US" altLang="zh-Hans" dirty="0"/>
              <a:t>deep</a:t>
            </a:r>
            <a:r>
              <a:rPr lang="zh-Hans" altLang="en-US" dirty="0"/>
              <a:t> </a:t>
            </a:r>
            <a:r>
              <a:rPr lang="en-US" altLang="zh-Hans" dirty="0"/>
              <a:t>neural</a:t>
            </a:r>
            <a:r>
              <a:rPr lang="zh-Hans" altLang="en-US" dirty="0"/>
              <a:t> </a:t>
            </a:r>
            <a:r>
              <a:rPr lang="en-US" altLang="zh-Hans" dirty="0"/>
              <a:t>networks</a:t>
            </a:r>
            <a:r>
              <a:rPr lang="zh-Hans" altLang="en-US" dirty="0"/>
              <a:t> </a:t>
            </a:r>
            <a:r>
              <a:rPr lang="en-US" altLang="zh-Hans" dirty="0"/>
              <a:t>via</a:t>
            </a:r>
            <a:r>
              <a:rPr lang="zh-Hans" altLang="en-US" dirty="0"/>
              <a:t> </a:t>
            </a:r>
            <a:r>
              <a:rPr lang="en-US" altLang="zh-Hans" dirty="0"/>
              <a:t>feature-space</a:t>
            </a:r>
            <a:r>
              <a:rPr lang="zh-Hans" altLang="en-US" dirty="0"/>
              <a:t> </a:t>
            </a:r>
            <a:r>
              <a:rPr lang="en-US" altLang="zh-Hans" dirty="0"/>
              <a:t>partitioning</a:t>
            </a:r>
            <a:endParaRPr lang="en-US" dirty="0"/>
          </a:p>
        </p:txBody>
      </p:sp>
      <p:sp>
        <p:nvSpPr>
          <p:cNvPr id="3" name="Subtitle 2">
            <a:extLst>
              <a:ext uri="{FF2B5EF4-FFF2-40B4-BE49-F238E27FC236}">
                <a16:creationId xmlns:a16="http://schemas.microsoft.com/office/drawing/2014/main" id="{7B700381-48A1-5A4E-9084-828F7D50B978}"/>
              </a:ext>
            </a:extLst>
          </p:cNvPr>
          <p:cNvSpPr>
            <a:spLocks noGrp="1"/>
          </p:cNvSpPr>
          <p:nvPr>
            <p:ph type="subTitle" idx="1"/>
          </p:nvPr>
        </p:nvSpPr>
        <p:spPr/>
        <p:txBody>
          <a:bodyPr/>
          <a:lstStyle/>
          <a:p>
            <a:r>
              <a:rPr lang="en-US" dirty="0">
                <a:hlinkClick r:id="rId2"/>
              </a:rPr>
              <a:t>Jayaraman J. Thiagarajan</a:t>
            </a:r>
            <a:r>
              <a:rPr lang="en-US" dirty="0"/>
              <a:t>, </a:t>
            </a:r>
            <a:r>
              <a:rPr lang="en-US" dirty="0">
                <a:hlinkClick r:id="rId3"/>
              </a:rPr>
              <a:t>Bhavya Kailkhura</a:t>
            </a:r>
            <a:r>
              <a:rPr lang="en-US" dirty="0"/>
              <a:t>, </a:t>
            </a:r>
            <a:r>
              <a:rPr lang="en-US" dirty="0">
                <a:hlinkClick r:id="rId4"/>
              </a:rPr>
              <a:t>Prasanna Sattigeri</a:t>
            </a:r>
            <a:r>
              <a:rPr lang="en-US" dirty="0"/>
              <a:t>, </a:t>
            </a:r>
            <a:r>
              <a:rPr lang="en-US" dirty="0">
                <a:hlinkClick r:id="rId5"/>
              </a:rPr>
              <a:t>Karthikeyan Natesan Ramamurthy</a:t>
            </a:r>
            <a:endParaRPr lang="en-US" dirty="0"/>
          </a:p>
        </p:txBody>
      </p:sp>
    </p:spTree>
    <p:extLst>
      <p:ext uri="{BB962C8B-B14F-4D97-AF65-F5344CB8AC3E}">
        <p14:creationId xmlns:p14="http://schemas.microsoft.com/office/powerpoint/2010/main" val="1167352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B2361-7BCF-6E47-8726-A3E83CCDC06C}"/>
              </a:ext>
            </a:extLst>
          </p:cNvPr>
          <p:cNvSpPr>
            <a:spLocks noGrp="1"/>
          </p:cNvSpPr>
          <p:nvPr>
            <p:ph type="title"/>
          </p:nvPr>
        </p:nvSpPr>
        <p:spPr/>
        <p:txBody>
          <a:bodyPr/>
          <a:lstStyle/>
          <a:p>
            <a:r>
              <a:rPr lang="en-US" altLang="zh-Hans" dirty="0"/>
              <a:t>Abstract</a:t>
            </a:r>
            <a:endParaRPr lang="en-US" dirty="0"/>
          </a:p>
        </p:txBody>
      </p:sp>
      <p:sp>
        <p:nvSpPr>
          <p:cNvPr id="3" name="Content Placeholder 2">
            <a:extLst>
              <a:ext uri="{FF2B5EF4-FFF2-40B4-BE49-F238E27FC236}">
                <a16:creationId xmlns:a16="http://schemas.microsoft.com/office/drawing/2014/main" id="{FC5BF795-8CA5-0D48-B61A-374FD6EC2846}"/>
              </a:ext>
            </a:extLst>
          </p:cNvPr>
          <p:cNvSpPr>
            <a:spLocks noGrp="1"/>
          </p:cNvSpPr>
          <p:nvPr>
            <p:ph idx="1"/>
          </p:nvPr>
        </p:nvSpPr>
        <p:spPr/>
        <p:txBody>
          <a:bodyPr>
            <a:normAutofit lnSpcReduction="10000"/>
          </a:bodyPr>
          <a:lstStyle/>
          <a:p>
            <a:r>
              <a:rPr lang="en-US" dirty="0"/>
              <a:t>With the advent of highly predictive but opaque deep learning models, it has become more important than ever to understand and explain the predictions of such models. Existing approaches define interpretability as the inverse of complexity and achieve interpretability at the cost of accuracy. This introduces a risk of producing interpretable but misleading explanations. As humans, we are prone to engage in this kind of behavior [1]. In this paper, we take a step in the direction of tackling the problem of interpretability without compromising the model accuracy. We propose to build a </a:t>
            </a:r>
            <a:r>
              <a:rPr lang="en-US" dirty="0" err="1"/>
              <a:t>Treeview</a:t>
            </a:r>
            <a:r>
              <a:rPr lang="en-US" dirty="0"/>
              <a:t> representation of the complex model via hierarchical partitioning of the feature space, which reveals the iterative rejection of unlikely class labels until the correct association is predicted </a:t>
            </a:r>
          </a:p>
          <a:p>
            <a:pPr marL="0" indent="0">
              <a:buNone/>
            </a:pPr>
            <a:endParaRPr lang="en-US" dirty="0"/>
          </a:p>
        </p:txBody>
      </p:sp>
    </p:spTree>
    <p:extLst>
      <p:ext uri="{BB962C8B-B14F-4D97-AF65-F5344CB8AC3E}">
        <p14:creationId xmlns:p14="http://schemas.microsoft.com/office/powerpoint/2010/main" val="3511986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827B9-53D6-1445-AB0F-02D5ED446AF7}"/>
              </a:ext>
            </a:extLst>
          </p:cNvPr>
          <p:cNvSpPr>
            <a:spLocks noGrp="1"/>
          </p:cNvSpPr>
          <p:nvPr>
            <p:ph type="title"/>
          </p:nvPr>
        </p:nvSpPr>
        <p:spPr/>
        <p:txBody>
          <a:bodyPr/>
          <a:lstStyle/>
          <a:p>
            <a:r>
              <a:rPr lang="en-US" altLang="zh-Hans" dirty="0"/>
              <a:t>1.</a:t>
            </a:r>
            <a:r>
              <a:rPr lang="zh-Hans" altLang="en-US" dirty="0"/>
              <a:t> </a:t>
            </a:r>
            <a:r>
              <a:rPr lang="en-US" altLang="zh-Hans" dirty="0"/>
              <a:t>Interpretability</a:t>
            </a:r>
            <a:r>
              <a:rPr lang="zh-Hans" altLang="en-US" dirty="0"/>
              <a:t> </a:t>
            </a:r>
            <a:r>
              <a:rPr lang="en-US" altLang="zh-Hans" dirty="0"/>
              <a:t>in</a:t>
            </a:r>
            <a:r>
              <a:rPr lang="zh-Hans" altLang="en-US" dirty="0"/>
              <a:t> </a:t>
            </a:r>
            <a:r>
              <a:rPr lang="en-US" altLang="zh-Hans" dirty="0"/>
              <a:t>machine</a:t>
            </a:r>
            <a:r>
              <a:rPr lang="zh-Hans" altLang="en-US" dirty="0"/>
              <a:t> </a:t>
            </a:r>
            <a:r>
              <a:rPr lang="en-US" altLang="zh-Hans" dirty="0"/>
              <a:t>learning</a:t>
            </a:r>
            <a:r>
              <a:rPr lang="zh-Hans" altLang="en-US" dirty="0"/>
              <a:t> </a:t>
            </a:r>
            <a:r>
              <a:rPr lang="en-US" altLang="zh-Hans" dirty="0"/>
              <a:t>(skip)</a:t>
            </a:r>
            <a:br>
              <a:rPr lang="en-US" altLang="zh-Hans" dirty="0"/>
            </a:br>
            <a:r>
              <a:rPr lang="en-US" altLang="zh-Hans" dirty="0"/>
              <a:t>2.</a:t>
            </a:r>
            <a:r>
              <a:rPr lang="zh-Hans" altLang="en-US" dirty="0"/>
              <a:t> </a:t>
            </a:r>
            <a:r>
              <a:rPr lang="en-US" altLang="zh-Hans" dirty="0"/>
              <a:t>Proposed</a:t>
            </a:r>
            <a:r>
              <a:rPr lang="zh-Hans" altLang="en-US" dirty="0"/>
              <a:t> </a:t>
            </a:r>
            <a:r>
              <a:rPr lang="en-US" altLang="zh-Hans" dirty="0"/>
              <a:t>approach</a:t>
            </a:r>
            <a:endParaRPr lang="en-US" dirty="0"/>
          </a:p>
        </p:txBody>
      </p:sp>
      <p:sp>
        <p:nvSpPr>
          <p:cNvPr id="3" name="Content Placeholder 2">
            <a:extLst>
              <a:ext uri="{FF2B5EF4-FFF2-40B4-BE49-F238E27FC236}">
                <a16:creationId xmlns:a16="http://schemas.microsoft.com/office/drawing/2014/main" id="{7B808800-E4B1-A84D-8C6D-F1B32A6E0213}"/>
              </a:ext>
            </a:extLst>
          </p:cNvPr>
          <p:cNvSpPr>
            <a:spLocks noGrp="1"/>
          </p:cNvSpPr>
          <p:nvPr>
            <p:ph idx="1"/>
          </p:nvPr>
        </p:nvSpPr>
        <p:spPr/>
        <p:txBody>
          <a:bodyPr/>
          <a:lstStyle/>
          <a:p>
            <a:r>
              <a:rPr lang="en-US" dirty="0"/>
              <a:t>In this section, we describe the proposed approach in the context of understanding features learned by a deep neural network. We consider only fully connected networks although it is possible to conceive of extensions to other architectures. Figure 1(a) illustrates a simple fully connected deep network with a </a:t>
            </a:r>
            <a:r>
              <a:rPr lang="en-US" dirty="0" err="1"/>
              <a:t>softmax</a:t>
            </a:r>
            <a:r>
              <a:rPr lang="en-US" dirty="0"/>
              <a:t> layer for class prediction. Unraveling the mechanics of the hidden layer representations can provide interesting insights into the trained model. </a:t>
            </a:r>
            <a:r>
              <a:rPr lang="en-US" u="sng" dirty="0"/>
              <a:t>This is a main distinction of our approach compared to other existing methods </a:t>
            </a:r>
            <a:r>
              <a:rPr lang="en-US" dirty="0"/>
              <a:t>that attempt to learn a simpler surrogate (e.g. linear models) to explain the predictions for individual examples. </a:t>
            </a:r>
          </a:p>
          <a:p>
            <a:endParaRPr lang="en-US" dirty="0"/>
          </a:p>
        </p:txBody>
      </p:sp>
    </p:spTree>
    <p:extLst>
      <p:ext uri="{BB962C8B-B14F-4D97-AF65-F5344CB8AC3E}">
        <p14:creationId xmlns:p14="http://schemas.microsoft.com/office/powerpoint/2010/main" val="3974289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B203A-3DC4-AB48-9088-FD8EA3EF5ED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34BF1A5-EA34-264E-BDB7-9E5470478D5F}"/>
              </a:ext>
            </a:extLst>
          </p:cNvPr>
          <p:cNvPicPr>
            <a:picLocks noGrp="1" noChangeAspect="1"/>
          </p:cNvPicPr>
          <p:nvPr>
            <p:ph idx="1"/>
          </p:nvPr>
        </p:nvPicPr>
        <p:blipFill>
          <a:blip r:embed="rId2"/>
          <a:stretch>
            <a:fillRect/>
          </a:stretch>
        </p:blipFill>
        <p:spPr>
          <a:xfrm>
            <a:off x="0" y="-239713"/>
            <a:ext cx="10278533" cy="5285377"/>
          </a:xfrm>
        </p:spPr>
      </p:pic>
      <p:sp>
        <p:nvSpPr>
          <p:cNvPr id="6" name="TextBox 5">
            <a:extLst>
              <a:ext uri="{FF2B5EF4-FFF2-40B4-BE49-F238E27FC236}">
                <a16:creationId xmlns:a16="http://schemas.microsoft.com/office/drawing/2014/main" id="{BABA3C66-81B0-2D49-AA30-B62354210F43}"/>
              </a:ext>
            </a:extLst>
          </p:cNvPr>
          <p:cNvSpPr txBox="1"/>
          <p:nvPr/>
        </p:nvSpPr>
        <p:spPr>
          <a:xfrm>
            <a:off x="660400" y="4910668"/>
            <a:ext cx="11209867" cy="1754326"/>
          </a:xfrm>
          <a:prstGeom prst="rect">
            <a:avLst/>
          </a:prstGeom>
          <a:noFill/>
        </p:spPr>
        <p:txBody>
          <a:bodyPr wrap="square" rtlCol="0">
            <a:spAutoFit/>
          </a:bodyPr>
          <a:lstStyle/>
          <a:p>
            <a:r>
              <a:rPr lang="en-US" dirty="0"/>
              <a:t>Figure 1(b) shows an overview of our approach. We </a:t>
            </a:r>
            <a:r>
              <a:rPr lang="en-US" u="sng" dirty="0"/>
              <a:t>decompose the feature space Y into K potentially overlapping factors</a:t>
            </a:r>
            <a:r>
              <a:rPr lang="en-US" altLang="zh-Hans" dirty="0">
                <a:solidFill>
                  <a:srgbClr val="FF0000"/>
                </a:solidFill>
              </a:rPr>
              <a:t>?</a:t>
            </a:r>
            <a:r>
              <a:rPr lang="en-US" dirty="0"/>
              <a:t>. Let us denote the feature dimensions corresponding to these factors using the sets {S1 , . . . , SK }. We obtain K different </a:t>
            </a:r>
            <a:r>
              <a:rPr lang="en-US" dirty="0" err="1"/>
              <a:t>clusterings</a:t>
            </a:r>
            <a:r>
              <a:rPr lang="en-US" dirty="0"/>
              <a:t> of samples, one for each of the subspaces of Y given by Si. </a:t>
            </a:r>
            <a:r>
              <a:rPr lang="en-US" u="sng" dirty="0"/>
              <a:t>We then construct a K−dimensional </a:t>
            </a:r>
            <a:r>
              <a:rPr lang="en-US" i="1" u="sng" dirty="0"/>
              <a:t>meta-feature </a:t>
            </a:r>
            <a:r>
              <a:rPr lang="en-US" u="sng" dirty="0"/>
              <a:t>for each sample as a collection of its K cluster labels</a:t>
            </a:r>
            <a:r>
              <a:rPr lang="en-US" altLang="zh-Hans" u="sng" dirty="0">
                <a:solidFill>
                  <a:srgbClr val="FF0000"/>
                </a:solidFill>
              </a:rPr>
              <a:t>?</a:t>
            </a:r>
            <a:r>
              <a:rPr lang="en-US" dirty="0"/>
              <a:t>. The </a:t>
            </a:r>
            <a:r>
              <a:rPr lang="en-US" dirty="0" err="1"/>
              <a:t>TreeView</a:t>
            </a:r>
            <a:r>
              <a:rPr lang="en-US" dirty="0"/>
              <a:t> framework uses these meta-features used in a decision tree to create an easily interpretable visualization of the mechanics of the learned deep network. </a:t>
            </a:r>
          </a:p>
          <a:p>
            <a:endParaRPr lang="en-US" dirty="0"/>
          </a:p>
        </p:txBody>
      </p:sp>
    </p:spTree>
    <p:extLst>
      <p:ext uri="{BB962C8B-B14F-4D97-AF65-F5344CB8AC3E}">
        <p14:creationId xmlns:p14="http://schemas.microsoft.com/office/powerpoint/2010/main" val="629500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D8577-9698-6D4F-A680-434443C306B0}"/>
              </a:ext>
            </a:extLst>
          </p:cNvPr>
          <p:cNvSpPr>
            <a:spLocks noGrp="1"/>
          </p:cNvSpPr>
          <p:nvPr>
            <p:ph type="title"/>
          </p:nvPr>
        </p:nvSpPr>
        <p:spPr/>
        <p:txBody>
          <a:bodyPr/>
          <a:lstStyle/>
          <a:p>
            <a:r>
              <a:rPr lang="en-US" altLang="zh-Hans" dirty="0"/>
              <a:t>2.1</a:t>
            </a:r>
            <a:r>
              <a:rPr lang="zh-Hans" altLang="en-US" dirty="0"/>
              <a:t> </a:t>
            </a:r>
            <a:r>
              <a:rPr lang="en-US" altLang="zh-Hans" dirty="0"/>
              <a:t>identifying</a:t>
            </a:r>
            <a:r>
              <a:rPr lang="zh-Hans" altLang="en-US" dirty="0"/>
              <a:t> </a:t>
            </a:r>
            <a:r>
              <a:rPr lang="en-US" altLang="zh-Hans" dirty="0"/>
              <a:t>factors</a:t>
            </a:r>
            <a:endParaRPr lang="en-US" dirty="0"/>
          </a:p>
        </p:txBody>
      </p:sp>
      <p:pic>
        <p:nvPicPr>
          <p:cNvPr id="5" name="Content Placeholder 4">
            <a:extLst>
              <a:ext uri="{FF2B5EF4-FFF2-40B4-BE49-F238E27FC236}">
                <a16:creationId xmlns:a16="http://schemas.microsoft.com/office/drawing/2014/main" id="{33A5136B-4699-DE4E-9435-1C3E26009133}"/>
              </a:ext>
            </a:extLst>
          </p:cNvPr>
          <p:cNvPicPr>
            <a:picLocks noGrp="1" noChangeAspect="1"/>
          </p:cNvPicPr>
          <p:nvPr>
            <p:ph idx="1"/>
          </p:nvPr>
        </p:nvPicPr>
        <p:blipFill>
          <a:blip r:embed="rId2"/>
          <a:stretch>
            <a:fillRect/>
          </a:stretch>
        </p:blipFill>
        <p:spPr>
          <a:xfrm>
            <a:off x="377073" y="1690688"/>
            <a:ext cx="11814927" cy="3074727"/>
          </a:xfrm>
        </p:spPr>
      </p:pic>
      <p:cxnSp>
        <p:nvCxnSpPr>
          <p:cNvPr id="6" name="Straight Connector 5">
            <a:extLst>
              <a:ext uri="{FF2B5EF4-FFF2-40B4-BE49-F238E27FC236}">
                <a16:creationId xmlns:a16="http://schemas.microsoft.com/office/drawing/2014/main" id="{9B869512-F55E-C846-B390-BB6F0DB0C74A}"/>
              </a:ext>
            </a:extLst>
          </p:cNvPr>
          <p:cNvCxnSpPr>
            <a:cxnSpLocks/>
          </p:cNvCxnSpPr>
          <p:nvPr/>
        </p:nvCxnSpPr>
        <p:spPr>
          <a:xfrm>
            <a:off x="9719733" y="3367110"/>
            <a:ext cx="991434" cy="0"/>
          </a:xfrm>
          <a:prstGeom prst="line">
            <a:avLst/>
          </a:prstGeom>
          <a:ln w="63500"/>
        </p:spPr>
        <p:style>
          <a:lnRef idx="3">
            <a:schemeClr val="accent2"/>
          </a:lnRef>
          <a:fillRef idx="0">
            <a:schemeClr val="accent2"/>
          </a:fillRef>
          <a:effectRef idx="2">
            <a:schemeClr val="accent2"/>
          </a:effectRef>
          <a:fontRef idx="minor">
            <a:schemeClr val="tx1"/>
          </a:fontRef>
        </p:style>
      </p:cxnSp>
      <p:cxnSp>
        <p:nvCxnSpPr>
          <p:cNvPr id="8" name="Straight Connector 7">
            <a:extLst>
              <a:ext uri="{FF2B5EF4-FFF2-40B4-BE49-F238E27FC236}">
                <a16:creationId xmlns:a16="http://schemas.microsoft.com/office/drawing/2014/main" id="{7B2898F5-DA5F-C446-8F04-F08ED7A7BA15}"/>
              </a:ext>
            </a:extLst>
          </p:cNvPr>
          <p:cNvCxnSpPr>
            <a:cxnSpLocks/>
          </p:cNvCxnSpPr>
          <p:nvPr/>
        </p:nvCxnSpPr>
        <p:spPr>
          <a:xfrm flipH="1">
            <a:off x="9279467" y="3367110"/>
            <a:ext cx="626533" cy="1882223"/>
          </a:xfrm>
          <a:prstGeom prst="line">
            <a:avLst/>
          </a:prstGeom>
          <a:ln w="63500"/>
        </p:spPr>
        <p:style>
          <a:lnRef idx="3">
            <a:schemeClr val="accent2"/>
          </a:lnRef>
          <a:fillRef idx="0">
            <a:schemeClr val="accent2"/>
          </a:fillRef>
          <a:effectRef idx="2">
            <a:schemeClr val="accent2"/>
          </a:effectRef>
          <a:fontRef idx="minor">
            <a:schemeClr val="tx1"/>
          </a:fontRef>
        </p:style>
      </p:cxnSp>
      <p:sp>
        <p:nvSpPr>
          <p:cNvPr id="11" name="TextBox 10">
            <a:extLst>
              <a:ext uri="{FF2B5EF4-FFF2-40B4-BE49-F238E27FC236}">
                <a16:creationId xmlns:a16="http://schemas.microsoft.com/office/drawing/2014/main" id="{D45E2BB7-A990-3440-9F15-DA95D421273B}"/>
              </a:ext>
            </a:extLst>
          </p:cNvPr>
          <p:cNvSpPr txBox="1"/>
          <p:nvPr/>
        </p:nvSpPr>
        <p:spPr>
          <a:xfrm>
            <a:off x="8077200" y="5249333"/>
            <a:ext cx="2633967" cy="1200329"/>
          </a:xfrm>
          <a:prstGeom prst="rect">
            <a:avLst/>
          </a:prstGeom>
          <a:noFill/>
        </p:spPr>
        <p:txBody>
          <a:bodyPr wrap="square" rtlCol="0">
            <a:spAutoFit/>
          </a:bodyPr>
          <a:lstStyle/>
          <a:p>
            <a:r>
              <a:rPr lang="en-US" altLang="zh-Hans" dirty="0">
                <a:solidFill>
                  <a:srgbClr val="FF0000"/>
                </a:solidFill>
              </a:rPr>
              <a:t>Actually</a:t>
            </a:r>
            <a:r>
              <a:rPr lang="zh-Hans" altLang="en-US" dirty="0">
                <a:solidFill>
                  <a:srgbClr val="FF0000"/>
                </a:solidFill>
              </a:rPr>
              <a:t> </a:t>
            </a:r>
            <a:r>
              <a:rPr lang="en-US" altLang="zh-Hans" dirty="0">
                <a:solidFill>
                  <a:srgbClr val="FF0000"/>
                </a:solidFill>
              </a:rPr>
              <a:t>the</a:t>
            </a:r>
            <a:r>
              <a:rPr lang="zh-Hans" altLang="en-US" dirty="0">
                <a:solidFill>
                  <a:srgbClr val="FF0000"/>
                </a:solidFill>
              </a:rPr>
              <a:t> </a:t>
            </a:r>
            <a:r>
              <a:rPr lang="en-US" altLang="zh-Hans" dirty="0">
                <a:solidFill>
                  <a:srgbClr val="FF0000"/>
                </a:solidFill>
              </a:rPr>
              <a:t>first</a:t>
            </a:r>
            <a:r>
              <a:rPr lang="zh-Hans" altLang="en-US" dirty="0">
                <a:solidFill>
                  <a:srgbClr val="FF0000"/>
                </a:solidFill>
              </a:rPr>
              <a:t> </a:t>
            </a:r>
            <a:r>
              <a:rPr lang="en-US" altLang="zh-Hans" dirty="0">
                <a:solidFill>
                  <a:srgbClr val="FF0000"/>
                </a:solidFill>
              </a:rPr>
              <a:t>time</a:t>
            </a:r>
            <a:r>
              <a:rPr lang="zh-Hans" altLang="en-US" dirty="0">
                <a:solidFill>
                  <a:srgbClr val="FF0000"/>
                </a:solidFill>
              </a:rPr>
              <a:t> </a:t>
            </a:r>
            <a:r>
              <a:rPr lang="en-US" altLang="zh-Hans" dirty="0">
                <a:solidFill>
                  <a:srgbClr val="FF0000"/>
                </a:solidFill>
              </a:rPr>
              <a:t>mentioning</a:t>
            </a:r>
            <a:r>
              <a:rPr lang="zh-Hans" altLang="en-US" dirty="0">
                <a:solidFill>
                  <a:srgbClr val="FF0000"/>
                </a:solidFill>
              </a:rPr>
              <a:t> </a:t>
            </a:r>
            <a:r>
              <a:rPr lang="en-US" altLang="zh-Hans" dirty="0">
                <a:solidFill>
                  <a:srgbClr val="FF0000"/>
                </a:solidFill>
              </a:rPr>
              <a:t>matrix</a:t>
            </a:r>
            <a:r>
              <a:rPr lang="zh-Hans" altLang="en-US" dirty="0">
                <a:solidFill>
                  <a:srgbClr val="FF0000"/>
                </a:solidFill>
              </a:rPr>
              <a:t> </a:t>
            </a:r>
            <a:r>
              <a:rPr lang="en-US" altLang="zh-Hans" dirty="0">
                <a:solidFill>
                  <a:srgbClr val="FF0000"/>
                </a:solidFill>
              </a:rPr>
              <a:t>notation:</a:t>
            </a:r>
            <a:r>
              <a:rPr lang="zh-Hans" altLang="en-US" dirty="0">
                <a:solidFill>
                  <a:srgbClr val="FF0000"/>
                </a:solidFill>
              </a:rPr>
              <a:t> </a:t>
            </a:r>
            <a:r>
              <a:rPr lang="en-US" altLang="zh-Hans" dirty="0"/>
              <a:t>clustering</a:t>
            </a:r>
            <a:r>
              <a:rPr lang="zh-Hans" altLang="en-US" dirty="0"/>
              <a:t> </a:t>
            </a:r>
            <a:r>
              <a:rPr lang="en-US" altLang="zh-Hans" dirty="0"/>
              <a:t>of</a:t>
            </a:r>
            <a:r>
              <a:rPr lang="zh-Hans" altLang="en-US" dirty="0"/>
              <a:t> </a:t>
            </a:r>
            <a:r>
              <a:rPr lang="en-US" altLang="zh-Hans" dirty="0"/>
              <a:t>neurons</a:t>
            </a:r>
            <a:endParaRPr lang="en-US" dirty="0"/>
          </a:p>
        </p:txBody>
      </p:sp>
    </p:spTree>
    <p:extLst>
      <p:ext uri="{BB962C8B-B14F-4D97-AF65-F5344CB8AC3E}">
        <p14:creationId xmlns:p14="http://schemas.microsoft.com/office/powerpoint/2010/main" val="1715471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3840D-072B-0241-9E75-B305C20E56AA}"/>
              </a:ext>
            </a:extLst>
          </p:cNvPr>
          <p:cNvSpPr>
            <a:spLocks noGrp="1"/>
          </p:cNvSpPr>
          <p:nvPr>
            <p:ph type="title"/>
          </p:nvPr>
        </p:nvSpPr>
        <p:spPr/>
        <p:txBody>
          <a:bodyPr/>
          <a:lstStyle/>
          <a:p>
            <a:r>
              <a:rPr lang="en-US" altLang="zh-Hans" dirty="0"/>
              <a:t>2.2</a:t>
            </a:r>
            <a:r>
              <a:rPr lang="zh-Hans" altLang="en-US" dirty="0"/>
              <a:t> </a:t>
            </a:r>
            <a:r>
              <a:rPr lang="en-US" altLang="zh-Hans" dirty="0"/>
              <a:t>constructing</a:t>
            </a:r>
            <a:r>
              <a:rPr lang="zh-Hans" altLang="en-US" dirty="0"/>
              <a:t> </a:t>
            </a:r>
            <a:r>
              <a:rPr lang="en-US" altLang="zh-Hans" dirty="0"/>
              <a:t>meta-features</a:t>
            </a:r>
            <a:endParaRPr lang="en-US" dirty="0"/>
          </a:p>
        </p:txBody>
      </p:sp>
      <p:pic>
        <p:nvPicPr>
          <p:cNvPr id="5" name="Content Placeholder 4">
            <a:extLst>
              <a:ext uri="{FF2B5EF4-FFF2-40B4-BE49-F238E27FC236}">
                <a16:creationId xmlns:a16="http://schemas.microsoft.com/office/drawing/2014/main" id="{242A7E41-1F50-DB43-831B-F0A4619354B5}"/>
              </a:ext>
            </a:extLst>
          </p:cNvPr>
          <p:cNvPicPr>
            <a:picLocks noGrp="1" noChangeAspect="1"/>
          </p:cNvPicPr>
          <p:nvPr>
            <p:ph idx="1"/>
          </p:nvPr>
        </p:nvPicPr>
        <p:blipFill>
          <a:blip r:embed="rId2"/>
          <a:stretch>
            <a:fillRect/>
          </a:stretch>
        </p:blipFill>
        <p:spPr>
          <a:xfrm>
            <a:off x="0" y="1690688"/>
            <a:ext cx="12134662" cy="3152245"/>
          </a:xfrm>
        </p:spPr>
      </p:pic>
      <p:cxnSp>
        <p:nvCxnSpPr>
          <p:cNvPr id="7" name="Straight Connector 6">
            <a:extLst>
              <a:ext uri="{FF2B5EF4-FFF2-40B4-BE49-F238E27FC236}">
                <a16:creationId xmlns:a16="http://schemas.microsoft.com/office/drawing/2014/main" id="{6D011220-12EB-AB4C-9907-576BD37136A7}"/>
              </a:ext>
            </a:extLst>
          </p:cNvPr>
          <p:cNvCxnSpPr/>
          <p:nvPr/>
        </p:nvCxnSpPr>
        <p:spPr>
          <a:xfrm>
            <a:off x="8100811" y="2859110"/>
            <a:ext cx="1712890" cy="0"/>
          </a:xfrm>
          <a:prstGeom prst="line">
            <a:avLst/>
          </a:prstGeom>
          <a:ln w="63500"/>
        </p:spPr>
        <p:style>
          <a:lnRef idx="3">
            <a:schemeClr val="accent2"/>
          </a:lnRef>
          <a:fillRef idx="0">
            <a:schemeClr val="accent2"/>
          </a:fillRef>
          <a:effectRef idx="2">
            <a:schemeClr val="accent2"/>
          </a:effectRef>
          <a:fontRef idx="minor">
            <a:schemeClr val="tx1"/>
          </a:fontRef>
        </p:style>
      </p:cxnSp>
      <p:cxnSp>
        <p:nvCxnSpPr>
          <p:cNvPr id="8" name="Straight Connector 7">
            <a:extLst>
              <a:ext uri="{FF2B5EF4-FFF2-40B4-BE49-F238E27FC236}">
                <a16:creationId xmlns:a16="http://schemas.microsoft.com/office/drawing/2014/main" id="{F251E9C2-39C1-CF4B-9ACE-3DBC095A02F2}"/>
              </a:ext>
            </a:extLst>
          </p:cNvPr>
          <p:cNvCxnSpPr>
            <a:cxnSpLocks/>
          </p:cNvCxnSpPr>
          <p:nvPr/>
        </p:nvCxnSpPr>
        <p:spPr>
          <a:xfrm>
            <a:off x="9177867" y="2859110"/>
            <a:ext cx="338666" cy="2356357"/>
          </a:xfrm>
          <a:prstGeom prst="line">
            <a:avLst/>
          </a:prstGeom>
          <a:ln w="63500"/>
        </p:spPr>
        <p:style>
          <a:lnRef idx="3">
            <a:schemeClr val="accent2"/>
          </a:lnRef>
          <a:fillRef idx="0">
            <a:schemeClr val="accent2"/>
          </a:fillRef>
          <a:effectRef idx="2">
            <a:schemeClr val="accent2"/>
          </a:effectRef>
          <a:fontRef idx="minor">
            <a:schemeClr val="tx1"/>
          </a:fontRef>
        </p:style>
      </p:cxnSp>
      <p:sp>
        <p:nvSpPr>
          <p:cNvPr id="11" name="TextBox 10">
            <a:extLst>
              <a:ext uri="{FF2B5EF4-FFF2-40B4-BE49-F238E27FC236}">
                <a16:creationId xmlns:a16="http://schemas.microsoft.com/office/drawing/2014/main" id="{A8C567F7-84D3-4943-8131-1AC6845695BD}"/>
              </a:ext>
            </a:extLst>
          </p:cNvPr>
          <p:cNvSpPr txBox="1"/>
          <p:nvPr/>
        </p:nvSpPr>
        <p:spPr>
          <a:xfrm>
            <a:off x="8077200" y="5249333"/>
            <a:ext cx="2633967" cy="1200329"/>
          </a:xfrm>
          <a:prstGeom prst="rect">
            <a:avLst/>
          </a:prstGeom>
          <a:noFill/>
        </p:spPr>
        <p:txBody>
          <a:bodyPr wrap="square" rtlCol="0">
            <a:spAutoFit/>
          </a:bodyPr>
          <a:lstStyle/>
          <a:p>
            <a:r>
              <a:rPr lang="en-US" altLang="zh-Hans" dirty="0">
                <a:solidFill>
                  <a:srgbClr val="FF0000"/>
                </a:solidFill>
              </a:rPr>
              <a:t>Actually</a:t>
            </a:r>
            <a:r>
              <a:rPr lang="zh-Hans" altLang="en-US" dirty="0">
                <a:solidFill>
                  <a:srgbClr val="FF0000"/>
                </a:solidFill>
              </a:rPr>
              <a:t> </a:t>
            </a:r>
            <a:r>
              <a:rPr lang="en-US" altLang="zh-Hans" dirty="0">
                <a:solidFill>
                  <a:srgbClr val="FF0000"/>
                </a:solidFill>
              </a:rPr>
              <a:t>the</a:t>
            </a:r>
            <a:r>
              <a:rPr lang="zh-Hans" altLang="en-US" dirty="0">
                <a:solidFill>
                  <a:srgbClr val="FF0000"/>
                </a:solidFill>
              </a:rPr>
              <a:t> </a:t>
            </a:r>
            <a:r>
              <a:rPr lang="en-US" altLang="zh-Hans" dirty="0">
                <a:solidFill>
                  <a:srgbClr val="FF0000"/>
                </a:solidFill>
              </a:rPr>
              <a:t>first</a:t>
            </a:r>
            <a:r>
              <a:rPr lang="zh-Hans" altLang="en-US" dirty="0">
                <a:solidFill>
                  <a:srgbClr val="FF0000"/>
                </a:solidFill>
              </a:rPr>
              <a:t> </a:t>
            </a:r>
            <a:r>
              <a:rPr lang="en-US" altLang="zh-Hans" dirty="0">
                <a:solidFill>
                  <a:srgbClr val="FF0000"/>
                </a:solidFill>
              </a:rPr>
              <a:t>time</a:t>
            </a:r>
            <a:r>
              <a:rPr lang="zh-Hans" altLang="en-US" dirty="0">
                <a:solidFill>
                  <a:srgbClr val="FF0000"/>
                </a:solidFill>
              </a:rPr>
              <a:t> </a:t>
            </a:r>
            <a:r>
              <a:rPr lang="en-US" altLang="zh-Hans" dirty="0">
                <a:solidFill>
                  <a:srgbClr val="FF0000"/>
                </a:solidFill>
              </a:rPr>
              <a:t>mentioning</a:t>
            </a:r>
            <a:r>
              <a:rPr lang="zh-Hans" altLang="en-US" dirty="0">
                <a:solidFill>
                  <a:srgbClr val="FF0000"/>
                </a:solidFill>
              </a:rPr>
              <a:t> </a:t>
            </a:r>
            <a:r>
              <a:rPr lang="en-US" altLang="zh-Hans" dirty="0">
                <a:solidFill>
                  <a:srgbClr val="FF0000"/>
                </a:solidFill>
              </a:rPr>
              <a:t>L:</a:t>
            </a:r>
            <a:r>
              <a:rPr lang="zh-Hans" altLang="en-US" dirty="0">
                <a:solidFill>
                  <a:srgbClr val="FF0000"/>
                </a:solidFill>
              </a:rPr>
              <a:t> </a:t>
            </a:r>
            <a:r>
              <a:rPr lang="en-US" altLang="zh-Hans" dirty="0"/>
              <a:t>it</a:t>
            </a:r>
            <a:r>
              <a:rPr lang="zh-Hans" altLang="en-US" dirty="0"/>
              <a:t> </a:t>
            </a:r>
            <a:r>
              <a:rPr lang="en-US" altLang="zh-Hans" dirty="0"/>
              <a:t>is</a:t>
            </a:r>
            <a:r>
              <a:rPr lang="zh-Hans" altLang="en-US" dirty="0"/>
              <a:t> </a:t>
            </a:r>
            <a:r>
              <a:rPr lang="en-US" altLang="zh-Hans" dirty="0"/>
              <a:t>the</a:t>
            </a:r>
            <a:r>
              <a:rPr lang="zh-Hans" altLang="en-US" dirty="0"/>
              <a:t> </a:t>
            </a:r>
            <a:r>
              <a:rPr lang="en-US" altLang="zh-Hans" dirty="0"/>
              <a:t>categorical</a:t>
            </a:r>
            <a:r>
              <a:rPr lang="zh-Hans" altLang="en-US" dirty="0"/>
              <a:t> </a:t>
            </a:r>
            <a:r>
              <a:rPr lang="en-US" altLang="zh-Hans" dirty="0"/>
              <a:t>value</a:t>
            </a:r>
            <a:r>
              <a:rPr lang="zh-Hans" altLang="en-US" dirty="0"/>
              <a:t> </a:t>
            </a:r>
            <a:r>
              <a:rPr lang="en-US" altLang="zh-Hans" dirty="0"/>
              <a:t>for</a:t>
            </a:r>
            <a:r>
              <a:rPr lang="zh-Hans" altLang="en-US" dirty="0"/>
              <a:t> </a:t>
            </a:r>
            <a:r>
              <a:rPr lang="en-US" altLang="zh-Hans" dirty="0"/>
              <a:t>k</a:t>
            </a:r>
            <a:r>
              <a:rPr lang="zh-Hans" altLang="en-US" dirty="0"/>
              <a:t> </a:t>
            </a:r>
            <a:r>
              <a:rPr lang="en-US" altLang="zh-Hans" dirty="0" err="1"/>
              <a:t>th</a:t>
            </a:r>
            <a:r>
              <a:rPr lang="zh-Hans" altLang="en-US" dirty="0"/>
              <a:t> </a:t>
            </a:r>
            <a:r>
              <a:rPr lang="en-US" altLang="zh-Hans" dirty="0"/>
              <a:t>entry</a:t>
            </a:r>
            <a:r>
              <a:rPr lang="zh-Hans" altLang="en-US" dirty="0"/>
              <a:t> </a:t>
            </a:r>
            <a:r>
              <a:rPr lang="en-US" altLang="zh-Hans" dirty="0">
                <a:solidFill>
                  <a:srgbClr val="FF0000"/>
                </a:solidFill>
              </a:rPr>
              <a:t>(L=2</a:t>
            </a:r>
            <a:r>
              <a:rPr lang="zh-Hans" altLang="en-US" dirty="0">
                <a:solidFill>
                  <a:srgbClr val="FF0000"/>
                </a:solidFill>
              </a:rPr>
              <a:t> </a:t>
            </a:r>
            <a:r>
              <a:rPr lang="en-US" altLang="zh-Hans" dirty="0">
                <a:solidFill>
                  <a:srgbClr val="FF0000"/>
                </a:solidFill>
              </a:rPr>
              <a:t>in</a:t>
            </a:r>
            <a:r>
              <a:rPr lang="zh-Hans" altLang="en-US" dirty="0">
                <a:solidFill>
                  <a:srgbClr val="FF0000"/>
                </a:solidFill>
              </a:rPr>
              <a:t> </a:t>
            </a:r>
            <a:r>
              <a:rPr lang="en-US" altLang="zh-Hans" dirty="0">
                <a:solidFill>
                  <a:srgbClr val="FF0000"/>
                </a:solidFill>
              </a:rPr>
              <a:t>figure</a:t>
            </a:r>
            <a:r>
              <a:rPr lang="zh-Hans" altLang="en-US" dirty="0">
                <a:solidFill>
                  <a:srgbClr val="FF0000"/>
                </a:solidFill>
              </a:rPr>
              <a:t> </a:t>
            </a:r>
            <a:r>
              <a:rPr lang="en-US" altLang="zh-Hans" dirty="0">
                <a:solidFill>
                  <a:srgbClr val="FF0000"/>
                </a:solidFill>
              </a:rPr>
              <a:t>2,</a:t>
            </a:r>
            <a:r>
              <a:rPr lang="zh-Hans" altLang="en-US" dirty="0">
                <a:solidFill>
                  <a:srgbClr val="FF0000"/>
                </a:solidFill>
              </a:rPr>
              <a:t> </a:t>
            </a:r>
            <a:r>
              <a:rPr lang="en-US" altLang="zh-Hans" dirty="0">
                <a:solidFill>
                  <a:srgbClr val="FF0000"/>
                </a:solidFill>
              </a:rPr>
              <a:t>3)</a:t>
            </a:r>
            <a:endParaRPr lang="en-US" dirty="0">
              <a:solidFill>
                <a:srgbClr val="FF0000"/>
              </a:solidFill>
            </a:endParaRPr>
          </a:p>
        </p:txBody>
      </p:sp>
    </p:spTree>
    <p:extLst>
      <p:ext uri="{BB962C8B-B14F-4D97-AF65-F5344CB8AC3E}">
        <p14:creationId xmlns:p14="http://schemas.microsoft.com/office/powerpoint/2010/main" val="870173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C177B-E5C2-2142-B70F-A2371A5FF841}"/>
              </a:ext>
            </a:extLst>
          </p:cNvPr>
          <p:cNvSpPr>
            <a:spLocks noGrp="1"/>
          </p:cNvSpPr>
          <p:nvPr>
            <p:ph type="title"/>
          </p:nvPr>
        </p:nvSpPr>
        <p:spPr/>
        <p:txBody>
          <a:bodyPr/>
          <a:lstStyle/>
          <a:p>
            <a:r>
              <a:rPr lang="en-US" altLang="zh-Hans" dirty="0" err="1"/>
              <a:t>TreeView</a:t>
            </a:r>
            <a:r>
              <a:rPr lang="zh-Hans" altLang="en-US" dirty="0"/>
              <a:t> </a:t>
            </a:r>
            <a:r>
              <a:rPr lang="en-US" altLang="zh-Hans" dirty="0"/>
              <a:t>Design</a:t>
            </a:r>
            <a:endParaRPr lang="en-US" dirty="0"/>
          </a:p>
        </p:txBody>
      </p:sp>
      <p:pic>
        <p:nvPicPr>
          <p:cNvPr id="5" name="Content Placeholder 4">
            <a:extLst>
              <a:ext uri="{FF2B5EF4-FFF2-40B4-BE49-F238E27FC236}">
                <a16:creationId xmlns:a16="http://schemas.microsoft.com/office/drawing/2014/main" id="{939FAB64-6A35-6944-AB80-781B70A15191}"/>
              </a:ext>
            </a:extLst>
          </p:cNvPr>
          <p:cNvPicPr>
            <a:picLocks noGrp="1" noChangeAspect="1"/>
          </p:cNvPicPr>
          <p:nvPr>
            <p:ph idx="1"/>
          </p:nvPr>
        </p:nvPicPr>
        <p:blipFill>
          <a:blip r:embed="rId2"/>
          <a:stretch>
            <a:fillRect/>
          </a:stretch>
        </p:blipFill>
        <p:spPr>
          <a:xfrm>
            <a:off x="0" y="1690687"/>
            <a:ext cx="12206550" cy="3524779"/>
          </a:xfrm>
        </p:spPr>
      </p:pic>
      <p:cxnSp>
        <p:nvCxnSpPr>
          <p:cNvPr id="6" name="Straight Connector 5">
            <a:extLst>
              <a:ext uri="{FF2B5EF4-FFF2-40B4-BE49-F238E27FC236}">
                <a16:creationId xmlns:a16="http://schemas.microsoft.com/office/drawing/2014/main" id="{23396149-7CD3-2D40-80B4-179FE29FCF97}"/>
              </a:ext>
            </a:extLst>
          </p:cNvPr>
          <p:cNvCxnSpPr>
            <a:cxnSpLocks/>
          </p:cNvCxnSpPr>
          <p:nvPr/>
        </p:nvCxnSpPr>
        <p:spPr>
          <a:xfrm>
            <a:off x="1378278" y="3468710"/>
            <a:ext cx="10475055" cy="0"/>
          </a:xfrm>
          <a:prstGeom prst="line">
            <a:avLst/>
          </a:prstGeom>
          <a:ln w="63500"/>
        </p:spPr>
        <p:style>
          <a:lnRef idx="3">
            <a:schemeClr val="accent2"/>
          </a:lnRef>
          <a:fillRef idx="0">
            <a:schemeClr val="accent2"/>
          </a:fillRef>
          <a:effectRef idx="2">
            <a:schemeClr val="accent2"/>
          </a:effectRef>
          <a:fontRef idx="minor">
            <a:schemeClr val="tx1"/>
          </a:fontRef>
        </p:style>
      </p:cxnSp>
      <p:cxnSp>
        <p:nvCxnSpPr>
          <p:cNvPr id="8" name="Straight Connector 7">
            <a:extLst>
              <a:ext uri="{FF2B5EF4-FFF2-40B4-BE49-F238E27FC236}">
                <a16:creationId xmlns:a16="http://schemas.microsoft.com/office/drawing/2014/main" id="{C6388D6C-2BD1-694E-963F-7162D98D3172}"/>
              </a:ext>
            </a:extLst>
          </p:cNvPr>
          <p:cNvCxnSpPr>
            <a:cxnSpLocks/>
          </p:cNvCxnSpPr>
          <p:nvPr/>
        </p:nvCxnSpPr>
        <p:spPr>
          <a:xfrm>
            <a:off x="192945" y="3773510"/>
            <a:ext cx="10475055" cy="0"/>
          </a:xfrm>
          <a:prstGeom prst="line">
            <a:avLst/>
          </a:prstGeom>
          <a:ln w="63500"/>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450745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9A72D-3D9B-0140-BEED-FF35AFBFD119}"/>
              </a:ext>
            </a:extLst>
          </p:cNvPr>
          <p:cNvSpPr>
            <a:spLocks noGrp="1"/>
          </p:cNvSpPr>
          <p:nvPr>
            <p:ph type="title"/>
          </p:nvPr>
        </p:nvSpPr>
        <p:spPr>
          <a:xfrm>
            <a:off x="228600" y="128059"/>
            <a:ext cx="10515600" cy="1325563"/>
          </a:xfrm>
        </p:spPr>
        <p:txBody>
          <a:bodyPr/>
          <a:lstStyle/>
          <a:p>
            <a:r>
              <a:rPr lang="en-US" altLang="zh-Hans" dirty="0"/>
              <a:t>Figure</a:t>
            </a:r>
            <a:r>
              <a:rPr lang="zh-Hans" altLang="en-US" dirty="0"/>
              <a:t> </a:t>
            </a:r>
            <a:r>
              <a:rPr lang="en-US" altLang="zh-Hans" dirty="0"/>
              <a:t>2:</a:t>
            </a:r>
            <a:r>
              <a:rPr lang="zh-Hans" altLang="en-US" dirty="0"/>
              <a:t> </a:t>
            </a:r>
            <a:r>
              <a:rPr lang="en-US" altLang="zh-Hans" dirty="0"/>
              <a:t>L</a:t>
            </a:r>
            <a:r>
              <a:rPr lang="zh-Hans" altLang="en-US" dirty="0"/>
              <a:t> </a:t>
            </a:r>
            <a:r>
              <a:rPr lang="en-US" altLang="zh-Hans" dirty="0"/>
              <a:t>=2,</a:t>
            </a:r>
            <a:r>
              <a:rPr lang="zh-Hans" altLang="en-US" dirty="0"/>
              <a:t> </a:t>
            </a:r>
            <a:r>
              <a:rPr lang="en-US" altLang="zh-Hans" dirty="0"/>
              <a:t>K</a:t>
            </a:r>
            <a:r>
              <a:rPr lang="zh-Hans" altLang="en-US" dirty="0"/>
              <a:t> </a:t>
            </a:r>
            <a:r>
              <a:rPr lang="en-US" altLang="zh-Hans" dirty="0"/>
              <a:t>=4</a:t>
            </a:r>
            <a:endParaRPr lang="en-US" dirty="0"/>
          </a:p>
        </p:txBody>
      </p:sp>
      <p:pic>
        <p:nvPicPr>
          <p:cNvPr id="5" name="Content Placeholder 4">
            <a:extLst>
              <a:ext uri="{FF2B5EF4-FFF2-40B4-BE49-F238E27FC236}">
                <a16:creationId xmlns:a16="http://schemas.microsoft.com/office/drawing/2014/main" id="{06325605-2F82-6E41-B756-2F826B611ECE}"/>
              </a:ext>
            </a:extLst>
          </p:cNvPr>
          <p:cNvPicPr>
            <a:picLocks noGrp="1" noChangeAspect="1"/>
          </p:cNvPicPr>
          <p:nvPr>
            <p:ph idx="1"/>
          </p:nvPr>
        </p:nvPicPr>
        <p:blipFill>
          <a:blip r:embed="rId2"/>
          <a:stretch>
            <a:fillRect/>
          </a:stretch>
        </p:blipFill>
        <p:spPr>
          <a:xfrm>
            <a:off x="2096334" y="1453621"/>
            <a:ext cx="8020749" cy="5116511"/>
          </a:xfrm>
        </p:spPr>
      </p:pic>
      <p:sp>
        <p:nvSpPr>
          <p:cNvPr id="6" name="Dodecagon 5">
            <a:extLst>
              <a:ext uri="{FF2B5EF4-FFF2-40B4-BE49-F238E27FC236}">
                <a16:creationId xmlns:a16="http://schemas.microsoft.com/office/drawing/2014/main" id="{C298B4A8-B003-DE46-8B60-5EA8399A00E2}"/>
              </a:ext>
            </a:extLst>
          </p:cNvPr>
          <p:cNvSpPr/>
          <p:nvPr/>
        </p:nvSpPr>
        <p:spPr>
          <a:xfrm>
            <a:off x="1137067" y="2369974"/>
            <a:ext cx="508000" cy="660400"/>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dirty="0"/>
              <a:t>1</a:t>
            </a:r>
            <a:endParaRPr lang="en-US" dirty="0"/>
          </a:p>
        </p:txBody>
      </p:sp>
      <p:sp>
        <p:nvSpPr>
          <p:cNvPr id="7" name="Dodecagon 6">
            <a:extLst>
              <a:ext uri="{FF2B5EF4-FFF2-40B4-BE49-F238E27FC236}">
                <a16:creationId xmlns:a16="http://schemas.microsoft.com/office/drawing/2014/main" id="{06A6911C-3840-4642-BAFE-846C03D45280}"/>
              </a:ext>
            </a:extLst>
          </p:cNvPr>
          <p:cNvSpPr/>
          <p:nvPr/>
        </p:nvSpPr>
        <p:spPr>
          <a:xfrm>
            <a:off x="1137067" y="3616526"/>
            <a:ext cx="508000" cy="660400"/>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dirty="0"/>
              <a:t>2</a:t>
            </a:r>
            <a:endParaRPr lang="en-US" dirty="0"/>
          </a:p>
        </p:txBody>
      </p:sp>
      <p:sp>
        <p:nvSpPr>
          <p:cNvPr id="8" name="Dodecagon 7">
            <a:extLst>
              <a:ext uri="{FF2B5EF4-FFF2-40B4-BE49-F238E27FC236}">
                <a16:creationId xmlns:a16="http://schemas.microsoft.com/office/drawing/2014/main" id="{0A79F9C3-1B94-F740-9EFA-6FD6FB283FAA}"/>
              </a:ext>
            </a:extLst>
          </p:cNvPr>
          <p:cNvSpPr/>
          <p:nvPr/>
        </p:nvSpPr>
        <p:spPr>
          <a:xfrm>
            <a:off x="1215217" y="5677137"/>
            <a:ext cx="508000" cy="660400"/>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dirty="0"/>
              <a:t>3</a:t>
            </a:r>
            <a:endParaRPr lang="en-US" dirty="0"/>
          </a:p>
        </p:txBody>
      </p:sp>
      <p:sp>
        <p:nvSpPr>
          <p:cNvPr id="9" name="TextBox 8">
            <a:extLst>
              <a:ext uri="{FF2B5EF4-FFF2-40B4-BE49-F238E27FC236}">
                <a16:creationId xmlns:a16="http://schemas.microsoft.com/office/drawing/2014/main" id="{7D65D8BB-556B-8F47-A4E8-1FA916C5133F}"/>
              </a:ext>
            </a:extLst>
          </p:cNvPr>
          <p:cNvSpPr txBox="1"/>
          <p:nvPr/>
        </p:nvSpPr>
        <p:spPr>
          <a:xfrm>
            <a:off x="6316133" y="3928533"/>
            <a:ext cx="5740400" cy="3139321"/>
          </a:xfrm>
          <a:prstGeom prst="rect">
            <a:avLst/>
          </a:prstGeom>
          <a:noFill/>
        </p:spPr>
        <p:txBody>
          <a:bodyPr wrap="square" rtlCol="0">
            <a:spAutoFit/>
          </a:bodyPr>
          <a:lstStyle/>
          <a:p>
            <a:r>
              <a:rPr lang="en-US" dirty="0"/>
              <a:t>Figure 2 shows the </a:t>
            </a:r>
            <a:r>
              <a:rPr lang="en-US" dirty="0" err="1"/>
              <a:t>TreeView</a:t>
            </a:r>
            <a:r>
              <a:rPr lang="en-US" dirty="0"/>
              <a:t> visualization for a correctly classified example. While the root factor rejects the hypothesis for the classes </a:t>
            </a:r>
            <a:r>
              <a:rPr lang="en-US" i="1" dirty="0"/>
              <a:t>Grass, Path, Sky, Window </a:t>
            </a:r>
            <a:r>
              <a:rPr lang="en-US" dirty="0"/>
              <a:t>(indicated by a red bounded box) right away, a sequence of three more factors were required to reject the hypotheses for </a:t>
            </a:r>
            <a:r>
              <a:rPr lang="en-US" i="1" dirty="0"/>
              <a:t>Cement</a:t>
            </a:r>
            <a:r>
              <a:rPr lang="en-US" dirty="0"/>
              <a:t>. A fine-grained analysis of the high-ranked features from the input space (marked in red) can provide more insights into the connection between the input and label spaces, thereby enabling the analyst to validate their mental map between the spaces. </a:t>
            </a:r>
          </a:p>
          <a:p>
            <a:endParaRPr lang="en-US" dirty="0"/>
          </a:p>
        </p:txBody>
      </p:sp>
    </p:spTree>
    <p:extLst>
      <p:ext uri="{BB962C8B-B14F-4D97-AF65-F5344CB8AC3E}">
        <p14:creationId xmlns:p14="http://schemas.microsoft.com/office/powerpoint/2010/main" val="2769917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9ED7B-96BE-454A-AE01-B8D73963DDB5}"/>
              </a:ext>
            </a:extLst>
          </p:cNvPr>
          <p:cNvSpPr>
            <a:spLocks noGrp="1"/>
          </p:cNvSpPr>
          <p:nvPr>
            <p:ph type="title"/>
          </p:nvPr>
        </p:nvSpPr>
        <p:spPr/>
        <p:txBody>
          <a:bodyPr>
            <a:normAutofit/>
          </a:bodyPr>
          <a:lstStyle/>
          <a:p>
            <a:r>
              <a:rPr lang="en-US" altLang="zh-Hans" sz="3300" dirty="0"/>
              <a:t>Figure</a:t>
            </a:r>
            <a:r>
              <a:rPr lang="zh-Hans" altLang="en-US" sz="3300" dirty="0"/>
              <a:t> </a:t>
            </a:r>
            <a:r>
              <a:rPr lang="en-US" altLang="zh-Hans" sz="3300" dirty="0"/>
              <a:t>3:</a:t>
            </a:r>
            <a:r>
              <a:rPr lang="zh-Hans" altLang="en-US" sz="3300" dirty="0"/>
              <a:t> </a:t>
            </a:r>
            <a:r>
              <a:rPr lang="en-US" sz="3300" i="1" dirty="0" err="1"/>
              <a:t>Treeview</a:t>
            </a:r>
            <a:r>
              <a:rPr lang="en-US" sz="3300" i="1" dirty="0"/>
              <a:t> </a:t>
            </a:r>
            <a:r>
              <a:rPr lang="en-US" sz="3300" dirty="0"/>
              <a:t>visualization for a sample which is wrongly classified by the neural network</a:t>
            </a:r>
            <a:r>
              <a:rPr lang="zh-Hans" altLang="en-US" sz="3300" dirty="0"/>
              <a:t> </a:t>
            </a:r>
            <a:r>
              <a:rPr lang="en-US" altLang="zh-Hans" sz="3300" dirty="0"/>
              <a:t>(L=2,</a:t>
            </a:r>
            <a:r>
              <a:rPr lang="zh-Hans" altLang="en-US" sz="3300" dirty="0"/>
              <a:t> </a:t>
            </a:r>
            <a:r>
              <a:rPr lang="en-US" altLang="zh-Hans" sz="3300" dirty="0">
                <a:solidFill>
                  <a:srgbClr val="FF0000"/>
                </a:solidFill>
              </a:rPr>
              <a:t>K=6?</a:t>
            </a:r>
            <a:r>
              <a:rPr lang="en-US" sz="3300" dirty="0">
                <a:solidFill>
                  <a:srgbClr val="FF0000"/>
                </a:solidFill>
              </a:rPr>
              <a:t> </a:t>
            </a:r>
            <a:r>
              <a:rPr lang="en-US" altLang="zh-Hans" sz="3300" dirty="0"/>
              <a:t>)</a:t>
            </a:r>
            <a:endParaRPr lang="en-US" sz="3300" dirty="0"/>
          </a:p>
        </p:txBody>
      </p:sp>
      <p:pic>
        <p:nvPicPr>
          <p:cNvPr id="5" name="Content Placeholder 4">
            <a:extLst>
              <a:ext uri="{FF2B5EF4-FFF2-40B4-BE49-F238E27FC236}">
                <a16:creationId xmlns:a16="http://schemas.microsoft.com/office/drawing/2014/main" id="{A66265AA-64A2-994D-9ADD-78F7B38820C1}"/>
              </a:ext>
            </a:extLst>
          </p:cNvPr>
          <p:cNvPicPr>
            <a:picLocks noGrp="1" noChangeAspect="1"/>
          </p:cNvPicPr>
          <p:nvPr>
            <p:ph idx="1"/>
          </p:nvPr>
        </p:nvPicPr>
        <p:blipFill>
          <a:blip r:embed="rId2"/>
          <a:stretch>
            <a:fillRect/>
          </a:stretch>
        </p:blipFill>
        <p:spPr>
          <a:xfrm>
            <a:off x="1393430" y="1558821"/>
            <a:ext cx="5641418" cy="5079045"/>
          </a:xfrm>
        </p:spPr>
      </p:pic>
      <p:sp>
        <p:nvSpPr>
          <p:cNvPr id="6" name="Dodecagon 5">
            <a:extLst>
              <a:ext uri="{FF2B5EF4-FFF2-40B4-BE49-F238E27FC236}">
                <a16:creationId xmlns:a16="http://schemas.microsoft.com/office/drawing/2014/main" id="{BB03161C-4951-9D46-B9CB-70AD3E33D460}"/>
              </a:ext>
            </a:extLst>
          </p:cNvPr>
          <p:cNvSpPr/>
          <p:nvPr/>
        </p:nvSpPr>
        <p:spPr>
          <a:xfrm>
            <a:off x="838200" y="2285306"/>
            <a:ext cx="397933" cy="457893"/>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dirty="0"/>
              <a:t>1</a:t>
            </a:r>
            <a:endParaRPr lang="en-US" dirty="0"/>
          </a:p>
        </p:txBody>
      </p:sp>
      <p:sp>
        <p:nvSpPr>
          <p:cNvPr id="7" name="Dodecagon 6">
            <a:extLst>
              <a:ext uri="{FF2B5EF4-FFF2-40B4-BE49-F238E27FC236}">
                <a16:creationId xmlns:a16="http://schemas.microsoft.com/office/drawing/2014/main" id="{8065CB76-7AD9-A04C-8CBF-B1D5BCB831A5}"/>
              </a:ext>
            </a:extLst>
          </p:cNvPr>
          <p:cNvSpPr/>
          <p:nvPr/>
        </p:nvSpPr>
        <p:spPr>
          <a:xfrm>
            <a:off x="842433" y="2999434"/>
            <a:ext cx="397933" cy="457893"/>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dirty="0"/>
              <a:t>2</a:t>
            </a:r>
            <a:endParaRPr lang="en-US" dirty="0"/>
          </a:p>
        </p:txBody>
      </p:sp>
      <p:sp>
        <p:nvSpPr>
          <p:cNvPr id="8" name="Dodecagon 7">
            <a:extLst>
              <a:ext uri="{FF2B5EF4-FFF2-40B4-BE49-F238E27FC236}">
                <a16:creationId xmlns:a16="http://schemas.microsoft.com/office/drawing/2014/main" id="{FBA6B858-9DA3-4F41-897A-267DCF4F3273}"/>
              </a:ext>
            </a:extLst>
          </p:cNvPr>
          <p:cNvSpPr/>
          <p:nvPr/>
        </p:nvSpPr>
        <p:spPr>
          <a:xfrm>
            <a:off x="838200" y="3713562"/>
            <a:ext cx="397933" cy="457893"/>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dirty="0"/>
              <a:t>3</a:t>
            </a:r>
            <a:endParaRPr lang="en-US" dirty="0"/>
          </a:p>
        </p:txBody>
      </p:sp>
      <p:sp>
        <p:nvSpPr>
          <p:cNvPr id="9" name="TextBox 8">
            <a:extLst>
              <a:ext uri="{FF2B5EF4-FFF2-40B4-BE49-F238E27FC236}">
                <a16:creationId xmlns:a16="http://schemas.microsoft.com/office/drawing/2014/main" id="{C1693268-7E91-1144-9316-20736BAAEC4A}"/>
              </a:ext>
            </a:extLst>
          </p:cNvPr>
          <p:cNvSpPr txBox="1"/>
          <p:nvPr/>
        </p:nvSpPr>
        <p:spPr>
          <a:xfrm>
            <a:off x="7034848" y="3285067"/>
            <a:ext cx="4869285" cy="2308324"/>
          </a:xfrm>
          <a:prstGeom prst="rect">
            <a:avLst/>
          </a:prstGeom>
          <a:noFill/>
        </p:spPr>
        <p:txBody>
          <a:bodyPr wrap="square" rtlCol="0">
            <a:spAutoFit/>
          </a:bodyPr>
          <a:lstStyle/>
          <a:p>
            <a:r>
              <a:rPr lang="en-US" dirty="0"/>
              <a:t>In contrary, the negative example in Figure 3 illustrates a case where the factors identified by the network were unable to clearly discriminate between </a:t>
            </a:r>
            <a:r>
              <a:rPr lang="en-US" i="1" dirty="0"/>
              <a:t>Foliage </a:t>
            </a:r>
            <a:r>
              <a:rPr lang="en-US" dirty="0"/>
              <a:t>and the true class label </a:t>
            </a:r>
            <a:r>
              <a:rPr lang="en-US" i="1" dirty="0"/>
              <a:t>Window</a:t>
            </a:r>
            <a:r>
              <a:rPr lang="en-US" dirty="0"/>
              <a:t>. The </a:t>
            </a:r>
            <a:r>
              <a:rPr lang="en-US" i="1" dirty="0" err="1"/>
              <a:t>Treeview</a:t>
            </a:r>
            <a:r>
              <a:rPr lang="en-US" i="1" dirty="0"/>
              <a:t> </a:t>
            </a:r>
            <a:r>
              <a:rPr lang="en-US" dirty="0"/>
              <a:t>visualization allows a convenient transition between factors, class labels, and the input data space, while staying relevant to the features inferred using the neural network. </a:t>
            </a:r>
          </a:p>
        </p:txBody>
      </p:sp>
    </p:spTree>
    <p:extLst>
      <p:ext uri="{BB962C8B-B14F-4D97-AF65-F5344CB8AC3E}">
        <p14:creationId xmlns:p14="http://schemas.microsoft.com/office/powerpoint/2010/main" val="32813141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TotalTime>
  <Words>630</Words>
  <Application>Microsoft Macintosh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等线</vt:lpstr>
      <vt:lpstr>等线 Light</vt:lpstr>
      <vt:lpstr>Arial</vt:lpstr>
      <vt:lpstr>Calibri</vt:lpstr>
      <vt:lpstr>Calibri Light</vt:lpstr>
      <vt:lpstr>Office Theme</vt:lpstr>
      <vt:lpstr>TreeView: Peeking into deep neural networks via feature-space partitioning</vt:lpstr>
      <vt:lpstr>Abstract</vt:lpstr>
      <vt:lpstr>1. Interpretability in machine learning (skip) 2. Proposed approach</vt:lpstr>
      <vt:lpstr>PowerPoint Presentation</vt:lpstr>
      <vt:lpstr>2.1 identifying factors</vt:lpstr>
      <vt:lpstr>2.2 constructing meta-features</vt:lpstr>
      <vt:lpstr>TreeView Design</vt:lpstr>
      <vt:lpstr>Figure 2: L =2, K =4</vt:lpstr>
      <vt:lpstr>Figure 3: Treeview visualization for a sample which is wrongly classified by the neural network (L=2, K=6? )</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Yezheng Li</dc:creator>
  <cp:lastModifiedBy>Yezheng Li</cp:lastModifiedBy>
  <cp:revision>30</cp:revision>
  <dcterms:created xsi:type="dcterms:W3CDTF">2018-04-08T14:15:34Z</dcterms:created>
  <dcterms:modified xsi:type="dcterms:W3CDTF">2018-04-09T16:59:12Z</dcterms:modified>
</cp:coreProperties>
</file>