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69AE7-9632-4A04-BFDD-153DBE80CB4E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99428-3DFD-4938-B0B4-E60DE2C6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7CAED-4F6D-48EB-ADCE-01B942D6FF3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62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5DA-6C58-4692-A7EC-160FB159EA28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FE89-40C0-476A-B5A6-75D90D45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5DA-6C58-4692-A7EC-160FB159EA28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FE89-40C0-476A-B5A6-75D90D45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1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5DA-6C58-4692-A7EC-160FB159EA28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FE89-40C0-476A-B5A6-75D90D45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7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5DA-6C58-4692-A7EC-160FB159EA28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FE89-40C0-476A-B5A6-75D90D45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3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5DA-6C58-4692-A7EC-160FB159EA28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FE89-40C0-476A-B5A6-75D90D45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4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5DA-6C58-4692-A7EC-160FB159EA28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FE89-40C0-476A-B5A6-75D90D45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7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5DA-6C58-4692-A7EC-160FB159EA28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FE89-40C0-476A-B5A6-75D90D45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5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5DA-6C58-4692-A7EC-160FB159EA28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FE89-40C0-476A-B5A6-75D90D45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8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5DA-6C58-4692-A7EC-160FB159EA28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FE89-40C0-476A-B5A6-75D90D45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5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5DA-6C58-4692-A7EC-160FB159EA28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FE89-40C0-476A-B5A6-75D90D45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5DA-6C58-4692-A7EC-160FB159EA28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FE89-40C0-476A-B5A6-75D90D45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95DA-6C58-4692-A7EC-160FB159EA28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3FE89-40C0-476A-B5A6-75D90D450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6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9412818" y="3903955"/>
            <a:ext cx="3961" cy="506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448678" y="4941168"/>
            <a:ext cx="3961" cy="506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0368353" y="4943934"/>
            <a:ext cx="3961" cy="506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266576" y="4395638"/>
            <a:ext cx="3961" cy="506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314043" y="4395638"/>
            <a:ext cx="3961" cy="506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20902" y="4787756"/>
            <a:ext cx="9394" cy="609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0341001" y="3911015"/>
            <a:ext cx="3961" cy="506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63217"/>
              </p:ext>
            </p:extLst>
          </p:nvPr>
        </p:nvGraphicFramePr>
        <p:xfrm>
          <a:off x="2124094" y="635000"/>
          <a:ext cx="8859098" cy="522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283"/>
                <a:gridCol w="386239"/>
                <a:gridCol w="1665702"/>
                <a:gridCol w="2910355"/>
                <a:gridCol w="3266519"/>
              </a:tblGrid>
              <a:tr h="489744">
                <a:tc rowSpan="2" gridSpan="2">
                  <a:txBody>
                    <a:bodyPr/>
                    <a:lstStyle/>
                    <a:p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 anchor="ctr" anchorCtr="1">
                    <a:solidFill>
                      <a:srgbClr val="00206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Quark Polarization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 anchor="ctr" anchorCtr="1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92088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omic Sans MS" panose="030F0702030302020204" pitchFamily="66" charset="0"/>
                        </a:rPr>
                        <a:t>Unpolarized</a:t>
                      </a:r>
                      <a:endParaRPr lang="en-US" sz="1800" dirty="0" smtClean="0">
                        <a:latin typeface="Comic Sans MS" panose="030F0702030302020204" pitchFamily="66" charset="0"/>
                      </a:endParaRPr>
                    </a:p>
                    <a:p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        (U)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Longitudinally</a:t>
                      </a:r>
                      <a:r>
                        <a:rPr lang="en-US" sz="1800" baseline="0" dirty="0" smtClean="0">
                          <a:latin typeface="Comic Sans MS" panose="030F0702030302020204" pitchFamily="66" charset="0"/>
                        </a:rPr>
                        <a:t> Polarized </a:t>
                      </a:r>
                    </a:p>
                    <a:p>
                      <a:r>
                        <a:rPr lang="en-US" sz="1800" baseline="0" dirty="0" smtClean="0">
                          <a:latin typeface="Comic Sans MS" panose="030F0702030302020204" pitchFamily="66" charset="0"/>
                        </a:rPr>
                        <a:t>                (L)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Transversely Polarized </a:t>
                      </a:r>
                    </a:p>
                    <a:p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               (T)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 anchor="ctr" anchorCtr="1">
                    <a:solidFill>
                      <a:srgbClr val="FFC000"/>
                    </a:solidFill>
                  </a:tcPr>
                </a:tc>
              </a:tr>
              <a:tr h="942906">
                <a:tc rowSpan="3">
                  <a:txBody>
                    <a:bodyPr/>
                    <a:lstStyle/>
                    <a:p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Nucleon Polarization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 anchorCtr="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U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aseline="-25000" dirty="0">
                        <a:latin typeface="Comic Sans MS" panose="030F0702030302020204" pitchFamily="66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baseline="-25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</a:tr>
              <a:tr h="9341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L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baseline="-25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baseline="-25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</a:tr>
              <a:tr h="20689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T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 anchor="ctr" anchorCt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baseline="-25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baseline="-25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baseline="-25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302843"/>
              </p:ext>
            </p:extLst>
          </p:nvPr>
        </p:nvGraphicFramePr>
        <p:xfrm>
          <a:off x="3206018" y="2186005"/>
          <a:ext cx="10699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4" imgW="558720" imgH="228600" progId="Equation.3">
                  <p:embed/>
                </p:oleObj>
              </mc:Choice>
              <mc:Fallback>
                <p:oleObj name="Equation" r:id="rId4" imgW="5587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6018" y="2186005"/>
                        <a:ext cx="106997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084428"/>
              </p:ext>
            </p:extLst>
          </p:nvPr>
        </p:nvGraphicFramePr>
        <p:xfrm>
          <a:off x="3311776" y="3950296"/>
          <a:ext cx="11922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6" imgW="622080" imgH="228600" progId="Equation.3">
                  <p:embed/>
                </p:oleObj>
              </mc:Choice>
              <mc:Fallback>
                <p:oleObj name="Equation" r:id="rId6" imgW="6220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11776" y="3950296"/>
                        <a:ext cx="1192212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953210"/>
              </p:ext>
            </p:extLst>
          </p:nvPr>
        </p:nvGraphicFramePr>
        <p:xfrm>
          <a:off x="7949088" y="4958772"/>
          <a:ext cx="11668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8" imgW="609480" imgH="228600" progId="Equation.3">
                  <p:embed/>
                </p:oleObj>
              </mc:Choice>
              <mc:Fallback>
                <p:oleObj name="Equation" r:id="rId8" imgW="609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49088" y="4958772"/>
                        <a:ext cx="116681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057164"/>
              </p:ext>
            </p:extLst>
          </p:nvPr>
        </p:nvGraphicFramePr>
        <p:xfrm>
          <a:off x="7950398" y="4101034"/>
          <a:ext cx="1092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10" imgW="571320" imgH="228600" progId="Equation.3">
                  <p:embed/>
                </p:oleObj>
              </mc:Choice>
              <mc:Fallback>
                <p:oleObj name="Equation" r:id="rId10" imgW="5713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50398" y="4101034"/>
                        <a:ext cx="109220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180143"/>
              </p:ext>
            </p:extLst>
          </p:nvPr>
        </p:nvGraphicFramePr>
        <p:xfrm>
          <a:off x="7952801" y="3062288"/>
          <a:ext cx="11668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12" imgW="609480" imgH="228600" progId="Equation.3">
                  <p:embed/>
                </p:oleObj>
              </mc:Choice>
              <mc:Fallback>
                <p:oleObj name="Equation" r:id="rId12" imgW="609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52801" y="3062288"/>
                        <a:ext cx="116681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882155"/>
              </p:ext>
            </p:extLst>
          </p:nvPr>
        </p:nvGraphicFramePr>
        <p:xfrm>
          <a:off x="7943564" y="2147888"/>
          <a:ext cx="11398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14" imgW="596880" imgH="228600" progId="Equation.3">
                  <p:embed/>
                </p:oleObj>
              </mc:Choice>
              <mc:Fallback>
                <p:oleObj name="Equation" r:id="rId14" imgW="596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43564" y="2147888"/>
                        <a:ext cx="113982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496799"/>
              </p:ext>
            </p:extLst>
          </p:nvPr>
        </p:nvGraphicFramePr>
        <p:xfrm>
          <a:off x="4890367" y="4610100"/>
          <a:ext cx="12128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16" imgW="634680" imgH="228600" progId="Equation.3">
                  <p:embed/>
                </p:oleObj>
              </mc:Choice>
              <mc:Fallback>
                <p:oleObj name="Equation" r:id="rId16" imgW="6346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890367" y="4610100"/>
                        <a:ext cx="1212850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508443"/>
              </p:ext>
            </p:extLst>
          </p:nvPr>
        </p:nvGraphicFramePr>
        <p:xfrm>
          <a:off x="4898017" y="3038043"/>
          <a:ext cx="1089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18" imgW="571320" imgH="228600" progId="Equation.3">
                  <p:embed/>
                </p:oleObj>
              </mc:Choice>
              <mc:Fallback>
                <p:oleObj name="Equation" r:id="rId18" imgW="5713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98017" y="3038043"/>
                        <a:ext cx="108902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val 21"/>
          <p:cNvSpPr/>
          <p:nvPr/>
        </p:nvSpPr>
        <p:spPr>
          <a:xfrm>
            <a:off x="4307635" y="2232866"/>
            <a:ext cx="363769" cy="357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51650" y="2366622"/>
            <a:ext cx="95256" cy="1020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246577" y="2147370"/>
            <a:ext cx="363769" cy="357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383449" y="2353791"/>
            <a:ext cx="95256" cy="1020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178952" y="2147370"/>
            <a:ext cx="363769" cy="357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322967" y="2214451"/>
            <a:ext cx="95256" cy="1020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02012" y="3068935"/>
            <a:ext cx="363769" cy="357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04782" y="3135799"/>
            <a:ext cx="95256" cy="1020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134387" y="3068935"/>
            <a:ext cx="363769" cy="357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244498" y="3244099"/>
            <a:ext cx="95256" cy="1020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230702" y="4119979"/>
            <a:ext cx="363769" cy="357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362017" y="4320109"/>
            <a:ext cx="95256" cy="1020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163077" y="4119979"/>
            <a:ext cx="363769" cy="357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297568" y="4191987"/>
            <a:ext cx="95256" cy="1020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270291" y="5110374"/>
            <a:ext cx="363769" cy="357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474309" y="5186983"/>
            <a:ext cx="95256" cy="1020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202666" y="5110374"/>
            <a:ext cx="363769" cy="357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285564" y="5306160"/>
            <a:ext cx="95256" cy="1020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128198" y="4683670"/>
            <a:ext cx="363769" cy="357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068031" y="4683670"/>
            <a:ext cx="363769" cy="357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036933" y="3120642"/>
            <a:ext cx="363769" cy="357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976766" y="3120642"/>
            <a:ext cx="363769" cy="357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396972" y="3297118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336805" y="3290058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562051" y="3251051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494426" y="3251051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591385" y="4453116"/>
            <a:ext cx="3961" cy="506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429554" y="4759652"/>
            <a:ext cx="363769" cy="357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573569" y="4893408"/>
            <a:ext cx="95256" cy="1020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134558" y="4759652"/>
            <a:ext cx="363769" cy="357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278573" y="4893408"/>
            <a:ext cx="95256" cy="1020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0345763" y="4277857"/>
            <a:ext cx="3961" cy="16247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0374631" y="5183022"/>
            <a:ext cx="145272" cy="13451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6" idx="3"/>
          </p:cNvCxnSpPr>
          <p:nvPr/>
        </p:nvCxnSpPr>
        <p:spPr>
          <a:xfrm flipH="1">
            <a:off x="9323563" y="5275944"/>
            <a:ext cx="154468" cy="1393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2" idx="0"/>
          </p:cNvCxnSpPr>
          <p:nvPr/>
        </p:nvCxnSpPr>
        <p:spPr>
          <a:xfrm flipV="1">
            <a:off x="9405888" y="4119979"/>
            <a:ext cx="6699" cy="20609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370949" y="2325886"/>
            <a:ext cx="3961" cy="16247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9438218" y="2147370"/>
            <a:ext cx="6699" cy="20609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10321358" y="3118586"/>
            <a:ext cx="145272" cy="13451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9270290" y="3211508"/>
            <a:ext cx="154468" cy="1393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149323" y="3299279"/>
            <a:ext cx="251379" cy="591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092048" y="3254398"/>
            <a:ext cx="95256" cy="1020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6976765" y="3299279"/>
            <a:ext cx="210116" cy="591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171581" y="3254398"/>
            <a:ext cx="95256" cy="1020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6220602" y="4856397"/>
            <a:ext cx="251379" cy="591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7098904" y="4856397"/>
            <a:ext cx="210116" cy="591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183313" y="4817426"/>
            <a:ext cx="95256" cy="1020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286206" y="4817426"/>
            <a:ext cx="95256" cy="1020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822640" y="2132857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-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774346" y="3033242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-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00748" y="4047972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-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727637" y="5025128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-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77926" y="4611663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-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606304" y="3071586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-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763866" y="4741149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-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73937" y="5410527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00B050"/>
                </a:solidFill>
              </a:rPr>
              <a:t>Sivers</a:t>
            </a:r>
            <a:endParaRPr lang="en-US" sz="1400" i="1" dirty="0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174315" y="5497488"/>
            <a:ext cx="102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00B050"/>
                </a:solidFill>
              </a:rPr>
              <a:t>Pretzelosity</a:t>
            </a:r>
            <a:endParaRPr lang="en-US" sz="1400" i="1" dirty="0">
              <a:solidFill>
                <a:srgbClr val="00B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196972" y="4509121"/>
            <a:ext cx="1059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00B050"/>
                </a:solidFill>
              </a:rPr>
              <a:t>Transversity</a:t>
            </a:r>
            <a:endParaRPr lang="en-US" sz="1400" i="1" dirty="0">
              <a:solidFill>
                <a:srgbClr val="00B05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080444" y="2557177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B050"/>
                </a:solidFill>
              </a:rPr>
              <a:t>Boer-Mulders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323774" y="35150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B050"/>
                </a:solidFill>
              </a:rPr>
              <a:t>Helicity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81316" y="5281464"/>
            <a:ext cx="1174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B050"/>
                </a:solidFill>
              </a:rPr>
              <a:t>Trans-Helicity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993273" y="3481264"/>
            <a:ext cx="1466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B050"/>
                </a:solidFill>
              </a:rPr>
              <a:t>Long-</a:t>
            </a:r>
            <a:r>
              <a:rPr lang="en-US" sz="1400" i="1" dirty="0" err="1">
                <a:solidFill>
                  <a:srgbClr val="00B050"/>
                </a:solidFill>
              </a:rPr>
              <a:t>Transversity</a:t>
            </a:r>
            <a:endParaRPr lang="en-US" sz="14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39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Comic Sans MS</vt:lpstr>
      <vt:lpstr>Office Theme</vt:lpstr>
      <vt:lpstr>Microsoft Equation 3.0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Zhihong Ye</dc:creator>
  <cp:lastModifiedBy>Zhihong Ye</cp:lastModifiedBy>
  <cp:revision>5</cp:revision>
  <dcterms:created xsi:type="dcterms:W3CDTF">2015-04-13T20:47:35Z</dcterms:created>
  <dcterms:modified xsi:type="dcterms:W3CDTF">2015-04-17T21:02:29Z</dcterms:modified>
</cp:coreProperties>
</file>