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C1AE0-EFED-4110-94A6-BA503C7DAC3F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BE08F-75CB-4314-BF03-81A73F0B4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3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have finished most</a:t>
            </a:r>
            <a:r>
              <a:rPr lang="en-US" altLang="zh-CN" baseline="0" dirty="0" smtClean="0"/>
              <a:t> of calibration for a while. And we are currently on the stage to extract the cross section results. Several projects are under-going and I will discuss some important progress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6D7E8-AEA9-4372-89ED-924FAA60D1A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71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have finished most</a:t>
            </a:r>
            <a:r>
              <a:rPr lang="en-US" altLang="zh-CN" baseline="0" dirty="0" smtClean="0"/>
              <a:t> of calibration for a while. And we are currently on the stage to extract the cross section results. Several projects are under-going and I will discuss some important progress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6D7E8-AEA9-4372-89ED-924FAA60D1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71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CA22-3D3F-4F38-AC33-FE396E71872D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B61D-20CD-415B-BB04-85700B80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2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CA22-3D3F-4F38-AC33-FE396E71872D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B61D-20CD-415B-BB04-85700B80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6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CA22-3D3F-4F38-AC33-FE396E71872D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B61D-20CD-415B-BB04-85700B80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5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CA22-3D3F-4F38-AC33-FE396E71872D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B61D-20CD-415B-BB04-85700B80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9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CA22-3D3F-4F38-AC33-FE396E71872D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B61D-20CD-415B-BB04-85700B80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1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CA22-3D3F-4F38-AC33-FE396E71872D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B61D-20CD-415B-BB04-85700B80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8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CA22-3D3F-4F38-AC33-FE396E71872D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B61D-20CD-415B-BB04-85700B80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1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CA22-3D3F-4F38-AC33-FE396E71872D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B61D-20CD-415B-BB04-85700B80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7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CA22-3D3F-4F38-AC33-FE396E71872D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B61D-20CD-415B-BB04-85700B80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2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CA22-3D3F-4F38-AC33-FE396E71872D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B61D-20CD-415B-BB04-85700B80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76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CA22-3D3F-4F38-AC33-FE396E71872D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1B61D-20CD-415B-BB04-85700B80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8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DCA22-3D3F-4F38-AC33-FE396E71872D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1B61D-20CD-415B-BB04-85700B80C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2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8618" y="715327"/>
            <a:ext cx="547518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 flow-chart to extract inclusive cross sections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42590" y="1376230"/>
            <a:ext cx="1982444" cy="228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Initial Raw Data Reply</a:t>
            </a:r>
            <a:endParaRPr lang="en-US" sz="1000" b="1" dirty="0"/>
          </a:p>
        </p:txBody>
      </p:sp>
      <p:sp>
        <p:nvSpPr>
          <p:cNvPr id="8" name="Down Arrow 7"/>
          <p:cNvSpPr/>
          <p:nvPr/>
        </p:nvSpPr>
        <p:spPr>
          <a:xfrm>
            <a:off x="1126622" y="1681030"/>
            <a:ext cx="266700" cy="1524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2680176" y="1681030"/>
            <a:ext cx="266700" cy="1524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59038" y="1866900"/>
            <a:ext cx="947870" cy="7876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Beam Calibration</a:t>
            </a:r>
          </a:p>
          <a:p>
            <a:pPr algn="ctr"/>
            <a:r>
              <a:rPr lang="en-US" sz="1000" b="1" dirty="0" smtClean="0"/>
              <a:t>(BCM, BPM, Raster)</a:t>
            </a:r>
            <a:endParaRPr lang="en-US" sz="1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493592" y="1866900"/>
            <a:ext cx="910484" cy="7876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Detector Calibration</a:t>
            </a:r>
          </a:p>
          <a:p>
            <a:pPr algn="ctr"/>
            <a:r>
              <a:rPr lang="en-US" sz="1000" b="1" dirty="0" smtClean="0"/>
              <a:t>(VDC, </a:t>
            </a:r>
            <a:r>
              <a:rPr lang="en-US" sz="1000" b="1" dirty="0" err="1" smtClean="0"/>
              <a:t>Scin</a:t>
            </a:r>
            <a:r>
              <a:rPr lang="en-US" sz="1000" b="1" dirty="0" smtClean="0"/>
              <a:t>,</a:t>
            </a:r>
          </a:p>
          <a:p>
            <a:pPr algn="ctr"/>
            <a:r>
              <a:rPr lang="en-US" sz="1000" b="1" dirty="0" smtClean="0"/>
              <a:t>GC, </a:t>
            </a:r>
            <a:r>
              <a:rPr lang="en-US" sz="1000" b="1" dirty="0" err="1" smtClean="0"/>
              <a:t>Calo</a:t>
            </a:r>
            <a:r>
              <a:rPr lang="en-US" sz="1000" b="1" dirty="0" smtClean="0"/>
              <a:t>)</a:t>
            </a:r>
            <a:endParaRPr lang="en-US" sz="1000" b="1" dirty="0"/>
          </a:p>
        </p:txBody>
      </p:sp>
      <p:sp>
        <p:nvSpPr>
          <p:cNvPr id="16" name="Rectangle 15"/>
          <p:cNvSpPr/>
          <p:nvPr/>
        </p:nvSpPr>
        <p:spPr>
          <a:xfrm>
            <a:off x="1045792" y="2722192"/>
            <a:ext cx="1143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32576" y="2722192"/>
            <a:ext cx="1143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2590" y="2950792"/>
            <a:ext cx="1904286" cy="76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974222" y="3035538"/>
            <a:ext cx="266700" cy="1524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60876" y="3229954"/>
            <a:ext cx="914400" cy="3475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Optics Calibration</a:t>
            </a:r>
            <a:endParaRPr lang="en-US" sz="1000" b="1" dirty="0"/>
          </a:p>
        </p:txBody>
      </p:sp>
      <p:sp>
        <p:nvSpPr>
          <p:cNvPr id="21" name="Down Arrow 20"/>
          <p:cNvSpPr/>
          <p:nvPr/>
        </p:nvSpPr>
        <p:spPr>
          <a:xfrm>
            <a:off x="2747830" y="3035538"/>
            <a:ext cx="266700" cy="1524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477928" y="3229954"/>
            <a:ext cx="782294" cy="3475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PID Cuts Study</a:t>
            </a:r>
            <a:endParaRPr lang="en-US" sz="1000" b="1" dirty="0"/>
          </a:p>
        </p:txBody>
      </p:sp>
      <p:sp>
        <p:nvSpPr>
          <p:cNvPr id="23" name="Down Arrow 22"/>
          <p:cNvSpPr/>
          <p:nvPr/>
        </p:nvSpPr>
        <p:spPr>
          <a:xfrm>
            <a:off x="1880076" y="3035538"/>
            <a:ext cx="266700" cy="1524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25838" y="3229954"/>
            <a:ext cx="817906" cy="3475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Detectors’</a:t>
            </a:r>
          </a:p>
          <a:p>
            <a:pPr algn="ctr"/>
            <a:r>
              <a:rPr lang="en-US" sz="1000" b="1" dirty="0" smtClean="0"/>
              <a:t>Efficiencies </a:t>
            </a:r>
            <a:endParaRPr lang="en-US" sz="1000" b="1" dirty="0"/>
          </a:p>
        </p:txBody>
      </p:sp>
      <p:sp>
        <p:nvSpPr>
          <p:cNvPr id="25" name="Rectangle 24"/>
          <p:cNvSpPr/>
          <p:nvPr/>
        </p:nvSpPr>
        <p:spPr>
          <a:xfrm>
            <a:off x="1041876" y="3645138"/>
            <a:ext cx="1143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663084" y="3645138"/>
            <a:ext cx="1143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45078" y="3873738"/>
            <a:ext cx="1732306" cy="84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1880076" y="3962400"/>
            <a:ext cx="266700" cy="1524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63048" y="3645138"/>
            <a:ext cx="105570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100984" y="4169992"/>
            <a:ext cx="1638300" cy="228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Final Raw Data Reply</a:t>
            </a:r>
            <a:endParaRPr lang="en-US" sz="1000" b="1" dirty="0"/>
          </a:p>
        </p:txBody>
      </p:sp>
      <p:sp>
        <p:nvSpPr>
          <p:cNvPr id="51" name="Rounded Rectangle 50"/>
          <p:cNvSpPr/>
          <p:nvPr/>
        </p:nvSpPr>
        <p:spPr>
          <a:xfrm rot="16200000">
            <a:off x="-556366" y="2597388"/>
            <a:ext cx="1638300" cy="228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Several Raw Data Reply</a:t>
            </a:r>
            <a:endParaRPr lang="en-US" sz="1000" b="1" dirty="0"/>
          </a:p>
        </p:txBody>
      </p:sp>
      <p:sp>
        <p:nvSpPr>
          <p:cNvPr id="52" name="Down Arrow 51"/>
          <p:cNvSpPr/>
          <p:nvPr/>
        </p:nvSpPr>
        <p:spPr>
          <a:xfrm>
            <a:off x="1850522" y="1681030"/>
            <a:ext cx="266700" cy="1524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1524000" y="1866900"/>
            <a:ext cx="928290" cy="7876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Target Density</a:t>
            </a:r>
          </a:p>
          <a:p>
            <a:pPr algn="ctr"/>
            <a:r>
              <a:rPr lang="en-US" sz="1000" b="1" dirty="0" smtClean="0"/>
              <a:t>(Boiling,</a:t>
            </a:r>
          </a:p>
          <a:p>
            <a:pPr algn="ctr"/>
            <a:r>
              <a:rPr lang="en-US" sz="1000" b="1" dirty="0" smtClean="0"/>
              <a:t>Thickness) </a:t>
            </a:r>
            <a:endParaRPr lang="en-US" sz="1000" b="1" dirty="0"/>
          </a:p>
        </p:txBody>
      </p:sp>
      <p:sp>
        <p:nvSpPr>
          <p:cNvPr id="54" name="Rectangle 53"/>
          <p:cNvSpPr/>
          <p:nvPr/>
        </p:nvSpPr>
        <p:spPr>
          <a:xfrm>
            <a:off x="1960905" y="2722192"/>
            <a:ext cx="120531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endCxn id="13" idx="1"/>
          </p:cNvCxnSpPr>
          <p:nvPr/>
        </p:nvCxnSpPr>
        <p:spPr>
          <a:xfrm>
            <a:off x="377084" y="2260719"/>
            <a:ext cx="18195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10554" y="3416538"/>
            <a:ext cx="1990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Down Arrow 69"/>
          <p:cNvSpPr/>
          <p:nvPr/>
        </p:nvSpPr>
        <p:spPr>
          <a:xfrm>
            <a:off x="1880076" y="4428146"/>
            <a:ext cx="266700" cy="1524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15184" y="4601554"/>
            <a:ext cx="3598492" cy="101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Down Arrow 71"/>
          <p:cNvSpPr/>
          <p:nvPr/>
        </p:nvSpPr>
        <p:spPr>
          <a:xfrm>
            <a:off x="351446" y="4711938"/>
            <a:ext cx="266700" cy="1524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own Arrow 72"/>
          <p:cNvSpPr/>
          <p:nvPr/>
        </p:nvSpPr>
        <p:spPr>
          <a:xfrm>
            <a:off x="3099276" y="4711938"/>
            <a:ext cx="266700" cy="1524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wn Arrow 73"/>
          <p:cNvSpPr/>
          <p:nvPr/>
        </p:nvSpPr>
        <p:spPr>
          <a:xfrm>
            <a:off x="1075346" y="4728316"/>
            <a:ext cx="266700" cy="1524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203676" y="4897808"/>
            <a:ext cx="571500" cy="3475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Live Time</a:t>
            </a:r>
            <a:endParaRPr lang="en-US" sz="10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2833290" y="4897808"/>
            <a:ext cx="849948" cy="3475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Kinematics Settings</a:t>
            </a:r>
            <a:endParaRPr lang="en-US" sz="1000" b="1" dirty="0"/>
          </a:p>
        </p:txBody>
      </p:sp>
      <p:sp>
        <p:nvSpPr>
          <p:cNvPr id="77" name="Rounded Rectangle 76"/>
          <p:cNvSpPr/>
          <p:nvPr/>
        </p:nvSpPr>
        <p:spPr>
          <a:xfrm>
            <a:off x="821822" y="4897808"/>
            <a:ext cx="737076" cy="3475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Electron Charge</a:t>
            </a:r>
            <a:endParaRPr lang="en-US" sz="1000" b="1" dirty="0"/>
          </a:p>
        </p:txBody>
      </p:sp>
      <p:sp>
        <p:nvSpPr>
          <p:cNvPr id="78" name="Down Arrow 77"/>
          <p:cNvSpPr/>
          <p:nvPr/>
        </p:nvSpPr>
        <p:spPr>
          <a:xfrm>
            <a:off x="1761146" y="4711938"/>
            <a:ext cx="266700" cy="1524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1621922" y="4897808"/>
            <a:ext cx="450255" cy="3475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Cuts</a:t>
            </a:r>
            <a:endParaRPr lang="en-US" sz="1000" b="1" dirty="0"/>
          </a:p>
        </p:txBody>
      </p:sp>
      <p:sp>
        <p:nvSpPr>
          <p:cNvPr id="80" name="Down Arrow 79"/>
          <p:cNvSpPr/>
          <p:nvPr/>
        </p:nvSpPr>
        <p:spPr>
          <a:xfrm>
            <a:off x="2332646" y="4711938"/>
            <a:ext cx="266700" cy="1524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2127726" y="4897808"/>
            <a:ext cx="666750" cy="3475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Binning</a:t>
            </a:r>
            <a:endParaRPr lang="en-US" sz="1000" b="1" dirty="0"/>
          </a:p>
        </p:txBody>
      </p:sp>
      <p:sp>
        <p:nvSpPr>
          <p:cNvPr id="82" name="Right Brace 81"/>
          <p:cNvSpPr/>
          <p:nvPr/>
        </p:nvSpPr>
        <p:spPr>
          <a:xfrm rot="5400000">
            <a:off x="2052689" y="3726763"/>
            <a:ext cx="355362" cy="3443788"/>
          </a:xfrm>
          <a:prstGeom prst="rightBrace">
            <a:avLst>
              <a:gd name="adj1" fmla="val 8333"/>
              <a:gd name="adj2" fmla="val 594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1412372" y="5676900"/>
            <a:ext cx="85725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Yield_EX</a:t>
            </a:r>
            <a:endParaRPr lang="en-US" sz="1200" b="1" dirty="0"/>
          </a:p>
        </p:txBody>
      </p:sp>
      <p:sp>
        <p:nvSpPr>
          <p:cNvPr id="85" name="Rounded Rectangle 84"/>
          <p:cNvSpPr/>
          <p:nvPr/>
        </p:nvSpPr>
        <p:spPr>
          <a:xfrm>
            <a:off x="4013676" y="1376230"/>
            <a:ext cx="19812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Monte Carlo Simulation (SAMC)</a:t>
            </a:r>
            <a:endParaRPr lang="en-US" sz="1000" b="1" dirty="0"/>
          </a:p>
        </p:txBody>
      </p:sp>
      <p:sp>
        <p:nvSpPr>
          <p:cNvPr id="86" name="Down Arrow 85"/>
          <p:cNvSpPr/>
          <p:nvPr/>
        </p:nvSpPr>
        <p:spPr>
          <a:xfrm>
            <a:off x="4013676" y="1731592"/>
            <a:ext cx="266700" cy="1524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Down Arrow 86"/>
          <p:cNvSpPr/>
          <p:nvPr/>
        </p:nvSpPr>
        <p:spPr>
          <a:xfrm>
            <a:off x="5728176" y="1731592"/>
            <a:ext cx="266700" cy="1524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Down Arrow 87"/>
          <p:cNvSpPr/>
          <p:nvPr/>
        </p:nvSpPr>
        <p:spPr>
          <a:xfrm>
            <a:off x="4813776" y="1731592"/>
            <a:ext cx="266700" cy="1524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5537676" y="1923160"/>
            <a:ext cx="914400" cy="76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Wider Acceptance than HRSs</a:t>
            </a:r>
            <a:endParaRPr lang="en-US" sz="1000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3465499" y="1923160"/>
            <a:ext cx="914400" cy="76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Non Uniform </a:t>
            </a:r>
            <a:r>
              <a:rPr lang="en-US" sz="1000" b="1" dirty="0" err="1" smtClean="0"/>
              <a:t>Cryo</a:t>
            </a:r>
            <a:r>
              <a:rPr lang="en-US" sz="1000" b="1" dirty="0"/>
              <a:t>-</a:t>
            </a:r>
            <a:r>
              <a:rPr lang="en-US" sz="1000" b="1" dirty="0" smtClean="0"/>
              <a:t>Target Correction</a:t>
            </a:r>
            <a:endParaRPr lang="en-US" sz="1000" b="1" dirty="0"/>
          </a:p>
        </p:txBody>
      </p:sp>
      <p:sp>
        <p:nvSpPr>
          <p:cNvPr id="91" name="Rounded Rectangle 90"/>
          <p:cNvSpPr/>
          <p:nvPr/>
        </p:nvSpPr>
        <p:spPr>
          <a:xfrm>
            <a:off x="4428860" y="1923160"/>
            <a:ext cx="1053980" cy="762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Reconstructed </a:t>
            </a:r>
          </a:p>
          <a:p>
            <a:pPr algn="ctr"/>
            <a:r>
              <a:rPr lang="en-US" sz="1000" b="1" dirty="0" err="1"/>
              <a:t>DeltaP</a:t>
            </a:r>
            <a:r>
              <a:rPr lang="en-US" sz="1000" b="1" dirty="0"/>
              <a:t> </a:t>
            </a:r>
            <a:r>
              <a:rPr lang="en-US" sz="1000" b="1" dirty="0" smtClean="0"/>
              <a:t>Correction</a:t>
            </a:r>
            <a:endParaRPr lang="en-US" sz="1000" b="1" dirty="0"/>
          </a:p>
        </p:txBody>
      </p:sp>
      <p:sp>
        <p:nvSpPr>
          <p:cNvPr id="92" name="Rounded Rectangle 91"/>
          <p:cNvSpPr/>
          <p:nvPr/>
        </p:nvSpPr>
        <p:spPr>
          <a:xfrm>
            <a:off x="6604476" y="1376230"/>
            <a:ext cx="22098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Cross Section Model (XEMC)</a:t>
            </a:r>
            <a:endParaRPr lang="en-US" sz="1000" b="1" dirty="0"/>
          </a:p>
        </p:txBody>
      </p:sp>
      <p:sp>
        <p:nvSpPr>
          <p:cNvPr id="93" name="Down Arrow 92"/>
          <p:cNvSpPr/>
          <p:nvPr/>
        </p:nvSpPr>
        <p:spPr>
          <a:xfrm>
            <a:off x="7654184" y="1740138"/>
            <a:ext cx="266700" cy="1524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Down Arrow 93"/>
          <p:cNvSpPr/>
          <p:nvPr/>
        </p:nvSpPr>
        <p:spPr>
          <a:xfrm>
            <a:off x="6693138" y="1740138"/>
            <a:ext cx="266700" cy="1524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own Arrow 94"/>
          <p:cNvSpPr/>
          <p:nvPr/>
        </p:nvSpPr>
        <p:spPr>
          <a:xfrm>
            <a:off x="8521938" y="1740138"/>
            <a:ext cx="266700" cy="1524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7392114" y="1943100"/>
            <a:ext cx="762000" cy="4828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2400" b="1" dirty="0" smtClean="0">
                <a:latin typeface="Times New Roman"/>
                <a:cs typeface="Times New Roman"/>
              </a:rPr>
              <a:t>σ</a:t>
            </a:r>
            <a:r>
              <a:rPr lang="en-US" sz="1000" b="1" dirty="0" smtClean="0"/>
              <a:t>DIS</a:t>
            </a:r>
          </a:p>
          <a:p>
            <a:pPr algn="ctr"/>
            <a:r>
              <a:rPr lang="en-US" sz="1000" b="1" dirty="0" smtClean="0"/>
              <a:t>F1F2IN09</a:t>
            </a:r>
            <a:endParaRPr lang="en-US" sz="1000" b="1" dirty="0"/>
          </a:p>
        </p:txBody>
      </p:sp>
      <p:sp>
        <p:nvSpPr>
          <p:cNvPr id="97" name="Rounded Rectangle 96"/>
          <p:cNvSpPr/>
          <p:nvPr/>
        </p:nvSpPr>
        <p:spPr>
          <a:xfrm>
            <a:off x="8204676" y="1943100"/>
            <a:ext cx="762000" cy="4828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2400" b="1" dirty="0" smtClean="0">
                <a:latin typeface="Times New Roman"/>
                <a:cs typeface="Times New Roman"/>
              </a:rPr>
              <a:t>σ</a:t>
            </a:r>
            <a:r>
              <a:rPr lang="en-US" sz="1000" b="1" dirty="0" smtClean="0"/>
              <a:t>QE</a:t>
            </a:r>
          </a:p>
          <a:p>
            <a:pPr algn="ctr"/>
            <a:r>
              <a:rPr lang="en-US" sz="1000" b="1" dirty="0" smtClean="0"/>
              <a:t>F(y)</a:t>
            </a:r>
            <a:endParaRPr lang="en-US" sz="1000" b="1" dirty="0"/>
          </a:p>
        </p:txBody>
      </p:sp>
      <p:sp>
        <p:nvSpPr>
          <p:cNvPr id="98" name="Rounded Rectangle 97"/>
          <p:cNvSpPr/>
          <p:nvPr/>
        </p:nvSpPr>
        <p:spPr>
          <a:xfrm>
            <a:off x="6502638" y="1943100"/>
            <a:ext cx="838200" cy="4828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Times New Roman"/>
                <a:cs typeface="Times New Roman"/>
              </a:rPr>
              <a:t>Radiation Correction</a:t>
            </a:r>
            <a:endParaRPr lang="en-US" sz="200" b="1" dirty="0"/>
          </a:p>
        </p:txBody>
      </p:sp>
      <p:sp>
        <p:nvSpPr>
          <p:cNvPr id="99" name="Rectangle 98"/>
          <p:cNvSpPr/>
          <p:nvPr/>
        </p:nvSpPr>
        <p:spPr>
          <a:xfrm>
            <a:off x="4026138" y="2722192"/>
            <a:ext cx="1143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5812922" y="2722192"/>
            <a:ext cx="1143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022936" y="2950792"/>
            <a:ext cx="1904286" cy="76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Down Arrow 101"/>
          <p:cNvSpPr/>
          <p:nvPr/>
        </p:nvSpPr>
        <p:spPr>
          <a:xfrm>
            <a:off x="3954568" y="3035538"/>
            <a:ext cx="266700" cy="1524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own Arrow 102"/>
          <p:cNvSpPr/>
          <p:nvPr/>
        </p:nvSpPr>
        <p:spPr>
          <a:xfrm>
            <a:off x="5728176" y="3035538"/>
            <a:ext cx="266700" cy="1524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Down Arrow 103"/>
          <p:cNvSpPr/>
          <p:nvPr/>
        </p:nvSpPr>
        <p:spPr>
          <a:xfrm>
            <a:off x="4851876" y="3035538"/>
            <a:ext cx="266700" cy="1524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932705" y="2722192"/>
            <a:ext cx="120531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7734300" y="2502138"/>
            <a:ext cx="1143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7731098" y="2730738"/>
            <a:ext cx="953386" cy="84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Down Arrow 108"/>
          <p:cNvSpPr/>
          <p:nvPr/>
        </p:nvSpPr>
        <p:spPr>
          <a:xfrm>
            <a:off x="8102838" y="2815484"/>
            <a:ext cx="202962" cy="37245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Down Arrow 109"/>
          <p:cNvSpPr/>
          <p:nvPr/>
        </p:nvSpPr>
        <p:spPr>
          <a:xfrm>
            <a:off x="6807438" y="2485046"/>
            <a:ext cx="202962" cy="70289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8563953" y="2502138"/>
            <a:ext cx="120531" cy="22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3861276" y="3264138"/>
            <a:ext cx="450255" cy="3475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Cuts</a:t>
            </a:r>
            <a:endParaRPr lang="en-US" sz="1000" b="1" dirty="0"/>
          </a:p>
        </p:txBody>
      </p:sp>
      <p:sp>
        <p:nvSpPr>
          <p:cNvPr id="114" name="Rounded Rectangle 113"/>
          <p:cNvSpPr/>
          <p:nvPr/>
        </p:nvSpPr>
        <p:spPr>
          <a:xfrm>
            <a:off x="4699476" y="3264138"/>
            <a:ext cx="626692" cy="3475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Binning</a:t>
            </a:r>
            <a:endParaRPr lang="en-US" sz="1000" b="1" dirty="0"/>
          </a:p>
        </p:txBody>
      </p:sp>
      <p:sp>
        <p:nvSpPr>
          <p:cNvPr id="115" name="Rounded Rectangle 114"/>
          <p:cNvSpPr/>
          <p:nvPr/>
        </p:nvSpPr>
        <p:spPr>
          <a:xfrm>
            <a:off x="7874238" y="3264138"/>
            <a:ext cx="762000" cy="361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2400" dirty="0" smtClean="0">
                <a:latin typeface="Times New Roman"/>
                <a:cs typeface="Times New Roman"/>
              </a:rPr>
              <a:t>σ</a:t>
            </a:r>
            <a:r>
              <a:rPr lang="en-US" sz="1000" dirty="0" smtClean="0"/>
              <a:t>Born</a:t>
            </a:r>
          </a:p>
        </p:txBody>
      </p:sp>
      <p:sp>
        <p:nvSpPr>
          <p:cNvPr id="116" name="Down Arrow 115"/>
          <p:cNvSpPr/>
          <p:nvPr/>
        </p:nvSpPr>
        <p:spPr>
          <a:xfrm rot="5400000">
            <a:off x="7563564" y="3359388"/>
            <a:ext cx="266700" cy="1524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6604476" y="3270548"/>
            <a:ext cx="914400" cy="341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2400" dirty="0" smtClean="0">
                <a:latin typeface="Times New Roman"/>
                <a:cs typeface="Times New Roman"/>
              </a:rPr>
              <a:t>σ</a:t>
            </a:r>
            <a:r>
              <a:rPr lang="en-US" sz="1000" dirty="0" smtClean="0"/>
              <a:t>Radiated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5402368" y="3264138"/>
            <a:ext cx="1049708" cy="3475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Target Luminosity</a:t>
            </a:r>
            <a:endParaRPr lang="en-US" sz="1000" b="1" dirty="0"/>
          </a:p>
        </p:txBody>
      </p:sp>
      <p:sp>
        <p:nvSpPr>
          <p:cNvPr id="119" name="Right Brace 118"/>
          <p:cNvSpPr/>
          <p:nvPr/>
        </p:nvSpPr>
        <p:spPr>
          <a:xfrm rot="5400000">
            <a:off x="5394801" y="2333625"/>
            <a:ext cx="355362" cy="2978388"/>
          </a:xfrm>
          <a:prstGeom prst="rightBrace">
            <a:avLst>
              <a:gd name="adj1" fmla="val 8333"/>
              <a:gd name="adj2" fmla="val 5545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5004276" y="4080616"/>
            <a:ext cx="85725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Yield_MC</a:t>
            </a:r>
            <a:endParaRPr lang="en-US" sz="1200" b="1" dirty="0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2332646" y="5778738"/>
            <a:ext cx="15286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5415809" y="4428146"/>
            <a:ext cx="0" cy="10205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5" name="Rounded Rectangle 124"/>
          <p:cNvSpPr/>
          <p:nvPr/>
        </p:nvSpPr>
        <p:spPr>
          <a:xfrm>
            <a:off x="3922699" y="5486400"/>
            <a:ext cx="2806938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7" name="Object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686230"/>
              </p:ext>
            </p:extLst>
          </p:nvPr>
        </p:nvGraphicFramePr>
        <p:xfrm>
          <a:off x="4026138" y="5550138"/>
          <a:ext cx="2489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2489040" imgH="457200" progId="Equation.3">
                  <p:embed/>
                </p:oleObj>
              </mc:Choice>
              <mc:Fallback>
                <p:oleObj name="Equation" r:id="rId4" imgW="248904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26138" y="5550138"/>
                        <a:ext cx="2489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" name="Rounded Rectangle 143"/>
          <p:cNvSpPr/>
          <p:nvPr/>
        </p:nvSpPr>
        <p:spPr>
          <a:xfrm>
            <a:off x="6434362" y="4195273"/>
            <a:ext cx="1617914" cy="4906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Acceptance Correction,</a:t>
            </a:r>
          </a:p>
          <a:p>
            <a:pPr algn="ctr"/>
            <a:r>
              <a:rPr lang="en-US" sz="1000" b="1" dirty="0" smtClean="0"/>
              <a:t>Bin Centering Correction</a:t>
            </a:r>
            <a:endParaRPr lang="en-US" sz="1000" b="1" dirty="0"/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6629400" y="3873738"/>
            <a:ext cx="0" cy="304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6604476" y="4779413"/>
            <a:ext cx="0" cy="6692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6848567" y="5778738"/>
            <a:ext cx="5862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7" name="Rounded Rectangle 156"/>
          <p:cNvSpPr/>
          <p:nvPr/>
        </p:nvSpPr>
        <p:spPr>
          <a:xfrm>
            <a:off x="7543800" y="5477854"/>
            <a:ext cx="14478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Iterating Cross Section Models</a:t>
            </a:r>
            <a:endParaRPr lang="en-US" sz="1000" b="1" dirty="0"/>
          </a:p>
        </p:txBody>
      </p:sp>
      <p:cxnSp>
        <p:nvCxnSpPr>
          <p:cNvPr id="158" name="Straight Arrow Connector 157"/>
          <p:cNvCxnSpPr/>
          <p:nvPr/>
        </p:nvCxnSpPr>
        <p:spPr>
          <a:xfrm flipV="1">
            <a:off x="8814276" y="2485047"/>
            <a:ext cx="0" cy="2963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9" name="Elbow Connector 168"/>
          <p:cNvCxnSpPr/>
          <p:nvPr/>
        </p:nvCxnSpPr>
        <p:spPr>
          <a:xfrm rot="5400000" flipH="1" flipV="1">
            <a:off x="2463060" y="3072659"/>
            <a:ext cx="1570646" cy="869713"/>
          </a:xfrm>
          <a:prstGeom prst="bentConnector3">
            <a:avLst>
              <a:gd name="adj1" fmla="val 1031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9" name="Elbow Connector 188"/>
          <p:cNvCxnSpPr/>
          <p:nvPr/>
        </p:nvCxnSpPr>
        <p:spPr>
          <a:xfrm flipV="1">
            <a:off x="3683240" y="2722192"/>
            <a:ext cx="993448" cy="152400"/>
          </a:xfrm>
          <a:prstGeom prst="bentConnector3">
            <a:avLst>
              <a:gd name="adj1" fmla="val 99892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9" name="Rounded Rectangle 198"/>
          <p:cNvSpPr/>
          <p:nvPr/>
        </p:nvSpPr>
        <p:spPr>
          <a:xfrm>
            <a:off x="3733800" y="4902438"/>
            <a:ext cx="891612" cy="3475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Efficiencies</a:t>
            </a:r>
            <a:endParaRPr lang="en-US" sz="1000" b="1" dirty="0"/>
          </a:p>
        </p:txBody>
      </p:sp>
      <p:sp>
        <p:nvSpPr>
          <p:cNvPr id="200" name="Down Arrow 199"/>
          <p:cNvSpPr/>
          <p:nvPr/>
        </p:nvSpPr>
        <p:spPr>
          <a:xfrm>
            <a:off x="3810368" y="4716568"/>
            <a:ext cx="266700" cy="1524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68618" y="715327"/>
            <a:ext cx="5475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 flow-chart to extract inclusive cross sections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42590" y="1376230"/>
            <a:ext cx="1982444" cy="228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Initial Raw Data Reply</a:t>
            </a:r>
            <a:endParaRPr lang="en-US" sz="1000" b="1" dirty="0"/>
          </a:p>
        </p:txBody>
      </p:sp>
      <p:sp>
        <p:nvSpPr>
          <p:cNvPr id="8" name="Down Arrow 7"/>
          <p:cNvSpPr/>
          <p:nvPr/>
        </p:nvSpPr>
        <p:spPr>
          <a:xfrm>
            <a:off x="1126622" y="1681030"/>
            <a:ext cx="2667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2680176" y="1681030"/>
            <a:ext cx="2667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59038" y="1866900"/>
            <a:ext cx="947870" cy="7876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Beam Calibration</a:t>
            </a:r>
          </a:p>
          <a:p>
            <a:pPr algn="ctr"/>
            <a:r>
              <a:rPr lang="en-US" sz="1000" b="1" dirty="0" smtClean="0"/>
              <a:t>(BCM, BPM, Raster)</a:t>
            </a:r>
            <a:endParaRPr lang="en-US" sz="1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493592" y="1866900"/>
            <a:ext cx="910484" cy="7876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Detector Calibration</a:t>
            </a:r>
          </a:p>
          <a:p>
            <a:pPr algn="ctr"/>
            <a:r>
              <a:rPr lang="en-US" sz="1000" b="1" dirty="0" smtClean="0"/>
              <a:t>(VDC, </a:t>
            </a:r>
            <a:r>
              <a:rPr lang="en-US" sz="1000" b="1" dirty="0" err="1" smtClean="0"/>
              <a:t>Scin</a:t>
            </a:r>
            <a:r>
              <a:rPr lang="en-US" sz="1000" b="1" dirty="0" smtClean="0"/>
              <a:t>,</a:t>
            </a:r>
          </a:p>
          <a:p>
            <a:pPr algn="ctr"/>
            <a:r>
              <a:rPr lang="en-US" sz="1000" b="1" dirty="0" smtClean="0"/>
              <a:t>GC, </a:t>
            </a:r>
            <a:r>
              <a:rPr lang="en-US" sz="1000" b="1" dirty="0" err="1" smtClean="0"/>
              <a:t>Calo</a:t>
            </a:r>
            <a:r>
              <a:rPr lang="en-US" sz="1000" b="1" dirty="0" smtClean="0"/>
              <a:t>)</a:t>
            </a:r>
            <a:endParaRPr lang="en-US" sz="1000" b="1" dirty="0"/>
          </a:p>
        </p:txBody>
      </p:sp>
      <p:sp>
        <p:nvSpPr>
          <p:cNvPr id="16" name="Rectangle 15"/>
          <p:cNvSpPr/>
          <p:nvPr/>
        </p:nvSpPr>
        <p:spPr>
          <a:xfrm>
            <a:off x="1045792" y="2722192"/>
            <a:ext cx="1143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32576" y="2722192"/>
            <a:ext cx="1143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2590" y="2950792"/>
            <a:ext cx="1904286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974222" y="3035538"/>
            <a:ext cx="2667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60876" y="3229954"/>
            <a:ext cx="914400" cy="3475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Optics Calibration</a:t>
            </a:r>
            <a:endParaRPr lang="en-US" sz="1000" b="1" dirty="0"/>
          </a:p>
        </p:txBody>
      </p:sp>
      <p:sp>
        <p:nvSpPr>
          <p:cNvPr id="21" name="Down Arrow 20"/>
          <p:cNvSpPr/>
          <p:nvPr/>
        </p:nvSpPr>
        <p:spPr>
          <a:xfrm>
            <a:off x="2747830" y="3035538"/>
            <a:ext cx="2667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477928" y="3229954"/>
            <a:ext cx="782294" cy="3475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PID Cuts Study</a:t>
            </a:r>
            <a:endParaRPr lang="en-US" sz="1000" b="1" dirty="0"/>
          </a:p>
        </p:txBody>
      </p:sp>
      <p:sp>
        <p:nvSpPr>
          <p:cNvPr id="23" name="Down Arrow 22"/>
          <p:cNvSpPr/>
          <p:nvPr/>
        </p:nvSpPr>
        <p:spPr>
          <a:xfrm>
            <a:off x="1880076" y="3035538"/>
            <a:ext cx="2667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25838" y="3229954"/>
            <a:ext cx="817906" cy="3475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Detectors’</a:t>
            </a:r>
          </a:p>
          <a:p>
            <a:pPr algn="ctr"/>
            <a:r>
              <a:rPr lang="en-US" sz="1000" b="1" dirty="0" smtClean="0"/>
              <a:t>Efficiencies </a:t>
            </a:r>
            <a:endParaRPr lang="en-US" sz="1000" b="1" dirty="0"/>
          </a:p>
        </p:txBody>
      </p:sp>
      <p:sp>
        <p:nvSpPr>
          <p:cNvPr id="25" name="Rectangle 24"/>
          <p:cNvSpPr/>
          <p:nvPr/>
        </p:nvSpPr>
        <p:spPr>
          <a:xfrm>
            <a:off x="1041876" y="3645138"/>
            <a:ext cx="1143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663084" y="3645138"/>
            <a:ext cx="1143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45078" y="3873738"/>
            <a:ext cx="1732306" cy="84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1880076" y="3992668"/>
            <a:ext cx="2667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963048" y="3645138"/>
            <a:ext cx="10557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1100984" y="4169992"/>
            <a:ext cx="1638300" cy="228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Final Raw Data Reply</a:t>
            </a:r>
            <a:endParaRPr lang="en-US" sz="1000" b="1" dirty="0"/>
          </a:p>
        </p:txBody>
      </p:sp>
      <p:sp>
        <p:nvSpPr>
          <p:cNvPr id="51" name="Rounded Rectangle 50"/>
          <p:cNvSpPr/>
          <p:nvPr/>
        </p:nvSpPr>
        <p:spPr>
          <a:xfrm rot="16200000">
            <a:off x="-556366" y="2597388"/>
            <a:ext cx="1638300" cy="228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Several Raw Data Reply</a:t>
            </a:r>
            <a:endParaRPr lang="en-US" sz="1000" b="1" dirty="0"/>
          </a:p>
        </p:txBody>
      </p:sp>
      <p:sp>
        <p:nvSpPr>
          <p:cNvPr id="52" name="Down Arrow 51"/>
          <p:cNvSpPr/>
          <p:nvPr/>
        </p:nvSpPr>
        <p:spPr>
          <a:xfrm>
            <a:off x="1850522" y="1681030"/>
            <a:ext cx="2667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1524000" y="1866900"/>
            <a:ext cx="928290" cy="7876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Target Density</a:t>
            </a:r>
          </a:p>
          <a:p>
            <a:pPr algn="ctr"/>
            <a:r>
              <a:rPr lang="en-US" sz="1000" b="1" dirty="0" smtClean="0"/>
              <a:t>(Boiling,</a:t>
            </a:r>
          </a:p>
          <a:p>
            <a:pPr algn="ctr"/>
            <a:r>
              <a:rPr lang="en-US" sz="1000" b="1" dirty="0" smtClean="0"/>
              <a:t>Thickness) </a:t>
            </a:r>
            <a:endParaRPr lang="en-US" sz="1000" b="1" dirty="0"/>
          </a:p>
        </p:txBody>
      </p:sp>
      <p:sp>
        <p:nvSpPr>
          <p:cNvPr id="54" name="Rectangle 53"/>
          <p:cNvSpPr/>
          <p:nvPr/>
        </p:nvSpPr>
        <p:spPr>
          <a:xfrm>
            <a:off x="1960905" y="2722192"/>
            <a:ext cx="12053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endCxn id="13" idx="1"/>
          </p:cNvCxnSpPr>
          <p:nvPr/>
        </p:nvCxnSpPr>
        <p:spPr>
          <a:xfrm>
            <a:off x="377084" y="2260719"/>
            <a:ext cx="18195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10554" y="3416538"/>
            <a:ext cx="19904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Down Arrow 69"/>
          <p:cNvSpPr/>
          <p:nvPr/>
        </p:nvSpPr>
        <p:spPr>
          <a:xfrm>
            <a:off x="1880076" y="4428146"/>
            <a:ext cx="2667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15184" y="4601554"/>
            <a:ext cx="3598492" cy="101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Down Arrow 71"/>
          <p:cNvSpPr/>
          <p:nvPr/>
        </p:nvSpPr>
        <p:spPr>
          <a:xfrm>
            <a:off x="351446" y="4711938"/>
            <a:ext cx="2667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own Arrow 72"/>
          <p:cNvSpPr/>
          <p:nvPr/>
        </p:nvSpPr>
        <p:spPr>
          <a:xfrm>
            <a:off x="3099276" y="4711938"/>
            <a:ext cx="2667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wn Arrow 73"/>
          <p:cNvSpPr/>
          <p:nvPr/>
        </p:nvSpPr>
        <p:spPr>
          <a:xfrm>
            <a:off x="1075346" y="4728316"/>
            <a:ext cx="2667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203676" y="4897808"/>
            <a:ext cx="571500" cy="3475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Live Time</a:t>
            </a:r>
            <a:endParaRPr lang="en-US" sz="10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2833290" y="4897808"/>
            <a:ext cx="849948" cy="3475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Kinematics Settings</a:t>
            </a:r>
            <a:endParaRPr lang="en-US" sz="1000" b="1" dirty="0"/>
          </a:p>
        </p:txBody>
      </p:sp>
      <p:sp>
        <p:nvSpPr>
          <p:cNvPr id="77" name="Rounded Rectangle 76"/>
          <p:cNvSpPr/>
          <p:nvPr/>
        </p:nvSpPr>
        <p:spPr>
          <a:xfrm>
            <a:off x="821822" y="4897808"/>
            <a:ext cx="737076" cy="3475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Electron Charge</a:t>
            </a:r>
            <a:endParaRPr lang="en-US" sz="1000" b="1" dirty="0"/>
          </a:p>
        </p:txBody>
      </p:sp>
      <p:sp>
        <p:nvSpPr>
          <p:cNvPr id="78" name="Down Arrow 77"/>
          <p:cNvSpPr/>
          <p:nvPr/>
        </p:nvSpPr>
        <p:spPr>
          <a:xfrm>
            <a:off x="1761146" y="4711938"/>
            <a:ext cx="2667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1621922" y="4897808"/>
            <a:ext cx="450255" cy="3475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Cuts</a:t>
            </a:r>
            <a:endParaRPr lang="en-US" sz="1000" b="1" dirty="0"/>
          </a:p>
        </p:txBody>
      </p:sp>
      <p:sp>
        <p:nvSpPr>
          <p:cNvPr id="80" name="Down Arrow 79"/>
          <p:cNvSpPr/>
          <p:nvPr/>
        </p:nvSpPr>
        <p:spPr>
          <a:xfrm>
            <a:off x="2332646" y="4711938"/>
            <a:ext cx="2667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2127726" y="4897808"/>
            <a:ext cx="666750" cy="3475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Binning</a:t>
            </a:r>
            <a:endParaRPr lang="en-US" sz="1000" b="1" dirty="0"/>
          </a:p>
        </p:txBody>
      </p:sp>
      <p:sp>
        <p:nvSpPr>
          <p:cNvPr id="82" name="Right Brace 81"/>
          <p:cNvSpPr/>
          <p:nvPr/>
        </p:nvSpPr>
        <p:spPr>
          <a:xfrm rot="5400000">
            <a:off x="2007195" y="3772257"/>
            <a:ext cx="355362" cy="3352800"/>
          </a:xfrm>
          <a:prstGeom prst="rightBrace">
            <a:avLst>
              <a:gd name="adj1" fmla="val 8333"/>
              <a:gd name="adj2" fmla="val 58411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1412372" y="5676900"/>
            <a:ext cx="857250" cy="304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Yield_EX</a:t>
            </a:r>
            <a:endParaRPr lang="en-US" sz="1200" b="1" dirty="0"/>
          </a:p>
        </p:txBody>
      </p:sp>
      <p:sp>
        <p:nvSpPr>
          <p:cNvPr id="85" name="Rounded Rectangle 84"/>
          <p:cNvSpPr/>
          <p:nvPr/>
        </p:nvSpPr>
        <p:spPr>
          <a:xfrm>
            <a:off x="4013676" y="1376230"/>
            <a:ext cx="1981200" cy="304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Monte Carlo Simulation (SAMC)</a:t>
            </a:r>
            <a:endParaRPr lang="en-US" sz="1000" b="1" dirty="0"/>
          </a:p>
        </p:txBody>
      </p:sp>
      <p:sp>
        <p:nvSpPr>
          <p:cNvPr id="86" name="Down Arrow 85"/>
          <p:cNvSpPr/>
          <p:nvPr/>
        </p:nvSpPr>
        <p:spPr>
          <a:xfrm>
            <a:off x="4013676" y="1731592"/>
            <a:ext cx="266700" cy="1524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Down Arrow 86"/>
          <p:cNvSpPr/>
          <p:nvPr/>
        </p:nvSpPr>
        <p:spPr>
          <a:xfrm>
            <a:off x="5728176" y="1731592"/>
            <a:ext cx="266700" cy="1524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Down Arrow 87"/>
          <p:cNvSpPr/>
          <p:nvPr/>
        </p:nvSpPr>
        <p:spPr>
          <a:xfrm>
            <a:off x="4813776" y="1731592"/>
            <a:ext cx="266700" cy="1524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5537676" y="1923160"/>
            <a:ext cx="9144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Wider Acceptance than HRSs</a:t>
            </a:r>
            <a:endParaRPr lang="en-US" sz="1000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3465499" y="1923160"/>
            <a:ext cx="9144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Non Uniform </a:t>
            </a:r>
            <a:r>
              <a:rPr lang="en-US" sz="1000" b="1" dirty="0" err="1" smtClean="0"/>
              <a:t>Cryo</a:t>
            </a:r>
            <a:r>
              <a:rPr lang="en-US" sz="1000" b="1" dirty="0"/>
              <a:t>-</a:t>
            </a:r>
            <a:r>
              <a:rPr lang="en-US" sz="1000" b="1" dirty="0" smtClean="0"/>
              <a:t>Target Correction</a:t>
            </a:r>
            <a:endParaRPr lang="en-US" sz="1000" b="1" dirty="0"/>
          </a:p>
        </p:txBody>
      </p:sp>
      <p:sp>
        <p:nvSpPr>
          <p:cNvPr id="91" name="Rounded Rectangle 90"/>
          <p:cNvSpPr/>
          <p:nvPr/>
        </p:nvSpPr>
        <p:spPr>
          <a:xfrm>
            <a:off x="4428860" y="1923160"/>
            <a:ext cx="105398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Reconstructed </a:t>
            </a:r>
          </a:p>
          <a:p>
            <a:pPr algn="ctr"/>
            <a:r>
              <a:rPr lang="en-US" sz="1000" b="1" dirty="0" err="1"/>
              <a:t>DeltaP</a:t>
            </a:r>
            <a:r>
              <a:rPr lang="en-US" sz="1000" b="1" dirty="0"/>
              <a:t> </a:t>
            </a:r>
            <a:r>
              <a:rPr lang="en-US" sz="1000" b="1" dirty="0" smtClean="0"/>
              <a:t>Correction</a:t>
            </a:r>
            <a:endParaRPr lang="en-US" sz="1000" b="1" dirty="0"/>
          </a:p>
        </p:txBody>
      </p:sp>
      <p:sp>
        <p:nvSpPr>
          <p:cNvPr id="92" name="Rounded Rectangle 91"/>
          <p:cNvSpPr/>
          <p:nvPr/>
        </p:nvSpPr>
        <p:spPr>
          <a:xfrm>
            <a:off x="6604476" y="1376230"/>
            <a:ext cx="22098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Cross Section Model (XEMC)</a:t>
            </a:r>
            <a:endParaRPr lang="en-US" sz="1000" b="1" dirty="0"/>
          </a:p>
        </p:txBody>
      </p:sp>
      <p:sp>
        <p:nvSpPr>
          <p:cNvPr id="93" name="Down Arrow 92"/>
          <p:cNvSpPr/>
          <p:nvPr/>
        </p:nvSpPr>
        <p:spPr>
          <a:xfrm>
            <a:off x="7654184" y="1740138"/>
            <a:ext cx="266700" cy="1524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Down Arrow 93"/>
          <p:cNvSpPr/>
          <p:nvPr/>
        </p:nvSpPr>
        <p:spPr>
          <a:xfrm>
            <a:off x="6693138" y="1740138"/>
            <a:ext cx="266700" cy="1524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own Arrow 94"/>
          <p:cNvSpPr/>
          <p:nvPr/>
        </p:nvSpPr>
        <p:spPr>
          <a:xfrm>
            <a:off x="8521938" y="1740138"/>
            <a:ext cx="266700" cy="1524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7392114" y="1943100"/>
            <a:ext cx="762000" cy="4828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l-GR" sz="2400" b="1" dirty="0" smtClean="0">
                <a:latin typeface="Times New Roman"/>
                <a:cs typeface="Times New Roman"/>
              </a:rPr>
              <a:t>σ</a:t>
            </a:r>
            <a:r>
              <a:rPr lang="en-US" sz="1000" b="1" dirty="0" smtClean="0"/>
              <a:t>DIS</a:t>
            </a:r>
          </a:p>
          <a:p>
            <a:pPr algn="ctr"/>
            <a:r>
              <a:rPr lang="en-US" sz="1000" b="1" dirty="0" smtClean="0"/>
              <a:t>F1F2IN09</a:t>
            </a:r>
            <a:endParaRPr lang="en-US" sz="1000" b="1" dirty="0"/>
          </a:p>
        </p:txBody>
      </p:sp>
      <p:sp>
        <p:nvSpPr>
          <p:cNvPr id="97" name="Rounded Rectangle 96"/>
          <p:cNvSpPr/>
          <p:nvPr/>
        </p:nvSpPr>
        <p:spPr>
          <a:xfrm>
            <a:off x="8204676" y="1943100"/>
            <a:ext cx="762000" cy="4828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l-GR" sz="2400" b="1" dirty="0" smtClean="0">
                <a:latin typeface="Times New Roman"/>
                <a:cs typeface="Times New Roman"/>
              </a:rPr>
              <a:t>σ</a:t>
            </a:r>
            <a:r>
              <a:rPr lang="en-US" sz="1000" b="1" dirty="0" smtClean="0"/>
              <a:t>QE</a:t>
            </a:r>
          </a:p>
          <a:p>
            <a:pPr algn="ctr"/>
            <a:r>
              <a:rPr lang="en-US" sz="1000" b="1" dirty="0" smtClean="0"/>
              <a:t>F(y)</a:t>
            </a:r>
            <a:endParaRPr lang="en-US" sz="1000" b="1" dirty="0"/>
          </a:p>
        </p:txBody>
      </p:sp>
      <p:sp>
        <p:nvSpPr>
          <p:cNvPr id="98" name="Rounded Rectangle 97"/>
          <p:cNvSpPr/>
          <p:nvPr/>
        </p:nvSpPr>
        <p:spPr>
          <a:xfrm>
            <a:off x="6502638" y="1943100"/>
            <a:ext cx="838200" cy="4828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Times New Roman"/>
                <a:cs typeface="Times New Roman"/>
              </a:rPr>
              <a:t>Radiation Correction</a:t>
            </a:r>
            <a:endParaRPr lang="en-US" sz="200" b="1" dirty="0"/>
          </a:p>
        </p:txBody>
      </p:sp>
      <p:sp>
        <p:nvSpPr>
          <p:cNvPr id="99" name="Rectangle 98"/>
          <p:cNvSpPr/>
          <p:nvPr/>
        </p:nvSpPr>
        <p:spPr>
          <a:xfrm>
            <a:off x="4026138" y="2722192"/>
            <a:ext cx="1143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5812922" y="2722192"/>
            <a:ext cx="1143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022936" y="2950792"/>
            <a:ext cx="1904286" cy="76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Down Arrow 101"/>
          <p:cNvSpPr/>
          <p:nvPr/>
        </p:nvSpPr>
        <p:spPr>
          <a:xfrm>
            <a:off x="3954568" y="3035538"/>
            <a:ext cx="266700" cy="1524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own Arrow 102"/>
          <p:cNvSpPr/>
          <p:nvPr/>
        </p:nvSpPr>
        <p:spPr>
          <a:xfrm>
            <a:off x="5736722" y="3035538"/>
            <a:ext cx="266700" cy="1524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Down Arrow 103"/>
          <p:cNvSpPr/>
          <p:nvPr/>
        </p:nvSpPr>
        <p:spPr>
          <a:xfrm>
            <a:off x="4851876" y="3035538"/>
            <a:ext cx="266700" cy="1524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932705" y="2722192"/>
            <a:ext cx="120531" cy="228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7734300" y="2502138"/>
            <a:ext cx="114300" cy="30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7731098" y="2730738"/>
            <a:ext cx="953386" cy="847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Down Arrow 108"/>
          <p:cNvSpPr/>
          <p:nvPr/>
        </p:nvSpPr>
        <p:spPr>
          <a:xfrm>
            <a:off x="8102838" y="2815484"/>
            <a:ext cx="266700" cy="372454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Down Arrow 109"/>
          <p:cNvSpPr/>
          <p:nvPr/>
        </p:nvSpPr>
        <p:spPr>
          <a:xfrm>
            <a:off x="6863874" y="2485046"/>
            <a:ext cx="197088" cy="70289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8563953" y="2502138"/>
            <a:ext cx="120531" cy="228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3861276" y="3264138"/>
            <a:ext cx="450255" cy="3475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Cuts</a:t>
            </a:r>
            <a:endParaRPr lang="en-US" sz="1000" b="1" dirty="0"/>
          </a:p>
        </p:txBody>
      </p:sp>
      <p:sp>
        <p:nvSpPr>
          <p:cNvPr id="114" name="Rounded Rectangle 113"/>
          <p:cNvSpPr/>
          <p:nvPr/>
        </p:nvSpPr>
        <p:spPr>
          <a:xfrm>
            <a:off x="4699476" y="3264138"/>
            <a:ext cx="626692" cy="3475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Binning</a:t>
            </a:r>
            <a:endParaRPr lang="en-US" sz="1000" b="1" dirty="0"/>
          </a:p>
        </p:txBody>
      </p:sp>
      <p:sp>
        <p:nvSpPr>
          <p:cNvPr id="115" name="Rounded Rectangle 114"/>
          <p:cNvSpPr/>
          <p:nvPr/>
        </p:nvSpPr>
        <p:spPr>
          <a:xfrm>
            <a:off x="7874238" y="3264138"/>
            <a:ext cx="762000" cy="3619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2400" dirty="0" smtClean="0">
                <a:latin typeface="Times New Roman"/>
                <a:cs typeface="Times New Roman"/>
              </a:rPr>
              <a:t>σ</a:t>
            </a:r>
            <a:r>
              <a:rPr lang="en-US" sz="1000" dirty="0" smtClean="0"/>
              <a:t>Born</a:t>
            </a:r>
          </a:p>
        </p:txBody>
      </p:sp>
      <p:sp>
        <p:nvSpPr>
          <p:cNvPr id="116" name="Down Arrow 115"/>
          <p:cNvSpPr/>
          <p:nvPr/>
        </p:nvSpPr>
        <p:spPr>
          <a:xfrm rot="5400000">
            <a:off x="7563564" y="3359388"/>
            <a:ext cx="266700" cy="15240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6604476" y="3270548"/>
            <a:ext cx="914400" cy="34112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2400" dirty="0" smtClean="0">
                <a:latin typeface="Times New Roman"/>
                <a:cs typeface="Times New Roman"/>
              </a:rPr>
              <a:t>σ</a:t>
            </a:r>
            <a:r>
              <a:rPr lang="en-US" sz="1000" dirty="0" smtClean="0"/>
              <a:t>Radiated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5402368" y="3264138"/>
            <a:ext cx="1049708" cy="3475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Target Luminosity</a:t>
            </a:r>
            <a:endParaRPr lang="en-US" sz="1000" b="1" dirty="0"/>
          </a:p>
        </p:txBody>
      </p:sp>
      <p:sp>
        <p:nvSpPr>
          <p:cNvPr id="119" name="Right Brace 118"/>
          <p:cNvSpPr/>
          <p:nvPr/>
        </p:nvSpPr>
        <p:spPr>
          <a:xfrm rot="5400000">
            <a:off x="5360617" y="2367809"/>
            <a:ext cx="423730" cy="2978388"/>
          </a:xfrm>
          <a:prstGeom prst="rightBrace">
            <a:avLst>
              <a:gd name="adj1" fmla="val 8333"/>
              <a:gd name="adj2" fmla="val 554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>
            <a:off x="5012822" y="4122634"/>
            <a:ext cx="857250" cy="3048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Yield_MC</a:t>
            </a:r>
            <a:endParaRPr lang="en-US" sz="1200" b="1" dirty="0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2332646" y="5830014"/>
            <a:ext cx="152863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5434726" y="4504346"/>
            <a:ext cx="6721" cy="9357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3922699" y="5486400"/>
            <a:ext cx="2806938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7" name="Object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151746"/>
              </p:ext>
            </p:extLst>
          </p:nvPr>
        </p:nvGraphicFramePr>
        <p:xfrm>
          <a:off x="4026138" y="5550138"/>
          <a:ext cx="2489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2489040" imgH="457200" progId="Equation.3">
                  <p:embed/>
                </p:oleObj>
              </mc:Choice>
              <mc:Fallback>
                <p:oleObj name="Equation" r:id="rId4" imgW="248904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26138" y="5550138"/>
                        <a:ext cx="2489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" name="Rounded Rectangle 143"/>
          <p:cNvSpPr/>
          <p:nvPr/>
        </p:nvSpPr>
        <p:spPr>
          <a:xfrm>
            <a:off x="6434362" y="4195273"/>
            <a:ext cx="1617914" cy="4906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Acceptance Correction,</a:t>
            </a:r>
          </a:p>
          <a:p>
            <a:pPr algn="ctr"/>
            <a:r>
              <a:rPr lang="en-US" sz="1000" b="1" dirty="0" smtClean="0"/>
              <a:t>Bin Centering Correction</a:t>
            </a:r>
            <a:endParaRPr lang="en-US" sz="1000" b="1" dirty="0"/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6629400" y="3873738"/>
            <a:ext cx="0" cy="3044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6604476" y="4779413"/>
            <a:ext cx="0" cy="6606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6807438" y="5778738"/>
            <a:ext cx="71143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7543800" y="5477854"/>
            <a:ext cx="1447800" cy="5334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Iterating Cross Section Models</a:t>
            </a:r>
            <a:endParaRPr lang="en-US" sz="1000" b="1" dirty="0"/>
          </a:p>
        </p:txBody>
      </p:sp>
      <p:cxnSp>
        <p:nvCxnSpPr>
          <p:cNvPr id="158" name="Straight Arrow Connector 157"/>
          <p:cNvCxnSpPr/>
          <p:nvPr/>
        </p:nvCxnSpPr>
        <p:spPr>
          <a:xfrm flipV="1">
            <a:off x="8814276" y="2476502"/>
            <a:ext cx="0" cy="296360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9" name="Elbow Connector 168"/>
          <p:cNvCxnSpPr/>
          <p:nvPr/>
        </p:nvCxnSpPr>
        <p:spPr>
          <a:xfrm rot="5400000" flipH="1" flipV="1">
            <a:off x="2463060" y="3072659"/>
            <a:ext cx="1570646" cy="869713"/>
          </a:xfrm>
          <a:prstGeom prst="bentConnector3">
            <a:avLst>
              <a:gd name="adj1" fmla="val 1031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/>
          <p:cNvCxnSpPr/>
          <p:nvPr/>
        </p:nvCxnSpPr>
        <p:spPr>
          <a:xfrm flipV="1">
            <a:off x="3683240" y="2722192"/>
            <a:ext cx="993448" cy="152400"/>
          </a:xfrm>
          <a:prstGeom prst="bentConnector3">
            <a:avLst>
              <a:gd name="adj1" fmla="val 99892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Rounded Rectangle 198"/>
          <p:cNvSpPr/>
          <p:nvPr/>
        </p:nvSpPr>
        <p:spPr>
          <a:xfrm>
            <a:off x="3733800" y="4902438"/>
            <a:ext cx="891612" cy="3475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Efficiencies</a:t>
            </a:r>
            <a:endParaRPr lang="en-US" sz="1000" b="1" dirty="0"/>
          </a:p>
        </p:txBody>
      </p:sp>
      <p:sp>
        <p:nvSpPr>
          <p:cNvPr id="200" name="Down Arrow 199"/>
          <p:cNvSpPr/>
          <p:nvPr/>
        </p:nvSpPr>
        <p:spPr>
          <a:xfrm>
            <a:off x="3818914" y="4716568"/>
            <a:ext cx="2667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3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302</Words>
  <Application>Microsoft Office PowerPoint</Application>
  <PresentationFormat>On-screen Show (4:3)</PresentationFormat>
  <Paragraphs>90</Paragraphs>
  <Slides>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Microsoft Equation 3.0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Zhihong Ye</dc:creator>
  <cp:lastModifiedBy>Zhihong Ye</cp:lastModifiedBy>
  <cp:revision>2</cp:revision>
  <dcterms:created xsi:type="dcterms:W3CDTF">2013-03-04T03:42:03Z</dcterms:created>
  <dcterms:modified xsi:type="dcterms:W3CDTF">2013-03-04T03:57:13Z</dcterms:modified>
</cp:coreProperties>
</file>