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456" r:id="rId5"/>
    <p:sldId id="695" r:id="rId6"/>
    <p:sldId id="694" r:id="rId7"/>
    <p:sldId id="744" r:id="rId8"/>
    <p:sldId id="763" r:id="rId9"/>
    <p:sldId id="696" r:id="rId10"/>
    <p:sldId id="697" r:id="rId11"/>
    <p:sldId id="698" r:id="rId12"/>
    <p:sldId id="701" r:id="rId13"/>
    <p:sldId id="699" r:id="rId14"/>
    <p:sldId id="700" r:id="rId15"/>
    <p:sldId id="703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712" r:id="rId25"/>
    <p:sldId id="713" r:id="rId26"/>
    <p:sldId id="714" r:id="rId27"/>
    <p:sldId id="715" r:id="rId28"/>
    <p:sldId id="716" r:id="rId29"/>
    <p:sldId id="717" r:id="rId30"/>
    <p:sldId id="718" r:id="rId31"/>
    <p:sldId id="719" r:id="rId32"/>
    <p:sldId id="720" r:id="rId33"/>
    <p:sldId id="721" r:id="rId34"/>
    <p:sldId id="722" r:id="rId35"/>
    <p:sldId id="723" r:id="rId36"/>
    <p:sldId id="724" r:id="rId37"/>
    <p:sldId id="766" r:id="rId38"/>
    <p:sldId id="726" r:id="rId39"/>
    <p:sldId id="765" r:id="rId40"/>
    <p:sldId id="768" r:id="rId41"/>
    <p:sldId id="771" r:id="rId42"/>
    <p:sldId id="769" r:id="rId43"/>
    <p:sldId id="725" r:id="rId44"/>
    <p:sldId id="770" r:id="rId45"/>
    <p:sldId id="727" r:id="rId46"/>
    <p:sldId id="728" r:id="rId47"/>
    <p:sldId id="729" r:id="rId48"/>
    <p:sldId id="730" r:id="rId49"/>
    <p:sldId id="731" r:id="rId50"/>
    <p:sldId id="772" r:id="rId51"/>
    <p:sldId id="733" r:id="rId52"/>
    <p:sldId id="734" r:id="rId53"/>
    <p:sldId id="735" r:id="rId54"/>
    <p:sldId id="736" r:id="rId55"/>
    <p:sldId id="737" r:id="rId56"/>
    <p:sldId id="738" r:id="rId57"/>
    <p:sldId id="739" r:id="rId58"/>
    <p:sldId id="741" r:id="rId59"/>
    <p:sldId id="740" r:id="rId60"/>
    <p:sldId id="742" r:id="rId61"/>
    <p:sldId id="743" r:id="rId62"/>
    <p:sldId id="745" r:id="rId63"/>
    <p:sldId id="746" r:id="rId64"/>
    <p:sldId id="747" r:id="rId65"/>
    <p:sldId id="748" r:id="rId66"/>
    <p:sldId id="749" r:id="rId67"/>
    <p:sldId id="773" r:id="rId68"/>
    <p:sldId id="751" r:id="rId69"/>
    <p:sldId id="752" r:id="rId70"/>
    <p:sldId id="753" r:id="rId71"/>
    <p:sldId id="754" r:id="rId72"/>
    <p:sldId id="755" r:id="rId73"/>
    <p:sldId id="756" r:id="rId74"/>
    <p:sldId id="774" r:id="rId75"/>
    <p:sldId id="757" r:id="rId76"/>
    <p:sldId id="775" r:id="rId77"/>
    <p:sldId id="758" r:id="rId78"/>
    <p:sldId id="759" r:id="rId79"/>
    <p:sldId id="761" r:id="rId80"/>
    <p:sldId id="762" r:id="rId81"/>
    <p:sldId id="760" r:id="rId82"/>
    <p:sldId id="262" r:id="rId83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595959"/>
    <a:srgbClr val="0036EB"/>
    <a:srgbClr val="FFFFFF"/>
    <a:srgbClr val="C3D3FF"/>
    <a:srgbClr val="7AB783"/>
    <a:srgbClr val="B3D9FF"/>
    <a:srgbClr val="0070C0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5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commentAuthors" Target="commentAuthors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www.npmjs.com/package/nodem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www.expressjs.com.c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Express</a:t>
            </a:r>
            <a:r>
              <a:rPr kumimoji="1" lang="zh-CN" altLang="en-US" dirty="0"/>
              <a:t>使用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把内容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给客户端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FF0000"/>
                </a:solidFill>
              </a:rPr>
              <a:t>res.send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方法，可以把处理好的内容，发送给客户端：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90" y="2514602"/>
            <a:ext cx="5141459" cy="2532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获取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URL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中携带的查询参数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FF0000"/>
                </a:solidFill>
              </a:rPr>
              <a:t>req.query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对象，可以访问到客户端通过</a:t>
            </a:r>
            <a:r>
              <a:rPr lang="zh-CN" altLang="en-US" dirty="0">
                <a:solidFill>
                  <a:srgbClr val="FF0000"/>
                </a:solidFill>
              </a:rPr>
              <a:t>查询字符串</a:t>
            </a:r>
            <a:r>
              <a:rPr lang="zh-CN" altLang="en-US" dirty="0">
                <a:solidFill>
                  <a:schemeClr val="tx1"/>
                </a:solidFill>
              </a:rPr>
              <a:t>的形式，发送到服务器的参数：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2509201"/>
            <a:ext cx="5544000" cy="2308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获取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URL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动态参数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FF0000"/>
                </a:solidFill>
              </a:rPr>
              <a:t>req.params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对象，可以访问到 </a:t>
            </a:r>
            <a:r>
              <a:rPr lang="en-US" altLang="zh-CN" dirty="0">
                <a:solidFill>
                  <a:schemeClr val="tx1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中，通过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匹配到的</a:t>
            </a:r>
            <a:r>
              <a:rPr lang="zh-CN" altLang="en-US" dirty="0">
                <a:solidFill>
                  <a:srgbClr val="FF0000"/>
                </a:solidFill>
              </a:rPr>
              <a:t>动态参数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2509200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托管静态资源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express.static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()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70383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提供了一个非常好用的函数，叫做 </a:t>
            </a:r>
            <a:r>
              <a:rPr lang="en-US" altLang="zh-CN" dirty="0" err="1">
                <a:solidFill>
                  <a:srgbClr val="FF0000"/>
                </a:solidFill>
              </a:rPr>
              <a:t>express.static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，通过它，我们可以</a:t>
            </a:r>
            <a:r>
              <a:rPr lang="zh-CN" altLang="en-US" dirty="0">
                <a:solidFill>
                  <a:srgbClr val="FF0000"/>
                </a:solidFill>
              </a:rPr>
              <a:t>非常方便地创建</a:t>
            </a:r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zh-CN" altLang="en-US" dirty="0">
                <a:solidFill>
                  <a:srgbClr val="FF0000"/>
                </a:solidFill>
              </a:rPr>
              <a:t>静态资源服务器</a:t>
            </a:r>
            <a:r>
              <a:rPr lang="zh-CN" altLang="en-US" dirty="0">
                <a:solidFill>
                  <a:schemeClr val="tx1"/>
                </a:solidFill>
              </a:rPr>
              <a:t>，例如，通过如下代码就可以将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目录下的图片、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文件、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文件对外开放访问了：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3" y="2789688"/>
            <a:ext cx="5544000" cy="847906"/>
          </a:xfrm>
          <a:prstGeom prst="rect">
            <a:avLst/>
          </a:prstGeom>
        </p:spPr>
      </p:pic>
      <p:sp>
        <p:nvSpPr>
          <p:cNvPr id="7" name="内容占位符 5"/>
          <p:cNvSpPr txBox="1"/>
          <p:nvPr/>
        </p:nvSpPr>
        <p:spPr>
          <a:xfrm>
            <a:off x="848378" y="3637594"/>
            <a:ext cx="3291622" cy="1384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现在，你就可以访问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目录中的所有文件了：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/images/bg.jpg</a:t>
            </a:r>
            <a:endParaRPr lang="en-US" altLang="zh-CN" dirty="0">
              <a:solidFill>
                <a:srgbClr val="047FFD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/css/style.css</a:t>
            </a:r>
            <a:endParaRPr lang="en-US" altLang="zh-CN" dirty="0">
              <a:solidFill>
                <a:srgbClr val="047FFD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/js/login.js</a:t>
            </a:r>
            <a:endParaRPr lang="en-US" altLang="zh-CN" dirty="0">
              <a:solidFill>
                <a:srgbClr val="047FF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8800" y="4435656"/>
            <a:ext cx="4825325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静态目录中查找文件，并对外提供资源的访问路径。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存放静态文件的目录名不会出现在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托管静态资源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托管多个静态资源目录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5307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如果要托管多个静态资源目录，请多次调用 </a:t>
            </a:r>
            <a:r>
              <a:rPr lang="en-US" altLang="zh-CN" dirty="0" err="1">
                <a:solidFill>
                  <a:schemeClr val="tx1"/>
                </a:solidFill>
              </a:rPr>
              <a:t>express.static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554941"/>
            <a:ext cx="5544000" cy="1095755"/>
          </a:xfrm>
          <a:prstGeom prst="rect">
            <a:avLst/>
          </a:prstGeom>
        </p:spPr>
      </p:pic>
      <p:sp>
        <p:nvSpPr>
          <p:cNvPr id="9" name="内容占位符 5"/>
          <p:cNvSpPr txBox="1"/>
          <p:nvPr/>
        </p:nvSpPr>
        <p:spPr>
          <a:xfrm>
            <a:off x="848378" y="3728567"/>
            <a:ext cx="7038324" cy="353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访问静态资源文件时，</a:t>
            </a:r>
            <a:r>
              <a:rPr lang="en-US" altLang="zh-CN" dirty="0" err="1">
                <a:solidFill>
                  <a:schemeClr val="tx1"/>
                </a:solidFill>
              </a:rPr>
              <a:t>express.static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函数会根据目录的添加顺序查找所需的文件。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托管静态资源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挂载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路径前缀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5307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如果希望在托管的</a:t>
            </a:r>
            <a:r>
              <a:rPr lang="zh-CN" altLang="en-US" dirty="0">
                <a:solidFill>
                  <a:srgbClr val="FF0000"/>
                </a:solidFill>
              </a:rPr>
              <a:t>静态资源访问路径</a:t>
            </a:r>
            <a:r>
              <a:rPr lang="zh-CN" altLang="en-US" dirty="0">
                <a:solidFill>
                  <a:schemeClr val="tx1"/>
                </a:solidFill>
              </a:rPr>
              <a:t>之前，</a:t>
            </a:r>
            <a:r>
              <a:rPr lang="zh-CN" altLang="en-US" dirty="0">
                <a:solidFill>
                  <a:srgbClr val="FF0000"/>
                </a:solidFill>
              </a:rPr>
              <a:t>挂载路径前缀</a:t>
            </a:r>
            <a:r>
              <a:rPr lang="zh-CN" altLang="en-US" dirty="0">
                <a:solidFill>
                  <a:schemeClr val="tx1"/>
                </a:solidFill>
              </a:rPr>
              <a:t>，则可以使用如下的方式：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内容占位符 5"/>
          <p:cNvSpPr txBox="1"/>
          <p:nvPr/>
        </p:nvSpPr>
        <p:spPr>
          <a:xfrm>
            <a:off x="848376" y="3467282"/>
            <a:ext cx="7038324" cy="15550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现在，你就可以通过带有 </a:t>
            </a:r>
            <a:r>
              <a:rPr lang="en-US" altLang="zh-CN" dirty="0">
                <a:solidFill>
                  <a:srgbClr val="047FFD"/>
                </a:solidFill>
              </a:rPr>
              <a:t>/public </a:t>
            </a:r>
            <a:r>
              <a:rPr lang="zh-CN" altLang="en-US" dirty="0">
                <a:solidFill>
                  <a:schemeClr val="tx1"/>
                </a:solidFill>
              </a:rPr>
              <a:t>前缀地址来访问 </a:t>
            </a:r>
            <a:r>
              <a:rPr lang="en-US" altLang="zh-CN" dirty="0">
                <a:solidFill>
                  <a:schemeClr val="tx1"/>
                </a:solidFill>
              </a:rPr>
              <a:t>public </a:t>
            </a:r>
            <a:r>
              <a:rPr lang="zh-CN" altLang="en-US" dirty="0">
                <a:solidFill>
                  <a:schemeClr val="tx1"/>
                </a:solidFill>
              </a:rPr>
              <a:t>目录中的文件了：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/public</a:t>
            </a:r>
            <a:r>
              <a:rPr lang="en-US" altLang="zh-CN" dirty="0">
                <a:solidFill>
                  <a:schemeClr val="tx1"/>
                </a:solidFill>
              </a:rPr>
              <a:t>/images/kitten.jpg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/public</a:t>
            </a:r>
            <a:r>
              <a:rPr lang="en-US" altLang="zh-CN" dirty="0">
                <a:solidFill>
                  <a:schemeClr val="tx1"/>
                </a:solidFill>
              </a:rPr>
              <a:t>/css/style.css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http://localhost:3000</a:t>
            </a:r>
            <a:r>
              <a:rPr lang="en-US" altLang="zh-CN" dirty="0">
                <a:solidFill>
                  <a:srgbClr val="047FFD"/>
                </a:solidFill>
              </a:rPr>
              <a:t>/public</a:t>
            </a:r>
            <a:r>
              <a:rPr lang="en-US" altLang="zh-CN" dirty="0">
                <a:solidFill>
                  <a:schemeClr val="tx1"/>
                </a:solidFill>
              </a:rPr>
              <a:t>/js/app.js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434" y="2529885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1.4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为什么要使用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75709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在编写调试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项目的时候，如果修改了项目的代码，则需要频繁的手动 </a:t>
            </a:r>
            <a:r>
              <a:rPr lang="en-US" altLang="zh-CN" dirty="0">
                <a:solidFill>
                  <a:schemeClr val="tx1"/>
                </a:solidFill>
              </a:rPr>
              <a:t>close </a:t>
            </a:r>
            <a:r>
              <a:rPr lang="zh-CN" altLang="en-US" dirty="0">
                <a:solidFill>
                  <a:schemeClr val="tx1"/>
                </a:solidFill>
              </a:rPr>
              <a:t>掉，然后再重新启动，非常繁琐。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现在，我们可以使用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hlinkClick r:id="rId1"/>
              </a:rPr>
              <a:t>https://www.npmjs.com/package/nodemon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这个工具，它能够</a:t>
            </a:r>
            <a:r>
              <a:rPr lang="zh-CN" altLang="en-US" dirty="0">
                <a:solidFill>
                  <a:srgbClr val="FF0000"/>
                </a:solidFill>
              </a:rPr>
              <a:t>监听项目文件的变动</a:t>
            </a:r>
            <a:r>
              <a:rPr lang="zh-CN" altLang="en-US" dirty="0">
                <a:solidFill>
                  <a:schemeClr val="tx1"/>
                </a:solidFill>
              </a:rPr>
              <a:t>，当代码被修改后，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会</a:t>
            </a:r>
            <a:r>
              <a:rPr lang="zh-CN" altLang="en-US" dirty="0">
                <a:solidFill>
                  <a:srgbClr val="FF0000"/>
                </a:solidFill>
              </a:rPr>
              <a:t>自动帮我们重启项目</a:t>
            </a:r>
            <a:r>
              <a:rPr lang="zh-CN" altLang="en-US" dirty="0">
                <a:solidFill>
                  <a:schemeClr val="tx1"/>
                </a:solidFill>
              </a:rPr>
              <a:t>，极大方便了开发和调试。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1.4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在终端中，运行如下命令，即可将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安装为全局可用的工具：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731" y="2514289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1.4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nodemon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12116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当基于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编写了一个网站应用的时候，传统的方式，是运行 </a:t>
            </a:r>
            <a:r>
              <a:rPr lang="en-US" altLang="zh-CN" dirty="0">
                <a:solidFill>
                  <a:srgbClr val="FF0000"/>
                </a:solidFill>
              </a:rPr>
              <a:t>node </a:t>
            </a:r>
            <a:r>
              <a:rPr lang="en-US" altLang="zh-CN" dirty="0">
                <a:solidFill>
                  <a:srgbClr val="047FFD"/>
                </a:solidFill>
              </a:rPr>
              <a:t>app.js </a:t>
            </a:r>
            <a:r>
              <a:rPr lang="zh-CN" altLang="en-US" dirty="0">
                <a:solidFill>
                  <a:schemeClr val="tx1"/>
                </a:solidFill>
              </a:rPr>
              <a:t>命令，来启动项目。这样做的坏处是：代码被修改之后，需要手动重启项目。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现在，我们可以将 </a:t>
            </a:r>
            <a:r>
              <a:rPr lang="en-US" altLang="zh-CN" dirty="0">
                <a:solidFill>
                  <a:schemeClr val="tx1"/>
                </a:solidFill>
              </a:rPr>
              <a:t>node </a:t>
            </a:r>
            <a:r>
              <a:rPr lang="zh-CN" altLang="en-US" dirty="0">
                <a:solidFill>
                  <a:schemeClr val="tx1"/>
                </a:solidFill>
              </a:rPr>
              <a:t>命令替换为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命令，使用 </a:t>
            </a:r>
            <a:r>
              <a:rPr lang="en-US" altLang="zh-CN" dirty="0" err="1">
                <a:solidFill>
                  <a:srgbClr val="FF0000"/>
                </a:solidFill>
              </a:rPr>
              <a:t>nodemon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app.js </a:t>
            </a:r>
            <a:r>
              <a:rPr lang="zh-CN" altLang="en-US" dirty="0">
                <a:solidFill>
                  <a:schemeClr val="tx1"/>
                </a:solidFill>
              </a:rPr>
              <a:t>来启动项目。这样做的好处是：代码被修改之后，会被 </a:t>
            </a:r>
            <a:r>
              <a:rPr lang="en-US" altLang="zh-CN" dirty="0" err="1">
                <a:solidFill>
                  <a:schemeClr val="tx1"/>
                </a:solidFill>
              </a:rPr>
              <a:t>nodemon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监听到，从而实现自动重启项目的效果。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973" y="3335628"/>
            <a:ext cx="5544000" cy="13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路由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写接口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初识 </a:t>
            </a:r>
            <a:r>
              <a:rPr lang="en-US" altLang="zh-CN" dirty="0">
                <a:solidFill>
                  <a:srgbClr val="FF0000"/>
                </a:solidFill>
              </a:rPr>
              <a:t>Express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写接口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什么是路由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12116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广义上来讲，路由就是</a:t>
            </a:r>
            <a:r>
              <a:rPr lang="zh-CN" altLang="en-US" dirty="0">
                <a:solidFill>
                  <a:srgbClr val="FF0000"/>
                </a:solidFill>
              </a:rPr>
              <a:t>映射关系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现实生活中的路由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2696308" y="2123999"/>
            <a:ext cx="5190391" cy="286417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1  -&gt;  </a:t>
            </a:r>
            <a:r>
              <a:rPr lang="zh-CN" altLang="en-US" dirty="0">
                <a:solidFill>
                  <a:schemeClr val="tx1"/>
                </a:solidFill>
              </a:rPr>
              <a:t>业务查询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2  -&gt;  </a:t>
            </a:r>
            <a:r>
              <a:rPr lang="zh-CN" altLang="en-US" dirty="0">
                <a:solidFill>
                  <a:schemeClr val="tx1"/>
                </a:solidFill>
              </a:rPr>
              <a:t>手机充值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3  -&gt;  </a:t>
            </a:r>
            <a:r>
              <a:rPr lang="zh-CN" altLang="en-US" dirty="0">
                <a:solidFill>
                  <a:schemeClr val="tx1"/>
                </a:solidFill>
              </a:rPr>
              <a:t>业务办理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4  -&gt;  </a:t>
            </a:r>
            <a:r>
              <a:rPr lang="zh-CN" altLang="en-US" dirty="0">
                <a:solidFill>
                  <a:schemeClr val="tx1"/>
                </a:solidFill>
              </a:rPr>
              <a:t>密码服务与停复机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5  -&gt;  </a:t>
            </a:r>
            <a:r>
              <a:rPr lang="zh-CN" altLang="en-US" dirty="0">
                <a:solidFill>
                  <a:schemeClr val="tx1"/>
                </a:solidFill>
              </a:rPr>
              <a:t>家庭宽带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6  -&gt;  </a:t>
            </a:r>
            <a:r>
              <a:rPr lang="zh-CN" altLang="en-US" dirty="0">
                <a:solidFill>
                  <a:schemeClr val="tx1"/>
                </a:solidFill>
              </a:rPr>
              <a:t>话费流量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8  -&gt;  </a:t>
            </a:r>
            <a:r>
              <a:rPr lang="zh-CN" altLang="en-US" dirty="0">
                <a:solidFill>
                  <a:schemeClr val="tx1"/>
                </a:solidFill>
              </a:rPr>
              <a:t>集团业务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按键 </a:t>
            </a:r>
            <a:r>
              <a:rPr lang="en-US" altLang="zh-CN" dirty="0">
                <a:solidFill>
                  <a:schemeClr val="tx1"/>
                </a:solidFill>
              </a:rPr>
              <a:t>0  -&gt;  </a:t>
            </a:r>
            <a:r>
              <a:rPr lang="zh-CN" altLang="en-US" dirty="0">
                <a:solidFill>
                  <a:schemeClr val="tx1"/>
                </a:solidFill>
              </a:rPr>
              <a:t>人工服务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016" y="2123999"/>
            <a:ext cx="1634178" cy="2905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35412" y="3208133"/>
            <a:ext cx="28311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在这里，路由是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050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中的路由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70383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中，路由指的是</a:t>
            </a:r>
            <a:r>
              <a:rPr lang="zh-CN" altLang="en-US" dirty="0">
                <a:solidFill>
                  <a:srgbClr val="FF0000"/>
                </a:solidFill>
              </a:rPr>
              <a:t>客户端的请求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FF0000"/>
                </a:solidFill>
              </a:rPr>
              <a:t>服务器处理函数</a:t>
            </a:r>
            <a:r>
              <a:rPr lang="zh-CN" altLang="en-US" dirty="0">
                <a:solidFill>
                  <a:schemeClr val="tx1"/>
                </a:solidFill>
              </a:rPr>
              <a:t>之间的</a:t>
            </a:r>
            <a:r>
              <a:rPr lang="zh-CN" altLang="en-US" dirty="0">
                <a:solidFill>
                  <a:srgbClr val="047FFD"/>
                </a:solidFill>
              </a:rPr>
              <a:t>映射关系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中的路由分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部分组成，分别是</a:t>
            </a:r>
            <a:r>
              <a:rPr lang="zh-CN" altLang="en-US" dirty="0">
                <a:solidFill>
                  <a:srgbClr val="FF0000"/>
                </a:solidFill>
              </a:rPr>
              <a:t>请求的类型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处理函数</a:t>
            </a:r>
            <a:r>
              <a:rPr lang="zh-CN" altLang="en-US" dirty="0">
                <a:solidFill>
                  <a:schemeClr val="tx1"/>
                </a:solidFill>
              </a:rPr>
              <a:t>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893097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中的路由的例子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7" y="2062418"/>
            <a:ext cx="5544000" cy="2791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路由的匹配过程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88814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每当一个请求到达服务器之后，</a:t>
            </a:r>
            <a:r>
              <a:rPr lang="zh-CN" altLang="en-US" dirty="0">
                <a:solidFill>
                  <a:srgbClr val="FF0000"/>
                </a:solidFill>
              </a:rPr>
              <a:t>需要先经过路由的匹配</a:t>
            </a:r>
            <a:r>
              <a:rPr lang="zh-CN" altLang="en-US" dirty="0">
                <a:solidFill>
                  <a:schemeClr val="tx1"/>
                </a:solidFill>
              </a:rPr>
              <a:t>，只有匹配成功之后，才会调用对应的处理函数。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在匹配时，会按照路由的顺序进行匹配，如果</a:t>
            </a:r>
            <a:r>
              <a:rPr lang="zh-CN" altLang="en-US" dirty="0">
                <a:solidFill>
                  <a:srgbClr val="FF0000"/>
                </a:solidFill>
              </a:rPr>
              <a:t>请求类型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请求的 </a:t>
            </a:r>
            <a:r>
              <a:rPr lang="en-US" altLang="zh-CN" dirty="0">
                <a:solidFill>
                  <a:srgbClr val="FF0000"/>
                </a:solidFill>
              </a:rPr>
              <a:t>URL </a:t>
            </a:r>
            <a:r>
              <a:rPr lang="zh-CN" altLang="en-US" dirty="0">
                <a:solidFill>
                  <a:schemeClr val="tx1"/>
                </a:solidFill>
              </a:rPr>
              <a:t>同时匹配成功，则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会将这次请求，转交给对应的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zh-CN" altLang="en-US" dirty="0">
                <a:solidFill>
                  <a:schemeClr val="tx1"/>
                </a:solidFill>
              </a:rPr>
              <a:t>函数进行处理。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405" y="3082612"/>
            <a:ext cx="4859898" cy="19261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64964" y="3563596"/>
            <a:ext cx="2563739" cy="10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路由匹配的注意点：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按照定义的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先后顺序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进行匹配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请求类型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同时匹配成功，才会调用对应的处理函数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最简单的用法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704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中使用路由最简单的方式，就是把路由挂载到 </a:t>
            </a:r>
            <a:r>
              <a:rPr lang="en-US" altLang="zh-CN" dirty="0">
                <a:solidFill>
                  <a:schemeClr val="tx1"/>
                </a:solidFill>
              </a:rPr>
              <a:t>app </a:t>
            </a:r>
            <a:r>
              <a:rPr lang="zh-CN" altLang="en-US" dirty="0">
                <a:solidFill>
                  <a:schemeClr val="tx1"/>
                </a:solidFill>
              </a:rPr>
              <a:t>上，示例代码如下：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922" y="2538286"/>
            <a:ext cx="4690964" cy="2504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模块化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52195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047FFD"/>
                </a:solidFill>
              </a:rPr>
              <a:t>方便对路由进行模块化的管理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不建议</a:t>
            </a:r>
            <a:r>
              <a:rPr lang="zh-CN" altLang="en-US" dirty="0">
                <a:solidFill>
                  <a:schemeClr val="tx1"/>
                </a:solidFill>
              </a:rPr>
              <a:t>将路由直接挂载到 </a:t>
            </a:r>
            <a:r>
              <a:rPr lang="en-US" altLang="zh-CN" dirty="0">
                <a:solidFill>
                  <a:schemeClr val="tx1"/>
                </a:solidFill>
              </a:rPr>
              <a:t>app </a:t>
            </a:r>
            <a:r>
              <a:rPr lang="zh-CN" altLang="en-US" dirty="0">
                <a:solidFill>
                  <a:schemeClr val="tx1"/>
                </a:solidFill>
              </a:rPr>
              <a:t>上，而是</a:t>
            </a:r>
            <a:r>
              <a:rPr lang="zh-CN" altLang="en-US" dirty="0">
                <a:solidFill>
                  <a:srgbClr val="FF0000"/>
                </a:solidFill>
              </a:rPr>
              <a:t>推荐将路由抽离为单独的模块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将路由抽离为单独模块的步骤如下：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创建路由模块对应的 </a:t>
            </a:r>
            <a:r>
              <a:rPr lang="en-US" altLang="zh-CN" dirty="0">
                <a:solidFill>
                  <a:schemeClr val="tx1"/>
                </a:solidFill>
              </a:rPr>
              <a:t>.js </a:t>
            </a:r>
            <a:r>
              <a:rPr lang="zh-CN" altLang="en-US" dirty="0">
                <a:solidFill>
                  <a:schemeClr val="tx1"/>
                </a:solidFill>
              </a:rPr>
              <a:t>文件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express.Router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函数创建路由对象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向路由对象上挂载具体的路由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module.exports </a:t>
            </a:r>
            <a:r>
              <a:rPr lang="zh-CN" altLang="en-US" dirty="0">
                <a:solidFill>
                  <a:schemeClr val="tx1"/>
                </a:solidFill>
              </a:rPr>
              <a:t>向外共享路由对象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app.use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函数注册路由模块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创建路由模块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003" y="2040201"/>
            <a:ext cx="5068484" cy="299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注册路由模块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600" y="2041200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Express </a:t>
            </a:r>
            <a:r>
              <a:rPr lang="zh-CN" altLang="en-US" dirty="0"/>
              <a:t>路由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路由的使用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为路由模块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添加前缀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类似于托管静态资源时，为静态资源统一挂载访问前缀一样，路由模块添加前缀的方式也非常简单：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05" y="2504364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官方给出的概念：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FF0000"/>
                </a:solidFill>
              </a:rPr>
              <a:t>基于 </a:t>
            </a:r>
            <a:r>
              <a:rPr lang="en-US" altLang="zh-CN" dirty="0">
                <a:solidFill>
                  <a:srgbClr val="FF0000"/>
                </a:solidFill>
              </a:rPr>
              <a:t>Node.js </a:t>
            </a:r>
            <a:r>
              <a:rPr lang="zh-CN" altLang="en-US" dirty="0">
                <a:solidFill>
                  <a:srgbClr val="FF0000"/>
                </a:solidFill>
              </a:rPr>
              <a:t>平台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快速、开放、极简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开发框架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通俗的理解：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的作用和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内置的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模块类似，</a:t>
            </a:r>
            <a:r>
              <a:rPr lang="zh-CN" altLang="en-US" dirty="0">
                <a:solidFill>
                  <a:srgbClr val="FF0000"/>
                </a:solidFill>
              </a:rPr>
              <a:t>是专门用来创建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服务器的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的本质</a:t>
            </a:r>
            <a:r>
              <a:rPr lang="zh-CN" altLang="en-US" dirty="0">
                <a:solidFill>
                  <a:schemeClr val="tx1"/>
                </a:solidFill>
              </a:rPr>
              <a:t>：就是一个 </a:t>
            </a:r>
            <a:r>
              <a:rPr lang="en-US" altLang="zh-CN" dirty="0">
                <a:solidFill>
                  <a:schemeClr val="tx1"/>
                </a:solidFill>
              </a:rPr>
              <a:t>npm </a:t>
            </a:r>
            <a:r>
              <a:rPr lang="zh-CN" altLang="en-US" dirty="0">
                <a:solidFill>
                  <a:schemeClr val="tx1"/>
                </a:solidFill>
              </a:rPr>
              <a:t>上的第三方包，提供了快速创建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服务器的便捷方法。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的中文官网：</a:t>
            </a:r>
            <a:r>
              <a:rPr lang="en-US" altLang="zh-CN" dirty="0">
                <a:hlinkClick r:id="rId1"/>
              </a:rPr>
              <a:t> http://www.expressjs.com.cn/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中间件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写接口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中间件（</a:t>
            </a:r>
            <a:r>
              <a:rPr lang="en-US" altLang="zh-CN" dirty="0">
                <a:solidFill>
                  <a:schemeClr val="tx1"/>
                </a:solidFill>
              </a:rPr>
              <a:t>Middleware </a:t>
            </a:r>
            <a:r>
              <a:rPr lang="zh-CN" altLang="en-US" dirty="0">
                <a:solidFill>
                  <a:schemeClr val="tx1"/>
                </a:solidFill>
              </a:rPr>
              <a:t>），特指</a:t>
            </a:r>
            <a:r>
              <a:rPr lang="zh-CN" altLang="en-US" dirty="0">
                <a:solidFill>
                  <a:srgbClr val="047FFD"/>
                </a:solidFill>
              </a:rPr>
              <a:t>业务流程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中间处理环节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现实生活中的例子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在处理污水的时候，一般都要经过</a:t>
            </a:r>
            <a:r>
              <a:rPr lang="zh-CN" altLang="en-US" dirty="0">
                <a:solidFill>
                  <a:srgbClr val="FF0000"/>
                </a:solidFill>
              </a:rPr>
              <a:t>三个处理环节</a:t>
            </a:r>
            <a:r>
              <a:rPr lang="zh-CN" altLang="en-US" dirty="0">
                <a:solidFill>
                  <a:schemeClr val="tx1"/>
                </a:solidFill>
              </a:rPr>
              <a:t>，从而保证处理过后的废水，达到排放标准。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577" y="2712943"/>
            <a:ext cx="5240175" cy="11543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53988" y="2618662"/>
            <a:ext cx="3731559" cy="13885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5"/>
          <p:cNvSpPr txBox="1"/>
          <p:nvPr/>
        </p:nvSpPr>
        <p:spPr>
          <a:xfrm>
            <a:off x="848376" y="4197900"/>
            <a:ext cx="7038324" cy="3803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处理污水的这三个中间处理环节，就可以叫做中间件。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调用流程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当一个请求到达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的服务器之后，可以连续调用多个中间件，从而对这次请求进行</a:t>
            </a:r>
            <a:r>
              <a:rPr lang="zh-CN" altLang="en-US" dirty="0">
                <a:solidFill>
                  <a:srgbClr val="FF0000"/>
                </a:solidFill>
              </a:rPr>
              <a:t>预处理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886" y="2589149"/>
            <a:ext cx="4157365" cy="2261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Express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格式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的中间件，</a:t>
            </a:r>
            <a:r>
              <a:rPr lang="zh-CN" altLang="en-US" dirty="0">
                <a:solidFill>
                  <a:srgbClr val="FF0000"/>
                </a:solidFill>
              </a:rPr>
              <a:t>本质</a:t>
            </a:r>
            <a:r>
              <a:rPr lang="zh-CN" altLang="en-US" dirty="0">
                <a:solidFill>
                  <a:schemeClr val="tx1"/>
                </a:solidFill>
              </a:rPr>
              <a:t>上就是一个 </a:t>
            </a:r>
            <a:r>
              <a:rPr lang="en-US" altLang="zh-CN" b="1" dirty="0">
                <a:solidFill>
                  <a:srgbClr val="FF0000"/>
                </a:solidFill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</a:rPr>
              <a:t>处理函数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中间件的格式如下：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77" y="2571751"/>
            <a:ext cx="5902048" cy="18949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9012" y="3077467"/>
            <a:ext cx="1145756" cy="2657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43201" y="3402101"/>
            <a:ext cx="342899" cy="20537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0242" y="3558164"/>
            <a:ext cx="513229" cy="20537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5"/>
          <p:cNvSpPr txBox="1"/>
          <p:nvPr/>
        </p:nvSpPr>
        <p:spPr>
          <a:xfrm>
            <a:off x="848378" y="4490741"/>
            <a:ext cx="7038324" cy="3803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注意：中间件函数的形参列表中，</a:t>
            </a:r>
            <a:r>
              <a:rPr lang="zh-CN" altLang="en-US" dirty="0">
                <a:solidFill>
                  <a:srgbClr val="FF0000"/>
                </a:solidFill>
              </a:rPr>
              <a:t>必须包含 </a:t>
            </a:r>
            <a:r>
              <a:rPr lang="en-US" altLang="zh-CN" dirty="0">
                <a:solidFill>
                  <a:srgbClr val="FF0000"/>
                </a:solidFill>
              </a:rPr>
              <a:t>next 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chemeClr val="tx1"/>
                </a:solidFill>
              </a:rPr>
              <a:t>。而路由处理函数中只包含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res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中间件的概念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next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函数的作用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next 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r>
              <a:rPr lang="zh-CN" altLang="en-US" dirty="0">
                <a:solidFill>
                  <a:schemeClr val="tx1"/>
                </a:solidFill>
              </a:rPr>
              <a:t>是实现</a:t>
            </a:r>
            <a:r>
              <a:rPr lang="zh-CN" altLang="en-US" dirty="0">
                <a:solidFill>
                  <a:srgbClr val="FF0000"/>
                </a:solidFill>
              </a:rPr>
              <a:t>多个中间件连续调用</a:t>
            </a:r>
            <a:r>
              <a:rPr lang="zh-CN" altLang="en-US" dirty="0">
                <a:solidFill>
                  <a:schemeClr val="tx1"/>
                </a:solidFill>
              </a:rPr>
              <a:t>的关键，它表示把流转关系</a:t>
            </a:r>
            <a:r>
              <a:rPr lang="zh-CN" altLang="en-US" dirty="0">
                <a:solidFill>
                  <a:srgbClr val="FF0000"/>
                </a:solidFill>
              </a:rPr>
              <a:t>转交</a:t>
            </a:r>
            <a:r>
              <a:rPr lang="zh-CN" altLang="en-US" dirty="0">
                <a:solidFill>
                  <a:schemeClr val="tx1"/>
                </a:solidFill>
              </a:rPr>
              <a:t>给下一个</a:t>
            </a:r>
            <a:r>
              <a:rPr lang="zh-CN" altLang="en-US" dirty="0">
                <a:solidFill>
                  <a:srgbClr val="047FFD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047FFD"/>
                </a:solidFill>
              </a:rPr>
              <a:t>路由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886" y="2589149"/>
            <a:ext cx="4157365" cy="22610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87568" y="3020358"/>
            <a:ext cx="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5039" y="3288210"/>
            <a:ext cx="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58672" y="3953584"/>
            <a:ext cx="5163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中间件函数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可以通过如下的方式，定义一个最简单的中间件函数：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018" y="2484268"/>
            <a:ext cx="5544000" cy="225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全局生效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92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客户端发起的</a:t>
            </a:r>
            <a:r>
              <a:rPr lang="zh-CN" altLang="en-US" dirty="0">
                <a:solidFill>
                  <a:srgbClr val="FF0000"/>
                </a:solidFill>
              </a:rPr>
              <a:t>任何请求</a:t>
            </a:r>
            <a:r>
              <a:rPr lang="zh-CN" altLang="en-US" dirty="0">
                <a:solidFill>
                  <a:schemeClr val="tx1"/>
                </a:solidFill>
              </a:rPr>
              <a:t>，到达服务器之后，</a:t>
            </a:r>
            <a:r>
              <a:rPr lang="zh-CN" altLang="en-US" dirty="0">
                <a:solidFill>
                  <a:srgbClr val="FF0000"/>
                </a:solidFill>
              </a:rPr>
              <a:t>都会触发的中间件</a:t>
            </a:r>
            <a:r>
              <a:rPr lang="zh-CN" altLang="en-US" dirty="0">
                <a:solidFill>
                  <a:schemeClr val="tx1"/>
                </a:solidFill>
              </a:rPr>
              <a:t>，叫做全局生效的中间件。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通过调用 </a:t>
            </a:r>
            <a:r>
              <a:rPr lang="en-US" altLang="zh-CN" dirty="0" err="1">
                <a:solidFill>
                  <a:srgbClr val="FF0000"/>
                </a:solidFill>
              </a:rPr>
              <a:t>app.use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047FFD"/>
                </a:solidFill>
              </a:rPr>
              <a:t>中间件函数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，即可定义一个</a:t>
            </a:r>
            <a:r>
              <a:rPr lang="zh-CN" altLang="en-US" dirty="0">
                <a:solidFill>
                  <a:srgbClr val="FF0000"/>
                </a:solidFill>
              </a:rPr>
              <a:t>全局生效</a:t>
            </a:r>
            <a:r>
              <a:rPr lang="zh-CN" altLang="en-US" dirty="0">
                <a:solidFill>
                  <a:schemeClr val="tx1"/>
                </a:solidFill>
              </a:rPr>
              <a:t>的中间件，示例代码如下：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971" y="2809557"/>
            <a:ext cx="4976460" cy="2239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全局中间件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简化形式</a:t>
            </a:r>
            <a:endParaRPr lang="zh-CN" altLang="en-US" sz="1400" b="1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68" y="2142275"/>
            <a:ext cx="5544000" cy="1785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作用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92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多个中间件之间，</a:t>
            </a:r>
            <a:r>
              <a:rPr lang="zh-CN" altLang="en-US" b="1" dirty="0">
                <a:solidFill>
                  <a:srgbClr val="FF0000"/>
                </a:solidFill>
              </a:rPr>
              <a:t>共享同一份 </a:t>
            </a:r>
            <a:r>
              <a:rPr lang="en-US" altLang="zh-CN" b="1" dirty="0">
                <a:solidFill>
                  <a:srgbClr val="047FFD"/>
                </a:solidFill>
              </a:rPr>
              <a:t>req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047FFD"/>
                </a:solidFill>
              </a:rPr>
              <a:t>res</a:t>
            </a:r>
            <a:r>
              <a:rPr lang="zh-CN" altLang="en-US" dirty="0">
                <a:solidFill>
                  <a:schemeClr val="tx1"/>
                </a:solidFill>
              </a:rPr>
              <a:t>。基于这样的特性，我们可以在</a:t>
            </a:r>
            <a:r>
              <a:rPr lang="zh-CN" altLang="en-US" dirty="0">
                <a:solidFill>
                  <a:srgbClr val="FF0000"/>
                </a:solidFill>
              </a:rPr>
              <a:t>上游</a:t>
            </a:r>
            <a:r>
              <a:rPr lang="zh-CN" altLang="en-US" dirty="0">
                <a:solidFill>
                  <a:schemeClr val="tx1"/>
                </a:solidFill>
              </a:rPr>
              <a:t>的中间件中，</a:t>
            </a:r>
            <a:r>
              <a:rPr lang="zh-CN" altLang="en-US" b="1" dirty="0">
                <a:solidFill>
                  <a:srgbClr val="FF0000"/>
                </a:solidFill>
              </a:rPr>
              <a:t>统一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chemeClr val="tx1"/>
                </a:solidFill>
              </a:rPr>
              <a:t>res </a:t>
            </a:r>
            <a:r>
              <a:rPr lang="zh-CN" altLang="en-US" dirty="0">
                <a:solidFill>
                  <a:schemeClr val="tx1"/>
                </a:solidFill>
              </a:rPr>
              <a:t>对象添加</a:t>
            </a:r>
            <a:r>
              <a:rPr lang="zh-CN" altLang="en-US" dirty="0">
                <a:solidFill>
                  <a:srgbClr val="047FFD"/>
                </a:solidFill>
              </a:rPr>
              <a:t>自定义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047FFD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，供</a:t>
            </a:r>
            <a:r>
              <a:rPr lang="zh-CN" altLang="en-US" dirty="0">
                <a:solidFill>
                  <a:srgbClr val="FF0000"/>
                </a:solidFill>
              </a:rPr>
              <a:t>下游</a:t>
            </a:r>
            <a:r>
              <a:rPr lang="zh-CN" altLang="en-US" dirty="0">
                <a:solidFill>
                  <a:schemeClr val="tx1"/>
                </a:solidFill>
              </a:rPr>
              <a:t>的中间件或路由进行使用。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886" y="2759966"/>
            <a:ext cx="4157365" cy="22610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26947" y="3415098"/>
            <a:ext cx="92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req.a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82507" y="3415098"/>
            <a:ext cx="92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res.c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30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9403" y="4431656"/>
            <a:ext cx="10887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 </a:t>
            </a:r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req.a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5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res.c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进一步理解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872042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zh-CN" altLang="en-US" dirty="0">
                <a:solidFill>
                  <a:schemeClr val="tx1"/>
                </a:solidFill>
              </a:rPr>
              <a:t>不使用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能否创建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服务器？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047FFD"/>
                </a:solidFill>
              </a:rPr>
              <a:t>答案：</a:t>
            </a:r>
            <a:r>
              <a:rPr lang="zh-CN" altLang="en-US" dirty="0">
                <a:solidFill>
                  <a:schemeClr val="tx1"/>
                </a:solidFill>
              </a:rPr>
              <a:t>能，使用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提供的原生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模块即可。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zh-CN" altLang="en-US" dirty="0">
                <a:solidFill>
                  <a:schemeClr val="tx1"/>
                </a:solidFill>
              </a:rPr>
              <a:t>既生瑜何生亮（有了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内置模块，为什么还有用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r>
              <a:rPr lang="zh-CN" altLang="en-US" dirty="0">
                <a:solidFill>
                  <a:schemeClr val="tx1"/>
                </a:solidFill>
              </a:rPr>
              <a:t>）？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047FFD"/>
                </a:solidFill>
              </a:rPr>
              <a:t>答案：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内置模块用起来很复杂，开发效率低；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是基于内置的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模块进一步封装出来的，能够极大的提高开发效率。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思考：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内置模块与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是什么关系？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047FFD"/>
                </a:solidFill>
              </a:rPr>
              <a:t>答案：</a:t>
            </a:r>
            <a:r>
              <a:rPr lang="zh-CN" altLang="en-US" dirty="0">
                <a:solidFill>
                  <a:schemeClr val="tx1"/>
                </a:solidFill>
              </a:rPr>
              <a:t>类似于浏览器中 </a:t>
            </a:r>
            <a:r>
              <a:rPr lang="en-US" altLang="zh-CN" dirty="0">
                <a:solidFill>
                  <a:schemeClr val="tx1"/>
                </a:solidFill>
              </a:rPr>
              <a:t>Web API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的关系。后者是基于前者进一步封装出来的。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多个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全局中间件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920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可以使用 </a:t>
            </a:r>
            <a:r>
              <a:rPr lang="en-US" altLang="zh-CN" dirty="0" err="1">
                <a:solidFill>
                  <a:schemeClr val="tx1"/>
                </a:solidFill>
              </a:rPr>
              <a:t>app.use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连续定义多个</a:t>
            </a:r>
            <a:r>
              <a:rPr lang="zh-CN" altLang="en-US" dirty="0">
                <a:solidFill>
                  <a:schemeClr val="tx1"/>
                </a:solidFill>
              </a:rPr>
              <a:t>全局中间件。客户端请求到达服务器之后，会按照中间件</a:t>
            </a:r>
            <a:r>
              <a:rPr lang="zh-CN" altLang="en-US" dirty="0">
                <a:solidFill>
                  <a:srgbClr val="FF0000"/>
                </a:solidFill>
              </a:rPr>
              <a:t>定义的先后顺序</a:t>
            </a:r>
            <a:r>
              <a:rPr lang="zh-CN" altLang="en-US" dirty="0">
                <a:solidFill>
                  <a:schemeClr val="tx1"/>
                </a:solidFill>
              </a:rPr>
              <a:t>依次进行调用，示例代码如下：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68" y="2699944"/>
            <a:ext cx="4062060" cy="2347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局部生效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不使用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定义的中间件，叫做</a:t>
            </a:r>
            <a:r>
              <a:rPr lang="zh-CN" altLang="en-US" dirty="0">
                <a:solidFill>
                  <a:srgbClr val="FF0000"/>
                </a:solidFill>
              </a:rPr>
              <a:t>局部生效的中间件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116" y="2504365"/>
            <a:ext cx="4393655" cy="2539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多个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局部中间件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8036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可以在路由中，通过如下两种</a:t>
            </a:r>
            <a:r>
              <a:rPr lang="zh-CN" altLang="en-US" dirty="0">
                <a:solidFill>
                  <a:srgbClr val="FF0000"/>
                </a:solidFill>
              </a:rPr>
              <a:t>等价</a:t>
            </a:r>
            <a:r>
              <a:rPr lang="zh-CN" altLang="en-US" dirty="0">
                <a:solidFill>
                  <a:schemeClr val="tx1"/>
                </a:solidFill>
              </a:rPr>
              <a:t>的方式，</a:t>
            </a:r>
            <a:r>
              <a:rPr lang="zh-CN" altLang="en-US" dirty="0">
                <a:solidFill>
                  <a:srgbClr val="FF0000"/>
                </a:solidFill>
              </a:rPr>
              <a:t>使用多个局部中间件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68" y="2514412"/>
            <a:ext cx="5544000" cy="1312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中间件的初体验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了解中间件的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使用注意事项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743835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一定要在</a:t>
            </a:r>
            <a:r>
              <a:rPr lang="zh-CN" altLang="en-US" dirty="0">
                <a:solidFill>
                  <a:srgbClr val="FF0000"/>
                </a:solidFill>
              </a:rPr>
              <a:t>路由之前</a:t>
            </a:r>
            <a:r>
              <a:rPr lang="zh-CN" altLang="en-US" dirty="0">
                <a:solidFill>
                  <a:schemeClr val="tx1"/>
                </a:solidFill>
              </a:rPr>
              <a:t>注册中间件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客户端发送过来的请求，</a:t>
            </a:r>
            <a:r>
              <a:rPr lang="zh-CN" altLang="en-US" dirty="0">
                <a:solidFill>
                  <a:srgbClr val="FF0000"/>
                </a:solidFill>
              </a:rPr>
              <a:t>可以连续调用多个</a:t>
            </a:r>
            <a:r>
              <a:rPr lang="zh-CN" altLang="en-US" dirty="0">
                <a:solidFill>
                  <a:schemeClr val="tx1"/>
                </a:solidFill>
              </a:rPr>
              <a:t>中间件进行处理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执行完中间件的业务代码之后，</a:t>
            </a:r>
            <a:r>
              <a:rPr lang="zh-CN" altLang="en-US" dirty="0">
                <a:solidFill>
                  <a:srgbClr val="FF0000"/>
                </a:solidFill>
              </a:rPr>
              <a:t>不要忘记调用 </a:t>
            </a:r>
            <a:r>
              <a:rPr lang="en-US" altLang="zh-CN" dirty="0">
                <a:solidFill>
                  <a:srgbClr val="FF0000"/>
                </a:solidFill>
              </a:rPr>
              <a:t>next() 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FF0000"/>
                </a:solidFill>
              </a:rPr>
              <a:t>防止代码逻辑混乱</a:t>
            </a:r>
            <a:r>
              <a:rPr lang="zh-CN" altLang="en-US" dirty="0">
                <a:solidFill>
                  <a:schemeClr val="tx1"/>
                </a:solidFill>
              </a:rPr>
              <a:t>，调用 </a:t>
            </a:r>
            <a:r>
              <a:rPr lang="en-US" altLang="zh-CN" dirty="0">
                <a:solidFill>
                  <a:schemeClr val="tx1"/>
                </a:solidFill>
              </a:rPr>
              <a:t>next() </a:t>
            </a:r>
            <a:r>
              <a:rPr lang="zh-CN" altLang="en-US" dirty="0">
                <a:solidFill>
                  <a:schemeClr val="tx1"/>
                </a:solidFill>
              </a:rPr>
              <a:t>函数后不要再写额外的代码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连续调用多个中间件时，多个中间件之间，</a:t>
            </a:r>
            <a:r>
              <a:rPr lang="zh-CN" altLang="en-US" dirty="0">
                <a:solidFill>
                  <a:srgbClr val="FF0000"/>
                </a:solidFill>
              </a:rPr>
              <a:t>共享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res 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325948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为了方便大家</a:t>
            </a:r>
            <a:r>
              <a:rPr lang="zh-CN" altLang="en-US" dirty="0">
                <a:solidFill>
                  <a:srgbClr val="FF0000"/>
                </a:solidFill>
              </a:rPr>
              <a:t>理解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记忆</a:t>
            </a:r>
            <a:r>
              <a:rPr lang="zh-CN" altLang="en-US" dirty="0">
                <a:solidFill>
                  <a:schemeClr val="tx1"/>
                </a:solidFill>
              </a:rPr>
              <a:t>中间件的使用，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官方把</a:t>
            </a:r>
            <a:r>
              <a:rPr lang="zh-CN" altLang="en-US" dirty="0">
                <a:solidFill>
                  <a:srgbClr val="FF0000"/>
                </a:solidFill>
              </a:rPr>
              <a:t>常见的中间件用法</a:t>
            </a:r>
            <a:r>
              <a:rPr lang="zh-CN" altLang="en-US" dirty="0">
                <a:solidFill>
                  <a:schemeClr val="tx1"/>
                </a:solidFill>
              </a:rPr>
              <a:t>，分成了 </a:t>
            </a:r>
            <a:r>
              <a:rPr lang="en-US" altLang="zh-CN" dirty="0">
                <a:solidFill>
                  <a:srgbClr val="FF0000"/>
                </a:solidFill>
              </a:rPr>
              <a:t>5 </a:t>
            </a:r>
            <a:r>
              <a:rPr lang="zh-CN" altLang="en-US" dirty="0">
                <a:solidFill>
                  <a:srgbClr val="FF0000"/>
                </a:solidFill>
              </a:rPr>
              <a:t>大类</a:t>
            </a:r>
            <a:r>
              <a:rPr lang="zh-CN" altLang="en-US" dirty="0">
                <a:solidFill>
                  <a:schemeClr val="tx1"/>
                </a:solidFill>
              </a:rPr>
              <a:t>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应用级别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路由级别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错误级别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内置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第三方</a:t>
            </a:r>
            <a:r>
              <a:rPr lang="zh-CN" altLang="en-US" dirty="0">
                <a:solidFill>
                  <a:schemeClr val="tx1"/>
                </a:solidFill>
              </a:rPr>
              <a:t>的中间件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应用级别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5" y="2123999"/>
            <a:ext cx="7250595" cy="44775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rgbClr val="047FFD"/>
                </a:solidFill>
              </a:rPr>
              <a:t>app.get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047FFD"/>
                </a:solidFill>
              </a:rPr>
              <a:t> </a:t>
            </a:r>
            <a:r>
              <a:rPr lang="en-US" altLang="zh-CN" dirty="0" err="1">
                <a:solidFill>
                  <a:srgbClr val="047FFD"/>
                </a:solidFill>
              </a:rPr>
              <a:t>app.post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绑定到 </a:t>
            </a:r>
            <a:r>
              <a:rPr lang="en-US" altLang="zh-CN" dirty="0">
                <a:solidFill>
                  <a:srgbClr val="FF0000"/>
                </a:solidFill>
              </a:rPr>
              <a:t>app </a:t>
            </a:r>
            <a:r>
              <a:rPr lang="zh-CN" altLang="en-US" dirty="0">
                <a:solidFill>
                  <a:srgbClr val="FF0000"/>
                </a:solidFill>
              </a:rPr>
              <a:t>实例上的中间件</a:t>
            </a:r>
            <a:r>
              <a:rPr lang="zh-CN" altLang="en-US" dirty="0">
                <a:solidFill>
                  <a:schemeClr val="tx1"/>
                </a:solidFill>
              </a:rPr>
              <a:t>，叫做应用级别的中间件，代码示例如下：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068" y="2503860"/>
            <a:ext cx="5157330" cy="2540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路由级别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61920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绑定到 </a:t>
            </a:r>
            <a:r>
              <a:rPr lang="en-US" altLang="zh-CN" dirty="0" err="1">
                <a:solidFill>
                  <a:srgbClr val="FF0000"/>
                </a:solidFill>
              </a:rPr>
              <a:t>express.Router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实例上的中间件，叫做路由级别的中间件。它的用法和应用级别中间件没有任何区别。只不过，</a:t>
            </a:r>
            <a:r>
              <a:rPr lang="zh-CN" altLang="en-US" dirty="0">
                <a:solidFill>
                  <a:srgbClr val="047FFD"/>
                </a:solidFill>
              </a:rPr>
              <a:t>应用级别中间件是绑定到 </a:t>
            </a:r>
            <a:r>
              <a:rPr lang="en-US" altLang="zh-CN" dirty="0">
                <a:solidFill>
                  <a:srgbClr val="047FFD"/>
                </a:solidFill>
              </a:rPr>
              <a:t>app </a:t>
            </a:r>
            <a:r>
              <a:rPr lang="zh-CN" altLang="en-US" dirty="0">
                <a:solidFill>
                  <a:srgbClr val="047FFD"/>
                </a:solidFill>
              </a:rPr>
              <a:t>实例上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路由级别中间件绑定到 </a:t>
            </a:r>
            <a:r>
              <a:rPr lang="en-US" altLang="zh-CN" dirty="0">
                <a:solidFill>
                  <a:srgbClr val="047FFD"/>
                </a:solidFill>
              </a:rPr>
              <a:t>router </a:t>
            </a:r>
            <a:r>
              <a:rPr lang="zh-CN" altLang="en-US" dirty="0">
                <a:solidFill>
                  <a:srgbClr val="047FFD"/>
                </a:solidFill>
              </a:rPr>
              <a:t>实例上</a:t>
            </a:r>
            <a:r>
              <a:rPr lang="zh-CN" altLang="en-US" dirty="0">
                <a:solidFill>
                  <a:schemeClr val="tx1"/>
                </a:solidFill>
              </a:rPr>
              <a:t>，代码示例如下：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7" y="2743199"/>
            <a:ext cx="4206970" cy="2301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错误级别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704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错误级别中间件的</a:t>
            </a:r>
            <a:r>
              <a:rPr lang="zh-CN" altLang="en-US" b="1" dirty="0">
                <a:solidFill>
                  <a:srgbClr val="FF0000"/>
                </a:solidFill>
              </a:rPr>
              <a:t>作用</a:t>
            </a:r>
            <a:r>
              <a:rPr lang="zh-CN" altLang="en-US" dirty="0">
                <a:solidFill>
                  <a:schemeClr val="tx1"/>
                </a:solidFill>
              </a:rPr>
              <a:t>：专门用来捕获整个项目中发生的异常错误，从而防止项目异常崩溃的问题。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格式</a:t>
            </a:r>
            <a:r>
              <a:rPr lang="zh-CN" altLang="en-US" dirty="0">
                <a:solidFill>
                  <a:schemeClr val="tx1"/>
                </a:solidFill>
              </a:rPr>
              <a:t>：错误级别中间件的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zh-CN" altLang="en-US" dirty="0">
                <a:solidFill>
                  <a:schemeClr val="tx1"/>
                </a:solidFill>
              </a:rPr>
              <a:t>处理函数中，</a:t>
            </a:r>
            <a:r>
              <a:rPr lang="zh-CN" altLang="en-US" dirty="0">
                <a:solidFill>
                  <a:srgbClr val="FF0000"/>
                </a:solidFill>
              </a:rPr>
              <a:t>必须有 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个形参</a:t>
            </a:r>
            <a:r>
              <a:rPr lang="zh-CN" altLang="en-US" dirty="0">
                <a:solidFill>
                  <a:schemeClr val="tx1"/>
                </a:solidFill>
              </a:rPr>
              <a:t>，形参顺序从前到后，分别是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err</a:t>
            </a:r>
            <a:r>
              <a:rPr lang="en-US" altLang="zh-CN" dirty="0">
                <a:solidFill>
                  <a:schemeClr val="tx1"/>
                </a:solidFill>
              </a:rPr>
              <a:t>, req, res, next)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645" y="2824731"/>
            <a:ext cx="4779839" cy="21987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90146" y="4034118"/>
            <a:ext cx="1674159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错误级别的中间件，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必须注册在所有路由之后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错误级别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704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错误级别中间件的 </a:t>
            </a:r>
            <a:r>
              <a:rPr lang="en-US" altLang="zh-CN" dirty="0">
                <a:solidFill>
                  <a:schemeClr val="tx1"/>
                </a:solidFill>
              </a:rPr>
              <a:t>function </a:t>
            </a:r>
            <a:r>
              <a:rPr lang="zh-CN" altLang="en-US" dirty="0">
                <a:solidFill>
                  <a:schemeClr val="tx1"/>
                </a:solidFill>
              </a:rPr>
              <a:t>处理函数中，</a:t>
            </a:r>
            <a:r>
              <a:rPr lang="zh-CN" altLang="en-US" dirty="0">
                <a:solidFill>
                  <a:srgbClr val="FF0000"/>
                </a:solidFill>
              </a:rPr>
              <a:t>必须有 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个形参</a:t>
            </a:r>
            <a:r>
              <a:rPr lang="zh-CN" altLang="en-US" dirty="0">
                <a:solidFill>
                  <a:schemeClr val="tx1"/>
                </a:solidFill>
              </a:rPr>
              <a:t>，形参顺序从前到后，分别是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err</a:t>
            </a:r>
            <a:r>
              <a:rPr lang="en-US" altLang="zh-CN" dirty="0">
                <a:solidFill>
                  <a:schemeClr val="tx1"/>
                </a:solidFill>
              </a:rPr>
              <a:t>, req, res, next)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2494429"/>
            <a:ext cx="5497887" cy="25290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01645" y="4034118"/>
            <a:ext cx="1674159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错误级别的中间件，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必须注册在所有路由之后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Express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内置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14730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自 </a:t>
            </a:r>
            <a:r>
              <a:rPr lang="en-US" altLang="zh-CN" dirty="0">
                <a:solidFill>
                  <a:schemeClr val="tx1"/>
                </a:solidFill>
              </a:rPr>
              <a:t>Express 4.16.0 </a:t>
            </a:r>
            <a:r>
              <a:rPr lang="zh-CN" altLang="en-US" dirty="0">
                <a:solidFill>
                  <a:schemeClr val="tx1"/>
                </a:solidFill>
              </a:rPr>
              <a:t>版本开始，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内置了 </a:t>
            </a: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zh-CN" altLang="en-US" dirty="0">
                <a:solidFill>
                  <a:schemeClr val="tx1"/>
                </a:solidFill>
              </a:rPr>
              <a:t>常用的中间件，极大的提高了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项目的开发效率和体验：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express.static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快速托管静态资源的内置中间件，例如：</a:t>
            </a:r>
            <a:r>
              <a:rPr lang="en-US" altLang="zh-CN" dirty="0">
                <a:solidFill>
                  <a:schemeClr val="tx1"/>
                </a:solidFill>
              </a:rPr>
              <a:t> HTML </a:t>
            </a:r>
            <a:r>
              <a:rPr lang="zh-CN" altLang="en-US" dirty="0">
                <a:solidFill>
                  <a:schemeClr val="tx1"/>
                </a:solidFill>
              </a:rPr>
              <a:t>文件、图片、</a:t>
            </a:r>
            <a:r>
              <a:rPr lang="en-US" altLang="zh-CN" dirty="0">
                <a:solidFill>
                  <a:schemeClr val="tx1"/>
                </a:solidFill>
              </a:rPr>
              <a:t>CSS </a:t>
            </a:r>
            <a:r>
              <a:rPr lang="zh-CN" altLang="en-US" dirty="0">
                <a:solidFill>
                  <a:schemeClr val="tx1"/>
                </a:solidFill>
              </a:rPr>
              <a:t>样式等（无兼容性）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express.json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格式的请求体数据（</a:t>
            </a:r>
            <a:r>
              <a:rPr lang="zh-CN" altLang="en-US" dirty="0">
                <a:solidFill>
                  <a:srgbClr val="047FFD"/>
                </a:solidFill>
              </a:rPr>
              <a:t>有兼容性</a:t>
            </a:r>
            <a:r>
              <a:rPr lang="zh-CN" altLang="en-US" dirty="0">
                <a:solidFill>
                  <a:schemeClr val="tx1"/>
                </a:solidFill>
              </a:rPr>
              <a:t>，仅在 </a:t>
            </a:r>
            <a:r>
              <a:rPr lang="en-US" altLang="zh-CN" dirty="0">
                <a:solidFill>
                  <a:schemeClr val="tx1"/>
                </a:solidFill>
              </a:rPr>
              <a:t>4.16.0+ </a:t>
            </a:r>
            <a:r>
              <a:rPr lang="zh-CN" altLang="en-US" dirty="0">
                <a:solidFill>
                  <a:schemeClr val="tx1"/>
                </a:solidFill>
              </a:rPr>
              <a:t>版本中可用）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express.urlencoded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URL-encoded </a:t>
            </a:r>
            <a:r>
              <a:rPr lang="zh-CN" altLang="en-US" dirty="0">
                <a:solidFill>
                  <a:schemeClr val="tx1"/>
                </a:solidFill>
              </a:rPr>
              <a:t>格式的请求体数据（</a:t>
            </a:r>
            <a:r>
              <a:rPr lang="zh-CN" altLang="en-US" dirty="0">
                <a:solidFill>
                  <a:srgbClr val="047FFD"/>
                </a:solidFill>
              </a:rPr>
              <a:t>有兼容性</a:t>
            </a:r>
            <a:r>
              <a:rPr lang="zh-CN" altLang="en-US" dirty="0">
                <a:solidFill>
                  <a:schemeClr val="tx1"/>
                </a:solidFill>
              </a:rPr>
              <a:t>，仅在 </a:t>
            </a:r>
            <a:r>
              <a:rPr lang="en-US" altLang="zh-CN" dirty="0">
                <a:solidFill>
                  <a:schemeClr val="tx1"/>
                </a:solidFill>
              </a:rPr>
              <a:t>4.16.0+ </a:t>
            </a:r>
            <a:r>
              <a:rPr lang="zh-CN" altLang="en-US" dirty="0">
                <a:solidFill>
                  <a:schemeClr val="tx1"/>
                </a:solidFill>
              </a:rPr>
              <a:t>版本中可用）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701" y="3556144"/>
            <a:ext cx="5198439" cy="148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1.1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Express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能做什么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872042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对于前端程序员来说，最常见的</a:t>
            </a:r>
            <a:r>
              <a:rPr lang="zh-CN" altLang="en-US" dirty="0">
                <a:solidFill>
                  <a:srgbClr val="047FFD"/>
                </a:solidFill>
              </a:rPr>
              <a:t>两种</a:t>
            </a:r>
            <a:r>
              <a:rPr lang="zh-CN" altLang="en-US" dirty="0">
                <a:solidFill>
                  <a:schemeClr val="tx1"/>
                </a:solidFill>
              </a:rPr>
              <a:t>服务器，分别是：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zh-CN" altLang="en-US" dirty="0">
                <a:solidFill>
                  <a:srgbClr val="FF0000"/>
                </a:solidFill>
              </a:rPr>
              <a:t>网站服务器</a:t>
            </a:r>
            <a:r>
              <a:rPr lang="zh-CN" altLang="en-US" dirty="0">
                <a:solidFill>
                  <a:schemeClr val="tx1"/>
                </a:solidFill>
              </a:rPr>
              <a:t>：专门对外提供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网页资源的服务器。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API </a:t>
            </a:r>
            <a:r>
              <a:rPr lang="zh-CN" altLang="en-US" dirty="0">
                <a:solidFill>
                  <a:srgbClr val="FF0000"/>
                </a:solidFill>
              </a:rPr>
              <a:t>接口服务器</a:t>
            </a:r>
            <a:r>
              <a:rPr lang="zh-CN" altLang="en-US" dirty="0">
                <a:solidFill>
                  <a:schemeClr val="tx1"/>
                </a:solidFill>
              </a:rPr>
              <a:t>：专门对外提供 </a:t>
            </a:r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接口的服务器。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r>
              <a:rPr lang="zh-CN" altLang="en-US" dirty="0">
                <a:solidFill>
                  <a:schemeClr val="tx1"/>
                </a:solidFill>
              </a:rPr>
              <a:t>，我们可以方便、快速的创建 </a:t>
            </a:r>
            <a:r>
              <a:rPr lang="en-US" altLang="zh-CN" dirty="0">
                <a:solidFill>
                  <a:srgbClr val="047FFD"/>
                </a:solidFill>
              </a:rPr>
              <a:t>Web </a:t>
            </a:r>
            <a:r>
              <a:rPr lang="zh-CN" altLang="en-US" dirty="0">
                <a:solidFill>
                  <a:srgbClr val="047FFD"/>
                </a:solidFill>
              </a:rPr>
              <a:t>网站</a:t>
            </a:r>
            <a:r>
              <a:rPr lang="zh-CN" altLang="en-US" dirty="0">
                <a:solidFill>
                  <a:schemeClr val="tx1"/>
                </a:solidFill>
              </a:rPr>
              <a:t>的服务器或 </a:t>
            </a:r>
            <a:r>
              <a:rPr lang="en-US" altLang="zh-CN" dirty="0">
                <a:solidFill>
                  <a:srgbClr val="047FFD"/>
                </a:solidFill>
              </a:rPr>
              <a:t>API </a:t>
            </a:r>
            <a:r>
              <a:rPr lang="zh-CN" altLang="en-US" dirty="0">
                <a:solidFill>
                  <a:srgbClr val="047FFD"/>
                </a:solidFill>
              </a:rPr>
              <a:t>接口</a:t>
            </a:r>
            <a:r>
              <a:rPr lang="zh-CN" altLang="en-US" dirty="0">
                <a:solidFill>
                  <a:schemeClr val="tx1"/>
                </a:solidFill>
              </a:rPr>
              <a:t>的服务器。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中间件的分类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第三方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的中间件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27976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非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官方内置的，而是由第三方开发出来的中间件，叫做第三方中间件。在项目中，大家可以</a:t>
            </a:r>
            <a:r>
              <a:rPr lang="zh-CN" altLang="en-US" dirty="0">
                <a:solidFill>
                  <a:srgbClr val="FF0000"/>
                </a:solidFill>
              </a:rPr>
              <a:t>按需下载</a:t>
            </a:r>
            <a:r>
              <a:rPr lang="zh-CN" altLang="en-US" dirty="0">
                <a:solidFill>
                  <a:schemeClr val="tx1"/>
                </a:solidFill>
              </a:rPr>
              <a:t>并</a:t>
            </a:r>
            <a:r>
              <a:rPr lang="zh-CN" altLang="en-US" dirty="0">
                <a:solidFill>
                  <a:srgbClr val="FF0000"/>
                </a:solidFill>
              </a:rPr>
              <a:t>配置</a:t>
            </a:r>
            <a:r>
              <a:rPr lang="zh-CN" altLang="en-US" dirty="0">
                <a:solidFill>
                  <a:schemeClr val="tx1"/>
                </a:solidFill>
              </a:rPr>
              <a:t>第三方中间件，从而提高项目的开发效率。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例如：在 </a:t>
            </a:r>
            <a:r>
              <a:rPr lang="en-US" altLang="zh-CN" dirty="0">
                <a:solidFill>
                  <a:schemeClr val="tx1"/>
                </a:solidFill>
              </a:rPr>
              <a:t>express@4.16.0 </a:t>
            </a:r>
            <a:r>
              <a:rPr lang="zh-CN" altLang="en-US" dirty="0">
                <a:solidFill>
                  <a:schemeClr val="tx1"/>
                </a:solidFill>
              </a:rPr>
              <a:t>之前的版本中，经常使用 </a:t>
            </a:r>
            <a:r>
              <a:rPr lang="en-US" altLang="zh-CN" dirty="0">
                <a:solidFill>
                  <a:schemeClr val="tx1"/>
                </a:solidFill>
              </a:rPr>
              <a:t>body-parser </a:t>
            </a:r>
            <a:r>
              <a:rPr lang="zh-CN" altLang="en-US" dirty="0">
                <a:solidFill>
                  <a:schemeClr val="tx1"/>
                </a:solidFill>
              </a:rPr>
              <a:t>这个第三方中间件，来解析请求体数据。使用步骤如下：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运行 </a:t>
            </a:r>
            <a:r>
              <a:rPr lang="en-US" altLang="zh-CN" dirty="0">
                <a:solidFill>
                  <a:srgbClr val="047FFD"/>
                </a:solidFill>
              </a:rPr>
              <a:t>npm install </a:t>
            </a:r>
            <a:r>
              <a:rPr lang="en-US" altLang="zh-CN" dirty="0">
                <a:solidFill>
                  <a:srgbClr val="FF0000"/>
                </a:solidFill>
              </a:rPr>
              <a:t>body-parser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导入中间件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 err="1">
                <a:solidFill>
                  <a:srgbClr val="FF0000"/>
                </a:solidFill>
              </a:rPr>
              <a:t>app.use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注册并使用中间件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内置的 </a:t>
            </a:r>
            <a:r>
              <a:rPr lang="en-US" altLang="zh-CN" dirty="0" err="1">
                <a:solidFill>
                  <a:schemeClr val="tx1"/>
                </a:solidFill>
              </a:rPr>
              <a:t>express.urlencoded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中间件，就是基于 </a:t>
            </a:r>
            <a:r>
              <a:rPr lang="en-US" altLang="zh-CN" dirty="0">
                <a:solidFill>
                  <a:schemeClr val="tx1"/>
                </a:solidFill>
              </a:rPr>
              <a:t>body-parser </a:t>
            </a:r>
            <a:r>
              <a:rPr lang="zh-CN" altLang="en-US" dirty="0">
                <a:solidFill>
                  <a:schemeClr val="tx1"/>
                </a:solidFill>
              </a:rPr>
              <a:t>这个第三方中间件进一步封装出来的。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需求描述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实现步骤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27976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自己</a:t>
            </a:r>
            <a:r>
              <a:rPr lang="zh-CN" altLang="en-US" dirty="0">
                <a:solidFill>
                  <a:srgbClr val="FF0000"/>
                </a:solidFill>
              </a:rPr>
              <a:t>手动模拟</a:t>
            </a:r>
            <a:r>
              <a:rPr lang="zh-CN" altLang="en-US" dirty="0">
                <a:solidFill>
                  <a:schemeClr val="tx1"/>
                </a:solidFill>
              </a:rPr>
              <a:t>一个类似于 </a:t>
            </a:r>
            <a:r>
              <a:rPr lang="en-US" altLang="zh-CN" dirty="0" err="1">
                <a:solidFill>
                  <a:schemeClr val="tx1"/>
                </a:solidFill>
              </a:rPr>
              <a:t>express.urlencoded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这样的中间件，来</a:t>
            </a:r>
            <a:r>
              <a:rPr lang="zh-CN" altLang="en-US" dirty="0">
                <a:solidFill>
                  <a:srgbClr val="047FFD"/>
                </a:solidFill>
              </a:rPr>
              <a:t>解析 </a:t>
            </a:r>
            <a:r>
              <a:rPr lang="en-US" altLang="zh-CN" dirty="0">
                <a:solidFill>
                  <a:srgbClr val="047FFD"/>
                </a:solidFill>
              </a:rPr>
              <a:t>POST </a:t>
            </a:r>
            <a:r>
              <a:rPr lang="zh-CN" altLang="en-US" dirty="0">
                <a:solidFill>
                  <a:srgbClr val="047FFD"/>
                </a:solidFill>
              </a:rPr>
              <a:t>提交到服务器的表单数据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实现步骤：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定义中间件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监听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end </a:t>
            </a:r>
            <a:r>
              <a:rPr lang="zh-CN" altLang="en-US" dirty="0">
                <a:solidFill>
                  <a:schemeClr val="tx1"/>
                </a:solidFill>
              </a:rPr>
              <a:t>事件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querystring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模块解析请求体数据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将解析出来的数据对象挂载为 </a:t>
            </a:r>
            <a:r>
              <a:rPr lang="en-US" altLang="zh-CN" dirty="0" err="1">
                <a:solidFill>
                  <a:schemeClr val="tx1"/>
                </a:solidFill>
              </a:rPr>
              <a:t>req.body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将自定义中间件封装为模块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定义中间件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6370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 err="1">
                <a:solidFill>
                  <a:schemeClr val="tx1"/>
                </a:solidFill>
              </a:rPr>
              <a:t>app.use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来定义全局生效的中间件，代码如下：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507724"/>
            <a:ext cx="5544000" cy="13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监听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data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95677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在中间件中，需要监听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对象的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事件，来获取客户端发送到服务器的数据。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如果数据量比较大，无法一次性发送完毕，则客户端会</a:t>
            </a:r>
            <a:r>
              <a:rPr lang="zh-CN" altLang="en-US" dirty="0">
                <a:solidFill>
                  <a:srgbClr val="FF0000"/>
                </a:solidFill>
              </a:rPr>
              <a:t>把数据切割后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分批发送到服务器</a:t>
            </a:r>
            <a:r>
              <a:rPr lang="zh-CN" altLang="en-US" dirty="0">
                <a:solidFill>
                  <a:schemeClr val="tx1"/>
                </a:solidFill>
              </a:rPr>
              <a:t>。所以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事件可能会触发多次，每一次触发 </a:t>
            </a:r>
            <a:r>
              <a:rPr lang="en-US" altLang="zh-CN" dirty="0">
                <a:solidFill>
                  <a:schemeClr val="tx1"/>
                </a:solidFill>
              </a:rPr>
              <a:t>data </a:t>
            </a:r>
            <a:r>
              <a:rPr lang="zh-CN" altLang="en-US" dirty="0">
                <a:solidFill>
                  <a:schemeClr val="tx1"/>
                </a:solidFill>
              </a:rPr>
              <a:t>事件时，</a:t>
            </a:r>
            <a:r>
              <a:rPr lang="zh-CN" altLang="en-US" dirty="0">
                <a:solidFill>
                  <a:srgbClr val="047FFD"/>
                </a:solidFill>
              </a:rPr>
              <a:t>获取到数据只是完整数据的一部分</a:t>
            </a:r>
            <a:r>
              <a:rPr lang="zh-CN" altLang="en-US" dirty="0">
                <a:solidFill>
                  <a:schemeClr val="tx1"/>
                </a:solidFill>
              </a:rPr>
              <a:t>，需要手动对接收到的数据进行拼接。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675" y="3080776"/>
            <a:ext cx="4712261" cy="1962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监听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end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事件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038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当请求体数据</a:t>
            </a:r>
            <a:r>
              <a:rPr lang="zh-CN" altLang="en-US" dirty="0">
                <a:solidFill>
                  <a:srgbClr val="FF0000"/>
                </a:solidFill>
              </a:rPr>
              <a:t>接收完毕</a:t>
            </a:r>
            <a:r>
              <a:rPr lang="zh-CN" altLang="en-US" dirty="0">
                <a:solidFill>
                  <a:schemeClr val="tx1"/>
                </a:solidFill>
              </a:rPr>
              <a:t>之后，会自动触发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end </a:t>
            </a:r>
            <a:r>
              <a:rPr lang="zh-CN" altLang="en-US" dirty="0">
                <a:solidFill>
                  <a:schemeClr val="tx1"/>
                </a:solidFill>
              </a:rPr>
              <a:t>事件。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因此，我们可以在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end </a:t>
            </a:r>
            <a:r>
              <a:rPr lang="zh-CN" altLang="en-US" dirty="0">
                <a:solidFill>
                  <a:schemeClr val="tx1"/>
                </a:solidFill>
              </a:rPr>
              <a:t>事件中，</a:t>
            </a:r>
            <a:r>
              <a:rPr lang="zh-CN" altLang="en-US" dirty="0">
                <a:solidFill>
                  <a:srgbClr val="FF0000"/>
                </a:solidFill>
              </a:rPr>
              <a:t>拿到并处理完整的请求体数据</a:t>
            </a:r>
            <a:r>
              <a:rPr lang="zh-CN" altLang="en-US" dirty="0">
                <a:solidFill>
                  <a:schemeClr val="tx1"/>
                </a:solidFill>
              </a:rPr>
              <a:t>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58" y="2882587"/>
            <a:ext cx="5544000" cy="20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querystring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模块解析请求体数据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70383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内置了一个 </a:t>
            </a:r>
            <a:r>
              <a:rPr lang="en-US" altLang="zh-CN" dirty="0" err="1">
                <a:solidFill>
                  <a:srgbClr val="FF0000"/>
                </a:solidFill>
              </a:rPr>
              <a:t>querystring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模块，</a:t>
            </a:r>
            <a:r>
              <a:rPr lang="zh-CN" altLang="en-US" dirty="0">
                <a:solidFill>
                  <a:srgbClr val="FF0000"/>
                </a:solidFill>
              </a:rPr>
              <a:t>专门用来处理查询字符串</a:t>
            </a:r>
            <a:r>
              <a:rPr lang="zh-CN" altLang="en-US" dirty="0">
                <a:solidFill>
                  <a:schemeClr val="tx1"/>
                </a:solidFill>
              </a:rPr>
              <a:t>。通过这个模块提供的 </a:t>
            </a:r>
            <a:r>
              <a:rPr lang="en-US" altLang="zh-CN" dirty="0">
                <a:solidFill>
                  <a:srgbClr val="FF0000"/>
                </a:solidFill>
              </a:rPr>
              <a:t>parse() </a:t>
            </a:r>
            <a:r>
              <a:rPr lang="zh-CN" altLang="en-US" dirty="0">
                <a:solidFill>
                  <a:schemeClr val="tx1"/>
                </a:solidFill>
              </a:rPr>
              <a:t>函数，可以轻松把查询字符串，解析成对象的格式。示例代码如下：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4" y="2759244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将解析出来的数据对象挂载为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req.body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6260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上游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下游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中间件及路由</a:t>
            </a:r>
            <a:r>
              <a:rPr lang="zh-CN" altLang="en-US" dirty="0">
                <a:solidFill>
                  <a:schemeClr val="tx1"/>
                </a:solidFill>
              </a:rPr>
              <a:t>之间，</a:t>
            </a:r>
            <a:r>
              <a:rPr lang="zh-CN" altLang="en-US" b="1" dirty="0">
                <a:solidFill>
                  <a:srgbClr val="FF0000"/>
                </a:solidFill>
              </a:rPr>
              <a:t>共享同一份 </a:t>
            </a:r>
            <a:r>
              <a:rPr lang="en-US" altLang="zh-CN" b="1" dirty="0">
                <a:solidFill>
                  <a:srgbClr val="FF0000"/>
                </a:solidFill>
              </a:rPr>
              <a:t>req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res</a:t>
            </a:r>
            <a:r>
              <a:rPr lang="zh-CN" altLang="en-US" dirty="0">
                <a:solidFill>
                  <a:schemeClr val="tx1"/>
                </a:solidFill>
              </a:rPr>
              <a:t>。因此，我们可以将解析出来的数据，挂载为 </a:t>
            </a:r>
            <a:r>
              <a:rPr lang="en-US" altLang="zh-CN" dirty="0">
                <a:solidFill>
                  <a:schemeClr val="tx1"/>
                </a:solidFill>
              </a:rPr>
              <a:t>req </a:t>
            </a:r>
            <a:r>
              <a:rPr lang="zh-CN" altLang="en-US" dirty="0">
                <a:solidFill>
                  <a:schemeClr val="tx1"/>
                </a:solidFill>
              </a:rPr>
              <a:t>的自定义属性，命名为 </a:t>
            </a:r>
            <a:r>
              <a:rPr lang="en-US" altLang="zh-CN" dirty="0" err="1">
                <a:solidFill>
                  <a:srgbClr val="FF0000"/>
                </a:solidFill>
              </a:rPr>
              <a:t>req.body</a:t>
            </a:r>
            <a:r>
              <a:rPr lang="zh-CN" altLang="en-US" dirty="0">
                <a:solidFill>
                  <a:schemeClr val="tx1"/>
                </a:solidFill>
              </a:rPr>
              <a:t>，供下游使用。示例代码如下：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359" y="2750024"/>
            <a:ext cx="5544000" cy="2002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Express </a:t>
            </a:r>
            <a:r>
              <a:rPr lang="zh-CN" altLang="en-US" dirty="0"/>
              <a:t>中间件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自定义中间件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将自定义中间件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封装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为模块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9401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为了优化代码的结构，我们可以把自定义的中间件函数，</a:t>
            </a:r>
            <a:r>
              <a:rPr lang="zh-CN" altLang="en-US" dirty="0">
                <a:solidFill>
                  <a:srgbClr val="FF0000"/>
                </a:solidFill>
              </a:rPr>
              <a:t>封装为独立的模块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497840"/>
            <a:ext cx="4287652" cy="2537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Express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路由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Express </a:t>
            </a:r>
            <a:r>
              <a:rPr lang="zh-CN" altLang="en-US" dirty="0">
                <a:solidFill>
                  <a:srgbClr val="FF0000"/>
                </a:solidFill>
              </a:rPr>
              <a:t>写接口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创建基本的服务器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8" y="1477557"/>
            <a:ext cx="5544000" cy="3280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安装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在项目所处的目录中，运行如下的终端命令，即可将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安装到项目中使用：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227" y="2506054"/>
            <a:ext cx="5544000" cy="839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路由模块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1476001"/>
            <a:ext cx="5245365" cy="3566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7" y="1476000"/>
            <a:ext cx="5544000" cy="3032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1476000"/>
            <a:ext cx="5544000" cy="3032894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8375" y="4607901"/>
            <a:ext cx="7640531" cy="39401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注意：如果要获取 </a:t>
            </a:r>
            <a:r>
              <a:rPr lang="en-US" altLang="zh-CN" dirty="0">
                <a:solidFill>
                  <a:schemeClr val="tx1"/>
                </a:solidFill>
              </a:rPr>
              <a:t>URL-encoded </a:t>
            </a:r>
            <a:r>
              <a:rPr lang="zh-CN" altLang="en-US" dirty="0">
                <a:solidFill>
                  <a:schemeClr val="tx1"/>
                </a:solidFill>
              </a:rPr>
              <a:t>格式的请求体数据，必须配置中间件 </a:t>
            </a:r>
            <a:r>
              <a:rPr lang="en-US" altLang="zh-CN" dirty="0" err="1">
                <a:solidFill>
                  <a:schemeClr val="tx1"/>
                </a:solidFill>
              </a:rPr>
              <a:t>app.use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rgbClr val="047FFD"/>
                </a:solidFill>
              </a:rPr>
              <a:t>express</a:t>
            </a:r>
            <a:r>
              <a:rPr lang="en-US" altLang="zh-CN" dirty="0" err="1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urlencoded</a:t>
            </a:r>
            <a:r>
              <a:rPr lang="en-US" altLang="zh-CN" dirty="0">
                <a:solidFill>
                  <a:schemeClr val="tx1"/>
                </a:solidFill>
              </a:rPr>
              <a:t>({ extended: false }))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跨域问题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038324" cy="39401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刚才编写的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接口，存在一个很严重的问题：</a:t>
            </a:r>
            <a:r>
              <a:rPr lang="zh-CN" altLang="en-US" dirty="0">
                <a:solidFill>
                  <a:srgbClr val="FF0000"/>
                </a:solidFill>
              </a:rPr>
              <a:t>不支持跨域请求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解决接口跨域问题的方案主要有两种：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CORS</a:t>
            </a:r>
            <a:r>
              <a:rPr lang="zh-CN" altLang="en-US" dirty="0">
                <a:solidFill>
                  <a:schemeClr val="tx1"/>
                </a:solidFill>
              </a:rPr>
              <a:t>（主流的解决方案，</a:t>
            </a:r>
            <a:r>
              <a:rPr lang="zh-CN" altLang="en-US" dirty="0">
                <a:solidFill>
                  <a:srgbClr val="047FFD"/>
                </a:solidFill>
              </a:rPr>
              <a:t>推荐使用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JSONP</a:t>
            </a:r>
            <a:r>
              <a:rPr lang="zh-CN" altLang="en-US" dirty="0">
                <a:solidFill>
                  <a:schemeClr val="tx1"/>
                </a:solidFill>
              </a:rPr>
              <a:t>（有缺陷的解决方案：只支持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cors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中间件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解决跨域问题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38324" cy="2871583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cors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是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的一个第三方中间件。通过安装和配置 </a:t>
            </a:r>
            <a:r>
              <a:rPr lang="en-US" altLang="zh-CN" dirty="0" err="1">
                <a:solidFill>
                  <a:schemeClr val="tx1"/>
                </a:solidFill>
              </a:rPr>
              <a:t>cors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中间件，可以很方便地解决跨域问题。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使用步骤分为如下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步：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运行 </a:t>
            </a:r>
            <a:r>
              <a:rPr lang="en-US" altLang="zh-CN" dirty="0">
                <a:solidFill>
                  <a:srgbClr val="047FFD"/>
                </a:solidFill>
              </a:rPr>
              <a:t>npm install 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安装中间件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rgbClr val="047FFD"/>
                </a:solidFill>
              </a:rPr>
              <a:t>const 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 = require('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') </a:t>
            </a:r>
            <a:r>
              <a:rPr lang="zh-CN" altLang="en-US" dirty="0">
                <a:solidFill>
                  <a:srgbClr val="FF0000"/>
                </a:solidFill>
              </a:rPr>
              <a:t>导入中间件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在路由之前</a:t>
            </a:r>
            <a:r>
              <a:rPr lang="zh-CN" altLang="en-US" dirty="0">
                <a:solidFill>
                  <a:srgbClr val="047FFD"/>
                </a:solidFill>
              </a:rPr>
              <a:t>调用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</a:t>
            </a:r>
            <a:r>
              <a:rPr lang="en-US" altLang="zh-CN" dirty="0" err="1">
                <a:solidFill>
                  <a:srgbClr val="047FFD"/>
                </a:solidFill>
              </a:rPr>
              <a:t>cors</a:t>
            </a:r>
            <a:r>
              <a:rPr lang="en-US" altLang="zh-CN" dirty="0">
                <a:solidFill>
                  <a:srgbClr val="047FFD"/>
                </a:solidFill>
              </a:rPr>
              <a:t>()) </a:t>
            </a:r>
            <a:r>
              <a:rPr lang="zh-CN" altLang="en-US" dirty="0">
                <a:solidFill>
                  <a:srgbClr val="FF0000"/>
                </a:solidFill>
              </a:rPr>
              <a:t>配置中间件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CORS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6944195" cy="120200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Cross-Origin Resource Sharing</a:t>
            </a:r>
            <a:r>
              <a:rPr lang="zh-CN" altLang="en-US" dirty="0">
                <a:solidFill>
                  <a:schemeClr val="tx1"/>
                </a:solidFill>
              </a:rPr>
              <a:t>，跨域资源共享）由一系列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响应头</a:t>
            </a:r>
            <a:r>
              <a:rPr lang="zh-CN" altLang="en-US" dirty="0">
                <a:solidFill>
                  <a:schemeClr val="tx1"/>
                </a:solidFill>
              </a:rPr>
              <a:t>组成，</a:t>
            </a:r>
            <a:r>
              <a:rPr lang="zh-CN" altLang="en-US" b="1" dirty="0">
                <a:solidFill>
                  <a:srgbClr val="FF0000"/>
                </a:solidFill>
              </a:rPr>
              <a:t>这些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响应头决定浏览器是否阻止前端 </a:t>
            </a:r>
            <a:r>
              <a:rPr lang="en-US" altLang="zh-CN" b="1" dirty="0">
                <a:solidFill>
                  <a:srgbClr val="FF0000"/>
                </a:solidFill>
              </a:rPr>
              <a:t>JS </a:t>
            </a:r>
            <a:r>
              <a:rPr lang="zh-CN" altLang="en-US" b="1" dirty="0">
                <a:solidFill>
                  <a:srgbClr val="FF0000"/>
                </a:solidFill>
              </a:rPr>
              <a:t>代码跨域获取资源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浏览器的</a:t>
            </a:r>
            <a:r>
              <a:rPr lang="zh-CN" altLang="en-US" dirty="0">
                <a:solidFill>
                  <a:srgbClr val="047FFD"/>
                </a:solidFill>
              </a:rPr>
              <a:t>同源安全策略</a:t>
            </a:r>
            <a:r>
              <a:rPr lang="zh-CN" altLang="en-US" dirty="0">
                <a:solidFill>
                  <a:schemeClr val="tx1"/>
                </a:solidFill>
              </a:rPr>
              <a:t>默认会阻止网页“跨域”获取资源。但如果接口服务器</a:t>
            </a:r>
            <a:r>
              <a:rPr lang="zh-CN" altLang="en-US" dirty="0">
                <a:solidFill>
                  <a:srgbClr val="FF0000"/>
                </a:solidFill>
              </a:rPr>
              <a:t>配置了 </a:t>
            </a:r>
            <a:r>
              <a:rPr lang="en-US" altLang="zh-CN" dirty="0">
                <a:solidFill>
                  <a:srgbClr val="FF0000"/>
                </a:solidFill>
              </a:rPr>
              <a:t>CORS </a:t>
            </a:r>
            <a:r>
              <a:rPr lang="zh-CN" altLang="en-US" dirty="0">
                <a:solidFill>
                  <a:srgbClr val="FF0000"/>
                </a:solidFill>
              </a:rPr>
              <a:t>相关的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响应头</a:t>
            </a:r>
            <a:r>
              <a:rPr lang="zh-CN" altLang="en-US" dirty="0">
                <a:solidFill>
                  <a:schemeClr val="tx1"/>
                </a:solidFill>
              </a:rPr>
              <a:t>，就可以</a:t>
            </a:r>
            <a:r>
              <a:rPr lang="zh-CN" altLang="en-US" dirty="0">
                <a:solidFill>
                  <a:srgbClr val="FF0000"/>
                </a:solidFill>
              </a:rPr>
              <a:t>解除浏览器端的跨域访问限制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217" y="3285031"/>
            <a:ext cx="2650719" cy="16989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89" y="3286181"/>
            <a:ext cx="3171025" cy="1697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的注意事项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6944195" cy="2871583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主要在</a:t>
            </a:r>
            <a:r>
              <a:rPr lang="zh-CN" altLang="en-US" dirty="0">
                <a:solidFill>
                  <a:srgbClr val="FF0000"/>
                </a:solidFill>
              </a:rPr>
              <a:t>服务器端</a:t>
            </a:r>
            <a:r>
              <a:rPr lang="zh-CN" altLang="en-US" dirty="0">
                <a:solidFill>
                  <a:schemeClr val="tx1"/>
                </a:solidFill>
              </a:rPr>
              <a:t>进行配置。客户端浏览器</a:t>
            </a:r>
            <a:r>
              <a:rPr lang="zh-CN" altLang="en-US" b="1" dirty="0">
                <a:solidFill>
                  <a:srgbClr val="FF0000"/>
                </a:solidFill>
              </a:rPr>
              <a:t>无须做任何额外的配置</a:t>
            </a:r>
            <a:r>
              <a:rPr lang="zh-CN" altLang="en-US" dirty="0">
                <a:solidFill>
                  <a:schemeClr val="tx1"/>
                </a:solidFill>
              </a:rPr>
              <a:t>，即可请求开启了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的接口。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在浏览器中</a:t>
            </a:r>
            <a:r>
              <a:rPr lang="zh-CN" altLang="en-US" dirty="0">
                <a:solidFill>
                  <a:srgbClr val="FF0000"/>
                </a:solidFill>
              </a:rPr>
              <a:t>有兼容性</a:t>
            </a:r>
            <a:r>
              <a:rPr lang="zh-CN" altLang="en-US" dirty="0">
                <a:solidFill>
                  <a:schemeClr val="tx1"/>
                </a:solidFill>
              </a:rPr>
              <a:t>。只有支持 </a:t>
            </a:r>
            <a:r>
              <a:rPr lang="en-US" altLang="zh-CN" dirty="0">
                <a:solidFill>
                  <a:schemeClr val="tx1"/>
                </a:solidFill>
              </a:rPr>
              <a:t>XMLHttpRequest Level2 </a:t>
            </a:r>
            <a:r>
              <a:rPr lang="zh-CN" altLang="en-US" dirty="0">
                <a:solidFill>
                  <a:schemeClr val="tx1"/>
                </a:solidFill>
              </a:rPr>
              <a:t>的浏览器，才能正常访问开启了 </a:t>
            </a:r>
            <a:r>
              <a:rPr lang="en-US" altLang="zh-CN" dirty="0">
                <a:solidFill>
                  <a:schemeClr val="tx1"/>
                </a:solidFill>
              </a:rPr>
              <a:t>CORS</a:t>
            </a:r>
            <a:r>
              <a:rPr lang="zh-CN" altLang="en-US" dirty="0">
                <a:solidFill>
                  <a:schemeClr val="tx1"/>
                </a:solidFill>
              </a:rPr>
              <a:t> 的服务端接口（例如：</a:t>
            </a:r>
            <a:r>
              <a:rPr lang="en-US" altLang="zh-CN" dirty="0">
                <a:solidFill>
                  <a:schemeClr val="tx1"/>
                </a:solidFill>
              </a:rPr>
              <a:t>IE10+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Chrome4+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FireFox3.5+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Origin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944195" cy="35026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响应头部中可以携带一个 </a:t>
            </a:r>
            <a:r>
              <a:rPr lang="en-US" altLang="zh-CN" b="1" dirty="0">
                <a:solidFill>
                  <a:srgbClr val="FF0000"/>
                </a:solidFill>
              </a:rPr>
              <a:t>Access-Control-Allow-Origin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字段，其语法如下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2522028"/>
            <a:ext cx="5544000" cy="847906"/>
          </a:xfrm>
          <a:prstGeom prst="rect">
            <a:avLst/>
          </a:prstGeom>
        </p:spPr>
      </p:pic>
      <p:sp>
        <p:nvSpPr>
          <p:cNvPr id="12" name="内容占位符 5"/>
          <p:cNvSpPr txBox="1"/>
          <p:nvPr/>
        </p:nvSpPr>
        <p:spPr>
          <a:xfrm>
            <a:off x="848378" y="3421744"/>
            <a:ext cx="6944193" cy="6552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origin </a:t>
            </a:r>
            <a:r>
              <a:rPr lang="zh-CN" altLang="en-US" dirty="0"/>
              <a:t>参数的值指定了</a:t>
            </a:r>
            <a:r>
              <a:rPr lang="zh-CN" altLang="en-US" dirty="0">
                <a:solidFill>
                  <a:srgbClr val="FF0000"/>
                </a:solidFill>
              </a:rPr>
              <a:t>允许访问该资源的外域 </a:t>
            </a:r>
            <a:r>
              <a:rPr lang="en-US" altLang="zh-CN" dirty="0">
                <a:solidFill>
                  <a:srgbClr val="FF0000"/>
                </a:solidFill>
              </a:rPr>
              <a:t>URL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例如，下面的字段值将</a:t>
            </a:r>
            <a:r>
              <a:rPr lang="zh-CN" altLang="en-US" b="1" dirty="0">
                <a:solidFill>
                  <a:srgbClr val="FF0000"/>
                </a:solidFill>
              </a:rPr>
              <a:t>只允许</a:t>
            </a:r>
            <a:r>
              <a:rPr lang="zh-CN" altLang="en-US" dirty="0"/>
              <a:t>来自 </a:t>
            </a:r>
            <a:r>
              <a:rPr lang="en-US" altLang="zh-CN" dirty="0"/>
              <a:t>http://itcast.cn </a:t>
            </a:r>
            <a:r>
              <a:rPr lang="zh-CN" altLang="en-US" dirty="0"/>
              <a:t>的请求：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4171814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Origin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944195" cy="35026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如果指定了 </a:t>
            </a:r>
            <a:r>
              <a:rPr lang="en-US" altLang="zh-CN" dirty="0">
                <a:solidFill>
                  <a:schemeClr val="tx1"/>
                </a:solidFill>
              </a:rPr>
              <a:t>Access-Control-Allow-Origin </a:t>
            </a:r>
            <a:r>
              <a:rPr lang="zh-CN" altLang="en-US" dirty="0">
                <a:solidFill>
                  <a:schemeClr val="tx1"/>
                </a:solidFill>
              </a:rPr>
              <a:t>字段的值为</a:t>
            </a:r>
            <a:r>
              <a:rPr lang="zh-CN" altLang="en-US" dirty="0">
                <a:solidFill>
                  <a:srgbClr val="047FFD"/>
                </a:solidFill>
              </a:rPr>
              <a:t>通配符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chemeClr val="tx1"/>
                </a:solidFill>
              </a:rPr>
              <a:t>，表示允许来自任何域的请求，示例代码如下：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253" y="2538130"/>
            <a:ext cx="5544000" cy="847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Headers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944195" cy="148653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默认情况下，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b="1" dirty="0">
                <a:solidFill>
                  <a:srgbClr val="FF0000"/>
                </a:solidFill>
              </a:rPr>
              <a:t>仅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dirty="0">
                <a:solidFill>
                  <a:srgbClr val="047FFD"/>
                </a:solidFill>
              </a:rPr>
              <a:t>客户端向服务器</a:t>
            </a:r>
            <a:r>
              <a:rPr lang="zh-CN" altLang="en-US" dirty="0">
                <a:solidFill>
                  <a:schemeClr val="tx1"/>
                </a:solidFill>
              </a:rPr>
              <a:t>发送如下的 </a:t>
            </a:r>
            <a:r>
              <a:rPr lang="en-US" altLang="zh-CN" dirty="0">
                <a:solidFill>
                  <a:schemeClr val="tx1"/>
                </a:solidFill>
              </a:rPr>
              <a:t>9 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rgbClr val="FF0000"/>
                </a:solidFill>
              </a:rPr>
              <a:t>请求头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Accept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Content-Language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DPR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Downlink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Save-Data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Viewport-Width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Width</a:t>
            </a:r>
            <a:r>
              <a:rPr lang="zh-CN" altLang="en-US" dirty="0">
                <a:solidFill>
                  <a:schemeClr val="tx1"/>
                </a:solidFill>
              </a:rPr>
              <a:t> 、</a:t>
            </a:r>
            <a:r>
              <a:rPr lang="en-US" altLang="zh-CN" dirty="0">
                <a:solidFill>
                  <a:schemeClr val="tx1"/>
                </a:solidFill>
              </a:rPr>
              <a:t>Content-Type </a:t>
            </a:r>
            <a:r>
              <a:rPr lang="zh-CN" altLang="en-US" dirty="0">
                <a:solidFill>
                  <a:schemeClr val="tx1"/>
                </a:solidFill>
              </a:rPr>
              <a:t>（值仅限于 </a:t>
            </a:r>
            <a:r>
              <a:rPr lang="en-US" altLang="zh-CN" dirty="0">
                <a:solidFill>
                  <a:schemeClr val="tx1"/>
                </a:solidFill>
              </a:rPr>
              <a:t>text/plain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multipart/form-data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application/x-www-form-</a:t>
            </a:r>
            <a:r>
              <a:rPr lang="en-US" altLang="zh-CN" dirty="0" err="1">
                <a:solidFill>
                  <a:schemeClr val="tx1"/>
                </a:solidFill>
              </a:rPr>
              <a:t>urlencoded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三者之一）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如果客户端向服务器</a:t>
            </a:r>
            <a:r>
              <a:rPr lang="zh-CN" altLang="en-US" dirty="0">
                <a:solidFill>
                  <a:srgbClr val="FF0000"/>
                </a:solidFill>
              </a:rPr>
              <a:t>发送了额外的请求头信息</a:t>
            </a:r>
            <a:r>
              <a:rPr lang="zh-CN" altLang="en-US" dirty="0">
                <a:solidFill>
                  <a:schemeClr val="tx1"/>
                </a:solidFill>
              </a:rPr>
              <a:t>，则需要在</a:t>
            </a:r>
            <a:r>
              <a:rPr lang="zh-CN" altLang="en-US" dirty="0">
                <a:solidFill>
                  <a:srgbClr val="FF0000"/>
                </a:solidFill>
              </a:rPr>
              <a:t>服务器端</a:t>
            </a:r>
            <a:r>
              <a:rPr lang="zh-CN" altLang="en-US" dirty="0">
                <a:solidFill>
                  <a:schemeClr val="tx1"/>
                </a:solidFill>
              </a:rPr>
              <a:t>，通过 </a:t>
            </a:r>
            <a:r>
              <a:rPr lang="en-US" altLang="zh-CN" dirty="0">
                <a:solidFill>
                  <a:schemeClr val="tx1"/>
                </a:solidFill>
              </a:rPr>
              <a:t>Access-Control-Allow-Headers </a:t>
            </a:r>
            <a:r>
              <a:rPr lang="zh-CN" altLang="en-US" dirty="0">
                <a:solidFill>
                  <a:srgbClr val="FF0000"/>
                </a:solidFill>
              </a:rPr>
              <a:t>对额外的请求头进行声明</a:t>
            </a:r>
            <a:r>
              <a:rPr lang="zh-CN" altLang="en-US" dirty="0">
                <a:solidFill>
                  <a:schemeClr val="tx1"/>
                </a:solidFill>
              </a:rPr>
              <a:t>，否则这次请求会失败！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766" y="3686048"/>
            <a:ext cx="5544000" cy="125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创建基本的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服务器</a:t>
            </a:r>
            <a:endParaRPr lang="zh-CN" altLang="en-US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802" y="2062418"/>
            <a:ext cx="5544000" cy="2791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响应头部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 Access-Control-Allow-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Methods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129827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默认情况下，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仅支持客户端发起 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HEAD </a:t>
            </a:r>
            <a:r>
              <a:rPr lang="zh-CN" altLang="en-US" dirty="0">
                <a:solidFill>
                  <a:schemeClr val="tx1"/>
                </a:solidFill>
              </a:rPr>
              <a:t>请求。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如果客户端希望通过 </a:t>
            </a:r>
            <a:r>
              <a:rPr lang="en-US" altLang="zh-CN" dirty="0">
                <a:solidFill>
                  <a:srgbClr val="FF0000"/>
                </a:solidFill>
              </a:rPr>
              <a:t>PUT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zh-CN" altLang="en-US" dirty="0">
                <a:solidFill>
                  <a:schemeClr val="tx1"/>
                </a:solidFill>
              </a:rPr>
              <a:t> 等方式请求服务器的资源，则需要在服务器端，通过 </a:t>
            </a:r>
            <a:r>
              <a:rPr lang="en-US" altLang="zh-CN" dirty="0">
                <a:solidFill>
                  <a:schemeClr val="tx1"/>
                </a:solidFill>
              </a:rPr>
              <a:t>Access-Control-</a:t>
            </a:r>
            <a:r>
              <a:rPr lang="en-US" altLang="zh-CN" dirty="0" err="1">
                <a:solidFill>
                  <a:schemeClr val="tx1"/>
                </a:solidFill>
              </a:rPr>
              <a:t>Alow</a:t>
            </a:r>
            <a:r>
              <a:rPr lang="en-US" altLang="zh-CN" dirty="0">
                <a:solidFill>
                  <a:schemeClr val="tx1"/>
                </a:solidFill>
              </a:rPr>
              <a:t>-Methods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>
                <a:solidFill>
                  <a:srgbClr val="FF0000"/>
                </a:solidFill>
              </a:rPr>
              <a:t>指明实际请求所允许使用的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31" y="3443548"/>
            <a:ext cx="5544000" cy="157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CORS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请求的分类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8850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客户端在请求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接口时，根据</a:t>
            </a:r>
            <a:r>
              <a:rPr lang="zh-CN" altLang="en-US" dirty="0">
                <a:solidFill>
                  <a:srgbClr val="FF0000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请求头</a:t>
            </a:r>
            <a:r>
              <a:rPr lang="zh-CN" altLang="en-US" dirty="0">
                <a:solidFill>
                  <a:schemeClr val="tx1"/>
                </a:solidFill>
              </a:rPr>
              <a:t>的不同，可以将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的请求分为</a:t>
            </a:r>
            <a:r>
              <a:rPr lang="zh-CN" altLang="en-US" dirty="0">
                <a:solidFill>
                  <a:srgbClr val="FF0000"/>
                </a:solidFill>
              </a:rPr>
              <a:t>两大类</a:t>
            </a:r>
            <a:r>
              <a:rPr lang="zh-CN" altLang="en-US" dirty="0">
                <a:solidFill>
                  <a:schemeClr val="tx1"/>
                </a:solidFill>
              </a:rPr>
              <a:t>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简单请求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预检请求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简单请求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88502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同时满足以下两大条件的请求，就属于简单请求：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GET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HEAD </a:t>
            </a:r>
            <a:r>
              <a:rPr lang="zh-CN" altLang="en-US" dirty="0">
                <a:solidFill>
                  <a:schemeClr val="tx1"/>
                </a:solidFill>
              </a:rPr>
              <a:t>三者之一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头部信息</a:t>
            </a:r>
            <a:r>
              <a:rPr lang="zh-CN" altLang="en-US" dirty="0">
                <a:solidFill>
                  <a:schemeClr val="tx1"/>
                </a:solidFill>
              </a:rPr>
              <a:t>不超过以下几种字段：</a:t>
            </a:r>
            <a:r>
              <a:rPr lang="zh-CN" altLang="en-US" dirty="0">
                <a:solidFill>
                  <a:srgbClr val="047FFD"/>
                </a:solidFill>
              </a:rPr>
              <a:t>无自定义头部字段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Accept-Language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Content-Language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DPR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Downlink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Save-Data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Viewport-Width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Width 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Content-Type</a:t>
            </a:r>
            <a:r>
              <a:rPr lang="zh-CN" altLang="en-US" dirty="0">
                <a:solidFill>
                  <a:schemeClr val="tx1"/>
                </a:solidFill>
              </a:rPr>
              <a:t>（只有三个值</a:t>
            </a:r>
            <a:r>
              <a:rPr lang="en-US" altLang="zh-CN" dirty="0">
                <a:solidFill>
                  <a:schemeClr val="tx1"/>
                </a:solidFill>
              </a:rPr>
              <a:t>application/x-www-form-</a:t>
            </a:r>
            <a:r>
              <a:rPr lang="en-US" altLang="zh-CN" dirty="0" err="1">
                <a:solidFill>
                  <a:schemeClr val="tx1"/>
                </a:solidFill>
              </a:rPr>
              <a:t>urlencoded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multipart/form-data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text/plain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10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预检请求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22612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只要符合以下任何一个条件的请求，都需要进行预检请求：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请求方式为 </a:t>
            </a:r>
            <a:r>
              <a:rPr lang="en-US" altLang="zh-CN" dirty="0">
                <a:solidFill>
                  <a:srgbClr val="047FFD"/>
                </a:solidFill>
              </a:rPr>
              <a:t>GET</a:t>
            </a:r>
            <a:r>
              <a:rPr lang="zh-CN" altLang="en-US" dirty="0">
                <a:solidFill>
                  <a:srgbClr val="047FFD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POST</a:t>
            </a:r>
            <a:r>
              <a:rPr lang="zh-CN" altLang="en-US" dirty="0">
                <a:solidFill>
                  <a:srgbClr val="047FFD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HEAD </a:t>
            </a:r>
            <a:r>
              <a:rPr lang="zh-CN" altLang="en-US" dirty="0">
                <a:solidFill>
                  <a:srgbClr val="047FFD"/>
                </a:solidFill>
              </a:rPr>
              <a:t>之外的请求 </a:t>
            </a:r>
            <a:r>
              <a:rPr lang="en-US" altLang="zh-CN" dirty="0">
                <a:solidFill>
                  <a:srgbClr val="047FFD"/>
                </a:solidFill>
              </a:rPr>
              <a:t>Method </a:t>
            </a:r>
            <a:r>
              <a:rPr lang="zh-CN" altLang="en-US" dirty="0">
                <a:solidFill>
                  <a:srgbClr val="047FFD"/>
                </a:solidFill>
              </a:rPr>
              <a:t>类型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请求头中</a:t>
            </a:r>
            <a:r>
              <a:rPr lang="zh-CN" altLang="en-US" dirty="0">
                <a:solidFill>
                  <a:srgbClr val="047FFD"/>
                </a:solidFill>
              </a:rPr>
              <a:t>包含自定义头部字段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向服务器发送</a:t>
            </a:r>
            <a:r>
              <a:rPr lang="zh-CN" altLang="en-US" dirty="0">
                <a:solidFill>
                  <a:srgbClr val="047FFD"/>
                </a:solidFill>
              </a:rPr>
              <a:t>了 </a:t>
            </a:r>
            <a:r>
              <a:rPr lang="en-US" altLang="zh-CN" dirty="0">
                <a:solidFill>
                  <a:srgbClr val="047FFD"/>
                </a:solidFill>
              </a:rPr>
              <a:t>application/json </a:t>
            </a:r>
            <a:r>
              <a:rPr lang="zh-CN" altLang="en-US" dirty="0">
                <a:solidFill>
                  <a:srgbClr val="047FFD"/>
                </a:solidFill>
              </a:rPr>
              <a:t>格式的数据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rgbClr val="047FFD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在浏览器与服务器正式通信之前，浏览器会</a:t>
            </a:r>
            <a:r>
              <a:rPr lang="zh-CN" altLang="en-US" dirty="0">
                <a:solidFill>
                  <a:srgbClr val="FF0000"/>
                </a:solidFill>
              </a:rPr>
              <a:t>先发送 </a:t>
            </a:r>
            <a:r>
              <a:rPr lang="en-US" altLang="zh-CN" dirty="0">
                <a:solidFill>
                  <a:srgbClr val="FF0000"/>
                </a:solidFill>
              </a:rPr>
              <a:t>OPTION </a:t>
            </a:r>
            <a:r>
              <a:rPr lang="zh-CN" altLang="en-US" dirty="0">
                <a:solidFill>
                  <a:srgbClr val="FF0000"/>
                </a:solidFill>
              </a:rPr>
              <a:t>请求进行预检，以获知服务器是否允许该实际请求</a:t>
            </a:r>
            <a:r>
              <a:rPr lang="zh-CN" altLang="en-US" dirty="0">
                <a:solidFill>
                  <a:schemeClr val="tx1"/>
                </a:solidFill>
              </a:rPr>
              <a:t>，所以这一次的 </a:t>
            </a:r>
            <a:r>
              <a:rPr lang="en-US" altLang="zh-CN" dirty="0">
                <a:solidFill>
                  <a:schemeClr val="tx1"/>
                </a:solidFill>
              </a:rPr>
              <a:t>OPTION </a:t>
            </a:r>
            <a:r>
              <a:rPr lang="zh-CN" altLang="en-US" dirty="0">
                <a:solidFill>
                  <a:schemeClr val="tx1"/>
                </a:solidFill>
              </a:rPr>
              <a:t>请求称为“预检请求”。</a:t>
            </a:r>
            <a:r>
              <a:rPr lang="zh-CN" altLang="en-US" dirty="0">
                <a:solidFill>
                  <a:srgbClr val="FF0000"/>
                </a:solidFill>
              </a:rPr>
              <a:t>服务器成功响应预检请求后，才会发送真正的请求，并且携带真实数据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 CORS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跨域资源共享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简单请求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预检请求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的区别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226123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简单请求的特点</a:t>
            </a:r>
            <a:r>
              <a:rPr lang="zh-CN" altLang="en-US" dirty="0">
                <a:solidFill>
                  <a:schemeClr val="tx1"/>
                </a:solidFill>
              </a:rPr>
              <a:t>：客户端与服务器之间</a:t>
            </a:r>
            <a:r>
              <a:rPr lang="zh-CN" altLang="en-US" dirty="0">
                <a:solidFill>
                  <a:srgbClr val="047FFD"/>
                </a:solidFill>
              </a:rPr>
              <a:t>只会发生一次请求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预检请求的特点</a:t>
            </a:r>
            <a:r>
              <a:rPr lang="zh-CN" altLang="en-US" dirty="0">
                <a:solidFill>
                  <a:schemeClr val="tx1"/>
                </a:solidFill>
              </a:rPr>
              <a:t>：客户端与服务器之间会发生两次请求，</a:t>
            </a:r>
            <a:r>
              <a:rPr lang="en-US" altLang="zh-CN" dirty="0">
                <a:solidFill>
                  <a:srgbClr val="047FFD"/>
                </a:solidFill>
              </a:rPr>
              <a:t>OPTION </a:t>
            </a:r>
            <a:r>
              <a:rPr lang="zh-CN" altLang="en-US" dirty="0">
                <a:solidFill>
                  <a:srgbClr val="047FFD"/>
                </a:solidFill>
              </a:rPr>
              <a:t>预检请求成功之后，才会发起真正的请求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回顾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JSONP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概念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特点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408118" cy="222612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概念</a:t>
            </a:r>
            <a:r>
              <a:rPr lang="zh-CN" altLang="en-US" dirty="0">
                <a:solidFill>
                  <a:schemeClr val="tx1"/>
                </a:solidFill>
              </a:rPr>
              <a:t>：浏览器端通过 </a:t>
            </a:r>
            <a:r>
              <a:rPr lang="en-US" altLang="zh-CN" dirty="0">
                <a:solidFill>
                  <a:schemeClr val="tx1"/>
                </a:solidFill>
              </a:rPr>
              <a:t>&lt;script&gt; </a:t>
            </a:r>
            <a:r>
              <a:rPr lang="zh-CN" altLang="en-US" dirty="0">
                <a:solidFill>
                  <a:schemeClr val="tx1"/>
                </a:solidFill>
              </a:rPr>
              <a:t>标签的 </a:t>
            </a:r>
            <a:r>
              <a:rPr lang="en-US" altLang="zh-CN" dirty="0">
                <a:solidFill>
                  <a:schemeClr val="tx1"/>
                </a:solidFill>
              </a:rPr>
              <a:t>src </a:t>
            </a:r>
            <a:r>
              <a:rPr lang="zh-CN" altLang="en-US" dirty="0">
                <a:solidFill>
                  <a:schemeClr val="tx1"/>
                </a:solidFill>
              </a:rPr>
              <a:t>属性，请求服务器上的数据，同时，服务器返回一个函数的调用。这种请求数据的方式叫做 </a:t>
            </a:r>
            <a:r>
              <a:rPr lang="en-US" altLang="zh-CN" dirty="0">
                <a:solidFill>
                  <a:schemeClr val="tx1"/>
                </a:solidFill>
              </a:rPr>
              <a:t>JSONP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不属于真正的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请求，因为它没有使用 </a:t>
            </a:r>
            <a:r>
              <a:rPr lang="en-US" altLang="zh-CN" dirty="0" err="1">
                <a:solidFill>
                  <a:schemeClr val="tx1"/>
                </a:solidFill>
              </a:rPr>
              <a:t>XMLHttpRequest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这个对象。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仅支持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请求，不支持 </a:t>
            </a:r>
            <a:r>
              <a:rPr lang="en-US" altLang="zh-CN" dirty="0">
                <a:solidFill>
                  <a:schemeClr val="tx1"/>
                </a:solidFill>
              </a:rPr>
              <a:t>POST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PUT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等请求。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创建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接口的注意事项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59902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如果项目中</a:t>
            </a:r>
            <a:r>
              <a:rPr lang="zh-CN" altLang="en-US" dirty="0">
                <a:solidFill>
                  <a:srgbClr val="FF0000"/>
                </a:solidFill>
              </a:rPr>
              <a:t>已经配置了 </a:t>
            </a:r>
            <a:r>
              <a:rPr lang="en-US" altLang="zh-CN" dirty="0">
                <a:solidFill>
                  <a:srgbClr val="FF0000"/>
                </a:solidFill>
              </a:rPr>
              <a:t>CORS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跨域资源共享，为了</a:t>
            </a:r>
            <a:r>
              <a:rPr lang="zh-CN" altLang="en-US" b="1" dirty="0">
                <a:solidFill>
                  <a:srgbClr val="FF0000"/>
                </a:solidFill>
              </a:rPr>
              <a:t>防止冲突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必须在配置 </a:t>
            </a:r>
            <a:r>
              <a:rPr lang="en-US" altLang="zh-CN" dirty="0">
                <a:solidFill>
                  <a:srgbClr val="FF0000"/>
                </a:solidFill>
              </a:rPr>
              <a:t>CORS </a:t>
            </a:r>
            <a:r>
              <a:rPr lang="zh-CN" altLang="en-US" dirty="0">
                <a:solidFill>
                  <a:srgbClr val="FF0000"/>
                </a:solidFill>
              </a:rPr>
              <a:t>中间件之前声明 </a:t>
            </a:r>
            <a:r>
              <a:rPr lang="en-US" altLang="zh-CN" dirty="0">
                <a:solidFill>
                  <a:srgbClr val="FF0000"/>
                </a:solidFill>
              </a:rPr>
              <a:t>JSONP</a:t>
            </a:r>
            <a:r>
              <a:rPr lang="zh-CN" altLang="en-US" dirty="0">
                <a:solidFill>
                  <a:srgbClr val="FF0000"/>
                </a:solidFill>
              </a:rPr>
              <a:t> 的接口</a:t>
            </a:r>
            <a:r>
              <a:rPr lang="zh-CN" altLang="en-US" dirty="0">
                <a:solidFill>
                  <a:schemeClr val="tx1"/>
                </a:solidFill>
              </a:rPr>
              <a:t>。否则 </a:t>
            </a: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接口会被处理成开启了 </a:t>
            </a:r>
            <a:r>
              <a:rPr lang="en-US" altLang="zh-CN" dirty="0">
                <a:solidFill>
                  <a:schemeClr val="tx1"/>
                </a:solidFill>
              </a:rPr>
              <a:t>CORS </a:t>
            </a:r>
            <a:r>
              <a:rPr lang="zh-CN" altLang="en-US" dirty="0">
                <a:solidFill>
                  <a:schemeClr val="tx1"/>
                </a:solidFill>
              </a:rPr>
              <a:t>的接口。示例代码如下：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76" y="2731109"/>
            <a:ext cx="5017687" cy="2308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接口的步骤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1426023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获取</a:t>
            </a:r>
            <a:r>
              <a:rPr lang="zh-CN" altLang="en-US" dirty="0"/>
              <a:t>客户端发送过来的</a:t>
            </a:r>
            <a:r>
              <a:rPr lang="zh-CN" altLang="en-US" dirty="0">
                <a:solidFill>
                  <a:srgbClr val="FF0000"/>
                </a:solidFill>
              </a:rPr>
              <a:t>回调函数的名字</a:t>
            </a:r>
            <a:endParaRPr lang="zh-CN" altLang="en-US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得到要</a:t>
            </a: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形式</a:t>
            </a:r>
            <a:r>
              <a:rPr lang="zh-CN" altLang="en-US" dirty="0">
                <a:solidFill>
                  <a:srgbClr val="FF0000"/>
                </a:solidFill>
              </a:rPr>
              <a:t>发送给客户端的数据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根据前两步得到的数据，</a:t>
            </a:r>
            <a:r>
              <a:rPr lang="zh-CN" altLang="en-US" dirty="0">
                <a:solidFill>
                  <a:srgbClr val="FF0000"/>
                </a:solidFill>
              </a:rPr>
              <a:t>拼接出一个函数调用的字符串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把上一步拼接得到的字符串，响应给客户端的 </a:t>
            </a:r>
            <a:r>
              <a:rPr lang="en-US" altLang="zh-CN" dirty="0">
                <a:solidFill>
                  <a:schemeClr val="tx1"/>
                </a:solidFill>
              </a:rPr>
              <a:t>&lt;script&gt; </a:t>
            </a:r>
            <a:r>
              <a:rPr lang="zh-CN" altLang="en-US" dirty="0">
                <a:solidFill>
                  <a:schemeClr val="tx1"/>
                </a:solidFill>
              </a:rPr>
              <a:t>标签进行解析执行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接口的具体代码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852" y="2057246"/>
            <a:ext cx="5450823" cy="2981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使用 </a:t>
            </a:r>
            <a:r>
              <a:rPr lang="en-US" altLang="zh-CN" dirty="0"/>
              <a:t>Express </a:t>
            </a:r>
            <a:r>
              <a:rPr lang="zh-CN" altLang="en-US" dirty="0"/>
              <a:t>写接口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 JSONP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在网页中使用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jQuery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发起 </a:t>
            </a: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JSONP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48376" y="2124001"/>
            <a:ext cx="7408118" cy="38387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>
                <a:solidFill>
                  <a:schemeClr val="tx1"/>
                </a:solidFill>
              </a:rPr>
              <a:t>$.ajax() </a:t>
            </a:r>
            <a:r>
              <a:rPr lang="zh-CN" altLang="en-US" dirty="0">
                <a:solidFill>
                  <a:schemeClr val="tx1"/>
                </a:solidFill>
              </a:rPr>
              <a:t>函数，</a:t>
            </a:r>
            <a:r>
              <a:rPr lang="zh-CN" altLang="en-US" dirty="0">
                <a:solidFill>
                  <a:srgbClr val="FF0000"/>
                </a:solidFill>
              </a:rPr>
              <a:t>提供</a:t>
            </a:r>
            <a:r>
              <a:rPr lang="en-US" altLang="zh-CN" dirty="0">
                <a:solidFill>
                  <a:srgbClr val="FF0000"/>
                </a:solidFill>
              </a:rPr>
              <a:t> JSONP </a:t>
            </a:r>
            <a:r>
              <a:rPr lang="zh-CN" altLang="en-US" dirty="0">
                <a:solidFill>
                  <a:srgbClr val="FF0000"/>
                </a:solidFill>
              </a:rPr>
              <a:t>的配置选项</a:t>
            </a:r>
            <a:r>
              <a:rPr lang="zh-CN" altLang="en-US" dirty="0">
                <a:solidFill>
                  <a:schemeClr val="tx1"/>
                </a:solidFill>
              </a:rPr>
              <a:t>，从而发起 </a:t>
            </a:r>
            <a:r>
              <a:rPr lang="en-US" altLang="zh-CN" dirty="0">
                <a:solidFill>
                  <a:schemeClr val="tx1"/>
                </a:solidFill>
              </a:rPr>
              <a:t>JSONP </a:t>
            </a:r>
            <a:r>
              <a:rPr lang="zh-CN" altLang="en-US" dirty="0">
                <a:solidFill>
                  <a:schemeClr val="tx1"/>
                </a:solidFill>
              </a:rPr>
              <a:t>请求，示例代码如下：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208" y="2507876"/>
            <a:ext cx="4600069" cy="2516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监听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GET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app.get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方法，可以监听客户端的 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请求，具体的语法格式如下：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2509200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初识 </a:t>
            </a:r>
            <a:r>
              <a:rPr lang="en-US" altLang="zh-CN" dirty="0"/>
              <a:t>Express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1.2 Express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的基本使用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监听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POST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请求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665704" cy="39060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app.post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方法，可以监听客户端的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请求，具体的语法格式如下：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00" y="2509200"/>
            <a:ext cx="5544000" cy="181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10563</Words>
  <Application>WPS 演示</Application>
  <PresentationFormat>全屏显示(16:9)</PresentationFormat>
  <Paragraphs>720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1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Arial Unicode MS</vt:lpstr>
      <vt:lpstr>等线</vt:lpstr>
      <vt:lpstr>黑马程序员主题​​</vt:lpstr>
      <vt:lpstr>Express</vt:lpstr>
      <vt:lpstr>PowerPoint 演示文稿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1. 初识 Express</vt:lpstr>
      <vt:lpstr>PowerPoint 演示文稿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2. Express 路由</vt:lpstr>
      <vt:lpstr>PowerPoint 演示文稿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3. Express 中间件</vt:lpstr>
      <vt:lpstr>PowerPoint 演示文稿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4. 使用 Express 写接口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DELL</cp:lastModifiedBy>
  <cp:revision>5379</cp:revision>
  <dcterms:created xsi:type="dcterms:W3CDTF">2018-10-05T21:01:00Z</dcterms:created>
  <dcterms:modified xsi:type="dcterms:W3CDTF">2021-05-31T03:41:12Z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8279A002DE01447398BEED7FABFA8A7E</vt:lpwstr>
  </property>
  <property fmtid="{D5CDD505-2E9C-101B-9397-08002B2CF9AE}" pid="3" name="KSOProductBuildVer">
    <vt:lpwstr>2052-11.1.0.10495</vt:lpwstr>
  </property>
</Properties>
</file>