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F456-4407-4FA7-B37C-B7B2B00C9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D898A-E1A1-48CE-A946-1A1424435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0E9BB-25CE-412B-BDF0-565B5D07DE9F}"/>
              </a:ext>
            </a:extLst>
          </p:cNvPr>
          <p:cNvSpPr>
            <a:spLocks noGrp="1"/>
          </p:cNvSpPr>
          <p:nvPr>
            <p:ph type="dt" sz="half" idx="10"/>
          </p:nvPr>
        </p:nvSpPr>
        <p:spPr/>
        <p:txBody>
          <a:bodyPr/>
          <a:lstStyle/>
          <a:p>
            <a:fld id="{5670A41D-4C5E-446B-9281-2B6BE6040481}" type="datetimeFigureOut">
              <a:rPr lang="en-US" smtClean="0"/>
              <a:t>4/13/2021</a:t>
            </a:fld>
            <a:endParaRPr lang="en-US"/>
          </a:p>
        </p:txBody>
      </p:sp>
      <p:sp>
        <p:nvSpPr>
          <p:cNvPr id="5" name="Footer Placeholder 4">
            <a:extLst>
              <a:ext uri="{FF2B5EF4-FFF2-40B4-BE49-F238E27FC236}">
                <a16:creationId xmlns:a16="http://schemas.microsoft.com/office/drawing/2014/main" id="{1B2F352B-3109-432F-B71C-3BBF59CFF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59D66-2217-4BF6-8905-D31D1B98FF75}"/>
              </a:ext>
            </a:extLst>
          </p:cNvPr>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269119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65F6-410E-4CF9-BFB7-C3BE82EA4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9CE65-A902-47BA-82C8-712B907E1D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59906-F096-428D-877C-A6B6DE0DED5A}"/>
              </a:ext>
            </a:extLst>
          </p:cNvPr>
          <p:cNvSpPr>
            <a:spLocks noGrp="1"/>
          </p:cNvSpPr>
          <p:nvPr>
            <p:ph type="dt" sz="half" idx="10"/>
          </p:nvPr>
        </p:nvSpPr>
        <p:spPr/>
        <p:txBody>
          <a:bodyPr/>
          <a:lstStyle/>
          <a:p>
            <a:fld id="{5670A41D-4C5E-446B-9281-2B6BE6040481}" type="datetimeFigureOut">
              <a:rPr lang="en-US" smtClean="0"/>
              <a:t>4/13/2021</a:t>
            </a:fld>
            <a:endParaRPr lang="en-US"/>
          </a:p>
        </p:txBody>
      </p:sp>
      <p:sp>
        <p:nvSpPr>
          <p:cNvPr id="5" name="Footer Placeholder 4">
            <a:extLst>
              <a:ext uri="{FF2B5EF4-FFF2-40B4-BE49-F238E27FC236}">
                <a16:creationId xmlns:a16="http://schemas.microsoft.com/office/drawing/2014/main" id="{114FFCE6-6B01-4A21-AFEF-4B16DB18C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F733C-F570-4DD2-AECB-85924FFB8059}"/>
              </a:ext>
            </a:extLst>
          </p:cNvPr>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116189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EE663-D2AA-4862-B06C-AA2A0BC478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5B4093-5B3D-438B-A5A3-06AE903EE0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FCCE0-5424-4D9F-B529-768C1DEFB4AD}"/>
              </a:ext>
            </a:extLst>
          </p:cNvPr>
          <p:cNvSpPr>
            <a:spLocks noGrp="1"/>
          </p:cNvSpPr>
          <p:nvPr>
            <p:ph type="dt" sz="half" idx="10"/>
          </p:nvPr>
        </p:nvSpPr>
        <p:spPr/>
        <p:txBody>
          <a:bodyPr/>
          <a:lstStyle/>
          <a:p>
            <a:fld id="{5670A41D-4C5E-446B-9281-2B6BE6040481}" type="datetimeFigureOut">
              <a:rPr lang="en-US" smtClean="0"/>
              <a:t>4/13/2021</a:t>
            </a:fld>
            <a:endParaRPr lang="en-US"/>
          </a:p>
        </p:txBody>
      </p:sp>
      <p:sp>
        <p:nvSpPr>
          <p:cNvPr id="5" name="Footer Placeholder 4">
            <a:extLst>
              <a:ext uri="{FF2B5EF4-FFF2-40B4-BE49-F238E27FC236}">
                <a16:creationId xmlns:a16="http://schemas.microsoft.com/office/drawing/2014/main" id="{CBAA80E0-A222-4CB2-A65E-3F578134A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048EF-E1ED-4740-A82E-B439A67D4ED8}"/>
              </a:ext>
            </a:extLst>
          </p:cNvPr>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207645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2681-7A55-4478-9DBE-3E32843E04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D814F-71B5-44BF-A6E0-07033BCC8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B1E2F-1DEF-4E1B-80CF-2506D23E501D}"/>
              </a:ext>
            </a:extLst>
          </p:cNvPr>
          <p:cNvSpPr>
            <a:spLocks noGrp="1"/>
          </p:cNvSpPr>
          <p:nvPr>
            <p:ph type="dt" sz="half" idx="10"/>
          </p:nvPr>
        </p:nvSpPr>
        <p:spPr/>
        <p:txBody>
          <a:bodyPr/>
          <a:lstStyle/>
          <a:p>
            <a:fld id="{5670A41D-4C5E-446B-9281-2B6BE6040481}" type="datetimeFigureOut">
              <a:rPr lang="en-US" smtClean="0"/>
              <a:t>4/13/2021</a:t>
            </a:fld>
            <a:endParaRPr lang="en-US"/>
          </a:p>
        </p:txBody>
      </p:sp>
      <p:sp>
        <p:nvSpPr>
          <p:cNvPr id="5" name="Footer Placeholder 4">
            <a:extLst>
              <a:ext uri="{FF2B5EF4-FFF2-40B4-BE49-F238E27FC236}">
                <a16:creationId xmlns:a16="http://schemas.microsoft.com/office/drawing/2014/main" id="{574A498E-B9BF-44C6-AA8E-535815972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4BACF-1DE1-45D9-84CB-CE77CAF414E0}"/>
              </a:ext>
            </a:extLst>
          </p:cNvPr>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201815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5930-73C0-4FC9-85DA-E9D5FFBF5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FF700E-657F-4182-8D26-8C2C4A5F78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247C40-59B1-4361-9659-C5C7531A2AE9}"/>
              </a:ext>
            </a:extLst>
          </p:cNvPr>
          <p:cNvSpPr>
            <a:spLocks noGrp="1"/>
          </p:cNvSpPr>
          <p:nvPr>
            <p:ph type="dt" sz="half" idx="10"/>
          </p:nvPr>
        </p:nvSpPr>
        <p:spPr/>
        <p:txBody>
          <a:bodyPr/>
          <a:lstStyle/>
          <a:p>
            <a:fld id="{5670A41D-4C5E-446B-9281-2B6BE6040481}" type="datetimeFigureOut">
              <a:rPr lang="en-US" smtClean="0"/>
              <a:t>4/13/2021</a:t>
            </a:fld>
            <a:endParaRPr lang="en-US"/>
          </a:p>
        </p:txBody>
      </p:sp>
      <p:sp>
        <p:nvSpPr>
          <p:cNvPr id="5" name="Footer Placeholder 4">
            <a:extLst>
              <a:ext uri="{FF2B5EF4-FFF2-40B4-BE49-F238E27FC236}">
                <a16:creationId xmlns:a16="http://schemas.microsoft.com/office/drawing/2014/main" id="{8AC4AEB2-2CAA-4976-BED7-89727F482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7A433-B2F4-47DA-914B-C7CA8FF3D668}"/>
              </a:ext>
            </a:extLst>
          </p:cNvPr>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399757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6B9A-B82B-4D0F-AE09-1B69BE6B5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2FDFC-57A2-4E6C-BF52-C83945327A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CC485-0472-4BB7-B0FE-9E8799A24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44B1CB-67EB-4359-A892-CE85F573E483}"/>
              </a:ext>
            </a:extLst>
          </p:cNvPr>
          <p:cNvSpPr>
            <a:spLocks noGrp="1"/>
          </p:cNvSpPr>
          <p:nvPr>
            <p:ph type="dt" sz="half" idx="10"/>
          </p:nvPr>
        </p:nvSpPr>
        <p:spPr/>
        <p:txBody>
          <a:bodyPr/>
          <a:lstStyle/>
          <a:p>
            <a:fld id="{5670A41D-4C5E-446B-9281-2B6BE6040481}" type="datetimeFigureOut">
              <a:rPr lang="en-US" smtClean="0"/>
              <a:t>4/13/2021</a:t>
            </a:fld>
            <a:endParaRPr lang="en-US"/>
          </a:p>
        </p:txBody>
      </p:sp>
      <p:sp>
        <p:nvSpPr>
          <p:cNvPr id="6" name="Footer Placeholder 5">
            <a:extLst>
              <a:ext uri="{FF2B5EF4-FFF2-40B4-BE49-F238E27FC236}">
                <a16:creationId xmlns:a16="http://schemas.microsoft.com/office/drawing/2014/main" id="{0AA2EB33-CE2C-4E24-85EE-7F87589D0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6EDC8-4442-43A1-B0BD-6FA2D1BD84BF}"/>
              </a:ext>
            </a:extLst>
          </p:cNvPr>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327212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2384-05C0-4FFD-812A-6D30C4D4D5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3EBE2B-5461-4127-BDB9-679AAC4107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B5075F-6020-407A-81DB-A82EFBA06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6057CE-A0A0-4C81-B504-E14ED7B30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584660-28EA-472D-8078-01F0A2AE2E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5F2A7C-89B9-4A77-B6AC-89E9CFF08117}"/>
              </a:ext>
            </a:extLst>
          </p:cNvPr>
          <p:cNvSpPr>
            <a:spLocks noGrp="1"/>
          </p:cNvSpPr>
          <p:nvPr>
            <p:ph type="dt" sz="half" idx="10"/>
          </p:nvPr>
        </p:nvSpPr>
        <p:spPr/>
        <p:txBody>
          <a:bodyPr/>
          <a:lstStyle/>
          <a:p>
            <a:fld id="{5670A41D-4C5E-446B-9281-2B6BE6040481}" type="datetimeFigureOut">
              <a:rPr lang="en-US" smtClean="0"/>
              <a:t>4/13/2021</a:t>
            </a:fld>
            <a:endParaRPr lang="en-US"/>
          </a:p>
        </p:txBody>
      </p:sp>
      <p:sp>
        <p:nvSpPr>
          <p:cNvPr id="8" name="Footer Placeholder 7">
            <a:extLst>
              <a:ext uri="{FF2B5EF4-FFF2-40B4-BE49-F238E27FC236}">
                <a16:creationId xmlns:a16="http://schemas.microsoft.com/office/drawing/2014/main" id="{AAC528AD-91B9-464E-8BEA-ABE6859A0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6C8FCD-0042-4A11-8532-37B39F2E4794}"/>
              </a:ext>
            </a:extLst>
          </p:cNvPr>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163906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B2B9-86B3-417B-9419-9139E2AA08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0D4F55-8100-4EB7-BC9D-AA5C1F1D2D05}"/>
              </a:ext>
            </a:extLst>
          </p:cNvPr>
          <p:cNvSpPr>
            <a:spLocks noGrp="1"/>
          </p:cNvSpPr>
          <p:nvPr>
            <p:ph type="dt" sz="half" idx="10"/>
          </p:nvPr>
        </p:nvSpPr>
        <p:spPr/>
        <p:txBody>
          <a:bodyPr/>
          <a:lstStyle/>
          <a:p>
            <a:fld id="{5670A41D-4C5E-446B-9281-2B6BE6040481}" type="datetimeFigureOut">
              <a:rPr lang="en-US" smtClean="0"/>
              <a:t>4/13/2021</a:t>
            </a:fld>
            <a:endParaRPr lang="en-US"/>
          </a:p>
        </p:txBody>
      </p:sp>
      <p:sp>
        <p:nvSpPr>
          <p:cNvPr id="4" name="Footer Placeholder 3">
            <a:extLst>
              <a:ext uri="{FF2B5EF4-FFF2-40B4-BE49-F238E27FC236}">
                <a16:creationId xmlns:a16="http://schemas.microsoft.com/office/drawing/2014/main" id="{53F4FD78-DB18-4895-BFFE-55F52DB72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73D26-02C8-4416-9D9C-F2608EAC2CD0}"/>
              </a:ext>
            </a:extLst>
          </p:cNvPr>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266309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A4168A-F4DE-4A21-920F-D83136FDCDB1}"/>
              </a:ext>
            </a:extLst>
          </p:cNvPr>
          <p:cNvSpPr>
            <a:spLocks noGrp="1"/>
          </p:cNvSpPr>
          <p:nvPr>
            <p:ph type="dt" sz="half" idx="10"/>
          </p:nvPr>
        </p:nvSpPr>
        <p:spPr/>
        <p:txBody>
          <a:bodyPr/>
          <a:lstStyle/>
          <a:p>
            <a:fld id="{5670A41D-4C5E-446B-9281-2B6BE6040481}" type="datetimeFigureOut">
              <a:rPr lang="en-US" smtClean="0"/>
              <a:t>4/13/2021</a:t>
            </a:fld>
            <a:endParaRPr lang="en-US"/>
          </a:p>
        </p:txBody>
      </p:sp>
      <p:sp>
        <p:nvSpPr>
          <p:cNvPr id="3" name="Footer Placeholder 2">
            <a:extLst>
              <a:ext uri="{FF2B5EF4-FFF2-40B4-BE49-F238E27FC236}">
                <a16:creationId xmlns:a16="http://schemas.microsoft.com/office/drawing/2014/main" id="{B7DAA0F3-09C5-4C05-93FE-08DCCD2DA7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EFCDF3-D012-48B5-81C1-9B25CC5D3B37}"/>
              </a:ext>
            </a:extLst>
          </p:cNvPr>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263423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B5AA-018F-44D0-A327-C5B0E978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6CB6CF-1DD3-4E33-993F-707693CD1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51E7EE-603B-49B9-A3C0-71A769468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DB0C2-B656-4A03-9AEE-76B519C7AD0F}"/>
              </a:ext>
            </a:extLst>
          </p:cNvPr>
          <p:cNvSpPr>
            <a:spLocks noGrp="1"/>
          </p:cNvSpPr>
          <p:nvPr>
            <p:ph type="dt" sz="half" idx="10"/>
          </p:nvPr>
        </p:nvSpPr>
        <p:spPr/>
        <p:txBody>
          <a:bodyPr/>
          <a:lstStyle/>
          <a:p>
            <a:fld id="{5670A41D-4C5E-446B-9281-2B6BE6040481}" type="datetimeFigureOut">
              <a:rPr lang="en-US" smtClean="0"/>
              <a:t>4/13/2021</a:t>
            </a:fld>
            <a:endParaRPr lang="en-US"/>
          </a:p>
        </p:txBody>
      </p:sp>
      <p:sp>
        <p:nvSpPr>
          <p:cNvPr id="6" name="Footer Placeholder 5">
            <a:extLst>
              <a:ext uri="{FF2B5EF4-FFF2-40B4-BE49-F238E27FC236}">
                <a16:creationId xmlns:a16="http://schemas.microsoft.com/office/drawing/2014/main" id="{11BC9FD0-4CCB-47A0-AB71-05E3E50FC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CF36C7-5BCE-4703-8134-FC536281986A}"/>
              </a:ext>
            </a:extLst>
          </p:cNvPr>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1942466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7FFA-A868-4E35-ADFF-2B71E9C66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94267D-B6BE-48B0-8D32-7C58D7873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C42A61-8F43-48A6-8B84-EF3E1BC8A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6A88B-88B0-404B-ACCF-DFDF044C7BE3}"/>
              </a:ext>
            </a:extLst>
          </p:cNvPr>
          <p:cNvSpPr>
            <a:spLocks noGrp="1"/>
          </p:cNvSpPr>
          <p:nvPr>
            <p:ph type="dt" sz="half" idx="10"/>
          </p:nvPr>
        </p:nvSpPr>
        <p:spPr/>
        <p:txBody>
          <a:bodyPr/>
          <a:lstStyle/>
          <a:p>
            <a:fld id="{5670A41D-4C5E-446B-9281-2B6BE6040481}" type="datetimeFigureOut">
              <a:rPr lang="en-US" smtClean="0"/>
              <a:t>4/13/2021</a:t>
            </a:fld>
            <a:endParaRPr lang="en-US"/>
          </a:p>
        </p:txBody>
      </p:sp>
      <p:sp>
        <p:nvSpPr>
          <p:cNvPr id="6" name="Footer Placeholder 5">
            <a:extLst>
              <a:ext uri="{FF2B5EF4-FFF2-40B4-BE49-F238E27FC236}">
                <a16:creationId xmlns:a16="http://schemas.microsoft.com/office/drawing/2014/main" id="{B57959D8-0D21-4318-A136-6DF3D579A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69804-9751-4F4D-A28F-3FA5810B3DEC}"/>
              </a:ext>
            </a:extLst>
          </p:cNvPr>
          <p:cNvSpPr>
            <a:spLocks noGrp="1"/>
          </p:cNvSpPr>
          <p:nvPr>
            <p:ph type="sldNum" sz="quarter" idx="12"/>
          </p:nvPr>
        </p:nvSpPr>
        <p:spPr/>
        <p:txBody>
          <a:bodyPr/>
          <a:lstStyle/>
          <a:p>
            <a:fld id="{BAC03165-FFF0-4590-82F3-C97E1C05E95B}" type="slidenum">
              <a:rPr lang="en-US" smtClean="0"/>
              <a:t>‹#›</a:t>
            </a:fld>
            <a:endParaRPr lang="en-US"/>
          </a:p>
        </p:txBody>
      </p:sp>
    </p:spTree>
    <p:extLst>
      <p:ext uri="{BB962C8B-B14F-4D97-AF65-F5344CB8AC3E}">
        <p14:creationId xmlns:p14="http://schemas.microsoft.com/office/powerpoint/2010/main" val="38438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71851-428A-46D3-91BC-79A5DEA02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3D33A8-BE29-470B-9B44-8CDCF0025C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0BF5B-D60B-4060-8B01-91665228B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0A41D-4C5E-446B-9281-2B6BE6040481}" type="datetimeFigureOut">
              <a:rPr lang="en-US" smtClean="0"/>
              <a:t>4/13/2021</a:t>
            </a:fld>
            <a:endParaRPr lang="en-US"/>
          </a:p>
        </p:txBody>
      </p:sp>
      <p:sp>
        <p:nvSpPr>
          <p:cNvPr id="5" name="Footer Placeholder 4">
            <a:extLst>
              <a:ext uri="{FF2B5EF4-FFF2-40B4-BE49-F238E27FC236}">
                <a16:creationId xmlns:a16="http://schemas.microsoft.com/office/drawing/2014/main" id="{82EA0BF2-BA18-4CBF-80CB-6A6087EA5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FF9601-DCD9-43CA-996E-920055B03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03165-FFF0-4590-82F3-C97E1C05E95B}" type="slidenum">
              <a:rPr lang="en-US" smtClean="0"/>
              <a:t>‹#›</a:t>
            </a:fld>
            <a:endParaRPr lang="en-US"/>
          </a:p>
        </p:txBody>
      </p:sp>
    </p:spTree>
    <p:extLst>
      <p:ext uri="{BB962C8B-B14F-4D97-AF65-F5344CB8AC3E}">
        <p14:creationId xmlns:p14="http://schemas.microsoft.com/office/powerpoint/2010/main" val="22508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526C99-0BDB-437A-A4D0-222C02897832}"/>
              </a:ext>
            </a:extLst>
          </p:cNvPr>
          <p:cNvSpPr/>
          <p:nvPr/>
        </p:nvSpPr>
        <p:spPr>
          <a:xfrm>
            <a:off x="408330" y="1307237"/>
            <a:ext cx="7380417" cy="923330"/>
          </a:xfrm>
          <a:prstGeom prst="rect">
            <a:avLst/>
          </a:prstGeom>
          <a:noFill/>
        </p:spPr>
        <p:txBody>
          <a:bodyPr wrap="none" lIns="91440" tIns="45720" rIns="91440" bIns="45720">
            <a:spAutoFit/>
          </a:bodyPr>
          <a:lstStyle/>
          <a:p>
            <a:pPr algn="ctr"/>
            <a:r>
              <a:rPr lang="en-US" altLang="zh-CN"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Battle</a:t>
            </a:r>
            <a:r>
              <a:rPr lang="zh-CN" alt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altLang="zh-CN" sz="5400" b="1" spc="50" dirty="0">
                <a:ln w="9525" cmpd="sng">
                  <a:solidFill>
                    <a:schemeClr val="accent1"/>
                  </a:solidFill>
                  <a:prstDash val="solid"/>
                </a:ln>
                <a:solidFill>
                  <a:srgbClr val="70AD47">
                    <a:tint val="1000"/>
                  </a:srgbClr>
                </a:solidFill>
                <a:effectLst>
                  <a:glow rad="38100">
                    <a:schemeClr val="accent1">
                      <a:alpha val="40000"/>
                    </a:schemeClr>
                  </a:glow>
                </a:effectLst>
              </a:rPr>
              <a:t>of</a:t>
            </a:r>
            <a:r>
              <a:rPr lang="zh-CN" alt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altLang="zh-CN" sz="5400" b="1" spc="50" dirty="0">
                <a:ln w="9525" cmpd="sng">
                  <a:solidFill>
                    <a:schemeClr val="accent1"/>
                  </a:solidFill>
                  <a:prstDash val="solid"/>
                </a:ln>
                <a:solidFill>
                  <a:srgbClr val="70AD47">
                    <a:tint val="1000"/>
                  </a:srgbClr>
                </a:solidFill>
                <a:effectLst>
                  <a:glow rad="38100">
                    <a:schemeClr val="accent1">
                      <a:alpha val="40000"/>
                    </a:schemeClr>
                  </a:glow>
                </a:effectLst>
              </a:rPr>
              <a:t>Neighborhoods</a:t>
            </a:r>
          </a:p>
        </p:txBody>
      </p:sp>
      <p:sp>
        <p:nvSpPr>
          <p:cNvPr id="5" name="Rectangle 4">
            <a:extLst>
              <a:ext uri="{FF2B5EF4-FFF2-40B4-BE49-F238E27FC236}">
                <a16:creationId xmlns:a16="http://schemas.microsoft.com/office/drawing/2014/main" id="{3EA34B7A-205B-41A1-A9BE-1F0537E4DA4C}"/>
              </a:ext>
            </a:extLst>
          </p:cNvPr>
          <p:cNvSpPr/>
          <p:nvPr/>
        </p:nvSpPr>
        <p:spPr>
          <a:xfrm>
            <a:off x="408330" y="2363653"/>
            <a:ext cx="5277790" cy="338554"/>
          </a:xfrm>
          <a:prstGeom prst="rect">
            <a:avLst/>
          </a:prstGeom>
          <a:noFill/>
        </p:spPr>
        <p:txBody>
          <a:bodyPr wrap="non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rPr>
              <a:t>Locating the Best Location to run Cantonese Restaurant in NY</a:t>
            </a:r>
          </a:p>
        </p:txBody>
      </p:sp>
    </p:spTree>
    <p:extLst>
      <p:ext uri="{BB962C8B-B14F-4D97-AF65-F5344CB8AC3E}">
        <p14:creationId xmlns:p14="http://schemas.microsoft.com/office/powerpoint/2010/main" val="9382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97DB-B844-49E9-ADA6-985225C38163}"/>
              </a:ext>
            </a:extLst>
          </p:cNvPr>
          <p:cNvSpPr>
            <a:spLocks noGrp="1"/>
          </p:cNvSpPr>
          <p:nvPr>
            <p:ph type="title"/>
          </p:nvPr>
        </p:nvSpPr>
        <p:spPr>
          <a:xfrm>
            <a:off x="0" y="0"/>
            <a:ext cx="10515600" cy="1325563"/>
          </a:xfrm>
        </p:spPr>
        <p:txBody>
          <a:bodyPr/>
          <a:lstStyle/>
          <a:p>
            <a:r>
              <a:rPr lang="en-US" b="1" dirty="0"/>
              <a:t>Introduction </a:t>
            </a:r>
          </a:p>
        </p:txBody>
      </p:sp>
      <p:sp>
        <p:nvSpPr>
          <p:cNvPr id="3" name="Content Placeholder 2">
            <a:extLst>
              <a:ext uri="{FF2B5EF4-FFF2-40B4-BE49-F238E27FC236}">
                <a16:creationId xmlns:a16="http://schemas.microsoft.com/office/drawing/2014/main" id="{9C1AA515-283D-44FE-9D67-73494E2BE544}"/>
              </a:ext>
            </a:extLst>
          </p:cNvPr>
          <p:cNvSpPr>
            <a:spLocks noGrp="1"/>
          </p:cNvSpPr>
          <p:nvPr>
            <p:ph idx="1"/>
          </p:nvPr>
        </p:nvSpPr>
        <p:spPr>
          <a:xfrm>
            <a:off x="0" y="1062145"/>
            <a:ext cx="9738804" cy="4351338"/>
          </a:xfrm>
        </p:spPr>
        <p:txBody>
          <a:bodyPr/>
          <a:lstStyle/>
          <a:p>
            <a:r>
              <a:rPr lang="en-US" dirty="0"/>
              <a:t>NYC is famous for its business-friendly environment and provides lots of business opportunities. </a:t>
            </a:r>
          </a:p>
          <a:p>
            <a:r>
              <a:rPr lang="en-US" dirty="0"/>
              <a:t>The market could be highly competitive in any field, including restaurants. Thus, any new business venture or expansion needs to be analyzed carefully</a:t>
            </a:r>
          </a:p>
          <a:p>
            <a:r>
              <a:rPr lang="en-US" dirty="0"/>
              <a:t>Cantonese restaurants have become so popular in the United States not just in China town but also elsewhere in the major and small cities, and even could be found on every corner. </a:t>
            </a:r>
          </a:p>
        </p:txBody>
      </p:sp>
    </p:spTree>
    <p:extLst>
      <p:ext uri="{BB962C8B-B14F-4D97-AF65-F5344CB8AC3E}">
        <p14:creationId xmlns:p14="http://schemas.microsoft.com/office/powerpoint/2010/main" val="21245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36AB-37AC-4A09-BBFB-364EBA29F17B}"/>
              </a:ext>
            </a:extLst>
          </p:cNvPr>
          <p:cNvSpPr>
            <a:spLocks noGrp="1"/>
          </p:cNvSpPr>
          <p:nvPr>
            <p:ph type="title"/>
          </p:nvPr>
        </p:nvSpPr>
        <p:spPr>
          <a:xfrm>
            <a:off x="0" y="18255"/>
            <a:ext cx="10515600" cy="1325563"/>
          </a:xfrm>
        </p:spPr>
        <p:txBody>
          <a:bodyPr/>
          <a:lstStyle/>
          <a:p>
            <a:r>
              <a:rPr lang="en-US" dirty="0"/>
              <a:t>Data</a:t>
            </a:r>
          </a:p>
        </p:txBody>
      </p:sp>
      <p:sp>
        <p:nvSpPr>
          <p:cNvPr id="3" name="Content Placeholder 2">
            <a:extLst>
              <a:ext uri="{FF2B5EF4-FFF2-40B4-BE49-F238E27FC236}">
                <a16:creationId xmlns:a16="http://schemas.microsoft.com/office/drawing/2014/main" id="{367D48AB-281B-48B6-A85E-7EA5F3D770B1}"/>
              </a:ext>
            </a:extLst>
          </p:cNvPr>
          <p:cNvSpPr>
            <a:spLocks noGrp="1"/>
          </p:cNvSpPr>
          <p:nvPr>
            <p:ph idx="1"/>
          </p:nvPr>
        </p:nvSpPr>
        <p:spPr>
          <a:xfrm>
            <a:off x="0" y="1044390"/>
            <a:ext cx="10515600" cy="4351338"/>
          </a:xfrm>
        </p:spPr>
        <p:txBody>
          <a:bodyPr/>
          <a:lstStyle/>
          <a:p>
            <a:r>
              <a:rPr lang="en-US" dirty="0"/>
              <a:t>Dataset: https : //geo.nyu.edu/catalog/nyu245134572.</a:t>
            </a:r>
          </a:p>
        </p:txBody>
      </p:sp>
      <p:pic>
        <p:nvPicPr>
          <p:cNvPr id="4" name="Picture 3">
            <a:extLst>
              <a:ext uri="{FF2B5EF4-FFF2-40B4-BE49-F238E27FC236}">
                <a16:creationId xmlns:a16="http://schemas.microsoft.com/office/drawing/2014/main" id="{10D89F18-5114-4F06-ACA7-39428A583382}"/>
              </a:ext>
            </a:extLst>
          </p:cNvPr>
          <p:cNvPicPr>
            <a:picLocks noChangeAspect="1"/>
          </p:cNvPicPr>
          <p:nvPr/>
        </p:nvPicPr>
        <p:blipFill>
          <a:blip r:embed="rId2"/>
          <a:stretch>
            <a:fillRect/>
          </a:stretch>
        </p:blipFill>
        <p:spPr>
          <a:xfrm>
            <a:off x="492788" y="2178027"/>
            <a:ext cx="5425856" cy="3057715"/>
          </a:xfrm>
          <a:prstGeom prst="rect">
            <a:avLst/>
          </a:prstGeom>
        </p:spPr>
      </p:pic>
      <p:pic>
        <p:nvPicPr>
          <p:cNvPr id="5" name="Picture 4">
            <a:extLst>
              <a:ext uri="{FF2B5EF4-FFF2-40B4-BE49-F238E27FC236}">
                <a16:creationId xmlns:a16="http://schemas.microsoft.com/office/drawing/2014/main" id="{3CA44276-A61D-4F20-8355-020805D03153}"/>
              </a:ext>
            </a:extLst>
          </p:cNvPr>
          <p:cNvPicPr>
            <a:picLocks noChangeAspect="1"/>
          </p:cNvPicPr>
          <p:nvPr/>
        </p:nvPicPr>
        <p:blipFill>
          <a:blip r:embed="rId3"/>
          <a:stretch>
            <a:fillRect/>
          </a:stretch>
        </p:blipFill>
        <p:spPr>
          <a:xfrm>
            <a:off x="6273358" y="2732437"/>
            <a:ext cx="5508518" cy="2381101"/>
          </a:xfrm>
          <a:prstGeom prst="rect">
            <a:avLst/>
          </a:prstGeom>
        </p:spPr>
      </p:pic>
      <p:sp>
        <p:nvSpPr>
          <p:cNvPr id="6" name="TextBox 5">
            <a:extLst>
              <a:ext uri="{FF2B5EF4-FFF2-40B4-BE49-F238E27FC236}">
                <a16:creationId xmlns:a16="http://schemas.microsoft.com/office/drawing/2014/main" id="{7C6D3AF4-EB92-4542-9393-9B904DC2027B}"/>
              </a:ext>
            </a:extLst>
          </p:cNvPr>
          <p:cNvSpPr txBox="1"/>
          <p:nvPr/>
        </p:nvSpPr>
        <p:spPr>
          <a:xfrm>
            <a:off x="2405848" y="5395728"/>
            <a:ext cx="1234633" cy="369332"/>
          </a:xfrm>
          <a:prstGeom prst="rect">
            <a:avLst/>
          </a:prstGeom>
          <a:noFill/>
        </p:spPr>
        <p:txBody>
          <a:bodyPr wrap="none" rtlCol="0">
            <a:spAutoFit/>
          </a:bodyPr>
          <a:lstStyle/>
          <a:p>
            <a:r>
              <a:rPr lang="en-US" dirty="0" err="1"/>
              <a:t>Jeson.map</a:t>
            </a:r>
            <a:r>
              <a:rPr lang="en-US" dirty="0"/>
              <a:t> </a:t>
            </a:r>
          </a:p>
        </p:txBody>
      </p:sp>
      <p:sp>
        <p:nvSpPr>
          <p:cNvPr id="7" name="TextBox 6">
            <a:extLst>
              <a:ext uri="{FF2B5EF4-FFF2-40B4-BE49-F238E27FC236}">
                <a16:creationId xmlns:a16="http://schemas.microsoft.com/office/drawing/2014/main" id="{EFBCCC52-03E4-45D9-93E1-BE29C87E8E6B}"/>
              </a:ext>
            </a:extLst>
          </p:cNvPr>
          <p:cNvSpPr txBox="1"/>
          <p:nvPr/>
        </p:nvSpPr>
        <p:spPr>
          <a:xfrm>
            <a:off x="7911960" y="5395728"/>
            <a:ext cx="1988942" cy="369332"/>
          </a:xfrm>
          <a:prstGeom prst="rect">
            <a:avLst/>
          </a:prstGeom>
          <a:noFill/>
        </p:spPr>
        <p:txBody>
          <a:bodyPr wrap="none" rtlCol="0">
            <a:spAutoFit/>
          </a:bodyPr>
          <a:lstStyle/>
          <a:p>
            <a:r>
              <a:rPr lang="en-US" dirty="0"/>
              <a:t>Foursquare venues</a:t>
            </a:r>
          </a:p>
        </p:txBody>
      </p:sp>
    </p:spTree>
    <p:extLst>
      <p:ext uri="{BB962C8B-B14F-4D97-AF65-F5344CB8AC3E}">
        <p14:creationId xmlns:p14="http://schemas.microsoft.com/office/powerpoint/2010/main" val="2328593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F28D-2DC4-46C1-92DB-4B22AC070BF9}"/>
              </a:ext>
            </a:extLst>
          </p:cNvPr>
          <p:cNvSpPr>
            <a:spLocks noGrp="1"/>
          </p:cNvSpPr>
          <p:nvPr>
            <p:ph type="title"/>
          </p:nvPr>
        </p:nvSpPr>
        <p:spPr>
          <a:xfrm>
            <a:off x="0" y="0"/>
            <a:ext cx="10515600" cy="1325563"/>
          </a:xfrm>
        </p:spPr>
        <p:txBody>
          <a:bodyPr/>
          <a:lstStyle/>
          <a:p>
            <a:r>
              <a:rPr lang="en-US" dirty="0"/>
              <a:t>Results</a:t>
            </a:r>
          </a:p>
        </p:txBody>
      </p:sp>
      <p:sp>
        <p:nvSpPr>
          <p:cNvPr id="3" name="Content Placeholder 2">
            <a:extLst>
              <a:ext uri="{FF2B5EF4-FFF2-40B4-BE49-F238E27FC236}">
                <a16:creationId xmlns:a16="http://schemas.microsoft.com/office/drawing/2014/main" id="{8741D17F-9F95-477C-A84F-47E2A101BE74}"/>
              </a:ext>
            </a:extLst>
          </p:cNvPr>
          <p:cNvSpPr>
            <a:spLocks noGrp="1"/>
          </p:cNvSpPr>
          <p:nvPr>
            <p:ph idx="1"/>
          </p:nvPr>
        </p:nvSpPr>
        <p:spPr>
          <a:xfrm>
            <a:off x="0" y="1088779"/>
            <a:ext cx="10515600" cy="4351338"/>
          </a:xfrm>
        </p:spPr>
        <p:txBody>
          <a:bodyPr/>
          <a:lstStyle/>
          <a:p>
            <a:r>
              <a:rPr lang="en-US" dirty="0"/>
              <a:t>K-means method </a:t>
            </a:r>
          </a:p>
        </p:txBody>
      </p:sp>
      <p:pic>
        <p:nvPicPr>
          <p:cNvPr id="4" name="Picture 3">
            <a:extLst>
              <a:ext uri="{FF2B5EF4-FFF2-40B4-BE49-F238E27FC236}">
                <a16:creationId xmlns:a16="http://schemas.microsoft.com/office/drawing/2014/main" id="{BDD5EE61-3493-4AA6-B0A7-2874C49C7047}"/>
              </a:ext>
            </a:extLst>
          </p:cNvPr>
          <p:cNvPicPr>
            <a:picLocks noChangeAspect="1"/>
          </p:cNvPicPr>
          <p:nvPr/>
        </p:nvPicPr>
        <p:blipFill>
          <a:blip r:embed="rId2"/>
          <a:stretch>
            <a:fillRect/>
          </a:stretch>
        </p:blipFill>
        <p:spPr>
          <a:xfrm>
            <a:off x="70515" y="1647576"/>
            <a:ext cx="5925377" cy="3562847"/>
          </a:xfrm>
          <a:prstGeom prst="rect">
            <a:avLst/>
          </a:prstGeom>
        </p:spPr>
      </p:pic>
      <p:pic>
        <p:nvPicPr>
          <p:cNvPr id="6" name="Picture 5" descr="Table&#10;&#10;Description automatically generated">
            <a:extLst>
              <a:ext uri="{FF2B5EF4-FFF2-40B4-BE49-F238E27FC236}">
                <a16:creationId xmlns:a16="http://schemas.microsoft.com/office/drawing/2014/main" id="{30689EE1-CA8A-41EB-9DC0-72AA5DF0B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407" y="299957"/>
            <a:ext cx="6068272" cy="2505425"/>
          </a:xfrm>
          <a:prstGeom prst="rect">
            <a:avLst/>
          </a:prstGeom>
        </p:spPr>
      </p:pic>
      <p:pic>
        <p:nvPicPr>
          <p:cNvPr id="7" name="Picture 6" descr="Table&#10;&#10;Description automatically generated">
            <a:extLst>
              <a:ext uri="{FF2B5EF4-FFF2-40B4-BE49-F238E27FC236}">
                <a16:creationId xmlns:a16="http://schemas.microsoft.com/office/drawing/2014/main" id="{39E9B601-D9D6-442B-99CE-E48D60D555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592" y="2993402"/>
            <a:ext cx="4707716" cy="3672166"/>
          </a:xfrm>
          <a:prstGeom prst="rect">
            <a:avLst/>
          </a:prstGeom>
        </p:spPr>
      </p:pic>
    </p:spTree>
    <p:extLst>
      <p:ext uri="{BB962C8B-B14F-4D97-AF65-F5344CB8AC3E}">
        <p14:creationId xmlns:p14="http://schemas.microsoft.com/office/powerpoint/2010/main" val="99192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88D7-CE83-4277-9745-9639EFDBDFF7}"/>
              </a:ext>
            </a:extLst>
          </p:cNvPr>
          <p:cNvSpPr>
            <a:spLocks noGrp="1"/>
          </p:cNvSpPr>
          <p:nvPr>
            <p:ph type="title"/>
          </p:nvPr>
        </p:nvSpPr>
        <p:spPr>
          <a:xfrm>
            <a:off x="0" y="18255"/>
            <a:ext cx="10515600" cy="1325563"/>
          </a:xfrm>
        </p:spPr>
        <p:txBody>
          <a:bodyPr/>
          <a:lstStyle/>
          <a:p>
            <a:r>
              <a:rPr lang="en-US" dirty="0"/>
              <a:t>Conclusion</a:t>
            </a:r>
          </a:p>
        </p:txBody>
      </p:sp>
      <p:sp>
        <p:nvSpPr>
          <p:cNvPr id="3" name="Content Placeholder 2">
            <a:extLst>
              <a:ext uri="{FF2B5EF4-FFF2-40B4-BE49-F238E27FC236}">
                <a16:creationId xmlns:a16="http://schemas.microsoft.com/office/drawing/2014/main" id="{DC20936B-F3F1-4E03-A501-BC2AF8F1D260}"/>
              </a:ext>
            </a:extLst>
          </p:cNvPr>
          <p:cNvSpPr>
            <a:spLocks noGrp="1"/>
          </p:cNvSpPr>
          <p:nvPr>
            <p:ph idx="1"/>
          </p:nvPr>
        </p:nvSpPr>
        <p:spPr>
          <a:xfrm>
            <a:off x="0" y="1115411"/>
            <a:ext cx="10515600" cy="4351338"/>
          </a:xfrm>
        </p:spPr>
        <p:txBody>
          <a:bodyPr/>
          <a:lstStyle/>
          <a:p>
            <a:r>
              <a:rPr lang="en-US" dirty="0"/>
              <a:t>Region labeled color purple can be good option such as in Chelsea, running Cantonese restaurant is easier.</a:t>
            </a:r>
          </a:p>
          <a:p>
            <a:r>
              <a:rPr lang="en-US" dirty="0"/>
              <a:t>Competition is mostly condensed in New York city and </a:t>
            </a:r>
            <a:r>
              <a:rPr lang="en-US" dirty="0" err="1"/>
              <a:t>Flurshing</a:t>
            </a:r>
            <a:r>
              <a:rPr lang="en-US" dirty="0"/>
              <a:t>, which means it’s risky to run business.</a:t>
            </a:r>
          </a:p>
          <a:p>
            <a:r>
              <a:rPr lang="en-US" dirty="0"/>
              <a:t>More factors such as populations, transportation and inhabitants should be taken into consideration for further study.</a:t>
            </a:r>
          </a:p>
        </p:txBody>
      </p:sp>
    </p:spTree>
    <p:extLst>
      <p:ext uri="{BB962C8B-B14F-4D97-AF65-F5344CB8AC3E}">
        <p14:creationId xmlns:p14="http://schemas.microsoft.com/office/powerpoint/2010/main" val="1435796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169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Introduction </vt:lpstr>
      <vt:lpstr>Data</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Ziyang Ye</dc:creator>
  <cp:lastModifiedBy>Ziyang Ye</cp:lastModifiedBy>
  <cp:revision>3</cp:revision>
  <dcterms:created xsi:type="dcterms:W3CDTF">2021-04-14T02:18:47Z</dcterms:created>
  <dcterms:modified xsi:type="dcterms:W3CDTF">2021-04-14T02:42:10Z</dcterms:modified>
</cp:coreProperties>
</file>