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69" r:id="rId2"/>
  </p:sldMasterIdLst>
  <p:notesMasterIdLst>
    <p:notesMasterId r:id="rId20"/>
  </p:notesMasterIdLst>
  <p:sldIdLst>
    <p:sldId id="256" r:id="rId3"/>
    <p:sldId id="257" r:id="rId4"/>
    <p:sldId id="258" r:id="rId5"/>
    <p:sldId id="259" r:id="rId6"/>
    <p:sldId id="287" r:id="rId7"/>
    <p:sldId id="262" r:id="rId8"/>
    <p:sldId id="280" r:id="rId9"/>
    <p:sldId id="281" r:id="rId10"/>
    <p:sldId id="263" r:id="rId11"/>
    <p:sldId id="282" r:id="rId12"/>
    <p:sldId id="288" r:id="rId13"/>
    <p:sldId id="268" r:id="rId14"/>
    <p:sldId id="283" r:id="rId15"/>
    <p:sldId id="284" r:id="rId16"/>
    <p:sldId id="273" r:id="rId17"/>
    <p:sldId id="285" r:id="rId18"/>
    <p:sldId id="286"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73" autoAdjust="0"/>
    <p:restoredTop sz="94660"/>
  </p:normalViewPr>
  <p:slideViewPr>
    <p:cSldViewPr snapToGrid="0" showGuides="1">
      <p:cViewPr varScale="1">
        <p:scale>
          <a:sx n="72" d="100"/>
          <a:sy n="72" d="100"/>
        </p:scale>
        <p:origin x="94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50295A-D548-463D-A0FB-7869A4CA0027}" type="datetimeFigureOut">
              <a:rPr lang="zh-CN" altLang="en-US" smtClean="0"/>
              <a:t>2021/9/2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F0AFC-48CF-49C0-954B-6A141C32AE05}" type="slidenum">
              <a:rPr lang="zh-CN" altLang="en-US" smtClean="0"/>
              <a:t>‹#›</a:t>
            </a:fld>
            <a:endParaRPr lang="zh-CN" altLang="en-US"/>
          </a:p>
        </p:txBody>
      </p:sp>
    </p:spTree>
    <p:extLst>
      <p:ext uri="{BB962C8B-B14F-4D97-AF65-F5344CB8AC3E}">
        <p14:creationId xmlns:p14="http://schemas.microsoft.com/office/powerpoint/2010/main" val="2603402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37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142B6578-AAF6-4D63-A545-F6C311EB50A4}" type="datetimeFigureOut">
              <a:rPr lang="zh-CN" altLang="en-US" smtClean="0"/>
              <a:t>2021/9/2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2CCA8F1-65B7-4168-9E5A-D348FEC2CD71}" type="slidenum">
              <a:rPr lang="zh-CN" altLang="en-US" smtClean="0"/>
              <a:t>‹#›</a:t>
            </a:fld>
            <a:endParaRPr lang="zh-CN" altLang="en-US"/>
          </a:p>
        </p:txBody>
      </p:sp>
    </p:spTree>
    <p:extLst>
      <p:ext uri="{BB962C8B-B14F-4D97-AF65-F5344CB8AC3E}">
        <p14:creationId xmlns:p14="http://schemas.microsoft.com/office/powerpoint/2010/main" val="1860921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3" name="Rounded Rectangle 12"/>
          <p:cNvSpPr/>
          <p:nvPr userDrawn="1"/>
        </p:nvSpPr>
        <p:spPr>
          <a:xfrm>
            <a:off x="0" y="463101"/>
            <a:ext cx="142875" cy="416822"/>
          </a:xfrm>
          <a:prstGeom prst="roundRect">
            <a:avLst>
              <a:gd name="adj" fmla="val 0"/>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endParaRPr>
          </a:p>
        </p:txBody>
      </p:sp>
      <p:sp>
        <p:nvSpPr>
          <p:cNvPr id="7" name="Text Placeholder 10"/>
          <p:cNvSpPr>
            <a:spLocks noGrp="1"/>
          </p:cNvSpPr>
          <p:nvPr>
            <p:ph type="body" sz="quarter" idx="13"/>
          </p:nvPr>
        </p:nvSpPr>
        <p:spPr>
          <a:xfrm>
            <a:off x="252193" y="463101"/>
            <a:ext cx="3817473" cy="416822"/>
          </a:xfrm>
        </p:spPr>
        <p:txBody>
          <a:bodyPr lIns="0" tIns="0" rIns="0" bIns="0" anchor="ctr" anchorCtr="0">
            <a:noAutofit/>
          </a:bodyPr>
          <a:lstStyle>
            <a:lvl1pPr marL="0" indent="0">
              <a:buNone/>
              <a:defRPr sz="20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endParaRPr lang="id-ID" dirty="0"/>
          </a:p>
        </p:txBody>
      </p:sp>
      <p:sp>
        <p:nvSpPr>
          <p:cNvPr id="10" name="Rounded Rectangle 9"/>
          <p:cNvSpPr/>
          <p:nvPr userDrawn="1"/>
        </p:nvSpPr>
        <p:spPr>
          <a:xfrm>
            <a:off x="11471564" y="372774"/>
            <a:ext cx="431078" cy="29873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lumMod val="50000"/>
                </a:prstClr>
              </a:solidFill>
            </a:endParaRPr>
          </a:p>
        </p:txBody>
      </p:sp>
      <p:sp>
        <p:nvSpPr>
          <p:cNvPr id="15" name="Slide Number Placeholder 5"/>
          <p:cNvSpPr>
            <a:spLocks noGrp="1"/>
          </p:cNvSpPr>
          <p:nvPr>
            <p:ph type="sldNum" sz="quarter" idx="12"/>
          </p:nvPr>
        </p:nvSpPr>
        <p:spPr>
          <a:xfrm>
            <a:off x="11471564" y="327460"/>
            <a:ext cx="431078" cy="389083"/>
          </a:xfrm>
        </p:spPr>
        <p:txBody>
          <a:bodyPr lIns="0" tIns="0" rIns="0" bIns="0"/>
          <a:lstStyle>
            <a:lvl1pPr algn="ctr">
              <a:defRPr sz="1000">
                <a:solidFill>
                  <a:schemeClr val="bg1">
                    <a:lumMod val="50000"/>
                  </a:schemeClr>
                </a:solidFill>
                <a:latin typeface="Lato" panose="020F0502020204030203" pitchFamily="34" charset="0"/>
              </a:defRPr>
            </a:lvl1pPr>
          </a:lstStyle>
          <a:p>
            <a:pPr>
              <a:defRPr/>
            </a:pPr>
            <a:fld id="{FCEE2C88-6C8F-484D-AF69-578F576B1F44}" type="slidenum">
              <a:rPr lang="en-US" smtClean="0">
                <a:solidFill>
                  <a:prstClr val="white">
                    <a:lumMod val="50000"/>
                  </a:prstClr>
                </a:solidFill>
              </a:rPr>
              <a:pPr>
                <a:defRPr/>
              </a:pPr>
              <a:t>‹#›</a:t>
            </a:fld>
            <a:endParaRPr lang="en-US" dirty="0">
              <a:solidFill>
                <a:prstClr val="white">
                  <a:lumMod val="50000"/>
                </a:prstClr>
              </a:solidFill>
            </a:endParaRPr>
          </a:p>
        </p:txBody>
      </p:sp>
    </p:spTree>
    <p:extLst>
      <p:ext uri="{BB962C8B-B14F-4D97-AF65-F5344CB8AC3E}">
        <p14:creationId xmlns:p14="http://schemas.microsoft.com/office/powerpoint/2010/main" val="2555700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3" name="Rounded Rectangle 12"/>
          <p:cNvSpPr/>
          <p:nvPr userDrawn="1"/>
        </p:nvSpPr>
        <p:spPr>
          <a:xfrm>
            <a:off x="0" y="463101"/>
            <a:ext cx="142875" cy="416822"/>
          </a:xfrm>
          <a:prstGeom prst="roundRect">
            <a:avLst>
              <a:gd name="adj" fmla="val 0"/>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endParaRPr>
          </a:p>
        </p:txBody>
      </p:sp>
      <p:sp>
        <p:nvSpPr>
          <p:cNvPr id="7" name="Text Placeholder 10"/>
          <p:cNvSpPr>
            <a:spLocks noGrp="1"/>
          </p:cNvSpPr>
          <p:nvPr>
            <p:ph type="body" sz="quarter" idx="13"/>
          </p:nvPr>
        </p:nvSpPr>
        <p:spPr>
          <a:xfrm>
            <a:off x="252193" y="463101"/>
            <a:ext cx="3817473" cy="416822"/>
          </a:xfrm>
        </p:spPr>
        <p:txBody>
          <a:bodyPr lIns="0" tIns="0" rIns="0" bIns="0" anchor="ctr" anchorCtr="0">
            <a:noAutofit/>
          </a:bodyPr>
          <a:lstStyle>
            <a:lvl1pPr marL="0" indent="0">
              <a:buNone/>
              <a:defRPr sz="20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endParaRPr lang="id-ID" dirty="0"/>
          </a:p>
        </p:txBody>
      </p:sp>
      <p:sp>
        <p:nvSpPr>
          <p:cNvPr id="10" name="Rounded Rectangle 9"/>
          <p:cNvSpPr/>
          <p:nvPr userDrawn="1"/>
        </p:nvSpPr>
        <p:spPr>
          <a:xfrm>
            <a:off x="11471564" y="372774"/>
            <a:ext cx="431078" cy="29873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lumMod val="50000"/>
                </a:prstClr>
              </a:solidFill>
            </a:endParaRPr>
          </a:p>
        </p:txBody>
      </p:sp>
      <p:sp>
        <p:nvSpPr>
          <p:cNvPr id="15" name="Slide Number Placeholder 5"/>
          <p:cNvSpPr>
            <a:spLocks noGrp="1"/>
          </p:cNvSpPr>
          <p:nvPr>
            <p:ph type="sldNum" sz="quarter" idx="12"/>
          </p:nvPr>
        </p:nvSpPr>
        <p:spPr>
          <a:xfrm>
            <a:off x="11471564" y="327460"/>
            <a:ext cx="431078" cy="389083"/>
          </a:xfrm>
        </p:spPr>
        <p:txBody>
          <a:bodyPr lIns="0" tIns="0" rIns="0" bIns="0"/>
          <a:lstStyle>
            <a:lvl1pPr algn="ctr">
              <a:defRPr sz="1000">
                <a:solidFill>
                  <a:schemeClr val="bg1">
                    <a:lumMod val="50000"/>
                  </a:schemeClr>
                </a:solidFill>
                <a:latin typeface="Lato" panose="020F0502020204030203" pitchFamily="34" charset="0"/>
              </a:defRPr>
            </a:lvl1pPr>
          </a:lstStyle>
          <a:p>
            <a:pPr>
              <a:defRPr/>
            </a:pPr>
            <a:fld id="{FCEE2C88-6C8F-484D-AF69-578F576B1F44}" type="slidenum">
              <a:rPr lang="en-US" smtClean="0">
                <a:solidFill>
                  <a:prstClr val="white">
                    <a:lumMod val="50000"/>
                  </a:prstClr>
                </a:solidFill>
              </a:rPr>
              <a:pPr>
                <a:defRPr/>
              </a:pPr>
              <a:t>‹#›</a:t>
            </a:fld>
            <a:endParaRPr lang="en-US" dirty="0">
              <a:solidFill>
                <a:prstClr val="white">
                  <a:lumMod val="50000"/>
                </a:prstClr>
              </a:solidFill>
            </a:endParaRPr>
          </a:p>
        </p:txBody>
      </p:sp>
    </p:spTree>
    <p:extLst>
      <p:ext uri="{BB962C8B-B14F-4D97-AF65-F5344CB8AC3E}">
        <p14:creationId xmlns:p14="http://schemas.microsoft.com/office/powerpoint/2010/main" val="429342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0" name="Rounded Rectangle 9"/>
          <p:cNvSpPr/>
          <p:nvPr userDrawn="1"/>
        </p:nvSpPr>
        <p:spPr>
          <a:xfrm>
            <a:off x="11471564" y="372774"/>
            <a:ext cx="431078" cy="29873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lumMod val="50000"/>
                </a:prstClr>
              </a:solidFill>
            </a:endParaRPr>
          </a:p>
        </p:txBody>
      </p:sp>
      <p:sp>
        <p:nvSpPr>
          <p:cNvPr id="15" name="Slide Number Placeholder 5"/>
          <p:cNvSpPr>
            <a:spLocks noGrp="1"/>
          </p:cNvSpPr>
          <p:nvPr>
            <p:ph type="sldNum" sz="quarter" idx="12"/>
          </p:nvPr>
        </p:nvSpPr>
        <p:spPr>
          <a:xfrm>
            <a:off x="11471564" y="327460"/>
            <a:ext cx="431078" cy="389083"/>
          </a:xfrm>
        </p:spPr>
        <p:txBody>
          <a:bodyPr lIns="0" tIns="0" rIns="0" bIns="0"/>
          <a:lstStyle>
            <a:lvl1pPr algn="ctr">
              <a:defRPr sz="1000">
                <a:solidFill>
                  <a:schemeClr val="bg1">
                    <a:lumMod val="50000"/>
                  </a:schemeClr>
                </a:solidFill>
                <a:latin typeface="Lato" panose="020F0502020204030203" pitchFamily="34" charset="0"/>
              </a:defRPr>
            </a:lvl1pPr>
          </a:lstStyle>
          <a:p>
            <a:pPr>
              <a:defRPr/>
            </a:pPr>
            <a:fld id="{FCEE2C88-6C8F-484D-AF69-578F576B1F44}" type="slidenum">
              <a:rPr lang="en-US" smtClean="0">
                <a:solidFill>
                  <a:prstClr val="white">
                    <a:lumMod val="50000"/>
                  </a:prstClr>
                </a:solidFill>
              </a:rPr>
              <a:pPr>
                <a:defRPr/>
              </a:pPr>
              <a:t>‹#›</a:t>
            </a:fld>
            <a:endParaRPr lang="en-US" dirty="0">
              <a:solidFill>
                <a:prstClr val="white">
                  <a:lumMod val="50000"/>
                </a:prstClr>
              </a:solidFill>
            </a:endParaRPr>
          </a:p>
        </p:txBody>
      </p:sp>
    </p:spTree>
    <p:extLst>
      <p:ext uri="{BB962C8B-B14F-4D97-AF65-F5344CB8AC3E}">
        <p14:creationId xmlns:p14="http://schemas.microsoft.com/office/powerpoint/2010/main" val="815463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30361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945731"/>
      </p:ext>
    </p:extLst>
  </p:cSld>
  <p:clrMap bg1="lt1" tx1="dk1" bg2="lt2" tx2="dk2" accent1="accent1" accent2="accent2" accent3="accent3" accent4="accent4" accent5="accent5" accent6="accent6" hlink="hlink" folHlink="folHlink"/>
  <p:sldLayoutIdLst>
    <p:sldLayoutId id="2147483668" r:id="rId1"/>
    <p:sldLayoutId id="2147483673" r:id="rId2"/>
    <p:sldLayoutId id="2147483674" r:id="rId3"/>
  </p:sldLayoutIdLst>
  <p:hf hdr="0" ftr="0" dt="0"/>
  <p:txStyles>
    <p:titleStyle>
      <a:lvl1pPr algn="l" defTabSz="914400"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aleway" panose="020B0003030101060003" pitchFamily="34" charset="0"/>
              </a:defRPr>
            </a:lvl1pPr>
          </a:lstStyle>
          <a:p>
            <a:pPr>
              <a:defRPr/>
            </a:pPr>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aleway" panose="020B0003030101060003" pitchFamily="34" charset="0"/>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aleway" panose="020B0003030101060003" pitchFamily="34" charset="0"/>
              </a:defRPr>
            </a:lvl1pPr>
          </a:lstStyle>
          <a:p>
            <a:pPr>
              <a:defRPr/>
            </a:pPr>
            <a:fld id="{FCEE2C88-6C8F-484D-AF69-578F576B1F44}"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2511787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Lst>
  <p:hf hdr="0" ftr="0" dt="0"/>
  <p:txStyles>
    <p:titleStyle>
      <a:lvl1pPr algn="l" defTabSz="914400"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959688" y="-511830"/>
            <a:ext cx="8511676" cy="79155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6" name="文本框 8"/>
          <p:cNvSpPr txBox="1"/>
          <p:nvPr/>
        </p:nvSpPr>
        <p:spPr>
          <a:xfrm>
            <a:off x="3676650" y="2984265"/>
            <a:ext cx="4838700"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zh-CN" altLang="en-US" sz="5400" b="1" i="0" u="none" strike="noStrike" kern="1200" cap="none" spc="0" normalizeH="0" baseline="0" noProof="0" dirty="0">
                <a:ln>
                  <a:noFill/>
                </a:ln>
                <a:solidFill>
                  <a:schemeClr val="tx1">
                    <a:lumMod val="75000"/>
                    <a:lumOff val="25000"/>
                  </a:schemeClr>
                </a:solidFill>
                <a:effectLst/>
                <a:uLnTx/>
                <a:uFillTx/>
                <a:cs typeface="+mn-ea"/>
                <a:sym typeface="+mn-lt"/>
              </a:rPr>
              <a:t>计算机基础</a:t>
            </a:r>
          </a:p>
        </p:txBody>
      </p:sp>
      <p:sp>
        <p:nvSpPr>
          <p:cNvPr id="8" name="椭圆 7"/>
          <p:cNvSpPr/>
          <p:nvPr/>
        </p:nvSpPr>
        <p:spPr>
          <a:xfrm>
            <a:off x="1588485" y="-1160759"/>
            <a:ext cx="9254082" cy="921337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9" name="组合 8"/>
          <p:cNvGrpSpPr/>
          <p:nvPr/>
        </p:nvGrpSpPr>
        <p:grpSpPr>
          <a:xfrm>
            <a:off x="2063111" y="930360"/>
            <a:ext cx="8065769" cy="5446338"/>
            <a:chOff x="2063111" y="930360"/>
            <a:chExt cx="8065769" cy="5446338"/>
          </a:xfrm>
        </p:grpSpPr>
        <p:sp>
          <p:nvSpPr>
            <p:cNvPr id="10" name="椭圆 9"/>
            <p:cNvSpPr/>
            <p:nvPr/>
          </p:nvSpPr>
          <p:spPr>
            <a:xfrm>
              <a:off x="2063111" y="9303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1" name="椭圆 10"/>
            <p:cNvSpPr/>
            <p:nvPr/>
          </p:nvSpPr>
          <p:spPr>
            <a:xfrm>
              <a:off x="9787942" y="60357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12" name="自由: 形状 34"/>
          <p:cNvSpPr/>
          <p:nvPr/>
        </p:nvSpPr>
        <p:spPr>
          <a:xfrm rot="2700000">
            <a:off x="6145376" y="5876946"/>
            <a:ext cx="140300" cy="140300"/>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文本框 1">
            <a:extLst>
              <a:ext uri="{FF2B5EF4-FFF2-40B4-BE49-F238E27FC236}">
                <a16:creationId xmlns:a16="http://schemas.microsoft.com/office/drawing/2014/main" id="{78F7DE6F-D294-41FA-943A-813B8D456AEC}"/>
              </a:ext>
            </a:extLst>
          </p:cNvPr>
          <p:cNvSpPr txBox="1"/>
          <p:nvPr/>
        </p:nvSpPr>
        <p:spPr>
          <a:xfrm>
            <a:off x="8274238" y="4777935"/>
            <a:ext cx="1588485"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曲博艺婷</a:t>
            </a:r>
          </a:p>
        </p:txBody>
      </p:sp>
    </p:spTree>
    <p:extLst>
      <p:ext uri="{BB962C8B-B14F-4D97-AF65-F5344CB8AC3E}">
        <p14:creationId xmlns:p14="http://schemas.microsoft.com/office/powerpoint/2010/main" val="2613030540"/>
      </p:ext>
    </p:extLst>
  </p:cSld>
  <p:clrMapOvr>
    <a:masterClrMapping/>
  </p:clrMapOvr>
  <mc:AlternateContent xmlns:mc="http://schemas.openxmlformats.org/markup-compatibility/2006">
    <mc:Choice xmlns:p14="http://schemas.microsoft.com/office/powerpoint/2010/main" Requires="p14">
      <p:transition spd="slow" p14:dur="2000" advTm="235476"/>
    </mc:Choice>
    <mc:Fallback>
      <p:transition spd="slow" advTm="23547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accel="50000" decel="50000" fill="hold" nodeType="withEffect">
                                  <p:stCondLst>
                                    <p:cond delay="0"/>
                                  </p:stCondLst>
                                  <p:childTnLst>
                                    <p:animRot by="10800000">
                                      <p:cBhvr>
                                        <p:cTn id="6" dur="2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10</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10</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pic>
        <p:nvPicPr>
          <p:cNvPr id="5" name="图片 4">
            <a:extLst>
              <a:ext uri="{FF2B5EF4-FFF2-40B4-BE49-F238E27FC236}">
                <a16:creationId xmlns:a16="http://schemas.microsoft.com/office/drawing/2014/main" id="{955B1FDF-C187-4FA7-84BE-C404A2C5327A}"/>
              </a:ext>
            </a:extLst>
          </p:cNvPr>
          <p:cNvPicPr>
            <a:picLocks noChangeAspect="1"/>
          </p:cNvPicPr>
          <p:nvPr/>
        </p:nvPicPr>
        <p:blipFill>
          <a:blip r:embed="rId2"/>
          <a:stretch>
            <a:fillRect/>
          </a:stretch>
        </p:blipFill>
        <p:spPr>
          <a:xfrm>
            <a:off x="421880" y="530991"/>
            <a:ext cx="7930058" cy="5727264"/>
          </a:xfrm>
          <a:prstGeom prst="rect">
            <a:avLst/>
          </a:prstGeom>
        </p:spPr>
      </p:pic>
      <p:sp>
        <p:nvSpPr>
          <p:cNvPr id="7" name="Rectangle 1">
            <a:extLst>
              <a:ext uri="{FF2B5EF4-FFF2-40B4-BE49-F238E27FC236}">
                <a16:creationId xmlns:a16="http://schemas.microsoft.com/office/drawing/2014/main" id="{81BBA809-69BD-490F-A0E3-37A60C965E36}"/>
              </a:ext>
            </a:extLst>
          </p:cNvPr>
          <p:cNvSpPr>
            <a:spLocks noChangeArrowheads="1"/>
          </p:cNvSpPr>
          <p:nvPr/>
        </p:nvSpPr>
        <p:spPr bwMode="auto">
          <a:xfrm>
            <a:off x="8644032" y="922455"/>
            <a:ext cx="282753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zh-CN" dirty="0">
                <a:solidFill>
                  <a:srgbClr val="333333"/>
                </a:solidFill>
                <a:latin typeface="宋体" panose="02010600030101010101" pitchFamily="2" charset="-122"/>
                <a:ea typeface="宋体" panose="02010600030101010101" pitchFamily="2" charset="-122"/>
              </a:rPr>
              <a:t>世界上第一台可编程计算机ENIAC于1943年开始设计，并于1946年建造完成，目的是帮助美国军方计算炮弹的飞行轨迹。这台计算采用的是十进制，并非现在的二进制。它的编程也不是现在意义的编程</a:t>
            </a:r>
            <a:r>
              <a:rPr kumimoji="0" lang="zh-CN" altLang="zh-CN" b="0" i="0" u="none" strike="noStrike" cap="none" normalizeH="0" baseline="0" dirty="0">
                <a:ln>
                  <a:noFill/>
                </a:ln>
                <a:solidFill>
                  <a:srgbClr val="333333"/>
                </a:solidFill>
                <a:effectLst/>
                <a:latin typeface="宋体" panose="02010600030101010101" pitchFamily="2" charset="-122"/>
                <a:ea typeface="宋体" panose="02010600030101010101" pitchFamily="2" charset="-122"/>
              </a:rPr>
              <a:t>，而是通过重新编排计算机的电路来实现。数据和处理结果则通过打孔卡输入输出计算机。</a:t>
            </a:r>
            <a:endParaRPr kumimoji="0" lang="en-US" altLang="zh-CN" b="0" i="0" u="none" strike="noStrike" cap="none" normalizeH="0" baseline="0" dirty="0">
              <a:ln>
                <a:noFill/>
              </a:ln>
              <a:solidFill>
                <a:srgbClr val="333333"/>
              </a:solidFill>
              <a:effectLst/>
              <a:latin typeface="宋体" panose="02010600030101010101" pitchFamily="2" charset="-122"/>
              <a:ea typeface="宋体" panose="02010600030101010101" pitchFamily="2" charset="-122"/>
            </a:endParaRPr>
          </a:p>
          <a:p>
            <a:pPr lvl="0" eaLnBrk="0" fontAlgn="base" hangingPunct="0">
              <a:spcBef>
                <a:spcPct val="0"/>
              </a:spcBef>
              <a:spcAft>
                <a:spcPct val="0"/>
              </a:spcAft>
            </a:pPr>
            <a:r>
              <a:rPr kumimoji="0" lang="zh-CN" altLang="en-US" b="0" i="0" u="none" strike="noStrike" cap="none" normalizeH="0" baseline="0" dirty="0">
                <a:ln>
                  <a:noFill/>
                </a:ln>
                <a:solidFill>
                  <a:srgbClr val="333333"/>
                </a:solidFill>
                <a:effectLst/>
                <a:latin typeface="宋体" panose="02010600030101010101" pitchFamily="2" charset="-122"/>
                <a:ea typeface="宋体" panose="02010600030101010101" pitchFamily="2" charset="-122"/>
              </a:rPr>
              <a:t>左</a:t>
            </a:r>
            <a:r>
              <a:rPr kumimoji="0" lang="zh-CN" altLang="zh-CN" b="0" i="0" u="none" strike="noStrike" cap="none" normalizeH="0" baseline="0" dirty="0">
                <a:ln>
                  <a:noFill/>
                </a:ln>
                <a:solidFill>
                  <a:srgbClr val="333333"/>
                </a:solidFill>
                <a:effectLst/>
                <a:latin typeface="宋体" panose="02010600030101010101" pitchFamily="2" charset="-122"/>
                <a:ea typeface="宋体" panose="02010600030101010101" pitchFamily="2" charset="-122"/>
              </a:rPr>
              <a:t>图中操作人员正在通过设置电路来为其编程。</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a:t>
            </a:r>
          </a:p>
        </p:txBody>
      </p:sp>
    </p:spTree>
    <p:extLst>
      <p:ext uri="{BB962C8B-B14F-4D97-AF65-F5344CB8AC3E}">
        <p14:creationId xmlns:p14="http://schemas.microsoft.com/office/powerpoint/2010/main" val="1164014222"/>
      </p:ext>
    </p:extLst>
  </p:cSld>
  <p:clrMapOvr>
    <a:masterClrMapping/>
  </p:clrMapOvr>
  <mc:AlternateContent xmlns:mc="http://schemas.openxmlformats.org/markup-compatibility/2006">
    <mc:Choice xmlns:p14="http://schemas.microsoft.com/office/powerpoint/2010/main" Requires="p14">
      <p:transition spd="slow" p14:dur="2000" advTm="81835"/>
    </mc:Choice>
    <mc:Fallback>
      <p:transition spd="slow" advTm="8183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11</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11</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C723BD0A-177C-4BBD-BAB7-CA2929073DEC}"/>
              </a:ext>
            </a:extLst>
          </p:cNvPr>
          <p:cNvSpPr txBox="1"/>
          <p:nvPr/>
        </p:nvSpPr>
        <p:spPr>
          <a:xfrm>
            <a:off x="980661" y="1245704"/>
            <a:ext cx="9727096" cy="5170646"/>
          </a:xfrm>
          <a:prstGeom prst="rect">
            <a:avLst/>
          </a:prstGeom>
          <a:noFill/>
        </p:spPr>
        <p:txBody>
          <a:bodyPr wrap="square" rtlCol="0">
            <a:spAutoFit/>
          </a:bodyPr>
          <a:lstStyle/>
          <a:p>
            <a:pPr lvl="0" eaLnBrk="0" fontAlgn="base" hangingPunct="0">
              <a:spcBef>
                <a:spcPct val="0"/>
              </a:spcBef>
              <a:spcAft>
                <a:spcPct val="0"/>
              </a:spcAft>
            </a:pPr>
            <a:r>
              <a:rPr lang="zh-CN" altLang="zh-CN" sz="2400" dirty="0">
                <a:solidFill>
                  <a:srgbClr val="333333"/>
                </a:solidFill>
                <a:latin typeface="宋体" panose="02010600030101010101" pitchFamily="2" charset="-122"/>
                <a:ea typeface="宋体" panose="02010600030101010101" pitchFamily="2" charset="-122"/>
              </a:rPr>
              <a:t>冯.诺依曼确定了”计算机结构“中的5大部件：</a:t>
            </a: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zh-CN" altLang="zh-CN" sz="2400" dirty="0">
              <a:latin typeface="宋体" panose="02010600030101010101" pitchFamily="2" charset="-122"/>
              <a:ea typeface="宋体" panose="02010600030101010101" pitchFamily="2" charset="-122"/>
            </a:endParaRPr>
          </a:p>
          <a:p>
            <a:pPr lvl="0" eaLnBrk="0" fontAlgn="base" hangingPunct="0">
              <a:spcBef>
                <a:spcPct val="0"/>
              </a:spcBef>
              <a:spcAft>
                <a:spcPct val="0"/>
              </a:spcAft>
              <a:buFontTx/>
              <a:buChar char="•"/>
            </a:pPr>
            <a:r>
              <a:rPr lang="en-US" altLang="zh-CN" sz="2400" dirty="0">
                <a:solidFill>
                  <a:srgbClr val="333333"/>
                </a:solidFill>
                <a:latin typeface="宋体" panose="02010600030101010101" pitchFamily="2" charset="-122"/>
                <a:ea typeface="宋体" panose="02010600030101010101" pitchFamily="2" charset="-122"/>
              </a:rPr>
              <a:t> </a:t>
            </a:r>
            <a:r>
              <a:rPr lang="zh-CN" altLang="zh-CN" sz="2400" dirty="0">
                <a:solidFill>
                  <a:srgbClr val="333333"/>
                </a:solidFill>
                <a:latin typeface="宋体" panose="02010600030101010101" pitchFamily="2" charset="-122"/>
                <a:ea typeface="宋体" panose="02010600030101010101" pitchFamily="2" charset="-122"/>
              </a:rPr>
              <a:t>运算器</a:t>
            </a:r>
          </a:p>
          <a:p>
            <a:pPr lvl="0" eaLnBrk="0" fontAlgn="base" hangingPunct="0">
              <a:spcBef>
                <a:spcPct val="0"/>
              </a:spcBef>
              <a:spcAft>
                <a:spcPct val="0"/>
              </a:spcAft>
              <a:buFontTx/>
              <a:buChar char="•"/>
            </a:pPr>
            <a:r>
              <a:rPr lang="en-US" altLang="zh-CN" sz="2400" dirty="0">
                <a:solidFill>
                  <a:srgbClr val="333333"/>
                </a:solidFill>
                <a:latin typeface="宋体" panose="02010600030101010101" pitchFamily="2" charset="-122"/>
                <a:ea typeface="宋体" panose="02010600030101010101" pitchFamily="2" charset="-122"/>
              </a:rPr>
              <a:t> </a:t>
            </a:r>
            <a:r>
              <a:rPr lang="zh-CN" altLang="zh-CN" sz="2400" dirty="0">
                <a:solidFill>
                  <a:srgbClr val="333333"/>
                </a:solidFill>
                <a:latin typeface="宋体" panose="02010600030101010101" pitchFamily="2" charset="-122"/>
                <a:ea typeface="宋体" panose="02010600030101010101" pitchFamily="2" charset="-122"/>
              </a:rPr>
              <a:t>控制器</a:t>
            </a:r>
          </a:p>
          <a:p>
            <a:pPr lvl="0" eaLnBrk="0" fontAlgn="base" hangingPunct="0">
              <a:spcBef>
                <a:spcPct val="0"/>
              </a:spcBef>
              <a:spcAft>
                <a:spcPct val="0"/>
              </a:spcAft>
              <a:buFontTx/>
              <a:buChar char="•"/>
            </a:pPr>
            <a:r>
              <a:rPr lang="en-US" altLang="zh-CN" sz="2400" dirty="0">
                <a:solidFill>
                  <a:srgbClr val="333333"/>
                </a:solidFill>
                <a:latin typeface="宋体" panose="02010600030101010101" pitchFamily="2" charset="-122"/>
                <a:ea typeface="宋体" panose="02010600030101010101" pitchFamily="2" charset="-122"/>
              </a:rPr>
              <a:t> </a:t>
            </a:r>
            <a:r>
              <a:rPr lang="zh-CN" altLang="zh-CN" sz="2400" dirty="0">
                <a:solidFill>
                  <a:srgbClr val="333333"/>
                </a:solidFill>
                <a:latin typeface="宋体" panose="02010600030101010101" pitchFamily="2" charset="-122"/>
                <a:ea typeface="宋体" panose="02010600030101010101" pitchFamily="2" charset="-122"/>
              </a:rPr>
              <a:t>存储器</a:t>
            </a:r>
          </a:p>
          <a:p>
            <a:pPr lvl="0" eaLnBrk="0" fontAlgn="base" hangingPunct="0">
              <a:spcBef>
                <a:spcPct val="0"/>
              </a:spcBef>
              <a:spcAft>
                <a:spcPct val="0"/>
              </a:spcAft>
              <a:buFontTx/>
              <a:buChar char="•"/>
            </a:pPr>
            <a:r>
              <a:rPr lang="en-US" altLang="zh-CN" sz="2400" dirty="0">
                <a:solidFill>
                  <a:srgbClr val="333333"/>
                </a:solidFill>
                <a:latin typeface="宋体" panose="02010600030101010101" pitchFamily="2" charset="-122"/>
                <a:ea typeface="宋体" panose="02010600030101010101" pitchFamily="2" charset="-122"/>
              </a:rPr>
              <a:t> </a:t>
            </a:r>
            <a:r>
              <a:rPr lang="zh-CN" altLang="zh-CN" sz="2400" dirty="0">
                <a:solidFill>
                  <a:srgbClr val="333333"/>
                </a:solidFill>
                <a:latin typeface="宋体" panose="02010600030101010101" pitchFamily="2" charset="-122"/>
                <a:ea typeface="宋体" panose="02010600030101010101" pitchFamily="2" charset="-122"/>
              </a:rPr>
              <a:t>输入设备</a:t>
            </a:r>
          </a:p>
          <a:p>
            <a:pPr lvl="0" eaLnBrk="0" fontAlgn="base" hangingPunct="0">
              <a:spcBef>
                <a:spcPct val="0"/>
              </a:spcBef>
              <a:spcAft>
                <a:spcPct val="0"/>
              </a:spcAft>
              <a:buFontTx/>
              <a:buChar char="•"/>
            </a:pPr>
            <a:r>
              <a:rPr lang="en-US" altLang="zh-CN" sz="2400" dirty="0">
                <a:solidFill>
                  <a:srgbClr val="333333"/>
                </a:solidFill>
                <a:latin typeface="宋体" panose="02010600030101010101" pitchFamily="2" charset="-122"/>
                <a:ea typeface="宋体" panose="02010600030101010101" pitchFamily="2" charset="-122"/>
              </a:rPr>
              <a:t> </a:t>
            </a:r>
            <a:r>
              <a:rPr lang="zh-CN" altLang="zh-CN" sz="2400" dirty="0">
                <a:solidFill>
                  <a:srgbClr val="333333"/>
                </a:solidFill>
                <a:latin typeface="宋体" panose="02010600030101010101" pitchFamily="2" charset="-122"/>
                <a:ea typeface="宋体" panose="02010600030101010101" pitchFamily="2" charset="-122"/>
              </a:rPr>
              <a:t>输出设备</a:t>
            </a: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Char char="•"/>
            </a:pPr>
            <a:endParaRPr lang="zh-CN"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zh-CN" altLang="zh-CN" sz="2400" dirty="0">
                <a:solidFill>
                  <a:srgbClr val="333333"/>
                </a:solidFill>
                <a:latin typeface="宋体" panose="02010600030101010101" pitchFamily="2" charset="-122"/>
                <a:ea typeface="宋体" panose="02010600030101010101" pitchFamily="2" charset="-122"/>
              </a:rPr>
              <a:t>现在看来，运算器和控制器单元集成在CPU中实现，存储器的容量不断扩大、输入输出设备不断更新，这些部件构成了当代计算机硬件系统的基本组成。</a:t>
            </a:r>
            <a:endParaRPr lang="zh-CN" altLang="zh-CN" sz="2400" dirty="0">
              <a:latin typeface="宋体" panose="02010600030101010101" pitchFamily="2" charset="-122"/>
              <a:ea typeface="宋体" panose="02010600030101010101" pitchFamily="2" charset="-122"/>
            </a:endParaRPr>
          </a:p>
          <a:p>
            <a:endParaRPr lang="zh-CN" altLang="en-US" dirty="0"/>
          </a:p>
        </p:txBody>
      </p:sp>
      <p:pic>
        <p:nvPicPr>
          <p:cNvPr id="8" name="图片 7">
            <a:extLst>
              <a:ext uri="{FF2B5EF4-FFF2-40B4-BE49-F238E27FC236}">
                <a16:creationId xmlns:a16="http://schemas.microsoft.com/office/drawing/2014/main" id="{3C480AFC-D50C-4904-A4A2-F1CF3DF06C82}"/>
              </a:ext>
            </a:extLst>
          </p:cNvPr>
          <p:cNvPicPr>
            <a:picLocks noChangeAspect="1"/>
          </p:cNvPicPr>
          <p:nvPr/>
        </p:nvPicPr>
        <p:blipFill>
          <a:blip r:embed="rId2"/>
          <a:stretch>
            <a:fillRect/>
          </a:stretch>
        </p:blipFill>
        <p:spPr>
          <a:xfrm>
            <a:off x="3211725" y="1777758"/>
            <a:ext cx="5264967" cy="3116954"/>
          </a:xfrm>
          <a:prstGeom prst="rect">
            <a:avLst/>
          </a:prstGeom>
        </p:spPr>
      </p:pic>
    </p:spTree>
    <p:extLst>
      <p:ext uri="{BB962C8B-B14F-4D97-AF65-F5344CB8AC3E}">
        <p14:creationId xmlns:p14="http://schemas.microsoft.com/office/powerpoint/2010/main" val="3938600257"/>
      </p:ext>
    </p:extLst>
  </p:cSld>
  <p:clrMapOvr>
    <a:masterClrMapping/>
  </p:clrMapOvr>
  <mc:AlternateContent xmlns:mc="http://schemas.openxmlformats.org/markup-compatibility/2006">
    <mc:Choice xmlns:p14="http://schemas.microsoft.com/office/powerpoint/2010/main" Requires="p14">
      <p:transition spd="slow" p14:dur="2000" advTm="81835"/>
    </mc:Choice>
    <mc:Fallback>
      <p:transition spd="slow" advTm="8183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p:nvPr/>
        </p:nvSpPr>
        <p:spPr>
          <a:xfrm>
            <a:off x="4585333" y="2519980"/>
            <a:ext cx="4689296" cy="144655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4400" b="1" dirty="0">
                <a:solidFill>
                  <a:schemeClr val="tx1">
                    <a:lumMod val="75000"/>
                    <a:lumOff val="25000"/>
                  </a:schemeClr>
                </a:solidFill>
                <a:cs typeface="+mn-ea"/>
                <a:sym typeface="+mn-lt"/>
              </a:rPr>
              <a:t>Windows</a:t>
            </a:r>
            <a:r>
              <a:rPr kumimoji="1" lang="zh-CN" altLang="en-US" sz="4400" b="1" dirty="0">
                <a:solidFill>
                  <a:schemeClr val="tx1">
                    <a:lumMod val="75000"/>
                    <a:lumOff val="25000"/>
                  </a:schemeClr>
                </a:solidFill>
                <a:cs typeface="+mn-ea"/>
                <a:sym typeface="+mn-lt"/>
              </a:rPr>
              <a:t>常用快捷键</a:t>
            </a:r>
            <a:endPar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3</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2355807185"/>
      </p:ext>
    </p:extLst>
  </p:cSld>
  <p:clrMapOvr>
    <a:masterClrMapping/>
  </p:clrMapOvr>
  <mc:AlternateContent xmlns:mc="http://schemas.openxmlformats.org/markup-compatibility/2006">
    <mc:Choice xmlns:p14="http://schemas.microsoft.com/office/powerpoint/2010/main" Requires="p14">
      <p:transition spd="slow" p14:dur="2000" advTm="546"/>
    </mc:Choice>
    <mc:Fallback>
      <p:transition spd="slow" advTm="54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13</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13</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9C93D17E-A425-4440-B216-823046BF7840}"/>
              </a:ext>
            </a:extLst>
          </p:cNvPr>
          <p:cNvSpPr txBox="1"/>
          <p:nvPr/>
        </p:nvSpPr>
        <p:spPr>
          <a:xfrm>
            <a:off x="851231" y="1332465"/>
            <a:ext cx="10620333" cy="5170646"/>
          </a:xfrm>
          <a:prstGeom prst="rect">
            <a:avLst/>
          </a:prstGeom>
          <a:noFill/>
        </p:spPr>
        <p:txBody>
          <a:bodyPr wrap="square" rtlCol="0">
            <a:spAutoFit/>
          </a:bodyPr>
          <a:lstStyle/>
          <a:p>
            <a:pPr marL="342900" lvl="0" indent="-342900" eaLnBrk="0" fontAlgn="base" hangingPunct="0">
              <a:spcBef>
                <a:spcPct val="0"/>
              </a:spcBef>
              <a:spcAft>
                <a:spcPct val="0"/>
              </a:spcAft>
              <a:buFont typeface="Wingdings" panose="05000000000000000000" pitchFamily="2" charset="2"/>
              <a:buChar char="Ø"/>
            </a:pPr>
            <a:r>
              <a:rPr lang="zh-CN" altLang="zh-CN" sz="2400" dirty="0">
                <a:solidFill>
                  <a:srgbClr val="333333"/>
                </a:solidFill>
                <a:latin typeface="宋体" panose="02010600030101010101" pitchFamily="2" charset="-122"/>
                <a:ea typeface="宋体" panose="02010600030101010101" pitchFamily="2" charset="-122"/>
              </a:rPr>
              <a:t>Ctrl+A：全选</a:t>
            </a:r>
            <a:endParaRPr lang="en-US" altLang="zh-CN" sz="2400" dirty="0">
              <a:solidFill>
                <a:srgbClr val="333333"/>
              </a:solidFill>
              <a:latin typeface="宋体" panose="02010600030101010101" pitchFamily="2" charset="-122"/>
              <a:ea typeface="宋体" panose="02010600030101010101" pitchFamily="2" charset="-122"/>
            </a:endParaRPr>
          </a:p>
          <a:p>
            <a:pPr marL="342900" lvl="0" indent="-342900" eaLnBrk="0" fontAlgn="base" hangingPunct="0">
              <a:spcBef>
                <a:spcPct val="0"/>
              </a:spcBef>
              <a:spcAft>
                <a:spcPct val="0"/>
              </a:spcAft>
              <a:buFont typeface="Wingdings" panose="05000000000000000000" pitchFamily="2" charset="2"/>
              <a:buChar char="Ø"/>
            </a:pPr>
            <a:endParaRPr lang="zh-CN" altLang="zh-CN" sz="2400" dirty="0">
              <a:latin typeface="宋体" panose="02010600030101010101" pitchFamily="2" charset="-122"/>
              <a:ea typeface="宋体" panose="02010600030101010101" pitchFamily="2" charset="-122"/>
            </a:endParaRPr>
          </a:p>
          <a:p>
            <a:pPr marL="342900" lvl="0" indent="-342900" eaLnBrk="0" fontAlgn="base" hangingPunct="0">
              <a:spcBef>
                <a:spcPct val="0"/>
              </a:spcBef>
              <a:spcAft>
                <a:spcPct val="0"/>
              </a:spcAft>
              <a:buFont typeface="Wingdings" panose="05000000000000000000" pitchFamily="2" charset="2"/>
              <a:buChar char="Ø"/>
            </a:pPr>
            <a:r>
              <a:rPr lang="zh-CN" altLang="zh-CN" sz="2400" dirty="0">
                <a:solidFill>
                  <a:srgbClr val="333333"/>
                </a:solidFill>
                <a:latin typeface="宋体" panose="02010600030101010101" pitchFamily="2" charset="-122"/>
                <a:ea typeface="宋体" panose="02010600030101010101" pitchFamily="2" charset="-122"/>
              </a:rPr>
              <a:t>Ctrl+X：剪切</a:t>
            </a:r>
            <a:endParaRPr lang="en-US" altLang="zh-CN" sz="2400" dirty="0">
              <a:solidFill>
                <a:srgbClr val="333333"/>
              </a:solidFill>
              <a:latin typeface="宋体" panose="02010600030101010101" pitchFamily="2" charset="-122"/>
              <a:ea typeface="宋体" panose="02010600030101010101" pitchFamily="2" charset="-122"/>
            </a:endParaRPr>
          </a:p>
          <a:p>
            <a:pPr marL="342900" lvl="0" indent="-342900" eaLnBrk="0" fontAlgn="base" hangingPunct="0">
              <a:spcBef>
                <a:spcPct val="0"/>
              </a:spcBef>
              <a:spcAft>
                <a:spcPct val="0"/>
              </a:spcAft>
              <a:buFont typeface="Wingdings" panose="05000000000000000000" pitchFamily="2" charset="2"/>
              <a:buChar char="Ø"/>
            </a:pPr>
            <a:endParaRPr lang="zh-CN" altLang="zh-CN" sz="2400" dirty="0">
              <a:latin typeface="宋体" panose="02010600030101010101" pitchFamily="2" charset="-122"/>
              <a:ea typeface="宋体" panose="02010600030101010101" pitchFamily="2" charset="-122"/>
            </a:endParaRPr>
          </a:p>
          <a:p>
            <a:pPr marL="342900" lvl="0" indent="-342900" eaLnBrk="0" fontAlgn="base" hangingPunct="0">
              <a:spcBef>
                <a:spcPct val="0"/>
              </a:spcBef>
              <a:spcAft>
                <a:spcPct val="0"/>
              </a:spcAft>
              <a:buFont typeface="Wingdings" panose="05000000000000000000" pitchFamily="2" charset="2"/>
              <a:buChar char="Ø"/>
            </a:pPr>
            <a:r>
              <a:rPr lang="zh-CN" altLang="zh-CN" sz="2400" dirty="0">
                <a:solidFill>
                  <a:srgbClr val="333333"/>
                </a:solidFill>
                <a:latin typeface="宋体" panose="02010600030101010101" pitchFamily="2" charset="-122"/>
                <a:ea typeface="宋体" panose="02010600030101010101" pitchFamily="2" charset="-122"/>
              </a:rPr>
              <a:t>Ctrl+C：复制</a:t>
            </a:r>
            <a:endParaRPr lang="en-US" altLang="zh-CN" sz="2400" dirty="0">
              <a:solidFill>
                <a:srgbClr val="333333"/>
              </a:solidFill>
              <a:latin typeface="宋体" panose="02010600030101010101" pitchFamily="2" charset="-122"/>
              <a:ea typeface="宋体" panose="02010600030101010101" pitchFamily="2" charset="-122"/>
            </a:endParaRPr>
          </a:p>
          <a:p>
            <a:pPr marL="342900" lvl="0" indent="-342900" eaLnBrk="0" fontAlgn="base" hangingPunct="0">
              <a:spcBef>
                <a:spcPct val="0"/>
              </a:spcBef>
              <a:spcAft>
                <a:spcPct val="0"/>
              </a:spcAft>
              <a:buFont typeface="Wingdings" panose="05000000000000000000" pitchFamily="2" charset="2"/>
              <a:buChar char="Ø"/>
            </a:pPr>
            <a:endParaRPr lang="zh-CN" altLang="zh-CN" sz="2400" dirty="0">
              <a:latin typeface="宋体" panose="02010600030101010101" pitchFamily="2" charset="-122"/>
              <a:ea typeface="宋体" panose="02010600030101010101" pitchFamily="2" charset="-122"/>
            </a:endParaRPr>
          </a:p>
          <a:p>
            <a:pPr marL="342900" lvl="0" indent="-342900" eaLnBrk="0" fontAlgn="base" hangingPunct="0">
              <a:spcBef>
                <a:spcPct val="0"/>
              </a:spcBef>
              <a:spcAft>
                <a:spcPct val="0"/>
              </a:spcAft>
              <a:buFont typeface="Wingdings" panose="05000000000000000000" pitchFamily="2" charset="2"/>
              <a:buChar char="Ø"/>
            </a:pPr>
            <a:r>
              <a:rPr lang="zh-CN" altLang="zh-CN" sz="2400" dirty="0">
                <a:solidFill>
                  <a:srgbClr val="333333"/>
                </a:solidFill>
                <a:latin typeface="宋体" panose="02010600030101010101" pitchFamily="2" charset="-122"/>
                <a:ea typeface="宋体" panose="02010600030101010101" pitchFamily="2" charset="-122"/>
              </a:rPr>
              <a:t>Ctrl+V：粘贴</a:t>
            </a:r>
            <a:endParaRPr lang="en-US" altLang="zh-CN" sz="2400" dirty="0">
              <a:solidFill>
                <a:srgbClr val="333333"/>
              </a:solidFill>
              <a:latin typeface="宋体" panose="02010600030101010101" pitchFamily="2" charset="-122"/>
              <a:ea typeface="宋体" panose="02010600030101010101" pitchFamily="2" charset="-122"/>
            </a:endParaRPr>
          </a:p>
          <a:p>
            <a:pPr marL="342900" lvl="0" indent="-342900" eaLnBrk="0" fontAlgn="base" hangingPunct="0">
              <a:spcBef>
                <a:spcPct val="0"/>
              </a:spcBef>
              <a:spcAft>
                <a:spcPct val="0"/>
              </a:spcAft>
              <a:buFont typeface="Wingdings" panose="05000000000000000000" pitchFamily="2" charset="2"/>
              <a:buChar char="Ø"/>
            </a:pPr>
            <a:endParaRPr lang="zh-CN" altLang="zh-CN" sz="2400" dirty="0">
              <a:latin typeface="宋体" panose="02010600030101010101" pitchFamily="2" charset="-122"/>
              <a:ea typeface="宋体" panose="02010600030101010101" pitchFamily="2" charset="-122"/>
            </a:endParaRPr>
          </a:p>
          <a:p>
            <a:pPr marL="342900" lvl="0" indent="-342900" eaLnBrk="0" fontAlgn="base" hangingPunct="0">
              <a:spcBef>
                <a:spcPct val="0"/>
              </a:spcBef>
              <a:spcAft>
                <a:spcPct val="0"/>
              </a:spcAft>
              <a:buFont typeface="Wingdings" panose="05000000000000000000" pitchFamily="2" charset="2"/>
              <a:buChar char="Ø"/>
            </a:pPr>
            <a:r>
              <a:rPr lang="zh-CN" altLang="zh-CN" sz="2400" dirty="0">
                <a:solidFill>
                  <a:srgbClr val="333333"/>
                </a:solidFill>
                <a:latin typeface="宋体" panose="02010600030101010101" pitchFamily="2" charset="-122"/>
                <a:ea typeface="宋体" panose="02010600030101010101" pitchFamily="2" charset="-122"/>
              </a:rPr>
              <a:t>Ctrl+S：保存</a:t>
            </a:r>
            <a:endParaRPr lang="en-US" altLang="zh-CN" sz="2400" dirty="0">
              <a:solidFill>
                <a:srgbClr val="333333"/>
              </a:solidFill>
              <a:latin typeface="宋体" panose="02010600030101010101" pitchFamily="2" charset="-122"/>
              <a:ea typeface="宋体" panose="02010600030101010101" pitchFamily="2" charset="-122"/>
            </a:endParaRPr>
          </a:p>
          <a:p>
            <a:pPr marL="342900" lvl="0" indent="-342900" eaLnBrk="0" fontAlgn="base" hangingPunct="0">
              <a:spcBef>
                <a:spcPct val="0"/>
              </a:spcBef>
              <a:spcAft>
                <a:spcPct val="0"/>
              </a:spcAft>
              <a:buFont typeface="Wingdings" panose="05000000000000000000" pitchFamily="2" charset="2"/>
              <a:buChar char="Ø"/>
            </a:pPr>
            <a:endParaRPr lang="zh-CN" altLang="zh-CN" sz="2400" dirty="0">
              <a:latin typeface="宋体" panose="02010600030101010101" pitchFamily="2" charset="-122"/>
              <a:ea typeface="宋体" panose="02010600030101010101" pitchFamily="2" charset="-122"/>
            </a:endParaRPr>
          </a:p>
          <a:p>
            <a:pPr marL="342900" lvl="0" indent="-342900" eaLnBrk="0" fontAlgn="base" hangingPunct="0">
              <a:spcBef>
                <a:spcPct val="0"/>
              </a:spcBef>
              <a:spcAft>
                <a:spcPct val="0"/>
              </a:spcAft>
              <a:buFont typeface="Wingdings" panose="05000000000000000000" pitchFamily="2" charset="2"/>
              <a:buChar char="Ø"/>
            </a:pPr>
            <a:r>
              <a:rPr lang="zh-CN" altLang="zh-CN" sz="2400" dirty="0">
                <a:solidFill>
                  <a:srgbClr val="333333"/>
                </a:solidFill>
                <a:latin typeface="宋体" panose="02010600030101010101" pitchFamily="2" charset="-122"/>
                <a:ea typeface="宋体" panose="02010600030101010101" pitchFamily="2" charset="-122"/>
              </a:rPr>
              <a:t>Ctrl+Z：撤销</a:t>
            </a:r>
            <a:endParaRPr lang="en-US" altLang="zh-CN" sz="2400" dirty="0">
              <a:solidFill>
                <a:srgbClr val="333333"/>
              </a:solidFill>
              <a:latin typeface="宋体" panose="02010600030101010101" pitchFamily="2" charset="-122"/>
              <a:ea typeface="宋体" panose="02010600030101010101" pitchFamily="2" charset="-122"/>
            </a:endParaRPr>
          </a:p>
          <a:p>
            <a:pPr marL="342900" lvl="0" indent="-342900" eaLnBrk="0" fontAlgn="base" hangingPunct="0">
              <a:spcBef>
                <a:spcPct val="0"/>
              </a:spcBef>
              <a:spcAft>
                <a:spcPct val="0"/>
              </a:spcAft>
              <a:buFont typeface="Wingdings" panose="05000000000000000000" pitchFamily="2" charset="2"/>
              <a:buChar char="Ø"/>
            </a:pPr>
            <a:endParaRPr lang="zh-CN" altLang="zh-CN" sz="2400" dirty="0">
              <a:latin typeface="宋体" panose="02010600030101010101" pitchFamily="2" charset="-122"/>
              <a:ea typeface="宋体" panose="02010600030101010101" pitchFamily="2" charset="-122"/>
            </a:endParaRPr>
          </a:p>
          <a:p>
            <a:pPr marL="342900" lvl="0" indent="-342900" eaLnBrk="0" fontAlgn="base" hangingPunct="0">
              <a:spcBef>
                <a:spcPct val="0"/>
              </a:spcBef>
              <a:spcAft>
                <a:spcPct val="0"/>
              </a:spcAft>
              <a:buFont typeface="Wingdings" panose="05000000000000000000" pitchFamily="2" charset="2"/>
              <a:buChar char="Ø"/>
            </a:pPr>
            <a:r>
              <a:rPr lang="zh-CN" altLang="zh-CN" sz="2400" dirty="0">
                <a:solidFill>
                  <a:srgbClr val="333333"/>
                </a:solidFill>
                <a:latin typeface="宋体" panose="02010600030101010101" pitchFamily="2" charset="-122"/>
                <a:ea typeface="宋体" panose="02010600030101010101" pitchFamily="2" charset="-122"/>
              </a:rPr>
              <a:t>Ctrl+上下滚轮：放大缩小屏幕的字</a:t>
            </a:r>
            <a:endParaRPr lang="zh-CN" altLang="zh-CN" sz="2400" dirty="0">
              <a:latin typeface="宋体" panose="02010600030101010101" pitchFamily="2" charset="-122"/>
              <a:ea typeface="宋体" panose="02010600030101010101" pitchFamily="2" charset="-122"/>
            </a:endParaRPr>
          </a:p>
          <a:p>
            <a:endParaRPr lang="zh-CN" altLang="en-US" dirty="0"/>
          </a:p>
        </p:txBody>
      </p:sp>
      <p:sp>
        <p:nvSpPr>
          <p:cNvPr id="6" name="文本框 5">
            <a:extLst>
              <a:ext uri="{FF2B5EF4-FFF2-40B4-BE49-F238E27FC236}">
                <a16:creationId xmlns:a16="http://schemas.microsoft.com/office/drawing/2014/main" id="{5B58A168-6D93-437C-BCA3-A35F9FCCC401}"/>
              </a:ext>
            </a:extLst>
          </p:cNvPr>
          <p:cNvSpPr txBox="1"/>
          <p:nvPr/>
        </p:nvSpPr>
        <p:spPr>
          <a:xfrm>
            <a:off x="543340" y="484684"/>
            <a:ext cx="1210588" cy="400110"/>
          </a:xfrm>
          <a:prstGeom prst="rect">
            <a:avLst/>
          </a:prstGeom>
          <a:noFill/>
        </p:spPr>
        <p:txBody>
          <a:bodyPr wrap="none" rtlCol="0">
            <a:spAutoFit/>
          </a:bodyPr>
          <a:lstStyle/>
          <a:p>
            <a:r>
              <a:rPr lang="en-US" altLang="zh-CN" sz="2000" dirty="0">
                <a:latin typeface="宋体" panose="02010600030101010101" pitchFamily="2" charset="-122"/>
                <a:ea typeface="宋体" panose="02010600030101010101" pitchFamily="2" charset="-122"/>
              </a:rPr>
              <a:t>Ctrl</a:t>
            </a:r>
            <a:r>
              <a:rPr lang="zh-CN" altLang="en-US" sz="2000" dirty="0">
                <a:latin typeface="宋体" panose="02010600030101010101" pitchFamily="2" charset="-122"/>
                <a:ea typeface="宋体" panose="02010600030101010101" pitchFamily="2" charset="-122"/>
              </a:rPr>
              <a:t>系列</a:t>
            </a:r>
          </a:p>
        </p:txBody>
      </p:sp>
    </p:spTree>
    <p:extLst>
      <p:ext uri="{BB962C8B-B14F-4D97-AF65-F5344CB8AC3E}">
        <p14:creationId xmlns:p14="http://schemas.microsoft.com/office/powerpoint/2010/main" val="2644663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14</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14</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9C93D17E-A425-4440-B216-823046BF7840}"/>
              </a:ext>
            </a:extLst>
          </p:cNvPr>
          <p:cNvSpPr txBox="1"/>
          <p:nvPr/>
        </p:nvSpPr>
        <p:spPr>
          <a:xfrm>
            <a:off x="851231" y="1332465"/>
            <a:ext cx="10620333" cy="3693319"/>
          </a:xfrm>
          <a:prstGeom prst="rect">
            <a:avLst/>
          </a:prstGeom>
          <a:noFill/>
        </p:spPr>
        <p:txBody>
          <a:bodyPr wrap="square" rtlCol="0">
            <a:spAutoFit/>
          </a:bodyPr>
          <a:lstStyle/>
          <a:p>
            <a:pPr marL="342900" lvl="0" indent="-342900" eaLnBrk="0" fontAlgn="base" hangingPunct="0">
              <a:spcBef>
                <a:spcPct val="0"/>
              </a:spcBef>
              <a:spcAft>
                <a:spcPct val="0"/>
              </a:spcAft>
              <a:buFont typeface="Wingdings" panose="05000000000000000000" pitchFamily="2" charset="2"/>
              <a:buChar char="Ø"/>
            </a:pPr>
            <a:r>
              <a:rPr lang="zh-CN" altLang="zh-CN" sz="2400" dirty="0">
                <a:solidFill>
                  <a:srgbClr val="333333"/>
                </a:solidFill>
                <a:latin typeface="宋体" panose="02010600030101010101" pitchFamily="2" charset="-122"/>
                <a:ea typeface="宋体" panose="02010600030101010101" pitchFamily="2" charset="-122"/>
              </a:rPr>
              <a:t>Win+D：快速进入桌面</a:t>
            </a:r>
            <a:endParaRPr lang="en-US" altLang="zh-CN" sz="2400" dirty="0">
              <a:solidFill>
                <a:srgbClr val="333333"/>
              </a:solidFill>
              <a:latin typeface="宋体" panose="02010600030101010101" pitchFamily="2" charset="-122"/>
              <a:ea typeface="宋体" panose="02010600030101010101" pitchFamily="2" charset="-122"/>
            </a:endParaRPr>
          </a:p>
          <a:p>
            <a:pPr marL="342900" lvl="0" indent="-342900" eaLnBrk="0" fontAlgn="base" hangingPunct="0">
              <a:spcBef>
                <a:spcPct val="0"/>
              </a:spcBef>
              <a:spcAft>
                <a:spcPct val="0"/>
              </a:spcAft>
              <a:buFont typeface="Wingdings" panose="05000000000000000000" pitchFamily="2" charset="2"/>
              <a:buChar char="Ø"/>
            </a:pPr>
            <a:endParaRPr lang="zh-CN" altLang="zh-CN" sz="2400" dirty="0">
              <a:latin typeface="宋体" panose="02010600030101010101" pitchFamily="2" charset="-122"/>
              <a:ea typeface="宋体" panose="02010600030101010101" pitchFamily="2" charset="-122"/>
            </a:endParaRPr>
          </a:p>
          <a:p>
            <a:pPr marL="342900" lvl="0" indent="-342900" eaLnBrk="0" fontAlgn="base" hangingPunct="0">
              <a:spcBef>
                <a:spcPct val="0"/>
              </a:spcBef>
              <a:spcAft>
                <a:spcPct val="0"/>
              </a:spcAft>
              <a:buFont typeface="Wingdings" panose="05000000000000000000" pitchFamily="2" charset="2"/>
              <a:buChar char="Ø"/>
            </a:pPr>
            <a:r>
              <a:rPr lang="zh-CN" altLang="zh-CN" sz="2400" dirty="0">
                <a:solidFill>
                  <a:srgbClr val="333333"/>
                </a:solidFill>
                <a:latin typeface="宋体" panose="02010600030101010101" pitchFamily="2" charset="-122"/>
                <a:ea typeface="宋体" panose="02010600030101010101" pitchFamily="2" charset="-122"/>
              </a:rPr>
              <a:t>Win+E：打开文件资源管理器</a:t>
            </a:r>
            <a:endParaRPr lang="en-US" altLang="zh-CN" sz="2400" dirty="0">
              <a:solidFill>
                <a:srgbClr val="333333"/>
              </a:solidFill>
              <a:latin typeface="宋体" panose="02010600030101010101" pitchFamily="2" charset="-122"/>
              <a:ea typeface="宋体" panose="02010600030101010101" pitchFamily="2" charset="-122"/>
            </a:endParaRPr>
          </a:p>
          <a:p>
            <a:pPr marL="342900" lvl="0" indent="-342900" eaLnBrk="0" fontAlgn="base" hangingPunct="0">
              <a:spcBef>
                <a:spcPct val="0"/>
              </a:spcBef>
              <a:spcAft>
                <a:spcPct val="0"/>
              </a:spcAft>
              <a:buFont typeface="Wingdings" panose="05000000000000000000" pitchFamily="2" charset="2"/>
              <a:buChar char="Ø"/>
            </a:pPr>
            <a:endParaRPr lang="zh-CN" altLang="zh-CN" sz="2400" dirty="0">
              <a:latin typeface="宋体" panose="02010600030101010101" pitchFamily="2" charset="-122"/>
              <a:ea typeface="宋体" panose="02010600030101010101" pitchFamily="2" charset="-122"/>
            </a:endParaRPr>
          </a:p>
          <a:p>
            <a:pPr marL="342900" lvl="0" indent="-342900" eaLnBrk="0" fontAlgn="base" hangingPunct="0">
              <a:spcBef>
                <a:spcPct val="0"/>
              </a:spcBef>
              <a:spcAft>
                <a:spcPct val="0"/>
              </a:spcAft>
              <a:buFont typeface="Wingdings" panose="05000000000000000000" pitchFamily="2" charset="2"/>
              <a:buChar char="Ø"/>
            </a:pPr>
            <a:r>
              <a:rPr lang="zh-CN" altLang="zh-CN" sz="2400" dirty="0">
                <a:solidFill>
                  <a:srgbClr val="333333"/>
                </a:solidFill>
                <a:latin typeface="宋体" panose="02010600030101010101" pitchFamily="2" charset="-122"/>
                <a:ea typeface="宋体" panose="02010600030101010101" pitchFamily="2" charset="-122"/>
              </a:rPr>
              <a:t>Win+I：打开设置</a:t>
            </a:r>
            <a:endParaRPr lang="en-US" altLang="zh-CN" sz="2400" dirty="0">
              <a:solidFill>
                <a:srgbClr val="333333"/>
              </a:solidFill>
              <a:latin typeface="宋体" panose="02010600030101010101" pitchFamily="2" charset="-122"/>
              <a:ea typeface="宋体" panose="02010600030101010101" pitchFamily="2" charset="-122"/>
            </a:endParaRPr>
          </a:p>
          <a:p>
            <a:pPr marL="342900" lvl="0" indent="-342900" eaLnBrk="0" fontAlgn="base" hangingPunct="0">
              <a:spcBef>
                <a:spcPct val="0"/>
              </a:spcBef>
              <a:spcAft>
                <a:spcPct val="0"/>
              </a:spcAft>
              <a:buFont typeface="Wingdings" panose="05000000000000000000" pitchFamily="2" charset="2"/>
              <a:buChar char="Ø"/>
            </a:pPr>
            <a:endParaRPr lang="zh-CN" altLang="zh-CN" sz="2400" dirty="0">
              <a:latin typeface="宋体" panose="02010600030101010101" pitchFamily="2" charset="-122"/>
              <a:ea typeface="宋体" panose="02010600030101010101" pitchFamily="2" charset="-122"/>
            </a:endParaRPr>
          </a:p>
          <a:p>
            <a:pPr marL="342900" lvl="0" indent="-342900" eaLnBrk="0" fontAlgn="base" hangingPunct="0">
              <a:spcBef>
                <a:spcPct val="0"/>
              </a:spcBef>
              <a:spcAft>
                <a:spcPct val="0"/>
              </a:spcAft>
              <a:buFont typeface="Wingdings" panose="05000000000000000000" pitchFamily="2" charset="2"/>
              <a:buChar char="Ø"/>
            </a:pPr>
            <a:r>
              <a:rPr lang="zh-CN" altLang="zh-CN" sz="2400" dirty="0">
                <a:solidFill>
                  <a:srgbClr val="333333"/>
                </a:solidFill>
                <a:latin typeface="宋体" panose="02010600030101010101" pitchFamily="2" charset="-122"/>
                <a:ea typeface="宋体" panose="02010600030101010101" pitchFamily="2" charset="-122"/>
              </a:rPr>
              <a:t>Win+L：快速锁屏</a:t>
            </a:r>
            <a:endParaRPr lang="en-US" altLang="zh-CN" sz="2400" dirty="0">
              <a:solidFill>
                <a:srgbClr val="333333"/>
              </a:solidFill>
              <a:latin typeface="宋体" panose="02010600030101010101" pitchFamily="2" charset="-122"/>
              <a:ea typeface="宋体" panose="02010600030101010101" pitchFamily="2" charset="-122"/>
            </a:endParaRPr>
          </a:p>
          <a:p>
            <a:pPr marL="342900" lvl="0" indent="-342900" eaLnBrk="0" fontAlgn="base" hangingPunct="0">
              <a:spcBef>
                <a:spcPct val="0"/>
              </a:spcBef>
              <a:spcAft>
                <a:spcPct val="0"/>
              </a:spcAft>
              <a:buFont typeface="Wingdings" panose="05000000000000000000" pitchFamily="2" charset="2"/>
              <a:buChar char="Ø"/>
            </a:pPr>
            <a:endParaRPr lang="zh-CN" altLang="zh-CN" sz="2400" dirty="0">
              <a:latin typeface="宋体" panose="02010600030101010101" pitchFamily="2" charset="-122"/>
              <a:ea typeface="宋体" panose="02010600030101010101" pitchFamily="2" charset="-122"/>
            </a:endParaRPr>
          </a:p>
          <a:p>
            <a:pPr marL="342900" lvl="0" indent="-342900" eaLnBrk="0" fontAlgn="base" hangingPunct="0">
              <a:spcBef>
                <a:spcPct val="0"/>
              </a:spcBef>
              <a:spcAft>
                <a:spcPct val="0"/>
              </a:spcAft>
              <a:buFont typeface="Wingdings" panose="05000000000000000000" pitchFamily="2" charset="2"/>
              <a:buChar char="Ø"/>
            </a:pPr>
            <a:r>
              <a:rPr lang="zh-CN" altLang="zh-CN" sz="2400" dirty="0">
                <a:solidFill>
                  <a:srgbClr val="333333"/>
                </a:solidFill>
                <a:latin typeface="宋体" panose="02010600030101010101" pitchFamily="2" charset="-122"/>
                <a:ea typeface="宋体" panose="02010600030101010101" pitchFamily="2" charset="-122"/>
              </a:rPr>
              <a:t>Win+R：打开电脑运行功能（cmd等）</a:t>
            </a:r>
            <a:endParaRPr lang="zh-CN" altLang="zh-CN" sz="2400" dirty="0">
              <a:latin typeface="宋体" panose="02010600030101010101" pitchFamily="2" charset="-122"/>
              <a:ea typeface="宋体" panose="02010600030101010101" pitchFamily="2" charset="-122"/>
            </a:endParaRPr>
          </a:p>
          <a:p>
            <a:endParaRPr lang="zh-CN" altLang="en-US" dirty="0"/>
          </a:p>
        </p:txBody>
      </p:sp>
      <p:sp>
        <p:nvSpPr>
          <p:cNvPr id="6" name="文本框 5">
            <a:extLst>
              <a:ext uri="{FF2B5EF4-FFF2-40B4-BE49-F238E27FC236}">
                <a16:creationId xmlns:a16="http://schemas.microsoft.com/office/drawing/2014/main" id="{F0E112D6-7001-4363-BAB3-C0B6FED66038}"/>
              </a:ext>
            </a:extLst>
          </p:cNvPr>
          <p:cNvSpPr txBox="1"/>
          <p:nvPr/>
        </p:nvSpPr>
        <p:spPr>
          <a:xfrm>
            <a:off x="543340" y="484684"/>
            <a:ext cx="1082348" cy="400110"/>
          </a:xfrm>
          <a:prstGeom prst="rect">
            <a:avLst/>
          </a:prstGeom>
          <a:noFill/>
        </p:spPr>
        <p:txBody>
          <a:bodyPr wrap="none" rtlCol="0">
            <a:spAutoFit/>
          </a:bodyPr>
          <a:lstStyle/>
          <a:p>
            <a:r>
              <a:rPr lang="en-US" altLang="zh-CN" sz="2000" dirty="0">
                <a:latin typeface="宋体" panose="02010600030101010101" pitchFamily="2" charset="-122"/>
                <a:ea typeface="宋体" panose="02010600030101010101" pitchFamily="2" charset="-122"/>
              </a:rPr>
              <a:t>Win</a:t>
            </a:r>
            <a:r>
              <a:rPr lang="zh-CN" altLang="en-US" sz="2000" dirty="0">
                <a:latin typeface="宋体" panose="02010600030101010101" pitchFamily="2" charset="-122"/>
                <a:ea typeface="宋体" panose="02010600030101010101" pitchFamily="2" charset="-122"/>
              </a:rPr>
              <a:t>系列</a:t>
            </a:r>
          </a:p>
        </p:txBody>
      </p:sp>
    </p:spTree>
    <p:extLst>
      <p:ext uri="{BB962C8B-B14F-4D97-AF65-F5344CB8AC3E}">
        <p14:creationId xmlns:p14="http://schemas.microsoft.com/office/powerpoint/2010/main" val="3921421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p:nvPr/>
        </p:nvSpPr>
        <p:spPr>
          <a:xfrm>
            <a:off x="4585333" y="265519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4400" b="1" dirty="0">
                <a:solidFill>
                  <a:schemeClr val="tx1">
                    <a:lumMod val="75000"/>
                    <a:lumOff val="25000"/>
                  </a:schemeClr>
                </a:solidFill>
                <a:cs typeface="+mn-ea"/>
                <a:sym typeface="+mn-lt"/>
              </a:rPr>
              <a:t>良好习惯 </a:t>
            </a:r>
            <a:endPar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4</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897808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16</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16</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7" name="Rectangle 1">
            <a:extLst>
              <a:ext uri="{FF2B5EF4-FFF2-40B4-BE49-F238E27FC236}">
                <a16:creationId xmlns:a16="http://schemas.microsoft.com/office/drawing/2014/main" id="{9E8D1DD0-A525-4A06-82BC-73339AE96565}"/>
              </a:ext>
            </a:extLst>
          </p:cNvPr>
          <p:cNvSpPr>
            <a:spLocks noChangeArrowheads="1"/>
          </p:cNvSpPr>
          <p:nvPr/>
        </p:nvSpPr>
        <p:spPr bwMode="auto">
          <a:xfrm>
            <a:off x="838420" y="1084809"/>
            <a:ext cx="10643304" cy="4688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宋体" panose="02010600030101010101" pitchFamily="2" charset="-122"/>
                <a:ea typeface="宋体" panose="02010600030101010101" pitchFamily="2" charset="-122"/>
              </a:rPr>
              <a:t>博客，英文名Blog，正式名称为网络日记</a:t>
            </a:r>
            <a:endParaRPr kumimoji="0" lang="en-US" altLang="zh-CN" sz="2400" b="0" i="0" u="none" strike="noStrike" cap="none" normalizeH="0" baseline="0" dirty="0">
              <a:ln>
                <a:noFill/>
              </a:ln>
              <a:solidFill>
                <a:srgbClr val="333333"/>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宋体" panose="02010600030101010101" pitchFamily="2" charset="-122"/>
                <a:ea typeface="宋体" panose="02010600030101010101" pitchFamily="2" charset="-122"/>
              </a:rPr>
              <a:t>为什么写博客？</a:t>
            </a:r>
            <a:endParaRPr kumimoji="0" lang="zh-CN" altLang="zh-CN"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2400" b="0" i="0" u="none" strike="noStrike" cap="none" normalizeH="0" baseline="0" dirty="0">
                <a:ln>
                  <a:noFill/>
                </a:ln>
                <a:solidFill>
                  <a:srgbClr val="333333"/>
                </a:solidFill>
                <a:effectLst/>
                <a:latin typeface="宋体" panose="02010600030101010101" pitchFamily="2" charset="-122"/>
                <a:ea typeface="宋体" panose="02010600030101010101" pitchFamily="2" charset="-122"/>
              </a:rPr>
              <a:t>需要总结和思考</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2400" b="0" i="0" u="none" strike="noStrike" cap="none" normalizeH="0" baseline="0" dirty="0">
                <a:ln>
                  <a:noFill/>
                </a:ln>
                <a:solidFill>
                  <a:srgbClr val="333333"/>
                </a:solidFill>
                <a:effectLst/>
                <a:latin typeface="宋体" panose="02010600030101010101" pitchFamily="2" charset="-122"/>
                <a:ea typeface="宋体" panose="02010600030101010101" pitchFamily="2" charset="-122"/>
              </a:rPr>
              <a:t>提升文笔组织能力：工作交接的时候需要让别人看的懂</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2400" b="0" i="0" u="none" strike="noStrike" cap="none" normalizeH="0" baseline="0" dirty="0">
                <a:ln>
                  <a:noFill/>
                </a:ln>
                <a:solidFill>
                  <a:srgbClr val="333333"/>
                </a:solidFill>
                <a:effectLst/>
                <a:latin typeface="宋体" panose="02010600030101010101" pitchFamily="2" charset="-122"/>
                <a:ea typeface="宋体" panose="02010600030101010101" pitchFamily="2" charset="-122"/>
              </a:rPr>
              <a:t>提升学习总结能力：温故而知新，多总结复习</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2400" b="0" i="0" u="none" strike="noStrike" cap="none" normalizeH="0" baseline="0" dirty="0">
                <a:ln>
                  <a:noFill/>
                </a:ln>
                <a:solidFill>
                  <a:srgbClr val="333333"/>
                </a:solidFill>
                <a:effectLst/>
                <a:latin typeface="宋体" panose="02010600030101010101" pitchFamily="2" charset="-122"/>
                <a:ea typeface="宋体" panose="02010600030101010101" pitchFamily="2" charset="-122"/>
              </a:rPr>
              <a:t>提升逻辑思维能力</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2400" b="0" i="0" u="none" strike="noStrike" cap="none" normalizeH="0" baseline="0" dirty="0">
                <a:ln>
                  <a:noFill/>
                </a:ln>
                <a:solidFill>
                  <a:srgbClr val="333333"/>
                </a:solidFill>
                <a:effectLst/>
                <a:latin typeface="宋体" panose="02010600030101010101" pitchFamily="2" charset="-122"/>
                <a:ea typeface="宋体" panose="02010600030101010101" pitchFamily="2" charset="-122"/>
              </a:rPr>
              <a:t>帮助他人，结交朋友：</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rgbClr val="333333"/>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400" dirty="0">
              <a:solidFill>
                <a:srgbClr val="333333"/>
              </a:solidFill>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宋体" panose="02010600030101010101" pitchFamily="2" charset="-122"/>
                <a:ea typeface="宋体" panose="02010600030101010101" pitchFamily="2" charset="-122"/>
              </a:rPr>
              <a:t>冰冻三尺非一日之寒，写博客也是，短期内可能看不到效果，但长期坚持，对自己的提升很有帮助</a:t>
            </a:r>
            <a:r>
              <a:rPr kumimoji="0" lang="zh-CN" altLang="zh-CN" sz="2400" b="0" i="0" u="none" strike="noStrike" cap="none" normalizeH="0" baseline="0" dirty="0">
                <a:ln>
                  <a:noFill/>
                </a:ln>
                <a:solidFill>
                  <a:srgbClr val="333333"/>
                </a:solidFill>
                <a:effectLst/>
                <a:latin typeface="Arial" panose="020B0604020202020204" pitchFamily="34" charset="0"/>
                <a:ea typeface="Open Sans"/>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3154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17</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17</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7" name="Rectangle 1">
            <a:extLst>
              <a:ext uri="{FF2B5EF4-FFF2-40B4-BE49-F238E27FC236}">
                <a16:creationId xmlns:a16="http://schemas.microsoft.com/office/drawing/2014/main" id="{9E8D1DD0-A525-4A06-82BC-73339AE96565}"/>
              </a:ext>
            </a:extLst>
          </p:cNvPr>
          <p:cNvSpPr>
            <a:spLocks noChangeArrowheads="1"/>
          </p:cNvSpPr>
          <p:nvPr/>
        </p:nvSpPr>
        <p:spPr bwMode="auto">
          <a:xfrm>
            <a:off x="1003851" y="1201174"/>
            <a:ext cx="10184297" cy="333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zh-CN" altLang="en-US" sz="2800" dirty="0">
                <a:latin typeface="宋体" panose="02010600030101010101" pitchFamily="2" charset="-122"/>
                <a:ea typeface="宋体" panose="02010600030101010101" pitchFamily="2" charset="-122"/>
              </a:rPr>
              <a:t>小</a:t>
            </a:r>
            <a:r>
              <a:rPr lang="en-US" altLang="zh-CN" sz="2800" dirty="0">
                <a:latin typeface="宋体" panose="02010600030101010101" pitchFamily="2" charset="-122"/>
                <a:ea typeface="宋体" panose="02010600030101010101" pitchFamily="2" charset="-122"/>
              </a:rPr>
              <a:t>tips</a:t>
            </a:r>
            <a:r>
              <a:rPr lang="zh-CN" altLang="en-US" sz="2800" dirty="0">
                <a:latin typeface="宋体" panose="02010600030101010101" pitchFamily="2" charset="-122"/>
                <a:ea typeface="宋体" panose="02010600030101010101" pitchFamily="2" charset="-122"/>
              </a:rPr>
              <a:t>：</a:t>
            </a:r>
            <a:endParaRPr lang="en-US" altLang="zh-CN" sz="2800" dirty="0">
              <a:latin typeface="宋体" panose="02010600030101010101" pitchFamily="2" charset="-122"/>
              <a:ea typeface="宋体" panose="02010600030101010101" pitchFamily="2" charset="-122"/>
            </a:endParaRPr>
          </a:p>
          <a:p>
            <a:pPr lvl="0"/>
            <a:endParaRPr lang="en-US" altLang="zh-CN" sz="2800" dirty="0">
              <a:latin typeface="宋体" panose="02010600030101010101" pitchFamily="2" charset="-122"/>
              <a:ea typeface="宋体" panose="02010600030101010101" pitchFamily="2" charset="-122"/>
            </a:endParaRPr>
          </a:p>
          <a:p>
            <a:pPr lvl="0"/>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电脑下载软件的时候，尽量在官网下载，避免下载一些流氓软件，安装位置尽量不要放在默认（一般默认在</a:t>
            </a:r>
            <a:r>
              <a:rPr lang="en-US" altLang="zh-CN" sz="2400" dirty="0">
                <a:latin typeface="宋体" panose="02010600030101010101" pitchFamily="2" charset="-122"/>
                <a:ea typeface="宋体" panose="02010600030101010101" pitchFamily="2" charset="-122"/>
              </a:rPr>
              <a:t>C</a:t>
            </a:r>
            <a:r>
              <a:rPr lang="zh-CN" altLang="en-US" sz="2400" dirty="0">
                <a:latin typeface="宋体" panose="02010600030101010101" pitchFamily="2" charset="-122"/>
                <a:ea typeface="宋体" panose="02010600030101010101" pitchFamily="2" charset="-122"/>
              </a:rPr>
              <a:t>盘），可以专门分一个盘出来存放下载的软件</a:t>
            </a:r>
            <a:endParaRPr lang="en-US" altLang="zh-CN" sz="2400" dirty="0">
              <a:latin typeface="宋体" panose="02010600030101010101" pitchFamily="2" charset="-122"/>
              <a:ea typeface="宋体" panose="02010600030101010101" pitchFamily="2" charset="-122"/>
            </a:endParaRPr>
          </a:p>
          <a:p>
            <a:pPr lvl="0"/>
            <a:r>
              <a:rPr kumimoji="0" lang="en-US" altLang="zh-CN"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2.</a:t>
            </a:r>
            <a:r>
              <a:rPr kumimoji="0"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电脑分盘 </a:t>
            </a:r>
            <a:endParaRPr kumimoji="0" lang="en-US" altLang="zh-CN"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lvl="0"/>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多做记录</a:t>
            </a:r>
            <a:endParaRPr lang="en-US" altLang="zh-CN" sz="2400" dirty="0">
              <a:latin typeface="宋体" panose="02010600030101010101" pitchFamily="2" charset="-122"/>
              <a:ea typeface="宋体" panose="02010600030101010101" pitchFamily="2" charset="-122"/>
            </a:endParaRPr>
          </a:p>
          <a:p>
            <a:pPr lvl="0"/>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6673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82935" y="2305505"/>
            <a:ext cx="3061161" cy="751139"/>
            <a:chOff x="4123410" y="1826618"/>
            <a:chExt cx="3061161" cy="751139"/>
          </a:xfrm>
        </p:grpSpPr>
        <p:grpSp>
          <p:nvGrpSpPr>
            <p:cNvPr id="3" name="组合 2"/>
            <p:cNvGrpSpPr/>
            <p:nvPr/>
          </p:nvGrpSpPr>
          <p:grpSpPr>
            <a:xfrm>
              <a:off x="4123410" y="1826618"/>
              <a:ext cx="738875" cy="751139"/>
              <a:chOff x="2498710" y="2311467"/>
              <a:chExt cx="1748840" cy="1777866"/>
            </a:xfrm>
          </p:grpSpPr>
          <p:sp>
            <p:nvSpPr>
              <p:cNvPr id="7" name="椭圆 6"/>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1</a:t>
                </a:r>
                <a:endParaRPr lang="zh-CN" altLang="en-US" sz="3200" dirty="0"/>
              </a:p>
            </p:txBody>
          </p:sp>
          <p:sp>
            <p:nvSpPr>
              <p:cNvPr id="8" name="椭圆 7"/>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9" name="椭圆 8"/>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10" name="椭圆 9"/>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4" name="文本框 8"/>
            <p:cNvSpPr txBox="1"/>
            <p:nvPr/>
          </p:nvSpPr>
          <p:spPr>
            <a:xfrm>
              <a:off x="4927756" y="184400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zh-CN" altLang="en-US" sz="2000" dirty="0">
                  <a:solidFill>
                    <a:schemeClr val="tx1">
                      <a:lumMod val="75000"/>
                      <a:lumOff val="25000"/>
                    </a:schemeClr>
                  </a:solidFill>
                  <a:cs typeface="+mn-ea"/>
                  <a:sym typeface="+mn-lt"/>
                </a:rPr>
                <a:t>什么是计算机？</a:t>
              </a:r>
              <a:endPar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5" name="文本框 4"/>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6" name="直接连接符 5"/>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547906" y="2305505"/>
            <a:ext cx="3061161" cy="751139"/>
            <a:chOff x="4123410" y="1826618"/>
            <a:chExt cx="3061161" cy="751139"/>
          </a:xfrm>
        </p:grpSpPr>
        <p:grpSp>
          <p:nvGrpSpPr>
            <p:cNvPr id="12" name="组合 11"/>
            <p:cNvGrpSpPr/>
            <p:nvPr/>
          </p:nvGrpSpPr>
          <p:grpSpPr>
            <a:xfrm>
              <a:off x="4123410" y="1826618"/>
              <a:ext cx="738875" cy="751139"/>
              <a:chOff x="2498710" y="2311467"/>
              <a:chExt cx="1748840" cy="1777866"/>
            </a:xfrm>
          </p:grpSpPr>
          <p:sp>
            <p:nvSpPr>
              <p:cNvPr id="16" name="椭圆 1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2</a:t>
                </a:r>
                <a:endParaRPr lang="zh-CN" altLang="en-US" sz="3200" dirty="0"/>
              </a:p>
            </p:txBody>
          </p:sp>
          <p:sp>
            <p:nvSpPr>
              <p:cNvPr id="17" name="椭圆 1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18" name="椭圆 1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19" name="椭圆 1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13" name="文本框 8"/>
            <p:cNvSpPr txBox="1"/>
            <p:nvPr/>
          </p:nvSpPr>
          <p:spPr>
            <a:xfrm>
              <a:off x="4927756" y="184400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zh-CN" altLang="en-US" sz="2000" dirty="0">
                  <a:solidFill>
                    <a:schemeClr val="tx1">
                      <a:lumMod val="75000"/>
                      <a:lumOff val="25000"/>
                    </a:schemeClr>
                  </a:solidFill>
                  <a:cs typeface="+mn-ea"/>
                  <a:sym typeface="+mn-lt"/>
                </a:rPr>
                <a:t>冯诺依曼结构</a:t>
              </a:r>
              <a:endPar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14" name="文本框 4"/>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15" name="直接连接符 14"/>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2582934" y="4064360"/>
            <a:ext cx="3061161" cy="751139"/>
            <a:chOff x="4123410" y="1826618"/>
            <a:chExt cx="3061161" cy="751139"/>
          </a:xfrm>
        </p:grpSpPr>
        <p:grpSp>
          <p:nvGrpSpPr>
            <p:cNvPr id="21" name="组合 20"/>
            <p:cNvGrpSpPr/>
            <p:nvPr/>
          </p:nvGrpSpPr>
          <p:grpSpPr>
            <a:xfrm>
              <a:off x="4123410" y="1826618"/>
              <a:ext cx="738875" cy="751139"/>
              <a:chOff x="2498710" y="2311467"/>
              <a:chExt cx="1748840" cy="1777866"/>
            </a:xfrm>
          </p:grpSpPr>
          <p:sp>
            <p:nvSpPr>
              <p:cNvPr id="25" name="椭圆 24"/>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3</a:t>
                </a:r>
                <a:endParaRPr lang="zh-CN" altLang="en-US" sz="3200" dirty="0"/>
              </a:p>
            </p:txBody>
          </p:sp>
          <p:sp>
            <p:nvSpPr>
              <p:cNvPr id="26" name="椭圆 25"/>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27" name="椭圆 26"/>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28" name="椭圆 27"/>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22" name="文本框 8"/>
            <p:cNvSpPr txBox="1"/>
            <p:nvPr/>
          </p:nvSpPr>
          <p:spPr>
            <a:xfrm>
              <a:off x="4927756" y="1844007"/>
              <a:ext cx="2256815"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en-US" altLang="zh-CN" sz="2000" i="0" u="none" strike="noStrike" kern="1200" cap="none" spc="0" normalizeH="0" baseline="0" noProof="0" dirty="0">
                  <a:ln>
                    <a:noFill/>
                  </a:ln>
                  <a:solidFill>
                    <a:schemeClr val="tx1">
                      <a:lumMod val="75000"/>
                      <a:lumOff val="25000"/>
                    </a:schemeClr>
                  </a:solidFill>
                  <a:effectLst/>
                  <a:uLnTx/>
                  <a:uFillTx/>
                  <a:cs typeface="+mn-ea"/>
                  <a:sym typeface="+mn-lt"/>
                </a:rPr>
                <a:t>Windows</a:t>
              </a: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常用快捷键</a:t>
              </a:r>
            </a:p>
          </p:txBody>
        </p:sp>
        <p:sp>
          <p:nvSpPr>
            <p:cNvPr id="23" name="文本框 4"/>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24" name="直接连接符 23"/>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6547905" y="4064360"/>
            <a:ext cx="3061161" cy="751139"/>
            <a:chOff x="4123410" y="1826618"/>
            <a:chExt cx="3061161" cy="751139"/>
          </a:xfrm>
        </p:grpSpPr>
        <p:grpSp>
          <p:nvGrpSpPr>
            <p:cNvPr id="30" name="组合 29"/>
            <p:cNvGrpSpPr/>
            <p:nvPr/>
          </p:nvGrpSpPr>
          <p:grpSpPr>
            <a:xfrm>
              <a:off x="4123410" y="1826618"/>
              <a:ext cx="738875" cy="751139"/>
              <a:chOff x="2498710" y="2311467"/>
              <a:chExt cx="1748840" cy="1777866"/>
            </a:xfrm>
          </p:grpSpPr>
          <p:sp>
            <p:nvSpPr>
              <p:cNvPr id="34" name="椭圆 33"/>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4</a:t>
                </a:r>
                <a:endParaRPr lang="zh-CN" altLang="en-US" sz="3200" dirty="0"/>
              </a:p>
            </p:txBody>
          </p:sp>
          <p:sp>
            <p:nvSpPr>
              <p:cNvPr id="35" name="椭圆 34"/>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36" name="椭圆 35"/>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37" name="椭圆 36"/>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31" name="文本框 8"/>
            <p:cNvSpPr txBox="1"/>
            <p:nvPr/>
          </p:nvSpPr>
          <p:spPr>
            <a:xfrm>
              <a:off x="4927756" y="184400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良好习惯</a:t>
              </a:r>
            </a:p>
          </p:txBody>
        </p:sp>
        <p:sp>
          <p:nvSpPr>
            <p:cNvPr id="32" name="文本框 4"/>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33" name="直接连接符 32"/>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文本框 37"/>
          <p:cNvSpPr txBox="1"/>
          <p:nvPr/>
        </p:nvSpPr>
        <p:spPr>
          <a:xfrm>
            <a:off x="4789715" y="208096"/>
            <a:ext cx="2612571" cy="646331"/>
          </a:xfrm>
          <a:prstGeom prst="rect">
            <a:avLst/>
          </a:prstGeom>
          <a:noFill/>
        </p:spPr>
        <p:txBody>
          <a:bodyPr wrap="square" rtlCol="0">
            <a:spAutoFit/>
          </a:bodyPr>
          <a:lstStyle/>
          <a:p>
            <a:pPr algn="ctr"/>
            <a:r>
              <a:rPr lang="en-US" altLang="zh-CN" sz="3600" dirty="0">
                <a:solidFill>
                  <a:schemeClr val="accent1"/>
                </a:solidFill>
              </a:rPr>
              <a:t>CONTENT</a:t>
            </a:r>
            <a:endParaRPr lang="zh-CN" altLang="en-US" sz="3600" dirty="0">
              <a:solidFill>
                <a:schemeClr val="accent1"/>
              </a:solidFill>
            </a:endParaRPr>
          </a:p>
        </p:txBody>
      </p:sp>
      <p:sp>
        <p:nvSpPr>
          <p:cNvPr id="39" name="自由: 形状 85"/>
          <p:cNvSpPr/>
          <p:nvPr/>
        </p:nvSpPr>
        <p:spPr>
          <a:xfrm rot="2700000">
            <a:off x="6025850" y="813191"/>
            <a:ext cx="140300" cy="140300"/>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157711013"/>
      </p:ext>
    </p:extLst>
  </p:cSld>
  <p:clrMapOvr>
    <a:masterClrMapping/>
  </p:clrMapOvr>
  <mc:AlternateContent xmlns:mc="http://schemas.openxmlformats.org/markup-compatibility/2006">
    <mc:Choice xmlns:p14="http://schemas.microsoft.com/office/powerpoint/2010/main" Requires="p14">
      <p:transition spd="slow" p14:dur="2000" advTm="53228"/>
    </mc:Choice>
    <mc:Fallback>
      <p:transition spd="slow" advTm="5322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p:nvPr/>
        </p:nvSpPr>
        <p:spPr>
          <a:xfrm>
            <a:off x="4585333" y="265519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4400" b="1" dirty="0">
                <a:solidFill>
                  <a:schemeClr val="tx1">
                    <a:lumMod val="75000"/>
                    <a:lumOff val="25000"/>
                  </a:schemeClr>
                </a:solidFill>
                <a:cs typeface="+mn-ea"/>
                <a:sym typeface="+mn-lt"/>
              </a:rPr>
              <a:t>什么是计算机</a:t>
            </a:r>
            <a:endPar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1</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2966193673"/>
      </p:ext>
    </p:extLst>
  </p:cSld>
  <p:clrMapOvr>
    <a:masterClrMapping/>
  </p:clrMapOvr>
  <mc:AlternateContent xmlns:mc="http://schemas.openxmlformats.org/markup-compatibility/2006">
    <mc:Choice xmlns:p14="http://schemas.microsoft.com/office/powerpoint/2010/main" Requires="p14">
      <p:transition spd="slow" p14:dur="2000" advTm="1028"/>
    </mc:Choice>
    <mc:Fallback>
      <p:transition spd="slow" advTm="102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4</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4</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9C93D17E-A425-4440-B216-823046BF7840}"/>
              </a:ext>
            </a:extLst>
          </p:cNvPr>
          <p:cNvSpPr txBox="1"/>
          <p:nvPr/>
        </p:nvSpPr>
        <p:spPr>
          <a:xfrm>
            <a:off x="851231" y="1332465"/>
            <a:ext cx="10620333" cy="2585323"/>
          </a:xfrm>
          <a:prstGeom prst="rect">
            <a:avLst/>
          </a:prstGeom>
          <a:noFill/>
        </p:spPr>
        <p:txBody>
          <a:bodyPr wrap="square" rtlCol="0">
            <a:spAutoFit/>
          </a:bodyPr>
          <a:lstStyle/>
          <a:p>
            <a:pPr marL="342900" lvl="0" indent="-342900" eaLnBrk="0" fontAlgn="base" hangingPunct="0">
              <a:spcBef>
                <a:spcPct val="0"/>
              </a:spcBef>
              <a:spcAft>
                <a:spcPct val="0"/>
              </a:spcAft>
              <a:buFont typeface="Wingdings" panose="05000000000000000000" pitchFamily="2" charset="2"/>
              <a:buChar char="Ø"/>
            </a:pPr>
            <a:r>
              <a:rPr lang="zh-CN" altLang="zh-CN" sz="2400" dirty="0">
                <a:solidFill>
                  <a:srgbClr val="333333"/>
                </a:solidFill>
                <a:latin typeface="宋体" panose="02010600030101010101" pitchFamily="2" charset="-122"/>
                <a:ea typeface="宋体" panose="02010600030101010101" pitchFamily="2" charset="-122"/>
              </a:rPr>
              <a:t>Computer：全</a:t>
            </a:r>
            <a:r>
              <a:rPr lang="zh-CN" altLang="en-US" sz="2400" dirty="0">
                <a:solidFill>
                  <a:srgbClr val="333333"/>
                </a:solidFill>
                <a:latin typeface="宋体" panose="02010600030101010101" pitchFamily="2" charset="-122"/>
                <a:ea typeface="宋体" panose="02010600030101010101" pitchFamily="2" charset="-122"/>
              </a:rPr>
              <a:t>称</a:t>
            </a:r>
            <a:r>
              <a:rPr lang="zh-CN" altLang="zh-CN" sz="2400" dirty="0">
                <a:solidFill>
                  <a:srgbClr val="333333"/>
                </a:solidFill>
                <a:latin typeface="宋体" panose="02010600030101010101" pitchFamily="2" charset="-122"/>
                <a:ea typeface="宋体" panose="02010600030101010101" pitchFamily="2" charset="-122"/>
              </a:rPr>
              <a:t>电子计算机，俗称电脑</a:t>
            </a:r>
            <a:endParaRPr lang="en-US" altLang="zh-CN" sz="2400" dirty="0">
              <a:solidFill>
                <a:srgbClr val="333333"/>
              </a:solidFill>
              <a:latin typeface="宋体" panose="02010600030101010101" pitchFamily="2" charset="-122"/>
              <a:ea typeface="宋体" panose="02010600030101010101" pitchFamily="2" charset="-122"/>
            </a:endParaRPr>
          </a:p>
          <a:p>
            <a:pPr marL="342900" lvl="0" indent="-342900" eaLnBrk="0" fontAlgn="base" hangingPunct="0">
              <a:spcBef>
                <a:spcPct val="0"/>
              </a:spcBef>
              <a:spcAft>
                <a:spcPct val="0"/>
              </a:spcAft>
              <a:buFont typeface="Wingdings" panose="05000000000000000000" pitchFamily="2" charset="2"/>
              <a:buChar char="Ø"/>
            </a:pPr>
            <a:endParaRPr lang="en-US" altLang="zh-CN" sz="2400" dirty="0">
              <a:solidFill>
                <a:srgbClr val="333333"/>
              </a:solidFill>
              <a:latin typeface="宋体" panose="02010600030101010101" pitchFamily="2" charset="-122"/>
              <a:ea typeface="宋体" panose="02010600030101010101" pitchFamily="2" charset="-122"/>
            </a:endParaRPr>
          </a:p>
          <a:p>
            <a:pPr marL="342900" indent="-342900" eaLnBrk="0" fontAlgn="base" hangingPunct="0">
              <a:spcBef>
                <a:spcPct val="0"/>
              </a:spcBef>
              <a:spcAft>
                <a:spcPct val="0"/>
              </a:spcAft>
              <a:buFont typeface="Wingdings" panose="05000000000000000000" pitchFamily="2" charset="2"/>
              <a:buChar char="Ø"/>
            </a:pPr>
            <a:r>
              <a:rPr lang="zh-CN" altLang="zh-CN" sz="2400" dirty="0">
                <a:solidFill>
                  <a:srgbClr val="333333"/>
                </a:solidFill>
                <a:latin typeface="宋体" panose="02010600030101010101" pitchFamily="2" charset="-122"/>
                <a:ea typeface="宋体" panose="02010600030101010101" pitchFamily="2" charset="-122"/>
              </a:rPr>
              <a:t>是能够按照程序运行，自动、高速处理海量数据的现代化智能电子设备</a:t>
            </a:r>
            <a:endParaRPr lang="en-US" altLang="zh-CN" sz="2400" dirty="0">
              <a:solidFill>
                <a:srgbClr val="333333"/>
              </a:solidFill>
              <a:latin typeface="宋体" panose="02010600030101010101" pitchFamily="2" charset="-122"/>
              <a:ea typeface="宋体" panose="02010600030101010101" pitchFamily="2" charset="-122"/>
            </a:endParaRPr>
          </a:p>
          <a:p>
            <a:pPr marL="342900" indent="-342900" eaLnBrk="0" fontAlgn="base" hangingPunct="0">
              <a:spcBef>
                <a:spcPct val="0"/>
              </a:spcBef>
              <a:spcAft>
                <a:spcPct val="0"/>
              </a:spcAft>
              <a:buFont typeface="Wingdings" panose="05000000000000000000" pitchFamily="2" charset="2"/>
              <a:buChar char="Ø"/>
            </a:pPr>
            <a:endParaRPr lang="zh-CN" altLang="zh-CN" sz="2400" dirty="0">
              <a:latin typeface="宋体" panose="02010600030101010101" pitchFamily="2" charset="-122"/>
              <a:ea typeface="宋体" panose="02010600030101010101" pitchFamily="2" charset="-122"/>
            </a:endParaRPr>
          </a:p>
          <a:p>
            <a:pPr marL="342900" lvl="0" indent="-342900" eaLnBrk="0" fontAlgn="base" hangingPunct="0">
              <a:spcBef>
                <a:spcPct val="0"/>
              </a:spcBef>
              <a:spcAft>
                <a:spcPct val="0"/>
              </a:spcAft>
              <a:buFont typeface="Wingdings" panose="05000000000000000000" pitchFamily="2" charset="2"/>
              <a:buChar char="Ø"/>
            </a:pPr>
            <a:r>
              <a:rPr lang="zh-CN" altLang="en-US" sz="2400" dirty="0">
                <a:solidFill>
                  <a:srgbClr val="333333"/>
                </a:solidFill>
                <a:latin typeface="宋体" panose="02010600030101010101" pitchFamily="2" charset="-122"/>
                <a:ea typeface="宋体" panose="02010600030101010101" pitchFamily="2" charset="-122"/>
              </a:rPr>
              <a:t>广泛应用在：科学计算、数据处理、自动控制、计算机辅助设计、人工智能、网络等领域</a:t>
            </a:r>
            <a:endParaRPr lang="zh-CN" altLang="zh-CN" sz="2400" dirty="0">
              <a:solidFill>
                <a:srgbClr val="333333"/>
              </a:solidFill>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2074045746"/>
      </p:ext>
    </p:extLst>
  </p:cSld>
  <p:clrMapOvr>
    <a:masterClrMapping/>
  </p:clrMapOvr>
  <mc:AlternateContent xmlns:mc="http://schemas.openxmlformats.org/markup-compatibility/2006">
    <mc:Choice xmlns:p14="http://schemas.microsoft.com/office/powerpoint/2010/main" Requires="p14">
      <p:transition spd="slow" p14:dur="2000" advTm="227397"/>
    </mc:Choice>
    <mc:Fallback>
      <p:transition spd="slow" advTm="22739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5</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5</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9C93D17E-A425-4440-B216-823046BF7840}"/>
              </a:ext>
            </a:extLst>
          </p:cNvPr>
          <p:cNvSpPr txBox="1"/>
          <p:nvPr/>
        </p:nvSpPr>
        <p:spPr>
          <a:xfrm>
            <a:off x="851231" y="1332465"/>
            <a:ext cx="10620333" cy="4062651"/>
          </a:xfrm>
          <a:prstGeom prst="rect">
            <a:avLst/>
          </a:prstGeom>
          <a:noFill/>
        </p:spPr>
        <p:txBody>
          <a:bodyPr wrap="square" rtlCol="0">
            <a:spAutoFit/>
          </a:bodyPr>
          <a:lstStyle/>
          <a:p>
            <a:pPr marL="342900" lvl="0" indent="-342900" eaLnBrk="0" fontAlgn="base" hangingPunct="0">
              <a:spcBef>
                <a:spcPct val="0"/>
              </a:spcBef>
              <a:spcAft>
                <a:spcPct val="0"/>
              </a:spcAft>
              <a:buFont typeface="Wingdings" panose="05000000000000000000" pitchFamily="2" charset="2"/>
              <a:buChar char="Ø"/>
            </a:pPr>
            <a:r>
              <a:rPr lang="zh-CN" altLang="en-US" sz="2400" dirty="0">
                <a:solidFill>
                  <a:srgbClr val="333333"/>
                </a:solidFill>
                <a:latin typeface="宋体" panose="02010600030101010101" pitchFamily="2" charset="-122"/>
                <a:ea typeface="宋体" panose="02010600030101010101" pitchFamily="2" charset="-122"/>
              </a:rPr>
              <a:t>第</a:t>
            </a:r>
            <a:r>
              <a:rPr lang="en-US" altLang="zh-CN" sz="2400" dirty="0">
                <a:solidFill>
                  <a:srgbClr val="333333"/>
                </a:solidFill>
                <a:latin typeface="宋体" panose="02010600030101010101" pitchFamily="2" charset="-122"/>
                <a:ea typeface="宋体" panose="02010600030101010101" pitchFamily="2" charset="-122"/>
              </a:rPr>
              <a:t>1</a:t>
            </a:r>
            <a:r>
              <a:rPr lang="zh-CN" altLang="en-US" sz="2400" dirty="0">
                <a:solidFill>
                  <a:srgbClr val="333333"/>
                </a:solidFill>
                <a:latin typeface="宋体" panose="02010600030101010101" pitchFamily="2" charset="-122"/>
                <a:ea typeface="宋体" panose="02010600030101010101" pitchFamily="2" charset="-122"/>
              </a:rPr>
              <a:t>代：电子管数字机（</a:t>
            </a:r>
            <a:r>
              <a:rPr lang="en-US" altLang="zh-CN" sz="2400" dirty="0">
                <a:solidFill>
                  <a:srgbClr val="333333"/>
                </a:solidFill>
                <a:latin typeface="宋体" panose="02010600030101010101" pitchFamily="2" charset="-122"/>
                <a:ea typeface="宋体" panose="02010600030101010101" pitchFamily="2" charset="-122"/>
              </a:rPr>
              <a:t>1946—1958</a:t>
            </a:r>
            <a:r>
              <a:rPr lang="zh-CN" altLang="en-US" sz="2400" dirty="0">
                <a:solidFill>
                  <a:srgbClr val="333333"/>
                </a:solidFill>
                <a:latin typeface="宋体" panose="02010600030101010101" pitchFamily="2" charset="-122"/>
                <a:ea typeface="宋体" panose="02010600030101010101" pitchFamily="2" charset="-122"/>
              </a:rPr>
              <a:t>年）</a:t>
            </a:r>
            <a:endParaRPr lang="en-US" altLang="zh-CN" sz="2400" dirty="0">
              <a:solidFill>
                <a:srgbClr val="333333"/>
              </a:solidFill>
              <a:latin typeface="宋体" panose="02010600030101010101" pitchFamily="2" charset="-122"/>
              <a:ea typeface="宋体" panose="02010600030101010101" pitchFamily="2" charset="-122"/>
            </a:endParaRPr>
          </a:p>
          <a:p>
            <a:pPr marL="342900" lvl="0" indent="-342900" eaLnBrk="0" fontAlgn="base" hangingPunct="0">
              <a:spcBef>
                <a:spcPct val="0"/>
              </a:spcBef>
              <a:spcAft>
                <a:spcPct val="0"/>
              </a:spcAft>
              <a:buFont typeface="Wingdings" panose="05000000000000000000" pitchFamily="2" charset="2"/>
              <a:buChar char="Ø"/>
            </a:pPr>
            <a:endParaRPr lang="en-US" altLang="zh-CN" sz="2400" dirty="0">
              <a:solidFill>
                <a:srgbClr val="333333"/>
              </a:solidFill>
              <a:latin typeface="宋体" panose="02010600030101010101" pitchFamily="2" charset="-122"/>
              <a:ea typeface="宋体" panose="02010600030101010101" pitchFamily="2" charset="-122"/>
            </a:endParaRPr>
          </a:p>
          <a:p>
            <a:pPr marL="342900" lvl="0" indent="-342900" eaLnBrk="0" fontAlgn="base" hangingPunct="0">
              <a:spcBef>
                <a:spcPct val="0"/>
              </a:spcBef>
              <a:spcAft>
                <a:spcPct val="0"/>
              </a:spcAft>
              <a:buFont typeface="Wingdings" panose="05000000000000000000" pitchFamily="2" charset="2"/>
              <a:buChar char="Ø"/>
            </a:pPr>
            <a:r>
              <a:rPr lang="zh-CN" altLang="en-US" sz="2400" dirty="0">
                <a:solidFill>
                  <a:srgbClr val="333333"/>
                </a:solidFill>
                <a:latin typeface="宋体" panose="02010600030101010101" pitchFamily="2" charset="-122"/>
                <a:ea typeface="宋体" panose="02010600030101010101" pitchFamily="2" charset="-122"/>
              </a:rPr>
              <a:t>第</a:t>
            </a:r>
            <a:r>
              <a:rPr lang="en-US" altLang="zh-CN" sz="2400" dirty="0">
                <a:solidFill>
                  <a:srgbClr val="333333"/>
                </a:solidFill>
                <a:latin typeface="宋体" panose="02010600030101010101" pitchFamily="2" charset="-122"/>
                <a:ea typeface="宋体" panose="02010600030101010101" pitchFamily="2" charset="-122"/>
              </a:rPr>
              <a:t>2</a:t>
            </a:r>
            <a:r>
              <a:rPr lang="zh-CN" altLang="en-US" sz="2400" dirty="0">
                <a:solidFill>
                  <a:srgbClr val="333333"/>
                </a:solidFill>
                <a:latin typeface="宋体" panose="02010600030101010101" pitchFamily="2" charset="-122"/>
                <a:ea typeface="宋体" panose="02010600030101010101" pitchFamily="2" charset="-122"/>
              </a:rPr>
              <a:t>代：晶体管数字机（</a:t>
            </a:r>
            <a:r>
              <a:rPr lang="en-US" altLang="zh-CN" sz="2400" dirty="0">
                <a:solidFill>
                  <a:srgbClr val="333333"/>
                </a:solidFill>
                <a:latin typeface="宋体" panose="02010600030101010101" pitchFamily="2" charset="-122"/>
                <a:ea typeface="宋体" panose="02010600030101010101" pitchFamily="2" charset="-122"/>
              </a:rPr>
              <a:t>1958—1964</a:t>
            </a:r>
            <a:r>
              <a:rPr lang="zh-CN" altLang="en-US" sz="2400" dirty="0">
                <a:solidFill>
                  <a:srgbClr val="333333"/>
                </a:solidFill>
                <a:latin typeface="宋体" panose="02010600030101010101" pitchFamily="2" charset="-122"/>
                <a:ea typeface="宋体" panose="02010600030101010101" pitchFamily="2" charset="-122"/>
              </a:rPr>
              <a:t>年）</a:t>
            </a:r>
            <a:endParaRPr lang="en-US" altLang="zh-CN" sz="2400" dirty="0">
              <a:solidFill>
                <a:srgbClr val="333333"/>
              </a:solidFill>
              <a:latin typeface="宋体" panose="02010600030101010101" pitchFamily="2" charset="-122"/>
              <a:ea typeface="宋体" panose="02010600030101010101" pitchFamily="2" charset="-122"/>
            </a:endParaRPr>
          </a:p>
          <a:p>
            <a:pPr marL="342900" lvl="0" indent="-342900" eaLnBrk="0" fontAlgn="base" hangingPunct="0">
              <a:spcBef>
                <a:spcPct val="0"/>
              </a:spcBef>
              <a:spcAft>
                <a:spcPct val="0"/>
              </a:spcAft>
              <a:buFont typeface="Wingdings" panose="05000000000000000000" pitchFamily="2" charset="2"/>
              <a:buChar char="Ø"/>
            </a:pPr>
            <a:endParaRPr lang="en-US" altLang="zh-CN" sz="2400" dirty="0">
              <a:solidFill>
                <a:srgbClr val="333333"/>
              </a:solidFill>
              <a:latin typeface="宋体" panose="02010600030101010101" pitchFamily="2" charset="-122"/>
              <a:ea typeface="宋体" panose="02010600030101010101" pitchFamily="2" charset="-122"/>
            </a:endParaRPr>
          </a:p>
          <a:p>
            <a:pPr marL="342900" lvl="0" indent="-342900" eaLnBrk="0" fontAlgn="base" hangingPunct="0">
              <a:spcBef>
                <a:spcPct val="0"/>
              </a:spcBef>
              <a:spcAft>
                <a:spcPct val="0"/>
              </a:spcAft>
              <a:buFont typeface="Wingdings" panose="05000000000000000000" pitchFamily="2" charset="2"/>
              <a:buChar char="Ø"/>
            </a:pPr>
            <a:r>
              <a:rPr lang="zh-CN" altLang="en-US" sz="2400" dirty="0">
                <a:solidFill>
                  <a:srgbClr val="333333"/>
                </a:solidFill>
                <a:latin typeface="宋体" panose="02010600030101010101" pitchFamily="2" charset="-122"/>
                <a:ea typeface="宋体" panose="02010600030101010101" pitchFamily="2" charset="-122"/>
              </a:rPr>
              <a:t>第</a:t>
            </a:r>
            <a:r>
              <a:rPr lang="en-US" altLang="zh-CN" sz="2400" dirty="0">
                <a:solidFill>
                  <a:srgbClr val="333333"/>
                </a:solidFill>
                <a:latin typeface="宋体" panose="02010600030101010101" pitchFamily="2" charset="-122"/>
                <a:ea typeface="宋体" panose="02010600030101010101" pitchFamily="2" charset="-122"/>
              </a:rPr>
              <a:t>3</a:t>
            </a:r>
            <a:r>
              <a:rPr lang="zh-CN" altLang="en-US" sz="2400" dirty="0">
                <a:solidFill>
                  <a:srgbClr val="333333"/>
                </a:solidFill>
                <a:latin typeface="宋体" panose="02010600030101010101" pitchFamily="2" charset="-122"/>
                <a:ea typeface="宋体" panose="02010600030101010101" pitchFamily="2" charset="-122"/>
              </a:rPr>
              <a:t>代：集成电路数字机（</a:t>
            </a:r>
            <a:r>
              <a:rPr lang="en-US" altLang="zh-CN" sz="2400" dirty="0">
                <a:solidFill>
                  <a:srgbClr val="333333"/>
                </a:solidFill>
                <a:latin typeface="宋体" panose="02010600030101010101" pitchFamily="2" charset="-122"/>
                <a:ea typeface="宋体" panose="02010600030101010101" pitchFamily="2" charset="-122"/>
              </a:rPr>
              <a:t>1964—1970</a:t>
            </a:r>
            <a:r>
              <a:rPr lang="zh-CN" altLang="en-US" sz="2400" dirty="0">
                <a:solidFill>
                  <a:srgbClr val="333333"/>
                </a:solidFill>
                <a:latin typeface="宋体" panose="02010600030101010101" pitchFamily="2" charset="-122"/>
                <a:ea typeface="宋体" panose="02010600030101010101" pitchFamily="2" charset="-122"/>
              </a:rPr>
              <a:t>年）</a:t>
            </a:r>
            <a:endParaRPr lang="en-US" altLang="zh-CN" sz="2400" dirty="0">
              <a:solidFill>
                <a:srgbClr val="333333"/>
              </a:solidFill>
              <a:latin typeface="宋体" panose="02010600030101010101" pitchFamily="2" charset="-122"/>
              <a:ea typeface="宋体" panose="02010600030101010101" pitchFamily="2" charset="-122"/>
            </a:endParaRPr>
          </a:p>
          <a:p>
            <a:pPr marL="342900" lvl="0" indent="-342900" eaLnBrk="0" fontAlgn="base" hangingPunct="0">
              <a:spcBef>
                <a:spcPct val="0"/>
              </a:spcBef>
              <a:spcAft>
                <a:spcPct val="0"/>
              </a:spcAft>
              <a:buFont typeface="Wingdings" panose="05000000000000000000" pitchFamily="2" charset="2"/>
              <a:buChar char="Ø"/>
            </a:pPr>
            <a:endParaRPr lang="en-US" altLang="zh-CN" sz="2400" dirty="0">
              <a:solidFill>
                <a:srgbClr val="333333"/>
              </a:solidFill>
              <a:latin typeface="宋体" panose="02010600030101010101" pitchFamily="2" charset="-122"/>
              <a:ea typeface="宋体" panose="02010600030101010101" pitchFamily="2" charset="-122"/>
            </a:endParaRPr>
          </a:p>
          <a:p>
            <a:pPr marL="342900" lvl="0" indent="-342900" eaLnBrk="0" fontAlgn="base" hangingPunct="0">
              <a:spcBef>
                <a:spcPct val="0"/>
              </a:spcBef>
              <a:spcAft>
                <a:spcPct val="0"/>
              </a:spcAft>
              <a:buFont typeface="Wingdings" panose="05000000000000000000" pitchFamily="2" charset="2"/>
              <a:buChar char="Ø"/>
            </a:pPr>
            <a:r>
              <a:rPr lang="zh-CN" altLang="en-US" sz="2400" dirty="0">
                <a:solidFill>
                  <a:srgbClr val="333333"/>
                </a:solidFill>
                <a:latin typeface="宋体" panose="02010600030101010101" pitchFamily="2" charset="-122"/>
                <a:ea typeface="宋体" panose="02010600030101010101" pitchFamily="2" charset="-122"/>
              </a:rPr>
              <a:t>第</a:t>
            </a:r>
            <a:r>
              <a:rPr lang="en-US" altLang="zh-CN" sz="2400" dirty="0">
                <a:solidFill>
                  <a:srgbClr val="333333"/>
                </a:solidFill>
                <a:latin typeface="宋体" panose="02010600030101010101" pitchFamily="2" charset="-122"/>
                <a:ea typeface="宋体" panose="02010600030101010101" pitchFamily="2" charset="-122"/>
              </a:rPr>
              <a:t>4</a:t>
            </a:r>
            <a:r>
              <a:rPr lang="zh-CN" altLang="en-US" sz="2400" dirty="0">
                <a:solidFill>
                  <a:srgbClr val="333333"/>
                </a:solidFill>
                <a:latin typeface="宋体" panose="02010600030101010101" pitchFamily="2" charset="-122"/>
                <a:ea typeface="宋体" panose="02010600030101010101" pitchFamily="2" charset="-122"/>
              </a:rPr>
              <a:t>代：大规模集成电路计算机（</a:t>
            </a:r>
            <a:r>
              <a:rPr lang="en-US" altLang="zh-CN" sz="2400" dirty="0">
                <a:solidFill>
                  <a:srgbClr val="333333"/>
                </a:solidFill>
                <a:latin typeface="宋体" panose="02010600030101010101" pitchFamily="2" charset="-122"/>
                <a:ea typeface="宋体" panose="02010600030101010101" pitchFamily="2" charset="-122"/>
              </a:rPr>
              <a:t>1970</a:t>
            </a:r>
            <a:r>
              <a:rPr lang="zh-CN" altLang="en-US" sz="2400" dirty="0">
                <a:solidFill>
                  <a:srgbClr val="333333"/>
                </a:solidFill>
                <a:latin typeface="宋体" panose="02010600030101010101" pitchFamily="2" charset="-122"/>
                <a:ea typeface="宋体" panose="02010600030101010101" pitchFamily="2" charset="-122"/>
              </a:rPr>
              <a:t>年至今）</a:t>
            </a:r>
            <a:endParaRPr lang="en-US" altLang="zh-CN" sz="2400" dirty="0">
              <a:solidFill>
                <a:srgbClr val="333333"/>
              </a:solidFill>
              <a:latin typeface="宋体" panose="02010600030101010101" pitchFamily="2" charset="-122"/>
              <a:ea typeface="宋体" panose="02010600030101010101" pitchFamily="2" charset="-122"/>
            </a:endParaRPr>
          </a:p>
          <a:p>
            <a:pPr marL="342900" lvl="0" indent="-342900" eaLnBrk="0" fontAlgn="base" hangingPunct="0">
              <a:spcBef>
                <a:spcPct val="0"/>
              </a:spcBef>
              <a:spcAft>
                <a:spcPct val="0"/>
              </a:spcAft>
              <a:buFont typeface="Wingdings" panose="05000000000000000000" pitchFamily="2" charset="2"/>
              <a:buChar char="Ø"/>
            </a:pPr>
            <a:endParaRPr lang="en-US" altLang="zh-CN" sz="2400" dirty="0">
              <a:solidFill>
                <a:srgbClr val="333333"/>
              </a:solidFill>
              <a:latin typeface="宋体" panose="02010600030101010101" pitchFamily="2" charset="-122"/>
              <a:ea typeface="宋体" panose="02010600030101010101" pitchFamily="2" charset="-122"/>
            </a:endParaRPr>
          </a:p>
          <a:p>
            <a:pPr marL="342900" lvl="0" indent="-342900" eaLnBrk="0" fontAlgn="base" hangingPunct="0">
              <a:spcBef>
                <a:spcPct val="0"/>
              </a:spcBef>
              <a:spcAft>
                <a:spcPct val="0"/>
              </a:spcAft>
              <a:buFont typeface="Wingdings" panose="05000000000000000000" pitchFamily="2" charset="2"/>
              <a:buChar char="Ø"/>
            </a:pPr>
            <a:endParaRPr lang="en-US" altLang="zh-CN" sz="2400" dirty="0">
              <a:solidFill>
                <a:srgbClr val="333333"/>
              </a:solidFill>
              <a:latin typeface="宋体" panose="02010600030101010101" pitchFamily="2" charset="-122"/>
              <a:ea typeface="宋体" panose="02010600030101010101" pitchFamily="2" charset="-122"/>
            </a:endParaRPr>
          </a:p>
          <a:p>
            <a:pPr marL="342900" lvl="0" indent="-342900" eaLnBrk="0" fontAlgn="base" hangingPunct="0">
              <a:spcBef>
                <a:spcPct val="0"/>
              </a:spcBef>
              <a:spcAft>
                <a:spcPct val="0"/>
              </a:spcAft>
              <a:buFont typeface="Wingdings" panose="05000000000000000000" pitchFamily="2" charset="2"/>
              <a:buChar char="Ø"/>
            </a:pPr>
            <a:endParaRPr lang="en-US" altLang="zh-CN" sz="2400" dirty="0">
              <a:solidFill>
                <a:srgbClr val="333333"/>
              </a:solidFill>
              <a:latin typeface="宋体" panose="02010600030101010101" pitchFamily="2" charset="-122"/>
              <a:ea typeface="宋体" panose="02010600030101010101" pitchFamily="2" charset="-122"/>
            </a:endParaRPr>
          </a:p>
          <a:p>
            <a:endParaRPr lang="zh-CN" altLang="en-US" dirty="0"/>
          </a:p>
        </p:txBody>
      </p:sp>
      <p:sp>
        <p:nvSpPr>
          <p:cNvPr id="7" name="文本框 6">
            <a:extLst>
              <a:ext uri="{FF2B5EF4-FFF2-40B4-BE49-F238E27FC236}">
                <a16:creationId xmlns:a16="http://schemas.microsoft.com/office/drawing/2014/main" id="{8646F5D8-5DD3-416C-AA79-2F47FADE1F86}"/>
              </a:ext>
            </a:extLst>
          </p:cNvPr>
          <p:cNvSpPr txBox="1"/>
          <p:nvPr/>
        </p:nvSpPr>
        <p:spPr>
          <a:xfrm>
            <a:off x="591269" y="505633"/>
            <a:ext cx="1723549" cy="400110"/>
          </a:xfrm>
          <a:prstGeom prst="rect">
            <a:avLst/>
          </a:prstGeom>
          <a:noFill/>
        </p:spPr>
        <p:txBody>
          <a:bodyPr wrap="none" rtlCol="0">
            <a:spAutoFit/>
          </a:bodyPr>
          <a:lstStyle/>
          <a:p>
            <a:r>
              <a:rPr lang="zh-CN" altLang="en-US" sz="2000" dirty="0">
                <a:latin typeface="宋体" panose="02010600030101010101" pitchFamily="2" charset="-122"/>
                <a:ea typeface="宋体" panose="02010600030101010101" pitchFamily="2" charset="-122"/>
              </a:rPr>
              <a:t>计算机发展史</a:t>
            </a:r>
          </a:p>
        </p:txBody>
      </p:sp>
    </p:spTree>
    <p:extLst>
      <p:ext uri="{BB962C8B-B14F-4D97-AF65-F5344CB8AC3E}">
        <p14:creationId xmlns:p14="http://schemas.microsoft.com/office/powerpoint/2010/main" val="2667733407"/>
      </p:ext>
    </p:extLst>
  </p:cSld>
  <p:clrMapOvr>
    <a:masterClrMapping/>
  </p:clrMapOvr>
  <mc:AlternateContent xmlns:mc="http://schemas.openxmlformats.org/markup-compatibility/2006">
    <mc:Choice xmlns:p14="http://schemas.microsoft.com/office/powerpoint/2010/main" Requires="p14">
      <p:transition spd="slow" p14:dur="2000" advTm="3328"/>
    </mc:Choice>
    <mc:Fallback>
      <p:transition spd="slow" advTm="332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CEE2C88-6C8F-484D-AF69-578F576B1F44}" type="slidenum">
              <a:rPr kumimoji="0" lang="en-US" sz="1000" b="0" i="0" u="none" strike="noStrike" kern="1200" cap="none" spc="0" normalizeH="0" baseline="0" noProof="0" smtClean="0">
                <a:ln>
                  <a:noFill/>
                </a:ln>
                <a:solidFill>
                  <a:prstClr val="white">
                    <a:lumMod val="50000"/>
                  </a:prstClr>
                </a:solidFill>
                <a:effectLst/>
                <a:uLnTx/>
                <a:uFillTx/>
                <a:latin typeface="Lato" panose="020F0502020204030203" pitchFamily="34" charset="0"/>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10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微软雅黑"/>
              <a:cs typeface="+mn-cs"/>
            </a:endParaRPr>
          </a:p>
        </p:txBody>
      </p:sp>
      <p:sp>
        <p:nvSpPr>
          <p:cNvPr id="34"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480EA75C-50C3-4164-B8AE-7F883769D6BA}"/>
              </a:ext>
            </a:extLst>
          </p:cNvPr>
          <p:cNvSpPr txBox="1"/>
          <p:nvPr/>
        </p:nvSpPr>
        <p:spPr>
          <a:xfrm>
            <a:off x="870426" y="1524000"/>
            <a:ext cx="10451147" cy="2308324"/>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计算机是由硬件系统</a:t>
            </a:r>
            <a:r>
              <a:rPr lang="en-US" altLang="zh-CN" sz="2400" dirty="0">
                <a:latin typeface="宋体" panose="02010600030101010101" pitchFamily="2" charset="-122"/>
                <a:ea typeface="宋体" panose="02010600030101010101" pitchFamily="2" charset="-122"/>
              </a:rPr>
              <a:t>(hardware system)</a:t>
            </a:r>
            <a:r>
              <a:rPr lang="zh-CN" altLang="en-US" sz="2400" dirty="0">
                <a:latin typeface="宋体" panose="02010600030101010101" pitchFamily="2" charset="-122"/>
                <a:ea typeface="宋体" panose="02010600030101010101" pitchFamily="2" charset="-122"/>
              </a:rPr>
              <a:t>和软件系统</a:t>
            </a:r>
            <a:r>
              <a:rPr lang="en-US" altLang="zh-CN" sz="2400" dirty="0">
                <a:latin typeface="宋体" panose="02010600030101010101" pitchFamily="2" charset="-122"/>
                <a:ea typeface="宋体" panose="02010600030101010101" pitchFamily="2" charset="-122"/>
              </a:rPr>
              <a:t>(software system)</a:t>
            </a:r>
            <a:r>
              <a:rPr lang="zh-CN" altLang="en-US" sz="2400" dirty="0">
                <a:latin typeface="宋体" panose="02010600030101010101" pitchFamily="2" charset="-122"/>
                <a:ea typeface="宋体" panose="02010600030101010101" pitchFamily="2" charset="-122"/>
              </a:rPr>
              <a:t>两部分组成的。</a:t>
            </a:r>
          </a:p>
          <a:p>
            <a:endParaRPr lang="zh-CN" altLang="en-US" sz="2400" dirty="0">
              <a:latin typeface="宋体" panose="02010600030101010101" pitchFamily="2" charset="-122"/>
              <a:ea typeface="宋体" panose="02010600030101010101" pitchFamily="2" charset="-122"/>
            </a:endParaRPr>
          </a:p>
          <a:p>
            <a:pPr marL="342900" indent="-3429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传统电脑系统的硬件单元一般可分为输入单元、输出单元、算术逻辑单元、控制单元及记忆单元，其中算术逻辑单元和控制单元合称中央处理单元</a:t>
            </a:r>
            <a:r>
              <a:rPr lang="en-US" altLang="zh-CN" sz="2400"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C</a:t>
            </a:r>
            <a:r>
              <a:rPr lang="en-US" altLang="zh-CN" sz="2400" dirty="0">
                <a:latin typeface="宋体" panose="02010600030101010101" pitchFamily="2" charset="-122"/>
                <a:ea typeface="宋体" panose="02010600030101010101" pitchFamily="2" charset="-122"/>
              </a:rPr>
              <a:t>enter </a:t>
            </a:r>
            <a:r>
              <a:rPr lang="en-US" altLang="zh-CN" sz="2400" b="1" dirty="0">
                <a:latin typeface="宋体" panose="02010600030101010101" pitchFamily="2" charset="-122"/>
                <a:ea typeface="宋体" panose="02010600030101010101" pitchFamily="2" charset="-122"/>
              </a:rPr>
              <a:t>P</a:t>
            </a:r>
            <a:r>
              <a:rPr lang="en-US" altLang="zh-CN" sz="2400" dirty="0">
                <a:latin typeface="宋体" panose="02010600030101010101" pitchFamily="2" charset="-122"/>
                <a:ea typeface="宋体" panose="02010600030101010101" pitchFamily="2" charset="-122"/>
              </a:rPr>
              <a:t>rocessing </a:t>
            </a:r>
            <a:r>
              <a:rPr lang="en-US" altLang="zh-CN" sz="2400" b="1" dirty="0">
                <a:latin typeface="宋体" panose="02010600030101010101" pitchFamily="2" charset="-122"/>
                <a:ea typeface="宋体" panose="02010600030101010101" pitchFamily="2" charset="-122"/>
              </a:rPr>
              <a:t>U</a:t>
            </a:r>
            <a:r>
              <a:rPr lang="en-US" altLang="zh-CN" sz="2400" dirty="0">
                <a:latin typeface="宋体" panose="02010600030101010101" pitchFamily="2" charset="-122"/>
                <a:ea typeface="宋体" panose="02010600030101010101" pitchFamily="2" charset="-122"/>
              </a:rPr>
              <a:t>nit)</a:t>
            </a:r>
            <a:r>
              <a:rPr lang="zh-CN" altLang="en-US" sz="24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830093658"/>
      </p:ext>
    </p:extLst>
  </p:cSld>
  <p:clrMapOvr>
    <a:masterClrMapping/>
  </p:clrMapOvr>
  <mc:AlternateContent xmlns:mc="http://schemas.openxmlformats.org/markup-compatibility/2006">
    <mc:Choice xmlns:p14="http://schemas.microsoft.com/office/powerpoint/2010/main" Requires="p14">
      <p:transition spd="slow" p14:dur="2000" advTm="247"/>
    </mc:Choice>
    <mc:Fallback>
      <p:transition spd="slow" advTm="24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CEE2C88-6C8F-484D-AF69-578F576B1F44}" type="slidenum">
              <a:rPr kumimoji="0" lang="en-US" sz="1000" b="0" i="0" u="none" strike="noStrike" kern="1200" cap="none" spc="0" normalizeH="0" baseline="0" noProof="0" smtClean="0">
                <a:ln>
                  <a:noFill/>
                </a:ln>
                <a:solidFill>
                  <a:prstClr val="white">
                    <a:lumMod val="50000"/>
                  </a:prstClr>
                </a:solidFill>
                <a:effectLst/>
                <a:uLnTx/>
                <a:uFillTx/>
                <a:latin typeface="Lato" panose="020F0502020204030203" pitchFamily="34" charset="0"/>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微软雅黑"/>
              <a:cs typeface="+mn-cs"/>
            </a:endParaRPr>
          </a:p>
        </p:txBody>
      </p:sp>
      <p:sp>
        <p:nvSpPr>
          <p:cNvPr id="34"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480EA75C-50C3-4164-B8AE-7F883769D6BA}"/>
              </a:ext>
            </a:extLst>
          </p:cNvPr>
          <p:cNvSpPr txBox="1"/>
          <p:nvPr/>
        </p:nvSpPr>
        <p:spPr>
          <a:xfrm>
            <a:off x="870426" y="1524000"/>
            <a:ext cx="10451147" cy="156966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一些物理装置按系统结构的要求构成一个有机整体为计算机软件运行提供物质基础。</a:t>
            </a:r>
            <a:endParaRPr lang="en-US" altLang="zh-CN" sz="2400" dirty="0">
              <a:latin typeface="宋体" panose="02010600030101010101" pitchFamily="2" charset="-122"/>
              <a:ea typeface="宋体" panose="02010600030101010101" pitchFamily="2" charset="-122"/>
            </a:endParaRPr>
          </a:p>
          <a:p>
            <a:pPr marL="342900" indent="-342900">
              <a:buFont typeface="Wingdings" panose="05000000000000000000" pitchFamily="2" charset="2"/>
              <a:buChar char="Ø"/>
            </a:pPr>
            <a:endParaRPr lang="en-US" altLang="zh-CN" sz="2400" dirty="0">
              <a:latin typeface="宋体" panose="02010600030101010101" pitchFamily="2" charset="-122"/>
              <a:ea typeface="宋体" panose="02010600030101010101" pitchFamily="2" charset="-122"/>
            </a:endParaRPr>
          </a:p>
          <a:p>
            <a:pPr marL="342900" indent="-3429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电源、主板、</a:t>
            </a:r>
            <a:r>
              <a:rPr lang="en-US" altLang="zh-CN" sz="2400" dirty="0">
                <a:latin typeface="宋体" panose="02010600030101010101" pitchFamily="2" charset="-122"/>
                <a:ea typeface="宋体" panose="02010600030101010101" pitchFamily="2" charset="-122"/>
              </a:rPr>
              <a:t>CPU</a:t>
            </a:r>
            <a:r>
              <a:rPr lang="zh-CN" altLang="en-US" sz="2400" dirty="0">
                <a:latin typeface="宋体" panose="02010600030101010101" pitchFamily="2" charset="-122"/>
                <a:ea typeface="宋体" panose="02010600030101010101" pitchFamily="2" charset="-122"/>
              </a:rPr>
              <a:t>、内存、硬盘、声卡、显卡</a:t>
            </a:r>
            <a:r>
              <a:rPr lang="en-US" altLang="zh-CN"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3CA423B8-2989-44FD-8AEE-AC4ACBED4F85}"/>
              </a:ext>
            </a:extLst>
          </p:cNvPr>
          <p:cNvSpPr txBox="1"/>
          <p:nvPr/>
        </p:nvSpPr>
        <p:spPr>
          <a:xfrm>
            <a:off x="384513" y="460790"/>
            <a:ext cx="3552831"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硬件系统</a:t>
            </a:r>
          </a:p>
        </p:txBody>
      </p:sp>
    </p:spTree>
    <p:extLst>
      <p:ext uri="{BB962C8B-B14F-4D97-AF65-F5344CB8AC3E}">
        <p14:creationId xmlns:p14="http://schemas.microsoft.com/office/powerpoint/2010/main" val="2891277836"/>
      </p:ext>
    </p:extLst>
  </p:cSld>
  <p:clrMapOvr>
    <a:masterClrMapping/>
  </p:clrMapOvr>
  <mc:AlternateContent xmlns:mc="http://schemas.openxmlformats.org/markup-compatibility/2006">
    <mc:Choice xmlns:p14="http://schemas.microsoft.com/office/powerpoint/2010/main" Requires="p14">
      <p:transition spd="slow" p14:dur="2000" advTm="278"/>
    </mc:Choice>
    <mc:Fallback>
      <p:transition spd="slow" advTm="27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CEE2C88-6C8F-484D-AF69-578F576B1F44}" type="slidenum">
              <a:rPr kumimoji="0" lang="en-US" sz="1000" b="0" i="0" u="none" strike="noStrike" kern="1200" cap="none" spc="0" normalizeH="0" baseline="0" noProof="0" smtClean="0">
                <a:ln>
                  <a:noFill/>
                </a:ln>
                <a:solidFill>
                  <a:prstClr val="white">
                    <a:lumMod val="50000"/>
                  </a:prstClr>
                </a:solidFill>
                <a:effectLst/>
                <a:uLnTx/>
                <a:uFillTx/>
                <a:latin typeface="Lato" panose="020F0502020204030203" pitchFamily="34" charset="0"/>
                <a:ea typeface="微软雅黑"/>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dirty="0">
              <a:ln>
                <a:noFill/>
              </a:ln>
              <a:solidFill>
                <a:prstClr val="white">
                  <a:lumMod val="50000"/>
                </a:prstClr>
              </a:solidFill>
              <a:effectLst/>
              <a:uLnTx/>
              <a:uFillTx/>
              <a:latin typeface="Lato" panose="020F0502020204030203" pitchFamily="34" charset="0"/>
              <a:ea typeface="微软雅黑"/>
              <a:cs typeface="+mn-cs"/>
            </a:endParaRPr>
          </a:p>
        </p:txBody>
      </p:sp>
      <p:sp>
        <p:nvSpPr>
          <p:cNvPr id="34"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480EA75C-50C3-4164-B8AE-7F883769D6BA}"/>
              </a:ext>
            </a:extLst>
          </p:cNvPr>
          <p:cNvSpPr txBox="1"/>
          <p:nvPr/>
        </p:nvSpPr>
        <p:spPr>
          <a:xfrm>
            <a:off x="870426" y="1524000"/>
            <a:ext cx="10451147" cy="4154984"/>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所谓软件是指为方便使用计算机和提高使用效率而组织的程序以及用于开发、使用和维护的有关文档</a:t>
            </a:r>
            <a:endParaRPr lang="en-US" altLang="zh-CN" sz="2400" dirty="0">
              <a:latin typeface="宋体" panose="02010600030101010101" pitchFamily="2" charset="-122"/>
              <a:ea typeface="宋体" panose="02010600030101010101" pitchFamily="2" charset="-122"/>
            </a:endParaRPr>
          </a:p>
          <a:p>
            <a:pPr marL="342900" indent="-342900">
              <a:buFont typeface="Wingdings" panose="05000000000000000000" pitchFamily="2" charset="2"/>
              <a:buChar char="Ø"/>
            </a:pPr>
            <a:endParaRPr lang="en-US" altLang="zh-CN" sz="2400" dirty="0">
              <a:latin typeface="宋体" panose="02010600030101010101" pitchFamily="2" charset="-122"/>
              <a:ea typeface="宋体" panose="02010600030101010101" pitchFamily="2" charset="-122"/>
            </a:endParaRPr>
          </a:p>
          <a:p>
            <a:pPr marL="342900" indent="-3429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软件系统可分为系统软件和应用软件两大类</a:t>
            </a:r>
            <a:endParaRPr lang="en-US" altLang="zh-CN" sz="2400" dirty="0">
              <a:latin typeface="宋体" panose="02010600030101010101" pitchFamily="2" charset="-122"/>
              <a:ea typeface="宋体" panose="02010600030101010101" pitchFamily="2" charset="-122"/>
            </a:endParaRPr>
          </a:p>
          <a:p>
            <a:pPr marL="342900" indent="-342900">
              <a:buFont typeface="Wingdings" panose="05000000000000000000" pitchFamily="2" charset="2"/>
              <a:buChar char="Ø"/>
            </a:pPr>
            <a:endParaRPr lang="en-US" altLang="zh-CN" sz="2400" dirty="0">
              <a:latin typeface="宋体" panose="02010600030101010101" pitchFamily="2" charset="-122"/>
              <a:ea typeface="宋体" panose="02010600030101010101" pitchFamily="2" charset="-122"/>
            </a:endParaRPr>
          </a:p>
          <a:p>
            <a:pPr marL="342900" indent="-342900">
              <a:buFont typeface="Wingdings" panose="05000000000000000000" pitchFamily="2" charset="2"/>
              <a:buChar char="Ø"/>
            </a:pPr>
            <a:endParaRPr lang="en-US" altLang="zh-CN" sz="2400" dirty="0">
              <a:latin typeface="宋体" panose="02010600030101010101" pitchFamily="2" charset="-122"/>
              <a:ea typeface="宋体" panose="02010600030101010101" pitchFamily="2" charset="-122"/>
            </a:endParaRPr>
          </a:p>
          <a:p>
            <a:pPr marL="342900" indent="-342900">
              <a:buFont typeface="Wingdings" panose="05000000000000000000" pitchFamily="2" charset="2"/>
              <a:buChar char="Ø"/>
            </a:pPr>
            <a:endParaRPr lang="en-US" altLang="zh-CN" sz="2400" dirty="0">
              <a:latin typeface="宋体" panose="02010600030101010101" pitchFamily="2" charset="-122"/>
              <a:ea typeface="宋体" panose="02010600030101010101" pitchFamily="2" charset="-122"/>
            </a:endParaRPr>
          </a:p>
          <a:p>
            <a:pPr marL="342900" indent="-342900">
              <a:buFont typeface="Wingdings" panose="05000000000000000000" pitchFamily="2" charset="2"/>
              <a:buChar char="Ø"/>
            </a:pPr>
            <a:endParaRPr lang="en-US" altLang="zh-CN" sz="2400" dirty="0">
              <a:latin typeface="宋体" panose="02010600030101010101" pitchFamily="2" charset="-122"/>
              <a:ea typeface="宋体" panose="02010600030101010101" pitchFamily="2" charset="-122"/>
            </a:endParaRPr>
          </a:p>
          <a:p>
            <a:pPr marL="342900" indent="-3429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操作系统</a:t>
            </a:r>
            <a:r>
              <a:rPr lang="en-US" altLang="zh-CN" sz="2400" dirty="0">
                <a:latin typeface="宋体" panose="02010600030101010101" pitchFamily="2" charset="-122"/>
                <a:ea typeface="宋体" panose="02010600030101010101" pitchFamily="2" charset="-122"/>
              </a:rPr>
              <a:t>(OS)</a:t>
            </a:r>
            <a:r>
              <a:rPr lang="zh-CN" altLang="en-US" sz="2400" dirty="0">
                <a:latin typeface="宋体" panose="02010600030101010101" pitchFamily="2" charset="-122"/>
                <a:ea typeface="宋体" panose="02010600030101010101" pitchFamily="2" charset="-122"/>
              </a:rPr>
              <a:t>属于软件系统，它的主要目的有两个：</a:t>
            </a:r>
            <a:endParaRPr lang="en-US" altLang="zh-CN" sz="2400" dirty="0">
              <a:latin typeface="宋体" panose="02010600030101010101" pitchFamily="2" charset="-122"/>
              <a:ea typeface="宋体" panose="02010600030101010101" pitchFamily="2" charset="-122"/>
            </a:endParaRPr>
          </a:p>
          <a:p>
            <a:pPr marL="342900" indent="-34290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一是方便用户使用计算机</a:t>
            </a:r>
            <a:endParaRPr lang="en-US" altLang="zh-CN" sz="2400" dirty="0">
              <a:latin typeface="宋体" panose="02010600030101010101" pitchFamily="2" charset="-122"/>
              <a:ea typeface="宋体" panose="02010600030101010101" pitchFamily="2" charset="-122"/>
            </a:endParaRPr>
          </a:p>
          <a:p>
            <a:pPr marL="342900" indent="-342900">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二是用户和计算机的接口</a:t>
            </a:r>
            <a:endParaRPr lang="en-US" altLang="zh-CN" sz="24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3CA423B8-2989-44FD-8AEE-AC4ACBED4F85}"/>
              </a:ext>
            </a:extLst>
          </p:cNvPr>
          <p:cNvSpPr txBox="1"/>
          <p:nvPr/>
        </p:nvSpPr>
        <p:spPr>
          <a:xfrm>
            <a:off x="384513" y="460790"/>
            <a:ext cx="3552831"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软件系统</a:t>
            </a:r>
          </a:p>
        </p:txBody>
      </p:sp>
    </p:spTree>
    <p:extLst>
      <p:ext uri="{BB962C8B-B14F-4D97-AF65-F5344CB8AC3E}">
        <p14:creationId xmlns:p14="http://schemas.microsoft.com/office/powerpoint/2010/main" val="2307743798"/>
      </p:ext>
    </p:extLst>
  </p:cSld>
  <p:clrMapOvr>
    <a:masterClrMapping/>
  </p:clrMapOvr>
  <mc:AlternateContent xmlns:mc="http://schemas.openxmlformats.org/markup-compatibility/2006">
    <mc:Choice xmlns:p14="http://schemas.microsoft.com/office/powerpoint/2010/main" Requires="p14">
      <p:transition spd="slow" p14:dur="2000" advTm="340"/>
    </mc:Choice>
    <mc:Fallback>
      <p:transition spd="slow" advTm="34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p:nvPr/>
        </p:nvSpPr>
        <p:spPr>
          <a:xfrm>
            <a:off x="4585333" y="265519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rPr>
              <a:t>冯诺依曼结构</a:t>
            </a: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2</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213326784"/>
      </p:ext>
    </p:extLst>
  </p:cSld>
  <p:clrMapOvr>
    <a:masterClrMapping/>
  </p:clrMapOvr>
  <mc:AlternateContent xmlns:mc="http://schemas.openxmlformats.org/markup-compatibility/2006">
    <mc:Choice xmlns:p14="http://schemas.microsoft.com/office/powerpoint/2010/main" Requires="p14">
      <p:transition spd="slow" p14:dur="2000" advTm="467"/>
    </mc:Choice>
    <mc:Fallback>
      <p:transition spd="slow" advTm="467"/>
    </mc:Fallback>
  </mc:AlternateContent>
</p:sld>
</file>

<file path=ppt/theme/theme1.xml><?xml version="1.0" encoding="utf-8"?>
<a:theme xmlns:a="http://schemas.openxmlformats.org/drawingml/2006/main" name="Office Theme">
  <a:themeElements>
    <a:clrScheme name="红色">
      <a:dk1>
        <a:sysClr val="windowText" lastClr="000000"/>
      </a:dk1>
      <a:lt1>
        <a:sysClr val="window" lastClr="FFFFFF"/>
      </a:lt1>
      <a:dk2>
        <a:srgbClr val="44546A"/>
      </a:dk2>
      <a:lt2>
        <a:srgbClr val="E7E6E6"/>
      </a:lt2>
      <a:accent1>
        <a:srgbClr val="F23B48"/>
      </a:accent1>
      <a:accent2>
        <a:srgbClr val="3F3F3F"/>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23B4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1_Office Theme">
  <a:themeElements>
    <a:clrScheme name="红色">
      <a:dk1>
        <a:sysClr val="windowText" lastClr="000000"/>
      </a:dk1>
      <a:lt1>
        <a:sysClr val="window" lastClr="FFFFFF"/>
      </a:lt1>
      <a:dk2>
        <a:srgbClr val="44546A"/>
      </a:dk2>
      <a:lt2>
        <a:srgbClr val="E7E6E6"/>
      </a:lt2>
      <a:accent1>
        <a:srgbClr val="F23B48"/>
      </a:accent1>
      <a:accent2>
        <a:srgbClr val="3F3F3F"/>
      </a:accent2>
      <a:accent3>
        <a:srgbClr val="F23B48"/>
      </a:accent3>
      <a:accent4>
        <a:srgbClr val="3F3F3F"/>
      </a:accent4>
      <a:accent5>
        <a:srgbClr val="F23B48"/>
      </a:accent5>
      <a:accent6>
        <a:srgbClr val="3F3F3F"/>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163</TotalTime>
  <Words>677</Words>
  <Application>Microsoft Office PowerPoint</Application>
  <PresentationFormat>宽屏</PresentationFormat>
  <Paragraphs>124</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17</vt:i4>
      </vt:variant>
    </vt:vector>
  </HeadingPairs>
  <TitlesOfParts>
    <vt:vector size="27" baseType="lpstr">
      <vt:lpstr>Lato</vt:lpstr>
      <vt:lpstr>Open Sans</vt:lpstr>
      <vt:lpstr>Raleway</vt:lpstr>
      <vt:lpstr>宋体</vt:lpstr>
      <vt:lpstr>微软雅黑</vt:lpstr>
      <vt:lpstr>Arial</vt:lpstr>
      <vt:lpstr>Calibri</vt:lpstr>
      <vt:lpstr>Wingdings</vt:lpstr>
      <vt:lpstr>Office Theme</vt:lpstr>
      <vt:lpstr>11_Office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qb</cp:lastModifiedBy>
  <cp:revision>20</cp:revision>
  <dcterms:created xsi:type="dcterms:W3CDTF">2017-02-13T15:17:59Z</dcterms:created>
  <dcterms:modified xsi:type="dcterms:W3CDTF">2021-09-02T12:36:42Z</dcterms:modified>
</cp:coreProperties>
</file>