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69" r:id="rId2"/>
  </p:sldMasterIdLst>
  <p:notesMasterIdLst>
    <p:notesMasterId r:id="rId25"/>
  </p:notesMasterIdLst>
  <p:sldIdLst>
    <p:sldId id="256" r:id="rId3"/>
    <p:sldId id="257" r:id="rId4"/>
    <p:sldId id="258" r:id="rId5"/>
    <p:sldId id="302" r:id="rId6"/>
    <p:sldId id="304" r:id="rId7"/>
    <p:sldId id="305" r:id="rId8"/>
    <p:sldId id="313" r:id="rId9"/>
    <p:sldId id="317" r:id="rId10"/>
    <p:sldId id="318" r:id="rId11"/>
    <p:sldId id="263" r:id="rId12"/>
    <p:sldId id="282" r:id="rId13"/>
    <p:sldId id="306" r:id="rId14"/>
    <p:sldId id="268" r:id="rId15"/>
    <p:sldId id="309" r:id="rId16"/>
    <p:sldId id="321" r:id="rId17"/>
    <p:sldId id="310" r:id="rId18"/>
    <p:sldId id="311" r:id="rId19"/>
    <p:sldId id="314" r:id="rId20"/>
    <p:sldId id="315" r:id="rId21"/>
    <p:sldId id="319" r:id="rId22"/>
    <p:sldId id="320" r:id="rId23"/>
    <p:sldId id="32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3" autoAdjust="0"/>
    <p:restoredTop sz="94660"/>
  </p:normalViewPr>
  <p:slideViewPr>
    <p:cSldViewPr snapToGrid="0" showGuides="1">
      <p:cViewPr varScale="1">
        <p:scale>
          <a:sx n="72" d="100"/>
          <a:sy n="72" d="100"/>
        </p:scale>
        <p:origin x="94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0295A-D548-463D-A0FB-7869A4CA0027}" type="datetimeFigureOut">
              <a:rPr lang="zh-CN" altLang="en-US" smtClean="0"/>
              <a:t>2021/9/13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F0AFC-48CF-49C0-954B-6A141C32AE05}" type="slidenum">
              <a:rPr lang="zh-CN" altLang="en-US" smtClean="0"/>
              <a:t>‹#›</a:t>
            </a:fld>
            <a:endParaRPr lang="zh-CN" altLang="en-US"/>
          </a:p>
        </p:txBody>
      </p:sp>
    </p:spTree>
    <p:extLst>
      <p:ext uri="{BB962C8B-B14F-4D97-AF65-F5344CB8AC3E}">
        <p14:creationId xmlns:p14="http://schemas.microsoft.com/office/powerpoint/2010/main" val="260340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37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142B6578-AAF6-4D63-A545-F6C311EB50A4}" type="datetimeFigureOut">
              <a:rPr lang="zh-CN" altLang="en-US" smtClean="0"/>
              <a:t>2021/9/13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32CCA8F1-65B7-4168-9E5A-D348FEC2CD71}" type="slidenum">
              <a:rPr lang="zh-CN" altLang="en-US" smtClean="0"/>
              <a:t>‹#›</a:t>
            </a:fld>
            <a:endParaRPr lang="zh-CN" altLang="en-US"/>
          </a:p>
        </p:txBody>
      </p:sp>
    </p:spTree>
    <p:extLst>
      <p:ext uri="{BB962C8B-B14F-4D97-AF65-F5344CB8AC3E}">
        <p14:creationId xmlns:p14="http://schemas.microsoft.com/office/powerpoint/2010/main" val="186092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2555700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3" name="Rounded Rectangle 12"/>
          <p:cNvSpPr/>
          <p:nvPr userDrawn="1"/>
        </p:nvSpPr>
        <p:spPr>
          <a:xfrm>
            <a:off x="0" y="463101"/>
            <a:ext cx="142875" cy="416822"/>
          </a:xfrm>
          <a:prstGeom prst="roundRect">
            <a:avLst>
              <a:gd name="adj" fmla="val 0"/>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endParaRPr>
          </a:p>
        </p:txBody>
      </p:sp>
      <p:sp>
        <p:nvSpPr>
          <p:cNvPr id="7" name="Text Placeholder 10"/>
          <p:cNvSpPr>
            <a:spLocks noGrp="1"/>
          </p:cNvSpPr>
          <p:nvPr>
            <p:ph type="body" sz="quarter" idx="13"/>
          </p:nvPr>
        </p:nvSpPr>
        <p:spPr>
          <a:xfrm>
            <a:off x="252193" y="463101"/>
            <a:ext cx="3817473" cy="416822"/>
          </a:xfrm>
        </p:spPr>
        <p:txBody>
          <a:bodyPr lIns="0" tIns="0" rIns="0" bIns="0" anchor="ctr" anchorCtr="0">
            <a:noAutofit/>
          </a:bodyPr>
          <a:lstStyle>
            <a:lvl1pPr marL="0" indent="0">
              <a:buNone/>
              <a:defRPr sz="20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endParaRPr lang="id-ID" dirty="0"/>
          </a:p>
        </p:txBody>
      </p:sp>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42934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0" name="Rounded Rectangle 9"/>
          <p:cNvSpPr/>
          <p:nvPr userDrawn="1"/>
        </p:nvSpPr>
        <p:spPr>
          <a:xfrm>
            <a:off x="11471564" y="372774"/>
            <a:ext cx="431078" cy="29873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lumMod val="50000"/>
                </a:prstClr>
              </a:solidFill>
            </a:endParaRPr>
          </a:p>
        </p:txBody>
      </p:sp>
      <p:sp>
        <p:nvSpPr>
          <p:cNvPr id="15" name="Slide Number Placeholder 5"/>
          <p:cNvSpPr>
            <a:spLocks noGrp="1"/>
          </p:cNvSpPr>
          <p:nvPr>
            <p:ph type="sldNum" sz="quarter" idx="12"/>
          </p:nvPr>
        </p:nvSpPr>
        <p:spPr>
          <a:xfrm>
            <a:off x="11471564" y="327460"/>
            <a:ext cx="431078" cy="389083"/>
          </a:xfrm>
        </p:spPr>
        <p:txBody>
          <a:bodyPr lIns="0" tIns="0" rIns="0" bIns="0"/>
          <a:lstStyle>
            <a:lvl1pPr algn="ctr">
              <a:defRPr sz="1000">
                <a:solidFill>
                  <a:schemeClr val="bg1">
                    <a:lumMod val="50000"/>
                  </a:schemeClr>
                </a:solidFill>
                <a:latin typeface="Lato" panose="020F0502020204030203" pitchFamily="34" charset="0"/>
              </a:defRPr>
            </a:lvl1pPr>
          </a:lstStyle>
          <a:p>
            <a:pPr>
              <a:defRPr/>
            </a:pPr>
            <a:fld id="{FCEE2C88-6C8F-484D-AF69-578F576B1F44}" type="slidenum">
              <a:rPr lang="en-US" smtClean="0">
                <a:solidFill>
                  <a:prstClr val="white">
                    <a:lumMod val="50000"/>
                  </a:prstClr>
                </a:solidFill>
              </a:rPr>
              <a:pPr>
                <a:defRPr/>
              </a:pPr>
              <a:t>‹#›</a:t>
            </a:fld>
            <a:endParaRPr lang="en-US" dirty="0">
              <a:solidFill>
                <a:prstClr val="white">
                  <a:lumMod val="50000"/>
                </a:prstClr>
              </a:solidFill>
            </a:endParaRPr>
          </a:p>
        </p:txBody>
      </p:sp>
    </p:spTree>
    <p:extLst>
      <p:ext uri="{BB962C8B-B14F-4D97-AF65-F5344CB8AC3E}">
        <p14:creationId xmlns:p14="http://schemas.microsoft.com/office/powerpoint/2010/main" val="81546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3036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945731"/>
      </p:ext>
    </p:extLst>
  </p:cSld>
  <p:clrMap bg1="lt1" tx1="dk1" bg2="lt2" tx2="dk2" accent1="accent1" accent2="accent2" accent3="accent3" accent4="accent4" accent5="accent5" accent6="accent6" hlink="hlink" folHlink="folHlink"/>
  <p:sldLayoutIdLst>
    <p:sldLayoutId id="2147483668" r:id="rId1"/>
    <p:sldLayoutId id="2147483673" r:id="rId2"/>
    <p:sldLayoutId id="2147483674" r:id="rId3"/>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aleway" panose="020B0003030101060003" pitchFamily="34" charset="0"/>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aleway" panose="020B0003030101060003" pitchFamily="34" charset="0"/>
              </a:defRPr>
            </a:lvl1pPr>
          </a:lstStyle>
          <a:p>
            <a:pPr>
              <a:defRPr/>
            </a:pPr>
            <a:fld id="{FCEE2C88-6C8F-484D-AF69-578F576B1F44}"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2511787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959688" y="-511830"/>
            <a:ext cx="8511676" cy="791552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cs typeface="+mn-ea"/>
              <a:sym typeface="+mn-lt"/>
            </a:endParaRPr>
          </a:p>
        </p:txBody>
      </p:sp>
      <p:sp>
        <p:nvSpPr>
          <p:cNvPr id="6" name="文本框 8"/>
          <p:cNvSpPr txBox="1"/>
          <p:nvPr/>
        </p:nvSpPr>
        <p:spPr>
          <a:xfrm>
            <a:off x="3676650" y="2984265"/>
            <a:ext cx="4838700"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en-US" sz="5400" b="1" i="0" u="none" strike="noStrike" kern="1200" cap="none" spc="0" normalizeH="0" baseline="0" noProof="0" dirty="0">
                <a:ln>
                  <a:noFill/>
                </a:ln>
                <a:solidFill>
                  <a:schemeClr val="tx1">
                    <a:lumMod val="75000"/>
                    <a:lumOff val="25000"/>
                  </a:schemeClr>
                </a:solidFill>
                <a:effectLst/>
                <a:uLnTx/>
                <a:uFillTx/>
                <a:cs typeface="+mn-ea"/>
                <a:sym typeface="+mn-lt"/>
              </a:rPr>
              <a:t>计网基础（一）</a:t>
            </a:r>
          </a:p>
        </p:txBody>
      </p:sp>
      <p:sp>
        <p:nvSpPr>
          <p:cNvPr id="8" name="椭圆 7"/>
          <p:cNvSpPr/>
          <p:nvPr/>
        </p:nvSpPr>
        <p:spPr>
          <a:xfrm>
            <a:off x="1588485" y="-1160759"/>
            <a:ext cx="9254082" cy="921337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9" name="组合 8"/>
          <p:cNvGrpSpPr/>
          <p:nvPr/>
        </p:nvGrpSpPr>
        <p:grpSpPr>
          <a:xfrm>
            <a:off x="2063111" y="930360"/>
            <a:ext cx="8065769" cy="5446338"/>
            <a:chOff x="2063111" y="930360"/>
            <a:chExt cx="8065769" cy="5446338"/>
          </a:xfrm>
        </p:grpSpPr>
        <p:sp>
          <p:nvSpPr>
            <p:cNvPr id="10" name="椭圆 9"/>
            <p:cNvSpPr/>
            <p:nvPr/>
          </p:nvSpPr>
          <p:spPr>
            <a:xfrm>
              <a:off x="2063111" y="9303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椭圆 10"/>
            <p:cNvSpPr/>
            <p:nvPr/>
          </p:nvSpPr>
          <p:spPr>
            <a:xfrm>
              <a:off x="9787942" y="6035760"/>
              <a:ext cx="340938" cy="340938"/>
            </a:xfrm>
            <a:prstGeom prst="ellipse">
              <a:avLst/>
            </a:prstGeom>
            <a:solidFill>
              <a:srgbClr val="F23B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12" name="自由: 形状 34"/>
          <p:cNvSpPr/>
          <p:nvPr/>
        </p:nvSpPr>
        <p:spPr>
          <a:xfrm rot="2700000">
            <a:off x="6145376" y="5876946"/>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文本框 1">
            <a:extLst>
              <a:ext uri="{FF2B5EF4-FFF2-40B4-BE49-F238E27FC236}">
                <a16:creationId xmlns:a16="http://schemas.microsoft.com/office/drawing/2014/main" id="{78F7DE6F-D294-41FA-943A-813B8D456AEC}"/>
              </a:ext>
            </a:extLst>
          </p:cNvPr>
          <p:cNvSpPr txBox="1"/>
          <p:nvPr/>
        </p:nvSpPr>
        <p:spPr>
          <a:xfrm>
            <a:off x="8274238" y="4777935"/>
            <a:ext cx="1588485"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曲博艺婷</a:t>
            </a:r>
          </a:p>
        </p:txBody>
      </p:sp>
    </p:spTree>
    <p:extLst>
      <p:ext uri="{BB962C8B-B14F-4D97-AF65-F5344CB8AC3E}">
        <p14:creationId xmlns:p14="http://schemas.microsoft.com/office/powerpoint/2010/main" val="2613030540"/>
      </p:ext>
    </p:extLst>
  </p:cSld>
  <p:clrMapOvr>
    <a:masterClrMapping/>
  </p:clrMapOvr>
  <mc:AlternateContent xmlns:mc="http://schemas.openxmlformats.org/markup-compatibility/2006" xmlns:p14="http://schemas.microsoft.com/office/powerpoint/2010/main">
    <mc:Choice Requires="p14">
      <p:transition spd="slow" p14:dur="2000" advTm="235476"/>
    </mc:Choice>
    <mc:Fallback xmlns="">
      <p:transition spd="slow" advTm="2354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50000" decel="50000" fill="hold" nodeType="withEffect">
                                  <p:stCondLst>
                                    <p:cond delay="0"/>
                                  </p:stCondLst>
                                  <p:childTnLst>
                                    <p:animRot by="10800000">
                                      <p:cBhvr>
                                        <p:cTn id="6"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757714"/>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4400" b="1" i="0" u="none" strike="noStrike" kern="1200" cap="none" spc="0" normalizeH="0" baseline="0" noProof="0" dirty="0">
                <a:ln>
                  <a:noFill/>
                </a:ln>
                <a:solidFill>
                  <a:schemeClr val="tx1">
                    <a:lumMod val="75000"/>
                    <a:lumOff val="25000"/>
                  </a:schemeClr>
                </a:solidFill>
                <a:effectLst/>
                <a:uLnTx/>
                <a:uFillTx/>
                <a:cs typeface="+mn-ea"/>
                <a:sym typeface="+mn-lt"/>
              </a:rPr>
              <a:t>IP</a:t>
            </a: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协议</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3</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13326784"/>
      </p:ext>
    </p:extLst>
  </p:cSld>
  <p:clrMapOvr>
    <a:masterClrMapping/>
  </p:clrMapOvr>
  <mc:AlternateContent xmlns:mc="http://schemas.openxmlformats.org/markup-compatibility/2006" xmlns:p14="http://schemas.microsoft.com/office/powerpoint/2010/main">
    <mc:Choice Requires="p14">
      <p:transition spd="slow" p14:dur="2000" advTm="467"/>
    </mc:Choice>
    <mc:Fallback xmlns="">
      <p:transition spd="slow" advTm="46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11</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11</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96687" y="1105287"/>
            <a:ext cx="10785037" cy="4647426"/>
          </a:xfrm>
          <a:prstGeom prst="rect">
            <a:avLst/>
          </a:prstGeom>
          <a:noFill/>
        </p:spPr>
        <p:txBody>
          <a:bodyPr wrap="square" rtlCol="0">
            <a:spAutoFit/>
          </a:bodyPr>
          <a:lstStyle/>
          <a:p>
            <a:pPr lvl="0" eaLnBrk="0" fontAlgn="base" hangingPunct="0">
              <a:spcBef>
                <a:spcPct val="0"/>
              </a:spcBef>
              <a:spcAft>
                <a:spcPct val="0"/>
              </a:spcAft>
            </a:pPr>
            <a:r>
              <a:rPr lang="zh-CN" altLang="en-US" sz="3200" b="1" dirty="0">
                <a:solidFill>
                  <a:srgbClr val="333333"/>
                </a:solidFill>
                <a:latin typeface="Arial" panose="020B0604020202020204" pitchFamily="34" charset="0"/>
              </a:rPr>
              <a:t>什么是</a:t>
            </a:r>
            <a:r>
              <a:rPr lang="en-US" altLang="zh-CN" sz="3200" b="1" dirty="0">
                <a:solidFill>
                  <a:srgbClr val="333333"/>
                </a:solidFill>
                <a:latin typeface="Arial" panose="020B0604020202020204" pitchFamily="34" charset="0"/>
              </a:rPr>
              <a:t>IP</a:t>
            </a:r>
            <a:r>
              <a:rPr lang="zh-CN" altLang="en-US" sz="3200" b="1" dirty="0">
                <a:solidFill>
                  <a:srgbClr val="333333"/>
                </a:solidFill>
                <a:latin typeface="Arial" panose="020B0604020202020204" pitchFamily="34" charset="0"/>
              </a:rPr>
              <a:t>协议？</a:t>
            </a:r>
            <a:endParaRPr lang="en-US" altLang="zh-CN" sz="3200" b="1" dirty="0">
              <a:solidFill>
                <a:srgbClr val="333333"/>
              </a:solidFill>
              <a:latin typeface="Arial" panose="020B0604020202020204" pitchFamily="34" charset="0"/>
            </a:endParaRPr>
          </a:p>
          <a:p>
            <a:pPr lvl="0" eaLnBrk="0" fontAlgn="base" hangingPunct="0">
              <a:spcBef>
                <a:spcPct val="0"/>
              </a:spcBef>
              <a:spcAft>
                <a:spcPct val="0"/>
              </a:spcAft>
            </a:pPr>
            <a:endParaRPr lang="en-US" altLang="zh-CN" sz="2400" dirty="0">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zh-CN" sz="2400" dirty="0">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    IP</a:t>
            </a:r>
            <a:r>
              <a:rPr lang="zh-CN" altLang="en-US" sz="2400" dirty="0">
                <a:solidFill>
                  <a:srgbClr val="333333"/>
                </a:solidFill>
                <a:latin typeface="宋体" panose="02010600030101010101" pitchFamily="2" charset="-122"/>
                <a:ea typeface="宋体" panose="02010600030101010101" pitchFamily="2" charset="-122"/>
              </a:rPr>
              <a:t>协议是为计算机网络相互连接进行通信而设计的协议。在因特网中，它是能使连接到网上的所有计算机网络实现相互通信的一套规则，规定了计算机在因特网上进行通信时应当遵守的规则。</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    </a:t>
            </a:r>
            <a:r>
              <a:rPr lang="zh-CN" altLang="en-US" sz="2400" dirty="0">
                <a:solidFill>
                  <a:srgbClr val="333333"/>
                </a:solidFill>
                <a:latin typeface="宋体" panose="02010600030101010101" pitchFamily="2" charset="-122"/>
                <a:ea typeface="宋体" panose="02010600030101010101" pitchFamily="2" charset="-122"/>
              </a:rPr>
              <a:t>任何厂家生产的计算机系统，只要遵守</a:t>
            </a: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协议就可以与因特网互连互通。各个厂家生产的网络系统和设备，如以太网、分组交换网等，它们相互之间不能互通，不能互通的主要原因是因为它们所传送数据的基本单元（技术上称之为“帧”）的格式不同。</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    </a:t>
            </a:r>
          </a:p>
          <a:p>
            <a:pPr lvl="0" eaLnBrk="0" fontAlgn="base" hangingPunct="0">
              <a:spcBef>
                <a:spcPct val="0"/>
              </a:spcBef>
              <a:spcAft>
                <a:spcPct val="0"/>
              </a:spcAft>
              <a:buFontTx/>
              <a:buAutoNum type="arabicPeriod" startAt="2"/>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4014222"/>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12</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12</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703481" y="1789640"/>
            <a:ext cx="10785037" cy="2923877"/>
          </a:xfrm>
          <a:prstGeom prst="rect">
            <a:avLst/>
          </a:prstGeom>
          <a:noFill/>
        </p:spPr>
        <p:txBody>
          <a:bodyPr wrap="square" rtlCol="0">
            <a:spAutoFit/>
          </a:bodyPr>
          <a:lstStyle/>
          <a:p>
            <a:pPr eaLnBrk="0" fontAlgn="base" hangingPunct="0">
              <a:spcBef>
                <a:spcPct val="0"/>
              </a:spcBef>
              <a:spcAft>
                <a:spcPct val="0"/>
              </a:spcAft>
            </a:pPr>
            <a:endParaRPr lang="en-US" altLang="zh-CN" sz="3200" b="1" dirty="0">
              <a:solidFill>
                <a:srgbClr val="333333"/>
              </a:solidFill>
              <a:latin typeface="Arial" panose="020B0604020202020204" pitchFamily="34" charset="0"/>
            </a:endParaRPr>
          </a:p>
          <a:p>
            <a:pPr algn="just" eaLnBrk="0" fontAlgn="base" hangingPunct="0">
              <a:spcBef>
                <a:spcPct val="0"/>
              </a:spcBef>
              <a:spcAft>
                <a:spcPct val="0"/>
              </a:spcAft>
            </a:pPr>
            <a:r>
              <a:rPr lang="en-US" altLang="zh-CN" sz="3200" b="1" dirty="0">
                <a:solidFill>
                  <a:srgbClr val="333333"/>
                </a:solidFill>
                <a:latin typeface="Arial" panose="020B0604020202020204" pitchFamily="34" charset="0"/>
                <a:ea typeface="宋体" panose="02010600030101010101" pitchFamily="2" charset="-122"/>
              </a:rPr>
              <a:t>     </a:t>
            </a: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协议实际上是一套由软件程序组成的协议软件，它把各种不同“帧”统一转换成“</a:t>
            </a: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数据报”格式，这种转换是因特网的一个最重要的特点，使所有各种计算机都能在因特网上实现互通，即具有“开放性”的特点。正是因为有了</a:t>
            </a: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协议，因特网才得以迅速发展成为世界上最大的、开放的计算机通信网络。因此，</a:t>
            </a: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协议也可以叫做“因特网协议”。</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02745"/>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746094"/>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4400" b="1" i="0" u="none" strike="noStrike" kern="1200" cap="none" spc="0" normalizeH="0" baseline="0" noProof="0" dirty="0">
                <a:ln>
                  <a:noFill/>
                </a:ln>
                <a:solidFill>
                  <a:schemeClr val="tx1">
                    <a:lumMod val="75000"/>
                    <a:lumOff val="25000"/>
                  </a:schemeClr>
                </a:solidFill>
                <a:effectLst/>
                <a:uLnTx/>
                <a:uFillTx/>
                <a:cs typeface="+mn-ea"/>
                <a:sym typeface="+mn-lt"/>
              </a:rPr>
              <a:t>IP</a:t>
            </a: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地址</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4</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355807185"/>
      </p:ext>
    </p:extLst>
  </p:cSld>
  <p:clrMapOvr>
    <a:masterClrMapping/>
  </p:clrMapOvr>
  <mc:AlternateContent xmlns:mc="http://schemas.openxmlformats.org/markup-compatibility/2006" xmlns:p14="http://schemas.microsoft.com/office/powerpoint/2010/main">
    <mc:Choice Requires="p14">
      <p:transition spd="slow" p14:dur="2000" advTm="546"/>
    </mc:Choice>
    <mc:Fallback xmlns="">
      <p:transition spd="slow" advTm="54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14</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14</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96686" y="716542"/>
            <a:ext cx="10785037" cy="7048083"/>
          </a:xfrm>
          <a:prstGeom prst="rect">
            <a:avLst/>
          </a:prstGeom>
          <a:noFill/>
        </p:spPr>
        <p:txBody>
          <a:bodyPr wrap="square" rtlCol="0">
            <a:spAutoFit/>
          </a:bodyPr>
          <a:lstStyle/>
          <a:p>
            <a:pPr lvl="0" eaLnBrk="0" fontAlgn="base" hangingPunct="0">
              <a:spcBef>
                <a:spcPct val="0"/>
              </a:spcBef>
              <a:spcAft>
                <a:spcPct val="0"/>
              </a:spcAft>
            </a:pPr>
            <a:r>
              <a:rPr lang="zh-CN" altLang="en-US" sz="3200" b="1" dirty="0">
                <a:solidFill>
                  <a:srgbClr val="333333"/>
                </a:solidFill>
                <a:latin typeface="Arial" panose="020B0604020202020204" pitchFamily="34" charset="0"/>
              </a:rPr>
              <a:t>什么是</a:t>
            </a:r>
            <a:r>
              <a:rPr lang="en-US" altLang="zh-CN" sz="3200" b="1" dirty="0">
                <a:solidFill>
                  <a:srgbClr val="333333"/>
                </a:solidFill>
                <a:latin typeface="Arial" panose="020B0604020202020204" pitchFamily="34" charset="0"/>
              </a:rPr>
              <a:t>IP</a:t>
            </a:r>
            <a:r>
              <a:rPr lang="zh-CN" altLang="en-US" sz="3200" b="1" dirty="0">
                <a:solidFill>
                  <a:srgbClr val="333333"/>
                </a:solidFill>
                <a:latin typeface="Arial" panose="020B0604020202020204" pitchFamily="34" charset="0"/>
              </a:rPr>
              <a:t>地址？</a:t>
            </a:r>
            <a:endParaRPr lang="en-US" altLang="zh-CN" sz="3200" b="1" dirty="0">
              <a:solidFill>
                <a:srgbClr val="333333"/>
              </a:solidFill>
              <a:latin typeface="Arial" panose="020B0604020202020204" pitchFamily="34" charset="0"/>
            </a:endParaRPr>
          </a:p>
          <a:p>
            <a:pPr lvl="0" algn="just" eaLnBrk="0" fontAlgn="base" hangingPunct="0">
              <a:spcBef>
                <a:spcPct val="0"/>
              </a:spcBef>
              <a:spcAft>
                <a:spcPct val="0"/>
              </a:spcAft>
            </a:pPr>
            <a:endParaRPr lang="zh-CN" altLang="zh-CN" sz="3600" dirty="0">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a:t>
            </a:r>
            <a:r>
              <a:rPr lang="en-US" altLang="zh-CN" sz="2400" dirty="0">
                <a:solidFill>
                  <a:srgbClr val="333333"/>
                </a:solidFill>
                <a:latin typeface="宋体" panose="02010600030101010101" pitchFamily="2" charset="-122"/>
                <a:ea typeface="宋体" panose="02010600030101010101" pitchFamily="2" charset="-122"/>
              </a:rPr>
              <a:t>Internet Protocol Address</a:t>
            </a:r>
            <a:r>
              <a:rPr lang="zh-CN" altLang="en-US" sz="2400" dirty="0">
                <a:solidFill>
                  <a:srgbClr val="333333"/>
                </a:solidFill>
                <a:latin typeface="宋体" panose="02010600030101010101" pitchFamily="2" charset="-122"/>
                <a:ea typeface="宋体" panose="02010600030101010101" pitchFamily="2" charset="-122"/>
              </a:rPr>
              <a:t>）是指互联网协议地址，又译为网际协议地址。</a:t>
            </a:r>
          </a:p>
          <a:p>
            <a:pPr lvl="0" algn="just" eaLnBrk="0" fontAlgn="base" hangingPunct="0">
              <a:spcBef>
                <a:spcPct val="0"/>
              </a:spcBef>
              <a:spcAft>
                <a:spcPct val="0"/>
              </a:spcAft>
            </a:pPr>
            <a:endParaRPr lang="zh-CN" altLang="en-US" sz="2400" dirty="0">
              <a:solidFill>
                <a:srgbClr val="333333"/>
              </a:solidFill>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地址是</a:t>
            </a: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协议提供的一种统一的地址格式，它为互联网上的每一个网络和每一台主机分配一个逻辑地址，以此来屏蔽物理地址的差异。</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4522130"/>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15</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15</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96686" y="716542"/>
            <a:ext cx="10785037" cy="7048083"/>
          </a:xfrm>
          <a:prstGeom prst="rect">
            <a:avLst/>
          </a:prstGeom>
          <a:noFill/>
        </p:spPr>
        <p:txBody>
          <a:bodyPr wrap="square" rtlCol="0">
            <a:spAutoFit/>
          </a:bodyPr>
          <a:lstStyle/>
          <a:p>
            <a:pPr lvl="0" eaLnBrk="0" fontAlgn="base" hangingPunct="0">
              <a:spcBef>
                <a:spcPct val="0"/>
              </a:spcBef>
              <a:spcAft>
                <a:spcPct val="0"/>
              </a:spcAft>
            </a:pPr>
            <a:endParaRPr lang="en-US" altLang="zh-CN" sz="3200" b="1" dirty="0">
              <a:solidFill>
                <a:srgbClr val="333333"/>
              </a:solidFill>
              <a:latin typeface="Arial" panose="020B0604020202020204" pitchFamily="34" charset="0"/>
            </a:endParaRPr>
          </a:p>
          <a:p>
            <a:pPr lvl="0" algn="just" eaLnBrk="0" fontAlgn="base" hangingPunct="0">
              <a:spcBef>
                <a:spcPct val="0"/>
              </a:spcBef>
              <a:spcAft>
                <a:spcPct val="0"/>
              </a:spcAft>
            </a:pPr>
            <a:endParaRPr lang="zh-CN" altLang="zh-CN" sz="3600" dirty="0">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zh-CN" altLang="en-US" sz="2400" dirty="0">
                <a:solidFill>
                  <a:srgbClr val="333333"/>
                </a:solidFill>
                <a:latin typeface="宋体" panose="02010600030101010101" pitchFamily="2" charset="-122"/>
                <a:ea typeface="宋体" panose="02010600030101010101" pitchFamily="2" charset="-122"/>
              </a:rPr>
              <a:t>   电脑之间要实现网络通信，就必须要有一个合法的</a:t>
            </a:r>
            <a:r>
              <a:rPr lang="en-US" altLang="zh-CN" sz="2400" dirty="0" err="1">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a:t>
            </a: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a:t>
            </a:r>
            <a:r>
              <a:rPr lang="en-US" altLang="zh-CN" sz="2400" dirty="0">
                <a:solidFill>
                  <a:srgbClr val="333333"/>
                </a:solidFill>
                <a:latin typeface="宋体" panose="02010600030101010101" pitchFamily="2" charset="-122"/>
                <a:ea typeface="宋体" panose="02010600030101010101" pitchFamily="2" charset="-122"/>
              </a:rPr>
              <a:t>=</a:t>
            </a:r>
            <a:r>
              <a:rPr lang="zh-CN" altLang="en-US" sz="2400" dirty="0">
                <a:solidFill>
                  <a:srgbClr val="333333"/>
                </a:solidFill>
                <a:latin typeface="宋体" panose="02010600030101010101" pitchFamily="2" charset="-122"/>
                <a:ea typeface="宋体" panose="02010600030101010101" pitchFamily="2" charset="-122"/>
              </a:rPr>
              <a:t>网络地址</a:t>
            </a:r>
            <a:r>
              <a:rPr lang="en-US" altLang="zh-CN" sz="2400" dirty="0">
                <a:solidFill>
                  <a:srgbClr val="333333"/>
                </a:solidFill>
                <a:latin typeface="宋体" panose="02010600030101010101" pitchFamily="2" charset="-122"/>
                <a:ea typeface="宋体" panose="02010600030101010101" pitchFamily="2" charset="-122"/>
              </a:rPr>
              <a:t>+</a:t>
            </a:r>
            <a:r>
              <a:rPr lang="zh-CN" altLang="en-US" sz="2400" dirty="0">
                <a:solidFill>
                  <a:srgbClr val="333333"/>
                </a:solidFill>
                <a:latin typeface="宋体" panose="02010600030101010101" pitchFamily="2" charset="-122"/>
                <a:ea typeface="宋体" panose="02010600030101010101" pitchFamily="2" charset="-122"/>
              </a:rPr>
              <a:t>主机地址，（又称：主机号和网络号组成）</a:t>
            </a:r>
            <a:r>
              <a:rPr lang="en-US" altLang="zh-CN" sz="2400" dirty="0" err="1">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地址的结构使我们可以在</a:t>
            </a:r>
            <a:r>
              <a:rPr lang="en-US" altLang="zh-CN" sz="2400" dirty="0">
                <a:solidFill>
                  <a:srgbClr val="333333"/>
                </a:solidFill>
                <a:latin typeface="宋体" panose="02010600030101010101" pitchFamily="2" charset="-122"/>
                <a:ea typeface="宋体" panose="02010600030101010101" pitchFamily="2" charset="-122"/>
              </a:rPr>
              <a:t>Internet</a:t>
            </a:r>
            <a:r>
              <a:rPr lang="zh-CN" altLang="en-US" sz="2400" dirty="0">
                <a:solidFill>
                  <a:srgbClr val="333333"/>
                </a:solidFill>
                <a:latin typeface="宋体" panose="02010600030101010101" pitchFamily="2" charset="-122"/>
                <a:ea typeface="宋体" panose="02010600030101010101" pitchFamily="2" charset="-122"/>
              </a:rPr>
              <a:t>上很方便的寻址。</a:t>
            </a:r>
            <a:r>
              <a:rPr lang="en-US" altLang="zh-CN" sz="2400" dirty="0" err="1">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地址通常用更直观的，以圆点分隔号的四个十进制数字表示，每个数字从</a:t>
            </a:r>
            <a:r>
              <a:rPr lang="en-US" altLang="zh-CN" sz="2400" dirty="0">
                <a:solidFill>
                  <a:srgbClr val="333333"/>
                </a:solidFill>
                <a:latin typeface="宋体" panose="02010600030101010101" pitchFamily="2" charset="-122"/>
                <a:ea typeface="宋体" panose="02010600030101010101" pitchFamily="2" charset="-122"/>
              </a:rPr>
              <a:t>0</a:t>
            </a:r>
            <a:r>
              <a:rPr lang="zh-CN" altLang="en-US" sz="2400" dirty="0">
                <a:solidFill>
                  <a:srgbClr val="333333"/>
                </a:solidFill>
                <a:latin typeface="宋体" panose="02010600030101010101" pitchFamily="2" charset="-122"/>
                <a:ea typeface="宋体" panose="02010600030101010101" pitchFamily="2" charset="-122"/>
              </a:rPr>
              <a:t>到</a:t>
            </a:r>
            <a:r>
              <a:rPr lang="en-US" altLang="zh-CN" sz="2400" dirty="0">
                <a:solidFill>
                  <a:srgbClr val="333333"/>
                </a:solidFill>
                <a:latin typeface="宋体" panose="02010600030101010101" pitchFamily="2" charset="-122"/>
                <a:ea typeface="宋体" panose="02010600030101010101" pitchFamily="2" charset="-122"/>
              </a:rPr>
              <a:t>255</a:t>
            </a:r>
            <a:r>
              <a:rPr lang="zh-CN" altLang="en-US" sz="2400" dirty="0">
                <a:solidFill>
                  <a:srgbClr val="333333"/>
                </a:solidFill>
                <a:latin typeface="宋体" panose="02010600030101010101" pitchFamily="2" charset="-122"/>
                <a:ea typeface="宋体" panose="02010600030101010101" pitchFamily="2" charset="-122"/>
              </a:rPr>
              <a:t>，如某一台主机的</a:t>
            </a:r>
            <a:r>
              <a:rPr lang="en-US" altLang="zh-CN" sz="2400" dirty="0" err="1">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地址为：</a:t>
            </a:r>
            <a:r>
              <a:rPr lang="en-US" altLang="zh-CN" sz="2400" dirty="0">
                <a:solidFill>
                  <a:srgbClr val="333333"/>
                </a:solidFill>
                <a:latin typeface="宋体" panose="02010600030101010101" pitchFamily="2" charset="-122"/>
                <a:ea typeface="宋体" panose="02010600030101010101" pitchFamily="2" charset="-122"/>
              </a:rPr>
              <a:t>128.20.4.1</a:t>
            </a:r>
            <a:r>
              <a:rPr lang="zh-CN" altLang="en-US" sz="2400" dirty="0">
                <a:solidFill>
                  <a:srgbClr val="333333"/>
                </a:solidFill>
                <a:latin typeface="宋体" panose="02010600030101010101" pitchFamily="2" charset="-122"/>
                <a:ea typeface="宋体" panose="02010600030101010101" pitchFamily="2" charset="-122"/>
              </a:rPr>
              <a:t>在局域网里，同样也需要</a:t>
            </a:r>
            <a:r>
              <a:rPr lang="en-US" altLang="zh-CN" sz="2400" dirty="0" err="1">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地址，一般内网的</a:t>
            </a:r>
            <a:r>
              <a:rPr lang="en-US" altLang="zh-CN" sz="2400" dirty="0" err="1">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地址是以</a:t>
            </a:r>
            <a:r>
              <a:rPr lang="en-US" altLang="zh-CN" sz="2400" dirty="0">
                <a:solidFill>
                  <a:srgbClr val="333333"/>
                </a:solidFill>
                <a:latin typeface="宋体" panose="02010600030101010101" pitchFamily="2" charset="-122"/>
                <a:ea typeface="宋体" panose="02010600030101010101" pitchFamily="2" charset="-122"/>
              </a:rPr>
              <a:t>192.168</a:t>
            </a:r>
            <a:r>
              <a:rPr lang="zh-CN" altLang="en-US" sz="2400" dirty="0">
                <a:solidFill>
                  <a:srgbClr val="333333"/>
                </a:solidFill>
                <a:latin typeface="宋体" panose="02010600030101010101" pitchFamily="2" charset="-122"/>
                <a:ea typeface="宋体" panose="02010600030101010101" pitchFamily="2" charset="-122"/>
              </a:rPr>
              <a:t>开头的，这样很容易区分公网和内网的</a:t>
            </a:r>
            <a:r>
              <a:rPr lang="en-US" altLang="zh-CN" sz="2400" dirty="0" err="1">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4919220"/>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16</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16</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96686" y="716542"/>
            <a:ext cx="10785037" cy="10372070"/>
          </a:xfrm>
          <a:prstGeom prst="rect">
            <a:avLst/>
          </a:prstGeom>
          <a:noFill/>
        </p:spPr>
        <p:txBody>
          <a:bodyPr wrap="square" rtlCol="0">
            <a:spAutoFit/>
          </a:bodyPr>
          <a:lstStyle/>
          <a:p>
            <a:pPr lvl="0" eaLnBrk="0" fontAlgn="base" hangingPunct="0">
              <a:spcBef>
                <a:spcPct val="0"/>
              </a:spcBef>
              <a:spcAft>
                <a:spcPct val="0"/>
              </a:spcAft>
            </a:pPr>
            <a:r>
              <a:rPr lang="zh-CN" altLang="en-US" sz="3200" b="1" dirty="0">
                <a:solidFill>
                  <a:srgbClr val="333333"/>
                </a:solidFill>
                <a:latin typeface="Arial" panose="020B0604020202020204" pitchFamily="34" charset="0"/>
              </a:rPr>
              <a:t>公有</a:t>
            </a:r>
            <a:r>
              <a:rPr lang="en-US" altLang="zh-CN" sz="3200" b="1" dirty="0">
                <a:solidFill>
                  <a:srgbClr val="333333"/>
                </a:solidFill>
                <a:latin typeface="Arial" panose="020B0604020202020204" pitchFamily="34" charset="0"/>
              </a:rPr>
              <a:t>IP</a:t>
            </a:r>
            <a:r>
              <a:rPr lang="zh-CN" altLang="en-US" sz="3200" b="1" dirty="0">
                <a:solidFill>
                  <a:srgbClr val="333333"/>
                </a:solidFill>
                <a:latin typeface="Arial" panose="020B0604020202020204" pitchFamily="34" charset="0"/>
              </a:rPr>
              <a:t>和私有</a:t>
            </a:r>
            <a:r>
              <a:rPr lang="en-US" altLang="zh-CN" sz="3200" b="1" dirty="0">
                <a:solidFill>
                  <a:srgbClr val="333333"/>
                </a:solidFill>
                <a:latin typeface="Arial" panose="020B0604020202020204" pitchFamily="34" charset="0"/>
              </a:rPr>
              <a:t>IP</a:t>
            </a:r>
            <a:r>
              <a:rPr lang="zh-CN" altLang="en-US" sz="3200" b="1" dirty="0">
                <a:solidFill>
                  <a:srgbClr val="333333"/>
                </a:solidFill>
                <a:latin typeface="Arial" panose="020B0604020202020204" pitchFamily="34" charset="0"/>
              </a:rPr>
              <a:t>的区别？</a:t>
            </a:r>
            <a:endParaRPr lang="en-US" altLang="zh-CN" sz="3200" b="1" dirty="0">
              <a:solidFill>
                <a:srgbClr val="333333"/>
              </a:solidFill>
              <a:latin typeface="Arial" panose="020B0604020202020204" pitchFamily="34" charset="0"/>
            </a:endParaRPr>
          </a:p>
          <a:p>
            <a:pPr lvl="0" eaLnBrk="0" fontAlgn="base" hangingPunct="0">
              <a:spcBef>
                <a:spcPct val="0"/>
              </a:spcBef>
              <a:spcAft>
                <a:spcPct val="0"/>
              </a:spcAft>
            </a:pPr>
            <a:endParaRPr lang="zh-CN" altLang="zh-CN" sz="3600" dirty="0">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en-US" sz="2400" dirty="0">
                <a:latin typeface="宋体" panose="02010600030101010101" pitchFamily="2" charset="-122"/>
                <a:ea typeface="宋体" panose="02010600030101010101" pitchFamily="2" charset="-122"/>
              </a:rPr>
              <a:t>私有</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地址是专指以下三个地址块内的</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a:t>
            </a:r>
          </a:p>
          <a:p>
            <a:pPr lvl="0" eaLnBrk="0" fontAlgn="base" hangingPunct="0">
              <a:spcBef>
                <a:spcPct val="0"/>
              </a:spcBef>
              <a:spcAft>
                <a:spcPct val="0"/>
              </a:spcAft>
            </a:pPr>
            <a:endParaRPr lang="zh-CN" altLang="en-US" sz="2400" dirty="0">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400" dirty="0">
                <a:latin typeface="宋体" panose="02010600030101010101" pitchFamily="2" charset="-122"/>
                <a:ea typeface="宋体" panose="02010600030101010101" pitchFamily="2" charset="-122"/>
              </a:rPr>
              <a:t>10.0.0.0--10.255.255.255</a:t>
            </a:r>
            <a:endParaRPr lang="zh-CN" altLang="en-US" sz="2400" dirty="0">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en-US" sz="2400" dirty="0">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400" dirty="0">
                <a:latin typeface="宋体" panose="02010600030101010101" pitchFamily="2" charset="-122"/>
                <a:ea typeface="宋体" panose="02010600030101010101" pitchFamily="2" charset="-122"/>
              </a:rPr>
              <a:t>172.16.0.0--172.31.255.255</a:t>
            </a:r>
            <a:endParaRPr lang="zh-CN" altLang="en-US" sz="2400" dirty="0">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en-US" sz="2400" dirty="0">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400" dirty="0">
                <a:latin typeface="宋体" panose="02010600030101010101" pitchFamily="2" charset="-122"/>
                <a:ea typeface="宋体" panose="02010600030101010101" pitchFamily="2" charset="-122"/>
              </a:rPr>
              <a:t>192.168.0.0--192.168.255.255 </a:t>
            </a:r>
            <a:endParaRPr lang="zh-CN" altLang="en-US" sz="2400" dirty="0">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en-US" sz="2400" dirty="0">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en-US" sz="2400" dirty="0">
                <a:latin typeface="宋体" panose="02010600030101010101" pitchFamily="2" charset="-122"/>
                <a:ea typeface="宋体" panose="02010600030101010101" pitchFamily="2" charset="-122"/>
              </a:rPr>
              <a:t>路由器不会转发目标</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地址是这三个地址块内的分组的。公有</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是接入互联网使用的</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地址，由专门的组织机构分配的。私有</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只能在一个组织内部使用，且你可以根据需要随意使用。</a:t>
            </a:r>
          </a:p>
          <a:p>
            <a:pPr lvl="0" eaLnBrk="0" fontAlgn="base" hangingPunct="0">
              <a:spcBef>
                <a:spcPct val="0"/>
              </a:spcBef>
              <a:spcAft>
                <a:spcPct val="0"/>
              </a:spcAft>
            </a:pPr>
            <a:r>
              <a:rPr lang="zh-CN" altLang="en-US" sz="2400" dirty="0">
                <a:latin typeface="宋体" panose="02010600030101010101" pitchFamily="2" charset="-122"/>
                <a:ea typeface="宋体" panose="02010600030101010101" pitchFamily="2" charset="-122"/>
              </a:rPr>
              <a:t>一个组织机构内如果想接入</a:t>
            </a:r>
            <a:r>
              <a:rPr lang="en-US" altLang="zh-CN" sz="2400" dirty="0">
                <a:latin typeface="宋体" panose="02010600030101010101" pitchFamily="2" charset="-122"/>
                <a:ea typeface="宋体" panose="02010600030101010101" pitchFamily="2" charset="-122"/>
              </a:rPr>
              <a:t>Internet</a:t>
            </a:r>
            <a:r>
              <a:rPr lang="zh-CN" altLang="en-US" sz="2400" dirty="0">
                <a:latin typeface="宋体" panose="02010600030101010101" pitchFamily="2" charset="-122"/>
                <a:ea typeface="宋体" panose="02010600030101010101" pitchFamily="2" charset="-122"/>
              </a:rPr>
              <a:t>，必须至少要有一个公有的</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地址，而其内部可以使用私有</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地址。</a:t>
            </a:r>
            <a:endParaRPr lang="zh-CN" altLang="zh-CN" sz="2400" dirty="0">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DDFDCB76-FBA3-4ECD-8EEF-D9E771FAC618}"/>
              </a:ext>
            </a:extLst>
          </p:cNvPr>
          <p:cNvSpPr>
            <a:spLocks noChangeArrowheads="1"/>
          </p:cNvSpPr>
          <p:nvPr/>
        </p:nvSpPr>
        <p:spPr bwMode="auto">
          <a:xfrm>
            <a:off x="0" y="-405199"/>
            <a:ext cx="65" cy="81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2313484"/>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17</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17</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86527" y="505633"/>
            <a:ext cx="10785037" cy="4154984"/>
          </a:xfrm>
          <a:prstGeom prst="rect">
            <a:avLst/>
          </a:prstGeom>
          <a:noFill/>
        </p:spPr>
        <p:txBody>
          <a:bodyPr wrap="square" rtlCol="0">
            <a:spAutoFit/>
          </a:bodyPr>
          <a:lstStyle/>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DDFDCB76-FBA3-4ECD-8EEF-D9E771FAC618}"/>
              </a:ext>
            </a:extLst>
          </p:cNvPr>
          <p:cNvSpPr>
            <a:spLocks noChangeArrowheads="1"/>
          </p:cNvSpPr>
          <p:nvPr/>
        </p:nvSpPr>
        <p:spPr bwMode="auto">
          <a:xfrm>
            <a:off x="0" y="-405199"/>
            <a:ext cx="65" cy="81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9AF056D2-317D-41DB-BF8E-6DAE345F321D}"/>
              </a:ext>
            </a:extLst>
          </p:cNvPr>
          <p:cNvPicPr>
            <a:picLocks noChangeAspect="1"/>
          </p:cNvPicPr>
          <p:nvPr/>
        </p:nvPicPr>
        <p:blipFill>
          <a:blip r:embed="rId2"/>
          <a:stretch>
            <a:fillRect/>
          </a:stretch>
        </p:blipFill>
        <p:spPr>
          <a:xfrm>
            <a:off x="1494815" y="199505"/>
            <a:ext cx="9202240" cy="4660617"/>
          </a:xfrm>
          <a:prstGeom prst="rect">
            <a:avLst/>
          </a:prstGeom>
        </p:spPr>
      </p:pic>
      <p:sp>
        <p:nvSpPr>
          <p:cNvPr id="7" name="文本框 6">
            <a:extLst>
              <a:ext uri="{FF2B5EF4-FFF2-40B4-BE49-F238E27FC236}">
                <a16:creationId xmlns:a16="http://schemas.microsoft.com/office/drawing/2014/main" id="{57E79D72-4B63-4912-8FCC-317436CA896D}"/>
              </a:ext>
            </a:extLst>
          </p:cNvPr>
          <p:cNvSpPr txBox="1"/>
          <p:nvPr/>
        </p:nvSpPr>
        <p:spPr>
          <a:xfrm>
            <a:off x="1345031" y="4987755"/>
            <a:ext cx="9501808" cy="1569660"/>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电脑（右下）使用家庭无线路由器（右上）代理上网，而无线路由器又使用</a:t>
            </a:r>
            <a:r>
              <a:rPr lang="en-US" altLang="zh-CN" sz="2400" dirty="0">
                <a:latin typeface="宋体" panose="02010600030101010101" pitchFamily="2" charset="-122"/>
                <a:ea typeface="宋体" panose="02010600030101010101" pitchFamily="2" charset="-122"/>
              </a:rPr>
              <a:t>ISP</a:t>
            </a:r>
            <a:r>
              <a:rPr lang="zh-CN" altLang="en-US" sz="2400" dirty="0">
                <a:latin typeface="宋体" panose="02010600030101010101" pitchFamily="2" charset="-122"/>
                <a:ea typeface="宋体" panose="02010600030101010101" pitchFamily="2" charset="-122"/>
              </a:rPr>
              <a:t>路由器（中间）代理上网，最后互联网上的用户主机、服务器与电脑通信，看到的互联网</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都是</a:t>
            </a:r>
            <a:r>
              <a:rPr lang="en-US" altLang="zh-CN" sz="2400" dirty="0">
                <a:latin typeface="宋体" panose="02010600030101010101" pitchFamily="2" charset="-122"/>
                <a:ea typeface="宋体" panose="02010600030101010101" pitchFamily="2" charset="-122"/>
              </a:rPr>
              <a:t>ISP</a:t>
            </a:r>
            <a:r>
              <a:rPr lang="zh-CN" altLang="en-US" sz="2400" dirty="0">
                <a:latin typeface="宋体" panose="02010600030101010101" pitchFamily="2" charset="-122"/>
                <a:ea typeface="宋体" panose="02010600030101010101" pitchFamily="2" charset="-122"/>
              </a:rPr>
              <a:t>路由器的。这样做的好处是：一个公有的互联网</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，可以让千家万户同时共享使用。</a:t>
            </a:r>
          </a:p>
        </p:txBody>
      </p:sp>
    </p:spTree>
    <p:extLst>
      <p:ext uri="{BB962C8B-B14F-4D97-AF65-F5344CB8AC3E}">
        <p14:creationId xmlns:p14="http://schemas.microsoft.com/office/powerpoint/2010/main" val="1318986535"/>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18</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18</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703481" y="1736959"/>
            <a:ext cx="10785037" cy="6863417"/>
          </a:xfrm>
          <a:prstGeom prst="rect">
            <a:avLst/>
          </a:prstGeom>
          <a:noFill/>
        </p:spPr>
        <p:txBody>
          <a:bodyPr wrap="square" rtlCol="0">
            <a:spAutoFit/>
          </a:bodyPr>
          <a:lstStyle/>
          <a:p>
            <a:pPr eaLnBrk="0" fontAlgn="base" hangingPunct="0">
              <a:spcBef>
                <a:spcPct val="0"/>
              </a:spcBef>
              <a:spcAft>
                <a:spcPct val="0"/>
              </a:spcAft>
            </a:pPr>
            <a:r>
              <a:rPr lang="en-US" altLang="zh-CN" sz="3200" dirty="0">
                <a:latin typeface="宋体" panose="02010600030101010101" pitchFamily="2" charset="-122"/>
                <a:ea typeface="宋体" panose="02010600030101010101" pitchFamily="2" charset="-122"/>
              </a:rPr>
              <a:t>IPV4</a:t>
            </a:r>
            <a:endParaRPr lang="en-US" altLang="zh-CN" sz="3200" b="1" dirty="0">
              <a:solidFill>
                <a:srgbClr val="333333"/>
              </a:solidFill>
              <a:latin typeface="Arial" panose="020B0604020202020204" pitchFamily="34" charset="0"/>
            </a:endParaRPr>
          </a:p>
          <a:p>
            <a:pPr lvl="0" eaLnBrk="0" fontAlgn="base" hangingPunct="0">
              <a:spcBef>
                <a:spcPct val="0"/>
              </a:spcBef>
              <a:spcAft>
                <a:spcPct val="0"/>
              </a:spcAft>
            </a:pPr>
            <a:endParaRPr lang="en-US" altLang="zh-CN" sz="2400" dirty="0">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zh-CN" altLang="en-US" sz="2400" dirty="0">
                <a:latin typeface="宋体" panose="02010600030101010101" pitchFamily="2" charset="-122"/>
                <a:ea typeface="宋体" panose="02010600030101010101" pitchFamily="2" charset="-122"/>
              </a:rPr>
              <a:t>    首先出现的</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地址是</a:t>
            </a:r>
            <a:r>
              <a:rPr lang="en-US" altLang="zh-CN" sz="2400" dirty="0">
                <a:latin typeface="宋体" panose="02010600030101010101" pitchFamily="2" charset="-122"/>
                <a:ea typeface="宋体" panose="02010600030101010101" pitchFamily="2" charset="-122"/>
              </a:rPr>
              <a:t>IPV4</a:t>
            </a:r>
            <a:r>
              <a:rPr lang="zh-CN" altLang="en-US" sz="2400" dirty="0">
                <a:latin typeface="宋体" panose="02010600030101010101" pitchFamily="2" charset="-122"/>
                <a:ea typeface="宋体" panose="02010600030101010101" pitchFamily="2" charset="-122"/>
              </a:rPr>
              <a:t>，它只有</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段数字，每一段最大不超过</a:t>
            </a:r>
            <a:r>
              <a:rPr lang="en-US" altLang="zh-CN" sz="2400" dirty="0">
                <a:latin typeface="宋体" panose="02010600030101010101" pitchFamily="2" charset="-122"/>
                <a:ea typeface="宋体" panose="02010600030101010101" pitchFamily="2" charset="-122"/>
              </a:rPr>
              <a:t>255</a:t>
            </a:r>
            <a:r>
              <a:rPr lang="zh-CN" altLang="en-US" sz="2400" dirty="0">
                <a:latin typeface="宋体" panose="02010600030101010101" pitchFamily="2" charset="-122"/>
                <a:ea typeface="宋体" panose="02010600030101010101" pitchFamily="2" charset="-122"/>
              </a:rPr>
              <a:t>。由于互联网的蓬勃发展，</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位址的需求量愈来愈大，使得</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位址的发放愈趋严格，各项资料显示全球</a:t>
            </a:r>
            <a:r>
              <a:rPr lang="en-US" altLang="zh-CN" sz="2400" dirty="0">
                <a:latin typeface="宋体" panose="02010600030101010101" pitchFamily="2" charset="-122"/>
                <a:ea typeface="宋体" panose="02010600030101010101" pitchFamily="2" charset="-122"/>
              </a:rPr>
              <a:t>IPv4</a:t>
            </a:r>
            <a:r>
              <a:rPr lang="zh-CN" altLang="en-US" sz="2400" dirty="0">
                <a:latin typeface="宋体" panose="02010600030101010101" pitchFamily="2" charset="-122"/>
                <a:ea typeface="宋体" panose="02010600030101010101" pitchFamily="2" charset="-122"/>
              </a:rPr>
              <a:t>位址可能在</a:t>
            </a:r>
            <a:r>
              <a:rPr lang="en-US" altLang="zh-CN" sz="2400" dirty="0">
                <a:latin typeface="宋体" panose="02010600030101010101" pitchFamily="2" charset="-122"/>
                <a:ea typeface="宋体" panose="02010600030101010101" pitchFamily="2" charset="-122"/>
              </a:rPr>
              <a:t>2005</a:t>
            </a:r>
            <a:r>
              <a:rPr lang="zh-CN" altLang="en-US" sz="2400" dirty="0">
                <a:latin typeface="宋体" panose="02010600030101010101" pitchFamily="2" charset="-122"/>
                <a:ea typeface="宋体" panose="02010600030101010101" pitchFamily="2" charset="-122"/>
              </a:rPr>
              <a:t>至</a:t>
            </a:r>
            <a:r>
              <a:rPr lang="en-US" altLang="zh-CN" sz="2400" dirty="0">
                <a:latin typeface="宋体" panose="02010600030101010101" pitchFamily="2" charset="-122"/>
                <a:ea typeface="宋体" panose="02010600030101010101" pitchFamily="2" charset="-122"/>
              </a:rPr>
              <a:t>2010</a:t>
            </a:r>
            <a:r>
              <a:rPr lang="zh-CN" altLang="en-US" sz="2400" dirty="0">
                <a:latin typeface="宋体" panose="02010600030101010101" pitchFamily="2" charset="-122"/>
                <a:ea typeface="宋体" panose="02010600030101010101" pitchFamily="2" charset="-122"/>
              </a:rPr>
              <a:t>年间全部发完</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实际情况是在</a:t>
            </a:r>
            <a:r>
              <a:rPr lang="en-US" altLang="zh-CN" sz="2400" dirty="0">
                <a:latin typeface="宋体" panose="02010600030101010101" pitchFamily="2" charset="-122"/>
                <a:ea typeface="宋体" panose="02010600030101010101" pitchFamily="2" charset="-122"/>
              </a:rPr>
              <a:t>2019</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11</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25</a:t>
            </a:r>
            <a:r>
              <a:rPr lang="zh-CN" altLang="en-US" sz="2400" dirty="0">
                <a:latin typeface="宋体" panose="02010600030101010101" pitchFamily="2" charset="-122"/>
                <a:ea typeface="宋体" panose="02010600030101010101" pitchFamily="2" charset="-122"/>
              </a:rPr>
              <a:t>日</a:t>
            </a:r>
            <a:r>
              <a:rPr lang="en-US" altLang="zh-CN" sz="2400" dirty="0">
                <a:latin typeface="宋体" panose="02010600030101010101" pitchFamily="2" charset="-122"/>
                <a:ea typeface="宋体" panose="02010600030101010101" pitchFamily="2" charset="-122"/>
              </a:rPr>
              <a:t>IPv4</a:t>
            </a:r>
            <a:r>
              <a:rPr lang="zh-CN" altLang="en-US" sz="2400" dirty="0">
                <a:latin typeface="宋体" panose="02010600030101010101" pitchFamily="2" charset="-122"/>
                <a:ea typeface="宋体" panose="02010600030101010101" pitchFamily="2" charset="-122"/>
              </a:rPr>
              <a:t>位地址分配完毕）。</a:t>
            </a:r>
            <a:endParaRPr lang="en-US" altLang="zh-CN" sz="2400" dirty="0">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en-US" altLang="zh-CN" sz="2400" dirty="0">
                <a:latin typeface="宋体" panose="02010600030101010101" pitchFamily="2" charset="-122"/>
                <a:ea typeface="宋体" panose="02010600030101010101" pitchFamily="2" charset="-122"/>
              </a:rPr>
              <a:t>    </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DDFDCB76-FBA3-4ECD-8EEF-D9E771FAC618}"/>
              </a:ext>
            </a:extLst>
          </p:cNvPr>
          <p:cNvSpPr>
            <a:spLocks noChangeArrowheads="1"/>
          </p:cNvSpPr>
          <p:nvPr/>
        </p:nvSpPr>
        <p:spPr bwMode="auto">
          <a:xfrm>
            <a:off x="0" y="-405199"/>
            <a:ext cx="65" cy="81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7449277"/>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19</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19</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703481" y="1604438"/>
            <a:ext cx="10785037" cy="6863417"/>
          </a:xfrm>
          <a:prstGeom prst="rect">
            <a:avLst/>
          </a:prstGeom>
          <a:noFill/>
        </p:spPr>
        <p:txBody>
          <a:bodyPr wrap="square" rtlCol="0">
            <a:spAutoFit/>
          </a:bodyPr>
          <a:lstStyle/>
          <a:p>
            <a:pPr eaLnBrk="0" fontAlgn="base" hangingPunct="0">
              <a:spcBef>
                <a:spcPct val="0"/>
              </a:spcBef>
              <a:spcAft>
                <a:spcPct val="0"/>
              </a:spcAft>
            </a:pPr>
            <a:r>
              <a:rPr lang="en-US" altLang="zh-CN" sz="3200" dirty="0">
                <a:latin typeface="宋体" panose="02010600030101010101" pitchFamily="2" charset="-122"/>
                <a:ea typeface="宋体" panose="02010600030101010101" pitchFamily="2" charset="-122"/>
              </a:rPr>
              <a:t>IPV6</a:t>
            </a:r>
            <a:endParaRPr lang="en-US" altLang="zh-CN" sz="3200" b="1" dirty="0">
              <a:solidFill>
                <a:srgbClr val="333333"/>
              </a:solidFill>
              <a:latin typeface="Arial" panose="020B0604020202020204" pitchFamily="34" charset="0"/>
            </a:endParaRPr>
          </a:p>
          <a:p>
            <a:pPr lvl="0" eaLnBrk="0" fontAlgn="base" hangingPunct="0">
              <a:spcBef>
                <a:spcPct val="0"/>
              </a:spcBef>
              <a:spcAft>
                <a:spcPct val="0"/>
              </a:spcAft>
            </a:pPr>
            <a:endParaRPr lang="en-US" altLang="zh-CN" sz="2400" dirty="0">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zh-CN" altLang="en-US" sz="2400" dirty="0">
                <a:latin typeface="宋体" panose="02010600030101010101" pitchFamily="2" charset="-122"/>
                <a:ea typeface="宋体" panose="02010600030101010101" pitchFamily="2" charset="-122"/>
              </a:rPr>
              <a:t>    地址空间的不足必将妨碍互联网的进一步发展。为了扩大地址空间，拟通过</a:t>
            </a:r>
            <a:r>
              <a:rPr lang="en-US" altLang="zh-CN" sz="2400" dirty="0">
                <a:latin typeface="宋体" panose="02010600030101010101" pitchFamily="2" charset="-122"/>
                <a:ea typeface="宋体" panose="02010600030101010101" pitchFamily="2" charset="-122"/>
              </a:rPr>
              <a:t>IPv6</a:t>
            </a:r>
            <a:r>
              <a:rPr lang="zh-CN" altLang="en-US" sz="2400" dirty="0">
                <a:latin typeface="宋体" panose="02010600030101010101" pitchFamily="2" charset="-122"/>
                <a:ea typeface="宋体" panose="02010600030101010101" pitchFamily="2" charset="-122"/>
              </a:rPr>
              <a:t>重新定义地址空间。</a:t>
            </a:r>
            <a:r>
              <a:rPr lang="en-US" altLang="zh-CN" sz="2400" dirty="0">
                <a:latin typeface="宋体" panose="02010600030101010101" pitchFamily="2" charset="-122"/>
                <a:ea typeface="宋体" panose="02010600030101010101" pitchFamily="2" charset="-122"/>
              </a:rPr>
              <a:t>IPv6</a:t>
            </a:r>
            <a:r>
              <a:rPr lang="zh-CN" altLang="en-US" sz="2400" dirty="0">
                <a:latin typeface="宋体" panose="02010600030101010101" pitchFamily="2" charset="-122"/>
                <a:ea typeface="宋体" panose="02010600030101010101" pitchFamily="2" charset="-122"/>
              </a:rPr>
              <a:t>采用</a:t>
            </a:r>
            <a:r>
              <a:rPr lang="en-US" altLang="zh-CN" sz="2400" dirty="0">
                <a:latin typeface="宋体" panose="02010600030101010101" pitchFamily="2" charset="-122"/>
                <a:ea typeface="宋体" panose="02010600030101010101" pitchFamily="2" charset="-122"/>
              </a:rPr>
              <a:t>128</a:t>
            </a:r>
            <a:r>
              <a:rPr lang="zh-CN" altLang="en-US" sz="2400" dirty="0">
                <a:latin typeface="宋体" panose="02010600030101010101" pitchFamily="2" charset="-122"/>
                <a:ea typeface="宋体" panose="02010600030101010101" pitchFamily="2" charset="-122"/>
              </a:rPr>
              <a:t>位地址长度。在</a:t>
            </a:r>
            <a:r>
              <a:rPr lang="en-US" altLang="zh-CN" sz="2400" dirty="0">
                <a:latin typeface="宋体" panose="02010600030101010101" pitchFamily="2" charset="-122"/>
                <a:ea typeface="宋体" panose="02010600030101010101" pitchFamily="2" charset="-122"/>
              </a:rPr>
              <a:t>IPv6</a:t>
            </a:r>
            <a:r>
              <a:rPr lang="zh-CN" altLang="en-US" sz="2400" dirty="0">
                <a:latin typeface="宋体" panose="02010600030101010101" pitchFamily="2" charset="-122"/>
                <a:ea typeface="宋体" panose="02010600030101010101" pitchFamily="2" charset="-122"/>
              </a:rPr>
              <a:t>的设计过程中除了一劳永逸地解决了地址短缺问题以外，还考虑了在</a:t>
            </a:r>
            <a:r>
              <a:rPr lang="en-US" altLang="zh-CN" sz="2400" dirty="0">
                <a:latin typeface="宋体" panose="02010600030101010101" pitchFamily="2" charset="-122"/>
                <a:ea typeface="宋体" panose="02010600030101010101" pitchFamily="2" charset="-122"/>
              </a:rPr>
              <a:t>IPv4</a:t>
            </a:r>
            <a:r>
              <a:rPr lang="zh-CN" altLang="en-US" sz="2400" dirty="0">
                <a:latin typeface="宋体" panose="02010600030101010101" pitchFamily="2" charset="-122"/>
                <a:ea typeface="宋体" panose="02010600030101010101" pitchFamily="2" charset="-122"/>
              </a:rPr>
              <a:t>中解决不好的其它问题。</a:t>
            </a:r>
            <a:endParaRPr lang="zh-CN" altLang="zh-CN" sz="2400" dirty="0">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DDFDCB76-FBA3-4ECD-8EEF-D9E771FAC618}"/>
              </a:ext>
            </a:extLst>
          </p:cNvPr>
          <p:cNvSpPr>
            <a:spLocks noChangeArrowheads="1"/>
          </p:cNvSpPr>
          <p:nvPr/>
        </p:nvSpPr>
        <p:spPr bwMode="auto">
          <a:xfrm>
            <a:off x="0" y="-405199"/>
            <a:ext cx="65" cy="81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5319749"/>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82935" y="2305505"/>
            <a:ext cx="3061160" cy="751139"/>
            <a:chOff x="4123410" y="1826618"/>
            <a:chExt cx="3061160" cy="751139"/>
          </a:xfrm>
        </p:grpSpPr>
        <p:grpSp>
          <p:nvGrpSpPr>
            <p:cNvPr id="3" name="组合 2"/>
            <p:cNvGrpSpPr/>
            <p:nvPr/>
          </p:nvGrpSpPr>
          <p:grpSpPr>
            <a:xfrm>
              <a:off x="4123410" y="1826618"/>
              <a:ext cx="738875" cy="751139"/>
              <a:chOff x="2498710" y="2311467"/>
              <a:chExt cx="1748840" cy="1777866"/>
            </a:xfrm>
          </p:grpSpPr>
          <p:sp>
            <p:nvSpPr>
              <p:cNvPr id="7" name="椭圆 6"/>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1</a:t>
                </a:r>
                <a:endParaRPr lang="zh-CN" altLang="en-US" sz="3200" dirty="0"/>
              </a:p>
            </p:txBody>
          </p:sp>
          <p:sp>
            <p:nvSpPr>
              <p:cNvPr id="8" name="椭圆 7"/>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9" name="椭圆 8"/>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0" name="椭圆 9"/>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4" name="文本框 8"/>
            <p:cNvSpPr txBox="1"/>
            <p:nvPr/>
          </p:nvSpPr>
          <p:spPr>
            <a:xfrm>
              <a:off x="4886245" y="1947086"/>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zh-CN" altLang="en-US" sz="2000" dirty="0">
                  <a:solidFill>
                    <a:schemeClr val="tx1">
                      <a:lumMod val="75000"/>
                      <a:lumOff val="25000"/>
                    </a:schemeClr>
                  </a:solidFill>
                  <a:cs typeface="+mn-ea"/>
                  <a:sym typeface="+mn-lt"/>
                </a:rPr>
                <a:t>二进制</a:t>
              </a:r>
              <a:endPar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5"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6" name="直接连接符 5"/>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547906" y="2305505"/>
            <a:ext cx="3096011" cy="751139"/>
            <a:chOff x="4123410" y="1826618"/>
            <a:chExt cx="3096011" cy="751139"/>
          </a:xfrm>
        </p:grpSpPr>
        <p:grpSp>
          <p:nvGrpSpPr>
            <p:cNvPr id="12" name="组合 11"/>
            <p:cNvGrpSpPr/>
            <p:nvPr/>
          </p:nvGrpSpPr>
          <p:grpSpPr>
            <a:xfrm>
              <a:off x="4123410" y="1826618"/>
              <a:ext cx="738875" cy="751139"/>
              <a:chOff x="2498710" y="2311467"/>
              <a:chExt cx="1748840" cy="1777866"/>
            </a:xfrm>
          </p:grpSpPr>
          <p:sp>
            <p:nvSpPr>
              <p:cNvPr id="16" name="椭圆 1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2</a:t>
                </a:r>
                <a:endParaRPr lang="zh-CN" altLang="en-US" sz="3200" dirty="0"/>
              </a:p>
            </p:txBody>
          </p:sp>
          <p:sp>
            <p:nvSpPr>
              <p:cNvPr id="17" name="椭圆 1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18" name="椭圆 1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19" name="椭圆 1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13" name="文本框 8"/>
            <p:cNvSpPr txBox="1"/>
            <p:nvPr/>
          </p:nvSpPr>
          <p:spPr>
            <a:xfrm>
              <a:off x="4962606" y="194322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CN" sz="2000" i="0" u="none" strike="noStrike" kern="1200" cap="none" spc="0" normalizeH="0" baseline="0" noProof="0" dirty="0">
                  <a:ln>
                    <a:noFill/>
                  </a:ln>
                  <a:solidFill>
                    <a:schemeClr val="tx1">
                      <a:lumMod val="75000"/>
                      <a:lumOff val="25000"/>
                    </a:schemeClr>
                  </a:solidFill>
                  <a:effectLst/>
                  <a:uLnTx/>
                  <a:uFillTx/>
                  <a:cs typeface="+mn-ea"/>
                  <a:sym typeface="+mn-lt"/>
                </a:rPr>
                <a:t>IP</a:t>
              </a: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协议</a:t>
              </a:r>
            </a:p>
          </p:txBody>
        </p:sp>
        <p:sp>
          <p:nvSpPr>
            <p:cNvPr id="14"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15" name="直接连接符 14"/>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2582934" y="4064360"/>
            <a:ext cx="3061160" cy="751139"/>
            <a:chOff x="4123410" y="1826618"/>
            <a:chExt cx="3061160" cy="751139"/>
          </a:xfrm>
        </p:grpSpPr>
        <p:grpSp>
          <p:nvGrpSpPr>
            <p:cNvPr id="21" name="组合 20"/>
            <p:cNvGrpSpPr/>
            <p:nvPr/>
          </p:nvGrpSpPr>
          <p:grpSpPr>
            <a:xfrm>
              <a:off x="4123410" y="1826618"/>
              <a:ext cx="738875" cy="751139"/>
              <a:chOff x="2498710" y="2311467"/>
              <a:chExt cx="1748840" cy="1777866"/>
            </a:xfrm>
          </p:grpSpPr>
          <p:sp>
            <p:nvSpPr>
              <p:cNvPr id="25" name="椭圆 24"/>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3</a:t>
                </a:r>
                <a:endParaRPr lang="zh-CN" altLang="en-US" sz="3200" dirty="0"/>
              </a:p>
            </p:txBody>
          </p:sp>
          <p:sp>
            <p:nvSpPr>
              <p:cNvPr id="26" name="椭圆 25"/>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27" name="椭圆 26"/>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28" name="椭圆 27"/>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22" name="文本框 8"/>
            <p:cNvSpPr txBox="1"/>
            <p:nvPr/>
          </p:nvSpPr>
          <p:spPr>
            <a:xfrm>
              <a:off x="4927754" y="196411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CN" sz="2000" i="0" u="none" strike="noStrike" kern="1200" cap="none" spc="0" normalizeH="0" baseline="0" noProof="0" dirty="0">
                  <a:ln>
                    <a:noFill/>
                  </a:ln>
                  <a:solidFill>
                    <a:schemeClr val="tx1">
                      <a:lumMod val="75000"/>
                      <a:lumOff val="25000"/>
                    </a:schemeClr>
                  </a:solidFill>
                  <a:effectLst/>
                  <a:uLnTx/>
                  <a:uFillTx/>
                  <a:cs typeface="+mn-ea"/>
                  <a:sym typeface="+mn-lt"/>
                </a:rPr>
                <a:t>IP</a:t>
              </a:r>
              <a:r>
                <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地址</a:t>
              </a:r>
            </a:p>
          </p:txBody>
        </p:sp>
        <p:sp>
          <p:nvSpPr>
            <p:cNvPr id="23"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24" name="直接连接符 23"/>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6547905" y="4064360"/>
            <a:ext cx="3161481" cy="751139"/>
            <a:chOff x="4123410" y="1826618"/>
            <a:chExt cx="3161481" cy="751139"/>
          </a:xfrm>
        </p:grpSpPr>
        <p:grpSp>
          <p:nvGrpSpPr>
            <p:cNvPr id="30" name="组合 29"/>
            <p:cNvGrpSpPr/>
            <p:nvPr/>
          </p:nvGrpSpPr>
          <p:grpSpPr>
            <a:xfrm>
              <a:off x="4123410" y="1826618"/>
              <a:ext cx="738875" cy="751139"/>
              <a:chOff x="2498710" y="2311467"/>
              <a:chExt cx="1748840" cy="1777866"/>
            </a:xfrm>
          </p:grpSpPr>
          <p:sp>
            <p:nvSpPr>
              <p:cNvPr id="34" name="椭圆 33"/>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t>4</a:t>
                </a:r>
                <a:endParaRPr lang="zh-CN" altLang="en-US" sz="3200" dirty="0"/>
              </a:p>
            </p:txBody>
          </p:sp>
          <p:sp>
            <p:nvSpPr>
              <p:cNvPr id="35" name="椭圆 34"/>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6600" dirty="0"/>
              </a:p>
            </p:txBody>
          </p:sp>
          <p:sp>
            <p:nvSpPr>
              <p:cNvPr id="36" name="椭圆 35"/>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sp>
            <p:nvSpPr>
              <p:cNvPr id="37" name="椭圆 36"/>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a:cs typeface="+mn-ea"/>
                  <a:sym typeface="+mn-lt"/>
                </a:endParaRPr>
              </a:p>
            </p:txBody>
          </p:sp>
        </p:grpSp>
        <p:sp>
          <p:nvSpPr>
            <p:cNvPr id="31" name="文本框 8"/>
            <p:cNvSpPr txBox="1"/>
            <p:nvPr/>
          </p:nvSpPr>
          <p:spPr>
            <a:xfrm>
              <a:off x="5028076" y="1964117"/>
              <a:ext cx="2256815"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1" lang="en-US" altLang="zh-CN" sz="2000" dirty="0">
                  <a:solidFill>
                    <a:schemeClr val="tx1">
                      <a:lumMod val="75000"/>
                      <a:lumOff val="25000"/>
                    </a:schemeClr>
                  </a:solidFill>
                  <a:cs typeface="+mn-ea"/>
                  <a:sym typeface="+mn-lt"/>
                </a:rPr>
                <a:t>DNS</a:t>
              </a:r>
              <a:r>
                <a:rPr kumimoji="1" lang="zh-CN" altLang="en-US" sz="2000" dirty="0">
                  <a:solidFill>
                    <a:schemeClr val="tx1">
                      <a:lumMod val="75000"/>
                      <a:lumOff val="25000"/>
                    </a:schemeClr>
                  </a:solidFill>
                  <a:cs typeface="+mn-ea"/>
                  <a:sym typeface="+mn-lt"/>
                </a:rPr>
                <a:t>服务器</a:t>
              </a:r>
              <a:endParaRPr kumimoji="1"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2" name="文本框 4"/>
            <p:cNvSpPr txBox="1"/>
            <p:nvPr/>
          </p:nvSpPr>
          <p:spPr>
            <a:xfrm>
              <a:off x="4927755" y="2269980"/>
              <a:ext cx="2256815"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tabLst/>
                <a:defRPr/>
              </a:pPr>
              <a:endParaRPr kumimoji="1" lang="zh-CN" altLang="en-US" sz="1400" i="0" u="none" strike="noStrike" kern="1200" cap="none" spc="0" normalizeH="0" baseline="0" noProof="0" dirty="0">
                <a:ln>
                  <a:noFill/>
                </a:ln>
                <a:solidFill>
                  <a:schemeClr val="tx1">
                    <a:lumMod val="50000"/>
                    <a:lumOff val="50000"/>
                  </a:schemeClr>
                </a:solidFill>
                <a:effectLst/>
                <a:uLnTx/>
                <a:uFillTx/>
                <a:cs typeface="+mn-ea"/>
                <a:sym typeface="+mn-lt"/>
              </a:endParaRPr>
            </a:p>
          </p:txBody>
        </p:sp>
        <p:cxnSp>
          <p:nvCxnSpPr>
            <p:cNvPr id="33" name="直接连接符 32"/>
            <p:cNvCxnSpPr/>
            <p:nvPr/>
          </p:nvCxnSpPr>
          <p:spPr>
            <a:xfrm>
              <a:off x="4927755" y="1892087"/>
              <a:ext cx="0" cy="57986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4789715" y="208096"/>
            <a:ext cx="2612571" cy="646331"/>
          </a:xfrm>
          <a:prstGeom prst="rect">
            <a:avLst/>
          </a:prstGeom>
          <a:noFill/>
        </p:spPr>
        <p:txBody>
          <a:bodyPr wrap="square" rtlCol="0">
            <a:spAutoFit/>
          </a:bodyPr>
          <a:lstStyle/>
          <a:p>
            <a:pPr algn="ctr"/>
            <a:r>
              <a:rPr lang="en-US" altLang="zh-CN" sz="3600" dirty="0">
                <a:solidFill>
                  <a:schemeClr val="accent1"/>
                </a:solidFill>
              </a:rPr>
              <a:t>CONTENT</a:t>
            </a:r>
            <a:endParaRPr lang="zh-CN" altLang="en-US" sz="3600" dirty="0">
              <a:solidFill>
                <a:schemeClr val="accent1"/>
              </a:solidFill>
            </a:endParaRPr>
          </a:p>
        </p:txBody>
      </p:sp>
      <p:sp>
        <p:nvSpPr>
          <p:cNvPr id="39" name="自由: 形状 85"/>
          <p:cNvSpPr/>
          <p:nvPr/>
        </p:nvSpPr>
        <p:spPr>
          <a:xfrm rot="2700000">
            <a:off x="6025850" y="813191"/>
            <a:ext cx="140300" cy="140300"/>
          </a:xfrm>
          <a:custGeom>
            <a:avLst/>
            <a:gdLst>
              <a:gd name="connsiteX0" fmla="*/ 75778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749181 h 914400"/>
              <a:gd name="connsiteX5" fmla="*/ 757780 w 914400"/>
              <a:gd name="connsiteY5" fmla="*/ 74918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914400">
                <a:moveTo>
                  <a:pt x="757780" y="0"/>
                </a:moveTo>
                <a:lnTo>
                  <a:pt x="914400" y="0"/>
                </a:lnTo>
                <a:lnTo>
                  <a:pt x="914400" y="914400"/>
                </a:lnTo>
                <a:lnTo>
                  <a:pt x="0" y="914400"/>
                </a:lnTo>
                <a:lnTo>
                  <a:pt x="0" y="749181"/>
                </a:lnTo>
                <a:lnTo>
                  <a:pt x="757780" y="7491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157711013"/>
      </p:ext>
    </p:extLst>
  </p:cSld>
  <p:clrMapOvr>
    <a:masterClrMapping/>
  </p:clrMapOvr>
  <mc:AlternateContent xmlns:mc="http://schemas.openxmlformats.org/markup-compatibility/2006" xmlns:p14="http://schemas.microsoft.com/office/powerpoint/2010/main">
    <mc:Choice Requires="p14">
      <p:transition spd="slow" p14:dur="2000" advTm="53228"/>
    </mc:Choice>
    <mc:Fallback xmlns="">
      <p:transition spd="slow" advTm="5322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20</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20</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96686" y="716542"/>
            <a:ext cx="10785037" cy="7048083"/>
          </a:xfrm>
          <a:prstGeom prst="rect">
            <a:avLst/>
          </a:prstGeom>
          <a:noFill/>
        </p:spPr>
        <p:txBody>
          <a:bodyPr wrap="square" rtlCol="0">
            <a:spAutoFit/>
          </a:bodyPr>
          <a:lstStyle/>
          <a:p>
            <a:pPr lvl="0" eaLnBrk="0" fontAlgn="base" hangingPunct="0">
              <a:spcBef>
                <a:spcPct val="0"/>
              </a:spcBef>
              <a:spcAft>
                <a:spcPct val="0"/>
              </a:spcAft>
            </a:pPr>
            <a:r>
              <a:rPr lang="zh-CN" altLang="en-US" sz="3200" b="1" dirty="0">
                <a:solidFill>
                  <a:srgbClr val="333333"/>
                </a:solidFill>
                <a:latin typeface="Arial" panose="020B0604020202020204" pitchFamily="34" charset="0"/>
              </a:rPr>
              <a:t>子网掩码</a:t>
            </a:r>
            <a:endParaRPr lang="en-US" altLang="zh-CN" sz="3200" b="1" dirty="0">
              <a:solidFill>
                <a:srgbClr val="333333"/>
              </a:solidFill>
              <a:latin typeface="Arial" panose="020B0604020202020204" pitchFamily="34" charset="0"/>
            </a:endParaRPr>
          </a:p>
          <a:p>
            <a:pPr lvl="0" eaLnBrk="0" fontAlgn="base" hangingPunct="0">
              <a:spcBef>
                <a:spcPct val="0"/>
              </a:spcBef>
              <a:spcAft>
                <a:spcPct val="0"/>
              </a:spcAft>
            </a:pPr>
            <a:endParaRPr lang="zh-CN" altLang="zh-CN" sz="3600" dirty="0">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zh-CN" altLang="en-US" sz="2400" dirty="0">
                <a:solidFill>
                  <a:srgbClr val="333333"/>
                </a:solidFill>
                <a:latin typeface="宋体" panose="02010600030101010101" pitchFamily="2" charset="-122"/>
                <a:ea typeface="宋体" panose="02010600030101010101" pitchFamily="2" charset="-122"/>
              </a:rPr>
              <a:t>    </a:t>
            </a:r>
            <a:endParaRPr lang="en-US" altLang="zh-CN" sz="2400" dirty="0">
              <a:solidFill>
                <a:srgbClr val="333333"/>
              </a:solidFill>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    </a:t>
            </a:r>
            <a:r>
              <a:rPr lang="zh-CN" altLang="en-US" sz="2400" dirty="0">
                <a:solidFill>
                  <a:srgbClr val="333333"/>
                </a:solidFill>
                <a:latin typeface="宋体" panose="02010600030101010101" pitchFamily="2" charset="-122"/>
                <a:ea typeface="宋体" panose="02010600030101010101" pitchFamily="2" charset="-122"/>
              </a:rPr>
              <a:t>子网掩码是用来判断任意两台计算机的</a:t>
            </a:r>
            <a:r>
              <a:rPr lang="en-US" altLang="zh-CN" sz="2400" dirty="0" err="1">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地址是否属于同一子网络的根据。最为简单的理解就是两台计算机各自的</a:t>
            </a:r>
            <a:r>
              <a:rPr lang="en-US" altLang="zh-CN" sz="2400" dirty="0" err="1">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地址与子网掩码进行</a:t>
            </a:r>
            <a:r>
              <a:rPr lang="en-US" altLang="zh-CN" sz="2400" dirty="0">
                <a:solidFill>
                  <a:srgbClr val="333333"/>
                </a:solidFill>
                <a:latin typeface="宋体" panose="02010600030101010101" pitchFamily="2" charset="-122"/>
                <a:ea typeface="宋体" panose="02010600030101010101" pitchFamily="2" charset="-122"/>
              </a:rPr>
              <a:t>and</a:t>
            </a:r>
            <a:r>
              <a:rPr lang="zh-CN" altLang="en-US" sz="2400" dirty="0">
                <a:solidFill>
                  <a:srgbClr val="333333"/>
                </a:solidFill>
                <a:latin typeface="宋体" panose="02010600030101010101" pitchFamily="2" charset="-122"/>
                <a:ea typeface="宋体" panose="02010600030101010101" pitchFamily="2" charset="-122"/>
              </a:rPr>
              <a:t>运算后，得出的结果是相同的，则说明这两台计算机是处于同一个子网络上的，可以进行直接的通讯。</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DDFDCB76-FBA3-4ECD-8EEF-D9E771FAC618}"/>
              </a:ext>
            </a:extLst>
          </p:cNvPr>
          <p:cNvSpPr>
            <a:spLocks noChangeArrowheads="1"/>
          </p:cNvSpPr>
          <p:nvPr/>
        </p:nvSpPr>
        <p:spPr bwMode="auto">
          <a:xfrm>
            <a:off x="0" y="-405199"/>
            <a:ext cx="65" cy="81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7877686"/>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21</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21</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96686" y="716542"/>
            <a:ext cx="10785037" cy="7417415"/>
          </a:xfrm>
          <a:prstGeom prst="rect">
            <a:avLst/>
          </a:prstGeom>
          <a:noFill/>
        </p:spPr>
        <p:txBody>
          <a:bodyPr wrap="square" rtlCol="0">
            <a:spAutoFit/>
          </a:bodyPr>
          <a:lstStyle/>
          <a:p>
            <a:pPr lvl="0" eaLnBrk="0" fontAlgn="base" hangingPunct="0">
              <a:spcBef>
                <a:spcPct val="0"/>
              </a:spcBef>
              <a:spcAft>
                <a:spcPct val="0"/>
              </a:spcAft>
            </a:pPr>
            <a:r>
              <a:rPr lang="zh-CN" altLang="en-US" sz="3200" b="1" dirty="0">
                <a:solidFill>
                  <a:srgbClr val="333333"/>
                </a:solidFill>
                <a:latin typeface="Arial" panose="020B0604020202020204" pitchFamily="34" charset="0"/>
              </a:rPr>
              <a:t>网关</a:t>
            </a:r>
            <a:endParaRPr lang="en-US" altLang="zh-CN" sz="3200" b="1" dirty="0">
              <a:solidFill>
                <a:srgbClr val="333333"/>
              </a:solidFill>
              <a:latin typeface="Arial" panose="020B0604020202020204" pitchFamily="34" charset="0"/>
            </a:endParaRPr>
          </a:p>
          <a:p>
            <a:pPr lvl="0" eaLnBrk="0" fontAlgn="base" hangingPunct="0">
              <a:spcBef>
                <a:spcPct val="0"/>
              </a:spcBef>
              <a:spcAft>
                <a:spcPct val="0"/>
              </a:spcAft>
            </a:pPr>
            <a:endParaRPr lang="zh-CN" altLang="zh-CN" sz="3600" dirty="0">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zh-CN" altLang="en-US" sz="2400" dirty="0">
                <a:solidFill>
                  <a:srgbClr val="333333"/>
                </a:solidFill>
                <a:latin typeface="宋体" panose="02010600030101010101" pitchFamily="2" charset="-122"/>
                <a:ea typeface="宋体" panose="02010600030101010101" pitchFamily="2" charset="-122"/>
              </a:rPr>
              <a:t>网关实质上是一个网络通向其他网络的</a:t>
            </a: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a:t>
            </a:r>
            <a:endParaRPr lang="en-US" altLang="zh-CN" sz="2400" dirty="0">
              <a:solidFill>
                <a:srgbClr val="333333"/>
              </a:solidFill>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zh-CN" altLang="en-US" sz="2400" dirty="0">
                <a:solidFill>
                  <a:srgbClr val="333333"/>
                </a:solidFill>
                <a:latin typeface="宋体" panose="02010600030101010101" pitchFamily="2" charset="-122"/>
                <a:ea typeface="宋体" panose="02010600030101010101" pitchFamily="2" charset="-122"/>
              </a:rPr>
              <a:t>比如有网络</a:t>
            </a:r>
            <a:r>
              <a:rPr lang="en-US" altLang="zh-CN" sz="2400" dirty="0">
                <a:solidFill>
                  <a:srgbClr val="333333"/>
                </a:solidFill>
                <a:latin typeface="宋体" panose="02010600030101010101" pitchFamily="2" charset="-122"/>
                <a:ea typeface="宋体" panose="02010600030101010101" pitchFamily="2" charset="-122"/>
              </a:rPr>
              <a:t>A</a:t>
            </a:r>
            <a:r>
              <a:rPr lang="zh-CN" altLang="en-US" sz="2400" dirty="0">
                <a:solidFill>
                  <a:srgbClr val="333333"/>
                </a:solidFill>
                <a:latin typeface="宋体" panose="02010600030101010101" pitchFamily="2" charset="-122"/>
                <a:ea typeface="宋体" panose="02010600030101010101" pitchFamily="2" charset="-122"/>
              </a:rPr>
              <a:t>和网络</a:t>
            </a:r>
            <a:r>
              <a:rPr lang="en-US" altLang="zh-CN" sz="2400" dirty="0">
                <a:solidFill>
                  <a:srgbClr val="333333"/>
                </a:solidFill>
                <a:latin typeface="宋体" panose="02010600030101010101" pitchFamily="2" charset="-122"/>
                <a:ea typeface="宋体" panose="02010600030101010101" pitchFamily="2" charset="-122"/>
              </a:rPr>
              <a:t>B</a:t>
            </a:r>
            <a:r>
              <a:rPr lang="zh-CN" altLang="en-US" sz="2400" dirty="0">
                <a:solidFill>
                  <a:srgbClr val="333333"/>
                </a:solidFill>
                <a:latin typeface="宋体" panose="02010600030101010101" pitchFamily="2" charset="-122"/>
                <a:ea typeface="宋体" panose="02010600030101010101" pitchFamily="2" charset="-122"/>
              </a:rPr>
              <a:t>，网络</a:t>
            </a:r>
            <a:r>
              <a:rPr lang="en-US" altLang="zh-CN" sz="2400" dirty="0">
                <a:solidFill>
                  <a:srgbClr val="333333"/>
                </a:solidFill>
                <a:latin typeface="宋体" panose="02010600030101010101" pitchFamily="2" charset="-122"/>
                <a:ea typeface="宋体" panose="02010600030101010101" pitchFamily="2" charset="-122"/>
              </a:rPr>
              <a:t>A</a:t>
            </a:r>
            <a:r>
              <a:rPr lang="zh-CN" altLang="en-US" sz="2400" dirty="0">
                <a:solidFill>
                  <a:srgbClr val="333333"/>
                </a:solidFill>
                <a:latin typeface="宋体" panose="02010600030101010101" pitchFamily="2" charset="-122"/>
                <a:ea typeface="宋体" panose="02010600030101010101" pitchFamily="2" charset="-122"/>
              </a:rPr>
              <a:t>的</a:t>
            </a: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地址范围为“</a:t>
            </a:r>
            <a:r>
              <a:rPr lang="en-US" altLang="zh-CN" sz="2400" dirty="0">
                <a:solidFill>
                  <a:srgbClr val="333333"/>
                </a:solidFill>
                <a:latin typeface="宋体" panose="02010600030101010101" pitchFamily="2" charset="-122"/>
                <a:ea typeface="宋体" panose="02010600030101010101" pitchFamily="2" charset="-122"/>
              </a:rPr>
              <a:t>192.168.1.1~192. 168.1.254”</a:t>
            </a:r>
            <a:r>
              <a:rPr lang="zh-CN" altLang="en-US" sz="2400" dirty="0">
                <a:solidFill>
                  <a:srgbClr val="333333"/>
                </a:solidFill>
                <a:latin typeface="宋体" panose="02010600030101010101" pitchFamily="2" charset="-122"/>
                <a:ea typeface="宋体" panose="02010600030101010101" pitchFamily="2" charset="-122"/>
              </a:rPr>
              <a:t>，子网掩码为</a:t>
            </a:r>
            <a:r>
              <a:rPr lang="en-US" altLang="zh-CN" sz="2400" dirty="0">
                <a:solidFill>
                  <a:srgbClr val="333333"/>
                </a:solidFill>
                <a:latin typeface="宋体" panose="02010600030101010101" pitchFamily="2" charset="-122"/>
                <a:ea typeface="宋体" panose="02010600030101010101" pitchFamily="2" charset="-122"/>
              </a:rPr>
              <a:t>255.255.255.0</a:t>
            </a:r>
            <a:r>
              <a:rPr lang="zh-CN" altLang="en-US" sz="2400" dirty="0">
                <a:solidFill>
                  <a:srgbClr val="333333"/>
                </a:solidFill>
                <a:latin typeface="宋体" panose="02010600030101010101" pitchFamily="2" charset="-122"/>
                <a:ea typeface="宋体" panose="02010600030101010101" pitchFamily="2" charset="-122"/>
              </a:rPr>
              <a:t>；网络</a:t>
            </a:r>
            <a:r>
              <a:rPr lang="en-US" altLang="zh-CN" sz="2400" dirty="0">
                <a:solidFill>
                  <a:srgbClr val="333333"/>
                </a:solidFill>
                <a:latin typeface="宋体" panose="02010600030101010101" pitchFamily="2" charset="-122"/>
                <a:ea typeface="宋体" panose="02010600030101010101" pitchFamily="2" charset="-122"/>
              </a:rPr>
              <a:t>B</a:t>
            </a:r>
            <a:r>
              <a:rPr lang="zh-CN" altLang="en-US" sz="2400" dirty="0">
                <a:solidFill>
                  <a:srgbClr val="333333"/>
                </a:solidFill>
                <a:latin typeface="宋体" panose="02010600030101010101" pitchFamily="2" charset="-122"/>
                <a:ea typeface="宋体" panose="02010600030101010101" pitchFamily="2" charset="-122"/>
              </a:rPr>
              <a:t>的</a:t>
            </a: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地址范围为“</a:t>
            </a:r>
            <a:r>
              <a:rPr lang="en-US" altLang="zh-CN" sz="2400" dirty="0">
                <a:solidFill>
                  <a:srgbClr val="333333"/>
                </a:solidFill>
                <a:latin typeface="宋体" panose="02010600030101010101" pitchFamily="2" charset="-122"/>
                <a:ea typeface="宋体" panose="02010600030101010101" pitchFamily="2" charset="-122"/>
              </a:rPr>
              <a:t>192.168.2.1~192.168.2.254”</a:t>
            </a:r>
            <a:r>
              <a:rPr lang="zh-CN" altLang="en-US" sz="2400" dirty="0">
                <a:solidFill>
                  <a:srgbClr val="333333"/>
                </a:solidFill>
                <a:latin typeface="宋体" panose="02010600030101010101" pitchFamily="2" charset="-122"/>
                <a:ea typeface="宋体" panose="02010600030101010101" pitchFamily="2" charset="-122"/>
              </a:rPr>
              <a:t>，子网掩码为</a:t>
            </a:r>
            <a:r>
              <a:rPr lang="en-US" altLang="zh-CN" sz="2400" dirty="0">
                <a:solidFill>
                  <a:srgbClr val="333333"/>
                </a:solidFill>
                <a:latin typeface="宋体" panose="02010600030101010101" pitchFamily="2" charset="-122"/>
                <a:ea typeface="宋体" panose="02010600030101010101" pitchFamily="2" charset="-122"/>
              </a:rPr>
              <a:t>255.255.255.0</a:t>
            </a:r>
            <a:r>
              <a:rPr lang="zh-CN" altLang="en-US" sz="2400" dirty="0">
                <a:solidFill>
                  <a:srgbClr val="333333"/>
                </a:solidFill>
                <a:latin typeface="宋体" panose="02010600030101010101" pitchFamily="2" charset="-122"/>
                <a:ea typeface="宋体" panose="02010600030101010101" pitchFamily="2" charset="-122"/>
              </a:rPr>
              <a:t>。在没有路由器的情况下，两个网络之间是不能进行</a:t>
            </a:r>
            <a:r>
              <a:rPr lang="en-US" altLang="zh-CN" sz="2400" dirty="0">
                <a:solidFill>
                  <a:srgbClr val="333333"/>
                </a:solidFill>
                <a:latin typeface="宋体" panose="02010600030101010101" pitchFamily="2" charset="-122"/>
                <a:ea typeface="宋体" panose="02010600030101010101" pitchFamily="2" charset="-122"/>
              </a:rPr>
              <a:t>TCP/IP</a:t>
            </a:r>
            <a:r>
              <a:rPr lang="zh-CN" altLang="en-US" sz="2400" dirty="0">
                <a:solidFill>
                  <a:srgbClr val="333333"/>
                </a:solidFill>
                <a:latin typeface="宋体" panose="02010600030101010101" pitchFamily="2" charset="-122"/>
                <a:ea typeface="宋体" panose="02010600030101010101" pitchFamily="2" charset="-122"/>
              </a:rPr>
              <a:t>通信的，即使是两个网络连接在同一台交换机（或集线器）上，</a:t>
            </a:r>
            <a:r>
              <a:rPr lang="en-US" altLang="zh-CN" sz="2400" dirty="0">
                <a:solidFill>
                  <a:srgbClr val="333333"/>
                </a:solidFill>
                <a:latin typeface="宋体" panose="02010600030101010101" pitchFamily="2" charset="-122"/>
                <a:ea typeface="宋体" panose="02010600030101010101" pitchFamily="2" charset="-122"/>
              </a:rPr>
              <a:t>TCP/IP</a:t>
            </a:r>
            <a:r>
              <a:rPr lang="zh-CN" altLang="en-US" sz="2400" dirty="0">
                <a:solidFill>
                  <a:srgbClr val="333333"/>
                </a:solidFill>
                <a:latin typeface="宋体" panose="02010600030101010101" pitchFamily="2" charset="-122"/>
                <a:ea typeface="宋体" panose="02010600030101010101" pitchFamily="2" charset="-122"/>
              </a:rPr>
              <a:t>协议也会根据子网掩码（</a:t>
            </a:r>
            <a:r>
              <a:rPr lang="en-US" altLang="zh-CN" sz="2400" dirty="0">
                <a:solidFill>
                  <a:srgbClr val="333333"/>
                </a:solidFill>
                <a:latin typeface="宋体" panose="02010600030101010101" pitchFamily="2" charset="-122"/>
                <a:ea typeface="宋体" panose="02010600030101010101" pitchFamily="2" charset="-122"/>
              </a:rPr>
              <a:t>255.255.255.0</a:t>
            </a:r>
            <a:r>
              <a:rPr lang="zh-CN" altLang="en-US" sz="2400" dirty="0">
                <a:solidFill>
                  <a:srgbClr val="333333"/>
                </a:solidFill>
                <a:latin typeface="宋体" panose="02010600030101010101" pitchFamily="2" charset="-122"/>
                <a:ea typeface="宋体" panose="02010600030101010101" pitchFamily="2" charset="-122"/>
              </a:rPr>
              <a:t>）判定两个网络中的主机处在不同的网络里。而要实现这两个网络之间的通信，则必须通过网关。</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DDFDCB76-FBA3-4ECD-8EEF-D9E771FAC618}"/>
              </a:ext>
            </a:extLst>
          </p:cNvPr>
          <p:cNvSpPr>
            <a:spLocks noChangeArrowheads="1"/>
          </p:cNvSpPr>
          <p:nvPr/>
        </p:nvSpPr>
        <p:spPr bwMode="auto">
          <a:xfrm>
            <a:off x="0" y="-405199"/>
            <a:ext cx="65" cy="81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2404705"/>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22</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22</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703481" y="327460"/>
            <a:ext cx="10785037" cy="9079409"/>
          </a:xfrm>
          <a:prstGeom prst="rect">
            <a:avLst/>
          </a:prstGeom>
          <a:noFill/>
        </p:spPr>
        <p:txBody>
          <a:bodyPr wrap="square" rtlCol="0">
            <a:spAutoFit/>
          </a:bodyPr>
          <a:lstStyle/>
          <a:p>
            <a:pPr lvl="0" eaLnBrk="0" fontAlgn="base" hangingPunct="0">
              <a:spcBef>
                <a:spcPct val="0"/>
              </a:spcBef>
              <a:spcAft>
                <a:spcPct val="0"/>
              </a:spcAft>
            </a:pPr>
            <a:r>
              <a:rPr lang="zh-CN" altLang="en-US" sz="3200" b="1" dirty="0">
                <a:solidFill>
                  <a:srgbClr val="333333"/>
                </a:solidFill>
                <a:latin typeface="Arial" panose="020B0604020202020204" pitchFamily="34" charset="0"/>
                <a:ea typeface="宋体" panose="02010600030101010101" pitchFamily="2" charset="-122"/>
              </a:rPr>
              <a:t>举个例子</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en-US" sz="2400">
                <a:solidFill>
                  <a:srgbClr val="333333"/>
                </a:solidFill>
                <a:latin typeface="宋体" panose="02010600030101010101" pitchFamily="2" charset="-122"/>
                <a:ea typeface="宋体" panose="02010600030101010101" pitchFamily="2" charset="-122"/>
              </a:rPr>
              <a:t>你叫小不点</a:t>
            </a:r>
            <a:r>
              <a:rPr lang="en-US" altLang="zh-CN" sz="2400" dirty="0">
                <a:solidFill>
                  <a:srgbClr val="333333"/>
                </a:solidFill>
                <a:latin typeface="宋体" panose="02010600030101010101" pitchFamily="2" charset="-122"/>
                <a:ea typeface="宋体" panose="02010600030101010101" pitchFamily="2" charset="-122"/>
              </a:rPr>
              <a:t>(</a:t>
            </a:r>
            <a:r>
              <a:rPr lang="zh-CN" altLang="en-US" sz="2400" dirty="0">
                <a:solidFill>
                  <a:srgbClr val="333333"/>
                </a:solidFill>
                <a:latin typeface="宋体" panose="02010600030101010101" pitchFamily="2" charset="-122"/>
                <a:ea typeface="宋体" panose="02010600030101010101" pitchFamily="2" charset="-122"/>
              </a:rPr>
              <a:t>很小</a:t>
            </a:r>
            <a:r>
              <a:rPr lang="en-US" altLang="zh-CN" sz="2400" dirty="0">
                <a:solidFill>
                  <a:srgbClr val="333333"/>
                </a:solidFill>
                <a:latin typeface="宋体" panose="02010600030101010101" pitchFamily="2" charset="-122"/>
                <a:ea typeface="宋体" panose="02010600030101010101" pitchFamily="2" charset="-122"/>
              </a:rPr>
              <a:t>)</a:t>
            </a:r>
            <a:r>
              <a:rPr lang="zh-CN" altLang="en-US" sz="2400" dirty="0">
                <a:solidFill>
                  <a:srgbClr val="333333"/>
                </a:solidFill>
                <a:latin typeface="宋体" panose="02010600030101010101" pitchFamily="2" charset="-122"/>
                <a:ea typeface="宋体" panose="02010600030101010101" pitchFamily="2" charset="-122"/>
              </a:rPr>
              <a:t>，你住在一个大院子里，你的邻居有很多小伙伴，父母是你的网关。当你想跟院子里的某个小伙伴玩，只要你在院子里大喊一声他的名字，他听到了就会回应你，并且跑出来跟你玩。</a:t>
            </a:r>
          </a:p>
          <a:p>
            <a:pPr lvl="0" eaLnBrk="0" fontAlgn="base" hangingPunct="0">
              <a:spcBef>
                <a:spcPct val="0"/>
              </a:spcBef>
              <a:spcAft>
                <a:spcPct val="0"/>
              </a:spcAft>
            </a:pPr>
            <a:r>
              <a:rPr lang="zh-CN" altLang="en-US" sz="2400" dirty="0">
                <a:solidFill>
                  <a:srgbClr val="333333"/>
                </a:solidFill>
                <a:latin typeface="宋体" panose="02010600030101010101" pitchFamily="2" charset="-122"/>
                <a:ea typeface="宋体" panose="02010600030101010101" pitchFamily="2" charset="-122"/>
              </a:rPr>
              <a:t>但是你家长不允许你走出大门，你想与外界发生的一切联系，都必须由父母（网关）用电话帮助你联系。假如你想找你的同学小明聊天，小明家住在很远的另外一个院子里，他家里也有父母（小明的网关）。但是你不知道小明家的电话号码，不过你的班主任老师有一份你们班全体同学的名单和电话号码对照表，你的老师就是你的</a:t>
            </a:r>
            <a:r>
              <a:rPr lang="en-US" altLang="zh-CN" sz="2400" dirty="0">
                <a:solidFill>
                  <a:srgbClr val="333333"/>
                </a:solidFill>
                <a:latin typeface="宋体" panose="02010600030101010101" pitchFamily="2" charset="-122"/>
                <a:ea typeface="宋体" panose="02010600030101010101" pitchFamily="2" charset="-122"/>
              </a:rPr>
              <a:t>DNS</a:t>
            </a:r>
            <a:r>
              <a:rPr lang="zh-CN" altLang="en-US" sz="2400" dirty="0">
                <a:solidFill>
                  <a:srgbClr val="333333"/>
                </a:solidFill>
                <a:latin typeface="宋体" panose="02010600030101010101" pitchFamily="2" charset="-122"/>
                <a:ea typeface="宋体" panose="02010600030101010101" pitchFamily="2" charset="-122"/>
              </a:rPr>
              <a:t>服务器。于是你在家里和父母有了下面的对话：</a:t>
            </a:r>
          </a:p>
          <a:p>
            <a:pPr lvl="0" eaLnBrk="0" fontAlgn="base" hangingPunct="0">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1.</a:t>
            </a:r>
            <a:r>
              <a:rPr lang="zh-CN" altLang="en-US" sz="2400" dirty="0">
                <a:solidFill>
                  <a:srgbClr val="333333"/>
                </a:solidFill>
                <a:latin typeface="宋体" panose="02010600030101010101" pitchFamily="2" charset="-122"/>
                <a:ea typeface="宋体" panose="02010600030101010101" pitchFamily="2" charset="-122"/>
              </a:rPr>
              <a:t>小不点：妈妈</a:t>
            </a:r>
            <a:r>
              <a:rPr lang="en-US" altLang="zh-CN" sz="2400" dirty="0">
                <a:solidFill>
                  <a:srgbClr val="333333"/>
                </a:solidFill>
                <a:latin typeface="宋体" panose="02010600030101010101" pitchFamily="2" charset="-122"/>
                <a:ea typeface="宋体" panose="02010600030101010101" pitchFamily="2" charset="-122"/>
              </a:rPr>
              <a:t>(</a:t>
            </a:r>
            <a:r>
              <a:rPr lang="zh-CN" altLang="en-US" sz="2400" dirty="0">
                <a:solidFill>
                  <a:srgbClr val="333333"/>
                </a:solidFill>
                <a:latin typeface="宋体" panose="02010600030101010101" pitchFamily="2" charset="-122"/>
                <a:ea typeface="宋体" panose="02010600030101010101" pitchFamily="2" charset="-122"/>
              </a:rPr>
              <a:t>或爸爸</a:t>
            </a:r>
            <a:r>
              <a:rPr lang="en-US" altLang="zh-CN" sz="2400" dirty="0">
                <a:solidFill>
                  <a:srgbClr val="333333"/>
                </a:solidFill>
                <a:latin typeface="宋体" panose="02010600030101010101" pitchFamily="2" charset="-122"/>
                <a:ea typeface="宋体" panose="02010600030101010101" pitchFamily="2" charset="-122"/>
              </a:rPr>
              <a:t>),</a:t>
            </a:r>
            <a:r>
              <a:rPr lang="zh-CN" altLang="en-US" sz="2400" dirty="0">
                <a:solidFill>
                  <a:srgbClr val="333333"/>
                </a:solidFill>
                <a:latin typeface="宋体" panose="02010600030101010101" pitchFamily="2" charset="-122"/>
                <a:ea typeface="宋体" panose="02010600030101010101" pitchFamily="2" charset="-122"/>
              </a:rPr>
              <a:t>我想找班主任查一下小明的电话号码行吗？</a:t>
            </a:r>
          </a:p>
          <a:p>
            <a:pPr lvl="0" eaLnBrk="0" fontAlgn="base" hangingPunct="0">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2.</a:t>
            </a:r>
            <a:r>
              <a:rPr lang="zh-CN" altLang="en-US" sz="2400" dirty="0">
                <a:solidFill>
                  <a:srgbClr val="333333"/>
                </a:solidFill>
                <a:latin typeface="宋体" panose="02010600030101010101" pitchFamily="2" charset="-122"/>
                <a:ea typeface="宋体" panose="02010600030101010101" pitchFamily="2" charset="-122"/>
              </a:rPr>
              <a:t>家长：好，你等着。（接着你家长给你的班主任挂了一个电话，问清楚了小明的电话）问到了，他家的号码是</a:t>
            </a:r>
            <a:r>
              <a:rPr lang="en-US" altLang="zh-CN" sz="2400" dirty="0">
                <a:solidFill>
                  <a:srgbClr val="333333"/>
                </a:solidFill>
                <a:latin typeface="宋体" panose="02010600030101010101" pitchFamily="2" charset="-122"/>
                <a:ea typeface="宋体" panose="02010600030101010101" pitchFamily="2" charset="-122"/>
              </a:rPr>
              <a:t>211.99.99.99</a:t>
            </a:r>
          </a:p>
          <a:p>
            <a:pPr lvl="0" eaLnBrk="0" fontAlgn="base" hangingPunct="0">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3.</a:t>
            </a:r>
            <a:r>
              <a:rPr lang="zh-CN" altLang="en-US" sz="2400" dirty="0">
                <a:solidFill>
                  <a:srgbClr val="333333"/>
                </a:solidFill>
                <a:latin typeface="宋体" panose="02010600030101010101" pitchFamily="2" charset="-122"/>
                <a:ea typeface="宋体" panose="02010600030101010101" pitchFamily="2" charset="-122"/>
              </a:rPr>
              <a:t>小不点：太好了！妈</a:t>
            </a:r>
            <a:r>
              <a:rPr lang="en-US" altLang="zh-CN" sz="2400" dirty="0">
                <a:solidFill>
                  <a:srgbClr val="333333"/>
                </a:solidFill>
                <a:latin typeface="宋体" panose="02010600030101010101" pitchFamily="2" charset="-122"/>
                <a:ea typeface="宋体" panose="02010600030101010101" pitchFamily="2" charset="-122"/>
              </a:rPr>
              <a:t>(</a:t>
            </a:r>
            <a:r>
              <a:rPr lang="zh-CN" altLang="en-US" sz="2400" dirty="0">
                <a:solidFill>
                  <a:srgbClr val="333333"/>
                </a:solidFill>
                <a:latin typeface="宋体" panose="02010600030101010101" pitchFamily="2" charset="-122"/>
                <a:ea typeface="宋体" panose="02010600030101010101" pitchFamily="2" charset="-122"/>
              </a:rPr>
              <a:t>或爸</a:t>
            </a:r>
            <a:r>
              <a:rPr lang="en-US" altLang="zh-CN" sz="2400" dirty="0">
                <a:solidFill>
                  <a:srgbClr val="333333"/>
                </a:solidFill>
                <a:latin typeface="宋体" panose="02010600030101010101" pitchFamily="2" charset="-122"/>
                <a:ea typeface="宋体" panose="02010600030101010101" pitchFamily="2" charset="-122"/>
              </a:rPr>
              <a:t>),</a:t>
            </a:r>
            <a:r>
              <a:rPr lang="zh-CN" altLang="en-US" sz="2400" dirty="0">
                <a:solidFill>
                  <a:srgbClr val="333333"/>
                </a:solidFill>
                <a:latin typeface="宋体" panose="02010600030101010101" pitchFamily="2" charset="-122"/>
                <a:ea typeface="宋体" panose="02010600030101010101" pitchFamily="2" charset="-122"/>
              </a:rPr>
              <a:t>我想找小明，你再帮我联系一下小明吧。</a:t>
            </a:r>
          </a:p>
          <a:p>
            <a:pPr lvl="0" eaLnBrk="0" fontAlgn="base" hangingPunct="0">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4.</a:t>
            </a:r>
            <a:r>
              <a:rPr lang="zh-CN" altLang="en-US" sz="2400" dirty="0">
                <a:solidFill>
                  <a:srgbClr val="333333"/>
                </a:solidFill>
                <a:latin typeface="宋体" panose="02010600030101010101" pitchFamily="2" charset="-122"/>
                <a:ea typeface="宋体" panose="02010600030101010101" pitchFamily="2" charset="-122"/>
              </a:rPr>
              <a:t>家长：没问题。（接着家长向电话局发出了请求接通小明家电话的请求，最后一关当然是被转接到了小明家家长那里，然后他家长把电话给转到小明）</a:t>
            </a:r>
            <a:r>
              <a:rPr lang="en-US" altLang="zh-CN" sz="2400" dirty="0">
                <a:solidFill>
                  <a:srgbClr val="333333"/>
                </a:solidFill>
                <a:latin typeface="宋体" panose="02010600030101010101" pitchFamily="2" charset="-122"/>
                <a:ea typeface="宋体" panose="02010600030101010101" pitchFamily="2" charset="-122"/>
              </a:rPr>
              <a:t>.</a:t>
            </a:r>
          </a:p>
          <a:p>
            <a:pPr lvl="0" eaLnBrk="0" fontAlgn="base" hangingPunct="0">
              <a:spcBef>
                <a:spcPct val="0"/>
              </a:spcBef>
              <a:spcAft>
                <a:spcPct val="0"/>
              </a:spcAft>
            </a:pPr>
            <a:r>
              <a:rPr lang="zh-CN" altLang="en-US" sz="2400" dirty="0">
                <a:solidFill>
                  <a:srgbClr val="333333"/>
                </a:solidFill>
                <a:latin typeface="宋体" panose="02010600030101010101" pitchFamily="2" charset="-122"/>
                <a:ea typeface="宋体" panose="02010600030101010101" pitchFamily="2" charset="-122"/>
              </a:rPr>
              <a:t>就这样你和小明取得了联系。</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DDFDCB76-FBA3-4ECD-8EEF-D9E771FAC618}"/>
              </a:ext>
            </a:extLst>
          </p:cNvPr>
          <p:cNvSpPr>
            <a:spLocks noChangeArrowheads="1"/>
          </p:cNvSpPr>
          <p:nvPr/>
        </p:nvSpPr>
        <p:spPr bwMode="auto">
          <a:xfrm>
            <a:off x="0" y="-405199"/>
            <a:ext cx="65" cy="81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121564"/>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65519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二进制</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1</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2966193673"/>
      </p:ext>
    </p:extLst>
  </p:cSld>
  <p:clrMapOvr>
    <a:masterClrMapping/>
  </p:clrMapOvr>
  <mc:AlternateContent xmlns:mc="http://schemas.openxmlformats.org/markup-compatibility/2006" xmlns:p14="http://schemas.microsoft.com/office/powerpoint/2010/main">
    <mc:Choice Requires="p14">
      <p:transition spd="slow" p14:dur="2000" advTm="1028"/>
    </mc:Choice>
    <mc:Fallback xmlns="">
      <p:transition spd="slow" advTm="102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4</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4</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703481" y="1105287"/>
            <a:ext cx="10785037" cy="5386090"/>
          </a:xfrm>
          <a:prstGeom prst="rect">
            <a:avLst/>
          </a:prstGeom>
          <a:noFill/>
        </p:spPr>
        <p:txBody>
          <a:bodyPr wrap="square" rtlCol="0">
            <a:spAutoFit/>
          </a:bodyPr>
          <a:lstStyle/>
          <a:p>
            <a:pPr lvl="0" eaLnBrk="0" fontAlgn="base" hangingPunct="0">
              <a:spcBef>
                <a:spcPct val="0"/>
              </a:spcBef>
              <a:spcAft>
                <a:spcPct val="0"/>
              </a:spcAft>
            </a:pPr>
            <a:r>
              <a:rPr lang="zh-CN" altLang="en-US" sz="3200" b="1" dirty="0">
                <a:solidFill>
                  <a:srgbClr val="333333"/>
                </a:solidFill>
                <a:latin typeface="Arial" panose="020B0604020202020204" pitchFamily="34" charset="0"/>
              </a:rPr>
              <a:t>计算机为什么使用二进制？</a:t>
            </a:r>
            <a:endParaRPr lang="en-US" altLang="zh-CN" sz="3200" b="1" dirty="0">
              <a:solidFill>
                <a:srgbClr val="333333"/>
              </a:solidFill>
              <a:latin typeface="Arial" panose="020B0604020202020204" pitchFamily="34" charset="0"/>
            </a:endParaRPr>
          </a:p>
          <a:p>
            <a:pPr lvl="0" eaLnBrk="0" fontAlgn="base" hangingPunct="0">
              <a:spcBef>
                <a:spcPct val="0"/>
              </a:spcBef>
              <a:spcAft>
                <a:spcPct val="0"/>
              </a:spcAft>
            </a:pPr>
            <a:endParaRPr lang="zh-CN" altLang="zh-CN" sz="2400" dirty="0">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400" b="1" dirty="0">
                <a:solidFill>
                  <a:srgbClr val="333333"/>
                </a:solidFill>
                <a:latin typeface="宋体" panose="02010600030101010101" pitchFamily="2" charset="-122"/>
                <a:ea typeface="宋体" panose="02010600030101010101" pitchFamily="2" charset="-122"/>
              </a:rPr>
              <a:t>1.</a:t>
            </a:r>
            <a:r>
              <a:rPr lang="zh-CN" altLang="en-US" sz="2400" b="1" dirty="0">
                <a:solidFill>
                  <a:srgbClr val="333333"/>
                </a:solidFill>
                <a:latin typeface="宋体" panose="02010600030101010101" pitchFamily="2" charset="-122"/>
                <a:ea typeface="宋体" panose="02010600030101010101" pitchFamily="2" charset="-122"/>
              </a:rPr>
              <a:t>什么是二进制？</a:t>
            </a:r>
            <a:endParaRPr lang="en-US" altLang="zh-CN" sz="2400" b="1"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b="1" dirty="0">
              <a:solidFill>
                <a:srgbClr val="333333"/>
              </a:solidFill>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    </a:t>
            </a:r>
            <a:r>
              <a:rPr lang="zh-CN" altLang="en-US" sz="2400" dirty="0">
                <a:solidFill>
                  <a:srgbClr val="333333"/>
                </a:solidFill>
                <a:latin typeface="宋体" panose="02010600030101010101" pitchFamily="2" charset="-122"/>
                <a:ea typeface="宋体" panose="02010600030101010101" pitchFamily="2" charset="-122"/>
              </a:rPr>
              <a:t>在早期设计的机械计算装置中</a:t>
            </a:r>
            <a:r>
              <a:rPr lang="en-US" altLang="zh-CN" sz="2400" dirty="0">
                <a:solidFill>
                  <a:srgbClr val="333333"/>
                </a:solidFill>
                <a:latin typeface="宋体" panose="02010600030101010101" pitchFamily="2" charset="-122"/>
                <a:ea typeface="宋体" panose="02010600030101010101" pitchFamily="2" charset="-122"/>
              </a:rPr>
              <a:t>,</a:t>
            </a:r>
            <a:r>
              <a:rPr lang="zh-CN" altLang="en-US" sz="2400" dirty="0">
                <a:solidFill>
                  <a:srgbClr val="333333"/>
                </a:solidFill>
                <a:latin typeface="宋体" panose="02010600030101010101" pitchFamily="2" charset="-122"/>
                <a:ea typeface="宋体" panose="02010600030101010101" pitchFamily="2" charset="-122"/>
              </a:rPr>
              <a:t>使用的不是二进制，而是十进制或者其他进制，利用齿轮的不同位置表示不同的数值，这种计算装置可能更加接近人类的思想方式。</a:t>
            </a:r>
            <a:endParaRPr lang="en-US" altLang="zh-CN" sz="2400" dirty="0">
              <a:solidFill>
                <a:srgbClr val="333333"/>
              </a:solidFill>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zh-CN" altLang="en-US" sz="2400" dirty="0">
                <a:solidFill>
                  <a:srgbClr val="333333"/>
                </a:solidFill>
                <a:latin typeface="宋体" panose="02010600030101010101" pitchFamily="2" charset="-122"/>
                <a:ea typeface="宋体" panose="02010600030101010101" pitchFamily="2" charset="-122"/>
              </a:rPr>
              <a:t>    比如说一个计算设备有十个齿轮，它们级连接起来，每一个齿轮有十格，小齿轮转一圈大齿轮走一格。这就是一个简单的十位十进制的数据表示设备了，可以表示</a:t>
            </a:r>
            <a:r>
              <a:rPr lang="en-US" altLang="zh-CN" sz="2400" dirty="0">
                <a:solidFill>
                  <a:srgbClr val="333333"/>
                </a:solidFill>
                <a:latin typeface="宋体" panose="02010600030101010101" pitchFamily="2" charset="-122"/>
                <a:ea typeface="宋体" panose="02010600030101010101" pitchFamily="2" charset="-122"/>
              </a:rPr>
              <a:t>0</a:t>
            </a:r>
            <a:r>
              <a:rPr lang="zh-CN" altLang="en-US" sz="2400" dirty="0">
                <a:solidFill>
                  <a:srgbClr val="333333"/>
                </a:solidFill>
                <a:latin typeface="宋体" panose="02010600030101010101" pitchFamily="2" charset="-122"/>
                <a:ea typeface="宋体" panose="02010600030101010101" pitchFamily="2" charset="-122"/>
              </a:rPr>
              <a:t>到</a:t>
            </a:r>
            <a:r>
              <a:rPr lang="en-US" altLang="zh-CN" sz="2400" dirty="0">
                <a:solidFill>
                  <a:srgbClr val="333333"/>
                </a:solidFill>
                <a:latin typeface="宋体" panose="02010600030101010101" pitchFamily="2" charset="-122"/>
                <a:ea typeface="宋体" panose="02010600030101010101" pitchFamily="2" charset="-122"/>
              </a:rPr>
              <a:t>999999999</a:t>
            </a:r>
            <a:r>
              <a:rPr lang="zh-CN" altLang="en-US" sz="2400" dirty="0">
                <a:solidFill>
                  <a:srgbClr val="333333"/>
                </a:solidFill>
                <a:latin typeface="宋体" panose="02010600030101010101" pitchFamily="2" charset="-122"/>
                <a:ea typeface="宋体" panose="02010600030101010101" pitchFamily="2" charset="-122"/>
              </a:rPr>
              <a:t>的数字。 配合其他的一些机械设备，这样一个简单的基于齿轮的装置就可以实现简单的十进制加减法了。</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共享">
            <a:extLst>
              <a:ext uri="{FF2B5EF4-FFF2-40B4-BE49-F238E27FC236}">
                <a16:creationId xmlns:a16="http://schemas.microsoft.com/office/drawing/2014/main" id="{2F0091B8-18E0-4319-83A8-63CD01CB0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501650"/>
            <a:ext cx="314325"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457966"/>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5</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5</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86527" y="1463110"/>
            <a:ext cx="10785037" cy="3416320"/>
          </a:xfrm>
          <a:prstGeom prst="rect">
            <a:avLst/>
          </a:prstGeom>
          <a:noFill/>
        </p:spPr>
        <p:txBody>
          <a:bodyPr wrap="square" rtlCol="0">
            <a:spAutoFit/>
          </a:bodyPr>
          <a:lstStyle/>
          <a:p>
            <a:pPr lvl="0" algn="just" eaLnBrk="0" fontAlgn="base" hangingPunct="0">
              <a:spcBef>
                <a:spcPct val="0"/>
              </a:spcBef>
              <a:spcAft>
                <a:spcPct val="0"/>
              </a:spcAft>
            </a:pPr>
            <a:endParaRPr lang="zh-CN" altLang="zh-CN" sz="2400" dirty="0">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en-US" altLang="zh-CN" sz="2400" dirty="0">
                <a:latin typeface="宋体" panose="02010600030101010101" pitchFamily="2" charset="-122"/>
                <a:ea typeface="宋体" panose="02010600030101010101" pitchFamily="2" charset="-122"/>
              </a:rPr>
              <a:t>    </a:t>
            </a:r>
            <a:r>
              <a:rPr lang="zh-CN" altLang="en-US" sz="2400" dirty="0">
                <a:solidFill>
                  <a:srgbClr val="333333"/>
                </a:solidFill>
                <a:latin typeface="宋体" panose="02010600030101010101" pitchFamily="2" charset="-122"/>
                <a:ea typeface="宋体" panose="02010600030101010101" pitchFamily="2" charset="-122"/>
              </a:rPr>
              <a:t>这种通过不同的位置上面不同的符号表示数值的方法就是进制表示方法。常用的进制主要是十进制（因为我们有十个手指，所以十进制是比较合理的选择，用手指可以表示十个数字，</a:t>
            </a:r>
            <a:r>
              <a:rPr lang="en-US" altLang="zh-CN" sz="2400" dirty="0">
                <a:solidFill>
                  <a:srgbClr val="333333"/>
                </a:solidFill>
                <a:latin typeface="宋体" panose="02010600030101010101" pitchFamily="2" charset="-122"/>
                <a:ea typeface="宋体" panose="02010600030101010101" pitchFamily="2" charset="-122"/>
              </a:rPr>
              <a:t>0</a:t>
            </a:r>
            <a:r>
              <a:rPr lang="zh-CN" altLang="en-US" sz="2400" dirty="0">
                <a:solidFill>
                  <a:srgbClr val="333333"/>
                </a:solidFill>
                <a:latin typeface="宋体" panose="02010600030101010101" pitchFamily="2" charset="-122"/>
                <a:ea typeface="宋体" panose="02010600030101010101" pitchFamily="2" charset="-122"/>
              </a:rPr>
              <a:t>的概念直到很久以后才出现，所以是</a:t>
            </a:r>
            <a:r>
              <a:rPr lang="en-US" altLang="zh-CN" sz="2400" dirty="0">
                <a:solidFill>
                  <a:srgbClr val="333333"/>
                </a:solidFill>
                <a:latin typeface="宋体" panose="02010600030101010101" pitchFamily="2" charset="-122"/>
                <a:ea typeface="宋体" panose="02010600030101010101" pitchFamily="2" charset="-122"/>
              </a:rPr>
              <a:t>1</a:t>
            </a:r>
            <a:r>
              <a:rPr lang="zh-CN" altLang="en-US" sz="2400" dirty="0">
                <a:solidFill>
                  <a:srgbClr val="333333"/>
                </a:solidFill>
                <a:latin typeface="宋体" panose="02010600030101010101" pitchFamily="2" charset="-122"/>
                <a:ea typeface="宋体" panose="02010600030101010101" pitchFamily="2" charset="-122"/>
              </a:rPr>
              <a:t>－</a:t>
            </a:r>
            <a:r>
              <a:rPr lang="en-US" altLang="zh-CN" sz="2400" dirty="0">
                <a:solidFill>
                  <a:srgbClr val="333333"/>
                </a:solidFill>
                <a:latin typeface="宋体" panose="02010600030101010101" pitchFamily="2" charset="-122"/>
                <a:ea typeface="宋体" panose="02010600030101010101" pitchFamily="2" charset="-122"/>
              </a:rPr>
              <a:t>10</a:t>
            </a:r>
            <a:r>
              <a:rPr lang="zh-CN" altLang="en-US" sz="2400" dirty="0">
                <a:solidFill>
                  <a:srgbClr val="333333"/>
                </a:solidFill>
                <a:latin typeface="宋体" panose="02010600030101010101" pitchFamily="2" charset="-122"/>
                <a:ea typeface="宋体" panose="02010600030101010101" pitchFamily="2" charset="-122"/>
              </a:rPr>
              <a:t>而不是</a:t>
            </a:r>
            <a:r>
              <a:rPr lang="en-US" altLang="zh-CN" sz="2400" dirty="0">
                <a:solidFill>
                  <a:srgbClr val="333333"/>
                </a:solidFill>
                <a:latin typeface="宋体" panose="02010600030101010101" pitchFamily="2" charset="-122"/>
                <a:ea typeface="宋体" panose="02010600030101010101" pitchFamily="2" charset="-122"/>
              </a:rPr>
              <a:t>0</a:t>
            </a:r>
            <a:r>
              <a:rPr lang="zh-CN" altLang="en-US" sz="2400" dirty="0">
                <a:solidFill>
                  <a:srgbClr val="333333"/>
                </a:solidFill>
                <a:latin typeface="宋体" panose="02010600030101010101" pitchFamily="2" charset="-122"/>
                <a:ea typeface="宋体" panose="02010600030101010101" pitchFamily="2" charset="-122"/>
              </a:rPr>
              <a:t>－</a:t>
            </a:r>
            <a:r>
              <a:rPr lang="en-US" altLang="zh-CN" sz="2400" dirty="0">
                <a:solidFill>
                  <a:srgbClr val="333333"/>
                </a:solidFill>
                <a:latin typeface="宋体" panose="02010600030101010101" pitchFamily="2" charset="-122"/>
                <a:ea typeface="宋体" panose="02010600030101010101" pitchFamily="2" charset="-122"/>
              </a:rPr>
              <a:t>9</a:t>
            </a:r>
            <a:r>
              <a:rPr lang="zh-CN" altLang="en-US" sz="2400" dirty="0">
                <a:solidFill>
                  <a:srgbClr val="333333"/>
                </a:solidFill>
                <a:latin typeface="宋体" panose="02010600030101010101" pitchFamily="2" charset="-122"/>
                <a:ea typeface="宋体" panose="02010600030101010101" pitchFamily="2" charset="-122"/>
              </a:rPr>
              <a:t>）。 </a:t>
            </a:r>
            <a:endParaRPr lang="en-US" altLang="zh-CN" sz="2400" dirty="0">
              <a:solidFill>
                <a:srgbClr val="333333"/>
              </a:solidFill>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    </a:t>
            </a:r>
            <a:r>
              <a:rPr lang="zh-CN" altLang="en-US" sz="2400" dirty="0">
                <a:solidFill>
                  <a:srgbClr val="333333"/>
                </a:solidFill>
                <a:latin typeface="宋体" panose="02010600030101010101" pitchFamily="2" charset="-122"/>
                <a:ea typeface="宋体" panose="02010600030101010101" pitchFamily="2" charset="-122"/>
              </a:rPr>
              <a:t>电子计算机出现以后，使用电子管来表示十种状态过于复杂，所以所有的电子计算机中只有两种基本的状态，开和关。也就是说，电子管的两种状态决定了以电子管为基础的电子计算机采用二进制来表示数字和数据。 </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Arial" panose="020B0604020202020204" pitchFamily="34" charset="0"/>
              <a:ea typeface="Open Sans"/>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共享">
            <a:extLst>
              <a:ext uri="{FF2B5EF4-FFF2-40B4-BE49-F238E27FC236}">
                <a16:creationId xmlns:a16="http://schemas.microsoft.com/office/drawing/2014/main" id="{2F0091B8-18E0-4319-83A8-63CD01CB0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501650"/>
            <a:ext cx="314325"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361284"/>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6</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6</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96687" y="922455"/>
            <a:ext cx="10785037" cy="4154984"/>
          </a:xfrm>
          <a:prstGeom prst="rect">
            <a:avLst/>
          </a:prstGeom>
          <a:noFill/>
        </p:spPr>
        <p:txBody>
          <a:bodyPr wrap="square" rtlCol="0">
            <a:spAutoFit/>
          </a:bodyPr>
          <a:lstStyle/>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en-US" altLang="zh-CN" sz="2400" dirty="0">
                <a:solidFill>
                  <a:srgbClr val="333333"/>
                </a:solidFill>
                <a:latin typeface="Arial" panose="020B0604020202020204" pitchFamily="34" charset="0"/>
                <a:ea typeface="宋体" panose="02010600030101010101" pitchFamily="2" charset="-122"/>
              </a:rPr>
              <a:t>       </a:t>
            </a:r>
            <a:r>
              <a:rPr lang="zh-CN" altLang="en-US" sz="2400" dirty="0">
                <a:latin typeface="宋体" panose="02010600030101010101" pitchFamily="2" charset="-122"/>
                <a:ea typeface="宋体" panose="02010600030101010101" pitchFamily="2" charset="-122"/>
              </a:rPr>
              <a:t>常用的进制还有</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进制和</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进制，在电脑科学中，经常会用到</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进制，而十进制的使用非常少，这是因为</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进制和二进制有天然的联系：</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个二进制位可以表示从</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到</a:t>
            </a:r>
            <a:r>
              <a:rPr lang="en-US" altLang="zh-CN" sz="2400" dirty="0">
                <a:latin typeface="宋体" panose="02010600030101010101" pitchFamily="2" charset="-122"/>
                <a:ea typeface="宋体" panose="02010600030101010101" pitchFamily="2" charset="-122"/>
              </a:rPr>
              <a:t>15</a:t>
            </a:r>
            <a:r>
              <a:rPr lang="zh-CN" altLang="en-US" sz="2400" dirty="0">
                <a:latin typeface="宋体" panose="02010600030101010101" pitchFamily="2" charset="-122"/>
                <a:ea typeface="宋体" panose="02010600030101010101" pitchFamily="2" charset="-122"/>
              </a:rPr>
              <a:t>的数字，这刚好是</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个</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进制位可以表示的数据，也就是说，将二进制转换成</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进制只要每</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位进行转换就可以了。</a:t>
            </a:r>
            <a:endParaRPr lang="en-US" altLang="zh-CN" sz="2400" dirty="0">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endParaRPr lang="en-US" altLang="zh-CN" sz="2400" dirty="0">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zh-CN" altLang="en-US" sz="2400" dirty="0">
                <a:latin typeface="宋体" panose="02010600030101010101" pitchFamily="2" charset="-122"/>
                <a:ea typeface="宋体" panose="02010600030101010101" pitchFamily="2" charset="-122"/>
              </a:rPr>
              <a:t>    二进制的“</a:t>
            </a:r>
            <a:r>
              <a:rPr lang="en-US" altLang="zh-CN" sz="2400" dirty="0">
                <a:latin typeface="宋体" panose="02010600030101010101" pitchFamily="2" charset="-122"/>
                <a:ea typeface="宋体" panose="02010600030101010101" pitchFamily="2" charset="-122"/>
              </a:rPr>
              <a:t>00101000”</a:t>
            </a:r>
            <a:r>
              <a:rPr lang="zh-CN" altLang="en-US" sz="2400" dirty="0">
                <a:latin typeface="宋体" panose="02010600030101010101" pitchFamily="2" charset="-122"/>
                <a:ea typeface="宋体" panose="02010600030101010101" pitchFamily="2" charset="-122"/>
              </a:rPr>
              <a:t>直接可以转换成</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进制的“</a:t>
            </a:r>
            <a:r>
              <a:rPr lang="en-US" altLang="zh-CN" sz="2400" dirty="0">
                <a:latin typeface="宋体" panose="02010600030101010101" pitchFamily="2" charset="-122"/>
                <a:ea typeface="宋体" panose="02010600030101010101" pitchFamily="2" charset="-122"/>
              </a:rPr>
              <a:t>38”</a:t>
            </a:r>
            <a:r>
              <a:rPr lang="zh-CN" altLang="en-US" sz="2400" dirty="0">
                <a:latin typeface="宋体" panose="02010600030101010101" pitchFamily="2" charset="-122"/>
                <a:ea typeface="宋体" panose="02010600030101010101" pitchFamily="2" charset="-122"/>
              </a:rPr>
              <a:t>。 一个字是电脑中的基本存储单元，根据计算机字长的不同</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字具有不同的位数，现在的计算机字长一般是</a:t>
            </a:r>
            <a:r>
              <a:rPr lang="en-US" altLang="zh-CN" sz="2400" dirty="0">
                <a:latin typeface="宋体" panose="02010600030101010101" pitchFamily="2" charset="-122"/>
                <a:ea typeface="宋体" panose="02010600030101010101" pitchFamily="2" charset="-122"/>
              </a:rPr>
              <a:t>32</a:t>
            </a:r>
            <a:r>
              <a:rPr lang="zh-CN" altLang="en-US" sz="2400" dirty="0">
                <a:latin typeface="宋体" panose="02010600030101010101" pitchFamily="2" charset="-122"/>
                <a:ea typeface="宋体" panose="02010600030101010101" pitchFamily="2" charset="-122"/>
              </a:rPr>
              <a:t>位或</a:t>
            </a:r>
            <a:r>
              <a:rPr lang="en-US" altLang="zh-CN" sz="2400" dirty="0">
                <a:latin typeface="宋体" panose="02010600030101010101" pitchFamily="2" charset="-122"/>
                <a:ea typeface="宋体" panose="02010600030101010101" pitchFamily="2" charset="-122"/>
              </a:rPr>
              <a:t>64</a:t>
            </a:r>
            <a:r>
              <a:rPr lang="zh-CN" altLang="en-US" sz="2400" dirty="0">
                <a:latin typeface="宋体" panose="02010600030101010101" pitchFamily="2" charset="-122"/>
                <a:ea typeface="宋体" panose="02010600030101010101" pitchFamily="2" charset="-122"/>
              </a:rPr>
              <a:t>位的。以</a:t>
            </a:r>
            <a:r>
              <a:rPr lang="en-US" altLang="zh-CN" sz="2400" dirty="0">
                <a:latin typeface="宋体" panose="02010600030101010101" pitchFamily="2" charset="-122"/>
                <a:ea typeface="宋体" panose="02010600030101010101" pitchFamily="2" charset="-122"/>
              </a:rPr>
              <a:t>32</a:t>
            </a:r>
            <a:r>
              <a:rPr lang="zh-CN" altLang="en-US" sz="2400" dirty="0">
                <a:latin typeface="宋体" panose="02010600030101010101" pitchFamily="2" charset="-122"/>
                <a:ea typeface="宋体" panose="02010600030101010101" pitchFamily="2" charset="-122"/>
              </a:rPr>
              <a:t>位为例，也就是说，一个字的位数是</a:t>
            </a:r>
            <a:r>
              <a:rPr lang="en-US" altLang="zh-CN" sz="2400" dirty="0">
                <a:latin typeface="宋体" panose="02010600030101010101" pitchFamily="2" charset="-122"/>
                <a:ea typeface="宋体" panose="02010600030101010101" pitchFamily="2" charset="-122"/>
              </a:rPr>
              <a:t>32</a:t>
            </a:r>
            <a:r>
              <a:rPr lang="zh-CN" altLang="en-US" sz="2400" dirty="0">
                <a:latin typeface="宋体" panose="02010600030101010101" pitchFamily="2" charset="-122"/>
                <a:ea typeface="宋体" panose="02010600030101010101" pitchFamily="2" charset="-122"/>
              </a:rPr>
              <a:t>。字节是</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位的数据单元</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一个字节可以表示</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255</a:t>
            </a:r>
            <a:r>
              <a:rPr lang="zh-CN" altLang="en-US" sz="2400" dirty="0">
                <a:latin typeface="宋体" panose="02010600030101010101" pitchFamily="2" charset="-122"/>
                <a:ea typeface="宋体" panose="02010600030101010101" pitchFamily="2" charset="-122"/>
              </a:rPr>
              <a:t>的数据。对于</a:t>
            </a:r>
            <a:r>
              <a:rPr lang="en-US" altLang="zh-CN" sz="2400" dirty="0">
                <a:latin typeface="宋体" panose="02010600030101010101" pitchFamily="2" charset="-122"/>
                <a:ea typeface="宋体" panose="02010600030101010101" pitchFamily="2" charset="-122"/>
              </a:rPr>
              <a:t>32</a:t>
            </a:r>
            <a:r>
              <a:rPr lang="zh-CN" altLang="en-US" sz="2400" dirty="0">
                <a:latin typeface="宋体" panose="02010600030101010101" pitchFamily="2" charset="-122"/>
                <a:ea typeface="宋体" panose="02010600030101010101" pitchFamily="2" charset="-122"/>
              </a:rPr>
              <a:t>位字长的现代电脑，一个字等于</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个字节，对于早期的</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位的电脑，一个字等于</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个字节。</a:t>
            </a: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共享">
            <a:extLst>
              <a:ext uri="{FF2B5EF4-FFF2-40B4-BE49-F238E27FC236}">
                <a16:creationId xmlns:a16="http://schemas.microsoft.com/office/drawing/2014/main" id="{2F0091B8-18E0-4319-83A8-63CD01CB0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501650"/>
            <a:ext cx="314325"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617321"/>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7</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7</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703481" y="913168"/>
            <a:ext cx="10785037" cy="4585871"/>
          </a:xfrm>
          <a:prstGeom prst="rect">
            <a:avLst/>
          </a:prstGeom>
          <a:noFill/>
        </p:spPr>
        <p:txBody>
          <a:bodyPr wrap="square" rtlCol="0">
            <a:spAutoFit/>
          </a:bodyPr>
          <a:lstStyle/>
          <a:p>
            <a:pPr lvl="0" eaLnBrk="0" fontAlgn="base" hangingPunct="0">
              <a:spcBef>
                <a:spcPct val="0"/>
              </a:spcBef>
              <a:spcAft>
                <a:spcPct val="0"/>
              </a:spcAft>
            </a:pPr>
            <a:r>
              <a:rPr lang="zh-CN" altLang="en-US" sz="3200" b="1" dirty="0">
                <a:solidFill>
                  <a:srgbClr val="333333"/>
                </a:solidFill>
                <a:latin typeface="Arial" panose="020B0604020202020204" pitchFamily="34" charset="0"/>
              </a:rPr>
              <a:t>计算机使用二进制的优点？</a:t>
            </a:r>
            <a:endParaRPr lang="en-US" altLang="zh-CN" sz="3200" b="1" dirty="0">
              <a:solidFill>
                <a:srgbClr val="333333"/>
              </a:solidFill>
              <a:latin typeface="Arial" panose="020B0604020202020204" pitchFamily="34" charset="0"/>
            </a:endParaRPr>
          </a:p>
          <a:p>
            <a:pPr lvl="0" eaLnBrk="0" fontAlgn="base" hangingPunct="0">
              <a:spcBef>
                <a:spcPct val="0"/>
              </a:spcBef>
              <a:spcAft>
                <a:spcPct val="0"/>
              </a:spcAft>
            </a:pPr>
            <a:endParaRPr lang="en-US" altLang="zh-CN" sz="3200" b="1" dirty="0">
              <a:solidFill>
                <a:srgbClr val="333333"/>
              </a:solidFill>
              <a:latin typeface="Arial" panose="020B0604020202020204" pitchFamily="34" charset="0"/>
            </a:endParaRPr>
          </a:p>
          <a:p>
            <a:pPr lvl="0" algn="just" eaLnBrk="0" fontAlgn="base" hangingPunct="0">
              <a:lnSpc>
                <a:spcPct val="150000"/>
              </a:lnSpc>
              <a:spcBef>
                <a:spcPct val="0"/>
              </a:spcBef>
              <a:spcAft>
                <a:spcPct val="0"/>
              </a:spcAft>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电路中易于实现</a:t>
            </a:r>
            <a:endParaRPr lang="en-US" altLang="zh-CN" sz="2400" dirty="0">
              <a:latin typeface="宋体" panose="02010600030101010101" pitchFamily="2" charset="-122"/>
              <a:ea typeface="宋体" panose="02010600030101010101" pitchFamily="2" charset="-122"/>
            </a:endParaRPr>
          </a:p>
          <a:p>
            <a:pPr lvl="0" algn="just" eaLnBrk="0" fontAlgn="base" hangingPunct="0">
              <a:lnSpc>
                <a:spcPct val="150000"/>
              </a:lnSpc>
              <a:spcBef>
                <a:spcPct val="0"/>
              </a:spcBef>
              <a:spcAft>
                <a:spcPct val="0"/>
              </a:spcAft>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物理上最易实现存储</a:t>
            </a:r>
            <a:endParaRPr lang="en-US" altLang="zh-CN" sz="2400" dirty="0">
              <a:latin typeface="宋体" panose="02010600030101010101" pitchFamily="2" charset="-122"/>
              <a:ea typeface="宋体" panose="02010600030101010101" pitchFamily="2" charset="-122"/>
            </a:endParaRPr>
          </a:p>
          <a:p>
            <a:pPr lvl="0" algn="just" eaLnBrk="0" fontAlgn="base" hangingPunct="0">
              <a:lnSpc>
                <a:spcPct val="150000"/>
              </a:lnSpc>
              <a:spcBef>
                <a:spcPct val="0"/>
              </a:spcBef>
              <a:spcAft>
                <a:spcPct val="0"/>
              </a:spcAft>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便于进行加、减运算和计数编码</a:t>
            </a:r>
            <a:endParaRPr lang="en-US" altLang="zh-CN" sz="2400" dirty="0">
              <a:latin typeface="宋体" panose="02010600030101010101" pitchFamily="2" charset="-122"/>
              <a:ea typeface="宋体" panose="02010600030101010101" pitchFamily="2" charset="-122"/>
            </a:endParaRPr>
          </a:p>
          <a:p>
            <a:pPr lvl="0" algn="just" eaLnBrk="0" fontAlgn="base" hangingPunct="0">
              <a:lnSpc>
                <a:spcPct val="150000"/>
              </a:lnSpc>
              <a:spcBef>
                <a:spcPct val="0"/>
              </a:spcBef>
              <a:spcAft>
                <a:spcPct val="0"/>
              </a:spcAft>
            </a:pP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便于逻辑判断（是或非）</a:t>
            </a:r>
            <a:endParaRPr lang="zh-CN" altLang="zh-CN" sz="2400" dirty="0">
              <a:latin typeface="宋体" panose="02010600030101010101" pitchFamily="2" charset="-122"/>
              <a:ea typeface="宋体" panose="02010600030101010101" pitchFamily="2" charset="-122"/>
            </a:endParaRPr>
          </a:p>
          <a:p>
            <a:pPr lvl="0" algn="just" eaLnBrk="0" fontAlgn="base" hangingPunct="0">
              <a:lnSpc>
                <a:spcPct val="150000"/>
              </a:lnSpc>
              <a:spcBef>
                <a:spcPct val="0"/>
              </a:spcBef>
              <a:spcAft>
                <a:spcPct val="0"/>
              </a:spcAft>
              <a:buFontTx/>
              <a:buAutoNum type="arabicPeriod" startAt="2"/>
            </a:pPr>
            <a:r>
              <a:rPr lang="en-US" altLang="zh-CN" sz="2400" dirty="0">
                <a:solidFill>
                  <a:srgbClr val="333333"/>
                </a:solidFill>
                <a:latin typeface="宋体" panose="02010600030101010101" pitchFamily="2" charset="-122"/>
                <a:ea typeface="宋体" panose="02010600030101010101" pitchFamily="2" charset="-122"/>
              </a:rPr>
              <a:t>5.</a:t>
            </a:r>
            <a:r>
              <a:rPr lang="zh-CN" altLang="en-US" sz="2400" dirty="0">
                <a:solidFill>
                  <a:srgbClr val="333333"/>
                </a:solidFill>
                <a:latin typeface="宋体" panose="02010600030101010101" pitchFamily="2" charset="-122"/>
                <a:ea typeface="宋体" panose="02010600030101010101" pitchFamily="2" charset="-122"/>
              </a:rPr>
              <a:t>用二进制表示数据抗干扰能力强、可靠性高</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7207834"/>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8"/>
          <p:cNvSpPr txBox="1"/>
          <p:nvPr/>
        </p:nvSpPr>
        <p:spPr>
          <a:xfrm>
            <a:off x="4585333" y="2874863"/>
            <a:ext cx="4689296" cy="7694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457200" rtl="0" eaLnBrk="1" fontAlgn="auto" latinLnBrk="0" hangingPunct="1">
              <a:lnSpc>
                <a:spcPct val="100000"/>
              </a:lnSpc>
              <a:spcBef>
                <a:spcPts val="0"/>
              </a:spcBef>
              <a:spcAft>
                <a:spcPts val="0"/>
              </a:spcAft>
              <a:buClrTx/>
              <a:buSzTx/>
              <a:buFontTx/>
              <a:buNone/>
              <a:tabLst/>
              <a:defRPr/>
            </a:pPr>
            <a:r>
              <a:rPr kumimoji="1" lang="en-US" altLang="zh-CN" sz="4400" b="1" i="0" u="none" strike="noStrike" kern="1200" cap="none" spc="0" normalizeH="0" baseline="0" noProof="0" dirty="0">
                <a:ln>
                  <a:noFill/>
                </a:ln>
                <a:solidFill>
                  <a:schemeClr val="tx1">
                    <a:lumMod val="75000"/>
                    <a:lumOff val="25000"/>
                  </a:schemeClr>
                </a:solidFill>
                <a:effectLst/>
                <a:uLnTx/>
                <a:uFillTx/>
                <a:cs typeface="+mn-ea"/>
                <a:sym typeface="+mn-lt"/>
              </a:rPr>
              <a:t>DNS</a:t>
            </a:r>
            <a:r>
              <a:rPr kumimoji="1" lang="zh-CN" altLang="en-US" sz="4400" b="1" i="0" u="none" strike="noStrike" kern="1200" cap="none" spc="0" normalizeH="0" baseline="0" noProof="0" dirty="0">
                <a:ln>
                  <a:noFill/>
                </a:ln>
                <a:solidFill>
                  <a:schemeClr val="tx1">
                    <a:lumMod val="75000"/>
                    <a:lumOff val="25000"/>
                  </a:schemeClr>
                </a:solidFill>
                <a:effectLst/>
                <a:uLnTx/>
                <a:uFillTx/>
                <a:cs typeface="+mn-ea"/>
                <a:sym typeface="+mn-lt"/>
              </a:rPr>
              <a:t>服务器</a:t>
            </a:r>
          </a:p>
        </p:txBody>
      </p:sp>
      <p:cxnSp>
        <p:nvCxnSpPr>
          <p:cNvPr id="4" name="直接连接符 3"/>
          <p:cNvCxnSpPr/>
          <p:nvPr/>
        </p:nvCxnSpPr>
        <p:spPr>
          <a:xfrm>
            <a:off x="4416441" y="2757714"/>
            <a:ext cx="0" cy="1128585"/>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699658" y="2485638"/>
            <a:ext cx="1547892" cy="1573583"/>
            <a:chOff x="2498710" y="2311467"/>
            <a:chExt cx="1748840" cy="1777866"/>
          </a:xfrm>
        </p:grpSpPr>
        <p:sp>
          <p:nvSpPr>
            <p:cNvPr id="6" name="椭圆 5"/>
            <p:cNvSpPr/>
            <p:nvPr/>
          </p:nvSpPr>
          <p:spPr>
            <a:xfrm>
              <a:off x="2644792" y="2457549"/>
              <a:ext cx="1456676" cy="14566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8000" dirty="0"/>
                <a:t>2</a:t>
              </a:r>
              <a:endParaRPr lang="zh-CN" altLang="en-US" sz="8000" dirty="0"/>
            </a:p>
          </p:txBody>
        </p:sp>
        <p:sp>
          <p:nvSpPr>
            <p:cNvPr id="7" name="椭圆 6"/>
            <p:cNvSpPr/>
            <p:nvPr/>
          </p:nvSpPr>
          <p:spPr>
            <a:xfrm>
              <a:off x="2498710" y="2311467"/>
              <a:ext cx="1748840" cy="1748840"/>
            </a:xfrm>
            <a:prstGeom prst="ellipse">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8000" dirty="0"/>
            </a:p>
          </p:txBody>
        </p:sp>
        <p:sp>
          <p:nvSpPr>
            <p:cNvPr id="8" name="椭圆 7"/>
            <p:cNvSpPr/>
            <p:nvPr/>
          </p:nvSpPr>
          <p:spPr>
            <a:xfrm>
              <a:off x="3758995" y="3683265"/>
              <a:ext cx="406068" cy="4060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9" name="椭圆 8"/>
            <p:cNvSpPr/>
            <p:nvPr/>
          </p:nvSpPr>
          <p:spPr>
            <a:xfrm>
              <a:off x="2644791" y="2350267"/>
              <a:ext cx="255468" cy="25546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Tree>
    <p:extLst>
      <p:ext uri="{BB962C8B-B14F-4D97-AF65-F5344CB8AC3E}">
        <p14:creationId xmlns:p14="http://schemas.microsoft.com/office/powerpoint/2010/main" val="1452721807"/>
      </p:ext>
    </p:extLst>
  </p:cSld>
  <p:clrMapOvr>
    <a:masterClrMapping/>
  </p:clrMapOvr>
  <mc:AlternateContent xmlns:mc="http://schemas.openxmlformats.org/markup-compatibility/2006" xmlns:p14="http://schemas.microsoft.com/office/powerpoint/2010/main">
    <mc:Choice Requires="p14">
      <p:transition spd="slow" p14:dur="2000" advTm="467"/>
    </mc:Choice>
    <mc:Fallback xmlns="">
      <p:transition spd="slow" advTm="4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pPr lvl="0"/>
            <a:fld id="{FCEE2C88-6C8F-484D-AF69-578F576B1F44}" type="slidenum">
              <a:rPr lang="en-US" noProof="0" smtClean="0">
                <a:latin typeface="+mn-lt"/>
                <a:cs typeface="+mn-ea"/>
                <a:sym typeface="+mn-lt"/>
              </a:rPr>
              <a:pPr lvl="0"/>
              <a:t>9</a:t>
            </a:fld>
            <a:endParaRPr lang="en-US" noProof="0" dirty="0">
              <a:latin typeface="+mn-lt"/>
              <a:cs typeface="+mn-ea"/>
              <a:sym typeface="+mn-lt"/>
            </a:endParaRPr>
          </a:p>
        </p:txBody>
      </p:sp>
      <p:sp>
        <p:nvSpPr>
          <p:cNvPr id="4" name="Slide Number Placeholder 3"/>
          <p:cNvSpPr txBox="1">
            <a:spLocks/>
          </p:cNvSpPr>
          <p:nvPr/>
        </p:nvSpPr>
        <p:spPr>
          <a:xfrm>
            <a:off x="11481724" y="436880"/>
            <a:ext cx="431078" cy="188223"/>
          </a:xfrm>
          <a:prstGeom prst="rect">
            <a:avLst/>
          </a:prstGeom>
        </p:spPr>
        <p:txBody>
          <a:bodyPr lIns="0" tIns="0" rIns="0" bIns="0"/>
          <a:lstStyle>
            <a:defPPr>
              <a:defRPr lang="zh-CN"/>
            </a:defPPr>
            <a:lvl1pPr marL="0" algn="ctr" defTabSz="914400" rtl="0" eaLnBrk="1" latinLnBrk="0" hangingPunct="1">
              <a:defRPr sz="1000" kern="1200">
                <a:solidFill>
                  <a:schemeClr val="bg1">
                    <a:lumMod val="50000"/>
                  </a:schemeClr>
                </a:solidFill>
                <a:latin typeface="Lato" panose="020F050202020403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CEE2C88-6C8F-484D-AF69-578F576B1F44}" type="slidenum">
              <a:rPr lang="en-US" smtClean="0">
                <a:solidFill>
                  <a:schemeClr val="tx1"/>
                </a:solidFill>
                <a:latin typeface="+mn-lt"/>
                <a:cs typeface="+mn-ea"/>
                <a:sym typeface="+mn-lt"/>
              </a:rPr>
              <a:pPr>
                <a:defRPr/>
              </a:pPr>
              <a:t>9</a:t>
            </a:fld>
            <a:endParaRPr lang="en-US" dirty="0">
              <a:solidFill>
                <a:schemeClr val="tx1"/>
              </a:solidFill>
              <a:latin typeface="+mn-lt"/>
              <a:cs typeface="+mn-ea"/>
              <a:sym typeface="+mn-lt"/>
            </a:endParaRPr>
          </a:p>
        </p:txBody>
      </p:sp>
      <p:sp>
        <p:nvSpPr>
          <p:cNvPr id="27" name="文本占位符 17"/>
          <p:cNvSpPr txBox="1">
            <a:spLocks/>
          </p:cNvSpPr>
          <p:nvPr/>
        </p:nvSpPr>
        <p:spPr>
          <a:xfrm>
            <a:off x="252193" y="505633"/>
            <a:ext cx="3817473" cy="4168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000" dirty="0">
              <a:latin typeface="+mn-lt"/>
              <a:cs typeface="+mn-ea"/>
              <a:sym typeface="+mn-lt"/>
            </a:endParaRPr>
          </a:p>
        </p:txBody>
      </p:sp>
      <p:sp>
        <p:nvSpPr>
          <p:cNvPr id="2" name="文本框 1">
            <a:extLst>
              <a:ext uri="{FF2B5EF4-FFF2-40B4-BE49-F238E27FC236}">
                <a16:creationId xmlns:a16="http://schemas.microsoft.com/office/drawing/2014/main" id="{892212F7-6DDC-42B0-94EA-5398EB072907}"/>
              </a:ext>
            </a:extLst>
          </p:cNvPr>
          <p:cNvSpPr txBox="1"/>
          <p:nvPr/>
        </p:nvSpPr>
        <p:spPr>
          <a:xfrm>
            <a:off x="696686" y="716542"/>
            <a:ext cx="10785037" cy="8894743"/>
          </a:xfrm>
          <a:prstGeom prst="rect">
            <a:avLst/>
          </a:prstGeom>
          <a:noFill/>
        </p:spPr>
        <p:txBody>
          <a:bodyPr wrap="square" rtlCol="0">
            <a:spAutoFit/>
          </a:bodyPr>
          <a:lstStyle/>
          <a:p>
            <a:pPr lvl="0" eaLnBrk="0" fontAlgn="base" hangingPunct="0">
              <a:spcBef>
                <a:spcPct val="0"/>
              </a:spcBef>
              <a:spcAft>
                <a:spcPct val="0"/>
              </a:spcAft>
            </a:pPr>
            <a:r>
              <a:rPr lang="zh-CN" altLang="en-US" sz="3200" b="1" dirty="0">
                <a:solidFill>
                  <a:srgbClr val="333333"/>
                </a:solidFill>
                <a:latin typeface="Arial" panose="020B0604020202020204" pitchFamily="34" charset="0"/>
              </a:rPr>
              <a:t>什么是</a:t>
            </a:r>
            <a:r>
              <a:rPr lang="en-US" altLang="zh-CN" sz="3200" b="1" dirty="0">
                <a:solidFill>
                  <a:srgbClr val="333333"/>
                </a:solidFill>
                <a:latin typeface="Arial" panose="020B0604020202020204" pitchFamily="34" charset="0"/>
              </a:rPr>
              <a:t>DNS</a:t>
            </a:r>
            <a:r>
              <a:rPr lang="zh-CN" altLang="en-US" sz="3200" b="1" dirty="0">
                <a:solidFill>
                  <a:srgbClr val="333333"/>
                </a:solidFill>
                <a:latin typeface="Arial" panose="020B0604020202020204" pitchFamily="34" charset="0"/>
              </a:rPr>
              <a:t>？</a:t>
            </a:r>
            <a:endParaRPr lang="en-US" altLang="zh-CN" sz="3200" b="1" dirty="0">
              <a:solidFill>
                <a:srgbClr val="333333"/>
              </a:solidFill>
              <a:latin typeface="Arial" panose="020B0604020202020204" pitchFamily="34" charset="0"/>
            </a:endParaRPr>
          </a:p>
          <a:p>
            <a:pPr lvl="0" algn="just" eaLnBrk="0" fontAlgn="base" hangingPunct="0">
              <a:spcBef>
                <a:spcPct val="0"/>
              </a:spcBef>
              <a:spcAft>
                <a:spcPct val="0"/>
              </a:spcAft>
            </a:pPr>
            <a:endParaRPr lang="zh-CN" altLang="zh-CN" sz="3600" dirty="0">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en-US" altLang="zh-CN" sz="2400" dirty="0">
                <a:solidFill>
                  <a:srgbClr val="333333"/>
                </a:solidFill>
                <a:latin typeface="宋体" panose="02010600030101010101" pitchFamily="2" charset="-122"/>
                <a:ea typeface="宋体" panose="02010600030101010101" pitchFamily="2" charset="-122"/>
              </a:rPr>
              <a:t>    DNS</a:t>
            </a:r>
            <a:r>
              <a:rPr lang="zh-CN" altLang="en-US" sz="2400" dirty="0">
                <a:solidFill>
                  <a:srgbClr val="333333"/>
                </a:solidFill>
                <a:latin typeface="宋体" panose="02010600030101010101" pitchFamily="2" charset="-122"/>
                <a:ea typeface="宋体" panose="02010600030101010101" pitchFamily="2" charset="-122"/>
              </a:rPr>
              <a:t>是指：域名服务器</a:t>
            </a:r>
            <a:r>
              <a:rPr lang="en-US" altLang="zh-CN" sz="2400" dirty="0">
                <a:solidFill>
                  <a:srgbClr val="333333"/>
                </a:solidFill>
                <a:latin typeface="宋体" panose="02010600030101010101" pitchFamily="2" charset="-122"/>
                <a:ea typeface="宋体" panose="02010600030101010101" pitchFamily="2" charset="-122"/>
              </a:rPr>
              <a:t>(Domain Name Server)</a:t>
            </a:r>
            <a:r>
              <a:rPr lang="zh-CN" altLang="en-US" sz="2400" dirty="0">
                <a:solidFill>
                  <a:srgbClr val="333333"/>
                </a:solidFill>
                <a:latin typeface="宋体" panose="02010600030101010101" pitchFamily="2" charset="-122"/>
                <a:ea typeface="宋体" panose="02010600030101010101" pitchFamily="2" charset="-122"/>
              </a:rPr>
              <a:t>。在</a:t>
            </a:r>
            <a:r>
              <a:rPr lang="en-US" altLang="zh-CN" sz="2400" dirty="0">
                <a:solidFill>
                  <a:srgbClr val="333333"/>
                </a:solidFill>
                <a:latin typeface="宋体" panose="02010600030101010101" pitchFamily="2" charset="-122"/>
                <a:ea typeface="宋体" panose="02010600030101010101" pitchFamily="2" charset="-122"/>
              </a:rPr>
              <a:t>Internet</a:t>
            </a:r>
            <a:r>
              <a:rPr lang="zh-CN" altLang="en-US" sz="2400" dirty="0">
                <a:solidFill>
                  <a:srgbClr val="333333"/>
                </a:solidFill>
                <a:latin typeface="宋体" panose="02010600030101010101" pitchFamily="2" charset="-122"/>
                <a:ea typeface="宋体" panose="02010600030101010101" pitchFamily="2" charset="-122"/>
              </a:rPr>
              <a:t>上域名与</a:t>
            </a: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地址之间是一一对应的，域名虽然便于人们记忆，但机器之间只能互相认识</a:t>
            </a: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地址，它们之间的转换工作称为域名解析，域名解析需要由专门的域名解析服务器来完成，</a:t>
            </a:r>
            <a:r>
              <a:rPr lang="en-US" altLang="zh-CN" sz="2400" dirty="0">
                <a:solidFill>
                  <a:srgbClr val="333333"/>
                </a:solidFill>
                <a:latin typeface="宋体" panose="02010600030101010101" pitchFamily="2" charset="-122"/>
                <a:ea typeface="宋体" panose="02010600030101010101" pitchFamily="2" charset="-122"/>
              </a:rPr>
              <a:t>DNS</a:t>
            </a:r>
            <a:r>
              <a:rPr lang="zh-CN" altLang="en-US" sz="2400" dirty="0">
                <a:solidFill>
                  <a:srgbClr val="333333"/>
                </a:solidFill>
                <a:latin typeface="宋体" panose="02010600030101010101" pitchFamily="2" charset="-122"/>
                <a:ea typeface="宋体" panose="02010600030101010101" pitchFamily="2" charset="-122"/>
              </a:rPr>
              <a:t>就是进行域名解析的服务器 。</a:t>
            </a:r>
          </a:p>
          <a:p>
            <a:pPr lvl="0" algn="just" eaLnBrk="0" fontAlgn="base" hangingPunct="0">
              <a:spcBef>
                <a:spcPct val="0"/>
              </a:spcBef>
              <a:spcAft>
                <a:spcPct val="0"/>
              </a:spcAft>
            </a:pPr>
            <a:endParaRPr lang="zh-CN" altLang="en-US" sz="2400" dirty="0">
              <a:solidFill>
                <a:srgbClr val="333333"/>
              </a:solidFill>
              <a:latin typeface="宋体" panose="02010600030101010101" pitchFamily="2" charset="-122"/>
              <a:ea typeface="宋体" panose="02010600030101010101" pitchFamily="2" charset="-122"/>
            </a:endParaRPr>
          </a:p>
          <a:p>
            <a:pPr lvl="0" algn="just" eaLnBrk="0" fontAlgn="base" hangingPunct="0">
              <a:spcBef>
                <a:spcPct val="0"/>
              </a:spcBef>
              <a:spcAft>
                <a:spcPct val="0"/>
              </a:spcAft>
            </a:pPr>
            <a:r>
              <a:rPr lang="zh-CN" altLang="en-US" sz="2400" dirty="0">
                <a:solidFill>
                  <a:srgbClr val="333333"/>
                </a:solidFill>
                <a:latin typeface="宋体" panose="02010600030101010101" pitchFamily="2" charset="-122"/>
                <a:ea typeface="宋体" panose="02010600030101010101" pitchFamily="2" charset="-122"/>
              </a:rPr>
              <a:t>    把域名翻译成</a:t>
            </a: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地址的软件称为域名系统，即</a:t>
            </a:r>
            <a:r>
              <a:rPr lang="en-US" altLang="zh-CN" sz="2400" dirty="0">
                <a:solidFill>
                  <a:srgbClr val="333333"/>
                </a:solidFill>
                <a:latin typeface="宋体" panose="02010600030101010101" pitchFamily="2" charset="-122"/>
                <a:ea typeface="宋体" panose="02010600030101010101" pitchFamily="2" charset="-122"/>
              </a:rPr>
              <a:t>DNS</a:t>
            </a:r>
            <a:r>
              <a:rPr lang="zh-CN" altLang="en-US" sz="2400" dirty="0">
                <a:solidFill>
                  <a:srgbClr val="333333"/>
                </a:solidFill>
                <a:latin typeface="宋体" panose="02010600030101010101" pitchFamily="2" charset="-122"/>
                <a:ea typeface="宋体" panose="02010600030101010101" pitchFamily="2" charset="-122"/>
              </a:rPr>
              <a:t>。它保存了一张域名</a:t>
            </a:r>
            <a:r>
              <a:rPr lang="en-US" altLang="zh-CN" sz="2400" dirty="0">
                <a:solidFill>
                  <a:srgbClr val="333333"/>
                </a:solidFill>
                <a:latin typeface="宋体" panose="02010600030101010101" pitchFamily="2" charset="-122"/>
                <a:ea typeface="宋体" panose="02010600030101010101" pitchFamily="2" charset="-122"/>
              </a:rPr>
              <a:t>(domain name)</a:t>
            </a:r>
            <a:r>
              <a:rPr lang="zh-CN" altLang="en-US" sz="2400" dirty="0">
                <a:solidFill>
                  <a:srgbClr val="333333"/>
                </a:solidFill>
                <a:latin typeface="宋体" panose="02010600030101010101" pitchFamily="2" charset="-122"/>
                <a:ea typeface="宋体" panose="02010600030101010101" pitchFamily="2" charset="-122"/>
              </a:rPr>
              <a:t>和与之相对应的</a:t>
            </a:r>
            <a:r>
              <a:rPr lang="en-US" altLang="zh-CN" sz="2400" dirty="0">
                <a:solidFill>
                  <a:srgbClr val="333333"/>
                </a:solidFill>
                <a:latin typeface="宋体" panose="02010600030101010101" pitchFamily="2" charset="-122"/>
                <a:ea typeface="宋体" panose="02010600030101010101" pitchFamily="2" charset="-122"/>
              </a:rPr>
              <a:t>IP</a:t>
            </a:r>
            <a:r>
              <a:rPr lang="zh-CN" altLang="en-US" sz="2400" dirty="0">
                <a:solidFill>
                  <a:srgbClr val="333333"/>
                </a:solidFill>
                <a:latin typeface="宋体" panose="02010600030101010101" pitchFamily="2" charset="-122"/>
                <a:ea typeface="宋体" panose="02010600030101010101" pitchFamily="2" charset="-122"/>
              </a:rPr>
              <a:t>地址 </a:t>
            </a:r>
            <a:r>
              <a:rPr lang="en-US" altLang="zh-CN" sz="2400" dirty="0">
                <a:solidFill>
                  <a:srgbClr val="333333"/>
                </a:solidFill>
                <a:latin typeface="宋体" panose="02010600030101010101" pitchFamily="2" charset="-122"/>
                <a:ea typeface="宋体" panose="02010600030101010101" pitchFamily="2" charset="-122"/>
              </a:rPr>
              <a:t>(IP address)</a:t>
            </a:r>
            <a:r>
              <a:rPr lang="zh-CN" altLang="en-US" sz="2400" dirty="0">
                <a:solidFill>
                  <a:srgbClr val="333333"/>
                </a:solidFill>
                <a:latin typeface="宋体" panose="02010600030101010101" pitchFamily="2" charset="-122"/>
                <a:ea typeface="宋体" panose="02010600030101010101" pitchFamily="2" charset="-122"/>
              </a:rPr>
              <a:t>的表，以解析消息的域名。 域名是</a:t>
            </a:r>
            <a:r>
              <a:rPr lang="en-US" altLang="zh-CN" sz="2400" dirty="0">
                <a:solidFill>
                  <a:srgbClr val="333333"/>
                </a:solidFill>
                <a:latin typeface="宋体" panose="02010600030101010101" pitchFamily="2" charset="-122"/>
                <a:ea typeface="宋体" panose="02010600030101010101" pitchFamily="2" charset="-122"/>
              </a:rPr>
              <a:t>Internet</a:t>
            </a:r>
            <a:r>
              <a:rPr lang="zh-CN" altLang="en-US" sz="2400" dirty="0">
                <a:solidFill>
                  <a:srgbClr val="333333"/>
                </a:solidFill>
                <a:latin typeface="宋体" panose="02010600030101010101" pitchFamily="2" charset="-122"/>
                <a:ea typeface="宋体" panose="02010600030101010101" pitchFamily="2" charset="-122"/>
              </a:rPr>
              <a:t>上某一台计算机或计算机组的名称，用于在数据传输时标识计算机的电子方位（有时也指地理位置）。域名是由一串用点分隔的名字组成的，通常包含组织名，而且始终包括两到三个字母的后缀，以指明组织的类型或该域所在的国家或地区。</a:t>
            </a: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endParaRPr lang="zh-CN"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en-US" altLang="zh-CN" sz="2400" dirty="0">
              <a:solidFill>
                <a:srgbClr val="333333"/>
              </a:solidFill>
              <a:latin typeface="宋体" panose="02010600030101010101" pitchFamily="2" charset="-122"/>
              <a:ea typeface="宋体" panose="02010600030101010101" pitchFamily="2" charset="-122"/>
            </a:endParaRPr>
          </a:p>
          <a:p>
            <a:pPr lvl="0" eaLnBrk="0" fontAlgn="base" hangingPunct="0">
              <a:spcBef>
                <a:spcPct val="0"/>
              </a:spcBef>
              <a:spcAft>
                <a:spcPct val="0"/>
              </a:spcAft>
              <a:buFontTx/>
              <a:buAutoNum type="arabicPeriod" startAt="2"/>
            </a:pPr>
            <a:endParaRPr lang="zh-CN" altLang="en-US" sz="2400" dirty="0">
              <a:latin typeface="宋体" panose="02010600030101010101" pitchFamily="2" charset="-122"/>
              <a:ea typeface="宋体" panose="02010600030101010101" pitchFamily="2" charset="-122"/>
            </a:endParaRPr>
          </a:p>
        </p:txBody>
      </p:sp>
      <p:sp>
        <p:nvSpPr>
          <p:cNvPr id="6" name="Rectangle 1">
            <a:extLst>
              <a:ext uri="{FF2B5EF4-FFF2-40B4-BE49-F238E27FC236}">
                <a16:creationId xmlns:a16="http://schemas.microsoft.com/office/drawing/2014/main" id="{A27FBA98-C843-464C-800C-3D59BD0CA50E}"/>
              </a:ext>
            </a:extLst>
          </p:cNvPr>
          <p:cNvSpPr>
            <a:spLocks noChangeArrowheads="1"/>
          </p:cNvSpPr>
          <p:nvPr/>
        </p:nvSpPr>
        <p:spPr bwMode="auto">
          <a:xfrm>
            <a:off x="0" y="-359032"/>
            <a:ext cx="153888" cy="71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2383964"/>
      </p:ext>
    </p:extLst>
  </p:cSld>
  <p:clrMapOvr>
    <a:masterClrMapping/>
  </p:clrMapOvr>
  <mc:AlternateContent xmlns:mc="http://schemas.openxmlformats.org/markup-compatibility/2006" xmlns:p14="http://schemas.microsoft.com/office/powerpoint/2010/main">
    <mc:Choice Requires="p14">
      <p:transition spd="slow" p14:dur="2000" advTm="81835"/>
    </mc:Choice>
    <mc:Fallback xmlns="">
      <p:transition spd="slow" advTm="81835"/>
    </mc:Fallback>
  </mc:AlternateContent>
</p:sld>
</file>

<file path=ppt/theme/theme1.xml><?xml version="1.0" encoding="utf-8"?>
<a:theme xmlns:a="http://schemas.openxmlformats.org/drawingml/2006/main" name="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23B4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Office Theme">
  <a:themeElements>
    <a:clrScheme name="红色">
      <a:dk1>
        <a:sysClr val="windowText" lastClr="000000"/>
      </a:dk1>
      <a:lt1>
        <a:sysClr val="window" lastClr="FFFFFF"/>
      </a:lt1>
      <a:dk2>
        <a:srgbClr val="44546A"/>
      </a:dk2>
      <a:lt2>
        <a:srgbClr val="E7E6E6"/>
      </a:lt2>
      <a:accent1>
        <a:srgbClr val="F23B48"/>
      </a:accent1>
      <a:accent2>
        <a:srgbClr val="3F3F3F"/>
      </a:accent2>
      <a:accent3>
        <a:srgbClr val="F23B48"/>
      </a:accent3>
      <a:accent4>
        <a:srgbClr val="3F3F3F"/>
      </a:accent4>
      <a:accent5>
        <a:srgbClr val="F23B48"/>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757</TotalTime>
  <Words>2062</Words>
  <Application>Microsoft Office PowerPoint</Application>
  <PresentationFormat>宽屏</PresentationFormat>
  <Paragraphs>230</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22</vt:i4>
      </vt:variant>
    </vt:vector>
  </HeadingPairs>
  <TitlesOfParts>
    <vt:vector size="31" baseType="lpstr">
      <vt:lpstr>Lato</vt:lpstr>
      <vt:lpstr>Open Sans</vt:lpstr>
      <vt:lpstr>Raleway</vt:lpstr>
      <vt:lpstr>宋体</vt:lpstr>
      <vt:lpstr>微软雅黑</vt:lpstr>
      <vt:lpstr>Arial</vt:lpstr>
      <vt:lpstr>Calibri</vt:lpstr>
      <vt:lpstr>Office Theme</vt:lpstr>
      <vt:lpstr>11_Office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qb</cp:lastModifiedBy>
  <cp:revision>49</cp:revision>
  <dcterms:created xsi:type="dcterms:W3CDTF">2017-02-13T15:17:59Z</dcterms:created>
  <dcterms:modified xsi:type="dcterms:W3CDTF">2021-09-13T10:57:37Z</dcterms:modified>
</cp:coreProperties>
</file>