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Lst>
  <p:notesMasterIdLst>
    <p:notesMasterId r:id="rId34"/>
  </p:notesMasterIdLst>
  <p:sldIdLst>
    <p:sldId id="256" r:id="rId3"/>
    <p:sldId id="257" r:id="rId4"/>
    <p:sldId id="258" r:id="rId5"/>
    <p:sldId id="340" r:id="rId6"/>
    <p:sldId id="338" r:id="rId7"/>
    <p:sldId id="339" r:id="rId8"/>
    <p:sldId id="341" r:id="rId9"/>
    <p:sldId id="342" r:id="rId10"/>
    <p:sldId id="343" r:id="rId11"/>
    <p:sldId id="344" r:id="rId12"/>
    <p:sldId id="345" r:id="rId13"/>
    <p:sldId id="346" r:id="rId14"/>
    <p:sldId id="347" r:id="rId15"/>
    <p:sldId id="348" r:id="rId16"/>
    <p:sldId id="349" r:id="rId17"/>
    <p:sldId id="337" r:id="rId18"/>
    <p:sldId id="313"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3" autoAdjust="0"/>
    <p:restoredTop sz="94660"/>
  </p:normalViewPr>
  <p:slideViewPr>
    <p:cSldViewPr snapToGrid="0" showGuides="1">
      <p:cViewPr varScale="1">
        <p:scale>
          <a:sx n="72" d="100"/>
          <a:sy n="72" d="100"/>
        </p:scale>
        <p:origin x="94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2021/9/15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55570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4"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6"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rPr>
              <a:t>计网基础（二）</a:t>
            </a: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a:extLst>
              <a:ext uri="{FF2B5EF4-FFF2-40B4-BE49-F238E27FC236}">
                <a16:creationId xmlns:a16="http://schemas.microsoft.com/office/drawing/2014/main" id="{78F7DE6F-D294-41FA-943A-813B8D456AEC}"/>
              </a:ext>
            </a:extLst>
          </p:cNvPr>
          <p:cNvSpPr txBox="1"/>
          <p:nvPr/>
        </p:nvSpPr>
        <p:spPr>
          <a:xfrm>
            <a:off x="8274238" y="4777935"/>
            <a:ext cx="158848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曲博艺婷</a:t>
            </a:r>
          </a:p>
        </p:txBody>
      </p:sp>
    </p:spTree>
    <p:extLst>
      <p:ext uri="{BB962C8B-B14F-4D97-AF65-F5344CB8AC3E}">
        <p14:creationId xmlns:p14="http://schemas.microsoft.com/office/powerpoint/2010/main" val="2613030540"/>
      </p:ext>
    </p:extLst>
  </p:cSld>
  <p:clrMapOvr>
    <a:masterClrMapping/>
  </p:clrMapOvr>
  <mc:AlternateContent xmlns:mc="http://schemas.openxmlformats.org/markup-compatibility/2006" xmlns:p14="http://schemas.microsoft.com/office/powerpoint/2010/main">
    <mc:Choice Requires="p14">
      <p:transition spd="slow" p14:dur="2000" advTm="235476"/>
    </mc:Choice>
    <mc:Fallback xmlns="">
      <p:transition spd="slow" advTm="2354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a:ln>
                  <a:noFill/>
                </a:ln>
                <a:solidFill>
                  <a:schemeClr val="tx1">
                    <a:lumMod val="75000"/>
                    <a:lumOff val="25000"/>
                  </a:schemeClr>
                </a:solidFill>
                <a:effectLst/>
                <a:uLnTx/>
                <a:uFillTx/>
                <a:cs typeface="+mn-ea"/>
                <a:sym typeface="+mn-lt"/>
              </a:rPr>
              <a:t>HTTP</a:t>
            </a: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协议</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105330970"/>
      </p:ext>
    </p:extLst>
  </p:cSld>
  <p:clrMapOvr>
    <a:masterClrMapping/>
  </p:clrMapOvr>
  <mc:AlternateContent xmlns:mc="http://schemas.openxmlformats.org/markup-compatibility/2006" xmlns:p14="http://schemas.microsoft.com/office/powerpoint/2010/main">
    <mc:Choice Requires="p14">
      <p:transition spd="slow" p14:dur="2000" advTm="1028"/>
    </mc:Choice>
    <mc:Fallback xmlns="">
      <p:transition spd="slow" advTm="10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86527" y="922455"/>
            <a:ext cx="10785037" cy="3637534"/>
          </a:xfrm>
          <a:prstGeom prst="rect">
            <a:avLst/>
          </a:prstGeom>
          <a:noFill/>
        </p:spPr>
        <p:txBody>
          <a:bodyPr wrap="square" rtlCol="0">
            <a:spAutoFit/>
          </a:bodyPr>
          <a:lstStyle/>
          <a:p>
            <a:pPr lvl="0" eaLnBrk="0" fontAlgn="base" hangingPunct="0">
              <a:spcBef>
                <a:spcPct val="0"/>
              </a:spcBef>
              <a:spcAft>
                <a:spcPct val="0"/>
              </a:spcAft>
            </a:pPr>
            <a:r>
              <a:rPr lang="en-US" altLang="zh-CN" sz="3200" b="1" dirty="0">
                <a:solidFill>
                  <a:srgbClr val="333333"/>
                </a:solidFill>
                <a:latin typeface="Arial" panose="020B0604020202020204" pitchFamily="34" charset="0"/>
              </a:rPr>
              <a:t>HTTP</a:t>
            </a:r>
            <a:r>
              <a:rPr lang="zh-CN" altLang="en-US" sz="3200" b="1" dirty="0">
                <a:solidFill>
                  <a:srgbClr val="333333"/>
                </a:solidFill>
                <a:latin typeface="Arial" panose="020B0604020202020204" pitchFamily="34" charset="0"/>
              </a:rPr>
              <a:t>概念</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lnSpc>
                <a:spcPct val="150000"/>
              </a:lnSpc>
              <a:spcBef>
                <a:spcPct val="0"/>
              </a:spcBef>
              <a:spcAft>
                <a:spcPct val="0"/>
              </a:spcAft>
            </a:pPr>
            <a:r>
              <a:rPr lang="en-US" altLang="zh-CN" sz="2400" b="1" dirty="0">
                <a:latin typeface="宋体" panose="02010600030101010101" pitchFamily="2" charset="-122"/>
                <a:ea typeface="宋体" panose="02010600030101010101" pitchFamily="2" charset="-122"/>
              </a:rPr>
              <a:t>HTTP</a:t>
            </a:r>
            <a:r>
              <a:rPr lang="zh-CN" altLang="en-US" sz="2400" b="1" dirty="0">
                <a:latin typeface="宋体" panose="02010600030101010101" pitchFamily="2" charset="-122"/>
                <a:ea typeface="宋体" panose="02010600030101010101" pitchFamily="2" charset="-122"/>
              </a:rPr>
              <a:t>协议</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超文本传输协议</a:t>
            </a:r>
            <a:r>
              <a:rPr lang="en-US" altLang="zh-CN" sz="2400" b="1" dirty="0" err="1">
                <a:solidFill>
                  <a:srgbClr val="FF0000"/>
                </a:solidFill>
                <a:latin typeface="宋体" panose="02010600030101010101" pitchFamily="2" charset="-122"/>
                <a:ea typeface="宋体" panose="02010600030101010101" pitchFamily="2" charset="-122"/>
              </a:rPr>
              <a:t>H</a:t>
            </a:r>
            <a:r>
              <a:rPr lang="en-US" altLang="zh-CN" sz="2400" b="1" dirty="0" err="1">
                <a:latin typeface="宋体" panose="02010600030101010101" pitchFamily="2" charset="-122"/>
                <a:ea typeface="宋体" panose="02010600030101010101" pitchFamily="2" charset="-122"/>
              </a:rPr>
              <a:t>yper</a:t>
            </a:r>
            <a:r>
              <a:rPr lang="en-US" altLang="zh-CN" sz="2400" b="1" dirty="0" err="1">
                <a:solidFill>
                  <a:srgbClr val="FF0000"/>
                </a:solidFill>
                <a:latin typeface="宋体" panose="02010600030101010101" pitchFamily="2" charset="-122"/>
                <a:ea typeface="宋体" panose="02010600030101010101" pitchFamily="2" charset="-122"/>
              </a:rPr>
              <a:t>T</a:t>
            </a:r>
            <a:r>
              <a:rPr lang="en-US" altLang="zh-CN" sz="2400" b="1" dirty="0" err="1">
                <a:latin typeface="宋体" panose="02010600030101010101" pitchFamily="2" charset="-122"/>
                <a:ea typeface="宋体" panose="02010600030101010101" pitchFamily="2" charset="-122"/>
              </a:rPr>
              <a:t>ext</a:t>
            </a:r>
            <a:r>
              <a:rPr lang="en-US" altLang="zh-CN" sz="2400" b="1" dirty="0">
                <a:latin typeface="宋体" panose="02010600030101010101" pitchFamily="2" charset="-122"/>
                <a:ea typeface="宋体" panose="02010600030101010101" pitchFamily="2" charset="-122"/>
              </a:rPr>
              <a:t> </a:t>
            </a:r>
            <a:r>
              <a:rPr lang="en-US" altLang="zh-CN" sz="2400" b="1" dirty="0">
                <a:solidFill>
                  <a:srgbClr val="FF0000"/>
                </a:solidFill>
                <a:latin typeface="宋体" panose="02010600030101010101" pitchFamily="2" charset="-122"/>
                <a:ea typeface="宋体" panose="02010600030101010101" pitchFamily="2" charset="-122"/>
              </a:rPr>
              <a:t>T</a:t>
            </a:r>
            <a:r>
              <a:rPr lang="en-US" altLang="zh-CN" sz="2400" b="1" dirty="0">
                <a:latin typeface="宋体" panose="02010600030101010101" pitchFamily="2" charset="-122"/>
                <a:ea typeface="宋体" panose="02010600030101010101" pitchFamily="2" charset="-122"/>
              </a:rPr>
              <a:t>ransfer </a:t>
            </a:r>
            <a:r>
              <a:rPr lang="en-US" altLang="zh-CN" sz="2400" b="1" dirty="0">
                <a:solidFill>
                  <a:srgbClr val="FF0000"/>
                </a:solidFill>
                <a:latin typeface="宋体" panose="02010600030101010101" pitchFamily="2" charset="-122"/>
                <a:ea typeface="宋体" panose="02010600030101010101" pitchFamily="2" charset="-122"/>
              </a:rPr>
              <a:t>P</a:t>
            </a:r>
            <a:r>
              <a:rPr lang="en-US" altLang="zh-CN" sz="2400" b="1" dirty="0">
                <a:latin typeface="宋体" panose="02010600030101010101" pitchFamily="2" charset="-122"/>
                <a:ea typeface="宋体" panose="02010600030101010101" pitchFamily="2" charset="-122"/>
              </a:rPr>
              <a:t>rotocol)</a:t>
            </a:r>
            <a:r>
              <a:rPr lang="zh-CN" altLang="en-US" sz="2400" b="1" dirty="0">
                <a:latin typeface="宋体" panose="02010600030101010101" pitchFamily="2" charset="-122"/>
                <a:ea typeface="宋体" panose="02010600030101010101" pitchFamily="2" charset="-122"/>
              </a:rPr>
              <a:t>，是基于</a:t>
            </a:r>
            <a:r>
              <a:rPr lang="en-US" altLang="zh-CN" sz="2400" b="1" dirty="0">
                <a:latin typeface="宋体" panose="02010600030101010101" pitchFamily="2" charset="-122"/>
                <a:ea typeface="宋体" panose="02010600030101010101" pitchFamily="2" charset="-122"/>
              </a:rPr>
              <a:t>TCP</a:t>
            </a:r>
            <a:r>
              <a:rPr lang="zh-CN" altLang="en-US" sz="2400" b="1" dirty="0">
                <a:latin typeface="宋体" panose="02010600030101010101" pitchFamily="2" charset="-122"/>
                <a:ea typeface="宋体" panose="02010600030101010101" pitchFamily="2" charset="-122"/>
              </a:rPr>
              <a:t>协议的应用层传输协议，可以理解为客户端和服务端进行数据传输的一种规则</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HTTP </a:t>
            </a:r>
            <a:r>
              <a:rPr lang="zh-CN" altLang="en-US" sz="2400" dirty="0">
                <a:latin typeface="宋体" panose="02010600030101010101" pitchFamily="2" charset="-122"/>
                <a:ea typeface="宋体" panose="02010600030101010101" pitchFamily="2" charset="-122"/>
              </a:rPr>
              <a:t>是无状态 </a:t>
            </a:r>
            <a:r>
              <a:rPr lang="en-US" altLang="zh-CN" sz="2400" dirty="0">
                <a:latin typeface="宋体" panose="02010600030101010101" pitchFamily="2" charset="-122"/>
                <a:ea typeface="宋体" panose="02010600030101010101" pitchFamily="2" charset="-122"/>
              </a:rPr>
              <a:t>(stateless) </a:t>
            </a:r>
            <a:r>
              <a:rPr lang="zh-CN" altLang="en-US" sz="2400" dirty="0">
                <a:latin typeface="宋体" panose="02010600030101010101" pitchFamily="2" charset="-122"/>
                <a:ea typeface="宋体" panose="02010600030101010101" pitchFamily="2" charset="-122"/>
              </a:rPr>
              <a:t>协议</a:t>
            </a:r>
            <a:r>
              <a:rPr lang="en-US" altLang="zh-CN" sz="2400" dirty="0">
                <a:latin typeface="宋体" panose="02010600030101010101" pitchFamily="2" charset="-122"/>
                <a:ea typeface="宋体" panose="02010600030101010101" pitchFamily="2" charset="-122"/>
              </a:rPr>
              <a:t>, HTTP</a:t>
            </a:r>
            <a:r>
              <a:rPr lang="zh-CN" altLang="en-US" sz="2400" dirty="0">
                <a:latin typeface="宋体" panose="02010600030101010101" pitchFamily="2" charset="-122"/>
                <a:ea typeface="宋体" panose="02010600030101010101" pitchFamily="2" charset="-122"/>
              </a:rPr>
              <a:t>协议本身并不对发送过的请求和相应的通信状态进行持久化处理，这样就保持了</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协议的简单性，从而能够快速处理大量的事务</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提高效率。</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830955"/>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12</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12</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76367" y="436880"/>
            <a:ext cx="10785037" cy="1052211"/>
          </a:xfrm>
          <a:prstGeom prst="rect">
            <a:avLst/>
          </a:prstGeom>
          <a:noFill/>
        </p:spPr>
        <p:txBody>
          <a:bodyPr wrap="square" rtlCol="0">
            <a:spAutoFit/>
          </a:bodyPr>
          <a:lstStyle/>
          <a:p>
            <a:pPr lvl="0" eaLnBrk="0" fontAlgn="base" hangingPunct="0">
              <a:spcBef>
                <a:spcPct val="0"/>
              </a:spcBef>
              <a:spcAft>
                <a:spcPct val="0"/>
              </a:spcAft>
            </a:pPr>
            <a:endParaRPr lang="en-US" altLang="zh-CN" sz="3200" b="1" dirty="0"/>
          </a:p>
          <a:p>
            <a:pPr lvl="0" algn="just" eaLnBrk="0" fontAlgn="base" hangingPunct="0">
              <a:lnSpc>
                <a:spcPct val="150000"/>
              </a:lnSpc>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23D234CA-9AF0-49DD-99FB-5906F1CB62FC}"/>
              </a:ext>
            </a:extLst>
          </p:cNvPr>
          <p:cNvSpPr/>
          <p:nvPr/>
        </p:nvSpPr>
        <p:spPr>
          <a:xfrm>
            <a:off x="289358" y="327460"/>
            <a:ext cx="10839266" cy="5730415"/>
          </a:xfrm>
          <a:prstGeom prst="rect">
            <a:avLst/>
          </a:prstGeom>
        </p:spPr>
        <p:txBody>
          <a:bodyPr wrap="square">
            <a:spAutoFit/>
          </a:bodyPr>
          <a:lstStyle/>
          <a:p>
            <a:pPr>
              <a:lnSpc>
                <a:spcPct val="150000"/>
              </a:lnSpc>
            </a:pPr>
            <a:r>
              <a:rPr lang="zh-CN" altLang="en-US" sz="3200" b="1" dirty="0">
                <a:solidFill>
                  <a:srgbClr val="333333"/>
                </a:solidFill>
                <a:latin typeface="Arial" panose="020B0604020202020204" pitchFamily="34" charset="0"/>
              </a:rPr>
              <a:t>HTTP协议的请求/响应步骤</a:t>
            </a:r>
          </a:p>
          <a:p>
            <a:pPr>
              <a:lnSpc>
                <a:spcPct val="150000"/>
              </a:lnSpc>
            </a:pPr>
            <a:r>
              <a:rPr lang="zh-CN" altLang="en-US" sz="2400"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客户端连接到we</a:t>
            </a:r>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服务器</a:t>
            </a:r>
          </a:p>
          <a:p>
            <a:pPr>
              <a:lnSpc>
                <a:spcPct val="150000"/>
              </a:lnSpc>
            </a:pPr>
            <a:r>
              <a:rPr lang="zh-CN" altLang="en-US" sz="2400" dirty="0">
                <a:latin typeface="宋体" panose="02010600030101010101" pitchFamily="2" charset="-122"/>
                <a:ea typeface="宋体" panose="02010600030101010101" pitchFamily="2" charset="-122"/>
              </a:rPr>
              <a:t>一个HTTP客户端,通常是浏览器,与Web服务器的HTTP端口(默认是80)建立一个TCP套接字连接.</a:t>
            </a:r>
          </a:p>
          <a:p>
            <a:pPr>
              <a:lnSpc>
                <a:spcPct val="150000"/>
              </a:lnSpc>
            </a:pPr>
            <a:r>
              <a:rPr lang="zh-CN" altLang="en-US" sz="2400"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.发送HTTP请求</a:t>
            </a:r>
          </a:p>
          <a:p>
            <a:pPr>
              <a:lnSpc>
                <a:spcPct val="150000"/>
              </a:lnSpc>
            </a:pPr>
            <a:r>
              <a:rPr lang="zh-CN" altLang="en-US" sz="2400" dirty="0">
                <a:latin typeface="宋体" panose="02010600030101010101" pitchFamily="2" charset="-122"/>
                <a:ea typeface="宋体" panose="02010600030101010101" pitchFamily="2" charset="-122"/>
              </a:rPr>
              <a:t>通过TCP套接字,客户端向Web服务器发送一个文本的请求报文,一个请求报文由请求行,请求头部,空行和请求体4个部分构成.</a:t>
            </a:r>
          </a:p>
          <a:p>
            <a:pPr>
              <a:lnSpc>
                <a:spcPct val="150000"/>
              </a:lnSpc>
            </a:pPr>
            <a:r>
              <a:rPr lang="zh-CN" altLang="en-US" sz="2400"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服务器接收解释请求并返回HTTP响应</a:t>
            </a:r>
          </a:p>
          <a:p>
            <a:pPr>
              <a:lnSpc>
                <a:spcPct val="150000"/>
              </a:lnSpc>
            </a:pPr>
            <a:r>
              <a:rPr lang="zh-CN" altLang="en-US" sz="2400" dirty="0">
                <a:latin typeface="宋体" panose="02010600030101010101" pitchFamily="2" charset="-122"/>
                <a:ea typeface="宋体" panose="02010600030101010101" pitchFamily="2" charset="-122"/>
              </a:rPr>
              <a:t>Web解析请求,定位请求资源.服务器将资源复本写到TCP套接字,由客户端获取.一个响应由状态行,响应 头,空行和响应数据4部分组成.</a:t>
            </a:r>
          </a:p>
        </p:txBody>
      </p:sp>
    </p:spTree>
    <p:extLst>
      <p:ext uri="{BB962C8B-B14F-4D97-AF65-F5344CB8AC3E}">
        <p14:creationId xmlns:p14="http://schemas.microsoft.com/office/powerpoint/2010/main" val="15320547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13</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13</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76367" y="436880"/>
            <a:ext cx="10785037" cy="1052211"/>
          </a:xfrm>
          <a:prstGeom prst="rect">
            <a:avLst/>
          </a:prstGeom>
          <a:noFill/>
        </p:spPr>
        <p:txBody>
          <a:bodyPr wrap="square" rtlCol="0">
            <a:spAutoFit/>
          </a:bodyPr>
          <a:lstStyle/>
          <a:p>
            <a:pPr lvl="0" eaLnBrk="0" fontAlgn="base" hangingPunct="0">
              <a:spcBef>
                <a:spcPct val="0"/>
              </a:spcBef>
              <a:spcAft>
                <a:spcPct val="0"/>
              </a:spcAft>
            </a:pPr>
            <a:endParaRPr lang="en-US" altLang="zh-CN" sz="3200" b="1" dirty="0"/>
          </a:p>
          <a:p>
            <a:pPr lvl="0" algn="just" eaLnBrk="0" fontAlgn="base" hangingPunct="0">
              <a:lnSpc>
                <a:spcPct val="150000"/>
              </a:lnSpc>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23D234CA-9AF0-49DD-99FB-5906F1CB62FC}"/>
              </a:ext>
            </a:extLst>
          </p:cNvPr>
          <p:cNvSpPr/>
          <p:nvPr/>
        </p:nvSpPr>
        <p:spPr>
          <a:xfrm>
            <a:off x="676367" y="1525003"/>
            <a:ext cx="10839266" cy="2775760"/>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释放连接TCP连接</a:t>
            </a:r>
          </a:p>
          <a:p>
            <a:pPr>
              <a:lnSpc>
                <a:spcPct val="150000"/>
              </a:lnSpc>
            </a:pPr>
            <a:r>
              <a:rPr lang="zh-CN" altLang="en-US" sz="2400" dirty="0">
                <a:latin typeface="宋体" panose="02010600030101010101" pitchFamily="2" charset="-122"/>
                <a:ea typeface="宋体" panose="02010600030101010101" pitchFamily="2" charset="-122"/>
              </a:rPr>
              <a:t>若Connection模式为close,则服务器主动关闭TCP连接,客户端被动关闭TCP连接,释放TCP连接.若Connection为keepalive,则该连接会保持一段时间,该时间内可以持续使用该连接接收请求,做出响应</a:t>
            </a:r>
          </a:p>
          <a:p>
            <a:pPr>
              <a:lnSpc>
                <a:spcPct val="150000"/>
              </a:lnSpc>
            </a:pPr>
            <a:r>
              <a:rPr lang="zh-CN" altLang="en-US" sz="2400"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客户端浏览器解析HTML内容</a:t>
            </a:r>
          </a:p>
        </p:txBody>
      </p:sp>
    </p:spTree>
    <p:extLst>
      <p:ext uri="{BB962C8B-B14F-4D97-AF65-F5344CB8AC3E}">
        <p14:creationId xmlns:p14="http://schemas.microsoft.com/office/powerpoint/2010/main" val="500866652"/>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76367" y="436880"/>
            <a:ext cx="10785037" cy="1052211"/>
          </a:xfrm>
          <a:prstGeom prst="rect">
            <a:avLst/>
          </a:prstGeom>
          <a:noFill/>
        </p:spPr>
        <p:txBody>
          <a:bodyPr wrap="square" rtlCol="0">
            <a:spAutoFit/>
          </a:bodyPr>
          <a:lstStyle/>
          <a:p>
            <a:pPr lvl="0" eaLnBrk="0" fontAlgn="base" hangingPunct="0">
              <a:spcBef>
                <a:spcPct val="0"/>
              </a:spcBef>
              <a:spcAft>
                <a:spcPct val="0"/>
              </a:spcAft>
            </a:pPr>
            <a:endParaRPr lang="en-US" altLang="zh-CN" sz="3200" b="1" dirty="0"/>
          </a:p>
          <a:p>
            <a:pPr lvl="0" algn="just" eaLnBrk="0" fontAlgn="base" hangingPunct="0">
              <a:lnSpc>
                <a:spcPct val="150000"/>
              </a:lnSpc>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23D234CA-9AF0-49DD-99FB-5906F1CB62FC}"/>
              </a:ext>
            </a:extLst>
          </p:cNvPr>
          <p:cNvSpPr/>
          <p:nvPr/>
        </p:nvSpPr>
        <p:spPr>
          <a:xfrm>
            <a:off x="289358" y="327460"/>
            <a:ext cx="10839266" cy="5730415"/>
          </a:xfrm>
          <a:prstGeom prst="rect">
            <a:avLst/>
          </a:prstGeom>
        </p:spPr>
        <p:txBody>
          <a:bodyPr wrap="square">
            <a:spAutoFit/>
          </a:bodyPr>
          <a:lstStyle/>
          <a:p>
            <a:pPr>
              <a:lnSpc>
                <a:spcPct val="150000"/>
              </a:lnSpc>
            </a:pPr>
            <a:r>
              <a:rPr lang="zh-CN" altLang="en-US" sz="3200" b="1" dirty="0">
                <a:solidFill>
                  <a:srgbClr val="333333"/>
                </a:solidFill>
                <a:latin typeface="Arial" panose="020B0604020202020204" pitchFamily="34" charset="0"/>
              </a:rPr>
              <a:t>HTTP与</a:t>
            </a:r>
            <a:r>
              <a:rPr lang="en-US" altLang="zh-CN" sz="3200" b="1" dirty="0">
                <a:solidFill>
                  <a:srgbClr val="333333"/>
                </a:solidFill>
                <a:latin typeface="Arial" panose="020B0604020202020204" pitchFamily="34" charset="0"/>
              </a:rPr>
              <a:t>HTTPS</a:t>
            </a:r>
            <a:endParaRPr lang="zh-CN" altLang="en-US" sz="3200" b="1" dirty="0">
              <a:solidFill>
                <a:srgbClr val="333333"/>
              </a:solidFill>
              <a:latin typeface="Arial" panose="020B0604020202020204" pitchFamily="34" charset="0"/>
            </a:endParaRPr>
          </a:p>
          <a:p>
            <a:pPr>
              <a:lnSpc>
                <a:spcPct val="150000"/>
              </a:lnSpc>
            </a:pP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协议以明文的方式发送内容，不提供任何方式的数据加密，如果攻击者截取浏览器和服务器之间传递的报文，就可以直接读懂其中的信息，因此，</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不适合传输一些敏感信息。比如：信用卡号，密码支付等信息。</a:t>
            </a:r>
          </a:p>
          <a:p>
            <a:pPr>
              <a:lnSpc>
                <a:spcPct val="150000"/>
              </a:lnSpc>
            </a:pPr>
            <a:r>
              <a:rPr lang="zh-CN" altLang="en-US" sz="2400" dirty="0">
                <a:latin typeface="宋体" panose="02010600030101010101" pitchFamily="2" charset="-122"/>
                <a:ea typeface="宋体" panose="02010600030101010101" pitchFamily="2" charset="-122"/>
              </a:rPr>
              <a:t>为了解决</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协议这个缺陷，需要使用另外一个协议：安全套接字层超文本传输协议</a:t>
            </a:r>
            <a:r>
              <a:rPr lang="en-US" altLang="zh-CN" sz="2400" dirty="0">
                <a:latin typeface="宋体" panose="02010600030101010101" pitchFamily="2" charset="-122"/>
                <a:ea typeface="宋体" panose="02010600030101010101" pitchFamily="2" charset="-122"/>
              </a:rPr>
              <a:t>HTTPS</a:t>
            </a:r>
            <a:r>
              <a:rPr lang="zh-CN" altLang="en-US" sz="2400" dirty="0">
                <a:latin typeface="宋体" panose="02010600030101010101" pitchFamily="2" charset="-122"/>
                <a:ea typeface="宋体" panose="02010600030101010101" pitchFamily="2" charset="-122"/>
              </a:rPr>
              <a:t>，为了数据传输的安全，</a:t>
            </a:r>
            <a:r>
              <a:rPr lang="en-US" altLang="zh-CN" sz="2400" dirty="0">
                <a:latin typeface="宋体" panose="02010600030101010101" pitchFamily="2" charset="-122"/>
                <a:ea typeface="宋体" panose="02010600030101010101" pitchFamily="2" charset="-122"/>
              </a:rPr>
              <a:t>https</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的基础上加入了</a:t>
            </a:r>
            <a:r>
              <a:rPr lang="en-US" altLang="zh-CN" sz="2400" dirty="0">
                <a:latin typeface="宋体" panose="02010600030101010101" pitchFamily="2" charset="-122"/>
                <a:ea typeface="宋体" panose="02010600030101010101" pitchFamily="2" charset="-122"/>
              </a:rPr>
              <a:t>SSL</a:t>
            </a:r>
            <a:r>
              <a:rPr lang="zh-CN" altLang="en-US" sz="2400" dirty="0">
                <a:latin typeface="宋体" panose="02010600030101010101" pitchFamily="2" charset="-122"/>
                <a:ea typeface="宋体" panose="02010600030101010101" pitchFamily="2" charset="-122"/>
              </a:rPr>
              <a:t>协议，</a:t>
            </a:r>
            <a:r>
              <a:rPr lang="en-US" altLang="zh-CN" sz="2400" dirty="0">
                <a:latin typeface="宋体" panose="02010600030101010101" pitchFamily="2" charset="-122"/>
                <a:ea typeface="宋体" panose="02010600030101010101" pitchFamily="2" charset="-122"/>
              </a:rPr>
              <a:t>SSL</a:t>
            </a:r>
            <a:r>
              <a:rPr lang="zh-CN" altLang="en-US" sz="2400" dirty="0">
                <a:latin typeface="宋体" panose="02010600030101010101" pitchFamily="2" charset="-122"/>
                <a:ea typeface="宋体" panose="02010600030101010101" pitchFamily="2" charset="-122"/>
              </a:rPr>
              <a:t>依靠证书来验证服务器的身份，并为浏览器和服务器之间的通信加密。</a:t>
            </a:r>
          </a:p>
          <a:p>
            <a:pPr>
              <a:lnSpc>
                <a:spcPct val="150000"/>
              </a:lnSpc>
            </a:pPr>
            <a:r>
              <a:rPr lang="zh-CN" altLang="en-US" sz="2400" dirty="0">
                <a:latin typeface="宋体" panose="02010600030101010101" pitchFamily="2" charset="-122"/>
                <a:ea typeface="宋体" panose="02010600030101010101" pitchFamily="2" charset="-122"/>
              </a:rPr>
              <a:t>所以一般安全级别比较高的服务都为采用</a:t>
            </a:r>
            <a:r>
              <a:rPr lang="en-US" altLang="zh-CN" sz="2400" dirty="0">
                <a:latin typeface="宋体" panose="02010600030101010101" pitchFamily="2" charset="-122"/>
                <a:ea typeface="宋体" panose="02010600030101010101" pitchFamily="2" charset="-122"/>
              </a:rPr>
              <a:t>https</a:t>
            </a:r>
            <a:r>
              <a:rPr lang="zh-CN" altLang="en-US" sz="2400" dirty="0">
                <a:latin typeface="宋体" panose="02010600030101010101" pitchFamily="2" charset="-122"/>
                <a:ea typeface="宋体" panose="02010600030101010101" pitchFamily="2" charset="-122"/>
              </a:rPr>
              <a:t>协议来进行信息加密避免敏感信息泄露。</a:t>
            </a:r>
          </a:p>
          <a:p>
            <a:pPr>
              <a:lnSpc>
                <a:spcPct val="150000"/>
              </a:lnSpc>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04767086"/>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15</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15</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76367" y="436880"/>
            <a:ext cx="10785037" cy="1052211"/>
          </a:xfrm>
          <a:prstGeom prst="rect">
            <a:avLst/>
          </a:prstGeom>
          <a:noFill/>
        </p:spPr>
        <p:txBody>
          <a:bodyPr wrap="square" rtlCol="0">
            <a:spAutoFit/>
          </a:bodyPr>
          <a:lstStyle/>
          <a:p>
            <a:pPr lvl="0" eaLnBrk="0" fontAlgn="base" hangingPunct="0">
              <a:spcBef>
                <a:spcPct val="0"/>
              </a:spcBef>
              <a:spcAft>
                <a:spcPct val="0"/>
              </a:spcAft>
            </a:pPr>
            <a:endParaRPr lang="en-US" altLang="zh-CN" sz="3200" b="1" dirty="0"/>
          </a:p>
          <a:p>
            <a:pPr lvl="0" algn="just" eaLnBrk="0" fontAlgn="base" hangingPunct="0">
              <a:lnSpc>
                <a:spcPct val="150000"/>
              </a:lnSpc>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23D234CA-9AF0-49DD-99FB-5906F1CB62FC}"/>
              </a:ext>
            </a:extLst>
          </p:cNvPr>
          <p:cNvSpPr/>
          <p:nvPr/>
        </p:nvSpPr>
        <p:spPr>
          <a:xfrm>
            <a:off x="649252" y="359033"/>
            <a:ext cx="10839266" cy="6114174"/>
          </a:xfrm>
          <a:prstGeom prst="rect">
            <a:avLst/>
          </a:prstGeom>
        </p:spPr>
        <p:txBody>
          <a:bodyPr wrap="square">
            <a:spAutoFit/>
          </a:bodyPr>
          <a:lstStyle/>
          <a:p>
            <a:pPr>
              <a:lnSpc>
                <a:spcPct val="150000"/>
              </a:lnSpc>
            </a:pPr>
            <a:r>
              <a:rPr lang="en-US" altLang="zh-CN" sz="3200" b="1" dirty="0">
                <a:solidFill>
                  <a:srgbClr val="333333"/>
                </a:solidFill>
                <a:latin typeface="Arial" panose="020B0604020202020204" pitchFamily="34" charset="0"/>
              </a:rPr>
              <a:t>https</a:t>
            </a:r>
            <a:r>
              <a:rPr lang="zh-CN" altLang="en-US" sz="3200" b="1" dirty="0">
                <a:solidFill>
                  <a:srgbClr val="333333"/>
                </a:solidFill>
                <a:latin typeface="Arial" panose="020B0604020202020204" pitchFamily="34" charset="0"/>
              </a:rPr>
              <a:t>的优缺点</a:t>
            </a:r>
          </a:p>
          <a:p>
            <a:pPr>
              <a:lnSpc>
                <a:spcPct val="150000"/>
              </a:lnSpc>
            </a:pPr>
            <a:r>
              <a:rPr lang="zh-CN" altLang="en-US" sz="2400" dirty="0">
                <a:latin typeface="宋体" panose="02010600030101010101" pitchFamily="2" charset="-122"/>
                <a:ea typeface="宋体" panose="02010600030101010101" pitchFamily="2" charset="-122"/>
              </a:rPr>
              <a:t>优点：</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安全性</a:t>
            </a:r>
          </a:p>
          <a:p>
            <a:pPr marL="342900" indent="-342900">
              <a:lnSpc>
                <a:spcPct val="150000"/>
              </a:lnSpc>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SEO</a:t>
            </a:r>
            <a:r>
              <a:rPr lang="zh-CN" altLang="en-US" sz="2400" dirty="0">
                <a:latin typeface="宋体" panose="02010600030101010101" pitchFamily="2" charset="-122"/>
                <a:ea typeface="宋体" panose="02010600030101010101" pitchFamily="2" charset="-122"/>
              </a:rPr>
              <a:t>更优，比起同等</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网站，采用</a:t>
            </a:r>
            <a:r>
              <a:rPr lang="en-US" altLang="zh-CN" sz="2400" dirty="0">
                <a:latin typeface="宋体" panose="02010600030101010101" pitchFamily="2" charset="-122"/>
                <a:ea typeface="宋体" panose="02010600030101010101" pitchFamily="2" charset="-122"/>
              </a:rPr>
              <a:t>https</a:t>
            </a:r>
            <a:r>
              <a:rPr lang="zh-CN" altLang="en-US" sz="2400" dirty="0">
                <a:latin typeface="宋体" panose="02010600030101010101" pitchFamily="2" charset="-122"/>
                <a:ea typeface="宋体" panose="02010600030101010101" pitchFamily="2" charset="-122"/>
              </a:rPr>
              <a:t>加密的网站在搜索结果中的排名会更高。</a:t>
            </a:r>
          </a:p>
          <a:p>
            <a:pPr>
              <a:lnSpc>
                <a:spcPct val="150000"/>
              </a:lnSpc>
            </a:pPr>
            <a:r>
              <a:rPr lang="zh-CN" altLang="en-US" sz="2400" dirty="0">
                <a:latin typeface="宋体" panose="02010600030101010101" pitchFamily="2" charset="-122"/>
                <a:ea typeface="宋体" panose="02010600030101010101" pitchFamily="2" charset="-122"/>
              </a:rPr>
              <a:t>缺点：</a:t>
            </a:r>
          </a:p>
          <a:p>
            <a:pPr marL="342900" indent="-342900">
              <a:lnSpc>
                <a:spcPct val="150000"/>
              </a:lnSpc>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https</a:t>
            </a:r>
            <a:r>
              <a:rPr lang="zh-CN" altLang="en-US" sz="2400" dirty="0">
                <a:latin typeface="宋体" panose="02010600030101010101" pitchFamily="2" charset="-122"/>
                <a:ea typeface="宋体" panose="02010600030101010101" pitchFamily="2" charset="-122"/>
              </a:rPr>
              <a:t>协议会使加载时间变得较长点，增加数据开销和功耗</a:t>
            </a: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endParaRPr lang="zh-CN" altLang="en-US" sz="2400" dirty="0">
              <a:latin typeface="宋体" panose="02010600030101010101" pitchFamily="2" charset="-122"/>
              <a:ea typeface="宋体" panose="02010600030101010101" pitchFamily="2" charset="-122"/>
            </a:endParaRPr>
          </a:p>
          <a:p>
            <a:pPr>
              <a:lnSpc>
                <a:spcPct val="150000"/>
              </a:lnSpc>
            </a:pPr>
            <a:r>
              <a:rPr lang="zh-CN" altLang="en-US" sz="2000" b="1" i="1" dirty="0">
                <a:latin typeface="宋体" panose="02010600030101010101" pitchFamily="2" charset="-122"/>
                <a:ea typeface="宋体" panose="02010600030101010101" pitchFamily="2" charset="-122"/>
              </a:rPr>
              <a:t>注：</a:t>
            </a:r>
            <a:r>
              <a:rPr lang="en-US" altLang="zh-CN" sz="2000" b="1" i="1" dirty="0">
                <a:latin typeface="宋体" panose="02010600030101010101" pitchFamily="2" charset="-122"/>
                <a:ea typeface="宋体" panose="02010600030101010101" pitchFamily="2" charset="-122"/>
              </a:rPr>
              <a:t>SEO</a:t>
            </a:r>
            <a:r>
              <a:rPr lang="zh-CN" altLang="en-US" sz="2000" b="1" i="1" dirty="0">
                <a:latin typeface="宋体" panose="02010600030101010101" pitchFamily="2" charset="-122"/>
                <a:ea typeface="宋体" panose="02010600030101010101" pitchFamily="2" charset="-122"/>
              </a:rPr>
              <a:t>（</a:t>
            </a:r>
            <a:r>
              <a:rPr lang="en-US" altLang="zh-CN" sz="2000" b="1" i="1" dirty="0">
                <a:solidFill>
                  <a:srgbClr val="FF0000"/>
                </a:solidFill>
                <a:latin typeface="宋体" panose="02010600030101010101" pitchFamily="2" charset="-122"/>
                <a:ea typeface="宋体" panose="02010600030101010101" pitchFamily="2" charset="-122"/>
              </a:rPr>
              <a:t>S</a:t>
            </a:r>
            <a:r>
              <a:rPr lang="en-US" altLang="zh-CN" sz="2000" b="1" i="1" dirty="0">
                <a:latin typeface="宋体" panose="02010600030101010101" pitchFamily="2" charset="-122"/>
                <a:ea typeface="宋体" panose="02010600030101010101" pitchFamily="2" charset="-122"/>
              </a:rPr>
              <a:t>earch </a:t>
            </a:r>
            <a:r>
              <a:rPr lang="en-US" altLang="zh-CN" sz="2000" b="1" i="1" dirty="0">
                <a:solidFill>
                  <a:srgbClr val="FF0000"/>
                </a:solidFill>
                <a:latin typeface="宋体" panose="02010600030101010101" pitchFamily="2" charset="-122"/>
                <a:ea typeface="宋体" panose="02010600030101010101" pitchFamily="2" charset="-122"/>
              </a:rPr>
              <a:t>E</a:t>
            </a:r>
            <a:r>
              <a:rPr lang="en-US" altLang="zh-CN" sz="2000" b="1" i="1" dirty="0">
                <a:latin typeface="宋体" panose="02010600030101010101" pitchFamily="2" charset="-122"/>
                <a:ea typeface="宋体" panose="02010600030101010101" pitchFamily="2" charset="-122"/>
              </a:rPr>
              <a:t>ngine </a:t>
            </a:r>
            <a:r>
              <a:rPr lang="en-US" altLang="zh-CN" sz="2000" b="1" i="1" dirty="0">
                <a:solidFill>
                  <a:srgbClr val="FF0000"/>
                </a:solidFill>
                <a:latin typeface="宋体" panose="02010600030101010101" pitchFamily="2" charset="-122"/>
                <a:ea typeface="宋体" panose="02010600030101010101" pitchFamily="2" charset="-122"/>
              </a:rPr>
              <a:t>O</a:t>
            </a:r>
            <a:r>
              <a:rPr lang="en-US" altLang="zh-CN" sz="2000" b="1" i="1" dirty="0">
                <a:latin typeface="宋体" panose="02010600030101010101" pitchFamily="2" charset="-122"/>
                <a:ea typeface="宋体" panose="02010600030101010101" pitchFamily="2" charset="-122"/>
              </a:rPr>
              <a:t>ptimization</a:t>
            </a:r>
            <a:r>
              <a:rPr lang="zh-CN" altLang="en-US" sz="2000" b="1" i="1" dirty="0">
                <a:latin typeface="宋体" panose="02010600030101010101" pitchFamily="2" charset="-122"/>
                <a:ea typeface="宋体" panose="02010600030101010101" pitchFamily="2" charset="-122"/>
              </a:rPr>
              <a:t>），即搜索引擎优化，利用搜索引擎的规则提高</a:t>
            </a:r>
            <a:r>
              <a:rPr lang="zh-CN" altLang="en-US" sz="2000" b="1" i="1">
                <a:latin typeface="宋体" panose="02010600030101010101" pitchFamily="2" charset="-122"/>
                <a:ea typeface="宋体" panose="02010600030101010101" pitchFamily="2" charset="-122"/>
              </a:rPr>
              <a:t>网站在搜索引擎</a:t>
            </a:r>
            <a:r>
              <a:rPr lang="zh-CN" altLang="en-US" sz="2000" b="1" i="1" dirty="0">
                <a:latin typeface="宋体" panose="02010600030101010101" pitchFamily="2" charset="-122"/>
                <a:ea typeface="宋体" panose="02010600030101010101" pitchFamily="2" charset="-122"/>
              </a:rPr>
              <a:t>内的自然排名。</a:t>
            </a:r>
          </a:p>
        </p:txBody>
      </p:sp>
    </p:spTree>
    <p:extLst>
      <p:ext uri="{BB962C8B-B14F-4D97-AF65-F5344CB8AC3E}">
        <p14:creationId xmlns:p14="http://schemas.microsoft.com/office/powerpoint/2010/main" val="1752388848"/>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软件推荐</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790926655"/>
      </p:ext>
    </p:extLst>
  </p:cSld>
  <p:clrMapOvr>
    <a:masterClrMapping/>
  </p:clrMapOvr>
  <mc:AlternateContent xmlns:mc="http://schemas.openxmlformats.org/markup-compatibility/2006" xmlns:p14="http://schemas.microsoft.com/office/powerpoint/2010/main">
    <mc:Choice Requires="p14">
      <p:transition spd="slow" p14:dur="2000" advTm="1028"/>
    </mc:Choice>
    <mc:Fallback xmlns="">
      <p:transition spd="slow" advTm="102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86527" y="922455"/>
            <a:ext cx="10785037" cy="3908762"/>
          </a:xfrm>
          <a:prstGeom prst="rect">
            <a:avLst/>
          </a:prstGeom>
          <a:noFill/>
        </p:spPr>
        <p:txBody>
          <a:bodyPr wrap="square" rtlCol="0">
            <a:spAutoFit/>
          </a:bodyPr>
          <a:lstStyle/>
          <a:p>
            <a:pPr lvl="0" eaLnBrk="0" fontAlgn="base" hangingPunct="0">
              <a:spcBef>
                <a:spcPct val="0"/>
              </a:spcBef>
              <a:spcAft>
                <a:spcPct val="0"/>
              </a:spcAft>
            </a:pPr>
            <a:r>
              <a:rPr lang="en-US" altLang="zh-CN" sz="3200" b="1" dirty="0" err="1"/>
              <a:t>Recuva</a:t>
            </a:r>
            <a:r>
              <a:rPr lang="en-US" altLang="zh-CN" sz="3200" b="1" dirty="0"/>
              <a:t>/</a:t>
            </a:r>
            <a:r>
              <a:rPr lang="zh-CN" altLang="en-US" sz="3200" b="1" dirty="0"/>
              <a:t>文件恢复工具</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在我们遇到文件丢失、照片误删等情况时，这款应用可以免费快速的帮你找回丢失的文件。</a:t>
            </a:r>
          </a:p>
          <a:p>
            <a:pPr lvl="0" eaLnBrk="0" fontAlgn="base" hangingPunct="0">
              <a:spcBef>
                <a:spcPct val="0"/>
              </a:spcBef>
              <a:spcAft>
                <a:spcPct val="0"/>
              </a:spcAft>
              <a:buFontTx/>
              <a:buAutoNum type="arabicPeriod" startAt="2"/>
            </a:pPr>
            <a:endParaRPr lang="zh-CN" altLang="en-US"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大到视频、音乐、压缩包，小到图片、文本、邮件，几乎能恢复所有丢失的文件。</a:t>
            </a:r>
          </a:p>
          <a:p>
            <a:pPr lvl="0" eaLnBrk="0" fontAlgn="base" hangingPunct="0">
              <a:spcBef>
                <a:spcPct val="0"/>
              </a:spcBef>
              <a:spcAft>
                <a:spcPct val="0"/>
              </a:spcAft>
              <a:buFontTx/>
              <a:buAutoNum type="arabicPeriod" startAt="2"/>
            </a:pPr>
            <a:endParaRPr lang="zh-CN" altLang="en-US"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支持：本地磁盘、存储卡、</a:t>
            </a:r>
            <a:r>
              <a:rPr lang="en-US" altLang="zh-CN" sz="2400" dirty="0">
                <a:solidFill>
                  <a:srgbClr val="333333"/>
                </a:solidFill>
                <a:latin typeface="宋体" panose="02010600030101010101" pitchFamily="2" charset="-122"/>
                <a:ea typeface="宋体" panose="02010600030101010101" pitchFamily="2" charset="-122"/>
              </a:rPr>
              <a:t>iPod</a:t>
            </a:r>
            <a:r>
              <a:rPr lang="zh-CN" altLang="en-US" sz="2400" dirty="0">
                <a:solidFill>
                  <a:srgbClr val="333333"/>
                </a:solidFill>
                <a:latin typeface="宋体" panose="02010600030101010101" pitchFamily="2" charset="-122"/>
                <a:ea typeface="宋体" panose="02010600030101010101" pitchFamily="2" charset="-122"/>
              </a:rPr>
              <a:t>、回收站等位置进行文件找回。</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20783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18</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18</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https://pic1.zhimg.com/80/v2-db552957f7be999732324ed6c5394b20_720w.jpg">
            <a:extLst>
              <a:ext uri="{FF2B5EF4-FFF2-40B4-BE49-F238E27FC236}">
                <a16:creationId xmlns:a16="http://schemas.microsoft.com/office/drawing/2014/main" id="{E7E2FAB2-2CBA-4E8F-9FFD-F01805A5A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499" y="625103"/>
            <a:ext cx="6565002" cy="587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463042"/>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19</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19</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930510"/>
            <a:ext cx="10785037" cy="2923877"/>
          </a:xfrm>
          <a:prstGeom prst="rect">
            <a:avLst/>
          </a:prstGeom>
          <a:noFill/>
        </p:spPr>
        <p:txBody>
          <a:bodyPr wrap="square" rtlCol="0">
            <a:spAutoFit/>
          </a:bodyPr>
          <a:lstStyle/>
          <a:p>
            <a:pPr lvl="0" eaLnBrk="0" fontAlgn="base" hangingPunct="0">
              <a:spcBef>
                <a:spcPct val="0"/>
              </a:spcBef>
              <a:spcAft>
                <a:spcPct val="0"/>
              </a:spcAft>
            </a:pPr>
            <a:r>
              <a:rPr lang="en-US" altLang="zh-CN" sz="3200" b="1" dirty="0" err="1"/>
              <a:t>Everthing</a:t>
            </a:r>
            <a:r>
              <a:rPr lang="en-US" altLang="zh-CN" sz="3200" b="1" dirty="0"/>
              <a:t>/</a:t>
            </a:r>
            <a:r>
              <a:rPr lang="zh-CN" altLang="en-US" sz="3200" b="1" dirty="0"/>
              <a:t>搜索工具</a:t>
            </a:r>
          </a:p>
          <a:p>
            <a:pPr lvl="0" eaLnBrk="0" fontAlgn="base" hangingPunct="0">
              <a:spcBef>
                <a:spcPct val="0"/>
              </a:spcBef>
              <a:spcAft>
                <a:spcPct val="0"/>
              </a:spcAft>
            </a:pPr>
            <a:endParaRPr lang="zh-CN" altLang="en-US" sz="3200" b="1" dirty="0"/>
          </a:p>
          <a:p>
            <a:pPr lvl="0"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平时难免会遇到文件找不到的情况，遇到这类情况，我们一般会通过电脑自带的搜索功能来寻找文件，然而自带的搜索功能速度慢的不是一点半点。</a:t>
            </a:r>
            <a:endParaRPr lang="en-US"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有一款叫做「</a:t>
            </a:r>
            <a:r>
              <a:rPr lang="en-US" altLang="zh-CN" sz="2400" dirty="0" err="1">
                <a:latin typeface="宋体" panose="02010600030101010101" pitchFamily="2" charset="-122"/>
                <a:ea typeface="宋体" panose="02010600030101010101" pitchFamily="2" charset="-122"/>
              </a:rPr>
              <a:t>Everthing</a:t>
            </a:r>
            <a:r>
              <a:rPr lang="zh-CN" altLang="en-US" sz="2400" dirty="0">
                <a:latin typeface="宋体" panose="02010600030101010101" pitchFamily="2" charset="-122"/>
                <a:ea typeface="宋体" panose="02010600030101010101" pitchFamily="2" charset="-122"/>
              </a:rPr>
              <a:t>」的搜索工具可以立马搜索到你需要的文件，并且能够快速找到文件所在路径。</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AFC16FD2-2CB8-44A2-8C02-204E960E0682}"/>
              </a:ext>
            </a:extLst>
          </p:cNvPr>
          <p:cNvPicPr>
            <a:picLocks noChangeAspect="1"/>
          </p:cNvPicPr>
          <p:nvPr/>
        </p:nvPicPr>
        <p:blipFill>
          <a:blip r:embed="rId2"/>
          <a:stretch>
            <a:fillRect/>
          </a:stretch>
        </p:blipFill>
        <p:spPr>
          <a:xfrm>
            <a:off x="5356570" y="3854387"/>
            <a:ext cx="1478860" cy="1878552"/>
          </a:xfrm>
          <a:prstGeom prst="rect">
            <a:avLst/>
          </a:prstGeom>
        </p:spPr>
      </p:pic>
    </p:spTree>
    <p:extLst>
      <p:ext uri="{BB962C8B-B14F-4D97-AF65-F5344CB8AC3E}">
        <p14:creationId xmlns:p14="http://schemas.microsoft.com/office/powerpoint/2010/main" val="153867313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82935" y="2305505"/>
            <a:ext cx="3061160" cy="751139"/>
            <a:chOff x="4123410" y="1826618"/>
            <a:chExt cx="3061160"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886245" y="1947086"/>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2000" dirty="0">
                  <a:solidFill>
                    <a:schemeClr val="tx1">
                      <a:lumMod val="75000"/>
                      <a:lumOff val="25000"/>
                    </a:schemeClr>
                  </a:solidFill>
                  <a:cs typeface="+mn-ea"/>
                  <a:sym typeface="+mn-lt"/>
                </a:rPr>
                <a:t>URL</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547906" y="2305505"/>
            <a:ext cx="3096011" cy="751139"/>
            <a:chOff x="4123410" y="1826618"/>
            <a:chExt cx="309601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62606" y="194322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2000" dirty="0">
                  <a:solidFill>
                    <a:schemeClr val="tx1">
                      <a:lumMod val="75000"/>
                      <a:lumOff val="25000"/>
                    </a:schemeClr>
                  </a:solidFill>
                  <a:cs typeface="+mn-ea"/>
                  <a:sym typeface="+mn-lt"/>
                </a:rPr>
                <a:t>Web</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服务器</a:t>
              </a:r>
            </a:p>
          </p:txBody>
        </p:sp>
        <p:sp>
          <p:nvSpPr>
            <p:cNvPr id="14"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582934" y="4064360"/>
            <a:ext cx="3061160" cy="751139"/>
            <a:chOff x="4123410" y="1826618"/>
            <a:chExt cx="3061160"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22" name="文本框 8"/>
            <p:cNvSpPr txBox="1"/>
            <p:nvPr/>
          </p:nvSpPr>
          <p:spPr>
            <a:xfrm>
              <a:off x="4927754" y="196411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HTTP</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协议</a:t>
              </a:r>
            </a:p>
          </p:txBody>
        </p:sp>
        <p:sp>
          <p:nvSpPr>
            <p:cNvPr id="2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547905" y="4064360"/>
            <a:ext cx="3161481" cy="751139"/>
            <a:chOff x="4123410" y="1826618"/>
            <a:chExt cx="316148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5028076" y="196411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软件推荐</a:t>
              </a:r>
            </a:p>
          </p:txBody>
        </p:sp>
        <p:sp>
          <p:nvSpPr>
            <p:cNvPr id="3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157711013"/>
      </p:ext>
    </p:extLst>
  </p:cSld>
  <p:clrMapOvr>
    <a:masterClrMapping/>
  </p:clrMapOvr>
  <mc:AlternateContent xmlns:mc="http://schemas.openxmlformats.org/markup-compatibility/2006" xmlns:p14="http://schemas.microsoft.com/office/powerpoint/2010/main">
    <mc:Choice Requires="p14">
      <p:transition spd="slow" p14:dur="2000" advTm="53228"/>
    </mc:Choice>
    <mc:Fallback xmlns="">
      <p:transition spd="slow" advTm="5322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20</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20</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59CF59A3-12BF-48CE-A4BB-F483F32D72EE}"/>
              </a:ext>
            </a:extLst>
          </p:cNvPr>
          <p:cNvPicPr>
            <a:picLocks noChangeAspect="1"/>
          </p:cNvPicPr>
          <p:nvPr/>
        </p:nvPicPr>
        <p:blipFill>
          <a:blip r:embed="rId2"/>
          <a:stretch>
            <a:fillRect/>
          </a:stretch>
        </p:blipFill>
        <p:spPr>
          <a:xfrm>
            <a:off x="1387489" y="1053858"/>
            <a:ext cx="9417021" cy="3822631"/>
          </a:xfrm>
          <a:prstGeom prst="rect">
            <a:avLst/>
          </a:prstGeom>
        </p:spPr>
      </p:pic>
      <p:sp>
        <p:nvSpPr>
          <p:cNvPr id="2" name="文本框 1">
            <a:extLst>
              <a:ext uri="{FF2B5EF4-FFF2-40B4-BE49-F238E27FC236}">
                <a16:creationId xmlns:a16="http://schemas.microsoft.com/office/drawing/2014/main" id="{701B1895-61C9-45DC-AD98-025C2470ADE7}"/>
              </a:ext>
            </a:extLst>
          </p:cNvPr>
          <p:cNvSpPr txBox="1"/>
          <p:nvPr/>
        </p:nvSpPr>
        <p:spPr>
          <a:xfrm>
            <a:off x="694520" y="5434810"/>
            <a:ext cx="10802957" cy="369332"/>
          </a:xfrm>
          <a:prstGeom prst="rect">
            <a:avLst/>
          </a:prstGeom>
          <a:noFill/>
        </p:spPr>
        <p:txBody>
          <a:bodyPr wrap="none" rtlCol="0">
            <a:spAutoFit/>
          </a:bodyPr>
          <a:lstStyle/>
          <a:p>
            <a:r>
              <a:rPr lang="zh-CN" altLang="en-US" dirty="0"/>
              <a:t>除此之外，顶部任务栏中还有非常多的实用功能与设置，方便用户在使用过程中能够获得更高效的体验。</a:t>
            </a:r>
          </a:p>
        </p:txBody>
      </p:sp>
    </p:spTree>
    <p:extLst>
      <p:ext uri="{BB962C8B-B14F-4D97-AF65-F5344CB8AC3E}">
        <p14:creationId xmlns:p14="http://schemas.microsoft.com/office/powerpoint/2010/main" val="2741120127"/>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930510"/>
            <a:ext cx="10785037" cy="2652649"/>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t>火绒安全</a:t>
            </a:r>
            <a:r>
              <a:rPr lang="en-US" altLang="zh-CN" sz="3200" b="1" dirty="0"/>
              <a:t>/</a:t>
            </a:r>
            <a:r>
              <a:rPr lang="zh-CN" altLang="en-US" sz="3200" b="1" dirty="0"/>
              <a:t>安全软件</a:t>
            </a:r>
          </a:p>
          <a:p>
            <a:pPr lvl="0" eaLnBrk="0" fontAlgn="base" hangingPunct="0">
              <a:spcBef>
                <a:spcPct val="0"/>
              </a:spcBef>
              <a:spcAft>
                <a:spcPct val="0"/>
              </a:spcAft>
            </a:pPr>
            <a:endParaRPr lang="zh-CN" altLang="en-US" sz="3200" b="1" dirty="0"/>
          </a:p>
          <a:p>
            <a:pPr lvl="0" algn="just"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最值得推荐的一款安全软件：无弹窗、无广告、无劫持、无捆绑。</a:t>
            </a:r>
          </a:p>
          <a:p>
            <a:pPr lvl="0" algn="just"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除了更新病毒库时会出现弹窗提示，其余时间会安静的躺在任务栏中，只要你不打开、只要电脑没有危险，它就绝对不会出现。</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DE5A9A0A-5950-4151-A87F-8C5E1A67A82D}"/>
              </a:ext>
            </a:extLst>
          </p:cNvPr>
          <p:cNvPicPr>
            <a:picLocks noChangeAspect="1"/>
          </p:cNvPicPr>
          <p:nvPr/>
        </p:nvPicPr>
        <p:blipFill>
          <a:blip r:embed="rId2"/>
          <a:stretch>
            <a:fillRect/>
          </a:stretch>
        </p:blipFill>
        <p:spPr>
          <a:xfrm>
            <a:off x="4514435" y="899325"/>
            <a:ext cx="653914" cy="804818"/>
          </a:xfrm>
          <a:prstGeom prst="rect">
            <a:avLst/>
          </a:prstGeom>
        </p:spPr>
      </p:pic>
    </p:spTree>
    <p:extLst>
      <p:ext uri="{BB962C8B-B14F-4D97-AF65-F5344CB8AC3E}">
        <p14:creationId xmlns:p14="http://schemas.microsoft.com/office/powerpoint/2010/main" val="4158138775"/>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22</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22</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701B1895-61C9-45DC-AD98-025C2470ADE7}"/>
              </a:ext>
            </a:extLst>
          </p:cNvPr>
          <p:cNvSpPr txBox="1"/>
          <p:nvPr/>
        </p:nvSpPr>
        <p:spPr>
          <a:xfrm>
            <a:off x="707477" y="5453529"/>
            <a:ext cx="10777045" cy="1289905"/>
          </a:xfrm>
          <a:prstGeom prst="rect">
            <a:avLst/>
          </a:prstGeom>
          <a:noFill/>
        </p:spPr>
        <p:txBody>
          <a:bodyPr wrap="square" rtlCol="0">
            <a:spAutoFit/>
          </a:bodyPr>
          <a:lstStyle/>
          <a:p>
            <a:pPr>
              <a:lnSpc>
                <a:spcPct val="150000"/>
              </a:lnSpc>
            </a:pPr>
            <a:r>
              <a:rPr lang="zh-CN" altLang="en-US" dirty="0"/>
              <a:t>扩展工具栏中最常用的就是「弹窗拦截」功能，他能自动检测软件中所存在的弹窗，若是遇到隐藏比较深的弹窗，可以手动添加拦截。从此彻底告别弹窗广告的困扰！</a:t>
            </a:r>
          </a:p>
          <a:p>
            <a:pPr>
              <a:lnSpc>
                <a:spcPct val="150000"/>
              </a:lnSpc>
            </a:pPr>
            <a:r>
              <a:rPr lang="zh-CN" altLang="en-US" dirty="0"/>
              <a:t>其余几个垃圾清理、文件粉碎、右键管理等工具也非常简洁好用。</a:t>
            </a:r>
          </a:p>
        </p:txBody>
      </p:sp>
      <p:pic>
        <p:nvPicPr>
          <p:cNvPr id="8" name="图片 7">
            <a:extLst>
              <a:ext uri="{FF2B5EF4-FFF2-40B4-BE49-F238E27FC236}">
                <a16:creationId xmlns:a16="http://schemas.microsoft.com/office/drawing/2014/main" id="{05C18C99-0214-4CB5-96D3-47C51FE51A29}"/>
              </a:ext>
            </a:extLst>
          </p:cNvPr>
          <p:cNvPicPr>
            <a:picLocks noChangeAspect="1"/>
          </p:cNvPicPr>
          <p:nvPr/>
        </p:nvPicPr>
        <p:blipFill>
          <a:blip r:embed="rId2"/>
          <a:stretch>
            <a:fillRect/>
          </a:stretch>
        </p:blipFill>
        <p:spPr>
          <a:xfrm>
            <a:off x="2190749" y="204142"/>
            <a:ext cx="7810500" cy="5143500"/>
          </a:xfrm>
          <a:prstGeom prst="rect">
            <a:avLst/>
          </a:prstGeom>
        </p:spPr>
      </p:pic>
    </p:spTree>
    <p:extLst>
      <p:ext uri="{BB962C8B-B14F-4D97-AF65-F5344CB8AC3E}">
        <p14:creationId xmlns:p14="http://schemas.microsoft.com/office/powerpoint/2010/main" val="857901029"/>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23</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23</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2EFD55A1-02AA-4C8E-AD0D-145553226B63}"/>
              </a:ext>
            </a:extLst>
          </p:cNvPr>
          <p:cNvPicPr>
            <a:picLocks noChangeAspect="1"/>
          </p:cNvPicPr>
          <p:nvPr/>
        </p:nvPicPr>
        <p:blipFill>
          <a:blip r:embed="rId2"/>
          <a:stretch>
            <a:fillRect/>
          </a:stretch>
        </p:blipFill>
        <p:spPr>
          <a:xfrm>
            <a:off x="2042905" y="759889"/>
            <a:ext cx="8106189" cy="5338222"/>
          </a:xfrm>
          <a:prstGeom prst="rect">
            <a:avLst/>
          </a:prstGeom>
        </p:spPr>
      </p:pic>
    </p:spTree>
    <p:extLst>
      <p:ext uri="{BB962C8B-B14F-4D97-AF65-F5344CB8AC3E}">
        <p14:creationId xmlns:p14="http://schemas.microsoft.com/office/powerpoint/2010/main" val="3072436023"/>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930510"/>
            <a:ext cx="10785037" cy="3822200"/>
          </a:xfrm>
          <a:prstGeom prst="rect">
            <a:avLst/>
          </a:prstGeom>
          <a:noFill/>
        </p:spPr>
        <p:txBody>
          <a:bodyPr wrap="square" rtlCol="0">
            <a:spAutoFit/>
          </a:bodyPr>
          <a:lstStyle/>
          <a:p>
            <a:pPr eaLnBrk="0" fontAlgn="base" hangingPunct="0">
              <a:spcBef>
                <a:spcPct val="0"/>
              </a:spcBef>
              <a:spcAft>
                <a:spcPct val="0"/>
              </a:spcAft>
            </a:pPr>
            <a:r>
              <a:rPr lang="en-US" altLang="zh-CN" sz="3200" b="1" dirty="0" err="1">
                <a:latin typeface="宋体" panose="02010600030101010101" pitchFamily="2" charset="-122"/>
                <a:ea typeface="宋体" panose="02010600030101010101" pitchFamily="2" charset="-122"/>
              </a:rPr>
              <a:t>Bandizip</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解压软件</a:t>
            </a:r>
          </a:p>
          <a:p>
            <a:pPr lvl="0" algn="just" eaLnBrk="0" fontAlgn="base" hangingPunct="0">
              <a:lnSpc>
                <a:spcPct val="150000"/>
              </a:lnSpc>
              <a:spcBef>
                <a:spcPct val="0"/>
              </a:spcBef>
              <a:spcAft>
                <a:spcPct val="0"/>
              </a:spcAft>
            </a:pPr>
            <a:endParaRPr lang="zh-CN" altLang="en-US" sz="2400" dirty="0">
              <a:latin typeface="宋体" panose="02010600030101010101" pitchFamily="2" charset="-122"/>
              <a:ea typeface="宋体" panose="02010600030101010101" pitchFamily="2" charset="-122"/>
            </a:endParaRPr>
          </a:p>
          <a:p>
            <a:pPr lvl="0" algn="just"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压缩软件是每台电脑中的必需品，不过目前市面上很多压缩类软件存在着各种弹窗、捆绑等，非常影响用户的使用体验。</a:t>
            </a:r>
          </a:p>
          <a:p>
            <a:pPr lvl="0" algn="just"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而</a:t>
            </a:r>
            <a:r>
              <a:rPr lang="en-US" altLang="zh-CN" sz="2400" dirty="0" err="1">
                <a:latin typeface="宋体" panose="02010600030101010101" pitchFamily="2" charset="-122"/>
                <a:ea typeface="宋体" panose="02010600030101010101" pitchFamily="2" charset="-122"/>
              </a:rPr>
              <a:t>Bandizip</a:t>
            </a:r>
            <a:r>
              <a:rPr lang="zh-CN" altLang="en-US" sz="2400" dirty="0">
                <a:latin typeface="宋体" panose="02010600030101010101" pitchFamily="2" charset="-122"/>
                <a:ea typeface="宋体" panose="02010600030101010101" pitchFamily="2" charset="-122"/>
              </a:rPr>
              <a:t>是一款完全免费无广告的压缩软件，它不仅拥有快速的解压缩算法，还能够在鼠标右击时展示压缩包中的所有内容，方便用户快速预览。</a:t>
            </a:r>
          </a:p>
          <a:p>
            <a:pPr lvl="0" algn="just"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是日常装机中最值得推荐的一款压缩工具！</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214451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25</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25</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a:extLst>
              <a:ext uri="{FF2B5EF4-FFF2-40B4-BE49-F238E27FC236}">
                <a16:creationId xmlns:a16="http://schemas.microsoft.com/office/drawing/2014/main" id="{61E2DFB2-A522-40B4-9DB5-724EA17FE161}"/>
              </a:ext>
            </a:extLst>
          </p:cNvPr>
          <p:cNvPicPr>
            <a:picLocks noChangeAspect="1"/>
          </p:cNvPicPr>
          <p:nvPr/>
        </p:nvPicPr>
        <p:blipFill>
          <a:blip r:embed="rId2"/>
          <a:stretch>
            <a:fillRect/>
          </a:stretch>
        </p:blipFill>
        <p:spPr>
          <a:xfrm>
            <a:off x="1958699" y="436880"/>
            <a:ext cx="8274602" cy="6054587"/>
          </a:xfrm>
          <a:prstGeom prst="rect">
            <a:avLst/>
          </a:prstGeom>
        </p:spPr>
      </p:pic>
    </p:spTree>
    <p:extLst>
      <p:ext uri="{BB962C8B-B14F-4D97-AF65-F5344CB8AC3E}">
        <p14:creationId xmlns:p14="http://schemas.microsoft.com/office/powerpoint/2010/main" val="50019869"/>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DF20B99A-D838-47D2-835A-9DAA9E2CE332}"/>
              </a:ext>
            </a:extLst>
          </p:cNvPr>
          <p:cNvPicPr>
            <a:picLocks noChangeAspect="1"/>
          </p:cNvPicPr>
          <p:nvPr/>
        </p:nvPicPr>
        <p:blipFill>
          <a:blip r:embed="rId2"/>
          <a:stretch>
            <a:fillRect/>
          </a:stretch>
        </p:blipFill>
        <p:spPr>
          <a:xfrm>
            <a:off x="1976810" y="414958"/>
            <a:ext cx="8238380" cy="6028083"/>
          </a:xfrm>
          <a:prstGeom prst="rect">
            <a:avLst/>
          </a:prstGeom>
        </p:spPr>
      </p:pic>
    </p:spTree>
    <p:extLst>
      <p:ext uri="{BB962C8B-B14F-4D97-AF65-F5344CB8AC3E}">
        <p14:creationId xmlns:p14="http://schemas.microsoft.com/office/powerpoint/2010/main" val="904916872"/>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930510"/>
            <a:ext cx="10785037" cy="2185214"/>
          </a:xfrm>
          <a:prstGeom prst="rect">
            <a:avLst/>
          </a:prstGeom>
          <a:noFill/>
        </p:spPr>
        <p:txBody>
          <a:bodyPr wrap="square" rtlCol="0">
            <a:spAutoFit/>
          </a:bodyPr>
          <a:lstStyle/>
          <a:p>
            <a:pPr eaLnBrk="0" fontAlgn="base" hangingPunct="0">
              <a:spcBef>
                <a:spcPct val="0"/>
              </a:spcBef>
              <a:spcAft>
                <a:spcPct val="0"/>
              </a:spcAft>
            </a:pPr>
            <a:r>
              <a:rPr lang="en-US" altLang="zh-CN" sz="3200" b="1" dirty="0">
                <a:latin typeface="宋体" panose="02010600030101010101" pitchFamily="2" charset="-122"/>
                <a:ea typeface="宋体" panose="02010600030101010101" pitchFamily="2" charset="-122"/>
              </a:rPr>
              <a:t>Wise Folder Hider/</a:t>
            </a:r>
            <a:r>
              <a:rPr lang="zh-CN" altLang="en-US" sz="3200" b="1" dirty="0">
                <a:latin typeface="宋体" panose="02010600030101010101" pitchFamily="2" charset="-122"/>
                <a:ea typeface="宋体" panose="02010600030101010101" pitchFamily="2" charset="-122"/>
              </a:rPr>
              <a:t>文件加密</a:t>
            </a:r>
            <a:endParaRPr lang="en-US" altLang="zh-CN" sz="3200" b="1" dirty="0">
              <a:latin typeface="宋体" panose="02010600030101010101" pitchFamily="2" charset="-122"/>
              <a:ea typeface="宋体" panose="02010600030101010101" pitchFamily="2" charset="-122"/>
            </a:endParaRPr>
          </a:p>
          <a:p>
            <a:pPr eaLnBrk="0" fontAlgn="base" hangingPunct="0">
              <a:spcBef>
                <a:spcPct val="0"/>
              </a:spcBef>
              <a:spcAft>
                <a:spcPct val="0"/>
              </a:spcAft>
            </a:pPr>
            <a:endParaRPr lang="en-US" altLang="zh-CN" sz="3200" b="1" dirty="0">
              <a:latin typeface="宋体" panose="02010600030101010101" pitchFamily="2" charset="-122"/>
              <a:ea typeface="宋体" panose="02010600030101010101" pitchFamily="2" charset="-122"/>
            </a:endParaRPr>
          </a:p>
          <a:p>
            <a:pPr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它可以将一些较为私密的文件、照片、视频等内容进行隐藏加密。</a:t>
            </a:r>
          </a:p>
          <a:p>
            <a:pPr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使用方法也非常容易：打开软件会提示你设置密码，密码设置完成后，只需将文件拖拽至软件中就能完成加密。</a:t>
            </a:r>
            <a:endParaRPr lang="en-US" altLang="zh-CN"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6BEEE082-03AC-4960-BE51-E68EC6EA293E}"/>
              </a:ext>
            </a:extLst>
          </p:cNvPr>
          <p:cNvPicPr>
            <a:picLocks noChangeAspect="1"/>
          </p:cNvPicPr>
          <p:nvPr/>
        </p:nvPicPr>
        <p:blipFill>
          <a:blip r:embed="rId2"/>
          <a:stretch>
            <a:fillRect/>
          </a:stretch>
        </p:blipFill>
        <p:spPr>
          <a:xfrm>
            <a:off x="6198497" y="3123779"/>
            <a:ext cx="1900119" cy="1834598"/>
          </a:xfrm>
          <a:prstGeom prst="rect">
            <a:avLst/>
          </a:prstGeom>
        </p:spPr>
      </p:pic>
    </p:spTree>
    <p:extLst>
      <p:ext uri="{BB962C8B-B14F-4D97-AF65-F5344CB8AC3E}">
        <p14:creationId xmlns:p14="http://schemas.microsoft.com/office/powerpoint/2010/main" val="139771023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28</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28</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930510"/>
            <a:ext cx="10785037" cy="2652649"/>
          </a:xfrm>
          <a:prstGeom prst="rect">
            <a:avLst/>
          </a:prstGeom>
          <a:noFill/>
        </p:spPr>
        <p:txBody>
          <a:bodyPr wrap="square" rtlCol="0">
            <a:spAutoFit/>
          </a:bodyPr>
          <a:lstStyle/>
          <a:p>
            <a:pPr eaLnBrk="0" fontAlgn="base" hangingPunct="0">
              <a:spcBef>
                <a:spcPct val="0"/>
              </a:spcBef>
              <a:spcAft>
                <a:spcPct val="0"/>
              </a:spcAft>
            </a:pPr>
            <a:r>
              <a:rPr lang="en-US" altLang="zh-CN" sz="3200" b="1" dirty="0" err="1">
                <a:latin typeface="宋体" panose="02010600030101010101" pitchFamily="2" charset="-122"/>
                <a:ea typeface="宋体" panose="02010600030101010101" pitchFamily="2" charset="-122"/>
              </a:rPr>
              <a:t>Potplayer</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视频播放器</a:t>
            </a:r>
            <a:endParaRPr lang="en-US" altLang="zh-CN" sz="3200" b="1" dirty="0">
              <a:latin typeface="宋体" panose="02010600030101010101" pitchFamily="2" charset="-122"/>
              <a:ea typeface="宋体" panose="02010600030101010101" pitchFamily="2" charset="-122"/>
            </a:endParaRPr>
          </a:p>
          <a:p>
            <a:pPr eaLnBrk="0" fontAlgn="base" hangingPunct="0">
              <a:spcBef>
                <a:spcPct val="0"/>
              </a:spcBef>
              <a:spcAft>
                <a:spcPct val="0"/>
              </a:spcAft>
            </a:pPr>
            <a:endParaRPr lang="en-US" altLang="zh-CN" sz="3200" b="1" dirty="0">
              <a:latin typeface="宋体" panose="02010600030101010101" pitchFamily="2" charset="-122"/>
              <a:ea typeface="宋体" panose="02010600030101010101" pitchFamily="2" charset="-122"/>
            </a:endParaRPr>
          </a:p>
          <a:p>
            <a:pPr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使用时，无需再麻烦地安装各种编解码器，同时界面支持自定义皮肤，网上一搜一大把，如果不喜欢系统默认的皮肤，可自行更改。</a:t>
            </a:r>
          </a:p>
          <a:p>
            <a:pPr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配合相应的直播源还能观看全国所有的高清电视。</a:t>
            </a:r>
            <a:endParaRPr lang="en-US" altLang="zh-CN"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78F46288-BE65-4D1F-A454-2B423E5EDA35}"/>
              </a:ext>
            </a:extLst>
          </p:cNvPr>
          <p:cNvPicPr>
            <a:picLocks noChangeAspect="1"/>
          </p:cNvPicPr>
          <p:nvPr/>
        </p:nvPicPr>
        <p:blipFill>
          <a:blip r:embed="rId2"/>
          <a:stretch>
            <a:fillRect/>
          </a:stretch>
        </p:blipFill>
        <p:spPr>
          <a:xfrm>
            <a:off x="7756663" y="3916395"/>
            <a:ext cx="2513772" cy="684305"/>
          </a:xfrm>
          <a:prstGeom prst="rect">
            <a:avLst/>
          </a:prstGeom>
        </p:spPr>
      </p:pic>
    </p:spTree>
    <p:extLst>
      <p:ext uri="{BB962C8B-B14F-4D97-AF65-F5344CB8AC3E}">
        <p14:creationId xmlns:p14="http://schemas.microsoft.com/office/powerpoint/2010/main" val="1187904173"/>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29</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29</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87ED8E2F-282E-44DD-8DF6-DDB8D53F4947}"/>
              </a:ext>
            </a:extLst>
          </p:cNvPr>
          <p:cNvPicPr>
            <a:picLocks noChangeAspect="1"/>
          </p:cNvPicPr>
          <p:nvPr/>
        </p:nvPicPr>
        <p:blipFill>
          <a:blip r:embed="rId2"/>
          <a:stretch>
            <a:fillRect/>
          </a:stretch>
        </p:blipFill>
        <p:spPr>
          <a:xfrm>
            <a:off x="429600" y="414158"/>
            <a:ext cx="11332799" cy="6029684"/>
          </a:xfrm>
          <a:prstGeom prst="rect">
            <a:avLst/>
          </a:prstGeom>
        </p:spPr>
      </p:pic>
    </p:spTree>
    <p:extLst>
      <p:ext uri="{BB962C8B-B14F-4D97-AF65-F5344CB8AC3E}">
        <p14:creationId xmlns:p14="http://schemas.microsoft.com/office/powerpoint/2010/main" val="734606283"/>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a:ln>
                  <a:noFill/>
                </a:ln>
                <a:solidFill>
                  <a:schemeClr val="tx1">
                    <a:lumMod val="75000"/>
                    <a:lumOff val="25000"/>
                  </a:schemeClr>
                </a:solidFill>
                <a:effectLst/>
                <a:uLnTx/>
                <a:uFillTx/>
                <a:cs typeface="+mn-ea"/>
                <a:sym typeface="+mn-lt"/>
              </a:rPr>
              <a:t>URL</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mc:AlternateContent xmlns:mc="http://schemas.openxmlformats.org/markup-compatibility/2006" xmlns:p14="http://schemas.microsoft.com/office/powerpoint/2010/main">
    <mc:Choice Requires="p14">
      <p:transition spd="slow" p14:dur="2000" advTm="1028"/>
    </mc:Choice>
    <mc:Fallback xmlns="">
      <p:transition spd="slow" advTm="102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30</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30</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930510"/>
            <a:ext cx="10785037" cy="2160207"/>
          </a:xfrm>
          <a:prstGeom prst="rect">
            <a:avLst/>
          </a:prstGeom>
          <a:noFill/>
        </p:spPr>
        <p:txBody>
          <a:bodyPr wrap="square" rtlCol="0">
            <a:spAutoFit/>
          </a:bodyPr>
          <a:lstStyle/>
          <a:p>
            <a:pPr eaLnBrk="0" fontAlgn="base" hangingPunct="0">
              <a:spcBef>
                <a:spcPct val="0"/>
              </a:spcBef>
              <a:spcAft>
                <a:spcPct val="0"/>
              </a:spcAft>
            </a:pPr>
            <a:r>
              <a:rPr lang="en-US" altLang="zh-CN" sz="3200" b="1" dirty="0">
                <a:latin typeface="宋体" panose="02010600030101010101" pitchFamily="2" charset="-122"/>
                <a:ea typeface="宋体" panose="02010600030101010101" pitchFamily="2" charset="-122"/>
              </a:rPr>
              <a:t>Adobe Acrobat DC</a:t>
            </a:r>
          </a:p>
          <a:p>
            <a:pPr eaLnBrk="0" fontAlgn="base" hangingPunct="0">
              <a:lnSpc>
                <a:spcPct val="150000"/>
              </a:lnSpc>
              <a:spcBef>
                <a:spcPct val="0"/>
              </a:spcBef>
              <a:spcAft>
                <a:spcPct val="0"/>
              </a:spcAft>
            </a:pPr>
            <a:endParaRPr lang="en-US" altLang="zh-CN" sz="2400" dirty="0">
              <a:latin typeface="宋体" panose="02010600030101010101" pitchFamily="2" charset="-122"/>
              <a:ea typeface="宋体" panose="02010600030101010101" pitchFamily="2" charset="-122"/>
            </a:endParaRPr>
          </a:p>
          <a:p>
            <a:pPr eaLnBrk="0" fontAlgn="base" hangingPunct="0">
              <a:lnSpc>
                <a:spcPct val="150000"/>
              </a:lnSpc>
              <a:spcBef>
                <a:spcPct val="0"/>
              </a:spcBef>
              <a:spcAft>
                <a:spcPct val="0"/>
              </a:spcAft>
            </a:pPr>
            <a:r>
              <a:rPr lang="zh-CN" altLang="en-US" sz="2400" dirty="0">
                <a:latin typeface="宋体" panose="02010600030101010101" pitchFamily="2" charset="-122"/>
                <a:ea typeface="宋体" panose="02010600030101010101" pitchFamily="2" charset="-122"/>
              </a:rPr>
              <a:t>不仅支持将</a:t>
            </a:r>
            <a:r>
              <a:rPr lang="en-US" altLang="zh-CN" sz="2400" dirty="0">
                <a:latin typeface="宋体" panose="02010600030101010101" pitchFamily="2" charset="-122"/>
                <a:ea typeface="宋体" panose="02010600030101010101" pitchFamily="2" charset="-122"/>
              </a:rPr>
              <a:t>PDF</a:t>
            </a:r>
            <a:r>
              <a:rPr lang="zh-CN" altLang="en-US" sz="2400" dirty="0">
                <a:latin typeface="宋体" panose="02010600030101010101" pitchFamily="2" charset="-122"/>
                <a:ea typeface="宋体" panose="02010600030101010101" pitchFamily="2" charset="-122"/>
              </a:rPr>
              <a:t>转换成</a:t>
            </a:r>
            <a:r>
              <a:rPr lang="en-US" altLang="zh-CN" sz="2400" dirty="0">
                <a:latin typeface="宋体" panose="02010600030101010101" pitchFamily="2" charset="-122"/>
                <a:ea typeface="宋体" panose="02010600030101010101" pitchFamily="2" charset="-122"/>
              </a:rPr>
              <a:t>Word</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PPT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Excel</a:t>
            </a:r>
            <a:r>
              <a:rPr lang="zh-CN" altLang="en-US" sz="2400" dirty="0">
                <a:latin typeface="宋体" panose="02010600030101010101" pitchFamily="2" charset="-122"/>
                <a:ea typeface="宋体" panose="02010600030101010101" pitchFamily="2" charset="-122"/>
              </a:rPr>
              <a:t>、图片等格式，还能为</a:t>
            </a:r>
            <a:r>
              <a:rPr lang="en-US" altLang="zh-CN" sz="2400" dirty="0">
                <a:latin typeface="宋体" panose="02010600030101010101" pitchFamily="2" charset="-122"/>
                <a:ea typeface="宋体" panose="02010600030101010101" pitchFamily="2" charset="-122"/>
              </a:rPr>
              <a:t>PDF</a:t>
            </a:r>
            <a:r>
              <a:rPr lang="zh-CN" altLang="en-US" sz="2400" dirty="0">
                <a:latin typeface="宋体" panose="02010600030101010101" pitchFamily="2" charset="-122"/>
                <a:ea typeface="宋体" panose="02010600030101010101" pitchFamily="2" charset="-122"/>
              </a:rPr>
              <a:t>添加保护密码，重新编辑</a:t>
            </a:r>
            <a:r>
              <a:rPr lang="en-US" altLang="zh-CN" sz="2400" dirty="0">
                <a:latin typeface="宋体" panose="02010600030101010101" pitchFamily="2" charset="-122"/>
                <a:ea typeface="宋体" panose="02010600030101010101" pitchFamily="2" charset="-122"/>
              </a:rPr>
              <a:t>PDF</a:t>
            </a:r>
            <a:r>
              <a:rPr lang="zh-CN" altLang="en-US" sz="2400" dirty="0">
                <a:latin typeface="宋体" panose="02010600030101010101" pitchFamily="2" charset="-122"/>
                <a:ea typeface="宋体" panose="02010600030101010101" pitchFamily="2" charset="-122"/>
              </a:rPr>
              <a:t>，删除</a:t>
            </a:r>
            <a:r>
              <a:rPr lang="en-US" altLang="zh-CN" sz="2400" dirty="0">
                <a:latin typeface="宋体" panose="02010600030101010101" pitchFamily="2" charset="-122"/>
                <a:ea typeface="宋体" panose="02010600030101010101" pitchFamily="2" charset="-122"/>
              </a:rPr>
              <a:t>PDF</a:t>
            </a:r>
            <a:r>
              <a:rPr lang="zh-CN" altLang="en-US" sz="2400" dirty="0">
                <a:latin typeface="宋体" panose="02010600030101010101" pitchFamily="2" charset="-122"/>
                <a:ea typeface="宋体" panose="02010600030101010101" pitchFamily="2" charset="-122"/>
              </a:rPr>
              <a:t>页面等</a:t>
            </a:r>
            <a:endParaRPr lang="en-US" altLang="zh-CN"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1936EC17-C133-4639-B8D2-2E4188A96763}"/>
              </a:ext>
            </a:extLst>
          </p:cNvPr>
          <p:cNvPicPr>
            <a:picLocks noChangeAspect="1"/>
          </p:cNvPicPr>
          <p:nvPr/>
        </p:nvPicPr>
        <p:blipFill>
          <a:blip r:embed="rId2"/>
          <a:stretch>
            <a:fillRect/>
          </a:stretch>
        </p:blipFill>
        <p:spPr>
          <a:xfrm>
            <a:off x="5698689" y="3202333"/>
            <a:ext cx="794622" cy="892589"/>
          </a:xfrm>
          <a:prstGeom prst="rect">
            <a:avLst/>
          </a:prstGeom>
        </p:spPr>
      </p:pic>
    </p:spTree>
    <p:extLst>
      <p:ext uri="{BB962C8B-B14F-4D97-AF65-F5344CB8AC3E}">
        <p14:creationId xmlns:p14="http://schemas.microsoft.com/office/powerpoint/2010/main" val="402751893"/>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31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31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9BEA192B-E8FF-4251-8D7C-0D4665101B02}"/>
              </a:ext>
            </a:extLst>
          </p:cNvPr>
          <p:cNvPicPr>
            <a:picLocks noChangeAspect="1"/>
          </p:cNvPicPr>
          <p:nvPr/>
        </p:nvPicPr>
        <p:blipFill>
          <a:blip r:embed="rId2"/>
          <a:stretch>
            <a:fillRect/>
          </a:stretch>
        </p:blipFill>
        <p:spPr>
          <a:xfrm>
            <a:off x="132808" y="256810"/>
            <a:ext cx="11926381" cy="6344379"/>
          </a:xfrm>
          <a:prstGeom prst="rect">
            <a:avLst/>
          </a:prstGeom>
        </p:spPr>
      </p:pic>
    </p:spTree>
    <p:extLst>
      <p:ext uri="{BB962C8B-B14F-4D97-AF65-F5344CB8AC3E}">
        <p14:creationId xmlns:p14="http://schemas.microsoft.com/office/powerpoint/2010/main" val="3515286133"/>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86527" y="922455"/>
            <a:ext cx="10785037" cy="4191532"/>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t>什么是</a:t>
            </a:r>
            <a:r>
              <a:rPr lang="en-US" altLang="zh-CN" sz="3200" b="1" dirty="0"/>
              <a:t>URL?</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lnSpc>
                <a:spcPct val="150000"/>
              </a:lnSpc>
              <a:spcBef>
                <a:spcPct val="0"/>
              </a:spcBef>
              <a:spcAft>
                <a:spcPct val="0"/>
              </a:spcAft>
            </a:pPr>
            <a:r>
              <a:rPr lang="en-US" altLang="zh-CN" sz="2400" b="1" dirty="0">
                <a:latin typeface="宋体" panose="02010600030101010101" pitchFamily="2" charset="-122"/>
                <a:ea typeface="宋体" panose="02010600030101010101" pitchFamily="2" charset="-122"/>
              </a:rPr>
              <a:t>URL</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代表的是</a:t>
            </a:r>
            <a:r>
              <a:rPr lang="zh-CN" altLang="en-US" sz="2400" b="1" dirty="0">
                <a:latin typeface="宋体" panose="02010600030101010101" pitchFamily="2" charset="-122"/>
                <a:ea typeface="宋体" panose="02010600030101010101" pitchFamily="2" charset="-122"/>
              </a:rPr>
              <a:t>统一资源定位符</a:t>
            </a:r>
            <a:r>
              <a:rPr lang="zh-CN" altLang="en-US"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U</a:t>
            </a:r>
            <a:r>
              <a:rPr lang="en-US" altLang="zh-CN" sz="2400" dirty="0">
                <a:latin typeface="宋体" panose="02010600030101010101" pitchFamily="2" charset="-122"/>
                <a:ea typeface="宋体" panose="02010600030101010101" pitchFamily="2" charset="-122"/>
              </a:rPr>
              <a:t>niform </a:t>
            </a:r>
            <a:r>
              <a:rPr lang="en-US" altLang="zh-CN" sz="2400" b="1" dirty="0">
                <a:latin typeface="宋体" panose="02010600030101010101" pitchFamily="2" charset="-122"/>
                <a:ea typeface="宋体" panose="02010600030101010101" pitchFamily="2" charset="-122"/>
              </a:rPr>
              <a:t>R</a:t>
            </a:r>
            <a:r>
              <a:rPr lang="en-US" altLang="zh-CN" sz="2400" dirty="0">
                <a:latin typeface="宋体" panose="02010600030101010101" pitchFamily="2" charset="-122"/>
                <a:ea typeface="宋体" panose="02010600030101010101" pitchFamily="2" charset="-122"/>
              </a:rPr>
              <a:t>esource </a:t>
            </a:r>
            <a:r>
              <a:rPr lang="en-US" altLang="zh-CN" sz="2400" b="1" dirty="0">
                <a:latin typeface="宋体" panose="02010600030101010101" pitchFamily="2" charset="-122"/>
                <a:ea typeface="宋体" panose="02010600030101010101" pitchFamily="2" charset="-122"/>
              </a:rPr>
              <a:t>L</a:t>
            </a:r>
            <a:r>
              <a:rPr lang="en-US" altLang="zh-CN" sz="2400" dirty="0">
                <a:latin typeface="宋体" panose="02010600030101010101" pitchFamily="2" charset="-122"/>
                <a:ea typeface="宋体" panose="02010600030101010101" pitchFamily="2" charset="-122"/>
              </a:rPr>
              <a:t>ocator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URL </a:t>
            </a:r>
            <a:r>
              <a:rPr lang="zh-CN" altLang="en-US" sz="2400" dirty="0">
                <a:latin typeface="宋体" panose="02010600030101010101" pitchFamily="2" charset="-122"/>
                <a:ea typeface="宋体" panose="02010600030101010101" pitchFamily="2" charset="-122"/>
              </a:rPr>
              <a:t>就是一个给定的独特资源在 </a:t>
            </a:r>
            <a:r>
              <a:rPr lang="en-US" altLang="zh-CN" sz="2400" dirty="0">
                <a:latin typeface="宋体" panose="02010600030101010101" pitchFamily="2" charset="-122"/>
                <a:ea typeface="宋体" panose="02010600030101010101" pitchFamily="2" charset="-122"/>
              </a:rPr>
              <a:t>Web </a:t>
            </a:r>
            <a:r>
              <a:rPr lang="zh-CN" altLang="en-US" sz="2400" dirty="0">
                <a:latin typeface="宋体" panose="02010600030101010101" pitchFamily="2" charset="-122"/>
                <a:ea typeface="宋体" panose="02010600030101010101" pitchFamily="2" charset="-122"/>
              </a:rPr>
              <a:t>上的地址。理论上说，每个有效的 </a:t>
            </a:r>
            <a:r>
              <a:rPr lang="en-US" altLang="zh-CN" sz="2400" dirty="0">
                <a:latin typeface="宋体" panose="02010600030101010101" pitchFamily="2" charset="-122"/>
                <a:ea typeface="宋体" panose="02010600030101010101" pitchFamily="2" charset="-122"/>
              </a:rPr>
              <a:t>URL </a:t>
            </a:r>
            <a:r>
              <a:rPr lang="zh-CN" altLang="en-US" sz="2400" dirty="0">
                <a:latin typeface="宋体" panose="02010600030101010101" pitchFamily="2" charset="-122"/>
                <a:ea typeface="宋体" panose="02010600030101010101" pitchFamily="2" charset="-122"/>
              </a:rPr>
              <a:t>都指向一个唯一的资源。这个资源可以是一个 </a:t>
            </a:r>
            <a:r>
              <a:rPr lang="en-US" altLang="zh-CN" sz="2400" dirty="0">
                <a:latin typeface="宋体" panose="02010600030101010101" pitchFamily="2" charset="-122"/>
                <a:ea typeface="宋体" panose="02010600030101010101" pitchFamily="2" charset="-122"/>
              </a:rPr>
              <a:t>HTML </a:t>
            </a:r>
            <a:r>
              <a:rPr lang="zh-CN" altLang="en-US" sz="2400" dirty="0">
                <a:latin typeface="宋体" panose="02010600030101010101" pitchFamily="2" charset="-122"/>
                <a:ea typeface="宋体" panose="02010600030101010101" pitchFamily="2" charset="-122"/>
              </a:rPr>
              <a:t>页面，一个 </a:t>
            </a:r>
            <a:r>
              <a:rPr lang="en-US" altLang="zh-CN" sz="2400" dirty="0">
                <a:latin typeface="宋体" panose="02010600030101010101" pitchFamily="2" charset="-122"/>
                <a:ea typeface="宋体" panose="02010600030101010101" pitchFamily="2" charset="-122"/>
              </a:rPr>
              <a:t>CSS </a:t>
            </a:r>
            <a:r>
              <a:rPr lang="zh-CN" altLang="en-US" sz="2400" dirty="0">
                <a:latin typeface="宋体" panose="02010600030101010101" pitchFamily="2" charset="-122"/>
                <a:ea typeface="宋体" panose="02010600030101010101" pitchFamily="2" charset="-122"/>
              </a:rPr>
              <a:t>文档，一幅图像，等等。而在实际中，也有一些例外，最常见的情况就是一个 </a:t>
            </a:r>
            <a:r>
              <a:rPr lang="en-US" altLang="zh-CN" sz="2400" dirty="0">
                <a:latin typeface="宋体" panose="02010600030101010101" pitchFamily="2" charset="-122"/>
                <a:ea typeface="宋体" panose="02010600030101010101" pitchFamily="2" charset="-122"/>
              </a:rPr>
              <a:t>URL </a:t>
            </a:r>
            <a:r>
              <a:rPr lang="zh-CN" altLang="en-US" sz="2400" dirty="0">
                <a:latin typeface="宋体" panose="02010600030101010101" pitchFamily="2" charset="-122"/>
                <a:ea typeface="宋体" panose="02010600030101010101" pitchFamily="2" charset="-122"/>
              </a:rPr>
              <a:t>指向了不存在的或是被移动过的资源。由于通过 </a:t>
            </a:r>
            <a:r>
              <a:rPr lang="en-US" altLang="zh-CN" sz="2400" dirty="0">
                <a:latin typeface="宋体" panose="02010600030101010101" pitchFamily="2" charset="-122"/>
                <a:ea typeface="宋体" panose="02010600030101010101" pitchFamily="2" charset="-122"/>
              </a:rPr>
              <a:t>URL </a:t>
            </a:r>
            <a:r>
              <a:rPr lang="zh-CN" altLang="en-US" sz="2400" dirty="0">
                <a:latin typeface="宋体" panose="02010600030101010101" pitchFamily="2" charset="-122"/>
                <a:ea typeface="宋体" panose="02010600030101010101" pitchFamily="2" charset="-122"/>
              </a:rPr>
              <a:t>呈现的资源和 </a:t>
            </a:r>
            <a:r>
              <a:rPr lang="en-US" altLang="zh-CN" sz="2400" dirty="0">
                <a:latin typeface="宋体" panose="02010600030101010101" pitchFamily="2" charset="-122"/>
                <a:ea typeface="宋体" panose="02010600030101010101" pitchFamily="2" charset="-122"/>
              </a:rPr>
              <a:t>URL </a:t>
            </a:r>
            <a:r>
              <a:rPr lang="zh-CN" altLang="en-US" sz="2400" dirty="0">
                <a:latin typeface="宋体" panose="02010600030101010101" pitchFamily="2" charset="-122"/>
                <a:ea typeface="宋体" panose="02010600030101010101" pitchFamily="2" charset="-122"/>
              </a:rPr>
              <a:t>本身由 </a:t>
            </a:r>
            <a:r>
              <a:rPr lang="en-US" altLang="zh-CN" sz="2400" dirty="0">
                <a:latin typeface="宋体" panose="02010600030101010101" pitchFamily="2" charset="-122"/>
                <a:ea typeface="宋体" panose="02010600030101010101" pitchFamily="2" charset="-122"/>
              </a:rPr>
              <a:t>Web </a:t>
            </a:r>
            <a:r>
              <a:rPr lang="zh-CN" altLang="en-US" sz="2400" dirty="0">
                <a:latin typeface="宋体" panose="02010600030101010101" pitchFamily="2" charset="-122"/>
                <a:ea typeface="宋体" panose="02010600030101010101" pitchFamily="2" charset="-122"/>
              </a:rPr>
              <a:t>服务器处理，因此 </a:t>
            </a:r>
            <a:r>
              <a:rPr lang="en-US" altLang="zh-CN" sz="2400" dirty="0">
                <a:latin typeface="宋体" panose="02010600030101010101" pitchFamily="2" charset="-122"/>
                <a:ea typeface="宋体" panose="02010600030101010101" pitchFamily="2" charset="-122"/>
              </a:rPr>
              <a:t>web </a:t>
            </a:r>
            <a:r>
              <a:rPr lang="zh-CN" altLang="en-US" sz="2400" dirty="0">
                <a:latin typeface="宋体" panose="02010600030101010101" pitchFamily="2" charset="-122"/>
                <a:ea typeface="宋体" panose="02010600030101010101" pitchFamily="2" charset="-122"/>
              </a:rPr>
              <a:t>服务器的拥有者需要认真地维护资源以及与它关联的</a:t>
            </a:r>
            <a:r>
              <a:rPr lang="en-US" altLang="zh-CN" sz="2400" dirty="0">
                <a:latin typeface="宋体" panose="02010600030101010101" pitchFamily="2" charset="-122"/>
                <a:ea typeface="宋体" panose="02010600030101010101" pitchFamily="2" charset="-122"/>
              </a:rPr>
              <a:t>URL</a:t>
            </a:r>
            <a:r>
              <a:rPr lang="zh-CN" altLang="en-US" sz="2400" dirty="0">
                <a:latin typeface="宋体" panose="02010600030101010101" pitchFamily="2" charset="-122"/>
                <a:ea typeface="宋体" panose="02010600030101010101" pitchFamily="2" charset="-122"/>
              </a:rPr>
              <a:t>。</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871243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5</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5</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76367" y="368336"/>
            <a:ext cx="10785037" cy="1323439"/>
          </a:xfrm>
          <a:prstGeom prst="rect">
            <a:avLst/>
          </a:prstGeom>
          <a:noFill/>
        </p:spPr>
        <p:txBody>
          <a:bodyPr wrap="square" rtlCol="0">
            <a:spAutoFit/>
          </a:bodyPr>
          <a:lstStyle/>
          <a:p>
            <a:pPr lvl="0" eaLnBrk="0" fontAlgn="base" hangingPunct="0">
              <a:spcBef>
                <a:spcPct val="0"/>
              </a:spcBef>
              <a:spcAft>
                <a:spcPct val="0"/>
              </a:spcAft>
            </a:pPr>
            <a:r>
              <a:rPr lang="en-US" altLang="zh-CN" sz="3200" b="1" dirty="0">
                <a:solidFill>
                  <a:srgbClr val="333333"/>
                </a:solidFill>
                <a:latin typeface="Arial" panose="020B0604020202020204" pitchFamily="34" charset="0"/>
              </a:rPr>
              <a:t>URL</a:t>
            </a:r>
            <a:r>
              <a:rPr lang="zh-CN" altLang="en-US" sz="3200" b="1" dirty="0">
                <a:solidFill>
                  <a:srgbClr val="333333"/>
                </a:solidFill>
                <a:latin typeface="Arial" panose="020B0604020202020204" pitchFamily="34" charset="0"/>
              </a:rPr>
              <a:t>结构</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52B34CB6-6FDE-4D6A-9116-F30E9635336C}"/>
              </a:ext>
            </a:extLst>
          </p:cNvPr>
          <p:cNvPicPr>
            <a:picLocks noChangeAspect="1"/>
          </p:cNvPicPr>
          <p:nvPr/>
        </p:nvPicPr>
        <p:blipFill>
          <a:blip r:embed="rId2"/>
          <a:stretch>
            <a:fillRect/>
          </a:stretch>
        </p:blipFill>
        <p:spPr>
          <a:xfrm>
            <a:off x="42074" y="1090966"/>
            <a:ext cx="12107852" cy="535873"/>
          </a:xfrm>
          <a:prstGeom prst="rect">
            <a:avLst/>
          </a:prstGeom>
        </p:spPr>
      </p:pic>
      <p:sp>
        <p:nvSpPr>
          <p:cNvPr id="7" name="文本框 6">
            <a:extLst>
              <a:ext uri="{FF2B5EF4-FFF2-40B4-BE49-F238E27FC236}">
                <a16:creationId xmlns:a16="http://schemas.microsoft.com/office/drawing/2014/main" id="{79EE167B-E916-4C20-8B4A-CCE9420507D2}"/>
              </a:ext>
            </a:extLst>
          </p:cNvPr>
          <p:cNvSpPr txBox="1"/>
          <p:nvPr/>
        </p:nvSpPr>
        <p:spPr>
          <a:xfrm>
            <a:off x="252194" y="1795350"/>
            <a:ext cx="11650448" cy="4459041"/>
          </a:xfrm>
          <a:prstGeom prst="rect">
            <a:avLst/>
          </a:prstGeom>
          <a:noFill/>
        </p:spPr>
        <p:txBody>
          <a:bodyPr wrap="square" rtlCol="0">
            <a:spAutoFit/>
          </a:bodyPr>
          <a:lstStyle/>
          <a:p>
            <a:pPr>
              <a:lnSpc>
                <a:spcPct val="150000"/>
              </a:lnSpc>
            </a:pPr>
            <a:r>
              <a:rPr lang="en-US" altLang="zh-CN" sz="2400" b="1" dirty="0"/>
              <a:t>https</a:t>
            </a:r>
            <a:r>
              <a:rPr lang="zh-CN" altLang="en-US" sz="2400" dirty="0"/>
              <a:t>：</a:t>
            </a:r>
            <a:r>
              <a:rPr lang="en-US" altLang="zh-CN" sz="2400" dirty="0"/>
              <a:t>http </a:t>
            </a:r>
            <a:r>
              <a:rPr lang="zh-CN" altLang="en-US" sz="2400" dirty="0"/>
              <a:t>表明了浏览器必须使用何种协议。它通常都是</a:t>
            </a:r>
            <a:r>
              <a:rPr lang="en-US" altLang="zh-CN" sz="2400" dirty="0"/>
              <a:t>HTTP</a:t>
            </a:r>
            <a:r>
              <a:rPr lang="zh-CN" altLang="en-US" sz="2400" dirty="0"/>
              <a:t>协议或是</a:t>
            </a:r>
            <a:r>
              <a:rPr lang="en-US" altLang="zh-CN" sz="2400" dirty="0"/>
              <a:t>HTTP</a:t>
            </a:r>
            <a:r>
              <a:rPr lang="zh-CN" altLang="en-US" sz="2400" dirty="0"/>
              <a:t>协议的安全版，即</a:t>
            </a:r>
            <a:r>
              <a:rPr lang="en-US" altLang="zh-CN" sz="2400" dirty="0"/>
              <a:t>HTTPS</a:t>
            </a:r>
            <a:r>
              <a:rPr lang="zh-CN" altLang="en-US" sz="2400" dirty="0"/>
              <a:t>。</a:t>
            </a:r>
            <a:r>
              <a:rPr lang="en-US" altLang="zh-CN" sz="2400" dirty="0"/>
              <a:t>Web</a:t>
            </a:r>
            <a:r>
              <a:rPr lang="zh-CN" altLang="en-US" sz="2400" dirty="0"/>
              <a:t>需要它们二者之一，但浏览器也知道如何处理其他协议，比如</a:t>
            </a:r>
            <a:r>
              <a:rPr lang="en-US" altLang="zh-CN" sz="2400" dirty="0"/>
              <a:t>mailto:</a:t>
            </a:r>
            <a:r>
              <a:rPr lang="zh-CN" altLang="en-US" sz="2400" dirty="0"/>
              <a:t>（打开邮件客户端）或者 </a:t>
            </a:r>
            <a:r>
              <a:rPr lang="en-US" altLang="zh-CN" sz="2400" dirty="0"/>
              <a:t>ftp:</a:t>
            </a:r>
            <a:r>
              <a:rPr lang="zh-CN" altLang="en-US" sz="2400" dirty="0"/>
              <a:t>（处理文件传输），所以当你看到这些协议时，不必惊讶。</a:t>
            </a:r>
            <a:endParaRPr lang="en-US" altLang="zh-CN" sz="2400" dirty="0"/>
          </a:p>
          <a:p>
            <a:pPr>
              <a:lnSpc>
                <a:spcPct val="150000"/>
              </a:lnSpc>
            </a:pPr>
            <a:r>
              <a:rPr lang="en-US" altLang="zh-CN" sz="2400" b="1" dirty="0"/>
              <a:t>developer.mozilla.org</a:t>
            </a:r>
            <a:r>
              <a:rPr lang="zh-CN" altLang="en-US" sz="2400" dirty="0"/>
              <a:t>：域名。 它表明正在请求哪个</a:t>
            </a:r>
            <a:r>
              <a:rPr lang="en-US" altLang="zh-CN" sz="2400" dirty="0"/>
              <a:t>Web</a:t>
            </a:r>
            <a:r>
              <a:rPr lang="zh-CN" altLang="en-US" sz="2400" dirty="0"/>
              <a:t>服务器。或者，可以直接使用</a:t>
            </a:r>
            <a:r>
              <a:rPr lang="en-US" altLang="zh-CN" sz="2400" dirty="0"/>
              <a:t>IP address, </a:t>
            </a:r>
            <a:r>
              <a:rPr lang="zh-CN" altLang="en-US" sz="2400" dirty="0"/>
              <a:t>但是因为它不太方便，所以它不经常在网络上使用。</a:t>
            </a:r>
            <a:endParaRPr lang="en-US" altLang="zh-CN" sz="2400" dirty="0"/>
          </a:p>
          <a:p>
            <a:pPr>
              <a:lnSpc>
                <a:spcPct val="150000"/>
              </a:lnSpc>
            </a:pPr>
            <a:r>
              <a:rPr lang="en-US" altLang="zh-CN" sz="2400" b="1" dirty="0"/>
              <a:t>/</a:t>
            </a:r>
            <a:r>
              <a:rPr lang="en-US" altLang="zh-CN" sz="2400" b="1" dirty="0" err="1"/>
              <a:t>zh</a:t>
            </a:r>
            <a:r>
              <a:rPr lang="en-US" altLang="zh-CN" sz="2400" b="1" dirty="0"/>
              <a:t>-CN/docs/Learn/</a:t>
            </a:r>
            <a:r>
              <a:rPr lang="en-US" altLang="zh-CN" sz="2400" b="1" dirty="0" err="1"/>
              <a:t>Common_questions</a:t>
            </a:r>
            <a:r>
              <a:rPr lang="en-US" altLang="zh-CN" sz="2400" b="1" dirty="0"/>
              <a:t>/</a:t>
            </a:r>
            <a:r>
              <a:rPr lang="en-US" altLang="zh-CN" sz="2400" b="1" dirty="0" err="1"/>
              <a:t>What_is_a_URL</a:t>
            </a:r>
            <a:r>
              <a:rPr lang="zh-CN" altLang="en-US" sz="2400" b="1" dirty="0"/>
              <a:t>：</a:t>
            </a:r>
            <a:r>
              <a:rPr lang="zh-CN" altLang="en-US" sz="2400" dirty="0"/>
              <a:t>网络服务器上资源的路径</a:t>
            </a:r>
            <a:endParaRPr lang="en-US" altLang="zh-CN" sz="2400" dirty="0"/>
          </a:p>
        </p:txBody>
      </p:sp>
    </p:spTree>
    <p:extLst>
      <p:ext uri="{BB962C8B-B14F-4D97-AF65-F5344CB8AC3E}">
        <p14:creationId xmlns:p14="http://schemas.microsoft.com/office/powerpoint/2010/main" val="3816327723"/>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3EDAEF0E-63AE-463D-92D5-269EA4CC8A54}"/>
              </a:ext>
            </a:extLst>
          </p:cNvPr>
          <p:cNvSpPr txBox="1"/>
          <p:nvPr/>
        </p:nvSpPr>
        <p:spPr>
          <a:xfrm>
            <a:off x="739450" y="1550505"/>
            <a:ext cx="10713099" cy="5078313"/>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rPr>
              <a:t>端口</a:t>
            </a:r>
            <a:r>
              <a:rPr lang="zh-CN" altLang="en-US" sz="2400" dirty="0">
                <a:latin typeface="宋体" panose="02010600030101010101" pitchFamily="2" charset="-122"/>
                <a:ea typeface="宋体" panose="02010600030101010101" pitchFamily="2" charset="-122"/>
              </a:rPr>
              <a:t>：它表示用于访问</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服务器上的资源的技术“门”。如果</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服务器使用</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协议的标准端口（</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80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HTTPS</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443</a:t>
            </a:r>
            <a:r>
              <a:rPr lang="zh-CN" altLang="en-US" sz="2400" dirty="0">
                <a:latin typeface="宋体" panose="02010600030101010101" pitchFamily="2" charset="-122"/>
                <a:ea typeface="宋体" panose="02010600030101010101" pitchFamily="2" charset="-122"/>
              </a:rPr>
              <a:t>）来授予其资源的访问权限，则通常会被忽略。否则是强制性的。</a:t>
            </a:r>
            <a:endParaRPr lang="en-US" altLang="zh-CN" sz="2400" dirty="0">
              <a:latin typeface="宋体" panose="02010600030101010101" pitchFamily="2" charset="-122"/>
              <a:ea typeface="宋体" panose="02010600030101010101" pitchFamily="2" charset="-122"/>
            </a:endParaRP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锚点</a:t>
            </a:r>
            <a:r>
              <a:rPr lang="zh-CN" altLang="en-US" sz="2400" dirty="0">
                <a:latin typeface="宋体" panose="02010600030101010101" pitchFamily="2" charset="-122"/>
                <a:ea typeface="宋体" panose="02010600030101010101" pitchFamily="2" charset="-122"/>
              </a:rPr>
              <a:t>：锚点表示资源中的一种“书签”，给浏览器显示位于该“加书签”位置的内容的方向。例如，在</a:t>
            </a:r>
            <a:r>
              <a:rPr lang="en-US" altLang="zh-CN" sz="2400" dirty="0">
                <a:latin typeface="宋体" panose="02010600030101010101" pitchFamily="2" charset="-122"/>
                <a:ea typeface="宋体" panose="02010600030101010101" pitchFamily="2" charset="-122"/>
              </a:rPr>
              <a:t>HTML</a:t>
            </a:r>
            <a:r>
              <a:rPr lang="zh-CN" altLang="en-US" sz="2400" dirty="0">
                <a:latin typeface="宋体" panose="02010600030101010101" pitchFamily="2" charset="-122"/>
                <a:ea typeface="宋体" panose="02010600030101010101" pitchFamily="2" charset="-122"/>
              </a:rPr>
              <a:t>文档上，浏览器将滚动到定义锚点的位置</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在视频或音频文档上，浏览器将尝试转到锚代表的时间。</a:t>
            </a:r>
            <a:endParaRPr lang="en-US" altLang="zh-CN" sz="2400" dirty="0">
              <a:latin typeface="宋体" panose="02010600030101010101" pitchFamily="2" charset="-122"/>
              <a:ea typeface="宋体" panose="02010600030101010101" pitchFamily="2" charset="-122"/>
            </a:endParaRPr>
          </a:p>
          <a:p>
            <a:endParaRPr lang="zh-CN" altLang="en-US" dirty="0"/>
          </a:p>
          <a:p>
            <a:endParaRPr lang="zh-CN" altLang="en-US" dirty="0"/>
          </a:p>
        </p:txBody>
      </p:sp>
      <p:pic>
        <p:nvPicPr>
          <p:cNvPr id="5" name="图片 4">
            <a:extLst>
              <a:ext uri="{FF2B5EF4-FFF2-40B4-BE49-F238E27FC236}">
                <a16:creationId xmlns:a16="http://schemas.microsoft.com/office/drawing/2014/main" id="{A535D8D9-EDD7-4188-AF7E-54EE66869FF7}"/>
              </a:ext>
            </a:extLst>
          </p:cNvPr>
          <p:cNvPicPr>
            <a:picLocks noChangeAspect="1"/>
          </p:cNvPicPr>
          <p:nvPr/>
        </p:nvPicPr>
        <p:blipFill>
          <a:blip r:embed="rId2"/>
          <a:stretch>
            <a:fillRect/>
          </a:stretch>
        </p:blipFill>
        <p:spPr>
          <a:xfrm>
            <a:off x="895999" y="522001"/>
            <a:ext cx="5200000" cy="1114286"/>
          </a:xfrm>
          <a:prstGeom prst="rect">
            <a:avLst/>
          </a:prstGeom>
        </p:spPr>
      </p:pic>
      <p:pic>
        <p:nvPicPr>
          <p:cNvPr id="7" name="图片 6">
            <a:extLst>
              <a:ext uri="{FF2B5EF4-FFF2-40B4-BE49-F238E27FC236}">
                <a16:creationId xmlns:a16="http://schemas.microsoft.com/office/drawing/2014/main" id="{03AA2F86-6795-4D64-82D4-2B57DF7E4EEC}"/>
              </a:ext>
            </a:extLst>
          </p:cNvPr>
          <p:cNvPicPr>
            <a:picLocks noChangeAspect="1"/>
          </p:cNvPicPr>
          <p:nvPr/>
        </p:nvPicPr>
        <p:blipFill>
          <a:blip r:embed="rId3"/>
          <a:stretch>
            <a:fillRect/>
          </a:stretch>
        </p:blipFill>
        <p:spPr>
          <a:xfrm>
            <a:off x="739450" y="3197365"/>
            <a:ext cx="6400000" cy="1152381"/>
          </a:xfrm>
          <a:prstGeom prst="rect">
            <a:avLst/>
          </a:prstGeom>
        </p:spPr>
      </p:pic>
    </p:spTree>
    <p:extLst>
      <p:ext uri="{BB962C8B-B14F-4D97-AF65-F5344CB8AC3E}">
        <p14:creationId xmlns:p14="http://schemas.microsoft.com/office/powerpoint/2010/main" val="4197849995"/>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dirty="0">
                <a:solidFill>
                  <a:schemeClr val="tx1">
                    <a:lumMod val="75000"/>
                    <a:lumOff val="25000"/>
                  </a:schemeClr>
                </a:solidFill>
                <a:cs typeface="+mn-ea"/>
                <a:sym typeface="+mn-lt"/>
              </a:rPr>
              <a:t>Web</a:t>
            </a:r>
            <a:r>
              <a:rPr kumimoji="1" lang="zh-CN" altLang="en-US" sz="4400" b="1" dirty="0">
                <a:solidFill>
                  <a:schemeClr val="tx1">
                    <a:lumMod val="75000"/>
                    <a:lumOff val="25000"/>
                  </a:schemeClr>
                </a:solidFill>
                <a:cs typeface="+mn-ea"/>
                <a:sym typeface="+mn-lt"/>
              </a:rPr>
              <a:t>服务器</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723440537"/>
      </p:ext>
    </p:extLst>
  </p:cSld>
  <p:clrMapOvr>
    <a:masterClrMapping/>
  </p:clrMapOvr>
  <mc:AlternateContent xmlns:mc="http://schemas.openxmlformats.org/markup-compatibility/2006" xmlns:p14="http://schemas.microsoft.com/office/powerpoint/2010/main">
    <mc:Choice Requires="p14">
      <p:transition spd="slow" p14:dur="2000" advTm="1028"/>
    </mc:Choice>
    <mc:Fallback xmlns="">
      <p:transition spd="slow" advTm="10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8</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8</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327460"/>
            <a:ext cx="10785037" cy="6530634"/>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t>什么是</a:t>
            </a:r>
            <a:r>
              <a:rPr lang="en-US" altLang="zh-CN" sz="3200" b="1" dirty="0"/>
              <a:t>Web</a:t>
            </a:r>
            <a:r>
              <a:rPr lang="zh-CN" altLang="en-US" sz="3200" b="1" dirty="0"/>
              <a:t>服务器</a:t>
            </a:r>
            <a:r>
              <a:rPr lang="en-US" altLang="zh-CN" sz="3200" b="1" dirty="0"/>
              <a:t>?</a:t>
            </a:r>
          </a:p>
          <a:p>
            <a:pPr lvl="0" eaLnBrk="0" fontAlgn="base" hangingPunct="0">
              <a:spcBef>
                <a:spcPct val="0"/>
              </a:spcBef>
              <a:spcAft>
                <a:spcPct val="0"/>
              </a:spcAft>
            </a:pPr>
            <a:endParaRPr lang="en-US" altLang="zh-CN" sz="3200" b="1" dirty="0"/>
          </a:p>
          <a:p>
            <a:pPr lvl="0" algn="just" eaLnBrk="0" fontAlgn="base" hangingPunct="0">
              <a:lnSpc>
                <a:spcPct val="150000"/>
              </a:lnSpc>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“网络服务器（</a:t>
            </a:r>
            <a:r>
              <a:rPr lang="en-US" altLang="zh-CN" sz="2400" dirty="0">
                <a:solidFill>
                  <a:srgbClr val="333333"/>
                </a:solidFill>
                <a:latin typeface="宋体" panose="02010600030101010101" pitchFamily="2" charset="-122"/>
                <a:ea typeface="宋体" panose="02010600030101010101" pitchFamily="2" charset="-122"/>
              </a:rPr>
              <a:t>Web server</a:t>
            </a:r>
            <a:r>
              <a:rPr lang="zh-CN" altLang="en-US" sz="2400" dirty="0">
                <a:solidFill>
                  <a:srgbClr val="333333"/>
                </a:solidFill>
                <a:latin typeface="宋体" panose="02010600030101010101" pitchFamily="2" charset="-122"/>
                <a:ea typeface="宋体" panose="02010600030101010101" pitchFamily="2" charset="-122"/>
              </a:rPr>
              <a:t>）”可以代指硬件或软件，或者是它们协同工作的整体。</a:t>
            </a:r>
          </a:p>
          <a:p>
            <a:pPr lvl="0" algn="just" eaLnBrk="0" fontAlgn="base" hangingPunct="0">
              <a:lnSpc>
                <a:spcPct val="150000"/>
              </a:lnSpc>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硬件部分：一个网络服务器是一台存储了网络服务软件以及网站的组成文件（比如，</a:t>
            </a:r>
            <a:r>
              <a:rPr lang="en-US" altLang="zh-CN" sz="2400" dirty="0">
                <a:solidFill>
                  <a:srgbClr val="333333"/>
                </a:solidFill>
                <a:latin typeface="宋体" panose="02010600030101010101" pitchFamily="2" charset="-122"/>
                <a:ea typeface="宋体" panose="02010600030101010101" pitchFamily="2" charset="-122"/>
              </a:rPr>
              <a:t>HTML</a:t>
            </a:r>
            <a:r>
              <a:rPr lang="zh-CN" altLang="en-US" sz="2400" dirty="0">
                <a:solidFill>
                  <a:srgbClr val="333333"/>
                </a:solidFill>
                <a:latin typeface="宋体" panose="02010600030101010101" pitchFamily="2" charset="-122"/>
                <a:ea typeface="宋体" panose="02010600030101010101" pitchFamily="2" charset="-122"/>
              </a:rPr>
              <a:t>文档、图片、</a:t>
            </a:r>
            <a:r>
              <a:rPr lang="en-US" altLang="zh-CN" sz="2400" dirty="0">
                <a:solidFill>
                  <a:srgbClr val="333333"/>
                </a:solidFill>
                <a:latin typeface="宋体" panose="02010600030101010101" pitchFamily="2" charset="-122"/>
                <a:ea typeface="宋体" panose="02010600030101010101" pitchFamily="2" charset="-122"/>
              </a:rPr>
              <a:t>CSS</a:t>
            </a:r>
            <a:r>
              <a:rPr lang="zh-CN" altLang="en-US" sz="2400" dirty="0">
                <a:solidFill>
                  <a:srgbClr val="333333"/>
                </a:solidFill>
                <a:latin typeface="宋体" panose="02010600030101010101" pitchFamily="2" charset="-122"/>
                <a:ea typeface="宋体" panose="02010600030101010101" pitchFamily="2" charset="-122"/>
              </a:rPr>
              <a:t>样式表和</a:t>
            </a:r>
            <a:r>
              <a:rPr lang="en-US" altLang="zh-CN" sz="2400" dirty="0">
                <a:solidFill>
                  <a:srgbClr val="333333"/>
                </a:solidFill>
                <a:latin typeface="宋体" panose="02010600030101010101" pitchFamily="2" charset="-122"/>
                <a:ea typeface="宋体" panose="02010600030101010101" pitchFamily="2" charset="-122"/>
              </a:rPr>
              <a:t>JavaScript</a:t>
            </a:r>
            <a:r>
              <a:rPr lang="zh-CN" altLang="en-US" sz="2400" dirty="0">
                <a:solidFill>
                  <a:srgbClr val="333333"/>
                </a:solidFill>
                <a:latin typeface="宋体" panose="02010600030101010101" pitchFamily="2" charset="-122"/>
                <a:ea typeface="宋体" panose="02010600030101010101" pitchFamily="2" charset="-122"/>
              </a:rPr>
              <a:t>文件）的计算机。它接入到互联网并且支持与其他连接到互联网的设备进行物理数据的交互。</a:t>
            </a:r>
          </a:p>
          <a:p>
            <a:pPr lvl="0" algn="just" eaLnBrk="0" fontAlgn="base" hangingPunct="0">
              <a:lnSpc>
                <a:spcPct val="150000"/>
              </a:lnSpc>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软件部分：网络服务器包括控制网络用户如何访问托管文件的几个部分，至少他是一台</a:t>
            </a:r>
            <a:r>
              <a:rPr lang="en-US" altLang="zh-CN" sz="2400" dirty="0">
                <a:solidFill>
                  <a:srgbClr val="333333"/>
                </a:solidFill>
                <a:latin typeface="宋体" panose="02010600030101010101" pitchFamily="2" charset="-122"/>
                <a:ea typeface="宋体" panose="02010600030101010101" pitchFamily="2" charset="-122"/>
              </a:rPr>
              <a:t>HTTP</a:t>
            </a:r>
            <a:r>
              <a:rPr lang="zh-CN" altLang="en-US" sz="2400" dirty="0">
                <a:solidFill>
                  <a:srgbClr val="333333"/>
                </a:solidFill>
                <a:latin typeface="宋体" panose="02010600030101010101" pitchFamily="2" charset="-122"/>
                <a:ea typeface="宋体" panose="02010600030101010101" pitchFamily="2" charset="-122"/>
              </a:rPr>
              <a:t>服务器。一台</a:t>
            </a:r>
            <a:r>
              <a:rPr lang="en-US" altLang="zh-CN" sz="2400" dirty="0">
                <a:solidFill>
                  <a:srgbClr val="333333"/>
                </a:solidFill>
                <a:latin typeface="宋体" panose="02010600030101010101" pitchFamily="2" charset="-122"/>
                <a:ea typeface="宋体" panose="02010600030101010101" pitchFamily="2" charset="-122"/>
              </a:rPr>
              <a:t>HTTP</a:t>
            </a:r>
            <a:r>
              <a:rPr lang="zh-CN" altLang="en-US" sz="2400" dirty="0">
                <a:solidFill>
                  <a:srgbClr val="333333"/>
                </a:solidFill>
                <a:latin typeface="宋体" panose="02010600030101010101" pitchFamily="2" charset="-122"/>
                <a:ea typeface="宋体" panose="02010600030101010101" pitchFamily="2" charset="-122"/>
              </a:rPr>
              <a:t>服务器是一种能够理解</a:t>
            </a:r>
            <a:r>
              <a:rPr lang="en-US" altLang="zh-CN" sz="2400" dirty="0">
                <a:solidFill>
                  <a:srgbClr val="333333"/>
                </a:solidFill>
                <a:latin typeface="宋体" panose="02010600030101010101" pitchFamily="2" charset="-122"/>
                <a:ea typeface="宋体" panose="02010600030101010101" pitchFamily="2" charset="-122"/>
              </a:rPr>
              <a:t>URL</a:t>
            </a:r>
            <a:r>
              <a:rPr lang="zh-CN" altLang="en-US" sz="2400" dirty="0">
                <a:solidFill>
                  <a:srgbClr val="333333"/>
                </a:solidFill>
                <a:latin typeface="宋体" panose="02010600030101010101" pitchFamily="2" charset="-122"/>
                <a:ea typeface="宋体" panose="02010600030101010101" pitchFamily="2" charset="-122"/>
              </a:rPr>
              <a:t>（网络地址）和</a:t>
            </a:r>
            <a:r>
              <a:rPr lang="en-US" altLang="zh-CN" sz="2400" dirty="0">
                <a:solidFill>
                  <a:srgbClr val="333333"/>
                </a:solidFill>
                <a:latin typeface="宋体" panose="02010600030101010101" pitchFamily="2" charset="-122"/>
                <a:ea typeface="宋体" panose="02010600030101010101" pitchFamily="2" charset="-122"/>
              </a:rPr>
              <a:t>HTTP</a:t>
            </a:r>
            <a:r>
              <a:rPr lang="zh-CN" altLang="en-US" sz="2400" dirty="0">
                <a:solidFill>
                  <a:srgbClr val="333333"/>
                </a:solidFill>
                <a:latin typeface="宋体" panose="02010600030101010101" pitchFamily="2" charset="-122"/>
                <a:ea typeface="宋体" panose="02010600030101010101" pitchFamily="2" charset="-122"/>
              </a:rPr>
              <a:t>（浏览器用来查看网页的协议）的软件。通过服务器上存储的网站的域名（比如</a:t>
            </a:r>
            <a:r>
              <a:rPr lang="en-US" altLang="zh-CN" sz="2400" dirty="0">
                <a:solidFill>
                  <a:srgbClr val="333333"/>
                </a:solidFill>
                <a:latin typeface="宋体" panose="02010600030101010101" pitchFamily="2" charset="-122"/>
                <a:ea typeface="宋体" panose="02010600030101010101" pitchFamily="2" charset="-122"/>
              </a:rPr>
              <a:t>mozilla.org</a:t>
            </a:r>
            <a:r>
              <a:rPr lang="zh-CN" altLang="en-US" sz="2400" dirty="0">
                <a:solidFill>
                  <a:srgbClr val="333333"/>
                </a:solidFill>
                <a:latin typeface="宋体" panose="02010600030101010101" pitchFamily="2" charset="-122"/>
                <a:ea typeface="宋体" panose="02010600030101010101" pitchFamily="2" charset="-122"/>
              </a:rPr>
              <a:t>）可以访问这个服务器，并且他还可以将他的内容分发给最终用户的设备。</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218639"/>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9</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9</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76367" y="436880"/>
            <a:ext cx="10785037" cy="2714205"/>
          </a:xfrm>
          <a:prstGeom prst="rect">
            <a:avLst/>
          </a:prstGeom>
          <a:noFill/>
        </p:spPr>
        <p:txBody>
          <a:bodyPr wrap="square" rtlCol="0">
            <a:spAutoFit/>
          </a:bodyPr>
          <a:lstStyle/>
          <a:p>
            <a:pPr lvl="0" eaLnBrk="0" fontAlgn="base" hangingPunct="0">
              <a:spcBef>
                <a:spcPct val="0"/>
              </a:spcBef>
              <a:spcAft>
                <a:spcPct val="0"/>
              </a:spcAft>
            </a:pPr>
            <a:endParaRPr lang="en-US" altLang="zh-CN" sz="3200" b="1" dirty="0"/>
          </a:p>
          <a:p>
            <a:pPr lvl="0" algn="just" eaLnBrk="0" fontAlgn="base" hangingPunct="0">
              <a:lnSpc>
                <a:spcPct val="150000"/>
              </a:lnSpc>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r>
              <a:rPr lang="zh-CN" altLang="en-US" sz="2400" dirty="0">
                <a:solidFill>
                  <a:srgbClr val="333333"/>
                </a:solidFill>
                <a:latin typeface="宋体" panose="02010600030101010101" pitchFamily="2" charset="-122"/>
                <a:ea typeface="宋体" panose="02010600030101010101" pitchFamily="2" charset="-122"/>
              </a:rPr>
              <a:t>基本上，当浏览器需要一个托管在网络服务器上的文件的时候，浏览器通过</a:t>
            </a:r>
            <a:r>
              <a:rPr lang="en-US" altLang="zh-CN" sz="2400" dirty="0">
                <a:solidFill>
                  <a:srgbClr val="333333"/>
                </a:solidFill>
                <a:latin typeface="宋体" panose="02010600030101010101" pitchFamily="2" charset="-122"/>
                <a:ea typeface="宋体" panose="02010600030101010101" pitchFamily="2" charset="-122"/>
              </a:rPr>
              <a:t>HTTP</a:t>
            </a:r>
            <a:r>
              <a:rPr lang="zh-CN" altLang="en-US" sz="2400" dirty="0">
                <a:solidFill>
                  <a:srgbClr val="333333"/>
                </a:solidFill>
                <a:latin typeface="宋体" panose="02010600030101010101" pitchFamily="2" charset="-122"/>
                <a:ea typeface="宋体" panose="02010600030101010101" pitchFamily="2" charset="-122"/>
              </a:rPr>
              <a:t>请求这个文件。当这个请求到达正确的网络服务器（硬件）时，</a:t>
            </a:r>
            <a:r>
              <a:rPr lang="en-US" altLang="zh-CN" sz="2400" dirty="0">
                <a:solidFill>
                  <a:srgbClr val="333333"/>
                </a:solidFill>
                <a:latin typeface="宋体" panose="02010600030101010101" pitchFamily="2" charset="-122"/>
                <a:ea typeface="宋体" panose="02010600030101010101" pitchFamily="2" charset="-122"/>
              </a:rPr>
              <a:t>HTTP</a:t>
            </a:r>
            <a:r>
              <a:rPr lang="zh-CN" altLang="en-US" sz="2400" dirty="0">
                <a:solidFill>
                  <a:srgbClr val="333333"/>
                </a:solidFill>
                <a:latin typeface="宋体" panose="02010600030101010101" pitchFamily="2" charset="-122"/>
                <a:ea typeface="宋体" panose="02010600030101010101" pitchFamily="2" charset="-122"/>
              </a:rPr>
              <a:t>服务器（软件）收到这个请求，找到这个被请求的文档（如果这个文档不存在，那么将返回一个</a:t>
            </a:r>
            <a:r>
              <a:rPr lang="en-US" altLang="zh-CN" sz="2400" dirty="0">
                <a:solidFill>
                  <a:srgbClr val="333333"/>
                </a:solidFill>
                <a:latin typeface="宋体" panose="02010600030101010101" pitchFamily="2" charset="-122"/>
                <a:ea typeface="宋体" panose="02010600030101010101" pitchFamily="2" charset="-122"/>
              </a:rPr>
              <a:t>404</a:t>
            </a:r>
            <a:r>
              <a:rPr lang="zh-CN" altLang="en-US" sz="2400" dirty="0">
                <a:solidFill>
                  <a:srgbClr val="333333"/>
                </a:solidFill>
                <a:latin typeface="宋体" panose="02010600030101010101" pitchFamily="2" charset="-122"/>
                <a:ea typeface="宋体" panose="02010600030101010101" pitchFamily="2" charset="-122"/>
              </a:rPr>
              <a:t>响应）， 并把这个文档通过</a:t>
            </a:r>
            <a:r>
              <a:rPr lang="en-US" altLang="zh-CN" sz="2400" dirty="0">
                <a:solidFill>
                  <a:srgbClr val="333333"/>
                </a:solidFill>
                <a:latin typeface="宋体" panose="02010600030101010101" pitchFamily="2" charset="-122"/>
                <a:ea typeface="宋体" panose="02010600030101010101" pitchFamily="2" charset="-122"/>
              </a:rPr>
              <a:t>HTTP</a:t>
            </a:r>
            <a:r>
              <a:rPr lang="zh-CN" altLang="en-US" sz="2400" dirty="0">
                <a:solidFill>
                  <a:srgbClr val="333333"/>
                </a:solidFill>
                <a:latin typeface="宋体" panose="02010600030101010101" pitchFamily="2" charset="-122"/>
                <a:ea typeface="宋体" panose="02010600030101010101" pitchFamily="2" charset="-122"/>
              </a:rPr>
              <a:t>发送给浏览器。</a:t>
            </a:r>
            <a:endParaRPr lang="en-US" altLang="zh-CN" sz="2400" dirty="0">
              <a:solidFill>
                <a:srgbClr val="333333"/>
              </a:solidFill>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0D764E73-7E24-41FD-B95E-D4A39D2ADAD3}"/>
              </a:ext>
            </a:extLst>
          </p:cNvPr>
          <p:cNvPicPr>
            <a:picLocks noChangeAspect="1"/>
          </p:cNvPicPr>
          <p:nvPr/>
        </p:nvPicPr>
        <p:blipFill>
          <a:blip r:embed="rId2"/>
          <a:stretch>
            <a:fillRect/>
          </a:stretch>
        </p:blipFill>
        <p:spPr>
          <a:xfrm>
            <a:off x="2396000" y="3545321"/>
            <a:ext cx="7400000" cy="2523809"/>
          </a:xfrm>
          <a:prstGeom prst="rect">
            <a:avLst/>
          </a:prstGeom>
        </p:spPr>
      </p:pic>
    </p:spTree>
    <p:extLst>
      <p:ext uri="{BB962C8B-B14F-4D97-AF65-F5344CB8AC3E}">
        <p14:creationId xmlns:p14="http://schemas.microsoft.com/office/powerpoint/2010/main" val="1637849676"/>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theme/theme1.xml><?xml version="1.0" encoding="utf-8"?>
<a:theme xmlns:a="http://schemas.openxmlformats.org/drawingml/2006/main" name="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2158</TotalTime>
  <Words>1775</Words>
  <Application>Microsoft Office PowerPoint</Application>
  <PresentationFormat>宽屏</PresentationFormat>
  <Paragraphs>181</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31</vt:i4>
      </vt:variant>
    </vt:vector>
  </HeadingPairs>
  <TitlesOfParts>
    <vt:vector size="40" baseType="lpstr">
      <vt:lpstr>Lato</vt:lpstr>
      <vt:lpstr>Open Sans</vt:lpstr>
      <vt:lpstr>Raleway</vt:lpstr>
      <vt:lpstr>宋体</vt:lpstr>
      <vt:lpstr>微软雅黑</vt:lpstr>
      <vt:lpstr>Arial</vt:lpstr>
      <vt:lpstr>Calibri</vt:lpstr>
      <vt:lpstr>Office Theme</vt:lpstr>
      <vt:lpstr>11_Office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qb</cp:lastModifiedBy>
  <cp:revision>63</cp:revision>
  <dcterms:created xsi:type="dcterms:W3CDTF">2017-02-13T15:17:59Z</dcterms:created>
  <dcterms:modified xsi:type="dcterms:W3CDTF">2021-09-16T12:57:01Z</dcterms:modified>
</cp:coreProperties>
</file>