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52"/>
  </p:notesMasterIdLst>
  <p:handoutMasterIdLst>
    <p:handoutMasterId r:id="rId53"/>
  </p:handoutMasterIdLst>
  <p:sldIdLst>
    <p:sldId id="410" r:id="rId2"/>
    <p:sldId id="411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97" r:id="rId11"/>
    <p:sldId id="419" r:id="rId12"/>
    <p:sldId id="420" r:id="rId13"/>
    <p:sldId id="484" r:id="rId14"/>
    <p:sldId id="429" r:id="rId15"/>
    <p:sldId id="430" r:id="rId16"/>
    <p:sldId id="431" r:id="rId17"/>
    <p:sldId id="930" r:id="rId18"/>
    <p:sldId id="432" r:id="rId19"/>
    <p:sldId id="931" r:id="rId20"/>
    <p:sldId id="9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4" r:id="rId32"/>
    <p:sldId id="449" r:id="rId33"/>
    <p:sldId id="485" r:id="rId34"/>
    <p:sldId id="443" r:id="rId35"/>
    <p:sldId id="445" r:id="rId36"/>
    <p:sldId id="446" r:id="rId37"/>
    <p:sldId id="447" r:id="rId38"/>
    <p:sldId id="448" r:id="rId39"/>
    <p:sldId id="450" r:id="rId40"/>
    <p:sldId id="451" r:id="rId41"/>
    <p:sldId id="452" r:id="rId42"/>
    <p:sldId id="464" r:id="rId43"/>
    <p:sldId id="455" r:id="rId44"/>
    <p:sldId id="486" r:id="rId45"/>
    <p:sldId id="456" r:id="rId46"/>
    <p:sldId id="457" r:id="rId47"/>
    <p:sldId id="458" r:id="rId48"/>
    <p:sldId id="459" r:id="rId49"/>
    <p:sldId id="460" r:id="rId50"/>
    <p:sldId id="935" r:id="rId51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935"/>
            <p14:sldId id="338"/>
            <p14:sldId id="339"/>
            <p14:sldId id="341"/>
            <p14:sldId id="342"/>
            <p14:sldId id="492"/>
            <p14:sldId id="343"/>
            <p14:sldId id="466"/>
            <p14:sldId id="467"/>
            <p14:sldId id="344"/>
            <p14:sldId id="469"/>
            <p14:sldId id="345"/>
            <p14:sldId id="346"/>
            <p14:sldId id="347"/>
            <p14:sldId id="348"/>
            <p14:sldId id="349"/>
            <p14:sldId id="356"/>
            <p14:sldId id="357"/>
            <p14:sldId id="358"/>
            <p14:sldId id="359"/>
            <p14:sldId id="487"/>
            <p14:sldId id="354"/>
            <p14:sldId id="488"/>
            <p14:sldId id="489"/>
            <p14:sldId id="490"/>
            <p14:sldId id="493"/>
            <p14:sldId id="355"/>
            <p14:sldId id="929"/>
            <p14:sldId id="360"/>
            <p14:sldId id="361"/>
            <p14:sldId id="362"/>
            <p14:sldId id="363"/>
            <p14:sldId id="365"/>
            <p14:sldId id="364"/>
            <p14:sldId id="366"/>
            <p14:sldId id="367"/>
            <p14:sldId id="368"/>
            <p14:sldId id="369"/>
            <p14:sldId id="370"/>
            <p14:sldId id="47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472"/>
            <p14:sldId id="384"/>
            <p14:sldId id="385"/>
            <p14:sldId id="387"/>
            <p14:sldId id="388"/>
            <p14:sldId id="491"/>
            <p14:sldId id="389"/>
            <p14:sldId id="390"/>
            <p14:sldId id="496"/>
            <p14:sldId id="392"/>
            <p14:sldId id="393"/>
            <p14:sldId id="394"/>
            <p14:sldId id="395"/>
            <p14:sldId id="473"/>
            <p14:sldId id="396"/>
            <p14:sldId id="397"/>
            <p14:sldId id="398"/>
            <p14:sldId id="399"/>
            <p14:sldId id="474"/>
            <p14:sldId id="477"/>
            <p14:sldId id="400"/>
            <p14:sldId id="401"/>
            <p14:sldId id="478"/>
            <p14:sldId id="479"/>
            <p14:sldId id="481"/>
            <p14:sldId id="470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97"/>
            <p14:sldId id="419"/>
            <p14:sldId id="420"/>
            <p14:sldId id="482"/>
            <p14:sldId id="421"/>
            <p14:sldId id="422"/>
            <p14:sldId id="425"/>
            <p14:sldId id="426"/>
            <p14:sldId id="427"/>
            <p14:sldId id="483"/>
            <p14:sldId id="484"/>
            <p14:sldId id="429"/>
            <p14:sldId id="430"/>
            <p14:sldId id="431"/>
            <p14:sldId id="930"/>
            <p14:sldId id="432"/>
            <p14:sldId id="931"/>
            <p14:sldId id="9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4"/>
            <p14:sldId id="449"/>
            <p14:sldId id="485"/>
            <p14:sldId id="443"/>
            <p14:sldId id="445"/>
            <p14:sldId id="446"/>
            <p14:sldId id="447"/>
            <p14:sldId id="448"/>
            <p14:sldId id="450"/>
            <p14:sldId id="451"/>
            <p14:sldId id="452"/>
            <p14:sldId id="464"/>
            <p14:sldId id="455"/>
            <p14:sldId id="486"/>
            <p14:sldId id="456"/>
            <p14:sldId id="457"/>
            <p14:sldId id="458"/>
            <p14:sldId id="459"/>
            <p14:sldId id="460"/>
            <p14:sldId id="462"/>
          </p14:sldIdLst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2"/>
            <p14:sldId id="504"/>
            <p14:sldId id="505"/>
            <p14:sldId id="503"/>
            <p14:sldId id="506"/>
            <p14:sldId id="524"/>
            <p14:sldId id="525"/>
            <p14:sldId id="526"/>
            <p14:sldId id="527"/>
            <p14:sldId id="507"/>
            <p14:sldId id="528"/>
            <p14:sldId id="530"/>
            <p14:sldId id="531"/>
            <p14:sldId id="532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33"/>
            <p14:sldId id="534"/>
            <p14:sldId id="535"/>
            <p14:sldId id="536"/>
            <p14:sldId id="537"/>
            <p14:sldId id="538"/>
            <p14:sldId id="539"/>
            <p14:sldId id="541"/>
            <p14:sldId id="540"/>
            <p14:sldId id="543"/>
            <p14:sldId id="545"/>
            <p14:sldId id="544"/>
            <p14:sldId id="546"/>
            <p14:sldId id="542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46"/>
            <p14:sldId id="648"/>
            <p14:sldId id="649"/>
            <p14:sldId id="650"/>
            <p14:sldId id="883"/>
            <p14:sldId id="936"/>
            <p14:sldId id="937"/>
            <p14:sldId id="938"/>
            <p14:sldId id="939"/>
            <p14:sldId id="940"/>
            <p14:sldId id="941"/>
            <p14:sldId id="942"/>
          </p14:sldIdLst>
        </p14:section>
        <p14:section name="Javascript" id="{21A0D544-C98B-4767-8E9B-BFA545D479FA}">
          <p14:sldIdLst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9"/>
            <p14:sldId id="720"/>
            <p14:sldId id="721"/>
            <p14:sldId id="722"/>
            <p14:sldId id="723"/>
            <p14:sldId id="724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7"/>
            <p14:sldId id="738"/>
            <p14:sldId id="739"/>
            <p14:sldId id="741"/>
            <p14:sldId id="950"/>
            <p14:sldId id="951"/>
            <p14:sldId id="742"/>
            <p14:sldId id="743"/>
            <p14:sldId id="744"/>
            <p14:sldId id="897"/>
            <p14:sldId id="948"/>
            <p14:sldId id="745"/>
            <p14:sldId id="746"/>
            <p14:sldId id="899"/>
            <p14:sldId id="747"/>
            <p14:sldId id="898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892"/>
            <p14:sldId id="779"/>
            <p14:sldId id="906"/>
            <p14:sldId id="880"/>
            <p14:sldId id="782"/>
            <p14:sldId id="900"/>
            <p14:sldId id="901"/>
            <p14:sldId id="902"/>
            <p14:sldId id="784"/>
            <p14:sldId id="785"/>
            <p14:sldId id="786"/>
            <p14:sldId id="893"/>
            <p14:sldId id="894"/>
            <p14:sldId id="895"/>
            <p14:sldId id="896"/>
            <p14:sldId id="787"/>
            <p14:sldId id="788"/>
            <p14:sldId id="789"/>
            <p14:sldId id="790"/>
            <p14:sldId id="791"/>
            <p14:sldId id="953"/>
            <p14:sldId id="885"/>
            <p14:sldId id="793"/>
            <p14:sldId id="794"/>
            <p14:sldId id="881"/>
            <p14:sldId id="797"/>
            <p14:sldId id="798"/>
            <p14:sldId id="799"/>
            <p14:sldId id="800"/>
            <p14:sldId id="933"/>
            <p14:sldId id="803"/>
            <p14:sldId id="903"/>
            <p14:sldId id="804"/>
            <p14:sldId id="805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6"/>
            <p14:sldId id="815"/>
            <p14:sldId id="817"/>
            <p14:sldId id="818"/>
            <p14:sldId id="819"/>
            <p14:sldId id="820"/>
            <p14:sldId id="961"/>
            <p14:sldId id="821"/>
            <p14:sldId id="822"/>
            <p14:sldId id="823"/>
            <p14:sldId id="824"/>
            <p14:sldId id="825"/>
            <p14:sldId id="826"/>
            <p14:sldId id="827"/>
            <p14:sldId id="830"/>
            <p14:sldId id="831"/>
            <p14:sldId id="828"/>
            <p14:sldId id="829"/>
            <p14:sldId id="943"/>
            <p14:sldId id="841"/>
            <p14:sldId id="957"/>
            <p14:sldId id="958"/>
            <p14:sldId id="947"/>
            <p14:sldId id="842"/>
            <p14:sldId id="959"/>
            <p14:sldId id="960"/>
            <p14:sldId id="837"/>
            <p14:sldId id="839"/>
            <p14:sldId id="840"/>
            <p14:sldId id="889"/>
            <p14:sldId id="905"/>
            <p14:sldId id="890"/>
            <p14:sldId id="886"/>
            <p14:sldId id="887"/>
            <p14:sldId id="888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909"/>
            <p14:sldId id="912"/>
            <p14:sldId id="915"/>
            <p14:sldId id="916"/>
            <p14:sldId id="917"/>
            <p14:sldId id="920"/>
            <p14:sldId id="852"/>
            <p14:sldId id="853"/>
            <p14:sldId id="854"/>
            <p14:sldId id="856"/>
            <p14:sldId id="855"/>
            <p14:sldId id="921"/>
            <p14:sldId id="922"/>
            <p14:sldId id="925"/>
            <p14:sldId id="923"/>
            <p14:sldId id="924"/>
            <p14:sldId id="954"/>
            <p14:sldId id="926"/>
            <p14:sldId id="857"/>
            <p14:sldId id="891"/>
            <p14:sldId id="884"/>
            <p14:sldId id="875"/>
            <p14:sldId id="876"/>
            <p14:sldId id="877"/>
            <p14:sldId id="878"/>
            <p14:sldId id="87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009E00"/>
    <a:srgbClr val="0000FF"/>
    <a:srgbClr val="6600FF"/>
    <a:srgbClr val="CC9900"/>
    <a:srgbClr val="FF9999"/>
    <a:srgbClr val="CCFFCC"/>
    <a:srgbClr val="FFFFFF"/>
    <a:srgbClr val="CCCC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2148" y="-378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google.co.kr/url?sa=i&amp;source=images&amp;cd=&amp;cad=rja&amp;docid=VXFMcC0JwGr1YM&amp;tbnid=BRwHjduIZnu-YM:&amp;ved=0CAgQjRw&amp;url=http://www.w3resource.com/html/form/HTML-form-tag-and-element.php&amp;ei=RvOvUpGrIs7OkQWr-oHwBg&amp;psig=AFQjCNFIm67zx35eeVAp6Zbm_yRI3TiAHg&amp;ust=138734919061261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://www.google.co.kr/url?sa=i&amp;source=images&amp;cd=&amp;cad=rja&amp;docid=ZhoLon_HwfvShM&amp;tbnid=ON9pziD78AyA5M:&amp;ved=0CAgQjRw&amp;url=http://www.w3cyberlearnings.com/HTML_form_input_password&amp;ei=jfOvUtOxHcWklQWr3oDYBw&amp;psig=AFQjCNE51zy7v9CAd2OJtd7nZEEQOrf2ng&amp;ust=1387349261590870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03 HTML</a:t>
            </a:r>
            <a:r>
              <a:rPr lang="ko-KR" altLang="en-US" b="1" dirty="0"/>
              <a:t>멀티미디어와 입력요소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928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비디오 </a:t>
            </a:r>
            <a:r>
              <a:rPr lang="ko-KR" altLang="en-US" dirty="0"/>
              <a:t>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2400" dirty="0" smtClean="0"/>
              <a:t>MPEG4 </a:t>
            </a:r>
            <a:r>
              <a:rPr lang="en-US" altLang="ko-KR" sz="2400" dirty="0"/>
              <a:t>– </a:t>
            </a:r>
            <a:r>
              <a:rPr lang="en-US" altLang="ko-KR" sz="2400" dirty="0" smtClean="0"/>
              <a:t>'MPEG-4' </a:t>
            </a:r>
            <a:r>
              <a:rPr lang="ko-KR" altLang="en-US" sz="2400" dirty="0" smtClean="0"/>
              <a:t>기술을 사용한다</a:t>
            </a:r>
            <a:r>
              <a:rPr lang="en-US" altLang="ko-KR" sz="2400" dirty="0" smtClean="0"/>
              <a:t>. MPEG-1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MPEG-2</a:t>
            </a:r>
            <a:r>
              <a:rPr lang="ko-KR" altLang="en-US" sz="2400" dirty="0" smtClean="0"/>
              <a:t>에 비해 적은 용량으로도 고품질의 영상 및 음성을 구현할 수 있다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코덱은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H.264</a:t>
            </a:r>
            <a:r>
              <a:rPr lang="ko-KR" altLang="en-US" sz="2400" dirty="0" smtClean="0"/>
              <a:t>를 사용한다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pPr lvl="0"/>
            <a:r>
              <a:rPr lang="en-US" altLang="ko-KR" sz="2400" dirty="0" err="1" smtClean="0"/>
              <a:t>WebM</a:t>
            </a:r>
            <a:r>
              <a:rPr lang="en-US" altLang="ko-KR" sz="2400" dirty="0" smtClean="0"/>
              <a:t> – </a:t>
            </a:r>
            <a:r>
              <a:rPr lang="ko-KR" altLang="en-US" sz="2400" dirty="0" smtClean="0"/>
              <a:t>무료로 제공되는 개방형 고화질 압축 형식의 영상 포맷이다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구글이</a:t>
            </a:r>
            <a:r>
              <a:rPr lang="ko-KR" altLang="en-US" sz="2400" dirty="0" smtClean="0"/>
              <a:t> 지원하고 있다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코덱은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VP8</a:t>
            </a:r>
            <a:r>
              <a:rPr lang="ko-KR" altLang="en-US" sz="2400" dirty="0" smtClean="0"/>
              <a:t>이라고 불린다</a:t>
            </a:r>
            <a:r>
              <a:rPr lang="en-US" altLang="ko-KR" sz="2400" dirty="0" smtClean="0"/>
              <a:t>.</a:t>
            </a:r>
          </a:p>
          <a:p>
            <a:pPr lvl="0"/>
            <a:r>
              <a:rPr lang="en-US" altLang="ko-KR" sz="2400" dirty="0" err="1" smtClean="0"/>
              <a:t>Ogg</a:t>
            </a:r>
            <a:r>
              <a:rPr lang="en-US" altLang="ko-KR" sz="2400" dirty="0" smtClean="0"/>
              <a:t> – </a:t>
            </a:r>
            <a:r>
              <a:rPr lang="ko-KR" altLang="en-US" sz="2400" dirty="0" smtClean="0"/>
              <a:t>역시 무료이고 비디오 압축 형식이다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Ogg</a:t>
            </a:r>
            <a:r>
              <a:rPr lang="en-US" altLang="ko-KR" sz="2400" dirty="0" smtClean="0"/>
              <a:t> Theora </a:t>
            </a:r>
            <a:r>
              <a:rPr lang="ko-KR" altLang="en-US" sz="2400" dirty="0" smtClean="0"/>
              <a:t>비디오 압축 기술이라 불린다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확장자가 </a:t>
            </a:r>
            <a:r>
              <a:rPr lang="en-US" altLang="ko-KR" sz="2400" dirty="0" err="1" smtClean="0"/>
              <a:t>ogv</a:t>
            </a:r>
            <a:r>
              <a:rPr lang="ko-KR" altLang="en-US" sz="2400" dirty="0" smtClean="0"/>
              <a:t>인 파일에 주로 </a:t>
            </a:r>
            <a:r>
              <a:rPr lang="ko-KR" altLang="en-US" sz="2400" smtClean="0"/>
              <a:t>사용된다</a:t>
            </a:r>
            <a:r>
              <a:rPr lang="en-US" altLang="ko-KR" sz="2400" smtClean="0"/>
              <a:t>.</a:t>
            </a:r>
          </a:p>
          <a:p>
            <a:pPr lvl="0"/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27266438"/>
              </p:ext>
            </p:extLst>
          </p:nvPr>
        </p:nvGraphicFramePr>
        <p:xfrm>
          <a:off x="1377449" y="4429591"/>
          <a:ext cx="7919508" cy="2687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699"/>
                <a:gridCol w="1678193"/>
                <a:gridCol w="1561739"/>
                <a:gridCol w="197987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브라우저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MP4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WebM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Ogg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IE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 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Chrome 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Firefox 3.6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Safari 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Opera 10.6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62122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비디오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9156" y="1460357"/>
            <a:ext cx="11146752" cy="1539266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&lt;video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controls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movie.ogv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video&gt;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193" name="_x277184512" descr="EMB00001a1c11e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534" y="3168226"/>
            <a:ext cx="6992376" cy="46116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282720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비디오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774" y="1551112"/>
            <a:ext cx="10902103" cy="448007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kern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&lt;video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"640"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"480"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controls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&lt;source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trailer.mp4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'video/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mp4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&lt;source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trailer.ogv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kern="1200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'video/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ogg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&lt;p&gt;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Your user agent does not support </a:t>
            </a:r>
            <a:r>
              <a:rPr lang="en-US" altLang="ko-KR" sz="2339" b="1" kern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HTML5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&lt;/video&gt;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9217" name="_x437728544" descr="EMB00001a1c11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960" y="4832252"/>
            <a:ext cx="4582879" cy="3522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8732893" y="3273550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8960399" y="3172435"/>
            <a:ext cx="209810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8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위에서부터 파일 형식을 차례대로 검사한다</a:t>
            </a:r>
            <a:r>
              <a:rPr lang="en-US" altLang="ko-KR" sz="208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8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62052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입력양식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문서는 방식에 따라 서버에서 사용자에게 일방적으로 보여주는 방식과 사용자가 서버에 데이터를 보내는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방식으로 분류할 수 있음</a:t>
            </a:r>
            <a:endParaRPr lang="en-US" altLang="ko-KR" dirty="0" smtClean="0"/>
          </a:p>
          <a:p>
            <a:r>
              <a:rPr lang="ko-KR" altLang="en-US" dirty="0" smtClean="0"/>
              <a:t>입력양식</a:t>
            </a:r>
            <a:r>
              <a:rPr lang="en-US" altLang="ko-KR" dirty="0" smtClean="0"/>
              <a:t>(form)</a:t>
            </a:r>
            <a:r>
              <a:rPr lang="ko-KR" altLang="en-US" dirty="0" smtClean="0"/>
              <a:t>을 이용하여 서버로 데이터를 전달한다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2" descr="http://t3.gstatic.com/images?q=tbn:ANd9GcTtYxyETT6tne1hZzEv7eJfiv0nI91UH4CC7fUt5gWKTO4o9shv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315" y="4414205"/>
            <a:ext cx="3378616" cy="199251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t1.gstatic.com/images?q=tbn:ANd9GcRC_5cwMArftpqRXbouuCEYFlqzRVC-zU0JLSHRDnlePd7byR7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718" y="4414205"/>
            <a:ext cx="4162336" cy="33889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64527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양식의 작동 방식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3" y="1943014"/>
            <a:ext cx="10815666" cy="6232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86786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&lt;form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9459" name="_x445790616" descr="EMB00001a1c125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52" y="3601617"/>
            <a:ext cx="5204042" cy="14603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6157" y="2917868"/>
            <a:ext cx="11146752" cy="211363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input.jsp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"post"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"submit"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159" y="1840050"/>
            <a:ext cx="3815243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양식은 항상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&lt;form&gt;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시작한다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159" y="5346844"/>
            <a:ext cx="5075267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여기에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입력을 처리하는 서버스크립트의 주소를 적어준다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3630" y="1840050"/>
            <a:ext cx="6707519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데이터가 서버로 보내지는 방법을 기술한다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GET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방식이 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 bwMode="auto">
          <a:xfrm flipH="1" flipV="1">
            <a:off x="2527052" y="3538979"/>
            <a:ext cx="356740" cy="1807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화살표 연결선 11"/>
          <p:cNvCxnSpPr>
            <a:stCxn id="8" idx="2"/>
          </p:cNvCxnSpPr>
          <p:nvPr/>
        </p:nvCxnSpPr>
        <p:spPr bwMode="auto">
          <a:xfrm flipH="1">
            <a:off x="5648935" y="2486380"/>
            <a:ext cx="2068454" cy="723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/>
          <p:cNvCxnSpPr>
            <a:stCxn id="6" idx="2"/>
          </p:cNvCxnSpPr>
          <p:nvPr/>
        </p:nvCxnSpPr>
        <p:spPr bwMode="auto">
          <a:xfrm flipH="1">
            <a:off x="956278" y="2486381"/>
            <a:ext cx="1297503" cy="7279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86284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방식과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/>
              <a:t>GET </a:t>
            </a:r>
            <a:r>
              <a:rPr lang="ko-KR" altLang="en-US" b="1" i="1" dirty="0"/>
              <a:t>방식 </a:t>
            </a:r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방식은 </a:t>
            </a:r>
            <a:r>
              <a:rPr lang="en-US" altLang="ko-KR" dirty="0"/>
              <a:t>URL </a:t>
            </a:r>
            <a:r>
              <a:rPr lang="ko-KR" altLang="en-US" dirty="0"/>
              <a:t>주소 뒤에 </a:t>
            </a:r>
            <a:r>
              <a:rPr lang="ko-KR" altLang="en-US" dirty="0" err="1"/>
              <a:t>파라미터를</a:t>
            </a:r>
            <a:r>
              <a:rPr lang="ko-KR" altLang="en-US" dirty="0"/>
              <a:t> 붙여서 데이터를 전달하는 방식이다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800" dirty="0"/>
              <a:t>&lt;body&gt;</a:t>
            </a:r>
          </a:p>
          <a:p>
            <a:pPr marL="0" indent="0">
              <a:buNone/>
            </a:pPr>
            <a:r>
              <a:rPr lang="en-US" altLang="ko-KR" sz="2800" dirty="0"/>
              <a:t> &lt;form action=</a:t>
            </a:r>
            <a:r>
              <a:rPr lang="en-US" altLang="ko-KR" sz="2800" i="1" dirty="0"/>
              <a:t>"</a:t>
            </a:r>
            <a:r>
              <a:rPr lang="en-US" altLang="ko-KR" sz="2800" i="1" dirty="0" err="1"/>
              <a:t>aaa.jsp</a:t>
            </a:r>
            <a:r>
              <a:rPr lang="en-US" altLang="ko-KR" sz="2800" i="1" dirty="0"/>
              <a:t>" method="get"&gt;</a:t>
            </a:r>
          </a:p>
          <a:p>
            <a:pPr marL="0" indent="0">
              <a:buNone/>
            </a:pPr>
            <a:r>
              <a:rPr lang="ko-KR" altLang="en-US" sz="2800" dirty="0"/>
              <a:t>    이름</a:t>
            </a:r>
            <a:r>
              <a:rPr lang="en-US" altLang="ko-KR" sz="2800" dirty="0"/>
              <a:t>: &lt;input type=</a:t>
            </a:r>
            <a:r>
              <a:rPr lang="en-US" altLang="ko-KR" sz="2800" i="1" dirty="0"/>
              <a:t>"text" name="name"&gt;&lt;</a:t>
            </a:r>
            <a:r>
              <a:rPr lang="en-US" altLang="ko-KR" sz="2800" i="1" dirty="0" err="1"/>
              <a:t>br</a:t>
            </a:r>
            <a:r>
              <a:rPr lang="en-US" altLang="ko-KR" sz="2800" i="1" dirty="0"/>
              <a:t>&gt;</a:t>
            </a:r>
          </a:p>
          <a:p>
            <a:pPr marL="0" indent="0">
              <a:buNone/>
            </a:pPr>
            <a:r>
              <a:rPr lang="ko-KR" altLang="en-US" sz="2800" dirty="0"/>
              <a:t>    학번</a:t>
            </a:r>
            <a:r>
              <a:rPr lang="en-US" altLang="ko-KR" sz="2800" dirty="0"/>
              <a:t>: &lt;input type=</a:t>
            </a:r>
            <a:r>
              <a:rPr lang="en-US" altLang="ko-KR" sz="2800" i="1" dirty="0"/>
              <a:t>"text" name="number" size="10"&gt;</a:t>
            </a:r>
          </a:p>
          <a:p>
            <a:pPr marL="0" indent="0">
              <a:buNone/>
            </a:pPr>
            <a:r>
              <a:rPr lang="en-US" altLang="ko-KR" sz="2800" dirty="0"/>
              <a:t>   &lt;input type=</a:t>
            </a:r>
            <a:r>
              <a:rPr lang="en-US" altLang="ko-KR" sz="2800" i="1" dirty="0"/>
              <a:t>"submit" value="</a:t>
            </a:r>
            <a:r>
              <a:rPr lang="ko-KR" altLang="en-US" sz="2800" i="1" dirty="0"/>
              <a:t>전송</a:t>
            </a:r>
            <a:r>
              <a:rPr lang="en-US" altLang="ko-KR" sz="2800" i="1" dirty="0"/>
              <a:t>"&gt;</a:t>
            </a:r>
          </a:p>
          <a:p>
            <a:pPr marL="0" indent="0">
              <a:buNone/>
            </a:pPr>
            <a:r>
              <a:rPr lang="en-US" altLang="ko-KR" sz="2800" dirty="0"/>
              <a:t>&lt;/form&gt;</a:t>
            </a:r>
          </a:p>
          <a:p>
            <a:pPr marL="0" indent="0">
              <a:buNone/>
            </a:pPr>
            <a:r>
              <a:rPr lang="en-US" altLang="ko-KR" sz="2800" dirty="0"/>
              <a:t>&lt;/body&gt;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88390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 </a:t>
            </a:r>
            <a:r>
              <a:rPr lang="ko-KR" altLang="en-US"/>
              <a:t>방식과 </a:t>
            </a:r>
            <a:r>
              <a:rPr lang="en-US" altLang="ko-KR"/>
              <a:t>POST </a:t>
            </a:r>
            <a:r>
              <a:rPr lang="ko-KR" altLang="en-US"/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Get</a:t>
            </a:r>
          </a:p>
          <a:p>
            <a:pPr marL="0" indent="0">
              <a:buNone/>
            </a:pPr>
            <a:endParaRPr lang="en-US" altLang="ko-KR" sz="200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7" y="2462991"/>
            <a:ext cx="4102483" cy="184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46" y="1889632"/>
            <a:ext cx="5157001" cy="20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24" y="4487476"/>
            <a:ext cx="515700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78648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방식과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/>
              <a:t>POST </a:t>
            </a:r>
            <a:r>
              <a:rPr lang="ko-KR" altLang="en-US" b="1" i="1" dirty="0"/>
              <a:t>방식 </a:t>
            </a:r>
          </a:p>
          <a:p>
            <a:pPr lvl="1"/>
            <a:r>
              <a:rPr lang="en-US" altLang="ko-KR" dirty="0"/>
              <a:t>POST </a:t>
            </a:r>
            <a:r>
              <a:rPr lang="ko-KR" altLang="en-US" dirty="0"/>
              <a:t>방식은 사용자가 입력한 데이터를 </a:t>
            </a:r>
            <a:r>
              <a:rPr lang="en-US" altLang="ko-KR" dirty="0"/>
              <a:t>URL </a:t>
            </a:r>
            <a:r>
              <a:rPr lang="ko-KR" altLang="en-US" dirty="0"/>
              <a:t>주소에 붙이지 않고 </a:t>
            </a:r>
            <a:r>
              <a:rPr lang="en-US" altLang="ko-KR" dirty="0"/>
              <a:t>HTTP Request </a:t>
            </a:r>
            <a:r>
              <a:rPr lang="ko-KR" altLang="en-US" dirty="0"/>
              <a:t>헤더에 포함시켜서 전송하는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길이 </a:t>
            </a:r>
            <a:r>
              <a:rPr lang="ko-KR" altLang="en-US" dirty="0"/>
              <a:t>제한이 없으며</a:t>
            </a:r>
            <a:r>
              <a:rPr lang="en-US" altLang="ko-KR" dirty="0"/>
              <a:t>, </a:t>
            </a:r>
            <a:r>
              <a:rPr lang="ko-KR" altLang="en-US" dirty="0"/>
              <a:t>보안이 유지된다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95936" y="3781509"/>
            <a:ext cx="5940425" cy="120032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POST /test/</a:t>
            </a:r>
            <a:r>
              <a:rPr lang="en-US" altLang="ko-KR" dirty="0" err="1"/>
              <a:t>input.jsp</a:t>
            </a:r>
            <a:r>
              <a:rPr lang="en-US" altLang="ko-KR" dirty="0"/>
              <a:t> HTTP/1.1</a:t>
            </a:r>
          </a:p>
          <a:p>
            <a:r>
              <a:rPr lang="en-US" altLang="ko-KR" dirty="0"/>
              <a:t>Host: </a:t>
            </a:r>
            <a:r>
              <a:rPr lang="en-US" altLang="ko-KR" dirty="0" err="1"/>
              <a:t>www.naver.com</a:t>
            </a:r>
            <a:endParaRPr lang="en-US" altLang="ko-KR" dirty="0"/>
          </a:p>
          <a:p>
            <a:r>
              <a:rPr lang="en-US" altLang="ko-KR" dirty="0" err="1"/>
              <a:t>name1</a:t>
            </a:r>
            <a:r>
              <a:rPr lang="en-US" altLang="ko-KR" dirty="0"/>
              <a:t>=</a:t>
            </a:r>
            <a:r>
              <a:rPr lang="en-US" altLang="ko-KR" dirty="0" err="1"/>
              <a:t>value1&amp;name2</a:t>
            </a:r>
            <a:r>
              <a:rPr lang="en-US" altLang="ko-KR" dirty="0"/>
              <a:t>=</a:t>
            </a:r>
            <a:r>
              <a:rPr lang="en-US" altLang="ko-KR" dirty="0" err="1"/>
              <a:t>value2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...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52784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 </a:t>
            </a:r>
            <a:r>
              <a:rPr lang="ko-KR" altLang="en-US"/>
              <a:t>방식과 </a:t>
            </a:r>
            <a:r>
              <a:rPr lang="en-US" altLang="ko-KR"/>
              <a:t>POST </a:t>
            </a:r>
            <a:r>
              <a:rPr lang="ko-KR" altLang="en-US"/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Post 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/>
              <a:t>&lt;body&gt;</a:t>
            </a:r>
          </a:p>
          <a:p>
            <a:pPr marL="0" indent="0">
              <a:buNone/>
            </a:pPr>
            <a:r>
              <a:rPr lang="en-US" altLang="ko-KR" sz="2400" dirty="0"/>
              <a:t> &lt;form action=</a:t>
            </a:r>
            <a:r>
              <a:rPr lang="en-US" altLang="ko-KR" sz="2400" i="1" dirty="0"/>
              <a:t>"</a:t>
            </a:r>
            <a:r>
              <a:rPr lang="en-US" altLang="ko-KR" sz="2400" i="1" dirty="0" err="1"/>
              <a:t>aaa.jsp</a:t>
            </a:r>
            <a:r>
              <a:rPr lang="en-US" altLang="ko-KR" sz="2400" i="1" dirty="0"/>
              <a:t>" method</a:t>
            </a:r>
            <a:r>
              <a:rPr lang="en-US" altLang="ko-KR" sz="2400" i="1" dirty="0" smtClean="0"/>
              <a:t>=“post"&gt;</a:t>
            </a:r>
            <a:endParaRPr lang="en-US" altLang="ko-KR" sz="2400" i="1" dirty="0"/>
          </a:p>
          <a:p>
            <a:pPr marL="0" indent="0">
              <a:buNone/>
            </a:pPr>
            <a:r>
              <a:rPr lang="ko-KR" altLang="en-US" sz="2400" dirty="0"/>
              <a:t>    이름</a:t>
            </a:r>
            <a:r>
              <a:rPr lang="en-US" altLang="ko-KR" sz="2400" dirty="0"/>
              <a:t>: &lt;input type=</a:t>
            </a:r>
            <a:r>
              <a:rPr lang="en-US" altLang="ko-KR" sz="2400" i="1" dirty="0"/>
              <a:t>"text" name="name"&gt;&lt;</a:t>
            </a:r>
            <a:r>
              <a:rPr lang="en-US" altLang="ko-KR" sz="2400" i="1" dirty="0" err="1"/>
              <a:t>br</a:t>
            </a:r>
            <a:r>
              <a:rPr lang="en-US" altLang="ko-KR" sz="2400" i="1" dirty="0"/>
              <a:t>&gt;</a:t>
            </a:r>
          </a:p>
          <a:p>
            <a:pPr marL="0" indent="0">
              <a:buNone/>
            </a:pPr>
            <a:r>
              <a:rPr lang="ko-KR" altLang="en-US" sz="2400" dirty="0"/>
              <a:t>    학번</a:t>
            </a:r>
            <a:r>
              <a:rPr lang="en-US" altLang="ko-KR" sz="2400" dirty="0"/>
              <a:t>: &lt;input type=</a:t>
            </a:r>
            <a:r>
              <a:rPr lang="en-US" altLang="ko-KR" sz="2400" i="1" dirty="0"/>
              <a:t>"text" name="number" size="10"&gt;</a:t>
            </a:r>
          </a:p>
          <a:p>
            <a:pPr marL="0" indent="0">
              <a:buNone/>
            </a:pPr>
            <a:r>
              <a:rPr lang="en-US" altLang="ko-KR" sz="2400" dirty="0"/>
              <a:t>   &lt;input type=</a:t>
            </a:r>
            <a:r>
              <a:rPr lang="en-US" altLang="ko-KR" sz="2400" i="1" dirty="0"/>
              <a:t>"submit" value="</a:t>
            </a:r>
            <a:r>
              <a:rPr lang="ko-KR" altLang="en-US" sz="2400" i="1" dirty="0"/>
              <a:t>전송</a:t>
            </a:r>
            <a:r>
              <a:rPr lang="en-US" altLang="ko-KR" sz="2400" i="1" dirty="0"/>
              <a:t>"&gt;</a:t>
            </a:r>
          </a:p>
          <a:p>
            <a:pPr marL="0" indent="0">
              <a:buNone/>
            </a:pPr>
            <a:r>
              <a:rPr lang="en-US" altLang="ko-KR" sz="2400" dirty="0"/>
              <a:t>&lt;/form&gt;</a:t>
            </a:r>
          </a:p>
          <a:p>
            <a:pPr marL="0" indent="0">
              <a:buNone/>
            </a:pPr>
            <a:r>
              <a:rPr lang="en-US" altLang="ko-KR" sz="2400" dirty="0"/>
              <a:t>&lt;/body&gt;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21" y="5027655"/>
            <a:ext cx="3995739" cy="16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82" y="4912783"/>
            <a:ext cx="4353149" cy="1363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89561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1"/>
            <a:r>
              <a:rPr lang="ko-KR" altLang="en-US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웹브라우저와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멀티미디어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예전 방법</a:t>
            </a:r>
            <a:r>
              <a:rPr lang="en-US" altLang="ko-KR" dirty="0" smtClean="0"/>
              <a:t>: HTML </a:t>
            </a:r>
            <a:r>
              <a:rPr lang="ko-KR" altLang="en-US" dirty="0"/>
              <a:t>안에서는 </a:t>
            </a:r>
            <a:r>
              <a:rPr lang="en-US" altLang="ko-KR" dirty="0"/>
              <a:t>&lt;embed&gt;</a:t>
            </a:r>
            <a:r>
              <a:rPr lang="ko-KR" altLang="en-US" dirty="0"/>
              <a:t>나 </a:t>
            </a:r>
            <a:r>
              <a:rPr lang="en-US" altLang="ko-KR" dirty="0"/>
              <a:t>&lt;object&gt; </a:t>
            </a:r>
            <a:r>
              <a:rPr lang="ko-KR" altLang="en-US" dirty="0"/>
              <a:t>태그를 사용하여야 했고 </a:t>
            </a:r>
            <a:r>
              <a:rPr lang="ko-KR" altLang="en-US" dirty="0" err="1"/>
              <a:t>웹브라우저에는</a:t>
            </a:r>
            <a:r>
              <a:rPr lang="ko-KR" altLang="en-US" dirty="0"/>
              <a:t> 플래시나 </a:t>
            </a:r>
            <a:r>
              <a:rPr lang="en-US" altLang="ko-KR" dirty="0"/>
              <a:t>ActiveX</a:t>
            </a:r>
            <a:r>
              <a:rPr lang="ko-KR" altLang="en-US" dirty="0"/>
              <a:t>를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: &lt;</a:t>
            </a:r>
            <a:r>
              <a:rPr lang="en-US" altLang="ko-KR" dirty="0"/>
              <a:t>audio&gt;</a:t>
            </a:r>
            <a:r>
              <a:rPr lang="ko-KR" altLang="en-US" dirty="0"/>
              <a:t>와 </a:t>
            </a:r>
            <a:r>
              <a:rPr lang="en-US" altLang="ko-KR" dirty="0"/>
              <a:t>&lt;video&gt; </a:t>
            </a:r>
            <a:r>
              <a:rPr lang="ko-KR" altLang="en-US" dirty="0"/>
              <a:t>태그가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528" y="4917353"/>
            <a:ext cx="6227792" cy="2409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463916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 </a:t>
            </a:r>
            <a:r>
              <a:rPr lang="ko-KR" altLang="en-US"/>
              <a:t>방식과 </a:t>
            </a:r>
            <a:r>
              <a:rPr lang="en-US" altLang="ko-KR"/>
              <a:t>POST </a:t>
            </a:r>
            <a:r>
              <a:rPr lang="ko-KR" altLang="en-US"/>
              <a:t>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Post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55" y="2312894"/>
            <a:ext cx="10069158" cy="5841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 bwMode="auto">
          <a:xfrm>
            <a:off x="3076687" y="6325496"/>
            <a:ext cx="3754419" cy="1828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1967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태그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78351" y="1551112"/>
            <a:ext cx="11351504" cy="706204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input.jsp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"post"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"email"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"email"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URL 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전화번호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색상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"color"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"color"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"month"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"month"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날짜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"date"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"date"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주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"week"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"week"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시간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"time"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"time"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지역 시간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datetime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-local"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localdatetime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숫자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"number"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"number"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범위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"submit"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97544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 err="1"/>
              <a:t>실행결과</a:t>
            </a:r>
            <a:endParaRPr lang="ko-KR" altLang="en-US" dirty="0"/>
          </a:p>
        </p:txBody>
      </p:sp>
      <p:pic>
        <p:nvPicPr>
          <p:cNvPr id="21505" name="_x442754576" descr="EMB00001a1c12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439" y="1551113"/>
            <a:ext cx="7920428" cy="6701899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48311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&lt;input&gt;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46157" y="4004248"/>
            <a:ext cx="11146752" cy="765784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눌러보세요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"button1"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158" y="2585764"/>
            <a:ext cx="3988295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type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입력 필드의 종류를 결정한다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3726" y="5738843"/>
            <a:ext cx="3689537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value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버튼에 나타내는 텍스트이다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6720" y="2585764"/>
            <a:ext cx="4959149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서버로 전달되는 이름이다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매우 중요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화살표 연결선 7"/>
          <p:cNvCxnSpPr>
            <a:stCxn id="6" idx="0"/>
          </p:cNvCxnSpPr>
          <p:nvPr/>
        </p:nvCxnSpPr>
        <p:spPr bwMode="auto">
          <a:xfrm flipH="1" flipV="1">
            <a:off x="4526678" y="4527362"/>
            <a:ext cx="351816" cy="12114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직선 화살표 연결선 8"/>
          <p:cNvCxnSpPr>
            <a:stCxn id="7" idx="2"/>
          </p:cNvCxnSpPr>
          <p:nvPr/>
        </p:nvCxnSpPr>
        <p:spPr bwMode="auto">
          <a:xfrm flipH="1">
            <a:off x="7051886" y="3232095"/>
            <a:ext cx="1514409" cy="1065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>
            <a:stCxn id="5" idx="2"/>
          </p:cNvCxnSpPr>
          <p:nvPr/>
        </p:nvCxnSpPr>
        <p:spPr bwMode="auto">
          <a:xfrm flipH="1">
            <a:off x="2119119" y="3232095"/>
            <a:ext cx="221186" cy="1065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091315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</a:t>
            </a:r>
            <a:r>
              <a:rPr lang="ko-KR" altLang="en-US" dirty="0" smtClean="0"/>
              <a:t> 속성값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66044758"/>
              </p:ext>
            </p:extLst>
          </p:nvPr>
        </p:nvGraphicFramePr>
        <p:xfrm>
          <a:off x="530054" y="1840410"/>
          <a:ext cx="10793879" cy="58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2274"/>
                <a:gridCol w="8771605"/>
              </a:tblGrid>
              <a:tr h="581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type</a:t>
                      </a:r>
                      <a:r>
                        <a:rPr lang="en-US" altLang="ko-KR" sz="23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속성값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텍스트를 입력할 수 있는 한 줄짜리 필드 생성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password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비밀번호를 입력할 수 있는 한 줄짜리 필드 생성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radio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라디오 버튼 생성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checkbox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 박스 생성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이름을 입력하는 필드 생성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reset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초기화 버튼 생성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버튼을 누르면 모든 입력 필드가 초기화된다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전송 버튼으로 만든다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hidden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사용자에게는 보이지 않지만 서버로 전송된다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81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submit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제출 버튼 생성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99080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/>
              <a:t>필드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59638" y="1930638"/>
            <a:ext cx="11186269" cy="199404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이름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학번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"number"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size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6625" name="_x442755856" descr="EMB00001a1c12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60" y="4482134"/>
            <a:ext cx="4390344" cy="18773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50375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패스워드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46289" y="1930639"/>
            <a:ext cx="11199617" cy="139333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패스워드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"password"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"pass"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  <p:pic>
        <p:nvPicPr>
          <p:cNvPr id="27649" name="_x442756256" descr="EMB00001a1c127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25" y="4071669"/>
            <a:ext cx="4644332" cy="17821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69372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라디오 버튼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46289" y="1930639"/>
            <a:ext cx="11199617" cy="228773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성별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"radio"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"gender"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male“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남성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"radio"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"gender"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여성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28673" name="_x442754496" descr="EMB00001a1c12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205" y="4518817"/>
            <a:ext cx="5943785" cy="17924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85765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 err="1"/>
              <a:t>체크박스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3035" y="1930638"/>
            <a:ext cx="11132870" cy="282170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과일 선택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"checkbox"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"fruits"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checked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Apple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"checkbox"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"fruits"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"grape"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Grape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"checkbox"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"fruits"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Orange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29697" name="_x442755616" descr="EMB00001a1c128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87" y="5131864"/>
            <a:ext cx="5588538" cy="1410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16941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버튼과 초기화 버튼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6338" y="1930636"/>
            <a:ext cx="11159569" cy="292849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사용자 아이디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"user"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"submit"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"reset"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30721" name="_x442753456" descr="EMB00001a1c128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786" y="5568408"/>
            <a:ext cx="5505705" cy="16789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31468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&lt;audio&gt;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15" y="5055770"/>
            <a:ext cx="2813731" cy="282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1992" y="2364874"/>
            <a:ext cx="11146752" cy="1539266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&lt;audio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"old_pop.mp3"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autoplay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controls 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Your browser does not support the audio element.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&lt;/audio&gt;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993" y="1691288"/>
            <a:ext cx="286340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오디오 삽입 태그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411" y="4284252"/>
            <a:ext cx="434714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오디오 소스 파일 경로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(URL)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746" y="1682269"/>
            <a:ext cx="197655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재생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9414" y="4310370"/>
            <a:ext cx="3772803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제어기를 보일 것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화살표 연결선 3"/>
          <p:cNvCxnSpPr>
            <a:stCxn id="7" idx="0"/>
          </p:cNvCxnSpPr>
          <p:nvPr/>
        </p:nvCxnSpPr>
        <p:spPr bwMode="auto">
          <a:xfrm flipH="1" flipV="1">
            <a:off x="2779833" y="2869104"/>
            <a:ext cx="253153" cy="1415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화살표 연결선 11"/>
          <p:cNvCxnSpPr>
            <a:stCxn id="9" idx="0"/>
          </p:cNvCxnSpPr>
          <p:nvPr/>
        </p:nvCxnSpPr>
        <p:spPr bwMode="auto">
          <a:xfrm flipH="1" flipV="1">
            <a:off x="6382005" y="2869104"/>
            <a:ext cx="1083810" cy="14412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/>
          <p:cNvCxnSpPr>
            <a:stCxn id="8" idx="2"/>
          </p:cNvCxnSpPr>
          <p:nvPr/>
        </p:nvCxnSpPr>
        <p:spPr bwMode="auto">
          <a:xfrm flipH="1">
            <a:off x="4847082" y="2051601"/>
            <a:ext cx="255943" cy="602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6" idx="2"/>
          </p:cNvCxnSpPr>
          <p:nvPr/>
        </p:nvCxnSpPr>
        <p:spPr bwMode="auto">
          <a:xfrm flipH="1">
            <a:off x="1250490" y="2060620"/>
            <a:ext cx="603206" cy="5304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슬라이드 번호 개체 틀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60935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&lt;input&gt; </a:t>
            </a:r>
            <a:r>
              <a:rPr lang="ko-KR" altLang="en-US" dirty="0"/>
              <a:t>버튼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342" y="1930637"/>
            <a:ext cx="11119522" cy="336211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물품가격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"user"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수량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</a:t>
            </a:r>
            <a:r>
              <a:rPr lang="en-US" altLang="ko-KR" sz="2339" b="1" dirty="0" err="1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"alert('10000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원입니다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.')"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8809" tIns="59404" rIns="118809" bIns="5940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6" name="_x442753456" descr="EMB00001a1c129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12" y="5519647"/>
            <a:ext cx="3933592" cy="17201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5" name="_x442754656" descr="EMB00001a1c12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84" y="5447425"/>
            <a:ext cx="2031708" cy="16974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 bwMode="auto">
          <a:xfrm flipV="1">
            <a:off x="3922362" y="6249823"/>
            <a:ext cx="4131482" cy="730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755321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이미지 버튼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6338" y="1782129"/>
            <a:ext cx="11159569" cy="250405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아이디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name“ /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"image"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submit.png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 버튼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1025" name="_x11931408" descr="EMB0000166caa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677" y="5300727"/>
            <a:ext cx="5644587" cy="21864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22811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버튼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9687" y="1782129"/>
            <a:ext cx="11146221" cy="174503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"multipart/form-data"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"file"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accept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"image/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jpg,image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/gif"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6146" name="_x243964704" descr="EMB0000166cab0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4" y="4200933"/>
            <a:ext cx="4444237" cy="11757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437452104" descr="EMB0000166cab0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118" y="4200933"/>
            <a:ext cx="5513244" cy="34404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4225575" y="5190987"/>
            <a:ext cx="1831631" cy="1460387"/>
          </a:xfrm>
          <a:custGeom>
            <a:avLst/>
            <a:gdLst>
              <a:gd name="connsiteX0" fmla="*/ 0 w 1409700"/>
              <a:gd name="connsiteY0" fmla="*/ 0 h 1123975"/>
              <a:gd name="connsiteX1" fmla="*/ 57150 w 1409700"/>
              <a:gd name="connsiteY1" fmla="*/ 47625 h 1123975"/>
              <a:gd name="connsiteX2" fmla="*/ 95250 w 1409700"/>
              <a:gd name="connsiteY2" fmla="*/ 114300 h 1123975"/>
              <a:gd name="connsiteX3" fmla="*/ 123825 w 1409700"/>
              <a:gd name="connsiteY3" fmla="*/ 142875 h 1123975"/>
              <a:gd name="connsiteX4" fmla="*/ 161925 w 1409700"/>
              <a:gd name="connsiteY4" fmla="*/ 209550 h 1123975"/>
              <a:gd name="connsiteX5" fmla="*/ 190500 w 1409700"/>
              <a:gd name="connsiteY5" fmla="*/ 238125 h 1123975"/>
              <a:gd name="connsiteX6" fmla="*/ 247650 w 1409700"/>
              <a:gd name="connsiteY6" fmla="*/ 333375 h 1123975"/>
              <a:gd name="connsiteX7" fmla="*/ 390525 w 1409700"/>
              <a:gd name="connsiteY7" fmla="*/ 495300 h 1123975"/>
              <a:gd name="connsiteX8" fmla="*/ 419100 w 1409700"/>
              <a:gd name="connsiteY8" fmla="*/ 533400 h 1123975"/>
              <a:gd name="connsiteX9" fmla="*/ 447675 w 1409700"/>
              <a:gd name="connsiteY9" fmla="*/ 581025 h 1123975"/>
              <a:gd name="connsiteX10" fmla="*/ 495300 w 1409700"/>
              <a:gd name="connsiteY10" fmla="*/ 619125 h 1123975"/>
              <a:gd name="connsiteX11" fmla="*/ 533400 w 1409700"/>
              <a:gd name="connsiteY11" fmla="*/ 666750 h 1123975"/>
              <a:gd name="connsiteX12" fmla="*/ 609600 w 1409700"/>
              <a:gd name="connsiteY12" fmla="*/ 723900 h 1123975"/>
              <a:gd name="connsiteX13" fmla="*/ 638175 w 1409700"/>
              <a:gd name="connsiteY13" fmla="*/ 771525 h 1123975"/>
              <a:gd name="connsiteX14" fmla="*/ 723900 w 1409700"/>
              <a:gd name="connsiteY14" fmla="*/ 838200 h 1123975"/>
              <a:gd name="connsiteX15" fmla="*/ 790575 w 1409700"/>
              <a:gd name="connsiteY15" fmla="*/ 876300 h 1123975"/>
              <a:gd name="connsiteX16" fmla="*/ 819150 w 1409700"/>
              <a:gd name="connsiteY16" fmla="*/ 904875 h 1123975"/>
              <a:gd name="connsiteX17" fmla="*/ 895350 w 1409700"/>
              <a:gd name="connsiteY17" fmla="*/ 952500 h 1123975"/>
              <a:gd name="connsiteX18" fmla="*/ 923925 w 1409700"/>
              <a:gd name="connsiteY18" fmla="*/ 971550 h 1123975"/>
              <a:gd name="connsiteX19" fmla="*/ 962025 w 1409700"/>
              <a:gd name="connsiteY19" fmla="*/ 981075 h 1123975"/>
              <a:gd name="connsiteX20" fmla="*/ 1000125 w 1409700"/>
              <a:gd name="connsiteY20" fmla="*/ 1000125 h 1123975"/>
              <a:gd name="connsiteX21" fmla="*/ 1123950 w 1409700"/>
              <a:gd name="connsiteY21" fmla="*/ 1047750 h 1123975"/>
              <a:gd name="connsiteX22" fmla="*/ 1209675 w 1409700"/>
              <a:gd name="connsiteY22" fmla="*/ 1057275 h 1123975"/>
              <a:gd name="connsiteX23" fmla="*/ 1295400 w 1409700"/>
              <a:gd name="connsiteY23" fmla="*/ 1085850 h 1123975"/>
              <a:gd name="connsiteX24" fmla="*/ 1371600 w 1409700"/>
              <a:gd name="connsiteY24" fmla="*/ 1114425 h 1123975"/>
              <a:gd name="connsiteX25" fmla="*/ 1409700 w 1409700"/>
              <a:gd name="connsiteY25" fmla="*/ 1123950 h 11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09700" h="1123975">
                <a:moveTo>
                  <a:pt x="0" y="0"/>
                </a:moveTo>
                <a:cubicBezTo>
                  <a:pt x="19050" y="15875"/>
                  <a:pt x="41275" y="28575"/>
                  <a:pt x="57150" y="47625"/>
                </a:cubicBezTo>
                <a:cubicBezTo>
                  <a:pt x="73537" y="67290"/>
                  <a:pt x="80571" y="93330"/>
                  <a:pt x="95250" y="114300"/>
                </a:cubicBezTo>
                <a:cubicBezTo>
                  <a:pt x="102975" y="125335"/>
                  <a:pt x="116100" y="131840"/>
                  <a:pt x="123825" y="142875"/>
                </a:cubicBezTo>
                <a:cubicBezTo>
                  <a:pt x="138504" y="163845"/>
                  <a:pt x="147246" y="188580"/>
                  <a:pt x="161925" y="209550"/>
                </a:cubicBezTo>
                <a:cubicBezTo>
                  <a:pt x="169650" y="220585"/>
                  <a:pt x="182833" y="227050"/>
                  <a:pt x="190500" y="238125"/>
                </a:cubicBezTo>
                <a:cubicBezTo>
                  <a:pt x="211576" y="268568"/>
                  <a:pt x="221468" y="307193"/>
                  <a:pt x="247650" y="333375"/>
                </a:cubicBezTo>
                <a:cubicBezTo>
                  <a:pt x="336902" y="422627"/>
                  <a:pt x="302677" y="383493"/>
                  <a:pt x="390525" y="495300"/>
                </a:cubicBezTo>
                <a:cubicBezTo>
                  <a:pt x="400333" y="507783"/>
                  <a:pt x="410932" y="519787"/>
                  <a:pt x="419100" y="533400"/>
                </a:cubicBezTo>
                <a:cubicBezTo>
                  <a:pt x="428625" y="549275"/>
                  <a:pt x="435375" y="567188"/>
                  <a:pt x="447675" y="581025"/>
                </a:cubicBezTo>
                <a:cubicBezTo>
                  <a:pt x="461181" y="596220"/>
                  <a:pt x="480925" y="604750"/>
                  <a:pt x="495300" y="619125"/>
                </a:cubicBezTo>
                <a:cubicBezTo>
                  <a:pt x="509675" y="633500"/>
                  <a:pt x="518414" y="653013"/>
                  <a:pt x="533400" y="666750"/>
                </a:cubicBezTo>
                <a:cubicBezTo>
                  <a:pt x="556805" y="688204"/>
                  <a:pt x="609600" y="723900"/>
                  <a:pt x="609600" y="723900"/>
                </a:cubicBezTo>
                <a:cubicBezTo>
                  <a:pt x="619125" y="739775"/>
                  <a:pt x="625084" y="758434"/>
                  <a:pt x="638175" y="771525"/>
                </a:cubicBezTo>
                <a:cubicBezTo>
                  <a:pt x="663773" y="797123"/>
                  <a:pt x="691521" y="822011"/>
                  <a:pt x="723900" y="838200"/>
                </a:cubicBezTo>
                <a:cubicBezTo>
                  <a:pt x="747191" y="849845"/>
                  <a:pt x="770380" y="859471"/>
                  <a:pt x="790575" y="876300"/>
                </a:cubicBezTo>
                <a:cubicBezTo>
                  <a:pt x="800923" y="884924"/>
                  <a:pt x="808256" y="896952"/>
                  <a:pt x="819150" y="904875"/>
                </a:cubicBezTo>
                <a:cubicBezTo>
                  <a:pt x="843374" y="922492"/>
                  <a:pt x="870428" y="935885"/>
                  <a:pt x="895350" y="952500"/>
                </a:cubicBezTo>
                <a:cubicBezTo>
                  <a:pt x="904875" y="958850"/>
                  <a:pt x="913403" y="967041"/>
                  <a:pt x="923925" y="971550"/>
                </a:cubicBezTo>
                <a:cubicBezTo>
                  <a:pt x="935957" y="976707"/>
                  <a:pt x="949768" y="976478"/>
                  <a:pt x="962025" y="981075"/>
                </a:cubicBezTo>
                <a:cubicBezTo>
                  <a:pt x="975320" y="986061"/>
                  <a:pt x="986995" y="994719"/>
                  <a:pt x="1000125" y="1000125"/>
                </a:cubicBezTo>
                <a:cubicBezTo>
                  <a:pt x="1041017" y="1016963"/>
                  <a:pt x="1079998" y="1042866"/>
                  <a:pt x="1123950" y="1047750"/>
                </a:cubicBezTo>
                <a:lnTo>
                  <a:pt x="1209675" y="1057275"/>
                </a:lnTo>
                <a:cubicBezTo>
                  <a:pt x="1238250" y="1066800"/>
                  <a:pt x="1268459" y="1072380"/>
                  <a:pt x="1295400" y="1085850"/>
                </a:cubicBezTo>
                <a:cubicBezTo>
                  <a:pt x="1354587" y="1115443"/>
                  <a:pt x="1311079" y="1097133"/>
                  <a:pt x="1371600" y="1114425"/>
                </a:cubicBezTo>
                <a:cubicBezTo>
                  <a:pt x="1408452" y="1124954"/>
                  <a:pt x="1388470" y="1123950"/>
                  <a:pt x="1409700" y="11239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80517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hidden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&lt;input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type</a:t>
            </a:r>
            <a:r>
              <a:rPr lang="en-US" altLang="ko-KR" dirty="0" smtClean="0"/>
              <a:t>=</a:t>
            </a:r>
            <a:r>
              <a:rPr lang="en-US" altLang="ko-KR" dirty="0" smtClean="0">
                <a:solidFill>
                  <a:srgbClr val="6600FF"/>
                </a:solidFill>
              </a:rPr>
              <a:t>"hidden"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name</a:t>
            </a:r>
            <a:r>
              <a:rPr lang="en-US" altLang="ko-KR" dirty="0" smtClean="0"/>
              <a:t>=</a:t>
            </a:r>
            <a:r>
              <a:rPr lang="en-US" altLang="ko-KR" dirty="0" smtClean="0">
                <a:solidFill>
                  <a:srgbClr val="6600FF"/>
                </a:solidFill>
              </a:rPr>
              <a:t>"" </a:t>
            </a:r>
            <a:r>
              <a:rPr lang="en-US" altLang="ko-KR" dirty="0" smtClean="0">
                <a:solidFill>
                  <a:srgbClr val="FF0000"/>
                </a:solidFill>
              </a:rPr>
              <a:t>value</a:t>
            </a:r>
            <a:r>
              <a:rPr lang="en-US" altLang="ko-KR" dirty="0" smtClean="0"/>
              <a:t>=</a:t>
            </a:r>
            <a:r>
              <a:rPr lang="en-US" altLang="ko-KR" dirty="0" smtClean="0">
                <a:solidFill>
                  <a:srgbClr val="6600FF"/>
                </a:solidFill>
              </a:rPr>
              <a:t>""</a:t>
            </a:r>
            <a:r>
              <a:rPr lang="en-US" altLang="ko-KR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ko-KR" altLang="en-US" dirty="0" smtClean="0"/>
              <a:t>사용자가 직접 입력하는 데이터는 아니지만 클라이언트 컴퓨터가 서버 컴퓨터로 특정한 데이터를 전송하고 싶은 경우 많이 사용</a:t>
            </a:r>
            <a:endParaRPr lang="en-US" altLang="ko-KR" dirty="0" smtClean="0"/>
          </a:p>
          <a:p>
            <a:r>
              <a:rPr lang="ko-KR" altLang="en-US" dirty="0" smtClean="0"/>
              <a:t>화면에는 아무것도 나타나지 않고 사용자가 </a:t>
            </a:r>
            <a:r>
              <a:rPr lang="en-US" altLang="ko-KR" dirty="0" smtClean="0"/>
              <a:t>"</a:t>
            </a:r>
            <a:r>
              <a:rPr lang="ko-KR" altLang="en-US" dirty="0" smtClean="0"/>
              <a:t>제출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누를 때 서버로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가 전송됨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60277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&lt;button&gt; </a:t>
            </a:r>
            <a:r>
              <a:rPr lang="ko-KR" altLang="en-US" dirty="0"/>
              <a:t>버튼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6338" y="1930636"/>
            <a:ext cx="11159569" cy="93945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 smtClean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"alert('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안녕하세요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?')"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눌러보세요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submit</a:t>
            </a:r>
            <a:r>
              <a:rPr lang="ko-KR" altLang="en-US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수행 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2769" name="_x442756016" descr="EMB00001a1c12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652" y="3378617"/>
            <a:ext cx="5012234" cy="28529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80039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sz="5717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여러줄의 문자 입력받기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6338" y="1782127"/>
            <a:ext cx="11159569" cy="199571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"input"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getfeedback.jsp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고객의 의견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textarea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"feedback"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"5"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"50"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textarea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2049" name="_x243964864" descr="EMB0000166caaf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57" y="4178889"/>
            <a:ext cx="6194194" cy="20873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109533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콤보박스</a:t>
            </a:r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5717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드롭다운리스트</a:t>
            </a:r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6338" y="1782126"/>
            <a:ext cx="11159569" cy="361259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&lt;select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"cars"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&lt;option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bmw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BMW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&lt;option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benz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Benz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&lt;option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hyundai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selected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현대자동차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&lt;option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kia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기아자동차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&lt;/select&gt;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8809" tIns="59404" rIns="118809" bIns="5940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43964224" descr="EMB0000166caaf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905" y="5128381"/>
            <a:ext cx="8157290" cy="14727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43964544" descr="EMB0000166caaf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808" y="6385959"/>
            <a:ext cx="1741014" cy="1237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3452078" y="7004753"/>
            <a:ext cx="948818" cy="756091"/>
          </a:xfrm>
          <a:custGeom>
            <a:avLst/>
            <a:gdLst>
              <a:gd name="connsiteX0" fmla="*/ 0 w 800100"/>
              <a:gd name="connsiteY0" fmla="*/ 0 h 581919"/>
              <a:gd name="connsiteX1" fmla="*/ 47625 w 800100"/>
              <a:gd name="connsiteY1" fmla="*/ 104775 h 581919"/>
              <a:gd name="connsiteX2" fmla="*/ 76200 w 800100"/>
              <a:gd name="connsiteY2" fmla="*/ 171450 h 581919"/>
              <a:gd name="connsiteX3" fmla="*/ 104775 w 800100"/>
              <a:gd name="connsiteY3" fmla="*/ 200025 h 581919"/>
              <a:gd name="connsiteX4" fmla="*/ 123825 w 800100"/>
              <a:gd name="connsiteY4" fmla="*/ 228600 h 581919"/>
              <a:gd name="connsiteX5" fmla="*/ 133350 w 800100"/>
              <a:gd name="connsiteY5" fmla="*/ 257175 h 581919"/>
              <a:gd name="connsiteX6" fmla="*/ 190500 w 800100"/>
              <a:gd name="connsiteY6" fmla="*/ 314325 h 581919"/>
              <a:gd name="connsiteX7" fmla="*/ 257175 w 800100"/>
              <a:gd name="connsiteY7" fmla="*/ 390525 h 581919"/>
              <a:gd name="connsiteX8" fmla="*/ 285750 w 800100"/>
              <a:gd name="connsiteY8" fmla="*/ 400050 h 581919"/>
              <a:gd name="connsiteX9" fmla="*/ 361950 w 800100"/>
              <a:gd name="connsiteY9" fmla="*/ 447675 h 581919"/>
              <a:gd name="connsiteX10" fmla="*/ 400050 w 800100"/>
              <a:gd name="connsiteY10" fmla="*/ 476250 h 581919"/>
              <a:gd name="connsiteX11" fmla="*/ 485775 w 800100"/>
              <a:gd name="connsiteY11" fmla="*/ 504825 h 581919"/>
              <a:gd name="connsiteX12" fmla="*/ 542925 w 800100"/>
              <a:gd name="connsiteY12" fmla="*/ 523875 h 581919"/>
              <a:gd name="connsiteX13" fmla="*/ 581025 w 800100"/>
              <a:gd name="connsiteY13" fmla="*/ 542925 h 581919"/>
              <a:gd name="connsiteX14" fmla="*/ 657225 w 800100"/>
              <a:gd name="connsiteY14" fmla="*/ 552450 h 581919"/>
              <a:gd name="connsiteX15" fmla="*/ 733425 w 800100"/>
              <a:gd name="connsiteY15" fmla="*/ 581025 h 581919"/>
              <a:gd name="connsiteX16" fmla="*/ 800100 w 800100"/>
              <a:gd name="connsiteY16" fmla="*/ 581025 h 58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0100" h="581919">
                <a:moveTo>
                  <a:pt x="0" y="0"/>
                </a:moveTo>
                <a:cubicBezTo>
                  <a:pt x="38971" y="116913"/>
                  <a:pt x="-4250" y="1025"/>
                  <a:pt x="47625" y="104775"/>
                </a:cubicBezTo>
                <a:cubicBezTo>
                  <a:pt x="58439" y="126402"/>
                  <a:pt x="63759" y="150716"/>
                  <a:pt x="76200" y="171450"/>
                </a:cubicBezTo>
                <a:cubicBezTo>
                  <a:pt x="83130" y="183001"/>
                  <a:pt x="96151" y="189677"/>
                  <a:pt x="104775" y="200025"/>
                </a:cubicBezTo>
                <a:cubicBezTo>
                  <a:pt x="112104" y="208819"/>
                  <a:pt x="118705" y="218361"/>
                  <a:pt x="123825" y="228600"/>
                </a:cubicBezTo>
                <a:cubicBezTo>
                  <a:pt x="128315" y="237580"/>
                  <a:pt x="127186" y="249250"/>
                  <a:pt x="133350" y="257175"/>
                </a:cubicBezTo>
                <a:cubicBezTo>
                  <a:pt x="149890" y="278441"/>
                  <a:pt x="173670" y="293288"/>
                  <a:pt x="190500" y="314325"/>
                </a:cubicBezTo>
                <a:cubicBezTo>
                  <a:pt x="199974" y="326167"/>
                  <a:pt x="238768" y="378253"/>
                  <a:pt x="257175" y="390525"/>
                </a:cubicBezTo>
                <a:cubicBezTo>
                  <a:pt x="265529" y="396094"/>
                  <a:pt x="276225" y="396875"/>
                  <a:pt x="285750" y="400050"/>
                </a:cubicBezTo>
                <a:cubicBezTo>
                  <a:pt x="342996" y="457296"/>
                  <a:pt x="280772" y="402576"/>
                  <a:pt x="361950" y="447675"/>
                </a:cubicBezTo>
                <a:cubicBezTo>
                  <a:pt x="375827" y="455385"/>
                  <a:pt x="386173" y="468540"/>
                  <a:pt x="400050" y="476250"/>
                </a:cubicBezTo>
                <a:cubicBezTo>
                  <a:pt x="437417" y="497009"/>
                  <a:pt x="448248" y="493567"/>
                  <a:pt x="485775" y="504825"/>
                </a:cubicBezTo>
                <a:cubicBezTo>
                  <a:pt x="505009" y="510595"/>
                  <a:pt x="524281" y="516417"/>
                  <a:pt x="542925" y="523875"/>
                </a:cubicBezTo>
                <a:cubicBezTo>
                  <a:pt x="556108" y="529148"/>
                  <a:pt x="567250" y="539481"/>
                  <a:pt x="581025" y="542925"/>
                </a:cubicBezTo>
                <a:cubicBezTo>
                  <a:pt x="605858" y="549133"/>
                  <a:pt x="631825" y="549275"/>
                  <a:pt x="657225" y="552450"/>
                </a:cubicBezTo>
                <a:cubicBezTo>
                  <a:pt x="685152" y="566414"/>
                  <a:pt x="701724" y="578143"/>
                  <a:pt x="733425" y="581025"/>
                </a:cubicBezTo>
                <a:cubicBezTo>
                  <a:pt x="755559" y="583037"/>
                  <a:pt x="777875" y="581025"/>
                  <a:pt x="800100" y="5810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284895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fieldset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요소를 </a:t>
            </a:r>
            <a:r>
              <a:rPr lang="ko-KR" altLang="en-US" dirty="0" err="1" smtClean="0"/>
              <a:t>그룹핑하는</a:t>
            </a:r>
            <a:r>
              <a:rPr lang="ko-KR" altLang="en-US" dirty="0" smtClean="0"/>
              <a:t> 데 사용되는 태그</a:t>
            </a:r>
            <a:endParaRPr lang="en-US" altLang="ko-KR" dirty="0" smtClean="0"/>
          </a:p>
          <a:p>
            <a:r>
              <a:rPr lang="ko-KR" altLang="en-US" dirty="0" smtClean="0"/>
              <a:t>그룹의 경계에 선을 그려준다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&lt;legend&gt;</a:t>
            </a:r>
            <a:r>
              <a:rPr lang="ko-KR" altLang="en-US" dirty="0" smtClean="0"/>
              <a:t>를 사용하면 그룹에 제목을 붙일 수 있음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0778" y="3599326"/>
            <a:ext cx="11159569" cy="357093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fieldset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&lt;legend&gt;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인적사항입력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&lt;/legend&gt;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이름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전화번호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주소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fieldset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4097" name="_x11931488" descr="EMB0000166cab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595" y="3786172"/>
            <a:ext cx="6430913" cy="28074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52105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&lt;label</a:t>
            </a:r>
            <a:r>
              <a:rPr lang="en-US" altLang="ko-KR" dirty="0" smtClean="0"/>
              <a:t>&gt;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&lt;input&gt;</a:t>
            </a:r>
            <a:r>
              <a:rPr lang="ko-KR" altLang="en-US" dirty="0" smtClean="0"/>
              <a:t>요소를 위한 레이블</a:t>
            </a:r>
            <a:r>
              <a:rPr lang="en-US" altLang="ko-KR" dirty="0" smtClean="0"/>
              <a:t>(label)</a:t>
            </a:r>
            <a:r>
              <a:rPr lang="ko-KR" altLang="en-US" dirty="0" smtClean="0"/>
              <a:t>을 정의함</a:t>
            </a:r>
            <a:endParaRPr lang="en-US" altLang="ko-KR" dirty="0" smtClean="0"/>
          </a:p>
          <a:p>
            <a:r>
              <a:rPr lang="en-US" altLang="ko-KR" dirty="0" smtClean="0"/>
              <a:t>&lt;label&gt; </a:t>
            </a:r>
            <a:r>
              <a:rPr lang="ko-KR" altLang="en-US" dirty="0" smtClean="0"/>
              <a:t>태그의 속성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를 사용하면 레이블과 </a:t>
            </a:r>
            <a:r>
              <a:rPr lang="en-US" altLang="ko-KR" dirty="0" smtClean="0"/>
              <a:t>&lt;input&gt;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속성을 통해 서로 연결할 수 있음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0778" y="3478869"/>
            <a:ext cx="11159569" cy="337069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proc_form.jsp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&lt;label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"male"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남성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"radio"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"gender"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"male"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"male"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&lt;label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여성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"radio"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"gender"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"female"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"submit"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pic>
        <p:nvPicPr>
          <p:cNvPr id="5121" name="_x11931408" descr="EMB0000166cab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297" y="1297268"/>
            <a:ext cx="3791147" cy="23327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04200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입력 요소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25790956"/>
              </p:ext>
            </p:extLst>
          </p:nvPr>
        </p:nvGraphicFramePr>
        <p:xfrm>
          <a:off x="382461" y="1677341"/>
          <a:ext cx="11242096" cy="6570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865"/>
                <a:gridCol w="8115231"/>
              </a:tblGrid>
              <a:tr h="387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추가된 </a:t>
                      </a:r>
                      <a:r>
                        <a:rPr lang="en-US" altLang="ko-KR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&lt;input&gt; type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날짜를 입력할 수 있는 컨트롤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UTC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시각 형식을 이용한 날짜와 시각 표시 컨트롤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-local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현지 날짜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시각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month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시각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week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주와 연도를 선택할 수 있는 컨트롤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색상 코드를 입력할 수 있는 컨트롤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email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표준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주소를 입력 받아서 검증하는 컨트롤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tel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전화번호를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 받아서 검증하는 컨트롤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검색어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입력 양식을 생성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range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숫자 사이의 숫자를 선택할 수 있는 슬라이더 컨트롤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number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숫자만 입력 받는 컨트롤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387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 입력 받는 컨트롤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03069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&lt;audio&gt; </a:t>
            </a:r>
            <a:r>
              <a:rPr lang="ko-KR" altLang="en-US" dirty="0"/>
              <a:t>요소의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76621038"/>
              </p:ext>
            </p:extLst>
          </p:nvPr>
        </p:nvGraphicFramePr>
        <p:xfrm>
          <a:off x="441579" y="2028019"/>
          <a:ext cx="11059301" cy="522419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28522"/>
                <a:gridCol w="9530779"/>
              </a:tblGrid>
              <a:tr h="734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autoplay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속성이 존재하면 음악을 자동적으로 재생한다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controls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속성이 존재하면 브라우저가 오디오 재생을 제어하는 제어기를 표시한다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loop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속성이 존재하면 브라우저가 오디오를 반복하여 재생한다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preload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사용할 생각이 없더라도 오디오를 미리 다운로드 한다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재생할 오디오가 존재하는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지정한다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volume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오디오의 재생 볼륨을 설정한다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.(0.0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부터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까지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83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추가된 </a:t>
            </a:r>
            <a:r>
              <a:rPr lang="en-US" altLang="ko-KR" dirty="0" smtClean="0"/>
              <a:t>&lt;input&gt;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autocomplete – </a:t>
            </a:r>
            <a:r>
              <a:rPr lang="ko-KR" altLang="en-US" dirty="0"/>
              <a:t>자동으로 입력을 완성한다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autofocus – </a:t>
            </a:r>
            <a:r>
              <a:rPr lang="ko-KR" altLang="en-US" dirty="0"/>
              <a:t>페이지가 </a:t>
            </a:r>
            <a:r>
              <a:rPr lang="ko-KR" altLang="en-US" dirty="0" smtClean="0"/>
              <a:t>로드 되면 </a:t>
            </a:r>
            <a:r>
              <a:rPr lang="ko-KR" altLang="en-US" dirty="0"/>
              <a:t>자동으로 입력 포커스를 갖는다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r>
              <a:rPr lang="en-US" altLang="ko-KR" dirty="0"/>
              <a:t>placeholder – </a:t>
            </a:r>
            <a:r>
              <a:rPr lang="ko-KR" altLang="en-US" dirty="0"/>
              <a:t>입력 힌트를 희미하게 보여준다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r>
              <a:rPr lang="en-US" altLang="ko-KR" dirty="0" err="1"/>
              <a:t>readonly</a:t>
            </a:r>
            <a:r>
              <a:rPr lang="en-US" altLang="ko-KR" dirty="0"/>
              <a:t> – </a:t>
            </a:r>
            <a:r>
              <a:rPr lang="ko-KR" altLang="en-US" dirty="0"/>
              <a:t>읽기 전용 필드</a:t>
            </a:r>
          </a:p>
          <a:p>
            <a:pPr lvl="0"/>
            <a:r>
              <a:rPr lang="en-US" altLang="ko-KR" dirty="0"/>
              <a:t>required – </a:t>
            </a:r>
            <a:r>
              <a:rPr lang="ko-KR" altLang="en-US" dirty="0"/>
              <a:t>입력 양식을 제출하기 전에 반</a:t>
            </a:r>
            <a:r>
              <a:rPr lang="ko-KR" altLang="en-US" dirty="0" smtClean="0"/>
              <a:t>드시 </a:t>
            </a:r>
            <a:r>
              <a:rPr lang="ko-KR" altLang="en-US" dirty="0"/>
              <a:t>채워져 있어야 함을 나타낸다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pattern – </a:t>
            </a:r>
            <a:r>
              <a:rPr lang="ko-KR" altLang="en-US" dirty="0"/>
              <a:t>허용하는 입력의 형태를 </a:t>
            </a:r>
            <a:r>
              <a:rPr lang="ko-KR" altLang="en-US" dirty="0" err="1"/>
              <a:t>정규식으로</a:t>
            </a:r>
            <a:r>
              <a:rPr lang="ko-KR" altLang="en-US" dirty="0"/>
              <a:t> 지정한다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68968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2617" y="1551111"/>
            <a:ext cx="10989789" cy="67654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&lt;form&gt;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date: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"date"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datetime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datetime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datetime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-local: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datetime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-local"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month: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"month"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time: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"time"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week: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"week"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color: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"color"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email: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"email"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nb-NO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tel: </a:t>
            </a:r>
            <a:r>
              <a:rPr lang="nb-NO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nb-NO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nb-NO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nb-NO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nb-NO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"tel"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nb-NO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search: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"search"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range: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"range"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number: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"number"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url: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"submit"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 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&lt;/form&gt;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29417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43964224" descr="EMB0000166cab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908" y="921953"/>
            <a:ext cx="7205471" cy="69324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E074-CA2B-4440-94E7-E49724C4F161}" type="slidenum">
              <a:rPr lang="ko-KR" altLang="en-US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368734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9100" y="1784097"/>
            <a:ext cx="10581382" cy="150179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"email"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"email"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required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</p:txBody>
      </p:sp>
      <p:pic>
        <p:nvPicPr>
          <p:cNvPr id="12289" name="_x243964704" descr="EMB0000166cab1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997" y="4447069"/>
            <a:ext cx="5746219" cy="20750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6332582" y="2475179"/>
            <a:ext cx="597513" cy="2079149"/>
          </a:xfrm>
          <a:custGeom>
            <a:avLst/>
            <a:gdLst>
              <a:gd name="connsiteX0" fmla="*/ 202395 w 459871"/>
              <a:gd name="connsiteY0" fmla="*/ 0 h 1600200"/>
              <a:gd name="connsiteX1" fmla="*/ 145245 w 459871"/>
              <a:gd name="connsiteY1" fmla="*/ 114300 h 1600200"/>
              <a:gd name="connsiteX2" fmla="*/ 126195 w 459871"/>
              <a:gd name="connsiteY2" fmla="*/ 161925 h 1600200"/>
              <a:gd name="connsiteX3" fmla="*/ 88095 w 459871"/>
              <a:gd name="connsiteY3" fmla="*/ 238125 h 1600200"/>
              <a:gd name="connsiteX4" fmla="*/ 30945 w 459871"/>
              <a:gd name="connsiteY4" fmla="*/ 419100 h 1600200"/>
              <a:gd name="connsiteX5" fmla="*/ 11895 w 459871"/>
              <a:gd name="connsiteY5" fmla="*/ 657225 h 1600200"/>
              <a:gd name="connsiteX6" fmla="*/ 21420 w 459871"/>
              <a:gd name="connsiteY6" fmla="*/ 685800 h 1600200"/>
              <a:gd name="connsiteX7" fmla="*/ 78570 w 459871"/>
              <a:gd name="connsiteY7" fmla="*/ 742950 h 1600200"/>
              <a:gd name="connsiteX8" fmla="*/ 116670 w 459871"/>
              <a:gd name="connsiteY8" fmla="*/ 790575 h 1600200"/>
              <a:gd name="connsiteX9" fmla="*/ 145245 w 459871"/>
              <a:gd name="connsiteY9" fmla="*/ 809625 h 1600200"/>
              <a:gd name="connsiteX10" fmla="*/ 183345 w 459871"/>
              <a:gd name="connsiteY10" fmla="*/ 838200 h 1600200"/>
              <a:gd name="connsiteX11" fmla="*/ 211920 w 459871"/>
              <a:gd name="connsiteY11" fmla="*/ 847725 h 1600200"/>
              <a:gd name="connsiteX12" fmla="*/ 269070 w 459871"/>
              <a:gd name="connsiteY12" fmla="*/ 876300 h 1600200"/>
              <a:gd name="connsiteX13" fmla="*/ 335745 w 459871"/>
              <a:gd name="connsiteY13" fmla="*/ 942975 h 1600200"/>
              <a:gd name="connsiteX14" fmla="*/ 354795 w 459871"/>
              <a:gd name="connsiteY14" fmla="*/ 990600 h 1600200"/>
              <a:gd name="connsiteX15" fmla="*/ 392895 w 459871"/>
              <a:gd name="connsiteY15" fmla="*/ 1047750 h 1600200"/>
              <a:gd name="connsiteX16" fmla="*/ 411945 w 459871"/>
              <a:gd name="connsiteY16" fmla="*/ 1085850 h 1600200"/>
              <a:gd name="connsiteX17" fmla="*/ 430995 w 459871"/>
              <a:gd name="connsiteY17" fmla="*/ 1314450 h 1600200"/>
              <a:gd name="connsiteX18" fmla="*/ 459570 w 459871"/>
              <a:gd name="connsiteY18" fmla="*/ 1571625 h 1600200"/>
              <a:gd name="connsiteX19" fmla="*/ 459570 w 459871"/>
              <a:gd name="connsiteY19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9871" h="1600200">
                <a:moveTo>
                  <a:pt x="202395" y="0"/>
                </a:moveTo>
                <a:cubicBezTo>
                  <a:pt x="183345" y="38100"/>
                  <a:pt x="161065" y="74750"/>
                  <a:pt x="145245" y="114300"/>
                </a:cubicBezTo>
                <a:cubicBezTo>
                  <a:pt x="138895" y="130175"/>
                  <a:pt x="133841" y="146632"/>
                  <a:pt x="126195" y="161925"/>
                </a:cubicBezTo>
                <a:cubicBezTo>
                  <a:pt x="102228" y="209859"/>
                  <a:pt x="104575" y="172205"/>
                  <a:pt x="88095" y="238125"/>
                </a:cubicBezTo>
                <a:cubicBezTo>
                  <a:pt x="44524" y="412411"/>
                  <a:pt x="92545" y="336967"/>
                  <a:pt x="30945" y="419100"/>
                </a:cubicBezTo>
                <a:cubicBezTo>
                  <a:pt x="-7382" y="546858"/>
                  <a:pt x="-5541" y="500297"/>
                  <a:pt x="11895" y="657225"/>
                </a:cubicBezTo>
                <a:cubicBezTo>
                  <a:pt x="13004" y="667204"/>
                  <a:pt x="15256" y="677875"/>
                  <a:pt x="21420" y="685800"/>
                </a:cubicBezTo>
                <a:cubicBezTo>
                  <a:pt x="37960" y="707066"/>
                  <a:pt x="61740" y="721913"/>
                  <a:pt x="78570" y="742950"/>
                </a:cubicBezTo>
                <a:cubicBezTo>
                  <a:pt x="91270" y="758825"/>
                  <a:pt x="102295" y="776200"/>
                  <a:pt x="116670" y="790575"/>
                </a:cubicBezTo>
                <a:cubicBezTo>
                  <a:pt x="124765" y="798670"/>
                  <a:pt x="135930" y="802971"/>
                  <a:pt x="145245" y="809625"/>
                </a:cubicBezTo>
                <a:cubicBezTo>
                  <a:pt x="158163" y="818852"/>
                  <a:pt x="169562" y="830324"/>
                  <a:pt x="183345" y="838200"/>
                </a:cubicBezTo>
                <a:cubicBezTo>
                  <a:pt x="192062" y="843181"/>
                  <a:pt x="202940" y="843235"/>
                  <a:pt x="211920" y="847725"/>
                </a:cubicBezTo>
                <a:cubicBezTo>
                  <a:pt x="285778" y="884654"/>
                  <a:pt x="197246" y="852359"/>
                  <a:pt x="269070" y="876300"/>
                </a:cubicBezTo>
                <a:cubicBezTo>
                  <a:pt x="291295" y="898525"/>
                  <a:pt x="324072" y="913792"/>
                  <a:pt x="335745" y="942975"/>
                </a:cubicBezTo>
                <a:cubicBezTo>
                  <a:pt x="342095" y="958850"/>
                  <a:pt x="346608" y="975590"/>
                  <a:pt x="354795" y="990600"/>
                </a:cubicBezTo>
                <a:cubicBezTo>
                  <a:pt x="365758" y="1010700"/>
                  <a:pt x="382656" y="1027272"/>
                  <a:pt x="392895" y="1047750"/>
                </a:cubicBezTo>
                <a:lnTo>
                  <a:pt x="411945" y="1085850"/>
                </a:lnTo>
                <a:cubicBezTo>
                  <a:pt x="435349" y="1226274"/>
                  <a:pt x="407153" y="1044245"/>
                  <a:pt x="430995" y="1314450"/>
                </a:cubicBezTo>
                <a:cubicBezTo>
                  <a:pt x="460389" y="1647584"/>
                  <a:pt x="441304" y="1315898"/>
                  <a:pt x="459570" y="1571625"/>
                </a:cubicBezTo>
                <a:cubicBezTo>
                  <a:pt x="460249" y="1581126"/>
                  <a:pt x="459570" y="1590675"/>
                  <a:pt x="459570" y="16002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11447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전화번호 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7827" y="1756849"/>
            <a:ext cx="10085576" cy="298285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전화번호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required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pattern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"[0-9]{3}-[0-9]{3,4}-[0-9]{4}"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title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"010-1234-1234"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"submit"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"Send"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45931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7826" y="1756850"/>
            <a:ext cx="11375281" cy="194232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신발사이즈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"number"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"230"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"290"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"260"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</p:txBody>
      </p:sp>
      <p:pic>
        <p:nvPicPr>
          <p:cNvPr id="13318" name="_x437452184" descr="EMB0000166cab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1" y="4529575"/>
            <a:ext cx="4663033" cy="7527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_x437452664" descr="EMB0000166cab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212" y="4529576"/>
            <a:ext cx="5575844" cy="713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29847" y="5952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구글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23242" y="58338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오페라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자유형 10"/>
          <p:cNvSpPr/>
          <p:nvPr/>
        </p:nvSpPr>
        <p:spPr bwMode="auto">
          <a:xfrm>
            <a:off x="2250913" y="5160302"/>
            <a:ext cx="260601" cy="916259"/>
          </a:xfrm>
          <a:custGeom>
            <a:avLst/>
            <a:gdLst>
              <a:gd name="connsiteX0" fmla="*/ 38644 w 200569"/>
              <a:gd name="connsiteY0" fmla="*/ 705192 h 705192"/>
              <a:gd name="connsiteX1" fmla="*/ 10069 w 200569"/>
              <a:gd name="connsiteY1" fmla="*/ 600417 h 705192"/>
              <a:gd name="connsiteX2" fmla="*/ 544 w 200569"/>
              <a:gd name="connsiteY2" fmla="*/ 533742 h 705192"/>
              <a:gd name="connsiteX3" fmla="*/ 29119 w 200569"/>
              <a:gd name="connsiteY3" fmla="*/ 209892 h 705192"/>
              <a:gd name="connsiteX4" fmla="*/ 57694 w 200569"/>
              <a:gd name="connsiteY4" fmla="*/ 143217 h 705192"/>
              <a:gd name="connsiteX5" fmla="*/ 95794 w 200569"/>
              <a:gd name="connsiteY5" fmla="*/ 86067 h 705192"/>
              <a:gd name="connsiteX6" fmla="*/ 105319 w 200569"/>
              <a:gd name="connsiteY6" fmla="*/ 57492 h 705192"/>
              <a:gd name="connsiteX7" fmla="*/ 133894 w 200569"/>
              <a:gd name="connsiteY7" fmla="*/ 38442 h 705192"/>
              <a:gd name="connsiteX8" fmla="*/ 191044 w 200569"/>
              <a:gd name="connsiteY8" fmla="*/ 342 h 705192"/>
              <a:gd name="connsiteX9" fmla="*/ 200569 w 200569"/>
              <a:gd name="connsiteY9" fmla="*/ 342 h 70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569" h="705192">
                <a:moveTo>
                  <a:pt x="38644" y="705192"/>
                </a:moveTo>
                <a:cubicBezTo>
                  <a:pt x="36035" y="696061"/>
                  <a:pt x="13852" y="621222"/>
                  <a:pt x="10069" y="600417"/>
                </a:cubicBezTo>
                <a:cubicBezTo>
                  <a:pt x="6053" y="578328"/>
                  <a:pt x="3719" y="555967"/>
                  <a:pt x="544" y="533742"/>
                </a:cubicBezTo>
                <a:cubicBezTo>
                  <a:pt x="16178" y="80362"/>
                  <a:pt x="-25171" y="372763"/>
                  <a:pt x="29119" y="209892"/>
                </a:cubicBezTo>
                <a:cubicBezTo>
                  <a:pt x="49621" y="148385"/>
                  <a:pt x="24211" y="193442"/>
                  <a:pt x="57694" y="143217"/>
                </a:cubicBezTo>
                <a:cubicBezTo>
                  <a:pt x="79569" y="55717"/>
                  <a:pt x="47955" y="145866"/>
                  <a:pt x="95794" y="86067"/>
                </a:cubicBezTo>
                <a:cubicBezTo>
                  <a:pt x="102066" y="78227"/>
                  <a:pt x="99047" y="65332"/>
                  <a:pt x="105319" y="57492"/>
                </a:cubicBezTo>
                <a:cubicBezTo>
                  <a:pt x="112470" y="48553"/>
                  <a:pt x="125100" y="45771"/>
                  <a:pt x="133894" y="38442"/>
                </a:cubicBezTo>
                <a:cubicBezTo>
                  <a:pt x="171835" y="6824"/>
                  <a:pt x="148000" y="11103"/>
                  <a:pt x="191044" y="342"/>
                </a:cubicBezTo>
                <a:cubicBezTo>
                  <a:pt x="194124" y="-428"/>
                  <a:pt x="197394" y="342"/>
                  <a:pt x="200569" y="342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12" name="자유형 11"/>
          <p:cNvSpPr/>
          <p:nvPr/>
        </p:nvSpPr>
        <p:spPr bwMode="auto">
          <a:xfrm>
            <a:off x="8451590" y="5098865"/>
            <a:ext cx="569638" cy="841560"/>
          </a:xfrm>
          <a:custGeom>
            <a:avLst/>
            <a:gdLst>
              <a:gd name="connsiteX0" fmla="*/ 438417 w 438417"/>
              <a:gd name="connsiteY0" fmla="*/ 647700 h 647700"/>
              <a:gd name="connsiteX1" fmla="*/ 381267 w 438417"/>
              <a:gd name="connsiteY1" fmla="*/ 552450 h 647700"/>
              <a:gd name="connsiteX2" fmla="*/ 324117 w 438417"/>
              <a:gd name="connsiteY2" fmla="*/ 523875 h 647700"/>
              <a:gd name="connsiteX3" fmla="*/ 209817 w 438417"/>
              <a:gd name="connsiteY3" fmla="*/ 447675 h 647700"/>
              <a:gd name="connsiteX4" fmla="*/ 181242 w 438417"/>
              <a:gd name="connsiteY4" fmla="*/ 428625 h 647700"/>
              <a:gd name="connsiteX5" fmla="*/ 152667 w 438417"/>
              <a:gd name="connsiteY5" fmla="*/ 400050 h 647700"/>
              <a:gd name="connsiteX6" fmla="*/ 114567 w 438417"/>
              <a:gd name="connsiteY6" fmla="*/ 371475 h 647700"/>
              <a:gd name="connsiteX7" fmla="*/ 95517 w 438417"/>
              <a:gd name="connsiteY7" fmla="*/ 342900 h 647700"/>
              <a:gd name="connsiteX8" fmla="*/ 66942 w 438417"/>
              <a:gd name="connsiteY8" fmla="*/ 304800 h 647700"/>
              <a:gd name="connsiteX9" fmla="*/ 47892 w 438417"/>
              <a:gd name="connsiteY9" fmla="*/ 247650 h 647700"/>
              <a:gd name="connsiteX10" fmla="*/ 38367 w 438417"/>
              <a:gd name="connsiteY10" fmla="*/ 180975 h 647700"/>
              <a:gd name="connsiteX11" fmla="*/ 28842 w 438417"/>
              <a:gd name="connsiteY11" fmla="*/ 152400 h 647700"/>
              <a:gd name="connsiteX12" fmla="*/ 19317 w 438417"/>
              <a:gd name="connsiteY12" fmla="*/ 95250 h 647700"/>
              <a:gd name="connsiteX13" fmla="*/ 267 w 438417"/>
              <a:gd name="connsiteY13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8417" h="647700">
                <a:moveTo>
                  <a:pt x="438417" y="647700"/>
                </a:moveTo>
                <a:cubicBezTo>
                  <a:pt x="427962" y="626790"/>
                  <a:pt x="403824" y="569994"/>
                  <a:pt x="381267" y="552450"/>
                </a:cubicBezTo>
                <a:cubicBezTo>
                  <a:pt x="364455" y="539374"/>
                  <a:pt x="342380" y="534833"/>
                  <a:pt x="324117" y="523875"/>
                </a:cubicBezTo>
                <a:lnTo>
                  <a:pt x="209817" y="447675"/>
                </a:lnTo>
                <a:cubicBezTo>
                  <a:pt x="200292" y="441325"/>
                  <a:pt x="189337" y="436720"/>
                  <a:pt x="181242" y="428625"/>
                </a:cubicBezTo>
                <a:cubicBezTo>
                  <a:pt x="171717" y="419100"/>
                  <a:pt x="162894" y="408816"/>
                  <a:pt x="152667" y="400050"/>
                </a:cubicBezTo>
                <a:cubicBezTo>
                  <a:pt x="140614" y="389719"/>
                  <a:pt x="125792" y="382700"/>
                  <a:pt x="114567" y="371475"/>
                </a:cubicBezTo>
                <a:cubicBezTo>
                  <a:pt x="106472" y="363380"/>
                  <a:pt x="102171" y="352215"/>
                  <a:pt x="95517" y="342900"/>
                </a:cubicBezTo>
                <a:cubicBezTo>
                  <a:pt x="86290" y="329982"/>
                  <a:pt x="76467" y="317500"/>
                  <a:pt x="66942" y="304800"/>
                </a:cubicBezTo>
                <a:cubicBezTo>
                  <a:pt x="60592" y="285750"/>
                  <a:pt x="50732" y="267529"/>
                  <a:pt x="47892" y="247650"/>
                </a:cubicBezTo>
                <a:cubicBezTo>
                  <a:pt x="44717" y="225425"/>
                  <a:pt x="42770" y="202990"/>
                  <a:pt x="38367" y="180975"/>
                </a:cubicBezTo>
                <a:cubicBezTo>
                  <a:pt x="36398" y="171130"/>
                  <a:pt x="31020" y="162201"/>
                  <a:pt x="28842" y="152400"/>
                </a:cubicBezTo>
                <a:cubicBezTo>
                  <a:pt x="24652" y="133547"/>
                  <a:pt x="24001" y="113986"/>
                  <a:pt x="19317" y="95250"/>
                </a:cubicBezTo>
                <a:cubicBezTo>
                  <a:pt x="-3749" y="2986"/>
                  <a:pt x="267" y="72769"/>
                  <a:pt x="267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44324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6433" y="1782128"/>
            <a:ext cx="11079474" cy="158189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테니스 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스킬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24" y="4279799"/>
            <a:ext cx="10073971" cy="179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078653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date – </a:t>
            </a:r>
            <a:r>
              <a:rPr lang="ko-KR" altLang="en-US" dirty="0"/>
              <a:t>날짜 입력</a:t>
            </a:r>
          </a:p>
          <a:p>
            <a:pPr lvl="0"/>
            <a:r>
              <a:rPr lang="en-US" altLang="ko-KR" dirty="0"/>
              <a:t>month – </a:t>
            </a:r>
            <a:r>
              <a:rPr lang="ko-KR" altLang="en-US" dirty="0"/>
              <a:t>월 입력</a:t>
            </a:r>
          </a:p>
          <a:p>
            <a:pPr lvl="0"/>
            <a:r>
              <a:rPr lang="en-US" altLang="ko-KR" dirty="0"/>
              <a:t>week – </a:t>
            </a:r>
            <a:r>
              <a:rPr lang="ko-KR" altLang="en-US" dirty="0"/>
              <a:t>주 입력</a:t>
            </a:r>
          </a:p>
          <a:p>
            <a:pPr lvl="0"/>
            <a:r>
              <a:rPr lang="en-US" altLang="ko-KR" dirty="0"/>
              <a:t>time – </a:t>
            </a:r>
            <a:r>
              <a:rPr lang="ko-KR" altLang="en-US" dirty="0"/>
              <a:t>시간 입력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 – </a:t>
            </a:r>
            <a:r>
              <a:rPr lang="ko-KR" altLang="en-US" dirty="0"/>
              <a:t>날짜와 시간을 입력할 수 있는 양식 제공</a:t>
            </a:r>
            <a:r>
              <a:rPr lang="en-US" altLang="ko-KR" dirty="0"/>
              <a:t>, </a:t>
            </a:r>
            <a:r>
              <a:rPr lang="ko-KR" altLang="en-US" dirty="0"/>
              <a:t>국제 표준 시간대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-local - </a:t>
            </a:r>
            <a:r>
              <a:rPr lang="ko-KR" altLang="en-US" dirty="0"/>
              <a:t>날짜와 시간을 입력할 수 있는 양식 제공</a:t>
            </a:r>
            <a:r>
              <a:rPr lang="en-US" altLang="ko-KR" dirty="0"/>
              <a:t>, </a:t>
            </a:r>
            <a:r>
              <a:rPr lang="ko-KR" altLang="en-US" dirty="0"/>
              <a:t>지역 표준 시간대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9924" y="6314093"/>
            <a:ext cx="10619054" cy="129947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  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생일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"date"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"dob"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</p:txBody>
      </p:sp>
      <p:pic>
        <p:nvPicPr>
          <p:cNvPr id="15361" name="_x243964624" descr="EMB0000166cab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202" y="5642001"/>
            <a:ext cx="3243268" cy="28811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46070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06482" y="1794503"/>
            <a:ext cx="11014673" cy="129947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  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색상선택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"color"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"color"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</p:txBody>
      </p:sp>
      <p:pic>
        <p:nvPicPr>
          <p:cNvPr id="16385" name="_x11931488" descr="EMB0000166cab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25" y="3714334"/>
            <a:ext cx="2809327" cy="11973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_x126639264" descr="EMB0000166cab6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66" y="5123618"/>
            <a:ext cx="6552878" cy="29289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자유형 7"/>
          <p:cNvSpPr/>
          <p:nvPr/>
        </p:nvSpPr>
        <p:spPr bwMode="auto">
          <a:xfrm>
            <a:off x="4219384" y="4715214"/>
            <a:ext cx="4282819" cy="1188085"/>
          </a:xfrm>
          <a:custGeom>
            <a:avLst/>
            <a:gdLst>
              <a:gd name="connsiteX0" fmla="*/ 0 w 3296237"/>
              <a:gd name="connsiteY0" fmla="*/ 57150 h 914400"/>
              <a:gd name="connsiteX1" fmla="*/ 161925 w 3296237"/>
              <a:gd name="connsiteY1" fmla="*/ 38100 h 914400"/>
              <a:gd name="connsiteX2" fmla="*/ 657225 w 3296237"/>
              <a:gd name="connsiteY2" fmla="*/ 28575 h 914400"/>
              <a:gd name="connsiteX3" fmla="*/ 781050 w 3296237"/>
              <a:gd name="connsiteY3" fmla="*/ 19050 h 914400"/>
              <a:gd name="connsiteX4" fmla="*/ 914400 w 3296237"/>
              <a:gd name="connsiteY4" fmla="*/ 0 h 914400"/>
              <a:gd name="connsiteX5" fmla="*/ 2200275 w 3296237"/>
              <a:gd name="connsiteY5" fmla="*/ 19050 h 914400"/>
              <a:gd name="connsiteX6" fmla="*/ 2381250 w 3296237"/>
              <a:gd name="connsiteY6" fmla="*/ 38100 h 914400"/>
              <a:gd name="connsiteX7" fmla="*/ 2476500 w 3296237"/>
              <a:gd name="connsiteY7" fmla="*/ 57150 h 914400"/>
              <a:gd name="connsiteX8" fmla="*/ 2562225 w 3296237"/>
              <a:gd name="connsiteY8" fmla="*/ 66675 h 914400"/>
              <a:gd name="connsiteX9" fmla="*/ 2638425 w 3296237"/>
              <a:gd name="connsiteY9" fmla="*/ 76200 h 914400"/>
              <a:gd name="connsiteX10" fmla="*/ 2705100 w 3296237"/>
              <a:gd name="connsiteY10" fmla="*/ 85725 h 914400"/>
              <a:gd name="connsiteX11" fmla="*/ 2771775 w 3296237"/>
              <a:gd name="connsiteY11" fmla="*/ 104775 h 914400"/>
              <a:gd name="connsiteX12" fmla="*/ 2886075 w 3296237"/>
              <a:gd name="connsiteY12" fmla="*/ 123825 h 914400"/>
              <a:gd name="connsiteX13" fmla="*/ 2924175 w 3296237"/>
              <a:gd name="connsiteY13" fmla="*/ 142875 h 914400"/>
              <a:gd name="connsiteX14" fmla="*/ 2962275 w 3296237"/>
              <a:gd name="connsiteY14" fmla="*/ 152400 h 914400"/>
              <a:gd name="connsiteX15" fmla="*/ 3028950 w 3296237"/>
              <a:gd name="connsiteY15" fmla="*/ 190500 h 914400"/>
              <a:gd name="connsiteX16" fmla="*/ 3086100 w 3296237"/>
              <a:gd name="connsiteY16" fmla="*/ 257175 h 914400"/>
              <a:gd name="connsiteX17" fmla="*/ 3114675 w 3296237"/>
              <a:gd name="connsiteY17" fmla="*/ 304800 h 914400"/>
              <a:gd name="connsiteX18" fmla="*/ 3152775 w 3296237"/>
              <a:gd name="connsiteY18" fmla="*/ 361950 h 914400"/>
              <a:gd name="connsiteX19" fmla="*/ 3171825 w 3296237"/>
              <a:gd name="connsiteY19" fmla="*/ 390525 h 914400"/>
              <a:gd name="connsiteX20" fmla="*/ 3219450 w 3296237"/>
              <a:gd name="connsiteY20" fmla="*/ 476250 h 914400"/>
              <a:gd name="connsiteX21" fmla="*/ 3228975 w 3296237"/>
              <a:gd name="connsiteY21" fmla="*/ 504825 h 914400"/>
              <a:gd name="connsiteX22" fmla="*/ 3248025 w 3296237"/>
              <a:gd name="connsiteY22" fmla="*/ 542925 h 914400"/>
              <a:gd name="connsiteX23" fmla="*/ 3276600 w 3296237"/>
              <a:gd name="connsiteY23" fmla="*/ 609600 h 914400"/>
              <a:gd name="connsiteX24" fmla="*/ 3295650 w 3296237"/>
              <a:gd name="connsiteY24" fmla="*/ 819150 h 914400"/>
              <a:gd name="connsiteX25" fmla="*/ 3295650 w 3296237"/>
              <a:gd name="connsiteY2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296237" h="914400">
                <a:moveTo>
                  <a:pt x="0" y="57150"/>
                </a:moveTo>
                <a:cubicBezTo>
                  <a:pt x="68068" y="43536"/>
                  <a:pt x="71749" y="40918"/>
                  <a:pt x="161925" y="38100"/>
                </a:cubicBezTo>
                <a:cubicBezTo>
                  <a:pt x="326975" y="32942"/>
                  <a:pt x="492125" y="31750"/>
                  <a:pt x="657225" y="28575"/>
                </a:cubicBezTo>
                <a:cubicBezTo>
                  <a:pt x="698500" y="25400"/>
                  <a:pt x="739906" y="23622"/>
                  <a:pt x="781050" y="19050"/>
                </a:cubicBezTo>
                <a:cubicBezTo>
                  <a:pt x="825677" y="14091"/>
                  <a:pt x="869499" y="0"/>
                  <a:pt x="914400" y="0"/>
                </a:cubicBezTo>
                <a:cubicBezTo>
                  <a:pt x="1343072" y="0"/>
                  <a:pt x="1771650" y="12700"/>
                  <a:pt x="2200275" y="19050"/>
                </a:cubicBezTo>
                <a:lnTo>
                  <a:pt x="2381250" y="38100"/>
                </a:lnTo>
                <a:cubicBezTo>
                  <a:pt x="2413233" y="43150"/>
                  <a:pt x="2444517" y="52100"/>
                  <a:pt x="2476500" y="57150"/>
                </a:cubicBezTo>
                <a:cubicBezTo>
                  <a:pt x="2504899" y="61634"/>
                  <a:pt x="2533671" y="63316"/>
                  <a:pt x="2562225" y="66675"/>
                </a:cubicBezTo>
                <a:lnTo>
                  <a:pt x="2638425" y="76200"/>
                </a:lnTo>
                <a:cubicBezTo>
                  <a:pt x="2660679" y="79167"/>
                  <a:pt x="2683148" y="81021"/>
                  <a:pt x="2705100" y="85725"/>
                </a:cubicBezTo>
                <a:cubicBezTo>
                  <a:pt x="2727701" y="90568"/>
                  <a:pt x="2749156" y="100013"/>
                  <a:pt x="2771775" y="104775"/>
                </a:cubicBezTo>
                <a:cubicBezTo>
                  <a:pt x="2809572" y="112732"/>
                  <a:pt x="2847975" y="117475"/>
                  <a:pt x="2886075" y="123825"/>
                </a:cubicBezTo>
                <a:cubicBezTo>
                  <a:pt x="2898775" y="130175"/>
                  <a:pt x="2910880" y="137889"/>
                  <a:pt x="2924175" y="142875"/>
                </a:cubicBezTo>
                <a:cubicBezTo>
                  <a:pt x="2936432" y="147472"/>
                  <a:pt x="2950018" y="147803"/>
                  <a:pt x="2962275" y="152400"/>
                </a:cubicBezTo>
                <a:cubicBezTo>
                  <a:pt x="2979214" y="158752"/>
                  <a:pt x="3013876" y="177939"/>
                  <a:pt x="3028950" y="190500"/>
                </a:cubicBezTo>
                <a:cubicBezTo>
                  <a:pt x="3051024" y="208895"/>
                  <a:pt x="3070333" y="233525"/>
                  <a:pt x="3086100" y="257175"/>
                </a:cubicBezTo>
                <a:cubicBezTo>
                  <a:pt x="3096369" y="272579"/>
                  <a:pt x="3104736" y="289181"/>
                  <a:pt x="3114675" y="304800"/>
                </a:cubicBezTo>
                <a:cubicBezTo>
                  <a:pt x="3126967" y="324116"/>
                  <a:pt x="3140075" y="342900"/>
                  <a:pt x="3152775" y="361950"/>
                </a:cubicBezTo>
                <a:cubicBezTo>
                  <a:pt x="3159125" y="371475"/>
                  <a:pt x="3167573" y="379896"/>
                  <a:pt x="3171825" y="390525"/>
                </a:cubicBezTo>
                <a:cubicBezTo>
                  <a:pt x="3196771" y="452890"/>
                  <a:pt x="3180616" y="424472"/>
                  <a:pt x="3219450" y="476250"/>
                </a:cubicBezTo>
                <a:cubicBezTo>
                  <a:pt x="3222625" y="485775"/>
                  <a:pt x="3225020" y="495597"/>
                  <a:pt x="3228975" y="504825"/>
                </a:cubicBezTo>
                <a:cubicBezTo>
                  <a:pt x="3234568" y="517876"/>
                  <a:pt x="3243039" y="529630"/>
                  <a:pt x="3248025" y="542925"/>
                </a:cubicBezTo>
                <a:cubicBezTo>
                  <a:pt x="3274385" y="613219"/>
                  <a:pt x="3237994" y="551692"/>
                  <a:pt x="3276600" y="609600"/>
                </a:cubicBezTo>
                <a:cubicBezTo>
                  <a:pt x="3287578" y="697425"/>
                  <a:pt x="3291394" y="717011"/>
                  <a:pt x="3295650" y="819150"/>
                </a:cubicBezTo>
                <a:cubicBezTo>
                  <a:pt x="3296972" y="850872"/>
                  <a:pt x="3295650" y="882650"/>
                  <a:pt x="3295650" y="9144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9" name="자유형 8"/>
          <p:cNvSpPr/>
          <p:nvPr/>
        </p:nvSpPr>
        <p:spPr bwMode="auto">
          <a:xfrm>
            <a:off x="5778746" y="6051809"/>
            <a:ext cx="618795" cy="917252"/>
          </a:xfrm>
          <a:custGeom>
            <a:avLst/>
            <a:gdLst>
              <a:gd name="connsiteX0" fmla="*/ 142875 w 476250"/>
              <a:gd name="connsiteY0" fmla="*/ 0 h 705955"/>
              <a:gd name="connsiteX1" fmla="*/ 104775 w 476250"/>
              <a:gd name="connsiteY1" fmla="*/ 95250 h 705955"/>
              <a:gd name="connsiteX2" fmla="*/ 76200 w 476250"/>
              <a:gd name="connsiteY2" fmla="*/ 142875 h 705955"/>
              <a:gd name="connsiteX3" fmla="*/ 57150 w 476250"/>
              <a:gd name="connsiteY3" fmla="*/ 190500 h 705955"/>
              <a:gd name="connsiteX4" fmla="*/ 38100 w 476250"/>
              <a:gd name="connsiteY4" fmla="*/ 228600 h 705955"/>
              <a:gd name="connsiteX5" fmla="*/ 28575 w 476250"/>
              <a:gd name="connsiteY5" fmla="*/ 257175 h 705955"/>
              <a:gd name="connsiteX6" fmla="*/ 9525 w 476250"/>
              <a:gd name="connsiteY6" fmla="*/ 285750 h 705955"/>
              <a:gd name="connsiteX7" fmla="*/ 0 w 476250"/>
              <a:gd name="connsiteY7" fmla="*/ 323850 h 705955"/>
              <a:gd name="connsiteX8" fmla="*/ 28575 w 476250"/>
              <a:gd name="connsiteY8" fmla="*/ 504825 h 705955"/>
              <a:gd name="connsiteX9" fmla="*/ 38100 w 476250"/>
              <a:gd name="connsiteY9" fmla="*/ 533400 h 705955"/>
              <a:gd name="connsiteX10" fmla="*/ 95250 w 476250"/>
              <a:gd name="connsiteY10" fmla="*/ 581025 h 705955"/>
              <a:gd name="connsiteX11" fmla="*/ 123825 w 476250"/>
              <a:gd name="connsiteY11" fmla="*/ 600075 h 705955"/>
              <a:gd name="connsiteX12" fmla="*/ 161925 w 476250"/>
              <a:gd name="connsiteY12" fmla="*/ 628650 h 705955"/>
              <a:gd name="connsiteX13" fmla="*/ 228600 w 476250"/>
              <a:gd name="connsiteY13" fmla="*/ 657225 h 705955"/>
              <a:gd name="connsiteX14" fmla="*/ 266700 w 476250"/>
              <a:gd name="connsiteY14" fmla="*/ 676275 h 705955"/>
              <a:gd name="connsiteX15" fmla="*/ 342900 w 476250"/>
              <a:gd name="connsiteY15" fmla="*/ 695325 h 705955"/>
              <a:gd name="connsiteX16" fmla="*/ 371475 w 476250"/>
              <a:gd name="connsiteY16" fmla="*/ 704850 h 705955"/>
              <a:gd name="connsiteX17" fmla="*/ 476250 w 476250"/>
              <a:gd name="connsiteY17" fmla="*/ 704850 h 70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6250" h="705955">
                <a:moveTo>
                  <a:pt x="142875" y="0"/>
                </a:moveTo>
                <a:cubicBezTo>
                  <a:pt x="130175" y="31750"/>
                  <a:pt x="122369" y="65927"/>
                  <a:pt x="104775" y="95250"/>
                </a:cubicBezTo>
                <a:cubicBezTo>
                  <a:pt x="95250" y="111125"/>
                  <a:pt x="84479" y="126316"/>
                  <a:pt x="76200" y="142875"/>
                </a:cubicBezTo>
                <a:cubicBezTo>
                  <a:pt x="68554" y="158168"/>
                  <a:pt x="64094" y="174876"/>
                  <a:pt x="57150" y="190500"/>
                </a:cubicBezTo>
                <a:cubicBezTo>
                  <a:pt x="51383" y="203475"/>
                  <a:pt x="43693" y="215549"/>
                  <a:pt x="38100" y="228600"/>
                </a:cubicBezTo>
                <a:cubicBezTo>
                  <a:pt x="34145" y="237828"/>
                  <a:pt x="33065" y="248195"/>
                  <a:pt x="28575" y="257175"/>
                </a:cubicBezTo>
                <a:cubicBezTo>
                  <a:pt x="23455" y="267414"/>
                  <a:pt x="15875" y="276225"/>
                  <a:pt x="9525" y="285750"/>
                </a:cubicBezTo>
                <a:cubicBezTo>
                  <a:pt x="6350" y="298450"/>
                  <a:pt x="0" y="310759"/>
                  <a:pt x="0" y="323850"/>
                </a:cubicBezTo>
                <a:cubicBezTo>
                  <a:pt x="0" y="434501"/>
                  <a:pt x="1802" y="424505"/>
                  <a:pt x="28575" y="504825"/>
                </a:cubicBezTo>
                <a:cubicBezTo>
                  <a:pt x="31750" y="514350"/>
                  <a:pt x="29746" y="527831"/>
                  <a:pt x="38100" y="533400"/>
                </a:cubicBezTo>
                <a:cubicBezTo>
                  <a:pt x="109046" y="580698"/>
                  <a:pt x="21911" y="519909"/>
                  <a:pt x="95250" y="581025"/>
                </a:cubicBezTo>
                <a:cubicBezTo>
                  <a:pt x="104044" y="588354"/>
                  <a:pt x="114510" y="593421"/>
                  <a:pt x="123825" y="600075"/>
                </a:cubicBezTo>
                <a:cubicBezTo>
                  <a:pt x="136743" y="609302"/>
                  <a:pt x="148463" y="620236"/>
                  <a:pt x="161925" y="628650"/>
                </a:cubicBezTo>
                <a:cubicBezTo>
                  <a:pt x="207875" y="657369"/>
                  <a:pt x="187354" y="639548"/>
                  <a:pt x="228600" y="657225"/>
                </a:cubicBezTo>
                <a:cubicBezTo>
                  <a:pt x="241651" y="662818"/>
                  <a:pt x="253230" y="671785"/>
                  <a:pt x="266700" y="676275"/>
                </a:cubicBezTo>
                <a:cubicBezTo>
                  <a:pt x="291538" y="684554"/>
                  <a:pt x="318062" y="687046"/>
                  <a:pt x="342900" y="695325"/>
                </a:cubicBezTo>
                <a:cubicBezTo>
                  <a:pt x="352425" y="698500"/>
                  <a:pt x="361460" y="704135"/>
                  <a:pt x="371475" y="704850"/>
                </a:cubicBezTo>
                <a:cubicBezTo>
                  <a:pt x="406311" y="707338"/>
                  <a:pt x="441325" y="704850"/>
                  <a:pt x="476250" y="7048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10" name="TextBox 9"/>
          <p:cNvSpPr txBox="1"/>
          <p:nvPr/>
        </p:nvSpPr>
        <p:spPr>
          <a:xfrm>
            <a:off x="1310491" y="4643745"/>
            <a:ext cx="982961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80">
                <a:solidFill>
                  <a:srgbClr val="FF0000"/>
                </a:solidFill>
              </a:rPr>
              <a:t>오페라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3186" y="7572705"/>
            <a:ext cx="71686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80" dirty="0" err="1">
                <a:solidFill>
                  <a:srgbClr val="FF0000"/>
                </a:solidFill>
              </a:rPr>
              <a:t>구글</a:t>
            </a:r>
            <a:endParaRPr lang="ko-KR" altLang="en-US" sz="208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61376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연습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49</a:t>
            </a:fld>
            <a:endParaRPr lang="en-US" altLang="ko-K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6183" y="1711234"/>
            <a:ext cx="7563394" cy="559090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="" xmlns:p14="http://schemas.microsoft.com/office/powerpoint/2010/main" val="3037543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오디오 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2800" dirty="0"/>
              <a:t>MP3 – 'MPEG-1 Audio Layer-3'</a:t>
            </a:r>
            <a:r>
              <a:rPr lang="ko-KR" altLang="en-US" sz="2800" dirty="0"/>
              <a:t>의 약자로 </a:t>
            </a:r>
            <a:r>
              <a:rPr lang="en-US" altLang="ko-KR" sz="2800" dirty="0"/>
              <a:t>MPEG</a:t>
            </a:r>
            <a:r>
              <a:rPr lang="ko-KR" altLang="en-US" sz="2800" dirty="0"/>
              <a:t>기술의 음성 압축 기술</a:t>
            </a:r>
          </a:p>
          <a:p>
            <a:pPr lvl="0"/>
            <a:r>
              <a:rPr lang="en-US" altLang="ko-KR" sz="2800" dirty="0"/>
              <a:t>Wav - </a:t>
            </a:r>
            <a:r>
              <a:rPr lang="ko-KR" altLang="en-US" sz="2800" dirty="0"/>
              <a:t>윈도우에서 사용되는 표준 </a:t>
            </a:r>
            <a:r>
              <a:rPr lang="ko-KR" altLang="en-US" sz="2800"/>
              <a:t>사운드 </a:t>
            </a:r>
            <a:r>
              <a:rPr lang="ko-KR" altLang="en-US" sz="2800" smtClean="0"/>
              <a:t>포맷</a:t>
            </a:r>
            <a:endParaRPr lang="en-US" altLang="ko-KR" sz="2800" smtClean="0"/>
          </a:p>
          <a:p>
            <a:pPr marL="0" lvl="0" indent="0">
              <a:buNone/>
            </a:pPr>
            <a:r>
              <a:rPr lang="en-US" altLang="ko-KR" sz="2800"/>
              <a:t> </a:t>
            </a:r>
            <a:r>
              <a:rPr lang="en-US" altLang="ko-KR" sz="2800" smtClean="0"/>
              <a:t>  </a:t>
            </a:r>
            <a:r>
              <a:rPr lang="ko-KR" altLang="en-US" sz="2800" smtClean="0"/>
              <a:t>마이크로소프트사와 </a:t>
            </a:r>
            <a:r>
              <a:rPr lang="en-US" altLang="ko-KR" sz="2800" smtClean="0"/>
              <a:t>IBM</a:t>
            </a:r>
            <a:r>
              <a:rPr lang="ko-KR" altLang="en-US" sz="2800" smtClean="0"/>
              <a:t>사가 만듬 </a:t>
            </a:r>
            <a:r>
              <a:rPr lang="en-US" altLang="ko-KR" sz="2800" smtClean="0"/>
              <a:t>. </a:t>
            </a:r>
            <a:r>
              <a:rPr lang="ko-KR" altLang="en-US" sz="2800" smtClean="0"/>
              <a:t>파일으ㅢ 크기가 크다</a:t>
            </a:r>
            <a:endParaRPr lang="ko-KR" altLang="en-US" sz="2800" dirty="0"/>
          </a:p>
          <a:p>
            <a:pPr lvl="0"/>
            <a:r>
              <a:rPr lang="en-US" altLang="ko-KR" sz="2800" err="1"/>
              <a:t>Ogg</a:t>
            </a:r>
            <a:r>
              <a:rPr lang="en-US" altLang="ko-KR" sz="2800"/>
              <a:t> </a:t>
            </a:r>
            <a:r>
              <a:rPr lang="en-US" altLang="ko-KR" sz="2800" smtClean="0"/>
              <a:t>– MP3</a:t>
            </a:r>
            <a:r>
              <a:rPr lang="ko-KR" altLang="en-US" sz="2800" smtClean="0"/>
              <a:t>의</a:t>
            </a:r>
            <a:r>
              <a:rPr lang="en-US" altLang="ko-KR" sz="2800" smtClean="0"/>
              <a:t> </a:t>
            </a:r>
            <a:r>
              <a:rPr lang="ko-KR" altLang="en-US" sz="2800" smtClean="0"/>
              <a:t>대한으로</a:t>
            </a:r>
            <a:r>
              <a:rPr lang="en-US" altLang="ko-KR" sz="2800" smtClean="0"/>
              <a:t> </a:t>
            </a:r>
            <a:r>
              <a:rPr lang="ko-KR" altLang="en-US" sz="2800" smtClean="0"/>
              <a:t>특허권을 </a:t>
            </a:r>
            <a:r>
              <a:rPr lang="ko-KR" altLang="en-US" sz="2800" dirty="0"/>
              <a:t>반대하고 보다 좋은 음질을 위하여 </a:t>
            </a:r>
            <a:r>
              <a:rPr lang="ko-KR" altLang="en-US" sz="2800" dirty="0" err="1"/>
              <a:t>오픈소스로</a:t>
            </a:r>
            <a:r>
              <a:rPr lang="ko-KR" altLang="en-US" sz="2800" dirty="0"/>
              <a:t> 개발되었음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73858907"/>
              </p:ext>
            </p:extLst>
          </p:nvPr>
        </p:nvGraphicFramePr>
        <p:xfrm>
          <a:off x="1237600" y="4784594"/>
          <a:ext cx="7919508" cy="2687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245"/>
                <a:gridCol w="1775011"/>
                <a:gridCol w="1861073"/>
                <a:gridCol w="151917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브라우저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MP3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Wav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Ogg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IE 9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이상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Chrom 6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이상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Firefox 3.6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이상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Safari 5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이상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Opera 10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이상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34922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50</a:t>
            </a:fld>
            <a:endParaRPr lang="en-US" altLang="ko-K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594" y="2024743"/>
            <a:ext cx="8934995" cy="570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오디오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960" y="1461171"/>
            <a:ext cx="11141340" cy="3539503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kern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&lt;audio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"old_pop.mp3"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autoplay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controls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&lt;/audio&gt;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_x447324000" descr="EMB00001a1c11b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51" y="3896678"/>
            <a:ext cx="8534515" cy="18908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447324320" descr="EMB00001a1c11c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50" y="6078497"/>
            <a:ext cx="8534515" cy="21394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74415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&lt;source&gt;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브라우저가 지원하는 오디오 형식은 아직까지 없다</a:t>
            </a:r>
            <a:r>
              <a:rPr lang="en-US" altLang="ko-KR" dirty="0"/>
              <a:t>! </a:t>
            </a:r>
            <a:endParaRPr lang="en-US" altLang="ko-KR" dirty="0" smtClean="0"/>
          </a:p>
          <a:p>
            <a:r>
              <a:rPr lang="ko-KR" altLang="en-US" dirty="0" smtClean="0"/>
              <a:t>호환성을 높이기 위하여 다음과 같이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4446" y="2964333"/>
            <a:ext cx="11051646" cy="448595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&lt;audio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autoplay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&lt;source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old_pop.ogg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"audio/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ogg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&lt;source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"old_pop.mp3"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"audio/mp3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&lt;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source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old_pop.wav"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audio/wav"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&lt;/audio&gt;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8998318" y="4790261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9225824" y="4689145"/>
            <a:ext cx="209810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8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위에서부터 파일 형식을 차례대로 검사한다</a:t>
            </a:r>
            <a:r>
              <a:rPr lang="en-US" altLang="ko-KR" sz="208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8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55241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&lt;video&gt; </a:t>
            </a:r>
            <a:endParaRPr lang="ko-KR" altLang="en-US" dirty="0"/>
          </a:p>
        </p:txBody>
      </p:sp>
      <p:pic>
        <p:nvPicPr>
          <p:cNvPr id="5123" name="_x447398208" descr="EMB00001a1c11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927" y="4922338"/>
            <a:ext cx="5249819" cy="35138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1992" y="2364874"/>
            <a:ext cx="11146752" cy="1539266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&lt;video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120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"movie.mp4" </a:t>
            </a:r>
            <a:r>
              <a:rPr lang="en-US" altLang="ko-KR" sz="2339" b="1" kern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autoplay</a:t>
            </a:r>
            <a:r>
              <a:rPr lang="en-US" altLang="ko-KR" sz="2339" b="1" kern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controls 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kern="1200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kern="12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video&gt;</a:t>
            </a:r>
            <a:endParaRPr lang="ko-KR" altLang="en-US" sz="2339" b="1" kern="1200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994" y="1691288"/>
            <a:ext cx="314146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비디오 삽입 태그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412" y="4284252"/>
            <a:ext cx="432186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디오 소스 파일 경로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(URL)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746" y="1682269"/>
            <a:ext cx="220418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재생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5249" y="4284252"/>
            <a:ext cx="397503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제어기를 보일 것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 bwMode="auto">
          <a:xfrm flipH="1" flipV="1">
            <a:off x="2779832" y="2869104"/>
            <a:ext cx="240514" cy="1415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>
            <a:stCxn id="9" idx="0"/>
          </p:cNvCxnSpPr>
          <p:nvPr/>
        </p:nvCxnSpPr>
        <p:spPr bwMode="auto">
          <a:xfrm flipH="1" flipV="1">
            <a:off x="6457840" y="2842982"/>
            <a:ext cx="1184924" cy="1441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화살표 연결선 11"/>
          <p:cNvCxnSpPr>
            <a:stCxn id="8" idx="2"/>
          </p:cNvCxnSpPr>
          <p:nvPr/>
        </p:nvCxnSpPr>
        <p:spPr bwMode="auto">
          <a:xfrm flipH="1">
            <a:off x="4847082" y="2051601"/>
            <a:ext cx="369754" cy="602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/>
          <p:cNvCxnSpPr>
            <a:stCxn id="6" idx="2"/>
          </p:cNvCxnSpPr>
          <p:nvPr/>
        </p:nvCxnSpPr>
        <p:spPr bwMode="auto">
          <a:xfrm flipH="1">
            <a:off x="1250490" y="2060620"/>
            <a:ext cx="742238" cy="5304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94308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&lt;video&gt; </a:t>
            </a:r>
            <a:r>
              <a:rPr lang="ko-KR" altLang="en-US" dirty="0"/>
              <a:t>요소의 속성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02118719"/>
              </p:ext>
            </p:extLst>
          </p:nvPr>
        </p:nvGraphicFramePr>
        <p:xfrm>
          <a:off x="542693" y="1785152"/>
          <a:ext cx="10761746" cy="5646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3943"/>
                <a:gridCol w="8587803"/>
              </a:tblGrid>
              <a:tr h="579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579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autoplay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속성이 존재하면 비디오를 자동으로 재생한다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1013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controls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속성이 존재하면 브라우저가 비디오 재생을 제어하는 컨트롤을 표시한다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79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loop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속성이 존재하면 브라우저가 비디오를 반복하여 재생한다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79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poster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비디오를 다운로드 하는 중일 때 표시하는 이미지이다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79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preload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사용할 생각이 없더라도 전체 오디오를 다운로드 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79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muted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비디오의 오디오 출력을 중지한다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79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재생할 오디오가 존재하는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지정한다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579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width, height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비디오 재생기의 너비와 높이를 나타낸다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291880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13377</TotalTime>
  <Words>2504</Words>
  <Application>Microsoft Office PowerPoint</Application>
  <PresentationFormat>사용자 지정</PresentationFormat>
  <Paragraphs>476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1_Crayons</vt:lpstr>
      <vt:lpstr>03 HTML멀티미디어와 입력요소 </vt:lpstr>
      <vt:lpstr>웹브라우저와 멀티미디어</vt:lpstr>
      <vt:lpstr>&lt;audio&gt;</vt:lpstr>
      <vt:lpstr>&lt;audio&gt; 요소의 속성</vt:lpstr>
      <vt:lpstr>오디오 파일 형식</vt:lpstr>
      <vt:lpstr>오디오 예제</vt:lpstr>
      <vt:lpstr>&lt;source&gt; 사용</vt:lpstr>
      <vt:lpstr>&lt;video&gt; </vt:lpstr>
      <vt:lpstr>&lt;video&gt; 요소의 속성</vt:lpstr>
      <vt:lpstr>비디오 파일 형식</vt:lpstr>
      <vt:lpstr>비디오 예제</vt:lpstr>
      <vt:lpstr>비디오 예제</vt:lpstr>
      <vt:lpstr>HTML 입력양식</vt:lpstr>
      <vt:lpstr>입력 양식의 작동 방식</vt:lpstr>
      <vt:lpstr>&lt;form&gt;</vt:lpstr>
      <vt:lpstr>GET 방식과 POST 방식 </vt:lpstr>
      <vt:lpstr>GET 방식과 POST 방식 </vt:lpstr>
      <vt:lpstr>GET 방식과 POST 방식 </vt:lpstr>
      <vt:lpstr>GET 방식과 POST 방식 </vt:lpstr>
      <vt:lpstr>GET 방식과 POST 방식 </vt:lpstr>
      <vt:lpstr>입력 태그</vt:lpstr>
      <vt:lpstr>실행결과</vt:lpstr>
      <vt:lpstr>&lt;input&gt; 형식</vt:lpstr>
      <vt:lpstr>type 속성값 </vt:lpstr>
      <vt:lpstr>텍스트 필드</vt:lpstr>
      <vt:lpstr>패스워드</vt:lpstr>
      <vt:lpstr>라디오 버튼</vt:lpstr>
      <vt:lpstr>체크박스</vt:lpstr>
      <vt:lpstr>제출 버튼과 초기화 버튼</vt:lpstr>
      <vt:lpstr>&lt;input&gt; 버튼</vt:lpstr>
      <vt:lpstr>이미지 버튼</vt:lpstr>
      <vt:lpstr>파일 업로드 버튼</vt:lpstr>
      <vt:lpstr>hidden</vt:lpstr>
      <vt:lpstr>&lt;button&gt; 버튼</vt:lpstr>
      <vt:lpstr>여러줄의 문자 입력받기</vt:lpstr>
      <vt:lpstr>콤보박스(드롭다운리스트)</vt:lpstr>
      <vt:lpstr>&lt;fieldset&gt;</vt:lpstr>
      <vt:lpstr>&lt;label&gt; </vt:lpstr>
      <vt:lpstr>HTML 입력 요소</vt:lpstr>
      <vt:lpstr>추가된 &lt;input&gt; 의 속성</vt:lpstr>
      <vt:lpstr>예제</vt:lpstr>
      <vt:lpstr>슬라이드 42</vt:lpstr>
      <vt:lpstr>이메일 입력</vt:lpstr>
      <vt:lpstr>전화번호 입력 </vt:lpstr>
      <vt:lpstr>숫자 입력 </vt:lpstr>
      <vt:lpstr>range 입력 </vt:lpstr>
      <vt:lpstr>날짜 입력 </vt:lpstr>
      <vt:lpstr>색상 입력 </vt:lpstr>
      <vt:lpstr>연습 1</vt:lpstr>
      <vt:lpstr>연습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bms</cp:lastModifiedBy>
  <cp:revision>1090</cp:revision>
  <cp:lastPrinted>2015-02-24T08:02:21Z</cp:lastPrinted>
  <dcterms:created xsi:type="dcterms:W3CDTF">2007-06-29T06:43:39Z</dcterms:created>
  <dcterms:modified xsi:type="dcterms:W3CDTF">2020-02-12T02:21:02Z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