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676" r:id="rId1"/>
  </p:sldMasterIdLst>
  <p:notesMasterIdLst>
    <p:notesMasterId r:id="rId2"/>
  </p:notesMasterIdLst>
  <p:handoutMasterIdLst>
    <p:handoutMasterId r:id="rId3"/>
  </p:handoutMasterIdLst>
  <p:sldIdLst>
    <p:sldId id="554" r:id="rId4"/>
    <p:sldId id="555" r:id="rId5"/>
    <p:sldId id="556" r:id="rId6"/>
    <p:sldId id="557" r:id="rId7"/>
    <p:sldId id="558" r:id="rId8"/>
    <p:sldId id="559" r:id="rId9"/>
    <p:sldId id="560" r:id="rId10"/>
    <p:sldId id="561" r:id="rId11"/>
    <p:sldId id="562" r:id="rId12"/>
    <p:sldId id="565" r:id="rId13"/>
    <p:sldId id="566" r:id="rId14"/>
    <p:sldId id="567" r:id="rId15"/>
    <p:sldId id="568" r:id="rId16"/>
    <p:sldId id="569" r:id="rId17"/>
    <p:sldId id="570" r:id="rId18"/>
    <p:sldId id="573" r:id="rId19"/>
    <p:sldId id="574" r:id="rId20"/>
    <p:sldId id="575" r:id="rId21"/>
    <p:sldId id="576" r:id="rId22"/>
    <p:sldId id="577" r:id="rId23"/>
    <p:sldId id="578" r:id="rId24"/>
    <p:sldId id="579" r:id="rId25"/>
    <p:sldId id="580" r:id="rId26"/>
    <p:sldId id="582" r:id="rId27"/>
    <p:sldId id="583" r:id="rId28"/>
    <p:sldId id="584" r:id="rId29"/>
    <p:sldId id="585" r:id="rId30"/>
    <p:sldId id="586" r:id="rId31"/>
    <p:sldId id="587" r:id="rId32"/>
    <p:sldId id="588" r:id="rId33"/>
    <p:sldId id="589" r:id="rId34"/>
    <p:sldId id="590" r:id="rId35"/>
    <p:sldId id="591" r:id="rId36"/>
    <p:sldId id="592" r:id="rId37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id="{3BF30400-1CD3-4976-A1DB-0224292285D2}" name="HTML5">
          <p14:sldIdLst/>
        </p14:section>
        <p14:section id="{D2C78D48-A115-4072-A02C-4ED1383C6250}" name="CSS3">
          <p14:sldIdLst>
            <p14:sldId id="554"/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  <p14:sldId id="565"/>
            <p14:sldId id="566"/>
            <p14:sldId id="567"/>
            <p14:sldId id="568"/>
            <p14:sldId id="569"/>
            <p14:sldId id="570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591"/>
            <p14:sldId id="592"/>
          </p14:sldIdLst>
        </p14:section>
        <p14:section id="{21A0D544-C98B-4767-8E9B-BFA545D479FA}" name="Javascript">
          <p14:sldIdLst/>
        </p14:section>
      </p14:sectionLst>
    </p:ext>
  </p:extLst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286" autoAdjust="0"/>
    <p:restoredTop sz="93514" autoAdjust="0"/>
  </p:normalViewPr>
  <p:slideViewPr>
    <p:cSldViewPr snapToGrid="0">
      <p:cViewPr varScale="1">
        <p:scale>
          <a:sx n="100" d="100"/>
          <a:sy n="100" d="100"/>
        </p:scale>
        <p:origin x="-2148" y="-378"/>
      </p:cViewPr>
      <p:guideLst>
        <p:guide orient="horz" pos="2807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3"/>
        <p:guide pos="2238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slide" Target="slides/slide30.xml"  /><Relationship Id="rId34" Type="http://schemas.openxmlformats.org/officeDocument/2006/relationships/slide" Target="slides/slide31.xml"  /><Relationship Id="rId35" Type="http://schemas.openxmlformats.org/officeDocument/2006/relationships/slide" Target="slides/slide32.xml"  /><Relationship Id="rId36" Type="http://schemas.openxmlformats.org/officeDocument/2006/relationships/slide" Target="slides/slide33.xml"  /><Relationship Id="rId37" Type="http://schemas.openxmlformats.org/officeDocument/2006/relationships/slide" Target="slides/slide34.xml"  /><Relationship Id="rId38" Type="http://schemas.openxmlformats.org/officeDocument/2006/relationships/presProps" Target="presProps.xml"  /><Relationship Id="rId39" Type="http://schemas.openxmlformats.org/officeDocument/2006/relationships/viewProps" Target="viewProps.xml"  /><Relationship Id="rId4" Type="http://schemas.openxmlformats.org/officeDocument/2006/relationships/slide" Target="slides/slide1.xml"  /><Relationship Id="rId40" Type="http://schemas.openxmlformats.org/officeDocument/2006/relationships/theme" Target="theme/theme1.xml"  /><Relationship Id="rId41" Type="http://schemas.openxmlformats.org/officeDocument/2006/relationships/tableStyles" Target="tableStyles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/>
              <a:t>Click to edit Master text styles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Second level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Third level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Fourth level</a:t>
            </a:r>
            <a:endParaRPr lang="en-US" altLang="ko-KR"/>
          </a:p>
          <a:p>
            <a:pPr lvl="4">
              <a:defRPr/>
            </a:pPr>
            <a:r>
              <a:rPr lang="en-US" altLang="ko-KR"/>
              <a:t>Fifth level</a:t>
            </a:r>
            <a:endParaRPr lang="en-US" altLang="ko-KR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fld id="{949F3908-8432-46C2-9A97-2AAB410800A8}" type="slidenum">
              <a:rPr lang="ko-KR" altLang="en-US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82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311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59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08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Relationship Id="rId4" Type="http://schemas.openxmlformats.org/officeDocument/2006/relationships/image" Target="../media/image19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5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6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7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8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9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0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05 CSS </a:t>
            </a:r>
            <a:r>
              <a:rPr lang="ko-KR" altLang="en-US" b="1" dirty="0"/>
              <a:t>박스모델과 응용</a:t>
            </a:r>
            <a:br>
              <a:rPr lang="ko-KR" altLang="en-US" b="1" dirty="0"/>
            </a:b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14365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요소 크기 설정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66858" y="1398478"/>
            <a:ext cx="11068739" cy="7234098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    &lt;style&gt;</a:t>
            </a:r>
          </a:p>
          <a:p>
            <a:r>
              <a:rPr lang="en-US" altLang="ko-KR" sz="2339" dirty="0"/>
              <a:t>        #</a:t>
            </a:r>
            <a:r>
              <a:rPr lang="en-US" altLang="ko-KR" sz="2339" dirty="0" err="1"/>
              <a:t>target1</a:t>
            </a:r>
            <a:r>
              <a:rPr lang="en-US" altLang="ko-KR" sz="2339" dirty="0"/>
              <a:t> {</a:t>
            </a:r>
          </a:p>
          <a:p>
            <a:r>
              <a:rPr lang="en-US" altLang="ko-KR" sz="2339" dirty="0"/>
              <a:t>            width: </a:t>
            </a:r>
            <a:r>
              <a:rPr lang="en-US" altLang="ko-KR" sz="2339" dirty="0" err="1"/>
              <a:t>100px</a:t>
            </a:r>
            <a:r>
              <a:rPr lang="en-US" altLang="ko-KR" sz="2339" dirty="0"/>
              <a:t>;</a:t>
            </a:r>
          </a:p>
          <a:p>
            <a:r>
              <a:rPr lang="en-US" altLang="ko-KR" sz="2339" dirty="0"/>
              <a:t>            height: </a:t>
            </a:r>
            <a:r>
              <a:rPr lang="en-US" altLang="ko-KR" sz="2339" dirty="0" err="1"/>
              <a:t>50px</a:t>
            </a:r>
            <a:r>
              <a:rPr lang="en-US" altLang="ko-KR" sz="2339" dirty="0"/>
              <a:t>;</a:t>
            </a:r>
          </a:p>
          <a:p>
            <a:r>
              <a:rPr lang="en-US" altLang="ko-KR" sz="2339" dirty="0"/>
              <a:t>            background-color: yellow;</a:t>
            </a:r>
          </a:p>
          <a:p>
            <a:r>
              <a:rPr lang="en-US" altLang="ko-KR" sz="2339" dirty="0"/>
              <a:t>        }</a:t>
            </a:r>
          </a:p>
          <a:p>
            <a:r>
              <a:rPr lang="en-US" altLang="ko-KR" sz="2339" dirty="0"/>
              <a:t>        #</a:t>
            </a:r>
            <a:r>
              <a:rPr lang="en-US" altLang="ko-KR" sz="2339" dirty="0" err="1"/>
              <a:t>target2</a:t>
            </a:r>
            <a:r>
              <a:rPr lang="en-US" altLang="ko-KR" sz="2339" dirty="0"/>
              <a:t> {</a:t>
            </a:r>
          </a:p>
          <a:p>
            <a:r>
              <a:rPr lang="en-US" altLang="ko-KR" sz="2339" dirty="0"/>
              <a:t>            width: </a:t>
            </a:r>
            <a:r>
              <a:rPr lang="en-US" altLang="ko-KR" sz="2339" dirty="0" err="1"/>
              <a:t>100px</a:t>
            </a:r>
            <a:r>
              <a:rPr lang="en-US" altLang="ko-KR" sz="2339" dirty="0"/>
              <a:t>;</a:t>
            </a:r>
          </a:p>
          <a:p>
            <a:r>
              <a:rPr lang="en-US" altLang="ko-KR" sz="2339" dirty="0"/>
              <a:t>            height: </a:t>
            </a:r>
            <a:r>
              <a:rPr lang="en-US" altLang="ko-KR" sz="2339" dirty="0" err="1"/>
              <a:t>50px</a:t>
            </a:r>
            <a:r>
              <a:rPr lang="en-US" altLang="ko-KR" sz="2339" dirty="0"/>
              <a:t>;</a:t>
            </a:r>
          </a:p>
          <a:p>
            <a:r>
              <a:rPr lang="en-US" altLang="ko-KR" sz="2339" dirty="0"/>
              <a:t>            background-color: </a:t>
            </a:r>
            <a:r>
              <a:rPr lang="en-US" altLang="ko-KR" sz="2339" dirty="0" err="1"/>
              <a:t>lightgreen</a:t>
            </a:r>
            <a:r>
              <a:rPr lang="en-US" altLang="ko-KR" sz="2339" dirty="0"/>
              <a:t>;</a:t>
            </a:r>
          </a:p>
          <a:p>
            <a:r>
              <a:rPr lang="en-US" altLang="ko-KR" sz="2339" dirty="0"/>
              <a:t>        }</a:t>
            </a:r>
          </a:p>
          <a:p>
            <a:r>
              <a:rPr lang="en-US" altLang="ko-KR" sz="2339" dirty="0"/>
              <a:t>    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&lt;p id="</a:t>
            </a:r>
            <a:r>
              <a:rPr lang="en-US" altLang="ko-KR" sz="2339" dirty="0" err="1"/>
              <a:t>target1</a:t>
            </a:r>
            <a:r>
              <a:rPr lang="en-US" altLang="ko-KR" sz="2339" dirty="0"/>
              <a:t>"&gt;</a:t>
            </a:r>
            <a:r>
              <a:rPr lang="ko-KR" altLang="en-US" sz="2339" dirty="0"/>
              <a:t>이것은 </a:t>
            </a:r>
            <a:r>
              <a:rPr lang="en-US" altLang="ko-KR" sz="2339" dirty="0"/>
              <a:t>p</a:t>
            </a:r>
            <a:r>
              <a:rPr lang="ko-KR" altLang="en-US" sz="2339" dirty="0"/>
              <a:t>요소입니다</a:t>
            </a:r>
            <a:r>
              <a:rPr lang="en-US" altLang="ko-KR" sz="2339" dirty="0"/>
              <a:t>. &lt;/p&gt;</a:t>
            </a:r>
          </a:p>
          <a:p>
            <a:r>
              <a:rPr lang="en-US" altLang="ko-KR" sz="2339" dirty="0"/>
              <a:t>    &lt;div id="</a:t>
            </a:r>
            <a:r>
              <a:rPr lang="en-US" altLang="ko-KR" sz="2339" dirty="0" err="1"/>
              <a:t>target2</a:t>
            </a:r>
            <a:r>
              <a:rPr lang="en-US" altLang="ko-KR" sz="2339" dirty="0"/>
              <a:t>"&gt;</a:t>
            </a:r>
            <a:r>
              <a:rPr lang="ko-KR" altLang="en-US" sz="2339" dirty="0"/>
              <a:t>이것은 </a:t>
            </a:r>
            <a:r>
              <a:rPr lang="en-US" altLang="ko-KR" sz="2339" dirty="0"/>
              <a:t>div</a:t>
            </a:r>
            <a:r>
              <a:rPr lang="ko-KR" altLang="en-US" sz="2339" dirty="0"/>
              <a:t>요소입니다</a:t>
            </a:r>
            <a:r>
              <a:rPr lang="en-US" altLang="ko-KR" sz="2339" dirty="0"/>
              <a:t>.&lt;/div&gt;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pic>
        <p:nvPicPr>
          <p:cNvPr id="11265" name="_x253743848" descr="EMB0000222830e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39332" y="2776326"/>
            <a:ext cx="3421931" cy="2995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5387172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마진과 </a:t>
            </a:r>
            <a:r>
              <a:rPr lang="ko-KR" altLang="en-US" dirty="0" err="1" smtClean="0"/>
              <a:t>패딩</a:t>
            </a:r>
            <a:r>
              <a:rPr lang="ko-KR" altLang="en-US" dirty="0" smtClean="0"/>
              <a:t> 설정하기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956276" y="1800876"/>
          <a:ext cx="10110727" cy="240587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54782"/>
                <a:gridCol w="8555945"/>
              </a:tblGrid>
              <a:tr h="48117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값 </a:t>
                      </a:r>
                      <a:endParaRPr lang="ko-KR" altLang="en-US" sz="21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1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11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auto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브라우저가 마진을 계산한다</a:t>
                      </a:r>
                      <a:r>
                        <a:rPr lang="en-US" altLang="ko-KR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4811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length</a:t>
                      </a:r>
                      <a:endParaRPr 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마진을 </a:t>
                      </a:r>
                      <a:r>
                        <a:rPr lang="en-US" altLang="ko-KR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px, pt, cm </a:t>
                      </a:r>
                      <a:r>
                        <a:rPr lang="ko-KR" alt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단위로 지정할 수 있다</a:t>
                      </a:r>
                      <a:r>
                        <a:rPr lang="en-US" altLang="ko-KR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디폴트는 </a:t>
                      </a:r>
                      <a:r>
                        <a:rPr lang="en-US" altLang="ko-KR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0px</a:t>
                      </a:r>
                      <a:r>
                        <a:rPr lang="ko-KR" alt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이다</a:t>
                      </a:r>
                      <a:r>
                        <a:rPr lang="en-US" altLang="ko-KR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4811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%</a:t>
                      </a:r>
                      <a:endParaRPr 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마진을 요소 폭의 퍼센트로 지정한다</a:t>
                      </a:r>
                      <a:r>
                        <a:rPr lang="en-US" altLang="ko-KR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ko-KR" alt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4811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inherit</a:t>
                      </a:r>
                      <a:endParaRPr 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마진이 부모 요소로부터 상속된다</a:t>
                      </a:r>
                      <a:r>
                        <a:rPr lang="en-US" altLang="ko-KR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</a:tbl>
          </a:graphicData>
        </a:graphic>
      </p:graphicFrame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79581" y="4480073"/>
            <a:ext cx="6342640" cy="3826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6057128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 bwMode="auto">
          <a:xfrm>
            <a:off x="1554200" y="2307774"/>
            <a:ext cx="8456364" cy="5521090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9" name="직사각형 8"/>
          <p:cNvSpPr/>
          <p:nvPr/>
        </p:nvSpPr>
        <p:spPr bwMode="auto">
          <a:xfrm>
            <a:off x="2602510" y="3111476"/>
            <a:ext cx="6359749" cy="391369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마진과 </a:t>
            </a:r>
            <a:r>
              <a:rPr lang="ko-KR" altLang="en-US" dirty="0" err="1" smtClean="0"/>
              <a:t>패딩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 bwMode="auto">
          <a:xfrm>
            <a:off x="3399895" y="3829680"/>
            <a:ext cx="4764979" cy="24772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ctr" anchorCtr="0" compatLnSpc="1">
            <a:prstTxWarp prst="textNoShape">
              <a:avLst/>
            </a:prstTxWarp>
          </a:bodyPr>
          <a:lstStyle/>
          <a:p>
            <a:pPr algn="ctr" defTabSz="1188134"/>
            <a:r>
              <a:rPr lang="ko-KR" altLang="en-US" sz="2599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내용</a:t>
            </a:r>
            <a:r>
              <a:rPr lang="en-US" altLang="ko-KR" sz="2599" dirty="0">
                <a:latin typeface="나눔고딕" panose="020D0604000000000000" pitchFamily="50" charset="-127"/>
                <a:ea typeface="나눔고딕" panose="020D0604000000000000" pitchFamily="50" charset="-127"/>
              </a:rPr>
              <a:t>(contents)</a:t>
            </a:r>
            <a:endParaRPr lang="ko-KR" altLang="en-US" sz="2599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57505" y="3230639"/>
            <a:ext cx="1991794" cy="492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2599" dirty="0"/>
              <a:t>padding</a:t>
            </a:r>
            <a:endParaRPr lang="ko-KR" altLang="en-US" sz="2599" dirty="0"/>
          </a:p>
        </p:txBody>
      </p:sp>
      <p:sp>
        <p:nvSpPr>
          <p:cNvPr id="12" name="TextBox 11"/>
          <p:cNvSpPr txBox="1"/>
          <p:nvPr/>
        </p:nvSpPr>
        <p:spPr>
          <a:xfrm>
            <a:off x="4157505" y="2469687"/>
            <a:ext cx="1991794" cy="492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99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margin</a:t>
            </a:r>
            <a:endParaRPr lang="ko-KR" altLang="en-US" sz="2599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43341" y="2851441"/>
            <a:ext cx="1624876" cy="4923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99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border</a:t>
            </a:r>
            <a:endParaRPr lang="ko-KR" altLang="en-US" sz="2599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53765" y="1694527"/>
            <a:ext cx="657237" cy="36933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206100" y="4828380"/>
            <a:ext cx="657237" cy="36933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53765" y="9061969"/>
            <a:ext cx="657237" cy="36933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1429" y="4828380"/>
            <a:ext cx="657237" cy="36933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B8132-3E69-42D4-86FC-16113E9DD667}" type="slidenum">
              <a:rPr lang="ko-KR" altLang="en-US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5986488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마진과 </a:t>
            </a:r>
            <a:r>
              <a:rPr lang="ko-KR" altLang="en-US" dirty="0" err="1" smtClean="0"/>
              <a:t>패딩</a:t>
            </a:r>
            <a:r>
              <a:rPr lang="ko-KR" altLang="en-US" dirty="0" smtClean="0"/>
              <a:t> 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54218" y="1410854"/>
            <a:ext cx="11081376" cy="6658224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 fontScale="77500" lnSpcReduction="20000"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...</a:t>
            </a:r>
          </a:p>
          <a:p>
            <a:r>
              <a:rPr lang="en-US" altLang="ko-KR" sz="2339" dirty="0"/>
              <a:t>&lt;style&gt;</a:t>
            </a:r>
          </a:p>
          <a:p>
            <a:r>
              <a:rPr lang="en-US" altLang="ko-KR" sz="2339" dirty="0"/>
              <a:t>        body {   </a:t>
            </a:r>
          </a:p>
          <a:p>
            <a:r>
              <a:rPr lang="en-US" altLang="ko-KR" sz="2339" dirty="0"/>
              <a:t>            margin: </a:t>
            </a:r>
            <a:r>
              <a:rPr lang="en-US" altLang="ko-KR" sz="2339" dirty="0" err="1"/>
              <a:t>0px</a:t>
            </a:r>
            <a:r>
              <a:rPr lang="en-US" altLang="ko-KR" sz="2339" dirty="0"/>
              <a:t>;            </a:t>
            </a:r>
          </a:p>
          <a:p>
            <a:r>
              <a:rPr lang="en-US" altLang="ko-KR" sz="2339" dirty="0"/>
              <a:t>            padding: </a:t>
            </a:r>
            <a:r>
              <a:rPr lang="en-US" altLang="ko-KR" sz="2339" dirty="0" err="1"/>
              <a:t>0px</a:t>
            </a:r>
            <a:r>
              <a:rPr lang="en-US" altLang="ko-KR" sz="2339" dirty="0"/>
              <a:t>;        </a:t>
            </a:r>
          </a:p>
          <a:p>
            <a:r>
              <a:rPr lang="en-US" altLang="ko-KR" sz="2339" dirty="0"/>
              <a:t>        }</a:t>
            </a:r>
          </a:p>
          <a:p>
            <a:r>
              <a:rPr lang="en-US" altLang="ko-KR" sz="2339" dirty="0"/>
              <a:t>        p {</a:t>
            </a:r>
          </a:p>
          <a:p>
            <a:r>
              <a:rPr lang="en-US" altLang="ko-KR" sz="2339" dirty="0"/>
              <a:t>            margin: </a:t>
            </a:r>
            <a:r>
              <a:rPr lang="en-US" altLang="ko-KR" sz="2339" dirty="0" err="1"/>
              <a:t>0px</a:t>
            </a:r>
            <a:r>
              <a:rPr lang="en-US" altLang="ko-KR" sz="2339" dirty="0"/>
              <a:t>;</a:t>
            </a:r>
          </a:p>
          <a:p>
            <a:r>
              <a:rPr lang="en-US" altLang="ko-KR" sz="2339" dirty="0"/>
              <a:t>            padding: </a:t>
            </a:r>
            <a:r>
              <a:rPr lang="en-US" altLang="ko-KR" sz="2339" dirty="0" err="1"/>
              <a:t>0px</a:t>
            </a:r>
            <a:r>
              <a:rPr lang="en-US" altLang="ko-KR" sz="2339" dirty="0"/>
              <a:t>;</a:t>
            </a:r>
          </a:p>
          <a:p>
            <a:r>
              <a:rPr lang="en-US" altLang="ko-KR" sz="2339" dirty="0"/>
              <a:t>            background-color: yellow;   border: </a:t>
            </a:r>
            <a:r>
              <a:rPr lang="en-US" altLang="ko-KR" sz="2339" dirty="0" err="1"/>
              <a:t>1px</a:t>
            </a:r>
            <a:r>
              <a:rPr lang="en-US" altLang="ko-KR" sz="2339" dirty="0"/>
              <a:t> solid red;</a:t>
            </a:r>
          </a:p>
          <a:p>
            <a:r>
              <a:rPr lang="en-US" altLang="ko-KR" sz="2339" dirty="0"/>
              <a:t>        }</a:t>
            </a:r>
          </a:p>
          <a:p>
            <a:r>
              <a:rPr lang="en-US" altLang="ko-KR" sz="2339" dirty="0"/>
              <a:t>        #target {</a:t>
            </a:r>
          </a:p>
          <a:p>
            <a:r>
              <a:rPr lang="en-US" altLang="ko-KR" sz="2339" dirty="0"/>
              <a:t>            margin: </a:t>
            </a:r>
            <a:r>
              <a:rPr lang="en-US" altLang="ko-KR" sz="2339" dirty="0" err="1"/>
              <a:t>10px</a:t>
            </a:r>
            <a:r>
              <a:rPr lang="en-US" altLang="ko-KR" sz="2339" dirty="0"/>
              <a:t>;</a:t>
            </a:r>
          </a:p>
          <a:p>
            <a:r>
              <a:rPr lang="en-US" altLang="ko-KR" sz="2339" dirty="0"/>
              <a:t>            padding: </a:t>
            </a:r>
            <a:r>
              <a:rPr lang="en-US" altLang="ko-KR" sz="2339" dirty="0" err="1"/>
              <a:t>20px</a:t>
            </a:r>
            <a:r>
              <a:rPr lang="en-US" altLang="ko-KR" sz="2339" dirty="0"/>
              <a:t>;</a:t>
            </a:r>
          </a:p>
          <a:p>
            <a:r>
              <a:rPr lang="en-US" altLang="ko-KR" sz="2339" dirty="0"/>
              <a:t>            background-color: </a:t>
            </a:r>
            <a:r>
              <a:rPr lang="en-US" altLang="ko-KR" sz="2339" dirty="0" err="1"/>
              <a:t>lightgreen</a:t>
            </a:r>
            <a:r>
              <a:rPr lang="en-US" altLang="ko-KR" sz="2339" dirty="0"/>
              <a:t>;  border: </a:t>
            </a:r>
            <a:r>
              <a:rPr lang="en-US" altLang="ko-KR" sz="2339" dirty="0" err="1"/>
              <a:t>1px</a:t>
            </a:r>
            <a:r>
              <a:rPr lang="en-US" altLang="ko-KR" sz="2339" dirty="0"/>
              <a:t> solid red;</a:t>
            </a:r>
          </a:p>
          <a:p>
            <a:r>
              <a:rPr lang="en-US" altLang="ko-KR" sz="2339" dirty="0"/>
              <a:t>        }</a:t>
            </a:r>
          </a:p>
          <a:p>
            <a:r>
              <a:rPr lang="en-US" altLang="ko-KR" sz="2339" dirty="0"/>
              <a:t>    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&lt;p&gt;margin: </a:t>
            </a:r>
            <a:r>
              <a:rPr lang="en-US" altLang="ko-KR" sz="2339" dirty="0" err="1"/>
              <a:t>0px</a:t>
            </a:r>
            <a:r>
              <a:rPr lang="en-US" altLang="ko-KR" sz="2339" dirty="0"/>
              <a:t>, padding: </a:t>
            </a:r>
            <a:r>
              <a:rPr lang="en-US" altLang="ko-KR" sz="2339" dirty="0" err="1"/>
              <a:t>0px</a:t>
            </a:r>
            <a:r>
              <a:rPr lang="ko-KR" altLang="en-US" sz="2339" dirty="0"/>
              <a:t>인 단락입니다</a:t>
            </a:r>
            <a:r>
              <a:rPr lang="en-US" altLang="ko-KR" sz="2339" dirty="0"/>
              <a:t>.&lt;/p&gt;</a:t>
            </a:r>
          </a:p>
          <a:p>
            <a:r>
              <a:rPr lang="en-US" altLang="ko-KR" sz="2339" dirty="0"/>
              <a:t>    &lt;p id="target"&gt;margin: </a:t>
            </a:r>
            <a:r>
              <a:rPr lang="en-US" altLang="ko-KR" sz="2339" dirty="0" err="1"/>
              <a:t>10px</a:t>
            </a:r>
            <a:r>
              <a:rPr lang="en-US" altLang="ko-KR" sz="2339" dirty="0"/>
              <a:t>, padding: </a:t>
            </a:r>
            <a:r>
              <a:rPr lang="en-US" altLang="ko-KR" sz="2339" dirty="0" err="1"/>
              <a:t>20px</a:t>
            </a:r>
            <a:r>
              <a:rPr lang="ko-KR" altLang="en-US" sz="2339" dirty="0"/>
              <a:t>인 단락입니다</a:t>
            </a:r>
            <a:r>
              <a:rPr lang="en-US" altLang="ko-KR" sz="2339" dirty="0"/>
              <a:t>.&lt;/p&gt;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pic>
        <p:nvPicPr>
          <p:cNvPr id="13315" name="_x474637112" descr="EMB0000222830e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36376" y="1410854"/>
            <a:ext cx="5799220" cy="239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38080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박스의 크기 계산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56709" y="1920238"/>
            <a:ext cx="8701828" cy="48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6600735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15186" y="1827948"/>
            <a:ext cx="11094016" cy="6433925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    &lt;style&gt;</a:t>
            </a:r>
          </a:p>
          <a:p>
            <a:r>
              <a:rPr lang="en-US" altLang="ko-KR" sz="2339" dirty="0"/>
              <a:t>        </a:t>
            </a:r>
            <a:r>
              <a:rPr lang="en-US" altLang="ko-KR" sz="2339" dirty="0" err="1"/>
              <a:t>div.test</a:t>
            </a:r>
            <a:r>
              <a:rPr lang="en-US" altLang="ko-KR" sz="2339" dirty="0"/>
              <a:t> { background-color: yellow;</a:t>
            </a:r>
          </a:p>
          <a:p>
            <a:r>
              <a:rPr lang="en-US" altLang="ko-KR" sz="2339" dirty="0"/>
              <a:t>            width: 200px; padding: 10px;</a:t>
            </a:r>
          </a:p>
          <a:p>
            <a:r>
              <a:rPr lang="en-US" altLang="ko-KR" sz="2339" dirty="0"/>
              <a:t>            border: 5px solid red; margin: 20px; }</a:t>
            </a:r>
          </a:p>
          <a:p>
            <a:r>
              <a:rPr lang="en-US" altLang="ko-KR" sz="2339" dirty="0"/>
              <a:t>    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&lt;div class="test"&gt;</a:t>
            </a:r>
            <a:r>
              <a:rPr lang="ko-KR" altLang="en-US" sz="2339" dirty="0"/>
              <a:t>이것은 </a:t>
            </a:r>
            <a:r>
              <a:rPr lang="en-US" altLang="ko-KR" sz="2339" dirty="0"/>
              <a:t>div </a:t>
            </a:r>
            <a:r>
              <a:rPr lang="ko-KR" altLang="en-US" sz="2339" dirty="0"/>
              <a:t>요소로서 전체 폭은 </a:t>
            </a:r>
            <a:r>
              <a:rPr lang="en-US" altLang="ko-KR" sz="2339" dirty="0"/>
              <a:t>270</a:t>
            </a:r>
            <a:r>
              <a:rPr lang="ko-KR" altLang="en-US" sz="2339" dirty="0"/>
              <a:t>픽셀이다</a:t>
            </a:r>
            <a:r>
              <a:rPr lang="en-US" altLang="ko-KR" sz="2339" dirty="0"/>
              <a:t>.&lt;/div&gt;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pic>
        <p:nvPicPr>
          <p:cNvPr id="15361" name="_x474637512" descr="EMB0000222830f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65505" y="1551111"/>
            <a:ext cx="6543699" cy="200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7097908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배경 설정하기 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391022" y="1658374"/>
          <a:ext cx="11167263" cy="409246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738629"/>
                <a:gridCol w="7428634"/>
              </a:tblGrid>
              <a:tr h="58463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endParaRPr lang="ko-KR" altLang="en-US" sz="21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1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8463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background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한줄에서 모든 배경 속성을 정의한다</a:t>
                      </a:r>
                      <a:r>
                        <a:rPr lang="en-US" altLang="ko-KR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ko-KR" alt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8463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background-attachment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 이미지가 고정되어 있는지 스크롤되는지를 지정한다</a:t>
                      </a:r>
                      <a:r>
                        <a:rPr lang="en-US" altLang="ko-KR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8463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background-color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배경색을 정의한다</a:t>
                      </a:r>
                      <a:r>
                        <a:rPr lang="en-US" altLang="ko-KR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ko-KR" alt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8463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background-image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 이미지를 정의한다</a:t>
                      </a:r>
                      <a:r>
                        <a:rPr lang="en-US" altLang="ko-KR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ko-KR" alt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8463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background-position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 이미지의 시작위치를 지정한다</a:t>
                      </a:r>
                      <a:r>
                        <a:rPr lang="en-US" altLang="ko-KR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ko-KR" alt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8463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background-repeat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 이미지의 반복 여부를 지정한다</a:t>
                      </a:r>
                      <a:r>
                        <a:rPr lang="en-US" altLang="ko-KR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</a:tbl>
          </a:graphicData>
        </a:graphic>
      </p:graphicFrame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91021" y="5881444"/>
            <a:ext cx="11156950" cy="2089972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body { background-color: red; } /* </a:t>
            </a:r>
            <a:r>
              <a:rPr lang="ko-KR" altLang="en-US" sz="2339" dirty="0"/>
              <a:t>배경을 빨간색으로 설정한다 *</a:t>
            </a:r>
            <a:r>
              <a:rPr lang="en-US" altLang="ko-KR" sz="2339" dirty="0"/>
              <a:t>/</a:t>
            </a:r>
            <a:endParaRPr lang="ko-KR" altLang="en-US" sz="2339" dirty="0"/>
          </a:p>
          <a:p>
            <a:r>
              <a:rPr lang="en-US" altLang="ko-KR" sz="2339" dirty="0"/>
              <a:t>body { background-color: </a:t>
            </a:r>
            <a:r>
              <a:rPr lang="en-US" altLang="ko-KR" sz="2339" dirty="0" err="1"/>
              <a:t>rgb</a:t>
            </a:r>
            <a:r>
              <a:rPr lang="en-US" altLang="ko-KR" sz="2339" dirty="0"/>
              <a:t>(255,0,0); }/* </a:t>
            </a:r>
            <a:r>
              <a:rPr lang="ko-KR" altLang="en-US" sz="2339" dirty="0"/>
              <a:t>배경을 빨간색으로 설정한다 *</a:t>
            </a:r>
            <a:r>
              <a:rPr lang="en-US" altLang="ko-KR" sz="2339" dirty="0"/>
              <a:t>/</a:t>
            </a:r>
            <a:endParaRPr lang="ko-KR" altLang="en-US" sz="2339" dirty="0"/>
          </a:p>
          <a:p>
            <a:r>
              <a:rPr lang="en-US" altLang="ko-KR" sz="2339" dirty="0"/>
              <a:t>body { background-color: #</a:t>
            </a:r>
            <a:r>
              <a:rPr lang="en-US" altLang="ko-KR" sz="2339" dirty="0" err="1"/>
              <a:t>ff0000</a:t>
            </a:r>
            <a:r>
              <a:rPr lang="en-US" altLang="ko-KR" sz="2339" dirty="0"/>
              <a:t>; }	/* </a:t>
            </a:r>
            <a:r>
              <a:rPr lang="ko-KR" altLang="en-US" sz="2339" dirty="0"/>
              <a:t>배경을 빨간색으로 설정한다 *</a:t>
            </a:r>
            <a:r>
              <a:rPr lang="en-US" altLang="ko-KR" sz="2339" dirty="0"/>
              <a:t>/</a:t>
            </a:r>
            <a:endParaRPr lang="ko-KR" altLang="en-US" sz="2339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4741263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배경 이미지 설정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03662" y="1410854"/>
            <a:ext cx="11131934" cy="6754070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 fontScale="92500" lnSpcReduction="10000"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    &lt;style&gt;</a:t>
            </a:r>
          </a:p>
          <a:p>
            <a:r>
              <a:rPr lang="en-US" altLang="ko-KR" sz="2339" dirty="0"/>
              <a:t>        body {</a:t>
            </a:r>
          </a:p>
          <a:p>
            <a:r>
              <a:rPr lang="en-US" altLang="ko-KR" sz="2339" dirty="0"/>
              <a:t>            background-image: </a:t>
            </a:r>
            <a:r>
              <a:rPr lang="en-US" altLang="ko-KR" sz="2339" dirty="0" err="1"/>
              <a:t>url</a:t>
            </a:r>
            <a:r>
              <a:rPr lang="en-US" altLang="ko-KR" sz="2339" dirty="0"/>
              <a:t>('</a:t>
            </a:r>
            <a:r>
              <a:rPr lang="en-US" altLang="ko-KR" sz="2339" dirty="0" err="1"/>
              <a:t>back1.jpg</a:t>
            </a:r>
            <a:r>
              <a:rPr lang="en-US" altLang="ko-KR" sz="2339" dirty="0"/>
              <a:t>')</a:t>
            </a:r>
          </a:p>
          <a:p>
            <a:r>
              <a:rPr lang="en-US" altLang="ko-KR" sz="2339" dirty="0"/>
              <a:t>        }</a:t>
            </a:r>
          </a:p>
          <a:p>
            <a:r>
              <a:rPr lang="en-US" altLang="ko-KR" sz="2339" dirty="0"/>
              <a:t>    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h1</a:t>
            </a:r>
            <a:r>
              <a:rPr lang="en-US" altLang="ko-KR" sz="2339" dirty="0"/>
              <a:t>&gt;</a:t>
            </a:r>
            <a:r>
              <a:rPr lang="ko-KR" altLang="en-US" sz="2339" dirty="0"/>
              <a:t>삶이 그대를 속일지라도</a:t>
            </a:r>
            <a:r>
              <a:rPr lang="en-US" altLang="ko-KR" sz="2339" dirty="0"/>
              <a:t>&lt;/</a:t>
            </a:r>
            <a:r>
              <a:rPr lang="en-US" altLang="ko-KR" sz="2339" dirty="0" err="1"/>
              <a:t>h1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    &lt;p&gt; </a:t>
            </a:r>
            <a:r>
              <a:rPr lang="ko-KR" altLang="en-US" sz="2339" dirty="0"/>
              <a:t>삶이 그대를 속일지라도</a:t>
            </a:r>
          </a:p>
          <a:p>
            <a:r>
              <a:rPr lang="ko-KR" altLang="en-US" sz="2339" dirty="0"/>
              <a:t>	슬퍼하거나 노하지 말아라</a:t>
            </a:r>
            <a:r>
              <a:rPr lang="en-US" altLang="ko-KR" sz="2339" dirty="0"/>
              <a:t>.</a:t>
            </a:r>
          </a:p>
          <a:p>
            <a:r>
              <a:rPr lang="en-US" altLang="ko-KR" sz="2339" dirty="0"/>
              <a:t>	...</a:t>
            </a:r>
          </a:p>
          <a:p>
            <a:r>
              <a:rPr lang="en-US" altLang="ko-KR" sz="2339" dirty="0"/>
              <a:t>	</a:t>
            </a:r>
            <a:r>
              <a:rPr lang="ko-KR" altLang="en-US" sz="2339" dirty="0"/>
              <a:t>지나가 버린 것 그리움이 되리니</a:t>
            </a:r>
            <a:r>
              <a:rPr lang="en-US" altLang="ko-KR" sz="2339" dirty="0"/>
              <a:t>.</a:t>
            </a:r>
          </a:p>
          <a:p>
            <a:r>
              <a:rPr lang="en-US" altLang="ko-KR" sz="2339" dirty="0"/>
              <a:t>    &lt;/p&gt;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pic>
        <p:nvPicPr>
          <p:cNvPr id="19457" name="_x254942496" descr="EMB0000222830f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9921" y="521138"/>
            <a:ext cx="5886664" cy="256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5163103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고정된 배경 이미지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91022" y="1410855"/>
            <a:ext cx="11144574" cy="6488647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    &lt;style&gt;</a:t>
            </a:r>
          </a:p>
          <a:p>
            <a:r>
              <a:rPr lang="en-US" altLang="ko-KR" sz="2339" dirty="0"/>
              <a:t>        body {</a:t>
            </a:r>
          </a:p>
          <a:p>
            <a:r>
              <a:rPr lang="en-US" altLang="ko-KR" sz="2339" dirty="0"/>
              <a:t>            background-image: </a:t>
            </a:r>
            <a:r>
              <a:rPr lang="en-US" altLang="ko-KR" sz="2339" dirty="0" err="1"/>
              <a:t>url</a:t>
            </a:r>
            <a:r>
              <a:rPr lang="en-US" altLang="ko-KR" sz="2339" dirty="0" smtClean="0"/>
              <a:t>(‘images/back1.jpg</a:t>
            </a:r>
            <a:r>
              <a:rPr lang="en-US" altLang="ko-KR" sz="2339" dirty="0"/>
              <a:t>');</a:t>
            </a:r>
          </a:p>
          <a:p>
            <a:r>
              <a:rPr lang="en-US" altLang="ko-KR" sz="2339" dirty="0"/>
              <a:t>            background-repeat: no-repeat;</a:t>
            </a:r>
          </a:p>
          <a:p>
            <a:r>
              <a:rPr lang="en-US" altLang="ko-KR" sz="2339" dirty="0"/>
              <a:t>            background-attachment: fixed</a:t>
            </a:r>
            <a:r>
              <a:rPr lang="en-US" altLang="ko-KR" sz="2339" dirty="0" smtClean="0"/>
              <a:t>;  </a:t>
            </a:r>
          </a:p>
          <a:p>
            <a:r>
              <a:rPr lang="en-US" altLang="ko-KR" sz="2339" dirty="0"/>
              <a:t> </a:t>
            </a:r>
            <a:r>
              <a:rPr lang="en-US" altLang="ko-KR" sz="2339" dirty="0" smtClean="0"/>
              <a:t>            //</a:t>
            </a:r>
            <a:r>
              <a:rPr lang="en-US" altLang="ko-KR" sz="2339" dirty="0" err="1" smtClean="0"/>
              <a:t>scroll:default</a:t>
            </a:r>
            <a:r>
              <a:rPr lang="en-US" altLang="ko-KR" sz="2339" dirty="0" smtClean="0"/>
              <a:t> //local , initial-&gt; </a:t>
            </a:r>
            <a:r>
              <a:rPr lang="ko-KR" altLang="en-US" sz="2339" dirty="0" smtClean="0"/>
              <a:t>같은 의미</a:t>
            </a:r>
            <a:endParaRPr lang="en-US" altLang="ko-KR" sz="2339" dirty="0"/>
          </a:p>
          <a:p>
            <a:r>
              <a:rPr lang="en-US" altLang="ko-KR" sz="2339" dirty="0"/>
              <a:t>        }</a:t>
            </a:r>
          </a:p>
          <a:p>
            <a:r>
              <a:rPr lang="en-US" altLang="ko-KR" sz="2339" dirty="0"/>
              <a:t>    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&lt;p&gt;</a:t>
            </a:r>
            <a:r>
              <a:rPr lang="ko-KR" altLang="en-US" sz="2339" dirty="0"/>
              <a:t>이미지는 한번만 표시되고 위치가 고정되어 있다</a:t>
            </a:r>
            <a:r>
              <a:rPr lang="en-US" altLang="ko-KR" sz="2339" dirty="0"/>
              <a:t>.&lt;/p&gt;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pic>
        <p:nvPicPr>
          <p:cNvPr id="20481" name="_x254944496" descr="EMB00002228310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31327" y="6112354"/>
            <a:ext cx="5469571" cy="2093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9474880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배경 이미지 크기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79497" y="1549703"/>
            <a:ext cx="11056099" cy="6855369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 fontScale="92500" lnSpcReduction="10000"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&lt;style&gt;</a:t>
            </a:r>
          </a:p>
          <a:p>
            <a:r>
              <a:rPr lang="en-US" altLang="ko-KR" sz="2339" dirty="0"/>
              <a:t>    div {width: 500px; height: 100px;</a:t>
            </a:r>
          </a:p>
          <a:p>
            <a:r>
              <a:rPr lang="en-US" altLang="ko-KR" sz="2339" dirty="0"/>
              <a:t>        background: </a:t>
            </a:r>
            <a:r>
              <a:rPr lang="en-US" altLang="ko-KR" sz="2339" dirty="0" err="1"/>
              <a:t>url</a:t>
            </a:r>
            <a:r>
              <a:rPr lang="en-US" altLang="ko-KR" sz="2339" dirty="0"/>
              <a:t>(back.jpg</a:t>
            </a:r>
            <a:r>
              <a:rPr lang="en-US" altLang="ko-KR" sz="2339" dirty="0" smtClean="0"/>
              <a:t>);</a:t>
            </a:r>
          </a:p>
          <a:p>
            <a:r>
              <a:rPr lang="en-US" altLang="ko-KR" sz="2339"/>
              <a:t> </a:t>
            </a:r>
            <a:r>
              <a:rPr lang="en-US" altLang="ko-KR" sz="2339" smtClean="0"/>
              <a:t>       background-size</a:t>
            </a:r>
            <a:r>
              <a:rPr lang="en-US" altLang="ko-KR" sz="2339" dirty="0"/>
              <a:t>: 100px </a:t>
            </a:r>
            <a:r>
              <a:rPr lang="en-US" altLang="ko-KR" sz="2339" dirty="0" err="1"/>
              <a:t>100px</a:t>
            </a:r>
            <a:r>
              <a:rPr lang="en-US" altLang="ko-KR" sz="2339" dirty="0"/>
              <a:t>; </a:t>
            </a:r>
          </a:p>
          <a:p>
            <a:r>
              <a:rPr lang="en-US" altLang="ko-KR" sz="2339" dirty="0"/>
              <a:t>        background-repeat: no-repeat;</a:t>
            </a:r>
          </a:p>
          <a:p>
            <a:r>
              <a:rPr lang="en-US" altLang="ko-KR" sz="2339" dirty="0" smtClean="0"/>
              <a:t>}</a:t>
            </a:r>
            <a:endParaRPr lang="en-US" altLang="ko-KR" sz="2339" dirty="0"/>
          </a:p>
          <a:p>
            <a:r>
              <a:rPr lang="en-US" altLang="ko-KR" sz="2339" dirty="0"/>
              <a:t>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&lt;div&gt;</a:t>
            </a:r>
          </a:p>
          <a:p>
            <a:r>
              <a:rPr lang="ko-KR" altLang="en-US" sz="2339" dirty="0"/>
              <a:t>지금 그 사람의 이름은 잊었지만 그의 눈동자 입술은  내 가슴에 있네</a:t>
            </a:r>
            <a:r>
              <a:rPr lang="en-US" altLang="ko-KR" sz="2339" dirty="0"/>
              <a:t>...</a:t>
            </a:r>
            <a:r>
              <a:rPr lang="ko-KR" altLang="en-US" sz="2339" dirty="0"/>
              <a:t> 내 가슴에 있네</a:t>
            </a:r>
          </a:p>
          <a:p>
            <a:r>
              <a:rPr lang="en-US" altLang="ko-KR" sz="2339" dirty="0"/>
              <a:t>&lt;/div&gt;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pic>
        <p:nvPicPr>
          <p:cNvPr id="21505" name="_x253743048" descr="EMB00002228310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53383" y="1549702"/>
            <a:ext cx="5330540" cy="170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4631614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박스모델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요소들을 </a:t>
            </a:r>
            <a:r>
              <a:rPr lang="ko-KR" altLang="en-US" dirty="0"/>
              <a:t>박스</a:t>
            </a:r>
            <a:r>
              <a:rPr lang="en-US" altLang="ko-KR" dirty="0"/>
              <a:t>(</a:t>
            </a:r>
            <a:r>
              <a:rPr lang="ko-KR" altLang="en-US" dirty="0"/>
              <a:t>사각형</a:t>
            </a:r>
            <a:r>
              <a:rPr lang="en-US" altLang="ko-KR" dirty="0"/>
              <a:t>) </a:t>
            </a:r>
            <a:r>
              <a:rPr lang="ko-KR" altLang="en-US" dirty="0"/>
              <a:t>형태로 그리는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r>
              <a:rPr lang="ko-KR" altLang="en-US" dirty="0" smtClean="0"/>
              <a:t>박스는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배치</a:t>
            </a:r>
            <a:r>
              <a:rPr lang="en-US" altLang="ko-KR" dirty="0"/>
              <a:t>, </a:t>
            </a:r>
            <a:r>
              <a:rPr lang="ko-KR" altLang="en-US" dirty="0"/>
              <a:t>색상</a:t>
            </a:r>
            <a:r>
              <a:rPr lang="en-US" altLang="ko-KR" dirty="0"/>
              <a:t>, </a:t>
            </a:r>
            <a:r>
              <a:rPr lang="ko-KR" altLang="en-US" dirty="0"/>
              <a:t>경계 </a:t>
            </a:r>
            <a:r>
              <a:rPr lang="ko-KR" altLang="en-US" dirty="0" smtClean="0"/>
              <a:t>등의 속성을 가진다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8886" y="3044467"/>
            <a:ext cx="10511062" cy="4275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0358174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링크 스타일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err="1"/>
              <a:t>a:link</a:t>
            </a:r>
            <a:r>
              <a:rPr lang="en-US" altLang="ko-KR" dirty="0"/>
              <a:t> - </a:t>
            </a:r>
            <a:r>
              <a:rPr lang="ko-KR" altLang="en-US" dirty="0"/>
              <a:t>방문되지 않은 링크의 스타일</a:t>
            </a:r>
          </a:p>
          <a:p>
            <a:pPr lvl="0"/>
            <a:r>
              <a:rPr lang="en-US" altLang="ko-KR" dirty="0" err="1"/>
              <a:t>a:visited</a:t>
            </a:r>
            <a:r>
              <a:rPr lang="en-US" altLang="ko-KR" dirty="0"/>
              <a:t> - </a:t>
            </a:r>
            <a:r>
              <a:rPr lang="ko-KR" altLang="en-US" dirty="0"/>
              <a:t>방문된 링크의 스타일</a:t>
            </a:r>
          </a:p>
          <a:p>
            <a:pPr lvl="0"/>
            <a:r>
              <a:rPr lang="en-US" altLang="ko-KR" dirty="0" err="1"/>
              <a:t>a:hover</a:t>
            </a:r>
            <a:r>
              <a:rPr lang="en-US" altLang="ko-KR" dirty="0"/>
              <a:t> - </a:t>
            </a:r>
            <a:r>
              <a:rPr lang="ko-KR" altLang="en-US" dirty="0"/>
              <a:t>마우스가 위에 있을 때의 스타일</a:t>
            </a:r>
          </a:p>
          <a:p>
            <a:pPr lvl="0"/>
            <a:r>
              <a:rPr lang="en-US" altLang="ko-KR" dirty="0" err="1"/>
              <a:t>a:active</a:t>
            </a:r>
            <a:r>
              <a:rPr lang="en-US" altLang="ko-KR" dirty="0"/>
              <a:t> - </a:t>
            </a:r>
            <a:r>
              <a:rPr lang="ko-KR" altLang="en-US" dirty="0"/>
              <a:t>마우스로 클릭되는 때의 </a:t>
            </a:r>
            <a:r>
              <a:rPr lang="ko-KR" altLang="en-US" dirty="0" smtClean="0"/>
              <a:t>스타일</a:t>
            </a:r>
            <a:endParaRPr lang="en-US" altLang="ko-KR" dirty="0" smtClean="0"/>
          </a:p>
          <a:p>
            <a:pPr lvl="0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1110979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링크 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78384" y="1551113"/>
            <a:ext cx="11157212" cy="6828679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&lt;style&gt;</a:t>
            </a:r>
          </a:p>
          <a:p>
            <a:r>
              <a:rPr lang="en-US" altLang="ko-KR" sz="2339" dirty="0"/>
              <a:t>  a:link { color: red; }    </a:t>
            </a:r>
          </a:p>
          <a:p>
            <a:r>
              <a:rPr lang="en-US" altLang="ko-KR" sz="2339" dirty="0"/>
              <a:t>  </a:t>
            </a:r>
            <a:r>
              <a:rPr lang="en-US" altLang="ko-KR" sz="2339" dirty="0" err="1"/>
              <a:t>a:visited</a:t>
            </a:r>
            <a:r>
              <a:rPr lang="en-US" altLang="ko-KR" sz="2339" dirty="0"/>
              <a:t> { </a:t>
            </a:r>
            <a:r>
              <a:rPr lang="en-US" altLang="ko-KR" sz="2339" dirty="0" err="1"/>
              <a:t>color:green</a:t>
            </a:r>
            <a:r>
              <a:rPr lang="en-US" altLang="ko-KR" sz="2339" dirty="0"/>
              <a:t>; } </a:t>
            </a:r>
          </a:p>
          <a:p>
            <a:r>
              <a:rPr lang="en-US" altLang="ko-KR" sz="2339" dirty="0"/>
              <a:t>  </a:t>
            </a:r>
            <a:r>
              <a:rPr lang="en-US" altLang="ko-KR" sz="2339" dirty="0" err="1"/>
              <a:t>a:hover</a:t>
            </a:r>
            <a:r>
              <a:rPr lang="en-US" altLang="ko-KR" sz="2339" dirty="0"/>
              <a:t> { </a:t>
            </a:r>
            <a:r>
              <a:rPr lang="en-US" altLang="ko-KR" sz="2339" dirty="0" err="1"/>
              <a:t>color:blue</a:t>
            </a:r>
            <a:r>
              <a:rPr lang="en-US" altLang="ko-KR" sz="2339" dirty="0"/>
              <a:t>; }   </a:t>
            </a:r>
          </a:p>
          <a:p>
            <a:r>
              <a:rPr lang="en-US" altLang="ko-KR" sz="2339" dirty="0"/>
              <a:t>  </a:t>
            </a:r>
            <a:r>
              <a:rPr lang="en-US" altLang="ko-KR" sz="2339" dirty="0" err="1"/>
              <a:t>a:active</a:t>
            </a:r>
            <a:r>
              <a:rPr lang="en-US" altLang="ko-KR" sz="2339" dirty="0"/>
              <a:t> { </a:t>
            </a:r>
            <a:r>
              <a:rPr lang="en-US" altLang="ko-KR" sz="2339" dirty="0" err="1"/>
              <a:t>color:yellow</a:t>
            </a:r>
            <a:r>
              <a:rPr lang="en-US" altLang="ko-KR" sz="2339" dirty="0"/>
              <a:t>; }  </a:t>
            </a:r>
          </a:p>
          <a:p>
            <a:r>
              <a:rPr lang="en-US" altLang="ko-KR" sz="2339" dirty="0"/>
              <a:t>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&lt;p&gt;&lt;a </a:t>
            </a:r>
            <a:r>
              <a:rPr lang="en-US" altLang="ko-KR" sz="2339" dirty="0" err="1"/>
              <a:t>href</a:t>
            </a:r>
            <a:r>
              <a:rPr lang="en-US" altLang="ko-KR" sz="2339" dirty="0"/>
              <a:t>="" target="_blank"&gt;</a:t>
            </a:r>
          </a:p>
          <a:p>
            <a:r>
              <a:rPr lang="ko-KR" altLang="en-US" sz="2339" dirty="0"/>
              <a:t>    여기가 링크입니다</a:t>
            </a:r>
            <a:r>
              <a:rPr lang="en-US" altLang="ko-KR" sz="2339" dirty="0"/>
              <a:t>.&lt;/a&gt;</a:t>
            </a:r>
          </a:p>
          <a:p>
            <a:r>
              <a:rPr lang="en-US" altLang="ko-KR" sz="2339" dirty="0"/>
              <a:t>&lt;/p&gt;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pic>
        <p:nvPicPr>
          <p:cNvPr id="22529" name="_x254943536" descr="EMB00002228310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14400" y="2866335"/>
            <a:ext cx="4751160" cy="1031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2531" name="_x254944736" descr="EMB0000222831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82214" y="4393824"/>
            <a:ext cx="4739449" cy="102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2533" name="_x254943536" descr="EMB00002228311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01209" y="5936017"/>
            <a:ext cx="4720454" cy="102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/>
          <p:cNvCxnSpPr>
            <a:endCxn id="22529" idx="1"/>
          </p:cNvCxnSpPr>
          <p:nvPr/>
        </p:nvCxnSpPr>
        <p:spPr bwMode="auto">
          <a:xfrm flipV="1">
            <a:off x="3906571" y="3381997"/>
            <a:ext cx="2507829" cy="1112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직선 화살표 연결선 6"/>
          <p:cNvCxnSpPr>
            <a:endCxn id="22531" idx="1"/>
          </p:cNvCxnSpPr>
          <p:nvPr/>
        </p:nvCxnSpPr>
        <p:spPr bwMode="auto">
          <a:xfrm>
            <a:off x="4681994" y="3860168"/>
            <a:ext cx="1900219" cy="10482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직선 화살표 연결선 12"/>
          <p:cNvCxnSpPr/>
          <p:nvPr/>
        </p:nvCxnSpPr>
        <p:spPr bwMode="auto">
          <a:xfrm>
            <a:off x="4207396" y="4393824"/>
            <a:ext cx="2659236" cy="21335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3910047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링크 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28939" y="1551113"/>
            <a:ext cx="11106656" cy="6765485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    &lt;style&gt;</a:t>
            </a:r>
          </a:p>
          <a:p>
            <a:r>
              <a:rPr lang="en-US" altLang="ko-KR" sz="2339" dirty="0"/>
              <a:t>        a.style1:link {color: #ff0000; }</a:t>
            </a:r>
          </a:p>
          <a:p>
            <a:r>
              <a:rPr lang="en-US" altLang="ko-KR" sz="2339" dirty="0"/>
              <a:t>        a.style1:visited {color: #0000ff; }</a:t>
            </a:r>
          </a:p>
          <a:p>
            <a:r>
              <a:rPr lang="en-US" altLang="ko-KR" sz="2339" dirty="0"/>
              <a:t>        a.style1:hover {font-size: 150%; }</a:t>
            </a:r>
          </a:p>
          <a:p>
            <a:r>
              <a:rPr lang="en-US" altLang="ko-KR" sz="2339" dirty="0"/>
              <a:t>        a.style2:link {color: #ff0000; }</a:t>
            </a:r>
          </a:p>
          <a:p>
            <a:r>
              <a:rPr lang="en-US" altLang="ko-KR" sz="2339" dirty="0"/>
              <a:t>        a.style2:visited {color: #0000ff; }</a:t>
            </a:r>
          </a:p>
          <a:p>
            <a:r>
              <a:rPr lang="en-US" altLang="ko-KR" sz="2339" dirty="0"/>
              <a:t>        a.style2:hover {background: #66ff66; }</a:t>
            </a:r>
          </a:p>
          <a:p>
            <a:r>
              <a:rPr lang="en-US" altLang="ko-KR" sz="2339" dirty="0"/>
              <a:t>    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&lt;p&gt;</a:t>
            </a:r>
            <a:r>
              <a:rPr lang="ko-KR" altLang="en-US" sz="2339" dirty="0"/>
              <a:t>마우스를 </a:t>
            </a:r>
            <a:r>
              <a:rPr lang="ko-KR" altLang="en-US" sz="2339" dirty="0" err="1"/>
              <a:t>올려놓으면</a:t>
            </a:r>
            <a:r>
              <a:rPr lang="ko-KR" altLang="en-US" sz="2339" dirty="0"/>
              <a:t> 스타일이 변경됩니다</a:t>
            </a:r>
            <a:r>
              <a:rPr lang="en-US" altLang="ko-KR" sz="2339" dirty="0"/>
              <a:t>.&lt;/p&gt;</a:t>
            </a:r>
          </a:p>
          <a:p>
            <a:r>
              <a:rPr lang="en-US" altLang="ko-KR" sz="2339" dirty="0"/>
              <a:t>    &lt;p&gt;&lt;a class="</a:t>
            </a:r>
            <a:r>
              <a:rPr lang="en-US" altLang="ko-KR" sz="2339" dirty="0" err="1"/>
              <a:t>style1</a:t>
            </a:r>
            <a:r>
              <a:rPr lang="en-US" altLang="ko-KR" sz="2339" dirty="0"/>
              <a:t>" </a:t>
            </a:r>
            <a:r>
              <a:rPr lang="en-US" altLang="ko-KR" sz="2339" dirty="0" err="1"/>
              <a:t>href</a:t>
            </a:r>
            <a:r>
              <a:rPr lang="en-US" altLang="ko-KR" sz="2339" dirty="0"/>
              <a:t>="</a:t>
            </a:r>
            <a:r>
              <a:rPr lang="en-US" altLang="ko-KR" sz="2339" dirty="0" err="1"/>
              <a:t>index.html</a:t>
            </a:r>
            <a:r>
              <a:rPr lang="en-US" altLang="ko-KR" sz="2339" dirty="0"/>
              <a:t>" target="_blank"&gt;</a:t>
            </a:r>
          </a:p>
          <a:p>
            <a:r>
              <a:rPr lang="en-US" altLang="ko-KR" sz="2339" dirty="0"/>
              <a:t>	</a:t>
            </a:r>
            <a:r>
              <a:rPr lang="ko-KR" altLang="en-US" sz="2339" dirty="0" err="1"/>
              <a:t>폰트크기를</a:t>
            </a:r>
            <a:r>
              <a:rPr lang="ko-KR" altLang="en-US" sz="2339" dirty="0"/>
              <a:t> 변경하는 링크</a:t>
            </a:r>
            <a:r>
              <a:rPr lang="en-US" altLang="ko-KR" sz="2339" dirty="0"/>
              <a:t>&lt;/a&gt;&lt;/p&gt;</a:t>
            </a:r>
          </a:p>
          <a:p>
            <a:r>
              <a:rPr lang="en-US" altLang="ko-KR" sz="2339" dirty="0"/>
              <a:t>    &lt;p&gt;&lt;a class="</a:t>
            </a:r>
            <a:r>
              <a:rPr lang="en-US" altLang="ko-KR" sz="2339" dirty="0" err="1"/>
              <a:t>style2</a:t>
            </a:r>
            <a:r>
              <a:rPr lang="en-US" altLang="ko-KR" sz="2339" dirty="0"/>
              <a:t>" </a:t>
            </a:r>
            <a:r>
              <a:rPr lang="en-US" altLang="ko-KR" sz="2339" dirty="0" err="1"/>
              <a:t>href</a:t>
            </a:r>
            <a:r>
              <a:rPr lang="en-US" altLang="ko-KR" sz="2339" dirty="0"/>
              <a:t>="</a:t>
            </a:r>
            <a:r>
              <a:rPr lang="en-US" altLang="ko-KR" sz="2339" dirty="0" err="1"/>
              <a:t>index.html</a:t>
            </a:r>
            <a:r>
              <a:rPr lang="en-US" altLang="ko-KR" sz="2339" dirty="0"/>
              <a:t>" target="_blank"&gt;</a:t>
            </a:r>
          </a:p>
          <a:p>
            <a:r>
              <a:rPr lang="en-US" altLang="ko-KR" sz="2339" dirty="0"/>
              <a:t>	</a:t>
            </a:r>
            <a:r>
              <a:rPr lang="ko-KR" altLang="en-US" sz="2339" dirty="0"/>
              <a:t>배경색을 변경하는 링크</a:t>
            </a:r>
            <a:r>
              <a:rPr lang="en-US" altLang="ko-KR" sz="2339" dirty="0"/>
              <a:t>&lt;/a&gt;&lt;/p&gt;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pic>
        <p:nvPicPr>
          <p:cNvPr id="23553" name="_x474639032" descr="EMB00002228311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92471" y="1798520"/>
            <a:ext cx="3677702" cy="1521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3555" name="_x474639592" descr="EMB00002228311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92471" y="3762796"/>
            <a:ext cx="3677702" cy="1521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6986004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스타일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658437" y="1637295"/>
          <a:ext cx="10609932" cy="263238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639595"/>
                <a:gridCol w="7970337"/>
              </a:tblGrid>
              <a:tr h="52647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endParaRPr lang="ko-KR" altLang="en-US" sz="21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1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264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list-style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리스트에 대한 속성을 한줄로 설정한다</a:t>
                      </a:r>
                      <a:r>
                        <a:rPr lang="en-US" altLang="ko-KR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264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list-style-image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 항목 마커를 이미지로 지정한다</a:t>
                      </a:r>
                      <a:r>
                        <a:rPr lang="en-US" altLang="ko-KR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ko-KR" alt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264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list-style-position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 마커의 위치를 안쪽인지 바깥쪽인지를 지정한다</a:t>
                      </a:r>
                      <a:r>
                        <a:rPr lang="en-US" altLang="ko-KR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ko-KR" alt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264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list-style-type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 </a:t>
                      </a:r>
                      <a:r>
                        <a:rPr lang="ko-KR" altLang="en-US" sz="2100" kern="0" spc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마커의</a:t>
                      </a: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타입을 지정한다</a:t>
                      </a:r>
                      <a:r>
                        <a:rPr lang="en-US" altLang="ko-KR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</a:tbl>
          </a:graphicData>
        </a:graphic>
      </p:graphicFrame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8323" y="4526560"/>
            <a:ext cx="9518601" cy="3575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2358719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수평 리스트 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69738" y="1410854"/>
            <a:ext cx="11065859" cy="690574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 smtClean="0"/>
              <a:t>&lt;style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 err="1"/>
              <a:t>ul</a:t>
            </a:r>
            <a:r>
              <a:rPr lang="en-US" altLang="ko-KR" sz="2339" dirty="0"/>
              <a:t> { 	</a:t>
            </a:r>
          </a:p>
          <a:p>
            <a:r>
              <a:rPr lang="en-US" altLang="ko-KR" sz="2000" dirty="0"/>
              <a:t>    </a:t>
            </a:r>
            <a:r>
              <a:rPr lang="en-US" altLang="ko-KR" sz="2400" dirty="0" err="1"/>
              <a:t>list-style:none</a:t>
            </a:r>
            <a:r>
              <a:rPr lang="en-US" altLang="ko-KR" sz="2400" dirty="0"/>
              <a:t>; </a:t>
            </a:r>
            <a:r>
              <a:rPr lang="en-US" altLang="ko-KR" sz="2400" dirty="0" err="1"/>
              <a:t>text-align:center</a:t>
            </a:r>
            <a:r>
              <a:rPr lang="en-US" altLang="ko-KR" sz="2400" dirty="0"/>
              <a:t>; 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border-top:1px </a:t>
            </a:r>
            <a:r>
              <a:rPr lang="en-US" altLang="ko-KR" sz="2400" dirty="0"/>
              <a:t>solid red;</a:t>
            </a:r>
          </a:p>
          <a:p>
            <a:r>
              <a:rPr lang="en-US" altLang="ko-KR" sz="2400" dirty="0"/>
              <a:t>    border-bottom:1px solid red; padding:10px 0;</a:t>
            </a:r>
          </a:p>
          <a:p>
            <a:r>
              <a:rPr lang="en-US" altLang="ko-KR" sz="2000" dirty="0"/>
              <a:t>}</a:t>
            </a:r>
          </a:p>
          <a:p>
            <a:r>
              <a:rPr lang="en-US" altLang="ko-KR" sz="2339" dirty="0" err="1"/>
              <a:t>ul</a:t>
            </a:r>
            <a:r>
              <a:rPr lang="en-US" altLang="ko-KR" sz="2339" dirty="0"/>
              <a:t> li { 	</a:t>
            </a:r>
          </a:p>
          <a:p>
            <a:r>
              <a:rPr lang="en-US" altLang="ko-KR" sz="2339" dirty="0"/>
              <a:t>    </a:t>
            </a:r>
            <a:r>
              <a:rPr lang="en-US" altLang="ko-KR" sz="2339" dirty="0" err="1"/>
              <a:t>display:inline</a:t>
            </a:r>
            <a:r>
              <a:rPr lang="en-US" altLang="ko-KR" sz="2339" dirty="0"/>
              <a:t>; </a:t>
            </a:r>
            <a:r>
              <a:rPr lang="en-US" altLang="ko-KR" sz="2339" dirty="0" err="1"/>
              <a:t>text-transform:uppercase</a:t>
            </a:r>
            <a:r>
              <a:rPr lang="en-US" altLang="ko-KR" sz="2339" dirty="0"/>
              <a:t>; </a:t>
            </a:r>
          </a:p>
          <a:p>
            <a:r>
              <a:rPr lang="en-US" altLang="ko-KR" sz="2339" dirty="0"/>
              <a:t>    padding:0 10px; letter-spacing:10px; </a:t>
            </a:r>
          </a:p>
          <a:p>
            <a:r>
              <a:rPr lang="en-US" altLang="ko-KR" sz="2339" dirty="0"/>
              <a:t>}</a:t>
            </a:r>
          </a:p>
          <a:p>
            <a:r>
              <a:rPr lang="en-US" altLang="ko-KR" sz="2339" dirty="0" err="1"/>
              <a:t>ul</a:t>
            </a:r>
            <a:r>
              <a:rPr lang="en-US" altLang="ko-KR" sz="2339" dirty="0"/>
              <a:t> li a { </a:t>
            </a:r>
            <a:r>
              <a:rPr lang="en-US" altLang="ko-KR" sz="2339" dirty="0" err="1"/>
              <a:t>text-decoration:none</a:t>
            </a:r>
            <a:r>
              <a:rPr lang="en-US" altLang="ko-KR" sz="2339" dirty="0"/>
              <a:t>; </a:t>
            </a:r>
            <a:r>
              <a:rPr lang="en-US" altLang="ko-KR" sz="2339" dirty="0" err="1"/>
              <a:t>color:black</a:t>
            </a:r>
            <a:r>
              <a:rPr lang="en-US" altLang="ko-KR" sz="2339" dirty="0"/>
              <a:t>; }</a:t>
            </a:r>
          </a:p>
          <a:p>
            <a:r>
              <a:rPr lang="en-US" altLang="ko-KR" sz="2339" dirty="0" err="1"/>
              <a:t>ul</a:t>
            </a:r>
            <a:r>
              <a:rPr lang="en-US" altLang="ko-KR" sz="2339" dirty="0"/>
              <a:t> li a:hover { </a:t>
            </a:r>
            <a:r>
              <a:rPr lang="en-US" altLang="ko-KR" sz="2339" dirty="0" err="1"/>
              <a:t>text-decoration:underline</a:t>
            </a:r>
            <a:r>
              <a:rPr lang="en-US" altLang="ko-KR" sz="2339" dirty="0"/>
              <a:t>; }</a:t>
            </a:r>
          </a:p>
          <a:p>
            <a:r>
              <a:rPr lang="en-US" altLang="ko-KR" sz="2339" dirty="0"/>
              <a:t>&lt;/style</a:t>
            </a:r>
            <a:r>
              <a:rPr lang="en-US" altLang="ko-KR" sz="2339" dirty="0" smtClean="0"/>
              <a:t>&gt;</a:t>
            </a:r>
            <a:endParaRPr lang="en-US" altLang="ko-KR" sz="2339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5066000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수평 리스트 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10920" y="1410852"/>
            <a:ext cx="11124676" cy="3976702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&lt;</a:t>
            </a:r>
            <a:r>
              <a:rPr lang="en-US" altLang="ko-KR" sz="2339" dirty="0" err="1"/>
              <a:t>ul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      &lt;li&gt;&lt;a </a:t>
            </a:r>
            <a:r>
              <a:rPr lang="en-US" altLang="ko-KR" sz="2339" dirty="0" err="1"/>
              <a:t>href</a:t>
            </a:r>
            <a:r>
              <a:rPr lang="en-US" altLang="ko-KR" sz="2339" dirty="0"/>
              <a:t>="#"&gt;Home&lt;/a&gt;&lt;/li&gt;</a:t>
            </a:r>
          </a:p>
          <a:p>
            <a:r>
              <a:rPr lang="en-US" altLang="ko-KR" sz="2339" dirty="0"/>
              <a:t>      &lt;li&gt;&lt;a </a:t>
            </a:r>
            <a:r>
              <a:rPr lang="en-US" altLang="ko-KR" sz="2339" dirty="0" err="1"/>
              <a:t>href</a:t>
            </a:r>
            <a:r>
              <a:rPr lang="en-US" altLang="ko-KR" sz="2339" dirty="0"/>
              <a:t>="#"&gt;Blog&lt;/a&gt;&lt;/li&gt;</a:t>
            </a:r>
          </a:p>
          <a:p>
            <a:r>
              <a:rPr lang="en-US" altLang="ko-KR" sz="2339" dirty="0"/>
              <a:t>      &lt;li&gt;&lt;a </a:t>
            </a:r>
            <a:r>
              <a:rPr lang="en-US" altLang="ko-KR" sz="2339" dirty="0" err="1"/>
              <a:t>href</a:t>
            </a:r>
            <a:r>
              <a:rPr lang="en-US" altLang="ko-KR" sz="2339" dirty="0"/>
              <a:t>="#"&gt;About&lt;/a&gt;&lt;/li&gt;</a:t>
            </a:r>
          </a:p>
          <a:p>
            <a:r>
              <a:rPr lang="en-US" altLang="ko-KR" sz="2339" dirty="0"/>
              <a:t>      &lt;li&gt;&lt;a </a:t>
            </a:r>
            <a:r>
              <a:rPr lang="en-US" altLang="ko-KR" sz="2339" dirty="0" err="1"/>
              <a:t>href</a:t>
            </a:r>
            <a:r>
              <a:rPr lang="en-US" altLang="ko-KR" sz="2339" dirty="0"/>
              <a:t>="#"&gt;Contact&lt;/a&gt;&lt;/li&gt;</a:t>
            </a:r>
          </a:p>
          <a:p>
            <a:r>
              <a:rPr lang="en-US" altLang="ko-KR" sz="2339" dirty="0"/>
              <a:t>   &lt;/</a:t>
            </a:r>
            <a:r>
              <a:rPr lang="en-US" altLang="ko-KR" sz="2339" dirty="0" err="1"/>
              <a:t>ul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pic>
        <p:nvPicPr>
          <p:cNvPr id="26625" name="_x474639432" descr="EMB00002228312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11904" y="4284545"/>
            <a:ext cx="8773602" cy="186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7504238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테이블 스타일</a:t>
            </a:r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693238" y="1675831"/>
          <a:ext cx="10562423" cy="485246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88768"/>
                <a:gridCol w="8273655"/>
              </a:tblGrid>
              <a:tr h="589951">
                <a:tc>
                  <a:txBody>
                    <a:bodyPr vert="horz" lIns="84156" tIns="23267" rIns="84156" bIns="23267" anchor="ctr" anchorCtr="0"/>
                    <a:p>
                      <a:pPr marL="0" marR="0" indent="0"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100" b="1" kern="0" spc="0">
                          <a:effectLst/>
                          <a:latin typeface="나눔고딕"/>
                          <a:ea typeface="나눔고딕"/>
                          <a:cs typeface="+mn-cs"/>
                        </a:rPr>
                        <a:t>속성</a:t>
                      </a:r>
                      <a:endParaRPr lang="ko-KR" altLang="en-US" sz="2100" b="1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84156" tIns="23267" rIns="84156" bIns="23267" anchor="ctr" anchorCtr="0"/>
                    <a:p>
                      <a:pPr marL="0" marR="0" indent="0"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100" b="1" kern="0" spc="0">
                          <a:effectLst/>
                          <a:latin typeface="나눔고딕"/>
                          <a:ea typeface="나눔고딕"/>
                          <a:cs typeface="+mn-cs"/>
                        </a:rPr>
                        <a:t>설명</a:t>
                      </a:r>
                      <a:endParaRPr lang="ko-KR" altLang="en-US" sz="2100" b="1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89951">
                <a:tc>
                  <a:txBody>
                    <a:bodyPr vert="horz" lIns="84156" tIns="23267" rIns="84156" bIns="23267" anchor="ctr" anchorCtr="0"/>
                    <a:p>
                      <a:pPr marL="0" marR="0" indent="0" algn="just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100" kern="0" spc="0">
                          <a:effectLst/>
                          <a:latin typeface="나눔고딕"/>
                          <a:ea typeface="나눔고딕"/>
                          <a:cs typeface="+mn-cs"/>
                        </a:rPr>
                        <a:t>border </a:t>
                      </a:r>
                      <a:endParaRPr lang="en-US" sz="21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 vert="horz" lIns="84156" tIns="23267" rIns="84156" bIns="23267" anchor="ctr" anchorCtr="0"/>
                    <a:p>
                      <a:pPr marL="0" marR="0" indent="0" algn="just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100" kern="0" spc="0">
                          <a:effectLst/>
                          <a:latin typeface="나눔고딕"/>
                          <a:ea typeface="나눔고딕"/>
                          <a:cs typeface="+mn-cs"/>
                        </a:rPr>
                        <a:t>테이블의 경계선</a:t>
                      </a:r>
                      <a:endParaRPr lang="ko-KR" altLang="en-US" sz="21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</a:tr>
              <a:tr h="589951">
                <a:tc>
                  <a:txBody>
                    <a:bodyPr vert="horz" lIns="84156" tIns="23267" rIns="84156" bIns="23267" anchor="ctr" anchorCtr="0"/>
                    <a:p>
                      <a:pPr marL="0" marR="0" indent="0" algn="just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100" kern="0" spc="0">
                          <a:effectLst/>
                          <a:latin typeface="나눔고딕"/>
                          <a:ea typeface="나눔고딕"/>
                          <a:cs typeface="+mn-cs"/>
                        </a:rPr>
                        <a:t>border-collapse </a:t>
                      </a:r>
                      <a:endParaRPr lang="en-US" sz="21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 vert="horz" lIns="84156" tIns="23267" rIns="84156" bIns="23267" anchor="ctr" anchorCtr="0"/>
                    <a:p>
                      <a:pPr marL="0" marR="0" indent="0" algn="just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100" kern="0" spc="0">
                          <a:effectLst/>
                          <a:latin typeface="나눔고딕"/>
                          <a:ea typeface="나눔고딕"/>
                          <a:cs typeface="+mn-cs"/>
                        </a:rPr>
                        <a:t>이웃한 셀의 경계선을 합칠 것인지 여부</a:t>
                      </a:r>
                      <a:endParaRPr lang="ko-KR" altLang="en-US" sz="2100" kern="0" spc="0"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  <a:p>
                      <a:pPr marL="0" marR="0" indent="0" algn="just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100" kern="0" spc="0">
                          <a:effectLst/>
                          <a:latin typeface="나눔고딕"/>
                          <a:ea typeface="나눔고딕"/>
                          <a:cs typeface="+mn-cs"/>
                        </a:rPr>
                        <a:t> </a:t>
                      </a:r>
                      <a:r>
                        <a:rPr lang="en-US" altLang="ko-KR" sz="2339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separate|collapse|initial|inherit;</a:t>
                      </a:r>
                      <a:endParaRPr lang="ko-KR" altLang="en-US" sz="21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</a:tr>
              <a:tr h="589951">
                <a:tc>
                  <a:txBody>
                    <a:bodyPr vert="horz" lIns="84156" tIns="23267" rIns="84156" bIns="23267" anchor="ctr" anchorCtr="0"/>
                    <a:p>
                      <a:pPr marL="0" marR="0" indent="0" algn="just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100" kern="0" spc="0">
                          <a:effectLst/>
                          <a:latin typeface="나눔고딕"/>
                          <a:ea typeface="나눔고딕"/>
                          <a:cs typeface="+mn-cs"/>
                        </a:rPr>
                        <a:t>width</a:t>
                      </a:r>
                      <a:endParaRPr lang="en-US" sz="21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 vert="horz" lIns="84156" tIns="23267" rIns="84156" bIns="23267" anchor="ctr" anchorCtr="0"/>
                    <a:p>
                      <a:pPr marL="0" marR="0" indent="0" algn="just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100" kern="0" spc="0">
                          <a:effectLst/>
                          <a:latin typeface="나눔고딕"/>
                          <a:ea typeface="나눔고딕"/>
                          <a:cs typeface="+mn-cs"/>
                        </a:rPr>
                        <a:t>테이블의 가로 길이</a:t>
                      </a:r>
                      <a:endParaRPr lang="ko-KR" altLang="en-US" sz="21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</a:tr>
              <a:tr h="589951">
                <a:tc>
                  <a:txBody>
                    <a:bodyPr vert="horz" lIns="84156" tIns="23267" rIns="84156" bIns="23267" anchor="ctr" anchorCtr="0"/>
                    <a:p>
                      <a:pPr marL="0" marR="0" indent="0" algn="just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100" kern="0" spc="0">
                          <a:effectLst/>
                          <a:latin typeface="나눔고딕"/>
                          <a:ea typeface="나눔고딕"/>
                          <a:cs typeface="+mn-cs"/>
                        </a:rPr>
                        <a:t>height</a:t>
                      </a:r>
                      <a:endParaRPr lang="en-US" sz="21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 vert="horz" lIns="84156" tIns="23267" rIns="84156" bIns="23267" anchor="ctr" anchorCtr="0"/>
                    <a:p>
                      <a:pPr marL="0" marR="0" indent="0" algn="just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100" kern="0" spc="0">
                          <a:effectLst/>
                          <a:latin typeface="나눔고딕"/>
                          <a:ea typeface="나눔고딕"/>
                          <a:cs typeface="+mn-cs"/>
                        </a:rPr>
                        <a:t>테이블의 세로 길이</a:t>
                      </a:r>
                      <a:endParaRPr lang="ko-KR" altLang="en-US" sz="21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</a:tr>
              <a:tr h="589951">
                <a:tc>
                  <a:txBody>
                    <a:bodyPr vert="horz" lIns="84156" tIns="23267" rIns="84156" bIns="23267" anchor="ctr" anchorCtr="0"/>
                    <a:p>
                      <a:pPr marL="0" marR="0" indent="0" algn="just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100" kern="0" spc="0">
                          <a:effectLst/>
                          <a:latin typeface="나눔고딕"/>
                          <a:ea typeface="나눔고딕"/>
                          <a:cs typeface="+mn-cs"/>
                        </a:rPr>
                        <a:t>border-spacing</a:t>
                      </a:r>
                      <a:endParaRPr lang="en-US" sz="21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 vert="horz" lIns="84156" tIns="23267" rIns="84156" bIns="23267" anchor="ctr" anchorCtr="0"/>
                    <a:p>
                      <a:pPr marL="0" marR="0" indent="0" algn="just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100" kern="0" spc="0">
                          <a:effectLst/>
                          <a:latin typeface="나눔고딕"/>
                          <a:ea typeface="나눔고딕"/>
                          <a:cs typeface="+mn-cs"/>
                        </a:rPr>
                        <a:t>테이블 셀 사이의 거리</a:t>
                      </a:r>
                      <a:endParaRPr lang="ko-KR" altLang="en-US" sz="21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</a:tr>
              <a:tr h="589951">
                <a:tc>
                  <a:txBody>
                    <a:bodyPr vert="horz" lIns="84156" tIns="23267" rIns="84156" bIns="23267" anchor="ctr" anchorCtr="0"/>
                    <a:p>
                      <a:pPr marL="0" marR="0" indent="0" algn="just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100" kern="0" spc="0">
                          <a:effectLst/>
                          <a:latin typeface="나눔고딕"/>
                          <a:ea typeface="나눔고딕"/>
                          <a:cs typeface="+mn-cs"/>
                        </a:rPr>
                        <a:t>empty-cells</a:t>
                      </a:r>
                      <a:endParaRPr lang="en-US" sz="21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 vert="horz" lIns="84156" tIns="23267" rIns="84156" bIns="23267" anchor="ctr" anchorCtr="0"/>
                    <a:p>
                      <a:pPr marL="0" marR="0" indent="0" algn="just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100" kern="0" spc="0">
                          <a:effectLst/>
                          <a:latin typeface="나눔고딕"/>
                          <a:ea typeface="나눔고딕"/>
                          <a:cs typeface="+mn-cs"/>
                        </a:rPr>
                        <a:t>공백 셀을 그릴 것인지 여부</a:t>
                      </a:r>
                      <a:endParaRPr lang="ko-KR" altLang="en-US" sz="21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</a:tr>
              <a:tr h="589951">
                <a:tc>
                  <a:txBody>
                    <a:bodyPr vert="horz" lIns="84156" tIns="23267" rIns="84156" bIns="23267" anchor="ctr" anchorCtr="0"/>
                    <a:p>
                      <a:pPr marL="0" marR="0" indent="0" algn="just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100" strike="sngStrike" kern="0" spc="0">
                          <a:effectLst/>
                          <a:latin typeface="나눔고딕"/>
                          <a:ea typeface="나눔고딕"/>
                          <a:cs typeface="+mn-cs"/>
                        </a:rPr>
                        <a:t>table-align </a:t>
                      </a:r>
                      <a:endParaRPr lang="en-US" sz="2100" strike="sngStrike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 vert="horz" lIns="84156" tIns="23267" rIns="84156" bIns="23267" anchor="ctr" anchorCtr="0"/>
                    <a:p>
                      <a:pPr marL="0" marR="0" indent="0" algn="just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100" strike="sngStrike" kern="0" spc="0">
                          <a:effectLst/>
                          <a:latin typeface="나눔고딕"/>
                          <a:ea typeface="나눔고딕"/>
                          <a:cs typeface="+mn-cs"/>
                        </a:rPr>
                        <a:t>테이블 셀의 정렬 설정</a:t>
                      </a:r>
                      <a:endParaRPr lang="ko-KR" altLang="en-US" sz="2100" strike="sngStrike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</a:t>
            </a:r>
            <a:r>
              <a:rPr lang="ko-KR" altLang="en-US" dirty="0"/>
              <a:t>의 </a:t>
            </a:r>
            <a:r>
              <a:rPr lang="ko-KR" altLang="en-US" dirty="0" smtClean="0"/>
              <a:t>경계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69738" y="1319412"/>
            <a:ext cx="11065859" cy="6541084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&lt;style&gt;</a:t>
            </a:r>
          </a:p>
          <a:p>
            <a:r>
              <a:rPr lang="en-US" altLang="ko-KR" sz="2339" dirty="0"/>
              <a:t>    table, td, 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 { border: 1px solid blue;}</a:t>
            </a:r>
          </a:p>
          <a:p>
            <a:r>
              <a:rPr lang="en-US" altLang="ko-KR" sz="2339" dirty="0"/>
              <a:t>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&lt;table&gt;</a:t>
            </a:r>
          </a:p>
          <a:p>
            <a:r>
              <a:rPr lang="en-US" altLang="ko-KR" sz="2339" dirty="0"/>
              <a:t>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&gt;&lt;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&gt;</a:t>
            </a:r>
            <a:r>
              <a:rPr lang="ko-KR" altLang="en-US" sz="2339" dirty="0"/>
              <a:t>이름</a:t>
            </a:r>
            <a:r>
              <a:rPr lang="en-US" altLang="ko-KR" sz="2339" dirty="0"/>
              <a:t>&lt;/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&gt;&lt;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&gt;</a:t>
            </a:r>
            <a:r>
              <a:rPr lang="ko-KR" altLang="en-US" sz="2339" dirty="0" err="1"/>
              <a:t>이메일</a:t>
            </a:r>
            <a:r>
              <a:rPr lang="en-US" altLang="ko-KR" sz="2339" dirty="0"/>
              <a:t>&lt;/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&gt;&lt;/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&gt;&lt;td&gt;</a:t>
            </a:r>
            <a:r>
              <a:rPr lang="ko-KR" altLang="en-US" sz="2339" dirty="0" err="1"/>
              <a:t>김철수</a:t>
            </a:r>
            <a:r>
              <a:rPr lang="en-US" altLang="ko-KR" sz="2339" dirty="0"/>
              <a:t>&lt;/td&gt;&lt;td&gt;chul@google.com&lt;/td&gt;&lt;/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&gt;&lt;td&gt;</a:t>
            </a:r>
            <a:r>
              <a:rPr lang="ko-KR" altLang="en-US" sz="2339" dirty="0" err="1"/>
              <a:t>김영희</a:t>
            </a:r>
            <a:r>
              <a:rPr lang="en-US" altLang="ko-KR" sz="2339" dirty="0"/>
              <a:t>&lt;/td&gt;&lt;td&gt;young@google.com&lt;/td&gt;&lt;/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&lt;/table&gt;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pic>
        <p:nvPicPr>
          <p:cNvPr id="29697" name="_x253743368" descr="EMB00002228313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65147" y="3601263"/>
            <a:ext cx="5142180" cy="216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4925789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경계 통합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collapse : </a:t>
            </a:r>
            <a:r>
              <a:rPr lang="ko-KR" altLang="en-US" dirty="0"/>
              <a:t>이웃하는 셀의 경계선을 합쳐서 </a:t>
            </a:r>
            <a:r>
              <a:rPr lang="ko-KR" altLang="en-US" dirty="0" err="1"/>
              <a:t>단일선으로</a:t>
            </a:r>
            <a:r>
              <a:rPr lang="ko-KR" altLang="en-US" dirty="0"/>
              <a:t> 표시한다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/>
            <a:r>
              <a:rPr lang="en-US" altLang="ko-KR" dirty="0"/>
              <a:t>separate : </a:t>
            </a:r>
            <a:r>
              <a:rPr lang="ko-KR" altLang="en-US" dirty="0"/>
              <a:t>이웃하는 셀의 경계선을 합치지 않고 분리하여 표시한다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83593" y="3908574"/>
            <a:ext cx="11089386" cy="3811775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    &lt;style&gt;</a:t>
            </a:r>
          </a:p>
          <a:p>
            <a:r>
              <a:rPr lang="en-US" altLang="ko-KR" sz="2339" dirty="0"/>
              <a:t>    table {border-collapse: collapse;}</a:t>
            </a:r>
          </a:p>
          <a:p>
            <a:r>
              <a:rPr lang="en-US" altLang="ko-KR" sz="2339" dirty="0"/>
              <a:t>    table, 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, td {border: 1px solid blue; }</a:t>
            </a:r>
          </a:p>
          <a:p>
            <a:r>
              <a:rPr lang="en-US" altLang="ko-KR" sz="2339" dirty="0"/>
              <a:t>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...</a:t>
            </a:r>
          </a:p>
        </p:txBody>
      </p:sp>
      <p:pic>
        <p:nvPicPr>
          <p:cNvPr id="30721" name="_x474639192" descr="EMB00002228313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06746" y="3388808"/>
            <a:ext cx="4747797" cy="199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718739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배경색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57973" y="1551112"/>
            <a:ext cx="11077623" cy="662432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&lt;style&gt;</a:t>
            </a:r>
          </a:p>
          <a:p>
            <a:r>
              <a:rPr lang="en-US" altLang="ko-KR" sz="2339" dirty="0"/>
              <a:t>td, 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 { color: white; background-color: green; }</a:t>
            </a:r>
          </a:p>
          <a:p>
            <a:r>
              <a:rPr lang="en-US" altLang="ko-KR" sz="2339" dirty="0"/>
              <a:t>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&lt;table&gt;</a:t>
            </a:r>
          </a:p>
          <a:p>
            <a:r>
              <a:rPr lang="en-US" altLang="ko-KR" sz="2339" dirty="0"/>
              <a:t>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&gt;&lt;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&gt;</a:t>
            </a:r>
            <a:r>
              <a:rPr lang="ko-KR" altLang="en-US" sz="2339" dirty="0"/>
              <a:t>이름</a:t>
            </a:r>
            <a:r>
              <a:rPr lang="en-US" altLang="ko-KR" sz="2339" dirty="0"/>
              <a:t>&lt;/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&gt;&lt;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&gt;</a:t>
            </a:r>
            <a:r>
              <a:rPr lang="ko-KR" altLang="en-US" sz="2339" dirty="0" err="1"/>
              <a:t>이메일</a:t>
            </a:r>
            <a:r>
              <a:rPr lang="en-US" altLang="ko-KR" sz="2339" dirty="0"/>
              <a:t>&lt;/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&gt;&lt;/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&gt;&lt;td&gt;</a:t>
            </a:r>
            <a:r>
              <a:rPr lang="ko-KR" altLang="en-US" sz="2339" dirty="0" err="1"/>
              <a:t>김철수</a:t>
            </a:r>
            <a:r>
              <a:rPr lang="en-US" altLang="ko-KR" sz="2339" dirty="0"/>
              <a:t>&lt;/td&gt;&lt;td&gt;chul@google.com&lt;/td&gt;&lt;/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&gt;&lt;td&gt;</a:t>
            </a:r>
            <a:r>
              <a:rPr lang="ko-KR" altLang="en-US" sz="2339" dirty="0" err="1"/>
              <a:t>김영희</a:t>
            </a:r>
            <a:r>
              <a:rPr lang="en-US" altLang="ko-KR" sz="2339" dirty="0"/>
              <a:t>&lt;/td&gt;&lt;td&gt;young@google.com&lt;/td&gt;&lt;/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&lt;/table&gt;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pic>
        <p:nvPicPr>
          <p:cNvPr id="31745" name="_x474639112" descr="EMB00002228313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18629" y="4055310"/>
            <a:ext cx="4256815" cy="1788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3024886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박스모델의</a:t>
            </a:r>
            <a:r>
              <a:rPr lang="ko-KR" altLang="en-US" dirty="0" smtClean="0"/>
              <a:t> 속성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3847" y="1727917"/>
            <a:ext cx="9467552" cy="5986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7781413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헤더와 데이터의 분리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63867" y="1551112"/>
            <a:ext cx="11171730" cy="4118760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&lt;style&gt;</a:t>
            </a:r>
          </a:p>
          <a:p>
            <a:r>
              <a:rPr lang="en-US" altLang="ko-KR" sz="2339" dirty="0"/>
              <a:t>    table, td, 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 { border: 1px solid green;}</a:t>
            </a:r>
          </a:p>
          <a:p>
            <a:r>
              <a:rPr lang="en-US" altLang="ko-KR" sz="2339" dirty="0"/>
              <a:t>    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 {background-color: green; color: white;}</a:t>
            </a:r>
          </a:p>
          <a:p>
            <a:r>
              <a:rPr lang="en-US" altLang="ko-KR" sz="2339" dirty="0"/>
              <a:t>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...</a:t>
            </a:r>
          </a:p>
        </p:txBody>
      </p:sp>
      <p:pic>
        <p:nvPicPr>
          <p:cNvPr id="32769" name="_x474640152" descr="EMB00002228313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49731" y="5045275"/>
            <a:ext cx="4752340" cy="210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1305734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텍스트 정렬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75630" y="1435114"/>
            <a:ext cx="11250722" cy="6881482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 lnSpcReduction="10000"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&lt;style&gt;</a:t>
            </a:r>
          </a:p>
          <a:p>
            <a:r>
              <a:rPr lang="en-US" altLang="ko-KR" sz="2339" dirty="0"/>
              <a:t>table, td, 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 { border: 1px solid blue; }</a:t>
            </a:r>
          </a:p>
          <a:p>
            <a:r>
              <a:rPr lang="en-US" altLang="ko-KR" sz="2339" dirty="0"/>
              <a:t>table { width: 100%; }</a:t>
            </a:r>
          </a:p>
          <a:p>
            <a:r>
              <a:rPr lang="en-US" altLang="ko-KR" sz="2339" dirty="0"/>
              <a:t>td { text-align: center; }</a:t>
            </a:r>
          </a:p>
          <a:p>
            <a:r>
              <a:rPr lang="en-US" altLang="ko-KR" sz="2339" dirty="0"/>
              <a:t>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&lt;table&gt;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&gt;&lt;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&gt;</a:t>
            </a:r>
            <a:r>
              <a:rPr lang="ko-KR" altLang="en-US" sz="2339" dirty="0"/>
              <a:t>이름</a:t>
            </a:r>
            <a:r>
              <a:rPr lang="en-US" altLang="ko-KR" sz="2339" dirty="0"/>
              <a:t>&lt;/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&gt;&lt;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&gt;</a:t>
            </a:r>
            <a:r>
              <a:rPr lang="ko-KR" altLang="en-US" sz="2339" dirty="0" err="1"/>
              <a:t>이메일</a:t>
            </a:r>
            <a:r>
              <a:rPr lang="en-US" altLang="ko-KR" sz="2339" dirty="0"/>
              <a:t>&lt;/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&gt;&lt;/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&gt;&lt;td&gt;</a:t>
            </a:r>
            <a:r>
              <a:rPr lang="ko-KR" altLang="en-US" sz="2339" dirty="0" err="1"/>
              <a:t>김철수</a:t>
            </a:r>
            <a:r>
              <a:rPr lang="en-US" altLang="ko-KR" sz="2339" dirty="0"/>
              <a:t>&lt;/td&gt;&lt;td&gt;chul@google.com&lt;/td&gt;&lt;/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&gt;&lt;td&gt;</a:t>
            </a:r>
            <a:r>
              <a:rPr lang="ko-KR" altLang="en-US" sz="2339" dirty="0" err="1"/>
              <a:t>김영희</a:t>
            </a:r>
            <a:r>
              <a:rPr lang="en-US" altLang="ko-KR" sz="2339" dirty="0"/>
              <a:t>&lt;/td&gt;&lt;td&gt;young@google.com&lt;/td&gt;&lt;/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&lt;/table&gt;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</a:p>
        </p:txBody>
      </p:sp>
      <p:pic>
        <p:nvPicPr>
          <p:cNvPr id="33793" name="_x474636472" descr="EMB00002228314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82244" y="3998850"/>
            <a:ext cx="4879799" cy="184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5420591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캡션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28576" y="1551112"/>
            <a:ext cx="11171730" cy="662342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 lnSpcReduction="10000"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    &lt;style&gt;</a:t>
            </a:r>
          </a:p>
          <a:p>
            <a:r>
              <a:rPr lang="en-US" altLang="ko-KR" sz="2339" dirty="0"/>
              <a:t>       caption { </a:t>
            </a:r>
            <a:r>
              <a:rPr lang="en-US" altLang="ko-KR" sz="2339" dirty="0" err="1"/>
              <a:t>caption-side:bottom</a:t>
            </a:r>
            <a:r>
              <a:rPr lang="en-US" altLang="ko-KR" sz="2339" dirty="0"/>
              <a:t>; }</a:t>
            </a:r>
          </a:p>
          <a:p>
            <a:r>
              <a:rPr lang="en-US" altLang="ko-KR" sz="2339" dirty="0"/>
              <a:t>    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&lt;table border="1"&gt;</a:t>
            </a:r>
          </a:p>
          <a:p>
            <a:r>
              <a:rPr lang="en-US" altLang="ko-KR" sz="2339" dirty="0"/>
              <a:t>        &lt;caption&gt;VIP </a:t>
            </a:r>
            <a:r>
              <a:rPr lang="ko-KR" altLang="en-US" sz="2339" dirty="0"/>
              <a:t>고객 리스트</a:t>
            </a:r>
            <a:r>
              <a:rPr lang="en-US" altLang="ko-KR" sz="2339" dirty="0"/>
              <a:t>&lt;/caption&gt;</a:t>
            </a:r>
          </a:p>
          <a:p>
            <a:r>
              <a:rPr lang="en-US" altLang="ko-KR" sz="2339" dirty="0"/>
              <a:t>        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&gt;&lt;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&gt;</a:t>
            </a:r>
            <a:r>
              <a:rPr lang="ko-KR" altLang="en-US" sz="2339" dirty="0"/>
              <a:t>이름</a:t>
            </a:r>
            <a:r>
              <a:rPr lang="en-US" altLang="ko-KR" sz="2339" dirty="0"/>
              <a:t>&lt;/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&gt;&lt;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&gt;</a:t>
            </a:r>
            <a:r>
              <a:rPr lang="ko-KR" altLang="en-US" sz="2339" dirty="0" err="1"/>
              <a:t>이메일</a:t>
            </a:r>
            <a:r>
              <a:rPr lang="en-US" altLang="ko-KR" sz="2339" dirty="0"/>
              <a:t>&lt;/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&gt;&lt;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        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&gt;&lt;td&gt;</a:t>
            </a:r>
            <a:r>
              <a:rPr lang="ko-KR" altLang="en-US" sz="2339" dirty="0" err="1"/>
              <a:t>김철수</a:t>
            </a:r>
            <a:r>
              <a:rPr lang="en-US" altLang="ko-KR" sz="2339" dirty="0"/>
              <a:t>&lt;/td&gt;&lt;td&gt;chul@google.com&lt;/td&gt;&lt;/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        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&gt;&lt;td&gt;</a:t>
            </a:r>
            <a:r>
              <a:rPr lang="ko-KR" altLang="en-US" sz="2339" dirty="0" err="1"/>
              <a:t>김영희</a:t>
            </a:r>
            <a:r>
              <a:rPr lang="en-US" altLang="ko-KR" sz="2339" dirty="0"/>
              <a:t>&lt;/td&gt;&lt;td&gt;young@google.com&lt;/td&gt;&lt;/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    &lt;/table&gt;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</a:p>
        </p:txBody>
      </p:sp>
      <p:pic>
        <p:nvPicPr>
          <p:cNvPr id="34817" name="_x474638792" descr="EMB00002228314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79329" y="4146885"/>
            <a:ext cx="4517199" cy="2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5797326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짝수행과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홀수행</a:t>
            </a:r>
            <a:r>
              <a:rPr lang="ko-KR" altLang="en-US" dirty="0" smtClean="0"/>
              <a:t> 다르게 하기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42017" y="1904910"/>
            <a:ext cx="10670077" cy="5764711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    &lt;style&gt;</a:t>
            </a:r>
          </a:p>
          <a:p>
            <a:r>
              <a:rPr lang="en-US" altLang="ko-KR" sz="2339" dirty="0"/>
              <a:t>        #list {font-family: "Trebuchet </a:t>
            </a:r>
            <a:r>
              <a:rPr lang="en-US" altLang="ko-KR" sz="2339" dirty="0" err="1"/>
              <a:t>MS",sans</a:t>
            </a:r>
            <a:r>
              <a:rPr lang="en-US" altLang="ko-KR" sz="2339" dirty="0"/>
              <a:t>-serif; width: 100%; }</a:t>
            </a:r>
          </a:p>
          <a:p>
            <a:r>
              <a:rPr lang="en-US" altLang="ko-KR" sz="2339" dirty="0"/>
              <a:t>        #list td, #list 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 {</a:t>
            </a:r>
          </a:p>
          <a:p>
            <a:r>
              <a:rPr lang="en-US" altLang="ko-KR" sz="2339" dirty="0"/>
              <a:t>            border: 1px dotted gray;</a:t>
            </a:r>
          </a:p>
          <a:p>
            <a:r>
              <a:rPr lang="en-US" altLang="ko-KR" sz="2339" dirty="0"/>
              <a:t>            text-align: center;</a:t>
            </a:r>
          </a:p>
          <a:p>
            <a:r>
              <a:rPr lang="en-US" altLang="ko-KR" sz="2339" dirty="0"/>
              <a:t>        }</a:t>
            </a:r>
          </a:p>
          <a:p>
            <a:r>
              <a:rPr lang="en-US" altLang="ko-KR" sz="2339" dirty="0"/>
              <a:t>        #list 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 {color: white; background-color: blue;}</a:t>
            </a:r>
          </a:p>
          <a:p>
            <a:r>
              <a:rPr lang="en-US" altLang="ko-KR" sz="2339" dirty="0"/>
              <a:t>        #list </a:t>
            </a:r>
            <a:r>
              <a:rPr lang="en-US" altLang="ko-KR" sz="2339" dirty="0" err="1"/>
              <a:t>tr.alt</a:t>
            </a:r>
            <a:r>
              <a:rPr lang="en-US" altLang="ko-KR" sz="2339" dirty="0"/>
              <a:t> td {background-color: yellow;}</a:t>
            </a:r>
          </a:p>
          <a:p>
            <a:r>
              <a:rPr lang="en-US" altLang="ko-KR" sz="2339" dirty="0"/>
              <a:t>    &lt;/style&gt;</a:t>
            </a:r>
          </a:p>
          <a:p>
            <a:r>
              <a:rPr lang="en-US" altLang="ko-KR" sz="2339" dirty="0"/>
              <a:t>&lt;/head&gt;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5359222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짝수행과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홀수행</a:t>
            </a:r>
            <a:r>
              <a:rPr lang="ko-KR" altLang="en-US" dirty="0" smtClean="0"/>
              <a:t> 다르게 하기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99157" y="1728461"/>
            <a:ext cx="11148203" cy="4364887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&lt;table id="list"&gt;</a:t>
            </a:r>
          </a:p>
          <a:p>
            <a:r>
              <a:rPr lang="en-US" altLang="ko-KR" sz="2339" dirty="0"/>
              <a:t>        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&gt;&lt;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&gt;</a:t>
            </a:r>
            <a:r>
              <a:rPr lang="ko-KR" altLang="en-US" sz="2339" dirty="0"/>
              <a:t>이름</a:t>
            </a:r>
            <a:r>
              <a:rPr lang="en-US" altLang="ko-KR" sz="2339" dirty="0"/>
              <a:t>&lt;/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&gt;&lt;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&gt;</a:t>
            </a:r>
            <a:r>
              <a:rPr lang="ko-KR" altLang="en-US" sz="2339" dirty="0" err="1"/>
              <a:t>이메일</a:t>
            </a:r>
            <a:r>
              <a:rPr lang="en-US" altLang="ko-KR" sz="2339" dirty="0"/>
              <a:t>&lt;/</a:t>
            </a:r>
            <a:r>
              <a:rPr lang="en-US" altLang="ko-KR" sz="2339" dirty="0" err="1"/>
              <a:t>th</a:t>
            </a:r>
            <a:r>
              <a:rPr lang="en-US" altLang="ko-KR" sz="2339" dirty="0"/>
              <a:t>&gt;&lt;/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        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&gt;&lt;td&gt;</a:t>
            </a:r>
            <a:r>
              <a:rPr lang="ko-KR" altLang="en-US" sz="2339" dirty="0" err="1"/>
              <a:t>김철수</a:t>
            </a:r>
            <a:r>
              <a:rPr lang="en-US" altLang="ko-KR" sz="2339" dirty="0"/>
              <a:t>&lt;/td&gt;&lt;td&gt;chul@google.com&lt;/td&gt;&lt;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        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 class="alt"&gt;&lt;td&gt;</a:t>
            </a:r>
            <a:r>
              <a:rPr lang="ko-KR" altLang="en-US" sz="2339" dirty="0" err="1"/>
              <a:t>김영희</a:t>
            </a:r>
            <a:r>
              <a:rPr lang="en-US" altLang="ko-KR" sz="2339" dirty="0"/>
              <a:t>&lt;/td&gt;&lt;td&gt;young@google.com&lt;/td&gt;&lt;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        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&gt;&lt;td&gt;</a:t>
            </a:r>
            <a:r>
              <a:rPr lang="ko-KR" altLang="en-US" sz="2339" dirty="0"/>
              <a:t>홍길동</a:t>
            </a:r>
            <a:r>
              <a:rPr lang="en-US" altLang="ko-KR" sz="2339" dirty="0"/>
              <a:t>&lt;/td&gt;&lt;td&gt;hong@google.com&lt;/td&gt;&lt;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        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 class="alt"&gt;&lt;td&gt;</a:t>
            </a:r>
            <a:r>
              <a:rPr lang="ko-KR" altLang="en-US" sz="2339" dirty="0" err="1"/>
              <a:t>김수진</a:t>
            </a:r>
            <a:r>
              <a:rPr lang="en-US" altLang="ko-KR" sz="2339" dirty="0"/>
              <a:t>&lt;/td&gt;&lt;td&gt;sujin@google.com&lt;/td&gt;&lt;</a:t>
            </a:r>
            <a:r>
              <a:rPr lang="en-US" altLang="ko-KR" sz="2339" dirty="0" err="1"/>
              <a:t>tr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    &lt;/table&gt;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</a:p>
        </p:txBody>
      </p:sp>
      <p:pic>
        <p:nvPicPr>
          <p:cNvPr id="35841" name="_x474637032" descr="EMB00002228315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76440" y="5028184"/>
            <a:ext cx="4830371" cy="253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5083670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배경색과 배경 이미지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요소에 배경색과 배경 이미지가 설정되어 있는 경우에</a:t>
            </a:r>
            <a:r>
              <a:rPr lang="en-US" altLang="ko-KR" dirty="0"/>
              <a:t>, </a:t>
            </a:r>
            <a:r>
              <a:rPr lang="ko-KR" altLang="en-US" dirty="0" err="1"/>
              <a:t>패딩은</a:t>
            </a:r>
            <a:r>
              <a:rPr lang="ko-KR" altLang="en-US" dirty="0"/>
              <a:t> 투명하므로 배경 이미지와 배경색이 보이게 된다</a:t>
            </a:r>
          </a:p>
          <a:p>
            <a:endParaRPr lang="ko-KR" altLang="en-US" dirty="0"/>
          </a:p>
        </p:txBody>
      </p:sp>
      <p:pic>
        <p:nvPicPr>
          <p:cNvPr id="3073" name="_x254943376" descr="EMB0000222830b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91956" y="2844392"/>
            <a:ext cx="5631347" cy="524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8223301" y="7733923"/>
            <a:ext cx="2153154" cy="3322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59" i="1" dirty="0">
                <a:solidFill>
                  <a:srgbClr val="FF0000"/>
                </a:solidFill>
              </a:rPr>
              <a:t>(</a:t>
            </a:r>
            <a:r>
              <a:rPr lang="ko-KR" altLang="en-US" sz="1559" i="1" dirty="0">
                <a:solidFill>
                  <a:srgbClr val="FF0000"/>
                </a:solidFill>
              </a:rPr>
              <a:t>그림 출처</a:t>
            </a:r>
            <a:r>
              <a:rPr lang="en-US" altLang="ko-KR" sz="1559" i="1" dirty="0">
                <a:solidFill>
                  <a:srgbClr val="FF0000"/>
                </a:solidFill>
              </a:rPr>
              <a:t>: Jon Hicks)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5322924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경계선 스타일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28939" y="1398475"/>
            <a:ext cx="11106656" cy="623744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&lt;p style="border-style: none;"&gt;none.&lt;/p&gt;</a:t>
            </a:r>
          </a:p>
          <a:p>
            <a:r>
              <a:rPr lang="en-US" altLang="ko-KR" sz="2339" dirty="0"/>
              <a:t>    &lt;p style="border-style: dotted;"&gt;dotted&lt;/p&gt;</a:t>
            </a:r>
          </a:p>
          <a:p>
            <a:r>
              <a:rPr lang="en-US" altLang="ko-KR" sz="2339" dirty="0"/>
              <a:t>    &lt;p style="border-style: dashed;"&gt;dashed&lt;/p&gt;</a:t>
            </a:r>
          </a:p>
          <a:p>
            <a:r>
              <a:rPr lang="en-US" altLang="ko-KR" sz="2339" dirty="0"/>
              <a:t>    &lt;p style="border-style: solid;"&gt;solid&lt;/p&gt;</a:t>
            </a:r>
          </a:p>
          <a:p>
            <a:r>
              <a:rPr lang="en-US" altLang="ko-KR" sz="2339" dirty="0"/>
              <a:t>    &lt;p style="border-style: double;"&gt;double&lt;/p&gt;</a:t>
            </a:r>
          </a:p>
          <a:p>
            <a:r>
              <a:rPr lang="en-US" altLang="ko-KR" sz="2339" dirty="0"/>
              <a:t>    &lt;p style="border-style: groove;"&gt;groove&lt;/p&gt;</a:t>
            </a:r>
          </a:p>
          <a:p>
            <a:r>
              <a:rPr lang="en-US" altLang="ko-KR" sz="2339" dirty="0"/>
              <a:t>    &lt;p style="border-style: ridge;"&gt;ridge&lt;/p&gt;</a:t>
            </a:r>
          </a:p>
          <a:p>
            <a:r>
              <a:rPr lang="en-US" altLang="ko-KR" sz="2339" dirty="0"/>
              <a:t>    &lt;p style="border-style: inset;"&gt;inset&lt;/p&gt;</a:t>
            </a:r>
          </a:p>
          <a:p>
            <a:r>
              <a:rPr lang="en-US" altLang="ko-KR" sz="2339" dirty="0"/>
              <a:t>    &lt;p style="border-style: outset;"&gt;outset&lt;/p&gt;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pic>
        <p:nvPicPr>
          <p:cNvPr id="4097" name="_x254944416" descr="EMB0000222830b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97315" y="561042"/>
            <a:ext cx="2321049" cy="7844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3376312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경계선의 폭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03660" y="1551113"/>
            <a:ext cx="11094016" cy="6007131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...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    &lt;style&gt;</a:t>
            </a:r>
          </a:p>
          <a:p>
            <a:r>
              <a:rPr lang="en-US" altLang="ko-KR" sz="2339" dirty="0"/>
              <a:t>        </a:t>
            </a:r>
            <a:r>
              <a:rPr lang="en-US" altLang="ko-KR" sz="2339" dirty="0" err="1"/>
              <a:t>p.thick</a:t>
            </a:r>
            <a:r>
              <a:rPr lang="en-US" altLang="ko-KR" sz="2339" dirty="0"/>
              <a:t> {border-style: solid; border-width: thick;}</a:t>
            </a:r>
          </a:p>
          <a:p>
            <a:r>
              <a:rPr lang="en-US" altLang="ko-KR" sz="2339" dirty="0"/>
              <a:t>        </a:t>
            </a:r>
            <a:r>
              <a:rPr lang="en-US" altLang="ko-KR" sz="2339" dirty="0" err="1"/>
              <a:t>p.medium</a:t>
            </a:r>
            <a:r>
              <a:rPr lang="en-US" altLang="ko-KR" sz="2339" dirty="0"/>
              <a:t> {border-style: solid; border-width: medium;}</a:t>
            </a:r>
          </a:p>
          <a:p>
            <a:r>
              <a:rPr lang="en-US" altLang="ko-KR" sz="2339" dirty="0"/>
              <a:t>        </a:t>
            </a:r>
            <a:r>
              <a:rPr lang="en-US" altLang="ko-KR" sz="2339" dirty="0" err="1"/>
              <a:t>p.thin</a:t>
            </a:r>
            <a:r>
              <a:rPr lang="en-US" altLang="ko-KR" sz="2339" dirty="0"/>
              <a:t> {border-style: solid; border-width: 1px;}</a:t>
            </a:r>
          </a:p>
          <a:p>
            <a:r>
              <a:rPr lang="en-US" altLang="ko-KR" sz="2339" dirty="0"/>
              <a:t>    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&lt;p class="thick"&gt;</a:t>
            </a:r>
            <a:r>
              <a:rPr lang="ko-KR" altLang="en-US" sz="2339" dirty="0"/>
              <a:t>경계선이 </a:t>
            </a:r>
            <a:r>
              <a:rPr lang="en-US" altLang="ko-KR" sz="2339" dirty="0"/>
              <a:t>thick</a:t>
            </a:r>
            <a:r>
              <a:rPr lang="ko-KR" altLang="en-US" sz="2339" dirty="0"/>
              <a:t>으로 설정되었음</a:t>
            </a:r>
            <a:r>
              <a:rPr lang="en-US" altLang="ko-KR" sz="2339" dirty="0"/>
              <a:t>&lt;/p&gt;</a:t>
            </a:r>
          </a:p>
          <a:p>
            <a:r>
              <a:rPr lang="en-US" altLang="ko-KR" sz="2339" dirty="0"/>
              <a:t>    &lt;p class="medium"&gt;</a:t>
            </a:r>
            <a:r>
              <a:rPr lang="ko-KR" altLang="en-US" sz="2339" dirty="0"/>
              <a:t>경계선이 </a:t>
            </a:r>
            <a:r>
              <a:rPr lang="en-US" altLang="ko-KR" sz="2339" dirty="0"/>
              <a:t>medium</a:t>
            </a:r>
            <a:r>
              <a:rPr lang="ko-KR" altLang="en-US" sz="2339" dirty="0"/>
              <a:t>으로 설정되었음</a:t>
            </a:r>
            <a:r>
              <a:rPr lang="en-US" altLang="ko-KR" sz="2339" dirty="0"/>
              <a:t>&lt;/p&gt;</a:t>
            </a:r>
          </a:p>
          <a:p>
            <a:r>
              <a:rPr lang="en-US" altLang="ko-KR" sz="2339" dirty="0"/>
              <a:t>    &lt;p class="thin"&gt;</a:t>
            </a:r>
            <a:r>
              <a:rPr lang="ko-KR" altLang="en-US" sz="2339" dirty="0"/>
              <a:t>경계선이 </a:t>
            </a:r>
            <a:r>
              <a:rPr lang="en-US" altLang="ko-KR" sz="2339" dirty="0" err="1"/>
              <a:t>1px</a:t>
            </a:r>
            <a:r>
              <a:rPr lang="ko-KR" altLang="en-US" sz="2339" dirty="0"/>
              <a:t>으로 설정되었음</a:t>
            </a:r>
            <a:r>
              <a:rPr lang="en-US" altLang="ko-KR" sz="2339" dirty="0"/>
              <a:t>&lt;/p&gt;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pic>
        <p:nvPicPr>
          <p:cNvPr id="5121" name="_x254942656" descr="EMB0000222830c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99425" y="561040"/>
            <a:ext cx="3371860" cy="220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706679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경계선의 색상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28940" y="1716125"/>
            <a:ext cx="11140921" cy="590531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    &lt;style&gt;</a:t>
            </a:r>
          </a:p>
          <a:p>
            <a:r>
              <a:rPr lang="en-US" altLang="ko-KR" sz="2339" dirty="0"/>
              <a:t>        </a:t>
            </a:r>
            <a:r>
              <a:rPr lang="en-US" altLang="ko-KR" sz="2339" dirty="0" err="1"/>
              <a:t>p.green</a:t>
            </a:r>
            <a:r>
              <a:rPr lang="en-US" altLang="ko-KR" sz="2339" dirty="0"/>
              <a:t> {</a:t>
            </a:r>
          </a:p>
          <a:p>
            <a:r>
              <a:rPr lang="en-US" altLang="ko-KR" sz="2339" dirty="0"/>
              <a:t>            border-style: solid;</a:t>
            </a:r>
          </a:p>
          <a:p>
            <a:r>
              <a:rPr lang="en-US" altLang="ko-KR" sz="2339" dirty="0"/>
              <a:t>            border-color: green;</a:t>
            </a:r>
          </a:p>
          <a:p>
            <a:r>
              <a:rPr lang="en-US" altLang="ko-KR" sz="2339" dirty="0"/>
              <a:t>        }</a:t>
            </a:r>
          </a:p>
          <a:p>
            <a:r>
              <a:rPr lang="en-US" altLang="ko-KR" sz="2339" dirty="0"/>
              <a:t>    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</a:t>
            </a:r>
            <a:r>
              <a:rPr lang="en-US" altLang="ko-KR" sz="2339" b="0" dirty="0"/>
              <a:t>&lt;p class="green"&gt;</a:t>
            </a:r>
            <a:r>
              <a:rPr lang="ko-KR" altLang="en-US" sz="2339" b="0" dirty="0"/>
              <a:t>경계선의 색상</a:t>
            </a:r>
            <a:r>
              <a:rPr lang="en-US" altLang="ko-KR" sz="2339" b="0" dirty="0"/>
              <a:t>: green&lt;/p&gt;</a:t>
            </a:r>
          </a:p>
          <a:p>
            <a:r>
              <a:rPr lang="en-US" altLang="ko-KR" sz="2339" b="0" dirty="0"/>
              <a:t>&lt;/body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pic>
        <p:nvPicPr>
          <p:cNvPr id="6145" name="_x254944576" descr="EMB0000222830c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41779" y="1880433"/>
            <a:ext cx="5807483" cy="165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0954042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동근 경계선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79499" y="1744211"/>
            <a:ext cx="10985100" cy="6218488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    &lt;style&gt;</a:t>
            </a:r>
          </a:p>
          <a:p>
            <a:r>
              <a:rPr lang="en-US" altLang="ko-KR" sz="2339" dirty="0"/>
              <a:t>        div {</a:t>
            </a:r>
          </a:p>
          <a:p>
            <a:r>
              <a:rPr lang="en-US" altLang="ko-KR" sz="2339" dirty="0"/>
              <a:t>            border: </a:t>
            </a:r>
            <a:r>
              <a:rPr lang="en-US" altLang="ko-KR" sz="2339" dirty="0" err="1"/>
              <a:t>2px</a:t>
            </a:r>
            <a:r>
              <a:rPr lang="en-US" altLang="ko-KR" sz="2339" dirty="0"/>
              <a:t> solid red;</a:t>
            </a:r>
          </a:p>
          <a:p>
            <a:r>
              <a:rPr lang="en-US" altLang="ko-KR" sz="2339" dirty="0"/>
              <a:t>            border-radius: </a:t>
            </a:r>
            <a:r>
              <a:rPr lang="en-US" altLang="ko-KR" sz="2339" dirty="0" err="1"/>
              <a:t>25px</a:t>
            </a:r>
            <a:r>
              <a:rPr lang="en-US" altLang="ko-KR" sz="2339" dirty="0"/>
              <a:t>;</a:t>
            </a:r>
          </a:p>
          <a:p>
            <a:r>
              <a:rPr lang="en-US" altLang="ko-KR" sz="2339" dirty="0"/>
              <a:t>        }</a:t>
            </a:r>
          </a:p>
          <a:p>
            <a:r>
              <a:rPr lang="en-US" altLang="ko-KR" sz="2339" dirty="0"/>
              <a:t>    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&lt;div&gt;border-radius </a:t>
            </a:r>
            <a:r>
              <a:rPr lang="ko-KR" altLang="en-US" sz="2339" dirty="0"/>
              <a:t>속성을 사용하면 둥근 경계선을 만들 수 있습니다</a:t>
            </a:r>
            <a:r>
              <a:rPr lang="en-US" altLang="ko-KR" sz="2339" dirty="0"/>
              <a:t>. &lt;/div&gt;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pic>
        <p:nvPicPr>
          <p:cNvPr id="7169" name="_x254943776" descr="EMB0000222830c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84370" y="1917651"/>
            <a:ext cx="6117031" cy="1571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926018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경계선 그림자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28150" y="1551112"/>
            <a:ext cx="11144574" cy="677461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    &lt;style&gt;</a:t>
            </a:r>
          </a:p>
          <a:p>
            <a:r>
              <a:rPr lang="en-US" altLang="ko-KR" sz="2339" dirty="0"/>
              <a:t>        div {</a:t>
            </a:r>
          </a:p>
          <a:p>
            <a:r>
              <a:rPr lang="en-US" altLang="ko-KR" sz="2339" dirty="0"/>
              <a:t>            width: </a:t>
            </a:r>
            <a:r>
              <a:rPr lang="en-US" altLang="ko-KR" sz="2339" dirty="0" err="1"/>
              <a:t>300px</a:t>
            </a:r>
            <a:r>
              <a:rPr lang="en-US" altLang="ko-KR" sz="2339" dirty="0"/>
              <a:t>;</a:t>
            </a:r>
          </a:p>
          <a:p>
            <a:r>
              <a:rPr lang="en-US" altLang="ko-KR" sz="2339" dirty="0"/>
              <a:t>            height: </a:t>
            </a:r>
            <a:r>
              <a:rPr lang="en-US" altLang="ko-KR" sz="2339" dirty="0" err="1"/>
              <a:t>50px</a:t>
            </a:r>
            <a:r>
              <a:rPr lang="en-US" altLang="ko-KR" sz="2339" dirty="0"/>
              <a:t>;</a:t>
            </a:r>
          </a:p>
          <a:p>
            <a:r>
              <a:rPr lang="en-US" altLang="ko-KR" sz="2339" dirty="0"/>
              <a:t>            background-color: green;</a:t>
            </a:r>
          </a:p>
          <a:p>
            <a:r>
              <a:rPr lang="en-US" altLang="ko-KR" sz="2339" dirty="0"/>
              <a:t>            box-shadow: 20px 10px 5px #666666</a:t>
            </a:r>
            <a:r>
              <a:rPr lang="en-US" altLang="ko-KR" sz="2339" dirty="0" smtClean="0"/>
              <a:t>;  //</a:t>
            </a:r>
            <a:r>
              <a:rPr lang="ko-KR" altLang="en-US" sz="2339" dirty="0" err="1" smtClean="0"/>
              <a:t>퍼짐정도</a:t>
            </a:r>
            <a:r>
              <a:rPr lang="en-US" altLang="ko-KR" sz="2339" dirty="0" smtClean="0"/>
              <a:t>:</a:t>
            </a:r>
            <a:r>
              <a:rPr lang="ko-KR" altLang="en-US" sz="2339" dirty="0" err="1" smtClean="0"/>
              <a:t>흐리고진하고</a:t>
            </a:r>
            <a:endParaRPr lang="en-US" altLang="ko-KR" sz="2339" dirty="0"/>
          </a:p>
          <a:p>
            <a:r>
              <a:rPr lang="en-US" altLang="ko-KR" sz="2339" dirty="0"/>
              <a:t>        }</a:t>
            </a:r>
          </a:p>
          <a:p>
            <a:r>
              <a:rPr lang="en-US" altLang="ko-KR" sz="2339" dirty="0"/>
              <a:t>    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&lt;div&gt;&lt;/div&gt;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pic>
        <p:nvPicPr>
          <p:cNvPr id="8193" name="_x254942416" descr="EMB0000222830d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26669" y="6039435"/>
            <a:ext cx="6043312" cy="1858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2580000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/>
          </a:defRPr>
        </a:defPPr>
      </a:lst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915</ep:Words>
  <ep:PresentationFormat>사용자 지정</ep:PresentationFormat>
  <ep:Paragraphs>430</ep:Paragraphs>
  <ep:Slides>34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ep:HeadingPairs>
  <ep:TitlesOfParts>
    <vt:vector size="35" baseType="lpstr">
      <vt:lpstr>1_Crayons</vt:lpstr>
      <vt:lpstr>05 CSS 박스모델과 응용</vt:lpstr>
      <vt:lpstr>박스모델</vt:lpstr>
      <vt:lpstr>박스모델의 속성</vt:lpstr>
      <vt:lpstr>배경색과 배경 이미지</vt:lpstr>
      <vt:lpstr>경계선 스타일</vt:lpstr>
      <vt:lpstr>경계선의 폭</vt:lpstr>
      <vt:lpstr>경계선의 색상</vt:lpstr>
      <vt:lpstr>동근 경계선</vt:lpstr>
      <vt:lpstr>경계선 그림자</vt:lpstr>
      <vt:lpstr>요소 크기 설정</vt:lpstr>
      <vt:lpstr>마진과 패딩 설정하기</vt:lpstr>
      <vt:lpstr>마진과 패딩</vt:lpstr>
      <vt:lpstr>마진과 패딩 예제</vt:lpstr>
      <vt:lpstr>박스의 크기 계산</vt:lpstr>
      <vt:lpstr>예제</vt:lpstr>
      <vt:lpstr>배경 설정하기</vt:lpstr>
      <vt:lpstr>배경 이미지 설정</vt:lpstr>
      <vt:lpstr>고정된 배경 이미지</vt:lpstr>
      <vt:lpstr>배경 이미지 크기</vt:lpstr>
      <vt:lpstr>링크 스타일</vt:lpstr>
      <vt:lpstr>링크 예제</vt:lpstr>
      <vt:lpstr>링크 예제</vt:lpstr>
      <vt:lpstr>리스트 스타일</vt:lpstr>
      <vt:lpstr>수평 리스트 예제</vt:lpstr>
      <vt:lpstr>수평 리스트 예제</vt:lpstr>
      <vt:lpstr>테이블 스타일</vt:lpstr>
      <vt:lpstr>테이블의 경계</vt:lpstr>
      <vt:lpstr>경계 통합</vt:lpstr>
      <vt:lpstr>테이블 배경색</vt:lpstr>
      <vt:lpstr>헤더와 데이터의 분리</vt:lpstr>
      <vt:lpstr>테이블 텍스트 정렬</vt:lpstr>
      <vt:lpstr>테이블 캡션</vt:lpstr>
      <vt:lpstr>짝수행과 홀수행 다르게 하기</vt:lpstr>
      <vt:lpstr>짝수행과 홀수행 다르게 하기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2007-06-29T06:43:39.000</dcterms:created>
  <dc:creator>chocojhkim@live.com</dc:creator>
  <cp:lastModifiedBy>PC-15</cp:lastModifiedBy>
  <dcterms:modified xsi:type="dcterms:W3CDTF">2020-11-03T00:07:59.762</dcterms:modified>
  <cp:revision>1078</cp:revision>
  <dc:title>HTML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