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59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PC-15" initials="P" lastIdx="10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71"/>
    <p:restoredTop sz="93560"/>
  </p:normalViewPr>
  <p:slideViewPr>
    <p:cSldViewPr snapToGrid="0">
      <p:cViewPr varScale="1">
        <p:scale>
          <a:sx n="100" d="100"/>
          <a:sy n="100" d="100"/>
        </p:scale>
        <p:origin x="-2148" y="-498"/>
      </p:cViewPr>
      <p:guideLst>
        <p:guide orient="horz" pos="2805"/>
        <p:guide pos="37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2"/>
        <p:guide pos="2235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slide" Target="slides/slide55.xml"  /><Relationship Id="rId59" Type="http://schemas.openxmlformats.org/officeDocument/2006/relationships/slide" Target="slides/slide56.xml"  /><Relationship Id="rId6" Type="http://schemas.openxmlformats.org/officeDocument/2006/relationships/slide" Target="slides/slide3.xml"  /><Relationship Id="rId60" Type="http://schemas.openxmlformats.org/officeDocument/2006/relationships/slide" Target="slides/slide57.xml"  /><Relationship Id="rId61" Type="http://schemas.openxmlformats.org/officeDocument/2006/relationships/slide" Target="slides/slide58.xml"  /><Relationship Id="rId62" Type="http://schemas.openxmlformats.org/officeDocument/2006/relationships/slide" Target="slides/slide59.xml"  /><Relationship Id="rId63" Type="http://schemas.openxmlformats.org/officeDocument/2006/relationships/slide" Target="slides/slide60.xml"  /><Relationship Id="rId64" Type="http://schemas.openxmlformats.org/officeDocument/2006/relationships/slide" Target="slides/slide61.xml"  /><Relationship Id="rId65" Type="http://schemas.openxmlformats.org/officeDocument/2006/relationships/slide" Target="slides/slide62.xml"  /><Relationship Id="rId66" Type="http://schemas.openxmlformats.org/officeDocument/2006/relationships/slide" Target="slides/slide63.xml"  /><Relationship Id="rId67" Type="http://schemas.openxmlformats.org/officeDocument/2006/relationships/slide" Target="slides/slide64.xml"  /><Relationship Id="rId68" Type="http://schemas.openxmlformats.org/officeDocument/2006/relationships/slide" Target="slides/slide65.xml"  /><Relationship Id="rId69" Type="http://schemas.openxmlformats.org/officeDocument/2006/relationships/slide" Target="slides/slide66.xml"  /><Relationship Id="rId7" Type="http://schemas.openxmlformats.org/officeDocument/2006/relationships/slide" Target="slides/slide4.xml"  /><Relationship Id="rId70" Type="http://schemas.openxmlformats.org/officeDocument/2006/relationships/slide" Target="slides/slide67.xml"  /><Relationship Id="rId71" Type="http://schemas.openxmlformats.org/officeDocument/2006/relationships/slide" Target="slides/slide68.xml"  /><Relationship Id="rId72" Type="http://schemas.openxmlformats.org/officeDocument/2006/relationships/slide" Target="slides/slide69.xml"  /><Relationship Id="rId73" Type="http://schemas.openxmlformats.org/officeDocument/2006/relationships/slide" Target="slides/slide70.xml"  /><Relationship Id="rId74" Type="http://schemas.openxmlformats.org/officeDocument/2006/relationships/slide" Target="slides/slide71.xml"  /><Relationship Id="rId75" Type="http://schemas.openxmlformats.org/officeDocument/2006/relationships/slide" Target="slides/slide72.xml"  /><Relationship Id="rId76" Type="http://schemas.openxmlformats.org/officeDocument/2006/relationships/slide" Target="slides/slide73.xml"  /><Relationship Id="rId77" Type="http://schemas.openxmlformats.org/officeDocument/2006/relationships/slide" Target="slides/slide74.xml"  /><Relationship Id="rId78" Type="http://schemas.openxmlformats.org/officeDocument/2006/relationships/slide" Target="slides/slide75.xml"  /><Relationship Id="rId79" Type="http://schemas.openxmlformats.org/officeDocument/2006/relationships/slide" Target="slides/slide76.xml"  /><Relationship Id="rId8" Type="http://schemas.openxmlformats.org/officeDocument/2006/relationships/slide" Target="slides/slide5.xml"  /><Relationship Id="rId80" Type="http://schemas.openxmlformats.org/officeDocument/2006/relationships/slide" Target="slides/slide77.xml"  /><Relationship Id="rId81" Type="http://schemas.openxmlformats.org/officeDocument/2006/relationships/slide" Target="slides/slide78.xml"  /><Relationship Id="rId82" Type="http://schemas.openxmlformats.org/officeDocument/2006/relationships/slide" Target="slides/slide79.xml"  /><Relationship Id="rId83" Type="http://schemas.openxmlformats.org/officeDocument/2006/relationships/slide" Target="slides/slide80.xml"  /><Relationship Id="rId84" Type="http://schemas.openxmlformats.org/officeDocument/2006/relationships/slide" Target="slides/slide81.xml"  /><Relationship Id="rId85" Type="http://schemas.openxmlformats.org/officeDocument/2006/relationships/slide" Target="slides/slide82.xml"  /><Relationship Id="rId86" Type="http://schemas.openxmlformats.org/officeDocument/2006/relationships/commentAuthors" Target="commentAuthors.xml"  /><Relationship Id="rId87" Type="http://schemas.openxmlformats.org/officeDocument/2006/relationships/presProps" Target="presProps.xml"  /><Relationship Id="rId88" Type="http://schemas.openxmlformats.org/officeDocument/2006/relationships/viewProps" Target="viewProps.xml"  /><Relationship Id="rId89" Type="http://schemas.openxmlformats.org/officeDocument/2006/relationships/theme" Target="theme/theme1.xml"  /><Relationship Id="rId9" Type="http://schemas.openxmlformats.org/officeDocument/2006/relationships/slide" Target="slides/slide6.xml"  /><Relationship Id="rId90" Type="http://schemas.openxmlformats.org/officeDocument/2006/relationships/tableStyles" Target="tableStyles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06T09:05:49.059" idx="1">
    <p:pos x="10" y="10"/>
    <p:text>스크립트에는 타입이 없음.
배열은 일렬로 있으니까 앞에 주소만 찾음 됨.
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06T09:06:54.587" idx="2">
    <p:pos x="7280" y="1091"/>
    <p:text>new array는 내장 객체
자바는 String ss[] = {"a", "b", "c"};
스크리트는 그냥 var
그리고 대괄호 []
타입이 맞지 않아도 넣을수 있고</p:text>
  </p:cm>
  <p:cm authorId="0" dt="2020-11-06T09:08:52.003" idx="4">
    <p:pos x="6713" y="353"/>
    <p:text>var fruits = ["apple", "banana", "peach", 111, 222];
이렇게 숫자 추가 할수 있지만 
이렇게 쓸일은 거의 없어</p:text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06T09:10:13.379" idx="6">
    <p:pos x="7111" y="917"/>
    <p:text>document.write를 이렇게 쓸일은 없어. 예제라서 이렇게 쓴거</p:text>
  </p:cm>
  <p:cm authorId="0" dt="2020-11-06T09:12:44.691" idx="7">
    <p:pos x="10" y="10"/>
    <p:text>향상된 for문 쓸때 
var 타입 써도 되고 안써도 되고
x번째 fruits
자바에서 향상된 포문이랑은 다음</p:text>
  </p:cm>
</p:cmLst>
</file>

<file path=ppt/comments/comment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06T11:47:42.585" idx="8">
    <p:pos x="7280" y="1091"/>
    <p:text>function add(a, b) {
    var sum = a + b;
    return sum;
}
window,.onload= function() {
sum = add(4,5);
}
이렇게 해주면 돼
그럼 출력하는 애가 sum이 누군줄 알고 쓰지.
처음에 add함수에 var적어줘서그래. 함수안의 지역변수로 만들어버려서
</p:text>
  </p:cm>
</p:cmLst>
</file>

<file path=ppt/comments/comment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06T11:49:14.705" idx="9">
    <p:pos x="7097" y="2518"/>
    <p:text>var sum = 0;
얘는 함수 밖에 선언했어.
그래서
var를 붙여도 전역변수 
안붙여도 전역변수야</p:text>
  </p:cm>
</p:cmLst>
</file>

<file path=ppt/comments/comment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06T11:50:09.401" idx="10">
    <p:pos x="10" y="10"/>
    <p:text>yes or no 
대답이 필요할때 쓰는 함수</p:text>
  </p:cm>
</p:cmLst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>
              <a:defRPr/>
            </a:pPr>
            <a:fld id="{949F3908-8432-46C2-9A97-2AAB410800A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F3908-8432-46C2-9A97-2AAB410800A8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F3908-8432-46C2-9A97-2AAB410800A8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F3908-8432-46C2-9A97-2AAB410800A8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F3908-8432-46C2-9A97-2AAB410800A8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F3908-8432-46C2-9A97-2AAB410800A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F3908-8432-46C2-9A97-2AAB410800A8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F3908-8432-46C2-9A97-2AAB410800A8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F3908-8432-46C2-9A97-2AAB410800A8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F3908-8432-46C2-9A97-2AAB410800A8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F3908-8432-46C2-9A97-2AAB410800A8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F3908-8432-46C2-9A97-2AAB410800A8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F3908-8432-46C2-9A97-2AAB410800A8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1_Crayons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pPr/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emf"  /><Relationship Id="rId3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notesSlide" Target="../notesSlides/notesSlide4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notesSlide" Target="../notesSlides/notesSlide6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41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.xml"  /><Relationship Id="rId3" Type="http://schemas.openxmlformats.org/officeDocument/2006/relationships/image" Target="../media/image42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8.pn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9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4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5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gif"  /><Relationship Id="rId5" Type="http://schemas.openxmlformats.org/officeDocument/2006/relationships/notesSlide" Target="../notesSlides/notesSlide8.xml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0.pn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6.xml"  /><Relationship Id="rId3" Type="http://schemas.openxmlformats.org/officeDocument/2006/relationships/image" Target="../media/image51.pn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08 </a:t>
            </a:r>
            <a:r>
              <a:rPr lang="ko-KR" altLang="en-US"/>
              <a:t>자바스크립트 기초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6">
                <a:cs typeface="+mj-cs"/>
              </a:rPr>
              <a:t>내부 자바 스크립트</a:t>
            </a:r>
            <a:endParaRPr lang="ko-KR" altLang="en-US" sz="5716"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472585" y="1716122"/>
            <a:ext cx="10670077" cy="3671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First Javascript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World!"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342374" y="5387375"/>
            <a:ext cx="8800286" cy="210416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6">
                <a:cs typeface="+mj-cs"/>
              </a:rPr>
              <a:t>외부 자바 스크립트</a:t>
            </a:r>
            <a:endParaRPr lang="ko-KR" altLang="en-US" sz="5716"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472585" y="1551112"/>
            <a:ext cx="10670077" cy="3057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src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"myscript.js"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92365" y="6016419"/>
            <a:ext cx="9966604" cy="2383033"/>
          </a:xfrm>
          <a:prstGeom prst="rect">
            <a:avLst/>
          </a:prstGeom>
          <a:noFill/>
        </p:spPr>
      </p:pic>
      <p:sp>
        <p:nvSpPr>
          <p:cNvPr id="5" name="내용 개체 틀 2"/>
          <p:cNvSpPr txBox="1"/>
          <p:nvPr/>
        </p:nvSpPr>
        <p:spPr>
          <a:xfrm>
            <a:off x="472585" y="5314361"/>
            <a:ext cx="10670077" cy="569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document.write("Hello World!");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584" y="4741705"/>
            <a:ext cx="1419081" cy="399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79" i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myscript.js</a:t>
            </a:r>
            <a:endParaRPr lang="ko-KR" altLang="en-US" sz="2079" i="1">
              <a:solidFill>
                <a:srgbClr val="ff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6">
                <a:cs typeface="+mj-cs"/>
              </a:rPr>
              <a:t>인라인</a:t>
            </a:r>
            <a:r>
              <a:rPr lang="en-US" altLang="ko-KR" sz="5716">
                <a:cs typeface="+mj-cs"/>
              </a:rPr>
              <a:t> </a:t>
            </a:r>
            <a:r>
              <a:rPr lang="ko-KR" altLang="en-US" sz="5716">
                <a:cs typeface="+mj-cs"/>
              </a:rPr>
              <a:t>자바 스크립트</a:t>
            </a:r>
            <a:endParaRPr lang="ko-KR" altLang="en-US" sz="5716"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472585" y="1724339"/>
            <a:ext cx="10670077" cy="2610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"alert('</a:t>
            </a:r>
            <a:r>
              <a:rPr lang="ko-KR" altLang="en-US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반갑습니다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.')"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버튼을 누르세요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!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72584" y="4591419"/>
            <a:ext cx="6110593" cy="307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408237" y="4591420"/>
            <a:ext cx="3684920" cy="34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자유형 5"/>
          <p:cNvSpPr/>
          <p:nvPr/>
        </p:nvSpPr>
        <p:spPr>
          <a:xfrm flipV="1">
            <a:off x="4933061" y="6517964"/>
            <a:ext cx="2706192" cy="447788"/>
          </a:xfrm>
          <a:custGeom>
            <a:avLst/>
            <a:gdLst>
              <a:gd name="connsiteX0" fmla="*/ 0 w 1171575"/>
              <a:gd name="connsiteY0" fmla="*/ 609627 h 609627"/>
              <a:gd name="connsiteX1" fmla="*/ 57150 w 1171575"/>
              <a:gd name="connsiteY1" fmla="*/ 523902 h 609627"/>
              <a:gd name="connsiteX2" fmla="*/ 123825 w 1171575"/>
              <a:gd name="connsiteY2" fmla="*/ 457227 h 609627"/>
              <a:gd name="connsiteX3" fmla="*/ 209550 w 1171575"/>
              <a:gd name="connsiteY3" fmla="*/ 361977 h 609627"/>
              <a:gd name="connsiteX4" fmla="*/ 238125 w 1171575"/>
              <a:gd name="connsiteY4" fmla="*/ 323877 h 609627"/>
              <a:gd name="connsiteX5" fmla="*/ 323850 w 1171575"/>
              <a:gd name="connsiteY5" fmla="*/ 257202 h 609627"/>
              <a:gd name="connsiteX6" fmla="*/ 361950 w 1171575"/>
              <a:gd name="connsiteY6" fmla="*/ 228627 h 609627"/>
              <a:gd name="connsiteX7" fmla="*/ 390525 w 1171575"/>
              <a:gd name="connsiteY7" fmla="*/ 209577 h 609627"/>
              <a:gd name="connsiteX8" fmla="*/ 466725 w 1171575"/>
              <a:gd name="connsiteY8" fmla="*/ 161952 h 609627"/>
              <a:gd name="connsiteX9" fmla="*/ 542925 w 1171575"/>
              <a:gd name="connsiteY9" fmla="*/ 114327 h 609627"/>
              <a:gd name="connsiteX10" fmla="*/ 590550 w 1171575"/>
              <a:gd name="connsiteY10" fmla="*/ 85752 h 609627"/>
              <a:gd name="connsiteX11" fmla="*/ 619125 w 1171575"/>
              <a:gd name="connsiteY11" fmla="*/ 66702 h 609627"/>
              <a:gd name="connsiteX12" fmla="*/ 657225 w 1171575"/>
              <a:gd name="connsiteY12" fmla="*/ 57177 h 609627"/>
              <a:gd name="connsiteX13" fmla="*/ 695325 w 1171575"/>
              <a:gd name="connsiteY13" fmla="*/ 38127 h 609627"/>
              <a:gd name="connsiteX14" fmla="*/ 752475 w 1171575"/>
              <a:gd name="connsiteY14" fmla="*/ 19077 h 609627"/>
              <a:gd name="connsiteX15" fmla="*/ 781050 w 1171575"/>
              <a:gd name="connsiteY15" fmla="*/ 9552 h 609627"/>
              <a:gd name="connsiteX16" fmla="*/ 1171575 w 1171575"/>
              <a:gd name="connsiteY16" fmla="*/ 27 h 6096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1575" h="609627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8"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문장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문장</a:t>
            </a:r>
            <a:r>
              <a:rPr lang="en-US" altLang="ko-KR"/>
              <a:t>(statement)</a:t>
            </a:r>
            <a:r>
              <a:rPr lang="ko-KR" altLang="en-US"/>
              <a:t>들은 웹 브라우저에게 내리는 명령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01463" y="2992985"/>
            <a:ext cx="10853651" cy="23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주석문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// - </a:t>
            </a:r>
            <a:r>
              <a:rPr lang="ko-KR" altLang="en-US"/>
              <a:t>단일문장 주석</a:t>
            </a:r>
            <a:endParaRPr lang="ko-KR" altLang="en-US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/*  */ - </a:t>
            </a:r>
            <a:r>
              <a:rPr lang="ko-KR" altLang="en-US"/>
              <a:t>다중 문장 주석</a:t>
            </a:r>
            <a:endParaRPr lang="ko-KR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472585" y="2590651"/>
            <a:ext cx="10670077" cy="1039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id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가 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인 헤딩요소를 찾아서 내용을 바꾼다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  <a:endParaRPr lang="en-US" altLang="ko-KR" sz="2338" b="1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"heading1"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).innerHTML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HomePage"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593250" y="5610368"/>
            <a:ext cx="10670077" cy="171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/*</a:t>
            </a:r>
            <a:endParaRPr lang="en-US" altLang="ko-KR" sz="2338" b="1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		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 코드는 웹 페이지의 헤딩의 내용을 변경한다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  <a:endParaRPr lang="en-US" altLang="ko-KR" sz="2338" b="1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*/</a:t>
            </a:r>
            <a:endParaRPr lang="en-US" altLang="ko-KR" sz="2338" b="1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"heading1"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).innerHTML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HomePage"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변수</a:t>
            </a:r>
            <a:r>
              <a:rPr lang="en-US" altLang="ko-KR" b="1"/>
              <a:t>(variable)</a:t>
            </a:r>
            <a:r>
              <a:rPr lang="ko-KR" altLang="en-US"/>
              <a:t>는 데이터를 저장하는 상자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var </a:t>
            </a:r>
            <a:r>
              <a:rPr lang="ko-KR" altLang="en-US"/>
              <a:t>키워드를 사용하여서 선언</a:t>
            </a:r>
            <a:r>
              <a:rPr lang="en-US" altLang="ko-KR"/>
              <a:t>(declare)</a:t>
            </a:r>
            <a:r>
              <a:rPr lang="ko-KR" altLang="en-US"/>
              <a:t>한다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let x , const PI　=　３.１４１５９２...</a:t>
            </a:r>
            <a:endParaRPr lang="en-US" altLang="ko-K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27166" y="3499876"/>
            <a:ext cx="11002245" cy="22379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638013" y="1551112"/>
            <a:ext cx="10670077" cy="1881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x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World!"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alert(x);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10241" name="_x255492200" descr="EMB00001afc695e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5518" y="4130124"/>
            <a:ext cx="9793450" cy="328234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변수 명명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580" y="1732626"/>
            <a:ext cx="10802086" cy="6451961"/>
          </a:xfrm>
        </p:spPr>
        <p:txBody>
          <a:bodyPr/>
          <a:lstStyle/>
          <a:p>
            <a:pPr lvl="0"/>
            <a:r>
              <a:rPr lang="ko-KR" altLang="en-US"/>
              <a:t>변수 이름은 문자로 시작해야 한다</a:t>
            </a:r>
            <a:r>
              <a:rPr lang="en-US" altLang="ko-KR"/>
              <a:t>.(</a:t>
            </a:r>
            <a:r>
              <a:rPr lang="ko-KR" altLang="en-US"/>
              <a:t>숫자로 시작하면 안된다</a:t>
            </a:r>
            <a:r>
              <a:rPr lang="en-US" altLang="ko-KR"/>
              <a:t>.)</a:t>
            </a:r>
            <a:endParaRPr lang="en-US" altLang="ko-KR"/>
          </a:p>
          <a:p>
            <a:pPr lvl="0"/>
            <a:r>
              <a:rPr lang="ko-KR" altLang="en-US"/>
              <a:t>변수 이름은 </a:t>
            </a:r>
            <a:r>
              <a:rPr lang="en-US" altLang="ko-KR"/>
              <a:t>$</a:t>
            </a:r>
            <a:r>
              <a:rPr lang="ko-KR" altLang="en-US"/>
              <a:t>나 </a:t>
            </a:r>
            <a:r>
              <a:rPr lang="en-US" altLang="ko-KR"/>
              <a:t>_</a:t>
            </a:r>
            <a:r>
              <a:rPr lang="ko-KR" altLang="en-US"/>
              <a:t>로 시작할 수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변수 이름은 대소문자를 구별한다</a:t>
            </a:r>
            <a:r>
              <a:rPr lang="en-US" altLang="ko-KR"/>
              <a:t>.(count</a:t>
            </a:r>
            <a:r>
              <a:rPr lang="ko-KR" altLang="en-US"/>
              <a:t>와 </a:t>
            </a:r>
            <a:r>
              <a:rPr lang="en-US" altLang="ko-KR"/>
              <a:t>Count</a:t>
            </a:r>
            <a:r>
              <a:rPr lang="ko-KR" altLang="en-US"/>
              <a:t>는 서로 다른 변수이다</a:t>
            </a:r>
            <a:r>
              <a:rPr lang="en-US" altLang="ko-KR"/>
              <a:t>.)</a:t>
            </a:r>
            <a:endParaRPr lang="en-US" altLang="ko-KR"/>
          </a:p>
          <a:p>
            <a:pPr lvl="0"/>
            <a:r>
              <a:rPr lang="ko-KR" altLang="en-US"/>
              <a:t>예약어는 변수명으로 사용할 수 없다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자료형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수치형</a:t>
            </a:r>
            <a:r>
              <a:rPr lang="en-US" altLang="ko-KR"/>
              <a:t>(number)  - </a:t>
            </a:r>
            <a:r>
              <a:rPr lang="ko-KR" altLang="en-US"/>
              <a:t>정수나 실수</a:t>
            </a:r>
            <a:endParaRPr lang="ko-KR" altLang="en-US"/>
          </a:p>
          <a:p>
            <a:pPr lvl="0"/>
            <a:r>
              <a:rPr lang="ko-KR" altLang="en-US"/>
              <a:t>문자열</a:t>
            </a:r>
            <a:r>
              <a:rPr lang="en-US" altLang="ko-KR"/>
              <a:t>(string) – </a:t>
            </a:r>
            <a:r>
              <a:rPr lang="ko-KR" altLang="en-US"/>
              <a:t>문자가 연결된 것</a:t>
            </a:r>
            <a:r>
              <a:rPr lang="en-US" altLang="ko-KR"/>
              <a:t>, ""</a:t>
            </a:r>
            <a:r>
              <a:rPr lang="ko-KR" altLang="en-US"/>
              <a:t>나</a:t>
            </a:r>
            <a:r>
              <a:rPr lang="en-US" altLang="ko-KR"/>
              <a:t> ‘’</a:t>
            </a:r>
            <a:r>
              <a:rPr lang="ko-KR" altLang="en-US"/>
              <a:t>로 표현</a:t>
            </a:r>
            <a:endParaRPr lang="ko-KR" altLang="en-US"/>
          </a:p>
          <a:p>
            <a:pPr lvl="0"/>
            <a:r>
              <a:rPr lang="ko-KR" altLang="en-US"/>
              <a:t>부울형</a:t>
            </a:r>
            <a:r>
              <a:rPr lang="en-US" altLang="ko-KR"/>
              <a:t>(Boolean)</a:t>
            </a:r>
            <a:r>
              <a:rPr lang="ko-KR" altLang="en-US"/>
              <a:t> </a:t>
            </a:r>
            <a:r>
              <a:rPr lang="en-US" altLang="ko-KR"/>
              <a:t>– true </a:t>
            </a:r>
            <a:r>
              <a:rPr lang="ko-KR" altLang="en-US"/>
              <a:t>또는 </a:t>
            </a:r>
            <a:r>
              <a:rPr lang="en-US" altLang="ko-KR"/>
              <a:t>false</a:t>
            </a:r>
            <a:endParaRPr lang="en-US" altLang="ko-KR"/>
          </a:p>
          <a:p>
            <a:pPr lvl="0"/>
            <a:r>
              <a:rPr lang="ko-KR" altLang="en-US"/>
              <a:t>객체형</a:t>
            </a:r>
            <a:r>
              <a:rPr lang="en-US" altLang="ko-KR"/>
              <a:t>(object) – </a:t>
            </a:r>
            <a:r>
              <a:rPr lang="ko-KR" altLang="en-US"/>
              <a:t>객체를 나타내는 타입</a:t>
            </a:r>
            <a:endParaRPr lang="ko-KR" altLang="en-US"/>
          </a:p>
          <a:p>
            <a:pPr lvl="0"/>
            <a:r>
              <a:rPr lang="en-US" altLang="ko-KR"/>
              <a:t>Undefined – </a:t>
            </a:r>
            <a:r>
              <a:rPr lang="ko-KR" altLang="en-US"/>
              <a:t>값이 정해지지 않은 상태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606153" y="1646257"/>
            <a:ext cx="10670077" cy="343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s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100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document.write(s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s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홍길동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document.write(s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12289" name="_x255493320" descr="EMB00001afc696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197321" y="5176104"/>
            <a:ext cx="5823270" cy="2588597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자바스크립트</a:t>
            </a:r>
            <a:r>
              <a:rPr lang="en-US" altLang="ko-KR"/>
              <a:t>(javascript): </a:t>
            </a:r>
            <a:r>
              <a:rPr lang="ko-KR" altLang="en-US"/>
              <a:t>동적인 웹 페이지를 작성하기 위하여 사용되는 언어</a:t>
            </a:r>
            <a:endParaRPr lang="ko-KR" altLang="en-US"/>
          </a:p>
          <a:p>
            <a:pPr lvl="0"/>
            <a:r>
              <a:rPr lang="ko-KR" altLang="en-US"/>
              <a:t>웹의 표준 프로그래밍 언어</a:t>
            </a:r>
            <a:endParaRPr lang="ko-KR" altLang="en-US"/>
          </a:p>
          <a:p>
            <a:pPr lvl="0"/>
            <a:r>
              <a:rPr lang="ko-KR" altLang="en-US"/>
              <a:t>모든 웹브라우저들은 자바스크립트를 지원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734279" y="3941722"/>
            <a:ext cx="7431720" cy="3630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674811" y="1695543"/>
            <a:ext cx="10670077" cy="2999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"How are you"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today?"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document.write(s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document.write(t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document.write(s.toUpperCase()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13313" name="_x255492840" descr="EMB00001afc696a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348387" y="4838973"/>
            <a:ext cx="6996501" cy="3108867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/>
          <p:nvPr/>
        </p:nvSpPr>
        <p:spPr>
          <a:xfrm>
            <a:off x="707001" y="3550974"/>
            <a:ext cx="10670077" cy="2578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myCar = {model: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"bmw"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color: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"red"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hp: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100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};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document.write(myCar.model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document.write(myCar.color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document.write(myCar.hp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객체형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732626"/>
            <a:ext cx="11264119" cy="1642042"/>
          </a:xfrm>
        </p:spPr>
        <p:txBody>
          <a:bodyPr/>
          <a:lstStyle/>
          <a:p>
            <a:pPr lvl="0"/>
            <a:r>
              <a:rPr lang="ko-KR" altLang="en-US" b="1"/>
              <a:t>객체</a:t>
            </a:r>
            <a:r>
              <a:rPr lang="en-US" altLang="ko-KR" b="1"/>
              <a:t>(object)</a:t>
            </a:r>
            <a:r>
              <a:rPr lang="ko-KR" altLang="en-US"/>
              <a:t>는 사물의 속성과 동작을 묶어서 표현하는 기법</a:t>
            </a:r>
            <a:endParaRPr lang="ko-KR" altLang="en-US"/>
          </a:p>
          <a:p>
            <a:pPr lvl="0"/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자동차는 메이커</a:t>
            </a:r>
            <a:r>
              <a:rPr lang="en-US" altLang="ko-KR"/>
              <a:t>, </a:t>
            </a:r>
            <a:r>
              <a:rPr lang="ko-KR" altLang="en-US"/>
              <a:t>모델</a:t>
            </a:r>
            <a:r>
              <a:rPr lang="en-US" altLang="ko-KR"/>
              <a:t>, </a:t>
            </a:r>
            <a:r>
              <a:rPr lang="ko-KR" altLang="en-US"/>
              <a:t>색상</a:t>
            </a:r>
            <a:r>
              <a:rPr lang="en-US" altLang="ko-KR"/>
              <a:t>, </a:t>
            </a:r>
            <a:r>
              <a:rPr lang="ko-KR" altLang="en-US"/>
              <a:t>마력과 같은 속성도 있고 출발하기</a:t>
            </a:r>
            <a:r>
              <a:rPr lang="en-US" altLang="ko-KR"/>
              <a:t>, </a:t>
            </a:r>
            <a:r>
              <a:rPr lang="ko-KR" altLang="en-US"/>
              <a:t>정지하기 등의 동작도 가지고 있다</a:t>
            </a:r>
            <a:r>
              <a:rPr lang="en-US" altLang="ko-KR"/>
              <a:t>. </a:t>
            </a:r>
            <a:endParaRPr lang="en-US" altLang="ko-KR"/>
          </a:p>
        </p:txBody>
      </p:sp>
      <p:pic>
        <p:nvPicPr>
          <p:cNvPr id="14337" name="_x255493640" descr="EMB00001afc6970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273517" y="6305674"/>
            <a:ext cx="2332854" cy="1441102"/>
          </a:xfrm>
          <a:prstGeom prst="rect">
            <a:avLst/>
          </a:prstGeom>
          <a:noFill/>
        </p:spPr>
      </p:pic>
      <p:pic>
        <p:nvPicPr>
          <p:cNvPr id="14339" name="_x255493160" descr="EMB00001afc6977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647428" y="5513398"/>
            <a:ext cx="4628539" cy="2803199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산술 연산자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73463" y="1805676"/>
          <a:ext cx="10343644" cy="556312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85911"/>
                <a:gridCol w="2585911"/>
                <a:gridCol w="2585911"/>
                <a:gridCol w="2585911"/>
              </a:tblGrid>
              <a:tr h="69539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수식의 값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덧셈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+ 2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뺄셈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–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곱셈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*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나눗셈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/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나머지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3 %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증가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++x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감소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--x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대입 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변수에 값을 할당한다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수식 </a:t>
            </a:r>
            <a:r>
              <a:rPr lang="en-US" altLang="ko-KR"/>
              <a:t>'z = x + y'</a:t>
            </a:r>
            <a:r>
              <a:rPr lang="ko-KR" altLang="en-US"/>
              <a:t>는 </a:t>
            </a:r>
            <a:r>
              <a:rPr lang="en-US" altLang="ko-KR"/>
              <a:t>x</a:t>
            </a:r>
            <a:r>
              <a:rPr lang="ko-KR" altLang="en-US"/>
              <a:t>값과 </a:t>
            </a:r>
            <a:r>
              <a:rPr lang="en-US" altLang="ko-KR"/>
              <a:t>y</a:t>
            </a:r>
            <a:r>
              <a:rPr lang="ko-KR" altLang="en-US"/>
              <a:t>값을 더한 값을 </a:t>
            </a:r>
            <a:r>
              <a:rPr lang="en-US" altLang="ko-KR"/>
              <a:t>z</a:t>
            </a:r>
            <a:r>
              <a:rPr lang="ko-KR" altLang="en-US"/>
              <a:t>에 대입한다는 의미이다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대입연산자 </a:t>
            </a:r>
            <a:r>
              <a:rPr lang="en-US" altLang="ko-KR"/>
              <a:t>"="</a:t>
            </a:r>
            <a:r>
              <a:rPr lang="ko-KR" altLang="en-US"/>
              <a:t>는 산수에서의 같다라는 의미가 아니라 오른쪽에 있는 값을 왼쪽에 있는 변수에 저장하겠다라는 의미를 갖는다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"</a:t>
            </a:r>
            <a:r>
              <a:rPr lang="ko-KR" altLang="en-US"/>
              <a:t>같다</a:t>
            </a:r>
            <a:r>
              <a:rPr lang="en-US" altLang="ko-KR"/>
              <a:t>"</a:t>
            </a:r>
            <a:r>
              <a:rPr lang="ko-KR" altLang="en-US"/>
              <a:t>를 표현할 때는 </a:t>
            </a:r>
            <a:r>
              <a:rPr lang="en-US" altLang="ko-KR"/>
              <a:t>"=="</a:t>
            </a:r>
            <a:r>
              <a:rPr lang="ko-KR" altLang="en-US"/>
              <a:t>을 사용한다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복합 대입 연산자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다음 표는 </a:t>
            </a:r>
            <a:r>
              <a:rPr lang="en-US" altLang="ko-KR"/>
              <a:t>x = 10, y = 5</a:t>
            </a:r>
            <a:r>
              <a:rPr lang="ko-KR" altLang="en-US"/>
              <a:t>라고 가정하고 대입연산이 어떻게 수행되는지를 설명한다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13510" y="3073851"/>
          <a:ext cx="10373496" cy="457528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93374"/>
                <a:gridCol w="2593374"/>
                <a:gridCol w="2593374"/>
                <a:gridCol w="2593374"/>
              </a:tblGrid>
              <a:tr h="762547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동일한 수식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결과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+=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+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-=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–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*=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*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/=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/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%=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%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문자열에서의 </a:t>
            </a:r>
            <a:r>
              <a:rPr lang="en-US" altLang="ko-KR"/>
              <a:t>'+' </a:t>
            </a:r>
            <a:r>
              <a:rPr lang="ko-KR" altLang="en-US"/>
              <a:t>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839420"/>
            <a:ext cx="11264119" cy="6451961"/>
          </a:xfrm>
        </p:spPr>
        <p:txBody>
          <a:bodyPr/>
          <a:lstStyle/>
          <a:p>
            <a:pPr lvl="0"/>
            <a:r>
              <a:rPr lang="en-US" altLang="ko-KR"/>
              <a:t>+ </a:t>
            </a:r>
            <a:r>
              <a:rPr lang="ko-KR" altLang="en-US"/>
              <a:t>연산자는 문자열을 결합하는 용도로도 사용된다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즉 </a:t>
            </a:r>
            <a:r>
              <a:rPr lang="en-US" altLang="ko-KR"/>
              <a:t>+ </a:t>
            </a:r>
            <a:r>
              <a:rPr lang="ko-KR" altLang="en-US"/>
              <a:t>연산자가 문자열에서 사용되면 문자열 결합의 의미가 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숫자와</a:t>
            </a:r>
            <a:r>
              <a:rPr lang="en-US" altLang="ko-KR"/>
              <a:t> </a:t>
            </a:r>
            <a:r>
              <a:rPr lang="ko-KR" altLang="en-US"/>
              <a:t>문자열을 </a:t>
            </a:r>
            <a:r>
              <a:rPr lang="en-US" altLang="ko-KR"/>
              <a:t>+ </a:t>
            </a:r>
            <a:r>
              <a:rPr lang="ko-KR" altLang="en-US"/>
              <a:t>연산자로 합하면 숫자를 문자열로 변환하여</a:t>
            </a:r>
            <a:r>
              <a:rPr lang="en-US" altLang="ko-KR"/>
              <a:t>, </a:t>
            </a:r>
            <a:r>
              <a:rPr lang="ko-KR" altLang="en-US"/>
              <a:t>결합된 문자열을 반환한다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87150" y="2993310"/>
            <a:ext cx="10882274" cy="1122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s1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"Welcom to 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s2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"Javascript"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s3 = s1 + s2;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487150" y="5773154"/>
            <a:ext cx="10882274" cy="1671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x = 1 + 1;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y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"Car"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+ 1;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document.write(x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document.write(y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비교 연산자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논리문장에서 값들을 비교하는 용도로 사용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다음 표에서 </a:t>
            </a:r>
            <a:r>
              <a:rPr lang="en-US" altLang="ko-KR"/>
              <a:t>x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값은 </a:t>
            </a:r>
            <a:r>
              <a:rPr lang="en-US" altLang="ko-KR"/>
              <a:t>1</a:t>
            </a:r>
            <a:r>
              <a:rPr lang="ko-KR" altLang="en-US"/>
              <a:t>이라고 가정한다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13510" y="3073851"/>
          <a:ext cx="10370056" cy="5620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9138"/>
                <a:gridCol w="3114168"/>
                <a:gridCol w="2782767"/>
                <a:gridCol w="2403983"/>
              </a:tblGrid>
              <a:tr h="641049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결과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 rowSpan="2"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 rowSpan="2"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같으면 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 1 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===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값과 타입이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 모두 같으면 참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다르면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!=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크면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작으면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크거나 같으면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&gt;=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작거나 같으면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&lt;=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비교 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비교연산자는 다음과 같이 조건문에서 많이 사용된다</a:t>
            </a:r>
            <a:r>
              <a:rPr lang="en-US" altLang="ko-KR"/>
              <a:t>. </a:t>
            </a:r>
            <a:r>
              <a:rPr lang="ko-KR" altLang="en-US"/>
              <a:t>아직 학습하지 않았지만 다음 문장의 의미를 추리하여 보자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다음의 결과를 확인해보자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00499" y="5079313"/>
            <a:ext cx="10882274" cy="310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y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20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document.write((x &gt; y)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document.write((x &lt; y)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document.write((x == y)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document.write((x != y)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527197" y="2798719"/>
            <a:ext cx="10882274" cy="1271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(age &gt;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18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입장하실 수 있습니다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비교 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=== </a:t>
            </a:r>
            <a:r>
              <a:rPr lang="ko-KR" altLang="en-US"/>
              <a:t>연산자와 </a:t>
            </a:r>
            <a:r>
              <a:rPr lang="en-US" altLang="ko-KR"/>
              <a:t>!== </a:t>
            </a:r>
            <a:r>
              <a:rPr lang="ko-KR" altLang="en-US"/>
              <a:t>연산자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13510" y="3073849"/>
          <a:ext cx="10373500" cy="3801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550"/>
                <a:gridCol w="4138274"/>
                <a:gridCol w="2269376"/>
                <a:gridCol w="2110300"/>
              </a:tblGrid>
              <a:tr h="760205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  <a:endParaRPr lang="ko-KR" altLang="en-US" sz="2300" b="1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  <a:endParaRPr lang="ko-KR" altLang="en-US" sz="2300" b="1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300" b="1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결과</a:t>
                      </a:r>
                      <a:endParaRPr lang="ko-KR" altLang="en-US" sz="2300" b="1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0205">
                <a:tc rowSpan="2"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===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 rowSpan="2"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값과 타입이 모두 같으면 참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x === 1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0205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x === "1"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0205">
                <a:tc rowSpan="2"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!==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 rowSpan="2"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값과 타입이 다르면 참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x !== 1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0205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x !== "1"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논리 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여러 개의 조건을 조합하여 참인지 거짓인지를 따질 때 사용</a:t>
            </a:r>
            <a:endParaRPr lang="ko-KR" altLang="en-US"/>
          </a:p>
          <a:p>
            <a:pPr lvl="0"/>
            <a:r>
              <a:rPr lang="ko-KR" altLang="en-US"/>
              <a:t>예를 들어 </a:t>
            </a:r>
            <a:r>
              <a:rPr lang="en-US" altLang="ko-KR"/>
              <a:t>"</a:t>
            </a:r>
            <a:r>
              <a:rPr lang="ko-KR" altLang="en-US"/>
              <a:t>비가 오지 않고 휴일이면 테니스를 친다</a:t>
            </a:r>
            <a:r>
              <a:rPr lang="en-US" altLang="ko-KR"/>
              <a:t>."</a:t>
            </a:r>
            <a:r>
              <a:rPr lang="ko-KR" altLang="en-US"/>
              <a:t>라는 문장에는 </a:t>
            </a:r>
            <a:r>
              <a:rPr lang="en-US" altLang="ko-KR"/>
              <a:t>"</a:t>
            </a:r>
            <a:r>
              <a:rPr lang="ko-KR" altLang="en-US"/>
              <a:t>비가 오지 않는다</a:t>
            </a:r>
            <a:r>
              <a:rPr lang="en-US" altLang="ko-KR"/>
              <a:t>＂</a:t>
            </a:r>
            <a:r>
              <a:rPr lang="ko-KR" altLang="en-US"/>
              <a:t>라는 조건과 </a:t>
            </a:r>
            <a:r>
              <a:rPr lang="en-US" altLang="ko-KR"/>
              <a:t>"</a:t>
            </a:r>
            <a:r>
              <a:rPr lang="ko-KR" altLang="en-US"/>
              <a:t>휴일이다</a:t>
            </a:r>
            <a:r>
              <a:rPr lang="en-US" altLang="ko-KR"/>
              <a:t>＂</a:t>
            </a:r>
            <a:r>
              <a:rPr lang="ko-KR" altLang="en-US"/>
              <a:t>라는 조건이 동시에 만족이 되면 테니스를 친다는 의미가 포함되어 있다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49004" y="4204650"/>
          <a:ext cx="10987221" cy="2750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33877"/>
                <a:gridCol w="1399208"/>
                <a:gridCol w="8354136"/>
              </a:tblGrid>
              <a:tr h="687580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사용 예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87580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&amp;&amp;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&amp;&amp;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AND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와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모두 참이면 참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그렇지 않으면 거짓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87580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||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||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OR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중에서 하나만 참이면 참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모두 거짓이면 거짓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87580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!x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NOT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참이면 거짓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거짓이면 참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HTML5 </a:t>
            </a:r>
            <a:r>
              <a:rPr lang="ko-KR" altLang="en-US"/>
              <a:t>기술의 핵심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56276" y="1551111"/>
            <a:ext cx="9702692" cy="64383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ko-KR" altLang="en-US"/>
              <a:pPr/>
              <a:t>3</a:t>
            </a:fld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조건 연산자</a:t>
            </a:r>
            <a:r>
              <a:rPr lang="en-US" altLang="ko-KR"/>
              <a:t>(</a:t>
            </a:r>
            <a:r>
              <a:rPr lang="ko-KR" altLang="en-US"/>
              <a:t>삼항 연산자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x &gt; y </a:t>
            </a:r>
            <a:r>
              <a:rPr lang="ko-KR" altLang="en-US"/>
              <a:t>가 참이면 </a:t>
            </a:r>
            <a:r>
              <a:rPr lang="en-US" altLang="ko-KR"/>
              <a:t>x</a:t>
            </a:r>
            <a:r>
              <a:rPr lang="ko-KR" altLang="en-US"/>
              <a:t>가 수식의 값이 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x &gt; y </a:t>
            </a:r>
            <a:r>
              <a:rPr lang="ko-KR" altLang="en-US"/>
              <a:t>가 거짓이면 </a:t>
            </a:r>
            <a:r>
              <a:rPr lang="en-US" altLang="ko-KR"/>
              <a:t>y</a:t>
            </a:r>
            <a:r>
              <a:rPr lang="ko-KR" altLang="en-US"/>
              <a:t>가 수식의 값이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80595" y="3423441"/>
            <a:ext cx="10882274" cy="760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3119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maxValue = (x &gt; y) ? x : y;</a:t>
            </a:r>
            <a:endParaRPr lang="en-US" altLang="ko-KR" sz="3119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연산자 우선순위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0"/>
          </p:nvPr>
        </p:nvGraphicFramePr>
        <p:xfrm>
          <a:off x="336278" y="1674722"/>
          <a:ext cx="11328120" cy="679089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74212"/>
                <a:gridCol w="4142867"/>
                <a:gridCol w="1672332"/>
                <a:gridCol w="3938709"/>
              </a:tblGrid>
              <a:tr h="614846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우선순위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우선순위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. [] new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최단산쉬관이일삼대컴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10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()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11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^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3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 --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4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 ~ + -(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부호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 typeof void delete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13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&amp;&amp;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5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 / %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14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||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6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 -(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사칙연산자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15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?: 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삼항연산자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7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&lt;&lt; &gt;&gt; &gt;&gt;&gt;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16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yield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8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 &lt;= &gt; &gt;= in instanceof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17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 += -= *= /= %= &lt;&lt;= &gt;&gt;= &gt;&gt;&gt;= &amp;= ^= |=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9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 != === !==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18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2"/>
            <a:r>
              <a:rPr lang="en-US" altLang="ko-KR">
                <a:latin typeface="Arial"/>
                <a:ea typeface="+mn-ea"/>
                <a:cs typeface="+mj-cs"/>
              </a:rPr>
              <a:t>prompt() </a:t>
            </a:r>
            <a:r>
              <a:rPr lang="ko-KR" altLang="en-US">
                <a:latin typeface="Arial"/>
                <a:ea typeface="+mn-ea"/>
                <a:cs typeface="+mj-cs"/>
              </a:rPr>
              <a:t>함수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359638" y="1633618"/>
            <a:ext cx="11175959" cy="1349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age = prompt(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나이를 입력하세요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만나이로 입력합니다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16385" name="_x10038936" descr="EMB00001afc6988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59638" y="3737518"/>
            <a:ext cx="11175959" cy="2537940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1633617"/>
            <a:ext cx="11149259" cy="336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x, y;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input;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input = prompt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정수를 입력하시오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정수로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x = parseInt(input);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input = prompt(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정수를 입력하시오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정수로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y = parseInt(input);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document.write(x + y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6">
                <a:cs typeface="+mj-cs"/>
              </a:rPr>
              <a:t>덧셈 예제</a:t>
            </a:r>
            <a:r>
              <a:rPr lang="en-US" altLang="ko-KR" sz="5716">
                <a:cs typeface="+mj-cs"/>
              </a:rPr>
              <a:t>1</a:t>
            </a:r>
            <a:endParaRPr lang="ko-KR" altLang="en-US" sz="5716"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96268" y="561043"/>
            <a:ext cx="9702694" cy="990071"/>
          </a:xfrm>
        </p:spPr>
        <p:txBody>
          <a:bodyPr/>
          <a:lstStyle/>
          <a:p>
            <a:pPr lvl="2"/>
            <a:r>
              <a:rPr lang="ko-KR" altLang="en-US">
                <a:latin typeface="Arial"/>
                <a:ea typeface="+mn-ea"/>
                <a:cs typeface="+mj-cs"/>
              </a:rPr>
              <a:t>덧셈 예제</a:t>
            </a:r>
            <a:r>
              <a:rPr lang="en-US" altLang="ko-KR">
                <a:latin typeface="Arial"/>
                <a:ea typeface="+mn-ea"/>
                <a:cs typeface="+mj-cs"/>
              </a:rPr>
              <a:t>2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346288" y="1860555"/>
            <a:ext cx="11202657" cy="4989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Calculator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calc() {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 = 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"x"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).value;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y = 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"y"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).value;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sum;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sum = parseInt(x) + parseInt(y);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"sum"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).value = sum;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}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2"/>
            <a:r>
              <a:rPr lang="ko-KR" altLang="en-US">
                <a:latin typeface="Arial"/>
                <a:ea typeface="+mn-ea"/>
                <a:cs typeface="+mj-cs"/>
              </a:rPr>
              <a:t>덧셈 예제</a:t>
            </a:r>
            <a:r>
              <a:rPr lang="en-US" altLang="ko-KR">
                <a:latin typeface="Arial"/>
                <a:ea typeface="+mn-ea"/>
                <a:cs typeface="+mj-cs"/>
              </a:rPr>
              <a:t>2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426384" y="1633616"/>
            <a:ext cx="11109212" cy="4803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&lt;h3&gt;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덧셈 계산기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&lt;/h3&gt;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&lt;form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name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"myform"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action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"..."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method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"POST"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첫번째 정수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       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"x"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&gt;&lt;br&gt;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두번째 정수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       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"y"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&gt;&lt;br&gt;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합계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        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"sum"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&gt;&lt;br&gt;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value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계산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"calc();"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&lt;/form&gt;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18433" name="_x10039016" descr="EMB00001afc699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522539" y="5405072"/>
            <a:ext cx="4989280" cy="281728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2"/>
            <a:r>
              <a:rPr lang="en-US" altLang="ko-KR">
                <a:latin typeface="Arial"/>
                <a:ea typeface="+mn-ea"/>
                <a:cs typeface="+mj-cs"/>
              </a:rPr>
              <a:t>HTML </a:t>
            </a:r>
            <a:r>
              <a:rPr lang="ko-KR" altLang="en-US">
                <a:latin typeface="Arial"/>
                <a:ea typeface="+mn-ea"/>
                <a:cs typeface="+mj-cs"/>
              </a:rPr>
              <a:t>요소에 접근하기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346287" y="1633618"/>
            <a:ext cx="11189308" cy="4900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&lt;h1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"test"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This is a heading.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&lt;/h1&gt;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func() {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e = 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"test"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e.style.color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"red"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}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"func()"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클릭하세요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!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20481" name="_x10038936" descr="EMB00001afc699b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171222" y="5772226"/>
            <a:ext cx="5487748" cy="238773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제어문</a:t>
            </a:r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95649" y="1551113"/>
            <a:ext cx="10750439" cy="66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조건문의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 </a:t>
            </a:r>
            <a:r>
              <a:rPr lang="ko-KR" altLang="en-US"/>
              <a:t>문   </a:t>
            </a:r>
            <a:r>
              <a:rPr lang="en-US" altLang="ko-KR"/>
              <a:t>if(</a:t>
            </a:r>
            <a:r>
              <a:rPr lang="ko-KR" altLang="en-US"/>
              <a:t>조건문</a:t>
            </a:r>
            <a:r>
              <a:rPr lang="en-US" altLang="ko-KR"/>
              <a:t>) </a:t>
            </a:r>
            <a:r>
              <a:rPr lang="ko-KR" altLang="en-US"/>
              <a:t>실행문</a:t>
            </a:r>
            <a:r>
              <a:rPr lang="en-US" altLang="ko-KR"/>
              <a:t>;</a:t>
            </a:r>
            <a:endParaRPr lang="en-US" altLang="ko-KR"/>
          </a:p>
          <a:p>
            <a:pPr lvl="0"/>
            <a:r>
              <a:rPr lang="en-US" altLang="ko-KR"/>
              <a:t>if else </a:t>
            </a:r>
            <a:r>
              <a:rPr lang="ko-KR" altLang="en-US"/>
              <a:t>문 </a:t>
            </a:r>
            <a:endParaRPr lang="ko-KR" altLang="en-US"/>
          </a:p>
          <a:p>
            <a:pPr lvl="0"/>
            <a:r>
              <a:rPr lang="en-US" altLang="ko-KR"/>
              <a:t>switch </a:t>
            </a:r>
            <a:r>
              <a:rPr lang="ko-KR" altLang="en-US"/>
              <a:t>문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56274" y="561043"/>
            <a:ext cx="9895888" cy="990071"/>
          </a:xfrm>
        </p:spPr>
        <p:txBody>
          <a:bodyPr/>
          <a:lstStyle/>
          <a:p>
            <a:pPr lvl="0"/>
            <a:r>
              <a:rPr lang="en-US" altLang="ko-KR"/>
              <a:t>if</a:t>
            </a:r>
            <a:r>
              <a:rPr lang="ko-KR" altLang="en-US"/>
              <a:t> 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771" y="6609532"/>
            <a:ext cx="10926899" cy="120149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/>
          <a:p>
            <a:pPr marL="165019" indent="0" latinLnBrk="0" hangingPunct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12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 hangingPunct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greeting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Morning!"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 hangingPunct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209995" y="1804748"/>
            <a:ext cx="7195255" cy="45511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역사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넷스케이프의 브렌던 아이크</a:t>
            </a:r>
            <a:r>
              <a:rPr lang="en-US" altLang="ko-KR"/>
              <a:t>(Brendan Eich)</a:t>
            </a:r>
            <a:r>
              <a:rPr lang="ko-KR" altLang="en-US"/>
              <a:t>가 개발</a:t>
            </a:r>
            <a:endParaRPr lang="ko-KR" altLang="en-US"/>
          </a:p>
          <a:p>
            <a:pPr lvl="0"/>
            <a:r>
              <a:rPr lang="ko-KR" altLang="en-US"/>
              <a:t>처음에는 라이브스크립트</a:t>
            </a:r>
            <a:r>
              <a:rPr lang="en-US" altLang="ko-KR"/>
              <a:t>(LiveScript)</a:t>
            </a:r>
            <a:endParaRPr lang="en-US" altLang="ko-KR"/>
          </a:p>
          <a:p>
            <a:pPr lvl="0"/>
            <a:r>
              <a:rPr lang="ko-KR" altLang="en-US"/>
              <a:t>최신 버전은 자바스크립트 </a:t>
            </a:r>
            <a:r>
              <a:rPr lang="en-US" altLang="ko-KR"/>
              <a:t>1.8.5</a:t>
            </a:r>
            <a:endParaRPr lang="en-US" altLang="ko-KR"/>
          </a:p>
          <a:p>
            <a:pPr lvl="0"/>
            <a:r>
              <a:rPr lang="en-US" altLang="ko-KR"/>
              <a:t>ECMA(European Computer Manufacturer’s Association)</a:t>
            </a:r>
            <a:r>
              <a:rPr lang="ko-KR" altLang="en-US"/>
              <a:t>이 </a:t>
            </a:r>
            <a:r>
              <a:rPr lang="en-US" altLang="ko-KR"/>
              <a:t>ECMAScript</a:t>
            </a:r>
            <a:r>
              <a:rPr lang="ko-KR" altLang="en-US"/>
              <a:t>라는 이름으로 표준을 제정</a:t>
            </a:r>
            <a:r>
              <a:rPr lang="en-US" altLang="ko-KR"/>
              <a:t>-&gt; ECMA-262</a:t>
            </a:r>
            <a:endParaRPr lang="ko-KR" altLang="en-US"/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529549" y="4521325"/>
            <a:ext cx="2479302" cy="3116837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if-else 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388464" y="5749540"/>
            <a:ext cx="11033010" cy="1968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12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Morning!"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Afternoon!"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 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6511" y="2002019"/>
          <a:ext cx="11112883" cy="3377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311"/>
                <a:gridCol w="8990572"/>
              </a:tblGrid>
              <a:tr h="2349729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  <a:endParaRPr lang="ko-KR" altLang="en-US" sz="2300" b="1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/>
                      <a:r>
                        <a:rPr lang="en-US" altLang="ko-KR" sz="2300" b="1" i="1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if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 (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조건식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  <a:endParaRPr lang="en-US" altLang="ko-KR" sz="2300">
                        <a:latin typeface="Arial"/>
                        <a:ea typeface="+mn-ea"/>
                        <a:cs typeface="+mj-cs"/>
                      </a:endParaRPr>
                    </a:p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  <a:endParaRPr lang="en-US" altLang="ko-KR" sz="2300">
                        <a:latin typeface="Arial"/>
                        <a:ea typeface="+mn-ea"/>
                        <a:cs typeface="+mj-cs"/>
                      </a:endParaRPr>
                    </a:p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} </a:t>
                      </a:r>
                      <a:r>
                        <a:rPr lang="en-US" altLang="ko-KR" sz="2300" b="1" i="1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else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 {</a:t>
                      </a:r>
                      <a:endParaRPr lang="en-US" altLang="ko-KR" sz="2300">
                        <a:latin typeface="Arial"/>
                        <a:ea typeface="+mn-ea"/>
                        <a:cs typeface="+mj-cs"/>
                      </a:endParaRPr>
                    </a:p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  <a:endParaRPr lang="en-US" altLang="ko-KR" sz="2300">
                        <a:latin typeface="Arial"/>
                        <a:ea typeface="+mn-ea"/>
                        <a:cs typeface="+mj-cs"/>
                      </a:endParaRPr>
                    </a:p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1028006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  <a:endParaRPr lang="ko-KR" altLang="en-US" sz="2300" b="1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만약 조건식이 참이면 문장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1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이 실행된다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. 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그렇지 않으면 문장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가 실행된다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.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2"/>
            <a:r>
              <a:rPr lang="ko-KR" altLang="en-US">
                <a:latin typeface="Arial"/>
                <a:ea typeface="+mn-ea"/>
                <a:cs typeface="+mj-cs"/>
              </a:rPr>
              <a:t>연속적인 </a:t>
            </a:r>
            <a:r>
              <a:rPr lang="en-US" altLang="ko-KR">
                <a:latin typeface="Arial"/>
                <a:ea typeface="+mn-ea"/>
                <a:cs typeface="+mj-cs"/>
              </a:rPr>
              <a:t>if </a:t>
            </a:r>
            <a:r>
              <a:rPr lang="ko-KR" altLang="en-US">
                <a:latin typeface="Arial"/>
                <a:ea typeface="+mn-ea"/>
                <a:cs typeface="+mj-cs"/>
              </a:rPr>
              <a:t>문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386338" y="1633616"/>
            <a:ext cx="11149259" cy="4433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time =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Date().getHours();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12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		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12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이전이면</a:t>
            </a:r>
            <a:endParaRPr lang="ko-KR" altLang="en-US" sz="2338" b="1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 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18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	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6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이전이면</a:t>
            </a:r>
            <a:endParaRPr lang="ko-KR" altLang="en-US" sz="2338" b="1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Afternoon"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{			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그렇지 않으면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(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6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이후이면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)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evening"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alert(msg);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23553" name="_x10039016" descr="EMB00001afc69dd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960965" y="5384301"/>
            <a:ext cx="4306766" cy="3008988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if </a:t>
            </a:r>
            <a:r>
              <a:rPr lang="ko-KR" altLang="en-US"/>
              <a:t>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숫자 </a:t>
            </a:r>
            <a:r>
              <a:rPr lang="en-US" altLang="ko-KR"/>
              <a:t>2</a:t>
            </a:r>
            <a:r>
              <a:rPr lang="ko-KR" altLang="en-US"/>
              <a:t>개와 연산자 </a:t>
            </a:r>
            <a:r>
              <a:rPr lang="en-US" altLang="ko-KR"/>
              <a:t>1</a:t>
            </a:r>
            <a:r>
              <a:rPr lang="ko-KR" altLang="en-US"/>
              <a:t>개를 입력 받아 연산자에 맞는 계산결과를 출력하는 프로그램을 작성하시오</a:t>
            </a:r>
            <a:r>
              <a:rPr lang="en-US" altLang="ko-KR"/>
              <a:t>.</a:t>
            </a:r>
            <a:endParaRPr lang="en-US" altLang="ko-KR"/>
          </a:p>
          <a:p>
            <a:pPr marL="1113876" lvl="1" indent="-594068">
              <a:buFont typeface="+mj-lt"/>
              <a:buAutoNum type="arabicPeriod"/>
              <a:defRPr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08593" y="3064695"/>
            <a:ext cx="5073304" cy="1630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04715" y="4935019"/>
            <a:ext cx="4972679" cy="1612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5904549" y="3000996"/>
            <a:ext cx="5116917" cy="16127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5904549" y="4935019"/>
            <a:ext cx="4748610" cy="16120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1084" y="3438049"/>
            <a:ext cx="876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Arial"/>
                <a:ea typeface="+mn-ea"/>
                <a:cs typeface="+mj-cs"/>
              </a:rPr>
              <a:t>결과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switch 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  <a:r>
              <a:rPr lang="ko-KR" altLang="en-US"/>
              <a:t>문과 비슷하게 조건에 따라 프로그램의 흐름을 분기시키기 위해 사용된다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if</a:t>
            </a:r>
            <a:r>
              <a:rPr lang="ko-KR" altLang="en-US"/>
              <a:t>문의 경우 조건식이 참이냐 거짓이냐에 따라서 실행할 문장이 둘 중의 하나로 결정되기 때문에 연속적인 </a:t>
            </a:r>
            <a:r>
              <a:rPr lang="en-US" altLang="ko-KR"/>
              <a:t>if</a:t>
            </a:r>
            <a:r>
              <a:rPr lang="ko-KR" altLang="en-US"/>
              <a:t>문을 쓸 경우에는 </a:t>
            </a:r>
            <a:r>
              <a:rPr lang="en-US" altLang="ko-KR"/>
              <a:t>switch</a:t>
            </a:r>
            <a:r>
              <a:rPr lang="ko-KR" altLang="en-US"/>
              <a:t>문을 사용하는 것이 좋다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switch</a:t>
            </a:r>
            <a:r>
              <a:rPr lang="ko-KR" altLang="en-US"/>
              <a:t>문은 제어식의 값에 따라 다음에 실행할 문장을 결정하게 된다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7626" y="5366409"/>
          <a:ext cx="10674967" cy="32212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0861"/>
                <a:gridCol w="9024106"/>
              </a:tblGrid>
              <a:tr h="3221251">
                <a:tc>
                  <a:txBody>
                    <a:bodyPr vert="horz" lIns="118809" tIns="59404" rIns="118809" bIns="59404" anchor="ctr" anchorCtr="0"/>
                    <a:p>
                      <a:pPr algn="ctr" latinLnBrk="1"/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  <a:endParaRPr lang="ko-KR" altLang="en-US" sz="18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8809" tIns="59404" rIns="118809" bIns="59404" anchor="ctr" anchorCtr="0"/>
                    <a:p>
                      <a:pPr algn="l" latinLnBrk="1"/>
                      <a:r>
                        <a:rPr lang="en-US" altLang="ko-KR" sz="1800" i="1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switch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(</a:t>
                      </a:r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제어식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c1: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c2;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default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: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d;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  <a:endParaRPr lang="en-US" altLang="ko-KR" sz="1800">
                        <a:latin typeface="Arial"/>
                        <a:ea typeface="+mn-ea"/>
                        <a:cs typeface="+mj-cs"/>
                      </a:endParaRP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18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2"/>
            <a:r>
              <a:rPr lang="en-US" altLang="ko-KR">
                <a:latin typeface="Arial"/>
                <a:ea typeface="+mn-ea"/>
                <a:cs typeface="+mj-cs"/>
              </a:rPr>
              <a:t>switch</a:t>
            </a:r>
            <a:r>
              <a:rPr lang="ko-KR" altLang="en-US">
                <a:latin typeface="Arial"/>
                <a:ea typeface="+mn-ea"/>
                <a:cs typeface="+mj-cs"/>
              </a:rPr>
              <a:t> 문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319589" y="1543281"/>
            <a:ext cx="11216006" cy="5977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grade = prompt(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성적을 입력하시오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:"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"A-F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사이의 문자로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switch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(grade) {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'A'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잘했어요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!"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'B'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좋은 점수군요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'C'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괜찮은 점수군요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'D'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좀더 노력하세요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'F'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다음학기 수강하세요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default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알수없는 학점입니다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25602" name="_x253992456" descr="EMB00001afc69e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02277" y="6788005"/>
            <a:ext cx="6424964" cy="1714560"/>
          </a:xfrm>
          <a:prstGeom prst="rect">
            <a:avLst/>
          </a:prstGeom>
          <a:noFill/>
        </p:spPr>
      </p:pic>
      <p:pic>
        <p:nvPicPr>
          <p:cNvPr id="25601" name="_x442396704" descr="EMB00001afc69e4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685087" y="5302974"/>
            <a:ext cx="2692660" cy="2708470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switch </a:t>
            </a:r>
            <a:r>
              <a:rPr lang="ko-KR" altLang="en-US"/>
              <a:t>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점수를 입력받아 학점을 출력하시오</a:t>
            </a:r>
            <a:r>
              <a:rPr lang="en-US" altLang="ko-KR"/>
              <a:t>.(switch</a:t>
            </a:r>
            <a:r>
              <a:rPr lang="ko-KR" altLang="en-US"/>
              <a:t>문을 이용</a:t>
            </a:r>
            <a:r>
              <a:rPr lang="en-US" altLang="ko-KR"/>
              <a:t>)</a:t>
            </a:r>
            <a:endParaRPr lang="en-US" altLang="ko-KR"/>
          </a:p>
          <a:p>
            <a:pPr lvl="1"/>
            <a:r>
              <a:rPr lang="ko-KR" altLang="en-US"/>
              <a:t>점수가 </a:t>
            </a:r>
            <a:r>
              <a:rPr lang="en-US" altLang="ko-KR"/>
              <a:t>90 ~ 100</a:t>
            </a:r>
            <a:r>
              <a:rPr lang="ko-KR" altLang="en-US"/>
              <a:t>이면 </a:t>
            </a:r>
            <a:r>
              <a:rPr lang="en-US" altLang="ko-KR"/>
              <a:t>‘A’</a:t>
            </a:r>
            <a:endParaRPr lang="en-US" altLang="ko-KR"/>
          </a:p>
          <a:p>
            <a:pPr lvl="1"/>
            <a:r>
              <a:rPr lang="ko-KR" altLang="en-US"/>
              <a:t>점수가 </a:t>
            </a:r>
            <a:r>
              <a:rPr lang="en-US" altLang="ko-KR"/>
              <a:t>80 ~ 89</a:t>
            </a:r>
            <a:r>
              <a:rPr lang="ko-KR" altLang="en-US"/>
              <a:t>이면 </a:t>
            </a:r>
            <a:r>
              <a:rPr lang="en-US" altLang="ko-KR"/>
              <a:t>‘B’</a:t>
            </a:r>
            <a:endParaRPr lang="en-US" altLang="ko-KR"/>
          </a:p>
          <a:p>
            <a:pPr lvl="1"/>
            <a:r>
              <a:rPr lang="ko-KR" altLang="en-US"/>
              <a:t>점수가 </a:t>
            </a:r>
            <a:r>
              <a:rPr lang="en-US" altLang="ko-KR"/>
              <a:t>70 ~ 79</a:t>
            </a:r>
            <a:r>
              <a:rPr lang="ko-KR" altLang="en-US"/>
              <a:t>이면 </a:t>
            </a:r>
            <a:r>
              <a:rPr lang="en-US" altLang="ko-KR"/>
              <a:t>‘C’</a:t>
            </a:r>
            <a:endParaRPr lang="en-US" altLang="ko-KR"/>
          </a:p>
          <a:p>
            <a:pPr lvl="1"/>
            <a:r>
              <a:rPr lang="ko-KR" altLang="en-US"/>
              <a:t>점수가 </a:t>
            </a:r>
            <a:r>
              <a:rPr lang="en-US" altLang="ko-KR"/>
              <a:t>60 ~ 69</a:t>
            </a:r>
            <a:r>
              <a:rPr lang="ko-KR" altLang="en-US"/>
              <a:t>이면 </a:t>
            </a:r>
            <a:r>
              <a:rPr lang="en-US" altLang="ko-KR"/>
              <a:t>‘D’</a:t>
            </a:r>
            <a:endParaRPr lang="en-US" altLang="ko-KR"/>
          </a:p>
          <a:p>
            <a:pPr lvl="1"/>
            <a:r>
              <a:rPr lang="ko-KR" altLang="en-US"/>
              <a:t>점수가 </a:t>
            </a:r>
            <a:r>
              <a:rPr lang="en-US" altLang="ko-KR"/>
              <a:t>0 ~ 59</a:t>
            </a:r>
            <a:r>
              <a:rPr lang="ko-KR" altLang="en-US"/>
              <a:t>이면 </a:t>
            </a:r>
            <a:r>
              <a:rPr lang="en-US" altLang="ko-KR"/>
              <a:t>‘F’</a:t>
            </a:r>
            <a:endParaRPr lang="en-US" altLang="ko-KR"/>
          </a:p>
          <a:p>
            <a:pPr lvl="1"/>
            <a:r>
              <a:rPr lang="ko-KR" altLang="en-US"/>
              <a:t>출력은 </a:t>
            </a:r>
            <a:r>
              <a:rPr lang="en-US" altLang="ko-KR"/>
              <a:t>document.write()</a:t>
            </a:r>
            <a:r>
              <a:rPr lang="ko-KR" altLang="en-US"/>
              <a:t>를 이용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문제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두 사람의 가위</a:t>
            </a:r>
            <a:r>
              <a:rPr lang="en-US" altLang="ko-KR"/>
              <a:t>,</a:t>
            </a:r>
            <a:r>
              <a:rPr lang="ko-KR" altLang="en-US"/>
              <a:t> 바위</a:t>
            </a:r>
            <a:r>
              <a:rPr lang="en-US" altLang="ko-KR"/>
              <a:t>,</a:t>
            </a:r>
            <a:r>
              <a:rPr lang="ko-KR" altLang="en-US"/>
              <a:t> 보를 입력 받아 승자를 출력하는 프로그램을 작성하시오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6229" y="3419139"/>
            <a:ext cx="5641159" cy="15101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919190" y="3419139"/>
            <a:ext cx="5641159" cy="15101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053341" y="5173379"/>
            <a:ext cx="3749893" cy="21534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반복문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같은 처리 과정을 여러 번 되풀이하는 것</a:t>
            </a:r>
            <a:endParaRPr lang="ko-KR" altLang="en-US"/>
          </a:p>
          <a:p>
            <a:pPr lvl="0"/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521441" y="2982590"/>
            <a:ext cx="8836382" cy="29454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반복문의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while – </a:t>
            </a:r>
            <a:r>
              <a:rPr lang="ko-KR" altLang="en-US"/>
              <a:t>지정된 조건이 참이면 반복 실행한다</a:t>
            </a:r>
            <a:r>
              <a:rPr lang="en-US" altLang="ko-KR"/>
              <a:t>. </a:t>
            </a:r>
            <a:endParaRPr lang="en-US" altLang="ko-KR"/>
          </a:p>
          <a:p>
            <a:pPr lvl="0"/>
            <a:r>
              <a:rPr lang="en-US" altLang="ko-KR"/>
              <a:t>for – </a:t>
            </a:r>
            <a:r>
              <a:rPr lang="ko-KR" altLang="en-US"/>
              <a:t>주로 정해진 횟수 동안 코드를 반복 실행한다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while</a:t>
            </a:r>
            <a:r>
              <a:rPr lang="ko-KR" altLang="en-US"/>
              <a:t> 문</a:t>
            </a:r>
            <a:endParaRPr lang="ko-KR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6607" y="2016092"/>
            <a:ext cx="11423163" cy="3724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0"/>
          </a:bodyPr>
          <a:lstStyle/>
          <a:p>
            <a:pPr lvl="0">
              <a:lnSpc>
                <a:spcPct val="90000"/>
              </a:lnSpc>
            </a:pPr>
            <a:r>
              <a:rPr lang="ko-KR" altLang="en-US"/>
              <a:t>인터프리트 언어</a:t>
            </a:r>
            <a:r>
              <a:rPr lang="en-US" altLang="ko-KR"/>
              <a:t>- </a:t>
            </a:r>
            <a:r>
              <a:rPr lang="ko-KR" altLang="en-US"/>
              <a:t>컴파일 과정을 거치지 않고 바로 실행시킬 수 있는 언어</a:t>
            </a:r>
            <a:endParaRPr lang="ko-KR" altLang="en-US"/>
          </a:p>
          <a:p>
            <a:pPr lvl="0">
              <a:lnSpc>
                <a:spcPct val="90000"/>
              </a:lnSpc>
            </a:pPr>
            <a:r>
              <a:rPr lang="ko-KR" altLang="en-US"/>
              <a:t>동적 타이핑</a:t>
            </a:r>
            <a:r>
              <a:rPr lang="en-US" altLang="ko-KR"/>
              <a:t>(dynamic typing) - </a:t>
            </a:r>
            <a:r>
              <a:rPr lang="ko-KR" altLang="en-US"/>
              <a:t>변수의 자료형을 선언하지 않고도 변수를 사용할 수 있는 특징</a:t>
            </a:r>
            <a:endParaRPr lang="ko-KR" altLang="en-US"/>
          </a:p>
          <a:p>
            <a:pPr lvl="0">
              <a:lnSpc>
                <a:spcPct val="90000"/>
              </a:lnSpc>
            </a:pPr>
            <a:r>
              <a:rPr lang="ko-KR" altLang="en-US"/>
              <a:t>구조적 프로그래밍 지원 </a:t>
            </a:r>
            <a:r>
              <a:rPr lang="en-US" altLang="ko-KR"/>
              <a:t>- C</a:t>
            </a:r>
            <a:r>
              <a:rPr lang="ko-KR" altLang="en-US"/>
              <a:t>언어의 구조적 프로그래밍을 지원한다</a:t>
            </a:r>
            <a:r>
              <a:rPr lang="en-US" altLang="ko-KR"/>
              <a:t>. </a:t>
            </a:r>
            <a:r>
              <a:rPr lang="ko-KR" altLang="en-US"/>
              <a:t>즉 </a:t>
            </a:r>
            <a:r>
              <a:rPr lang="en-US" altLang="ko-KR"/>
              <a:t>if else, while, for</a:t>
            </a:r>
            <a:r>
              <a:rPr lang="ko-KR" altLang="en-US"/>
              <a:t>등의 제어 구조를 완벽 지원</a:t>
            </a:r>
            <a:endParaRPr lang="ko-KR" altLang="en-US"/>
          </a:p>
          <a:p>
            <a:pPr lvl="0">
              <a:lnSpc>
                <a:spcPct val="90000"/>
              </a:lnSpc>
            </a:pPr>
            <a:r>
              <a:rPr lang="ko-KR" altLang="en-US"/>
              <a:t>객체 기반 </a:t>
            </a:r>
            <a:r>
              <a:rPr lang="en-US" altLang="ko-KR"/>
              <a:t>- </a:t>
            </a:r>
            <a:r>
              <a:rPr lang="ko-KR" altLang="en-US"/>
              <a:t>전적으로 객체지향언어이다</a:t>
            </a:r>
            <a:r>
              <a:rPr lang="en-US" altLang="ko-KR"/>
              <a:t>. </a:t>
            </a:r>
            <a:r>
              <a:rPr lang="ko-KR" altLang="en-US"/>
              <a:t>자바스크립트의 객체는 연관배열</a:t>
            </a:r>
            <a:r>
              <a:rPr lang="en-US" altLang="ko-KR"/>
              <a:t>(associative arrays)</a:t>
            </a:r>
            <a:endParaRPr lang="en-US" altLang="ko-KR"/>
          </a:p>
          <a:p>
            <a:pPr lvl="0">
              <a:lnSpc>
                <a:spcPct val="90000"/>
              </a:lnSpc>
            </a:pPr>
            <a:r>
              <a:rPr lang="ko-KR" altLang="en-US"/>
              <a:t>함수형 프로그래밍 지원 </a:t>
            </a:r>
            <a:r>
              <a:rPr lang="en-US" altLang="ko-KR"/>
              <a:t>- </a:t>
            </a:r>
            <a:r>
              <a:rPr lang="ko-KR" altLang="en-US"/>
              <a:t>자바스크립트에서 함수는 일급 객체</a:t>
            </a:r>
            <a:r>
              <a:rPr lang="en-US" altLang="ko-KR"/>
              <a:t>(first-class object)</a:t>
            </a:r>
            <a:r>
              <a:rPr lang="ko-KR" altLang="en-US"/>
              <a:t>이다</a:t>
            </a:r>
            <a:r>
              <a:rPr lang="en-US" altLang="ko-KR"/>
              <a:t>. </a:t>
            </a:r>
            <a:r>
              <a:rPr lang="ko-KR" altLang="en-US"/>
              <a:t>즉 함수는 그 자체로 객체이다</a:t>
            </a:r>
            <a:r>
              <a:rPr lang="en-US" altLang="ko-KR"/>
              <a:t>. </a:t>
            </a:r>
            <a:r>
              <a:rPr lang="ko-KR" altLang="en-US"/>
              <a:t>함수는 속성과 </a:t>
            </a:r>
            <a:r>
              <a:rPr lang="en-US" altLang="ko-KR"/>
              <a:t>.call()</a:t>
            </a:r>
            <a:r>
              <a:rPr lang="ko-KR" altLang="en-US"/>
              <a:t>과 같은 메서드를 가진다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lnSpc>
                <a:spcPct val="90000"/>
              </a:lnSpc>
            </a:pPr>
            <a:r>
              <a:rPr lang="ko-KR" altLang="en-US"/>
              <a:t>프로토타입</a:t>
            </a:r>
            <a:r>
              <a:rPr lang="en-US" altLang="ko-KR"/>
              <a:t>-</a:t>
            </a:r>
            <a:r>
              <a:rPr lang="ko-KR" altLang="en-US"/>
              <a:t>기반</a:t>
            </a:r>
            <a:r>
              <a:rPr lang="en-US" altLang="ko-KR"/>
              <a:t>(prototype-based) -</a:t>
            </a:r>
            <a:r>
              <a:rPr lang="ko-KR" altLang="en-US"/>
              <a:t> 상속을 위해 클래스 개념 대신에 프로토타입을 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while</a:t>
            </a:r>
            <a:r>
              <a:rPr lang="ko-KR" altLang="en-US"/>
              <a:t> 문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39734" y="1769755"/>
            <a:ext cx="11046359" cy="2640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while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(i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카운터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: 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+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 /&gt;"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i++;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967668" y="3929657"/>
            <a:ext cx="4278279" cy="4176415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for</a:t>
            </a:r>
            <a:r>
              <a:rPr lang="ko-KR" altLang="en-US"/>
              <a:t> 문</a:t>
            </a:r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43745" y="2871207"/>
            <a:ext cx="10791772" cy="31682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for</a:t>
            </a:r>
            <a:r>
              <a:rPr lang="ko-KR" altLang="en-US"/>
              <a:t> 문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399686" y="1769754"/>
            <a:ext cx="11086406" cy="2337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    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i++)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카운터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: 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+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 /&gt;"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006485" y="3666092"/>
            <a:ext cx="4652485" cy="454171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중첩</a:t>
            </a:r>
            <a:r>
              <a:rPr lang="en-US" altLang="ko-KR"/>
              <a:t> </a:t>
            </a:r>
            <a:r>
              <a:rPr lang="ko-KR" altLang="en-US"/>
              <a:t>반복문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하나의 </a:t>
            </a:r>
            <a:r>
              <a:rPr lang="en-US" altLang="ko-KR"/>
              <a:t>for</a:t>
            </a:r>
            <a:r>
              <a:rPr lang="ko-KR" altLang="en-US"/>
              <a:t>문 안에 다른 </a:t>
            </a:r>
            <a:r>
              <a:rPr lang="en-US" altLang="ko-KR"/>
              <a:t>for</a:t>
            </a:r>
            <a:r>
              <a:rPr lang="ko-KR" altLang="en-US"/>
              <a:t>문이 내장될 수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반복문이 중첩될 때는 반복문 제어 변수로 서로 다른 변수를 사용해야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중첩 반복문 예제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39734" y="1551112"/>
            <a:ext cx="11046359" cy="5918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&lt;style&gt;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table, td {border:1px solid black;}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&lt;/style&gt;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"&lt;h1&gt;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구구단표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&lt;/h1&gt;"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"&lt;table&gt;"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 &lt;=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i++) {  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+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j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j &lt;=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j++) { 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+ i * j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"&lt;/table&gt;"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34817" name="_x10039016" descr="EMB00001afc69ff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94978" y="1770794"/>
            <a:ext cx="2791114" cy="4084418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do/while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while</a:t>
            </a:r>
            <a:r>
              <a:rPr lang="ko-KR" altLang="en-US"/>
              <a:t>문과 비슷하나 반복 조건을 처음이 아니라 끝에서 검사한다는 점이 다르다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do/while</a:t>
            </a:r>
            <a:r>
              <a:rPr lang="ko-KR" altLang="en-US"/>
              <a:t>문은 일단 문장을 한 번 실행하고 나서 조건을 검사하고 싶을 때 사용한다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397725" y="3970546"/>
            <a:ext cx="11086406" cy="2665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do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카운터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: 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+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i++;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while 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(i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for/in </a:t>
            </a:r>
            <a:r>
              <a:rPr lang="ko-KR" altLang="en-US"/>
              <a:t>반복문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객체 안의 속성들에 대하여 어떤 처리를 반복할 수 있는 구조</a:t>
            </a:r>
            <a:endParaRPr lang="ko-KR" altLang="en-US"/>
          </a:p>
          <a:p>
            <a:pPr lvl="0"/>
            <a:r>
              <a:rPr lang="en-US" altLang="ko-KR"/>
              <a:t>for/in </a:t>
            </a:r>
            <a:r>
              <a:rPr lang="ko-KR" altLang="en-US"/>
              <a:t>반복문을 이용하면 객체 안의 모든 속성에 대하여 어떤 연산을 실행할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4015011"/>
            <a:ext cx="10670077" cy="3081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myCar = { make: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"BMW"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, model: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"X5"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, year: 2013 };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txt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x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myCar)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	txt += myCar[x]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document.write(txt);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35841" name="_x10038936" descr="EMB00001afc6a0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257115" y="5142675"/>
            <a:ext cx="6006212" cy="2009816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break </a:t>
            </a:r>
            <a:r>
              <a:rPr lang="ko-KR" altLang="en-US"/>
              <a:t>문장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반복문을 벗어나기 위해 사용</a:t>
            </a:r>
            <a:endParaRPr lang="ko-KR" altLang="en-US"/>
          </a:p>
          <a:p>
            <a:pPr lvl="0"/>
            <a:r>
              <a:rPr lang="ko-KR" altLang="en-US"/>
              <a:t>반복문 안에서 </a:t>
            </a:r>
            <a:r>
              <a:rPr lang="en-US" altLang="ko-KR"/>
              <a:t>break </a:t>
            </a:r>
            <a:r>
              <a:rPr lang="ko-KR" altLang="en-US"/>
              <a:t>문이 실행되면 반복문을 빠져나오게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385085" y="3233701"/>
            <a:ext cx="11086406" cy="3654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 &lt;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i++)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(i ==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break;</a:t>
            </a:r>
            <a:endParaRPr lang="en-US" altLang="ko-KR" sz="2338" b="1" i="1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msg +=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document.write(msg);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57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continue </a:t>
            </a:r>
            <a:r>
              <a:rPr lang="ko-KR" altLang="en-US"/>
              <a:t>문장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현재 실행하고 있는 반복 과정의 나머지를 생략하고 다음 반복문을 시작하게 만든다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예를 들어 </a:t>
            </a:r>
            <a:r>
              <a:rPr lang="en-US" altLang="ko-KR"/>
              <a:t>0</a:t>
            </a:r>
            <a:r>
              <a:rPr lang="ko-KR" altLang="en-US"/>
              <a:t>부터 </a:t>
            </a:r>
            <a:r>
              <a:rPr lang="en-US" altLang="ko-KR"/>
              <a:t>10</a:t>
            </a:r>
            <a:r>
              <a:rPr lang="ko-KR" altLang="en-US"/>
              <a:t>까지의 정수 중에서 </a:t>
            </a:r>
            <a:r>
              <a:rPr lang="en-US" altLang="ko-KR"/>
              <a:t>3</a:t>
            </a:r>
            <a:r>
              <a:rPr lang="ko-KR" altLang="en-US"/>
              <a:t>만 제외하고 출력하는 예제를 보면 </a:t>
            </a:r>
            <a:r>
              <a:rPr lang="en-US" altLang="ko-KR"/>
              <a:t>0</a:t>
            </a:r>
            <a:r>
              <a:rPr lang="ko-KR" altLang="en-US"/>
              <a:t>부터 </a:t>
            </a:r>
            <a:r>
              <a:rPr lang="en-US" altLang="ko-KR"/>
              <a:t>10</a:t>
            </a:r>
            <a:r>
              <a:rPr lang="ko-KR" altLang="en-US"/>
              <a:t>까지 정수를 하나씩 조사하다가 현재 정수가 </a:t>
            </a:r>
            <a:r>
              <a:rPr lang="en-US" altLang="ko-KR"/>
              <a:t>3</a:t>
            </a:r>
            <a:r>
              <a:rPr lang="ko-KR" altLang="en-US"/>
              <a:t>이면 </a:t>
            </a:r>
            <a:r>
              <a:rPr lang="en-US" altLang="ko-KR"/>
              <a:t>continue</a:t>
            </a:r>
            <a:r>
              <a:rPr lang="ko-KR" altLang="en-US"/>
              <a:t>를 실행해서 현재 반복을 중지하고 다음 반복을 시작한다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385085" y="4815536"/>
            <a:ext cx="11086406" cy="3501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 &lt;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i++)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(i ==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continue;</a:t>
            </a:r>
            <a:endParaRPr lang="en-US" altLang="ko-KR" sz="2338" b="1" i="1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msg +=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document.write(msg);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  <a:defRPr/>
            </a:pP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10</a:t>
            </a:r>
            <a:r>
              <a:rPr lang="ko-KR" altLang="en-US"/>
              <a:t>까지의 합을 구하는 프로그램을 작성하시오</a:t>
            </a:r>
            <a:r>
              <a:rPr lang="en-US" altLang="ko-KR"/>
              <a:t>.</a:t>
            </a:r>
            <a:endParaRPr lang="en-US" altLang="ko-KR"/>
          </a:p>
          <a:p>
            <a:pPr marL="594068" indent="-594068">
              <a:buFont typeface="+mj-lt"/>
              <a:buAutoNum type="arabicPeriod"/>
              <a:defRPr/>
            </a:pP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200</a:t>
            </a:r>
            <a:r>
              <a:rPr lang="ko-KR" altLang="en-US"/>
              <a:t>까지의 짝수의 합을 구하는 프로그램을 작성하시오</a:t>
            </a:r>
            <a:r>
              <a:rPr lang="en-US" altLang="ko-KR"/>
              <a:t>.(continue</a:t>
            </a:r>
            <a:r>
              <a:rPr lang="ko-KR" altLang="en-US"/>
              <a:t>를 이용</a:t>
            </a:r>
            <a:r>
              <a:rPr lang="en-US" altLang="ko-KR"/>
              <a:t>)</a:t>
            </a:r>
            <a:endParaRPr lang="en-US" altLang="ko-KR"/>
          </a:p>
          <a:p>
            <a:pPr marL="594068" indent="-594068">
              <a:buFont typeface="+mj-lt"/>
              <a:buAutoNum type="arabicPeriod"/>
              <a:defRPr/>
            </a:pPr>
            <a:r>
              <a:rPr lang="ko-KR" altLang="en-US"/>
              <a:t>사용자가 입력한 값을 계속 더하고</a:t>
            </a:r>
            <a:r>
              <a:rPr lang="en-US" altLang="ko-KR"/>
              <a:t>, </a:t>
            </a:r>
            <a:r>
              <a:rPr lang="ko-KR" altLang="en-US"/>
              <a:t>사용자가 </a:t>
            </a:r>
            <a:r>
              <a:rPr lang="en-US" altLang="ko-KR"/>
              <a:t>0</a:t>
            </a:r>
            <a:r>
              <a:rPr lang="ko-KR" altLang="en-US"/>
              <a:t>을 입력하면 그때까지 누적된 값을 출력하는 프로그램을 작성하시오</a:t>
            </a:r>
            <a:r>
              <a:rPr lang="en-US" altLang="ko-KR"/>
              <a:t>.</a:t>
            </a:r>
            <a:endParaRPr lang="en-US" altLang="ko-KR"/>
          </a:p>
          <a:p>
            <a:pPr marL="594068" indent="-594068">
              <a:buFont typeface="+mj-lt"/>
              <a:buAutoNum type="arabicPeriod"/>
              <a:defRPr/>
            </a:pPr>
            <a:r>
              <a:rPr lang="ko-KR" altLang="en-US"/>
              <a:t>다중 </a:t>
            </a:r>
            <a:r>
              <a:rPr lang="en-US" altLang="ko-KR"/>
              <a:t>for</a:t>
            </a:r>
            <a:r>
              <a:rPr lang="ko-KR" altLang="en-US"/>
              <a:t>문을 이용해서 </a:t>
            </a:r>
            <a:r>
              <a:rPr lang="en-US" altLang="ko-KR"/>
              <a:t>1~ 10 </a:t>
            </a:r>
            <a:r>
              <a:rPr lang="ko-KR" altLang="en-US"/>
              <a:t>까지 중  </a:t>
            </a:r>
            <a:r>
              <a:rPr lang="en-US" altLang="ko-KR"/>
              <a:t>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i</a:t>
            </a:r>
            <a:r>
              <a:rPr lang="ko-KR" altLang="en-US"/>
              <a:t>와 </a:t>
            </a:r>
            <a:r>
              <a:rPr lang="en-US" altLang="ko-KR"/>
              <a:t>k</a:t>
            </a:r>
            <a:r>
              <a:rPr lang="ko-KR" altLang="en-US"/>
              <a:t>의 더한 합이 </a:t>
            </a:r>
            <a:r>
              <a:rPr lang="en-US" altLang="ko-KR"/>
              <a:t>3</a:t>
            </a:r>
            <a:r>
              <a:rPr lang="ko-KR" altLang="en-US"/>
              <a:t>의 배수일때만 출력 </a:t>
            </a:r>
            <a:r>
              <a:rPr lang="en-US" altLang="ko-KR"/>
              <a:t>continue</a:t>
            </a:r>
            <a:r>
              <a:rPr lang="ko-KR" altLang="en-US"/>
              <a:t>를 이용</a:t>
            </a:r>
            <a:endParaRPr lang="ko-KR" altLang="en-US"/>
          </a:p>
          <a:p>
            <a:pPr marL="514350" indent="-514350">
              <a:buAutoNum type="arabicPeriod" startAt="5"/>
              <a:defRPr/>
            </a:pPr>
            <a:r>
              <a:rPr lang="en-US" altLang="ko-KR"/>
              <a:t>1~100 </a:t>
            </a:r>
            <a:r>
              <a:rPr lang="ko-KR" altLang="en-US"/>
              <a:t>까지 중 </a:t>
            </a:r>
            <a:r>
              <a:rPr lang="en-US" altLang="ko-KR"/>
              <a:t>2</a:t>
            </a:r>
            <a:r>
              <a:rPr lang="ko-KR" altLang="en-US"/>
              <a:t>의 배수이면서 </a:t>
            </a:r>
            <a:r>
              <a:rPr lang="en-US" altLang="ko-KR"/>
              <a:t>3</a:t>
            </a:r>
            <a:r>
              <a:rPr lang="ko-KR" altLang="en-US"/>
              <a:t>의 배수인것만 출력 </a:t>
            </a:r>
            <a:endParaRPr lang="ko-KR" altLang="en-US"/>
          </a:p>
          <a:p>
            <a:pPr marL="514350" indent="-514350">
              <a:buAutoNum type="arabicPeriod" startAt="5"/>
              <a:defRPr/>
            </a:pPr>
            <a:r>
              <a:rPr lang="en-US" altLang="ko-KR"/>
              <a:t> </a:t>
            </a:r>
            <a:r>
              <a:rPr lang="ko-KR" altLang="en-US"/>
              <a:t>두 수를 입력</a:t>
            </a:r>
            <a:r>
              <a:rPr lang="en-US" altLang="ko-KR"/>
              <a:t>(prompt) </a:t>
            </a:r>
            <a:r>
              <a:rPr lang="ko-KR" altLang="en-US"/>
              <a:t>두수의 합이 </a:t>
            </a:r>
            <a:r>
              <a:rPr lang="en-US" altLang="ko-KR"/>
              <a:t>100</a:t>
            </a:r>
            <a:r>
              <a:rPr lang="ko-KR" altLang="en-US"/>
              <a:t>을 기준으로 </a:t>
            </a:r>
            <a:r>
              <a:rPr lang="en-US" altLang="ko-KR"/>
              <a:t>100</a:t>
            </a:r>
            <a:r>
              <a:rPr lang="ko-KR" altLang="en-US"/>
              <a:t>이상일이때 출력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100</a:t>
            </a:r>
            <a:r>
              <a:rPr lang="ko-KR" altLang="en-US"/>
              <a:t>미만일때 출력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     continue</a:t>
            </a:r>
            <a:r>
              <a:rPr lang="ko-KR" altLang="en-US"/>
              <a:t>를 이용 </a:t>
            </a:r>
            <a:r>
              <a:rPr lang="en-US" altLang="ko-KR"/>
              <a:t>, </a:t>
            </a:r>
            <a:r>
              <a:rPr lang="ko-KR" altLang="en-US"/>
              <a:t>두수 모두 </a:t>
            </a:r>
            <a:r>
              <a:rPr lang="en-US" altLang="ko-KR"/>
              <a:t>0 </a:t>
            </a:r>
            <a:r>
              <a:rPr lang="ko-KR" altLang="en-US"/>
              <a:t>이 입력되면 종료 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첫번째 예제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40963" y="1551112"/>
            <a:ext cx="10670077" cy="433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첫번째 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now =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document.write(now);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5121" name="_x255490920" descr="EMB00001afc693d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015155" y="5985804"/>
            <a:ext cx="8223419" cy="195161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많은 값을 저장할 수 있는 공간이 필요할 때 배열을 사용한다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서로 관련된 데이터를 차례로 접근하여서 처리할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053603" y="2796509"/>
            <a:ext cx="7549290" cy="54299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배열을 생성하는 </a:t>
            </a:r>
            <a:r>
              <a:rPr lang="en-US" altLang="ko-KR"/>
              <a:t>2</a:t>
            </a:r>
            <a:r>
              <a:rPr lang="ko-KR" altLang="en-US"/>
              <a:t>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5550" lvl="2" indent="-445550">
              <a:buClr>
                <a:schemeClr val="folHlink"/>
              </a:buClr>
              <a:defRPr/>
            </a:pPr>
            <a:r>
              <a:rPr lang="ko-KR" altLang="en-US" sz="3119"/>
              <a:t>리터럴로 배열 생성</a:t>
            </a:r>
            <a:endParaRPr lang="ko-KR" altLang="en-US" sz="3119"/>
          </a:p>
          <a:p>
            <a:pPr lvl="1">
              <a:defRPr/>
            </a:pPr>
            <a:r>
              <a:rPr lang="en-US" altLang="ko-KR"/>
              <a:t>var fruits = ["apple", "banana", "peach"];</a:t>
            </a:r>
            <a:endParaRPr lang="en-US" altLang="ko-KR"/>
          </a:p>
          <a:p>
            <a:pPr marL="445550" lvl="2" indent="-445550">
              <a:buClr>
                <a:schemeClr val="folHlink"/>
              </a:buClr>
              <a:defRPr/>
            </a:pPr>
            <a:endParaRPr lang="en-US" altLang="ko-KR"/>
          </a:p>
          <a:p>
            <a:pPr marL="445550" lvl="2" indent="-445550">
              <a:buClr>
                <a:schemeClr val="folHlink"/>
              </a:buClr>
              <a:defRPr/>
            </a:pPr>
            <a:r>
              <a:rPr lang="en-US" altLang="ko-KR" sz="3119"/>
              <a:t>Array </a:t>
            </a:r>
            <a:r>
              <a:rPr lang="ko-KR" altLang="en-US" sz="3119"/>
              <a:t>객체로 배열 생성</a:t>
            </a:r>
            <a:endParaRPr lang="ko-KR" altLang="en-US" sz="3119"/>
          </a:p>
          <a:p>
            <a:pPr lvl="1">
              <a:defRPr/>
            </a:pPr>
            <a:r>
              <a:rPr lang="en-US" altLang="ko-KR"/>
              <a:t>var fruits = new Array("apple","banana","orange");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var fruits = new Array();</a:t>
            </a:r>
            <a:endParaRPr lang="en-US" altLang="ko-KR"/>
          </a:p>
          <a:p>
            <a:pPr>
              <a:lnSpc>
                <a:spcPct val="100000"/>
              </a:lnSpc>
              <a:defRPr/>
            </a:pPr>
            <a:r>
              <a:rPr lang="en-US" altLang="ko-KR" sz="3200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32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3200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"Apple"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;</a:t>
            </a:r>
            <a:endParaRPr lang="en-US" altLang="ko-KR" sz="3200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3200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32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3200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"Banana"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;</a:t>
            </a:r>
            <a:endParaRPr lang="en-US" altLang="ko-KR" sz="3200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3200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32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3200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"Orange"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;</a:t>
            </a:r>
            <a:endParaRPr lang="en-US" altLang="ko-KR" sz="3200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endParaRPr lang="en-US" altLang="ko-KR"/>
          </a:p>
          <a:p>
            <a:pPr>
              <a:lnSpc>
                <a:spcPct val="100000"/>
              </a:lnSpc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61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615777" y="1551113"/>
            <a:ext cx="10670077" cy="6573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2338" b="1">
                <a:solidFill>
                  <a:schemeClr val="tx1"/>
                </a:solidFill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solidFill>
                <a:schemeClr val="tx1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fruits =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Array();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2338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"Apple"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2338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"Banana"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2338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"Orange"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(i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 &lt; fruits.length; i++)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document.write(fruits[i] + </a:t>
            </a:r>
            <a:r>
              <a:rPr lang="en-US" altLang="ko-KR" sz="2338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for(x in fruits ){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document.write(fruits[x] + </a:t>
            </a:r>
            <a:r>
              <a:rPr lang="en-US" altLang="ko-KR" sz="2338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37889" name="_x10039016" descr="EMB00001afc6a2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647428" y="2939157"/>
            <a:ext cx="4638426" cy="257386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62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함수는 입력을 받아서 특정한 작업을 수행하여서 결과를 반환하는 블랙 박스</a:t>
            </a:r>
            <a:endParaRPr lang="ko-KR" altLang="en-US"/>
          </a:p>
          <a:p>
            <a:pPr lvl="0"/>
            <a:endParaRPr lang="ko-KR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40210" y="2796949"/>
            <a:ext cx="10453325" cy="55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56274" y="396727"/>
            <a:ext cx="9702694" cy="990071"/>
          </a:xfrm>
        </p:spPr>
        <p:txBody>
          <a:bodyPr/>
          <a:lstStyle/>
          <a:p>
            <a:pPr lvl="0"/>
            <a:r>
              <a:rPr lang="ko-KR" altLang="en-US"/>
              <a:t>함수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2013" y="1386797"/>
            <a:ext cx="11264119" cy="6451961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/>
              <a:t>파라미터도 있고 반환 값도 있는 함수</a:t>
            </a:r>
            <a:endParaRPr lang="ko-KR" altLang="en-US"/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r>
              <a:rPr lang="ko-KR" altLang="en-US"/>
              <a:t>파라미터는 있고 반환 값은 없는 함수</a:t>
            </a:r>
            <a:endParaRPr lang="ko-KR" altLang="en-US"/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r>
              <a:rPr lang="ko-KR" altLang="en-US"/>
              <a:t>파라미터는 없고 반환 값은 있는 함수</a:t>
            </a:r>
            <a:endParaRPr lang="ko-KR" altLang="en-US"/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r>
              <a:rPr lang="ko-KR" altLang="en-US"/>
              <a:t>파라미터도 없고 반환 값도 없는 함수</a:t>
            </a:r>
            <a:endParaRPr lang="en-US" altLang="ko-KR"/>
          </a:p>
        </p:txBody>
      </p:sp>
      <p:sp>
        <p:nvSpPr>
          <p:cNvPr id="5" name="내용 개체 틀 2"/>
          <p:cNvSpPr txBox="1"/>
          <p:nvPr/>
        </p:nvSpPr>
        <p:spPr>
          <a:xfrm>
            <a:off x="385085" y="1921421"/>
            <a:ext cx="11086406" cy="1162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1,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2, …)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반환값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385083" y="3626656"/>
            <a:ext cx="11086406" cy="1176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1,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2, …)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ko-KR" altLang="en-US" sz="2338" b="1">
                <a:solidFill>
                  <a:schemeClr val="tx1"/>
                </a:solidFill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7" name="내용 개체 틀 2"/>
          <p:cNvSpPr txBox="1"/>
          <p:nvPr/>
        </p:nvSpPr>
        <p:spPr>
          <a:xfrm>
            <a:off x="380868" y="5331889"/>
            <a:ext cx="11086406" cy="1152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반환값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80868" y="7037126"/>
            <a:ext cx="11086406" cy="111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함수의 호출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732626"/>
            <a:ext cx="11264119" cy="6583971"/>
          </a:xfrm>
        </p:spPr>
        <p:txBody>
          <a:bodyPr/>
          <a:lstStyle/>
          <a:p>
            <a:pPr lvl="0"/>
            <a:r>
              <a:rPr lang="ko-KR" altLang="en-US"/>
              <a:t>함수는 호출에 의해서 실행</a:t>
            </a:r>
            <a:endParaRPr lang="ko-KR" altLang="en-US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인수</a:t>
            </a:r>
            <a:r>
              <a:rPr lang="en-US" altLang="ko-KR"/>
              <a:t>(argument) : </a:t>
            </a:r>
            <a:r>
              <a:rPr lang="ko-KR" altLang="en-US"/>
              <a:t>함수를 호출할 때는 어떤 값을 함수로 전달하는 값</a:t>
            </a:r>
            <a:endParaRPr lang="ko-KR" altLang="en-US"/>
          </a:p>
          <a:p>
            <a:pPr lvl="0"/>
            <a:r>
              <a:rPr lang="ko-KR" altLang="en-US"/>
              <a:t>인수는 데이터 타입이 없을 뿐만 아니라 개수에도 제약이 없다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실 인수가 남으면 무시되고</a:t>
            </a:r>
            <a:r>
              <a:rPr lang="en-US" altLang="ko-KR"/>
              <a:t>, </a:t>
            </a:r>
            <a:r>
              <a:rPr lang="ko-KR" altLang="en-US"/>
              <a:t>모자라는 인수는 </a:t>
            </a:r>
            <a:r>
              <a:rPr lang="en-US" altLang="ko-KR"/>
              <a:t>undefined</a:t>
            </a:r>
            <a:r>
              <a:rPr lang="ko-KR" altLang="en-US"/>
              <a:t>가 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매개변수 </a:t>
            </a:r>
            <a:r>
              <a:rPr lang="en-US" altLang="ko-KR"/>
              <a:t>(parameter) : </a:t>
            </a:r>
            <a:r>
              <a:rPr lang="ko-KR" altLang="en-US"/>
              <a:t>함수를 만들 때 인수로 받을 변수를 선언하는 것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18236" y="2296384"/>
            <a:ext cx="10820105" cy="231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t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showDialog(para1, para2)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1;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2;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showDialog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(arg1, arg2);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855667" y="2755349"/>
            <a:ext cx="1162805" cy="13903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>
          <a:xfrm flipV="1">
            <a:off x="3753052" y="2755349"/>
            <a:ext cx="1276559" cy="1365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206911" y="2515409"/>
            <a:ext cx="1554621" cy="3592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Arial"/>
                <a:ea typeface="+mn-ea"/>
                <a:cs typeface="+mj-cs"/>
              </a:rPr>
              <a:t>매개변수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9467" y="4099469"/>
            <a:ext cx="8602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Arial"/>
                <a:ea typeface="+mn-ea"/>
                <a:cs typeface="+mj-cs"/>
              </a:rPr>
              <a:t>인수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65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72585" y="1571916"/>
            <a:ext cx="10820105" cy="4749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chemeClr val="tx1"/>
                </a:solidFill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solidFill>
                <a:schemeClr val="tx1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showDialog()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    alert("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?");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&lt;button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"showDialog()"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대화상자오픈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40962" name="_x253993176" descr="EMB00001afc6a2b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72584" y="6576378"/>
            <a:ext cx="4572646" cy="1948841"/>
          </a:xfrm>
          <a:prstGeom prst="rect">
            <a:avLst/>
          </a:prstGeom>
          <a:noFill/>
        </p:spPr>
      </p:pic>
      <p:pic>
        <p:nvPicPr>
          <p:cNvPr id="40961" name="_x442620424" descr="EMB00001afc6a2c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262253" y="6321440"/>
            <a:ext cx="2396716" cy="2203777"/>
          </a:xfrm>
          <a:prstGeom prst="rect">
            <a:avLst/>
          </a:prstGeom>
          <a:noFill/>
        </p:spPr>
      </p:pic>
      <p:sp>
        <p:nvSpPr>
          <p:cNvPr id="6" name="자유형 5"/>
          <p:cNvSpPr/>
          <p:nvPr/>
        </p:nvSpPr>
        <p:spPr>
          <a:xfrm>
            <a:off x="2855951" y="7414271"/>
            <a:ext cx="5406303" cy="435101"/>
          </a:xfrm>
          <a:custGeom>
            <a:avLst/>
            <a:gdLst>
              <a:gd name="connsiteX0" fmla="*/ 0 w 2724150"/>
              <a:gd name="connsiteY0" fmla="*/ 552450 h 552450"/>
              <a:gd name="connsiteX1" fmla="*/ 152400 w 2724150"/>
              <a:gd name="connsiteY1" fmla="*/ 457200 h 552450"/>
              <a:gd name="connsiteX2" fmla="*/ 238125 w 2724150"/>
              <a:gd name="connsiteY2" fmla="*/ 400050 h 552450"/>
              <a:gd name="connsiteX3" fmla="*/ 428625 w 2724150"/>
              <a:gd name="connsiteY3" fmla="*/ 304800 h 552450"/>
              <a:gd name="connsiteX4" fmla="*/ 552450 w 2724150"/>
              <a:gd name="connsiteY4" fmla="*/ 266700 h 552450"/>
              <a:gd name="connsiteX5" fmla="*/ 647700 w 2724150"/>
              <a:gd name="connsiteY5" fmla="*/ 209550 h 552450"/>
              <a:gd name="connsiteX6" fmla="*/ 838200 w 2724150"/>
              <a:gd name="connsiteY6" fmla="*/ 152400 h 552450"/>
              <a:gd name="connsiteX7" fmla="*/ 914400 w 2724150"/>
              <a:gd name="connsiteY7" fmla="*/ 114300 h 552450"/>
              <a:gd name="connsiteX8" fmla="*/ 1000125 w 2724150"/>
              <a:gd name="connsiteY8" fmla="*/ 95250 h 552450"/>
              <a:gd name="connsiteX9" fmla="*/ 1152525 w 2724150"/>
              <a:gd name="connsiteY9" fmla="*/ 47625 h 552450"/>
              <a:gd name="connsiteX10" fmla="*/ 1352550 w 2724150"/>
              <a:gd name="connsiteY10" fmla="*/ 28575 h 552450"/>
              <a:gd name="connsiteX11" fmla="*/ 1552575 w 2724150"/>
              <a:gd name="connsiteY11" fmla="*/ 9525 h 552450"/>
              <a:gd name="connsiteX12" fmla="*/ 1647825 w 2724150"/>
              <a:gd name="connsiteY12" fmla="*/ 0 h 552450"/>
              <a:gd name="connsiteX13" fmla="*/ 2171700 w 2724150"/>
              <a:gd name="connsiteY13" fmla="*/ 9525 h 552450"/>
              <a:gd name="connsiteX14" fmla="*/ 2200275 w 2724150"/>
              <a:gd name="connsiteY14" fmla="*/ 19050 h 552450"/>
              <a:gd name="connsiteX15" fmla="*/ 2247900 w 2724150"/>
              <a:gd name="connsiteY15" fmla="*/ 28575 h 552450"/>
              <a:gd name="connsiteX16" fmla="*/ 2305050 w 2724150"/>
              <a:gd name="connsiteY16" fmla="*/ 66675 h 552450"/>
              <a:gd name="connsiteX17" fmla="*/ 2333625 w 2724150"/>
              <a:gd name="connsiteY17" fmla="*/ 85725 h 552450"/>
              <a:gd name="connsiteX18" fmla="*/ 2362200 w 2724150"/>
              <a:gd name="connsiteY18" fmla="*/ 95250 h 552450"/>
              <a:gd name="connsiteX19" fmla="*/ 2428875 w 2724150"/>
              <a:gd name="connsiteY19" fmla="*/ 142875 h 552450"/>
              <a:gd name="connsiteX20" fmla="*/ 2533650 w 2724150"/>
              <a:gd name="connsiteY20" fmla="*/ 200025 h 552450"/>
              <a:gd name="connsiteX21" fmla="*/ 2562225 w 2724150"/>
              <a:gd name="connsiteY21" fmla="*/ 209550 h 552450"/>
              <a:gd name="connsiteX22" fmla="*/ 2590800 w 2724150"/>
              <a:gd name="connsiteY22" fmla="*/ 238125 h 552450"/>
              <a:gd name="connsiteX23" fmla="*/ 2619375 w 2724150"/>
              <a:gd name="connsiteY23" fmla="*/ 247650 h 552450"/>
              <a:gd name="connsiteX24" fmla="*/ 2647950 w 2724150"/>
              <a:gd name="connsiteY24" fmla="*/ 266700 h 552450"/>
              <a:gd name="connsiteX25" fmla="*/ 2705100 w 2724150"/>
              <a:gd name="connsiteY25" fmla="*/ 285750 h 552450"/>
              <a:gd name="connsiteX26" fmla="*/ 2724150 w 2724150"/>
              <a:gd name="connsiteY26" fmla="*/ 295275 h 5524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24150" h="5524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8"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66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함수예제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/>
              <a:t>&lt;body&gt;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&lt;form&gt;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   </a:t>
            </a:r>
            <a:r>
              <a:rPr lang="ko-KR" altLang="en-US" sz="2400"/>
              <a:t>첫번째 </a:t>
            </a:r>
            <a:r>
              <a:rPr lang="en-US" altLang="ko-KR" sz="2400"/>
              <a:t>:&lt;input type="text" id="x"&gt;&lt;br&gt;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  </a:t>
            </a:r>
            <a:r>
              <a:rPr lang="ko-KR" altLang="en-US" sz="2400"/>
              <a:t>두번째 </a:t>
            </a:r>
            <a:r>
              <a:rPr lang="en-US" altLang="ko-KR" sz="2400"/>
              <a:t>:&lt;input type="text" id="y"&gt;&lt;br&gt;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  </a:t>
            </a:r>
            <a:r>
              <a:rPr lang="ko-KR" altLang="en-US" sz="2400"/>
              <a:t>결과 </a:t>
            </a:r>
            <a:r>
              <a:rPr lang="en-US" altLang="ko-KR" sz="2400"/>
              <a:t>:&lt;input type="text" id="sum"&gt;&lt;br&gt;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  &lt;input type="button" 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          onclick="calc()" value="</a:t>
            </a:r>
            <a:r>
              <a:rPr lang="ko-KR" altLang="en-US" sz="2400"/>
              <a:t>확인</a:t>
            </a:r>
            <a:r>
              <a:rPr lang="en-US" altLang="ko-KR" sz="2400"/>
              <a:t>"&gt;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  &lt;br&gt;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   &lt;p&gt;</a:t>
            </a:r>
            <a:r>
              <a:rPr lang="ko-KR" altLang="en-US" sz="2400"/>
              <a:t>첫번째 값 </a:t>
            </a:r>
            <a:r>
              <a:rPr lang="en-US" altLang="ko-KR" sz="2400"/>
              <a:t>:&lt;span id="sp1"&gt;&lt;/span&gt; &lt;/p&gt;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   &lt;p&gt;</a:t>
            </a:r>
            <a:r>
              <a:rPr lang="ko-KR" altLang="en-US" sz="2400"/>
              <a:t>두번째 값 </a:t>
            </a:r>
            <a:r>
              <a:rPr lang="en-US" altLang="ko-KR" sz="2400"/>
              <a:t>:&lt;span id="sp2"&gt;&lt;/span&gt; &lt;/p&gt;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   &lt;p&gt;</a:t>
            </a:r>
            <a:r>
              <a:rPr lang="ko-KR" altLang="en-US" sz="2400"/>
              <a:t>결과 </a:t>
            </a:r>
            <a:r>
              <a:rPr lang="en-US" altLang="ko-KR" sz="2400"/>
              <a:t>:&lt;span id="sp3"&gt;&lt;/span&gt; &lt;/p&gt;	  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		  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&lt;/form&gt;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&lt;/body&gt;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67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함수예제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/>
              <a:t>&lt;script&gt;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 function calc(){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  //</a:t>
            </a:r>
            <a:r>
              <a:rPr lang="en-US" altLang="ko-KR" sz="2000">
                <a:solidFill>
                  <a:srgbClr val="ff0000"/>
                </a:solidFill>
              </a:rPr>
              <a:t>value</a:t>
            </a:r>
            <a:r>
              <a:rPr lang="en-US" altLang="ko-KR" sz="1800"/>
              <a:t> : </a:t>
            </a:r>
            <a:r>
              <a:rPr lang="ko-KR" altLang="en-US" sz="1800"/>
              <a:t>입력받는 </a:t>
            </a:r>
            <a:r>
              <a:rPr lang="en-US" altLang="ko-KR" sz="1800"/>
              <a:t>html</a:t>
            </a:r>
            <a:r>
              <a:rPr lang="ko-KR" altLang="en-US" sz="1800"/>
              <a:t>의 </a:t>
            </a:r>
            <a:r>
              <a:rPr lang="en-US" altLang="ko-KR" sz="1800"/>
              <a:t>&lt;input&gt;</a:t>
            </a:r>
            <a:r>
              <a:rPr lang="ko-KR" altLang="en-US" sz="1800"/>
              <a:t>태그에서 값을 </a:t>
            </a:r>
            <a:endParaRPr lang="ko-KR" altLang="en-US" sz="1800"/>
          </a:p>
          <a:p>
            <a:pPr marL="0" indent="0">
              <a:buNone/>
            </a:pPr>
            <a:r>
              <a:rPr lang="en-US" altLang="ko-KR" sz="1800"/>
              <a:t>    //</a:t>
            </a:r>
            <a:r>
              <a:rPr lang="ko-KR" altLang="en-US" sz="1800"/>
              <a:t>가져오거나 대입</a:t>
            </a:r>
            <a:r>
              <a:rPr lang="en-US" altLang="ko-KR" sz="1800"/>
              <a:t>(</a:t>
            </a:r>
            <a:r>
              <a:rPr lang="ko-KR" altLang="en-US" sz="1800"/>
              <a:t>출력</a:t>
            </a:r>
            <a:r>
              <a:rPr lang="en-US" altLang="ko-KR" sz="1800"/>
              <a:t>)</a:t>
            </a:r>
            <a:r>
              <a:rPr lang="ko-KR" altLang="en-US" sz="1800"/>
              <a:t>할때 사용</a:t>
            </a:r>
            <a:endParaRPr lang="ko-KR" altLang="en-US" sz="1800"/>
          </a:p>
          <a:p>
            <a:pPr marL="0" indent="0">
              <a:buNone/>
            </a:pPr>
            <a:r>
              <a:rPr lang="ko-KR" altLang="en-US" sz="1800"/>
              <a:t>	  </a:t>
            </a:r>
            <a:r>
              <a:rPr lang="en-US" altLang="ko-KR" sz="1800"/>
              <a:t>var a = document.getElementById('x').value;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  var b = document.getElementById('y').value;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  var res = parseInt(a) + parseInt(b);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  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  document.getElementById('sum').value = res;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//////////////////////////////////////////////////////////////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 </a:t>
            </a:r>
            <a:r>
              <a:rPr lang="en-US" altLang="ko-KR" sz="1800">
                <a:solidFill>
                  <a:srgbClr val="ff0000"/>
                </a:solidFill>
              </a:rPr>
              <a:t>//innerHtml </a:t>
            </a:r>
            <a:r>
              <a:rPr lang="en-US" altLang="ko-KR" sz="1800"/>
              <a:t>- &gt; </a:t>
            </a:r>
            <a:r>
              <a:rPr lang="ko-KR" altLang="en-US" sz="1800"/>
              <a:t>입력태그가 아닌 다른 태그에 출력 </a:t>
            </a:r>
            <a:endParaRPr lang="ko-KR" altLang="en-US" sz="1800"/>
          </a:p>
          <a:p>
            <a:pPr marL="0" indent="0">
              <a:buNone/>
            </a:pPr>
            <a:r>
              <a:rPr lang="ko-KR" altLang="en-US" sz="1800"/>
              <a:t>	  </a:t>
            </a:r>
            <a:r>
              <a:rPr lang="en-US" altLang="ko-KR" sz="1800"/>
              <a:t>document.getElementById('sp1').innerHTML = a;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  document.getElementById('sp2').innerHTML = b;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  document.getElementById('sp3').innerHTML = res;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 	  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	}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 &lt;/script&gt;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_x253991816" descr="EMB00001afc6a2f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09777" y="6319838"/>
            <a:ext cx="5435246" cy="1801020"/>
          </a:xfrm>
          <a:prstGeom prst="rect">
            <a:avLst/>
          </a:prstGeom>
          <a:noFill/>
        </p:spPr>
      </p:pic>
      <p:pic>
        <p:nvPicPr>
          <p:cNvPr id="41985" name="_x442620424" descr="EMB00001afc6a30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850196" y="6266638"/>
            <a:ext cx="3658709" cy="229899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인수와 매개 변수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09779" y="1551113"/>
            <a:ext cx="11059709" cy="471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&lt;!DOCTYPE html&gt;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greeting(name, position)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    alert(name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+ position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님을 환영합니다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"greeting('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홍길동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', '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부장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')"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눌러보세요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!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69</a:t>
            </a:fld>
            <a:endParaRPr lang="en-US" altLang="en-US"/>
          </a:p>
        </p:txBody>
      </p:sp>
      <p:cxnSp>
        <p:nvCxnSpPr>
          <p:cNvPr id="7" name="직선 화살표 연결선 6"/>
          <p:cNvCxnSpPr>
            <a:endCxn id="41985" idx="1"/>
          </p:cNvCxnSpPr>
          <p:nvPr/>
        </p:nvCxnSpPr>
        <p:spPr>
          <a:xfrm flipV="1">
            <a:off x="2602884" y="7416135"/>
            <a:ext cx="4247313" cy="154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자바스크립트의 용도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이벤트에 반응하는 동작을 구현할 수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AJAX</a:t>
            </a:r>
            <a:r>
              <a:rPr lang="ko-KR" altLang="en-US"/>
              <a:t>를 통하여 전체 페이지를 다시 로드하지 않고서도 서버로부터 새로운 페이지 콘텐츠를 받거나 데이터를 제출할 때</a:t>
            </a:r>
            <a:r>
              <a:rPr lang="en-US" altLang="ko-KR"/>
              <a:t>, </a:t>
            </a:r>
            <a:r>
              <a:rPr lang="ko-KR" altLang="en-US"/>
              <a:t>사용한다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HTML </a:t>
            </a:r>
            <a:r>
              <a:rPr lang="ko-KR" altLang="en-US"/>
              <a:t>요소들의 크기나 색상을 동적으로 변경할 수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게임이나 애니메이션과 같은 상호 대화적인 콘텐츠를 구현할 수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사용자가 입력한 값들을 검증하는 작업도 자바스크립트를 이용한다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무명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237" y="2273921"/>
            <a:ext cx="11264119" cy="6451961"/>
          </a:xfrm>
        </p:spPr>
        <p:txBody>
          <a:bodyPr/>
          <a:lstStyle/>
          <a:p>
            <a:pPr lvl="0"/>
            <a:r>
              <a:rPr lang="ko-KR" altLang="en-US"/>
              <a:t>함수를 만들어서 한번만 사용할 때 이름을 주지 않고 한번만 사용하는 경우 무명함수</a:t>
            </a:r>
            <a:r>
              <a:rPr lang="en-US" altLang="ko-KR"/>
              <a:t>(anonymous function)</a:t>
            </a:r>
            <a:r>
              <a:rPr lang="ko-KR" altLang="en-US"/>
              <a:t>라고 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59236" y="3867993"/>
            <a:ext cx="4866330" cy="2392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59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598" b="1">
                <a:latin typeface="Arial"/>
                <a:ea typeface="+mn-ea"/>
                <a:cs typeface="+mj-cs"/>
              </a:rPr>
              <a:t> showDialog(str) {</a:t>
            </a:r>
            <a:endParaRPr lang="en-US" altLang="ko-KR" sz="259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598" b="1">
                <a:latin typeface="Arial"/>
                <a:ea typeface="+mn-ea"/>
                <a:cs typeface="+mj-cs"/>
              </a:rPr>
              <a:t>    alert(str);</a:t>
            </a:r>
            <a:endParaRPr lang="en-US" altLang="ko-KR" sz="259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598" b="1">
                <a:latin typeface="Arial"/>
                <a:ea typeface="+mn-ea"/>
                <a:cs typeface="+mj-cs"/>
              </a:rPr>
              <a:t>}</a:t>
            </a:r>
            <a:endParaRPr lang="en-US" altLang="ko-KR" sz="259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598" b="1">
                <a:latin typeface="Arial"/>
                <a:ea typeface="+mn-ea"/>
                <a:cs typeface="+mj-cs"/>
              </a:rPr>
              <a:t>showDialog(</a:t>
            </a:r>
            <a:r>
              <a:rPr lang="en-US" altLang="ko-KR" sz="259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59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59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598" b="1">
                <a:latin typeface="Arial"/>
                <a:ea typeface="+mn-ea"/>
                <a:cs typeface="+mj-cs"/>
              </a:rPr>
              <a:t>);</a:t>
            </a:r>
            <a:endParaRPr lang="en-US" altLang="ko-KR" sz="2598" b="1">
              <a:latin typeface="Arial"/>
              <a:ea typeface="+mn-ea"/>
              <a:cs typeface="+mj-cs"/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6330689" y="3867993"/>
            <a:ext cx="4866330" cy="2392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59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59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무명함수의 실행</a:t>
            </a:r>
            <a:endParaRPr lang="ko-KR" altLang="en-US" sz="2598" b="1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598" b="1">
                <a:latin typeface="Arial"/>
                <a:ea typeface="+mn-ea"/>
                <a:cs typeface="+mj-cs"/>
              </a:rPr>
              <a:t>(</a:t>
            </a:r>
            <a:r>
              <a:rPr lang="en-US" altLang="ko-KR" sz="259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598" b="1">
                <a:latin typeface="Arial"/>
                <a:ea typeface="+mn-ea"/>
                <a:cs typeface="+mj-cs"/>
              </a:rPr>
              <a:t> (str) {</a:t>
            </a:r>
            <a:endParaRPr lang="en-US" altLang="ko-KR" sz="259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598" b="1">
                <a:latin typeface="Arial"/>
                <a:ea typeface="+mn-ea"/>
                <a:cs typeface="+mj-cs"/>
              </a:rPr>
              <a:t>    alert(str);</a:t>
            </a:r>
            <a:endParaRPr lang="en-US" altLang="ko-KR" sz="259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598" b="1">
                <a:latin typeface="Arial"/>
                <a:ea typeface="+mn-ea"/>
                <a:cs typeface="+mj-cs"/>
              </a:rPr>
              <a:t>})(</a:t>
            </a:r>
            <a:r>
              <a:rPr lang="en-US" altLang="ko-KR" sz="259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59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59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598" b="1">
                <a:latin typeface="Arial"/>
                <a:ea typeface="+mn-ea"/>
                <a:cs typeface="+mj-cs"/>
              </a:rPr>
              <a:t>);</a:t>
            </a:r>
            <a:endParaRPr lang="en-US" altLang="ko-KR" sz="2598" b="1">
              <a:latin typeface="Arial"/>
              <a:ea typeface="+mn-ea"/>
              <a:cs typeface="+mj-cs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427651" y="4804090"/>
            <a:ext cx="800954" cy="5206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8">
              <a:latin typeface="Arial"/>
              <a:ea typeface="+mn-ea"/>
              <a:cs typeface="+mj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함수의 반환값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return </a:t>
            </a:r>
            <a:r>
              <a:rPr lang="ko-KR" altLang="en-US"/>
              <a:t>문장을 사용하여 외부로 값을 반환</a:t>
            </a:r>
            <a:endParaRPr lang="ko-KR" altLang="en-US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반환된 값을 어디에 저장하기 않고 바로 수식에 사용해도 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window.onload = function(){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}</a:t>
            </a:r>
            <a:endParaRPr lang="en-US" altLang="ko-KR"/>
          </a:p>
          <a:p>
            <a:pPr lvl="0"/>
            <a:endParaRPr lang="en-US" altLang="ko-K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96228" y="2377439"/>
            <a:ext cx="11264119" cy="28615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내용 개체 틀 2"/>
          <p:cNvSpPr txBox="1"/>
          <p:nvPr/>
        </p:nvSpPr>
        <p:spPr>
          <a:xfrm>
            <a:off x="890269" y="6812257"/>
            <a:ext cx="10670077" cy="643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"para1"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).innerHTML = sub();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71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함수반환값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4440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/>
              <a:t>&lt;script&gt;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function sub(a,b){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     return a+b;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 }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window.onload = function(){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   //var res =  sub(4,5);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   //document.getElementById("aa").innerHTML = res;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   document.getElementById("aa").innerHTML =sub(4,5);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}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&lt;/script&gt;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&lt;body&gt;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  &lt;p id="aa"&gt;&lt;/p&gt;</a:t>
            </a: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&lt;/body&gt;</a:t>
            </a:r>
            <a:endParaRPr lang="en-US" altLang="ko-KR" sz="2800"/>
          </a:p>
          <a:p>
            <a:pPr marL="0" indent="0">
              <a:buNone/>
            </a:pPr>
            <a:endParaRPr lang="ko-KR" altLang="en-US" sz="2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/>
              <a:t>&lt;style&gt;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  div{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 background : yellow;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 border : 1px solid red;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 width : 300;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 height : 500;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}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&lt;/style&gt;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&lt;body&gt;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   &lt;input type="button"  value="</a:t>
            </a:r>
            <a:r>
              <a:rPr lang="ko-KR" altLang="en-US" sz="2000"/>
              <a:t>시작</a:t>
            </a:r>
            <a:r>
              <a:rPr lang="en-US" altLang="ko-KR" sz="2000"/>
              <a:t>"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             onclick="randProc()"&gt; &lt;br&gt;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&lt;hr color='blue'&gt;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&lt;!-- </a:t>
            </a:r>
            <a:r>
              <a:rPr lang="ko-KR" altLang="en-US" sz="2000"/>
              <a:t>시작 버튼 누르면 랜덤수 </a:t>
            </a:r>
            <a:r>
              <a:rPr lang="en-US" altLang="ko-KR" sz="2000"/>
              <a:t>5</a:t>
            </a:r>
            <a:r>
              <a:rPr lang="ko-KR" altLang="en-US" sz="2000"/>
              <a:t>개 를 출력 </a:t>
            </a:r>
            <a:r>
              <a:rPr lang="en-US" altLang="ko-KR" sz="2000"/>
              <a:t>--&gt;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&lt;h1&gt;</a:t>
            </a:r>
            <a:r>
              <a:rPr lang="ko-KR" altLang="en-US" sz="2000"/>
              <a:t>출력위치 </a:t>
            </a:r>
            <a:r>
              <a:rPr lang="en-US" altLang="ko-KR" sz="2000"/>
              <a:t>&lt;/h1&gt;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 &lt;div id="res"&gt;&lt;/div&gt;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&lt;/body&gt;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73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507072" y="2425428"/>
            <a:ext cx="3200400" cy="3352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함수의 반환값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단순히 함수를 종료하고 싶은 경우에도 사용할 수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2870094"/>
            <a:ext cx="10670077" cy="264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divide(a, b)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(b == 0)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return;</a:t>
            </a:r>
            <a:endParaRPr lang="en-US" altLang="ko-KR" sz="2338" b="1" i="1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 / b;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 rot="5400000">
            <a:off x="6080798" y="1695711"/>
            <a:ext cx="1334926" cy="5190865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8809" tIns="59404" rIns="118809" bIns="59404" anchor="ctr" anchorCtr="0"/>
          <a:lstStyle/>
          <a:p>
            <a:pPr defTabSz="1350168"/>
            <a:r>
              <a:rPr lang="ko-KR" altLang="en-US" sz="2338">
                <a:solidFill>
                  <a:schemeClr val="tx1"/>
                </a:solidFill>
                <a:latin typeface="Arial"/>
              </a:rPr>
              <a:t>만약 분모가 </a:t>
            </a:r>
            <a:r>
              <a:rPr lang="en-US" altLang="ko-KR" sz="2338">
                <a:solidFill>
                  <a:schemeClr val="tx1"/>
                </a:solidFill>
                <a:latin typeface="Arial"/>
              </a:rPr>
              <a:t>0</a:t>
            </a:r>
            <a:r>
              <a:rPr lang="ko-KR" altLang="en-US" sz="2338">
                <a:solidFill>
                  <a:schemeClr val="tx1"/>
                </a:solidFill>
                <a:latin typeface="Arial"/>
              </a:rPr>
              <a:t>이면 나눗셈을 할 수 없으므로 함수를 종료한다</a:t>
            </a:r>
            <a:r>
              <a:rPr lang="en-US" altLang="ko-KR" sz="2338">
                <a:solidFill>
                  <a:schemeClr val="tx1"/>
                </a:solidFill>
                <a:latin typeface="Arial"/>
              </a:rPr>
              <a:t>.</a:t>
            </a:r>
            <a:endParaRPr lang="ko-KR" altLang="en-US" sz="2338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74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지역변수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함수 안에서 선언된 변수</a:t>
            </a:r>
            <a:endParaRPr lang="ko-KR" altLang="en-US"/>
          </a:p>
          <a:p>
            <a:pPr lvl="0"/>
            <a:r>
              <a:rPr lang="ko-KR" altLang="en-US"/>
              <a:t>함수 안에서만 사용 가능</a:t>
            </a:r>
            <a:endParaRPr lang="ko-KR" altLang="en-US"/>
          </a:p>
          <a:p>
            <a:pPr lvl="0"/>
            <a:r>
              <a:rPr lang="ko-KR" altLang="en-US"/>
              <a:t>다른 함수에서도 똑같은 이름으로 선언이 가능함</a:t>
            </a:r>
            <a:endParaRPr lang="ko-KR" altLang="en-US"/>
          </a:p>
          <a:p>
            <a:pPr lvl="0"/>
            <a:r>
              <a:rPr lang="ko-KR" altLang="en-US"/>
              <a:t>지역변수는 함수가 종료되면 자동적으로 소멸된다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4498705"/>
            <a:ext cx="10670077" cy="340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add(a, b)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sum = 0;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sum = a + b;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sum;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ko-KR" altLang="en-US" sz="2338" b="1">
                <a:latin typeface="Arial"/>
                <a:ea typeface="+mn-ea"/>
                <a:cs typeface="+mj-cs"/>
              </a:rPr>
              <a:t>다른 함수 에서는 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sum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을 사용할 수 없다 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75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지역변수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800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800" b="1">
                <a:latin typeface="Arial"/>
                <a:ea typeface="+mn-ea"/>
                <a:cs typeface="+mj-cs"/>
              </a:rPr>
              <a:t> add(a, b) {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 var sum = a + b;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800" b="1">
                <a:latin typeface="Arial"/>
                <a:ea typeface="+mn-ea"/>
                <a:cs typeface="+mj-cs"/>
              </a:rPr>
              <a:t>}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800" b="1">
                <a:latin typeface="Arial"/>
                <a:ea typeface="+mn-ea"/>
                <a:cs typeface="+mj-cs"/>
              </a:rPr>
              <a:t>function sub(a,b){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 var res = a-b;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800" b="1">
                <a:latin typeface="Arial"/>
                <a:ea typeface="+mn-ea"/>
                <a:cs typeface="+mj-cs"/>
              </a:rPr>
              <a:t>}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800" b="1">
                <a:latin typeface="Arial"/>
                <a:ea typeface="+mn-ea"/>
                <a:cs typeface="+mj-cs"/>
              </a:rPr>
              <a:t>window,.onload= function() {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add(4,5);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document.write(“add=“ + sum); //</a:t>
            </a:r>
            <a:r>
              <a:rPr lang="ko-KR" altLang="en-US" sz="2800" b="1">
                <a:latin typeface="Arial"/>
                <a:ea typeface="+mn-ea"/>
                <a:cs typeface="+mj-cs"/>
              </a:rPr>
              <a:t>오류 </a:t>
            </a:r>
            <a:r>
              <a:rPr lang="en-US" altLang="ko-KR" sz="2800" b="1">
                <a:latin typeface="Arial"/>
                <a:ea typeface="+mn-ea"/>
                <a:cs typeface="+mj-cs"/>
              </a:rPr>
              <a:t>, </a:t>
            </a:r>
            <a:r>
              <a:rPr lang="ko-KR" altLang="en-US" sz="2800" b="1">
                <a:latin typeface="Arial"/>
                <a:ea typeface="+mn-ea"/>
                <a:cs typeface="+mj-cs"/>
              </a:rPr>
              <a:t>반환값을 이용</a:t>
            </a:r>
            <a:endParaRPr lang="ko-KR" altLang="en-US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sub(10, 4);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document.write(“sub=“ + res); //</a:t>
            </a:r>
            <a:r>
              <a:rPr lang="ko-KR" altLang="en-US" sz="2800" b="1">
                <a:latin typeface="Arial"/>
                <a:ea typeface="+mn-ea"/>
                <a:cs typeface="+mj-cs"/>
              </a:rPr>
              <a:t>오류 </a:t>
            </a:r>
            <a:r>
              <a:rPr lang="en-US" altLang="ko-KR" sz="2800" b="1">
                <a:latin typeface="Arial"/>
                <a:ea typeface="+mn-ea"/>
                <a:cs typeface="+mj-cs"/>
              </a:rPr>
              <a:t>, </a:t>
            </a:r>
            <a:r>
              <a:rPr lang="ko-KR" altLang="en-US" sz="2800" b="1">
                <a:latin typeface="Arial"/>
                <a:ea typeface="+mn-ea"/>
                <a:cs typeface="+mj-cs"/>
              </a:rPr>
              <a:t>반환값을 이용</a:t>
            </a:r>
            <a:endParaRPr lang="ko-KR" altLang="en-US" sz="2800" b="1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800" b="1">
                <a:latin typeface="Arial"/>
                <a:ea typeface="+mn-ea"/>
                <a:cs typeface="+mj-cs"/>
              </a:rPr>
              <a:t>}</a:t>
            </a:r>
            <a:endParaRPr lang="en-US" altLang="ko-KR" sz="2800" b="1">
              <a:latin typeface="Arial"/>
              <a:ea typeface="+mn-ea"/>
              <a:cs typeface="+mj-cs"/>
            </a:endParaRPr>
          </a:p>
          <a:p>
            <a:pPr marL="0" indent="0">
              <a:buNone/>
              <a:defRPr/>
            </a:pPr>
            <a:endParaRPr lang="ko-KR" altLang="en-US" sz="2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76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전역변수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함수 외부에서 선언된 변수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웹 페이지 상의 모든 스크립트와 모든 함수는 전역변수를 사용할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전역변수는 사용자가 웹페이지를 닫으면 소멸된다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93249" y="4003215"/>
            <a:ext cx="10670077" cy="3968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sum = 0;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endParaRPr lang="en-US" altLang="ko-KR" sz="2338" b="1" i="1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add(a, b)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sum = a + b;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77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전역변수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/>
              <a:t>&lt;script&gt;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var sum = 0;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function add(a, b) {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 sum = a + b;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function sub(a,b){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sum = a-b;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window.onload= function() {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add(4,5);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document.write("add=" + sum);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sub(10, 4);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 document.write("sub=" + sum);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&lt;/script&gt;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전역변수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59859"/>
            <a:ext cx="11262614" cy="6624727"/>
          </a:xfrm>
        </p:spPr>
        <p:txBody>
          <a:bodyPr/>
          <a:lstStyle/>
          <a:p>
            <a:pPr lvl="0"/>
            <a:r>
              <a:rPr lang="ko-KR" altLang="en-US" sz="2400"/>
              <a:t>선언되지 않은 변수에 값을 대입하면 그 변수는 자동적으로 전역변수가 된다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/>
            <a:r>
              <a:rPr lang="ko-KR" altLang="en-US" sz="2400"/>
              <a:t>예를 들면 다음과 같은 문장은 함수 안에서 실행되더라도 변수 </a:t>
            </a:r>
            <a:r>
              <a:rPr lang="en-US" altLang="ko-KR" sz="2400"/>
              <a:t>userName</a:t>
            </a:r>
            <a:r>
              <a:rPr lang="ko-KR" altLang="en-US" sz="2400"/>
              <a:t>을 전역변수로 선언하는 것이나 마찬가지이다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/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3082834"/>
            <a:ext cx="10670077" cy="5601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2338" b="1" i="1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add(a,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b)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userName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쵸파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   sum = a + b;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		   document.write(userName);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function sub(a,b){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chemeClr val="tx1"/>
                </a:solidFill>
                <a:latin typeface="Arial"/>
                <a:ea typeface="+mn-ea"/>
                <a:cs typeface="+mj-cs"/>
              </a:rPr>
              <a:t>userName = </a:t>
            </a:r>
            <a:r>
              <a:rPr lang="en-US" altLang="ko-KR" sz="2338" b="1">
                <a:solidFill>
                  <a:srgbClr val="002060"/>
                </a:solidFill>
                <a:latin typeface="Arial"/>
                <a:ea typeface="+mn-ea"/>
                <a:cs typeface="+mj-cs"/>
              </a:rPr>
              <a:t>＂</a:t>
            </a:r>
            <a:r>
              <a:rPr lang="ko-KR" altLang="en-US" sz="2338" b="1">
                <a:solidFill>
                  <a:srgbClr val="002060"/>
                </a:solidFill>
                <a:latin typeface="Arial"/>
                <a:ea typeface="+mn-ea"/>
                <a:cs typeface="+mj-cs"/>
              </a:rPr>
              <a:t>나초</a:t>
            </a:r>
            <a:r>
              <a:rPr lang="en-US" altLang="ko-KR" sz="2338" b="1">
                <a:solidFill>
                  <a:srgbClr val="002060"/>
                </a:solidFill>
                <a:latin typeface="Arial"/>
                <a:ea typeface="+mn-ea"/>
                <a:cs typeface="+mj-cs"/>
              </a:rPr>
              <a:t>";    sum = a- b;</a:t>
            </a:r>
            <a:endParaRPr lang="en-US" altLang="ko-KR" sz="2338" b="1">
              <a:solidFill>
                <a:srgbClr val="002060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document.write(userName);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window.onload= function() {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add(4,5);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document.write("add=" + sum);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sub(10, 4);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document.write("sub=" + sum);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79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자바스크립트의 미래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자바스크립트는 본래 클라이언트 웹페이지를 위한 프로그래밍 언어였지만 그 용도는 점점 더 확장되고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Node.js : </a:t>
            </a:r>
            <a:r>
              <a:rPr lang="ko-KR" altLang="en-US"/>
              <a:t>웹서버와 같은 애플리케이션을 작성하기 위해 설계된 서버</a:t>
            </a:r>
            <a:r>
              <a:rPr lang="en-US" altLang="ko-KR"/>
              <a:t>-</a:t>
            </a:r>
            <a:r>
              <a:rPr lang="ko-KR" altLang="en-US"/>
              <a:t>사이드</a:t>
            </a:r>
            <a:r>
              <a:rPr lang="en-US" altLang="ko-KR"/>
              <a:t>(Server-Side)</a:t>
            </a:r>
            <a:r>
              <a:rPr lang="ko-KR" altLang="en-US"/>
              <a:t> 소프트웨어 시스템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en-US" altLang="ko-KR"/>
              <a:t>jQuery : </a:t>
            </a:r>
            <a:r>
              <a:rPr lang="ko-KR" altLang="en-US"/>
              <a:t>자바스크립트 라이브러리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en-US" altLang="ko-KR"/>
              <a:t>JSON : </a:t>
            </a:r>
            <a:r>
              <a:rPr lang="ko-KR" altLang="en-US"/>
              <a:t>자바스크립트의 객체 표기법</a:t>
            </a:r>
            <a:r>
              <a:rPr lang="en-US" altLang="ko-KR"/>
              <a:t>(Javascript Object Notation)</a:t>
            </a:r>
            <a:r>
              <a:rPr lang="ko-KR" altLang="en-US"/>
              <a:t>은 개발 언어 독립적인 데이터 형식으로서 데이터 전송용 </a:t>
            </a:r>
            <a:r>
              <a:rPr lang="en-US" altLang="ko-KR"/>
              <a:t>XML</a:t>
            </a:r>
            <a:r>
              <a:rPr lang="ko-KR" altLang="en-US"/>
              <a:t>을 대체하고 있다</a:t>
            </a:r>
            <a:r>
              <a:rPr lang="en-US" altLang="ko-KR"/>
              <a:t>. </a:t>
            </a:r>
            <a:r>
              <a:rPr lang="ko-KR" altLang="en-US"/>
              <a:t>심지어 문서 데이터베이스의 표준 저장 형식으로도 사용된다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028" name="Picture 4" descr="http://calebmadrigal.com/images/nodejs-logo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25284" y="3077008"/>
            <a:ext cx="2620026" cy="1310013"/>
          </a:xfrm>
          <a:prstGeom prst="rect">
            <a:avLst/>
          </a:prstGeom>
          <a:noFill/>
        </p:spPr>
      </p:pic>
      <p:pic>
        <p:nvPicPr>
          <p:cNvPr id="1030" name="Picture 6" descr="http://taswar.zeytinsoft.com/wp-content/uploads/2014/05/jquery-logo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631132" y="4280228"/>
            <a:ext cx="2739265" cy="1369633"/>
          </a:xfrm>
          <a:prstGeom prst="rect">
            <a:avLst/>
          </a:prstGeom>
          <a:noFill/>
        </p:spPr>
      </p:pic>
      <p:pic>
        <p:nvPicPr>
          <p:cNvPr id="1032" name="Picture 8" descr="http://www.alsacreations.com/xmedia/doc/full/json.gif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5687024" y="7065913"/>
            <a:ext cx="1914913" cy="1118673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alert() </a:t>
            </a:r>
            <a:r>
              <a:rPr lang="ko-KR" altLang="en-US"/>
              <a:t>함수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68934" y="1703012"/>
            <a:ext cx="10670077" cy="134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alert(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이것이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alert()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44033" name="_x10039016" descr="EMB00001afc6a35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088760" y="2813675"/>
            <a:ext cx="4247084" cy="315919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80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confirm() </a:t>
            </a:r>
            <a:r>
              <a:rPr lang="ko-KR" altLang="en-US"/>
              <a:t>함수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68934" y="1743057"/>
            <a:ext cx="10670077" cy="1302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user = confirm(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"confirm()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은 사용자의 답변을 전달합니다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45057" name="_x10038936" descr="EMB00001afc6a38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868886" y="3727530"/>
            <a:ext cx="5870172" cy="2929387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81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2"/>
            <a:r>
              <a:rPr lang="en-US" altLang="ko-KR">
                <a:latin typeface="Arial"/>
                <a:ea typeface="+mn-ea"/>
                <a:cs typeface="+mj-cs"/>
              </a:rPr>
              <a:t>prompt() </a:t>
            </a:r>
            <a:r>
              <a:rPr lang="ko-KR" altLang="en-US">
                <a:latin typeface="Arial"/>
                <a:ea typeface="+mn-ea"/>
                <a:cs typeface="+mj-cs"/>
              </a:rPr>
              <a:t>함수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359638" y="1633619"/>
            <a:ext cx="11175959" cy="1311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age = prompt(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나이를 입력하세요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만나이로 입력합니다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16385" name="_x10038936" descr="EMB00001afc6988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59638" y="3737518"/>
            <a:ext cx="11175959" cy="2537940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82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자바 스크립트의 위치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내부 자바스크립트 </a:t>
            </a:r>
            <a:endParaRPr lang="ko-KR" altLang="en-US"/>
          </a:p>
          <a:p>
            <a:pPr lvl="0"/>
            <a:r>
              <a:rPr lang="ko-KR" altLang="en-US"/>
              <a:t>외부 자바스크립트</a:t>
            </a:r>
            <a:endParaRPr lang="ko-KR" altLang="en-US"/>
          </a:p>
          <a:p>
            <a:pPr lvl="0"/>
            <a:r>
              <a:rPr lang="ko-KR" altLang="en-US"/>
              <a:t>인라인 자바스크립트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80CEC61B-8E5B-428C-BF4B-91CC7F06BD36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</ep:Words>
  <ep:PresentationFormat/>
  <ep:Paragraphs>1</ep:Paragraphs>
  <ep:Slides>82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ep:HeadingPairs>
  <ep:TitlesOfParts>
    <vt:vector size="83" baseType="lpstr">
      <vt:lpstr>1_Crayons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변수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비교 연산자</vt:lpstr>
      <vt:lpstr>슬라이드 27</vt:lpstr>
      <vt:lpstr>비교 연산자</vt:lpstr>
      <vt:lpstr>슬라이드 29</vt:lpstr>
      <vt:lpstr>슬라이드 30</vt:lpstr>
      <vt:lpstr>연산자 우선순위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if 문제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문제</vt:lpstr>
      <vt:lpstr>배열</vt:lpstr>
      <vt:lpstr>배열을 생성하는 2가지 방법</vt:lpstr>
      <vt:lpstr>예제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지역변수</vt:lpstr>
      <vt:lpstr>전역변수</vt:lpstr>
      <vt:lpstr>슬라이드 78</vt:lpstr>
      <vt:lpstr>슬라이드 79</vt:lpstr>
      <vt:lpstr>슬라이드 80</vt:lpstr>
      <vt:lpstr>confirm() 함수</vt:lpstr>
      <vt:lpstr>슬라이드 82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PC-15</cp:lastModifiedBy>
  <dcterms:modified xsi:type="dcterms:W3CDTF">2020-11-06T02:50:21.902</dcterms:modified>
  <cp:revision>1093</cp:revision>
  <dc:title>HTML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