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75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60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2" r:id="rId20"/>
    <p:sldId id="773" r:id="rId21"/>
    <p:sldId id="774" r:id="rId22"/>
    <p:sldId id="775" r:id="rId23"/>
    <p:sldId id="776" r:id="rId24"/>
    <p:sldId id="777" r:id="rId25"/>
    <p:sldId id="892" r:id="rId26"/>
    <p:sldId id="779" r:id="rId27"/>
    <p:sldId id="906" r:id="rId28"/>
    <p:sldId id="784" r:id="rId29"/>
    <p:sldId id="785" r:id="rId30"/>
    <p:sldId id="786" r:id="rId31"/>
    <p:sldId id="893" r:id="rId32"/>
    <p:sldId id="787" r:id="rId33"/>
    <p:sldId id="788" r:id="rId34"/>
    <p:sldId id="789" r:id="rId35"/>
    <p:sldId id="790" r:id="rId36"/>
    <p:sldId id="791" r:id="rId37"/>
    <p:sldId id="953" r:id="rId38"/>
    <p:sldId id="885" r:id="rId39"/>
    <p:sldId id="793" r:id="rId40"/>
    <p:sldId id="794" r:id="rId41"/>
    <p:sldId id="881" r:id="rId42"/>
    <p:sldId id="933" r:id="rId43"/>
    <p:sldId id="797" r:id="rId44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892"/>
            <p14:sldId id="779"/>
            <p14:sldId id="906"/>
            <p14:sldId id="784"/>
            <p14:sldId id="785"/>
            <p14:sldId id="786"/>
            <p14:sldId id="893"/>
            <p14:sldId id="787"/>
            <p14:sldId id="788"/>
            <p14:sldId id="789"/>
            <p14:sldId id="790"/>
            <p14:sldId id="791"/>
            <p14:sldId id="953"/>
            <p14:sldId id="885"/>
            <p14:sldId id="793"/>
            <p14:sldId id="794"/>
            <p14:sldId id="881"/>
            <p14:sldId id="933"/>
            <p14:sldId id="797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PC-15" initials="P" lastIdx="1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286" autoAdjust="0"/>
    <p:restoredTop sz="93514" autoAdjust="0"/>
  </p:normalViewPr>
  <p:slideViewPr>
    <p:cSldViewPr snapToGrid="0">
      <p:cViewPr varScale="1">
        <p:scale>
          <a:sx n="100" d="100"/>
          <a:sy n="100" d="100"/>
        </p:scale>
        <p:origin x="-870" y="44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2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commentAuthors" Target="commentAuthors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2:39:07.553" idx="1">
    <p:pos x="9" y="9"/>
    <p:text>input = prompt("단 입력"); 
이거랑
input = window.prompt("단 입력");  
이거랑 같음
// window객체라서 생략 가능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2:41:44.984" idx="2">
    <p:pos x="7263" y="1185"/>
    <p:text>자바랑 다르게 스크립트에선 this를 꼭 써줘야해.
</p:text>
  </p:cm>
  <p:cm authorId="0" dt="2020-11-06T12:45:00.944" idx="3">
    <p:pos x="7399" y="1322"/>
    <p:text>myCar = {};
myCar.color = 'red';
이렇게 동적으로 속성을 추가해서 사용할수있다.
함수도 마찬가지.
꼭 마이카 하고 안에 다 속성 써주지 않아도 괜찮아
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6T12:49:20.704" idx="4">
    <p:pos x="9" y="9"/>
    <p:text>여기없는거 막 추가할수 있어
myCar.name = '붕붕이';
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0T10:32:05.190" idx="8">
    <p:pos x="7292" y="2229"/>
    <p:text>없으면 -1 나옴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09T12:40:06.288" idx="5">
    <p:pos x="7284" y="1087"/>
    <p:text>splice는 수정도하고 삭제도함</p:text>
  </p:cm>
  <p:cm authorId="0" dt="2020-11-09T12:40:44.190" idx="6">
    <p:pos x="9" y="9"/>
    <p:text>split() 이건 string
splice() 이건 배열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0T10:16:58.479" idx="7">
    <p:pos x="7280" y="1090"/>
    <p:text>배열 저장은 push
취소버튼 누를때까지 
-&gt; while문 무한반복 돌려라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0T10:48:52.228" idx="9">
    <p:pos x="7198" y="1134"/>
    <p:text>getMonth()는 내가 원하는 월에다가 +1해줘야함</p:text>
  </p:cm>
</p:cmLst>
</file>

<file path=ppt/comments/comment8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0T12:42:31.318" idx="11">
    <p:pos x="7292" y="2229"/>
    <p:text>str = "I Love Korea"
charAt(index) 인덱스안에 11넣으면 a가 나오고 
charCodeAt(index) 여기 인덱스 안에 11 넣으면 a 의 유니코드 97이 나온다.
</p:text>
  </p:cm>
  <p:cm authorId="0" dt="2020-11-10T12:47:27.142" idx="14">
    <p:pos x="7428" y="2365"/>
    <p:text>trim 중요!!!!!!
아이디 로그인할때
실수로 앞뒤에 공백 들어갔을때를 위해서 이 메소드를 사용!</p:text>
  </p:cm>
</p:cmLst>
</file>

<file path=ppt/comments/comment9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0-11-10T12:44:52.814" idx="12">
    <p:pos x="7284" y="1083"/>
    <p:text>String에선 split 이건 구분자!
공백으로 문장은 나누고 몇개로 분리하는지
splice는 char</p:text>
  </p:cm>
</p:cmLst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o.wikipedia.org/wiki/1972%EB%85%84" TargetMode="External" /><Relationship Id="rId3" Type="http://schemas.openxmlformats.org/officeDocument/2006/relationships/hyperlink" Target="http://ko.wikipedia.org/wiki/1%EC%9B%94_1%EC%9D%BC" TargetMode="External" /><Relationship Id="rId4" Type="http://schemas.openxmlformats.org/officeDocument/2006/relationships/hyperlink" Target="http://ko.wikipedia.org/wiki/%EA%B7%B8%EB%A6%AC%EB%8B%88%EC%B9%98_%ED%8F%89%EA%B7%A0%EC%8B%9C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8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9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3.xml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 </a:t>
            </a:r>
            <a:r>
              <a:rPr lang="ko-KR" altLang="en-US" dirty="0"/>
              <a:t>자바 스크립트 객체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505215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Array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Date </a:t>
            </a:r>
            <a:r>
              <a:rPr lang="ko-KR" altLang="en-US" dirty="0"/>
              <a:t>객체 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Number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altLang="ko-KR" dirty="0"/>
              <a:t>String </a:t>
            </a:r>
            <a:r>
              <a:rPr lang="ko-KR" altLang="en-US" dirty="0"/>
              <a:t>객체 </a:t>
            </a:r>
          </a:p>
          <a:p>
            <a:pPr lvl="0"/>
            <a:r>
              <a:rPr lang="en-US" altLang="ko-KR" dirty="0" smtClean="0"/>
              <a:t>Math </a:t>
            </a:r>
            <a:r>
              <a:rPr lang="ko-KR" altLang="en-US" dirty="0" smtClean="0"/>
              <a:t>객체 </a:t>
            </a:r>
            <a:endParaRPr lang="ko-KR" altLang="en-US" dirty="0"/>
          </a:p>
          <a:p>
            <a:r>
              <a:rPr lang="en-US" altLang="ko-KR" dirty="0" smtClean="0"/>
              <a:t>...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15129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</a:t>
            </a:r>
            <a:r>
              <a:rPr lang="ko-KR" altLang="en-US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배열을</a:t>
            </a:r>
            <a:r>
              <a:rPr lang="en-US" altLang="ko-KR"/>
              <a:t> </a:t>
            </a:r>
            <a:r>
              <a:rPr lang="ko-KR" altLang="en-US"/>
              <a:t>나타내는 객체</a:t>
            </a:r>
            <a:endParaRPr lang="ko-KR" altLang="en-US"/>
          </a:p>
          <a:p>
            <a:pPr marL="594068" lvl="1" indent="0">
              <a:buNone/>
              <a:defRPr/>
            </a:pPr>
            <a:r>
              <a:rPr lang="en-US" altLang="ko-KR" i="1">
                <a:solidFill>
                  <a:srgbClr val="000099"/>
                </a:solidFill>
              </a:rPr>
              <a:t>var</a:t>
            </a:r>
            <a:r>
              <a:rPr lang="en-US" altLang="ko-KR"/>
              <a:t> myArray = </a:t>
            </a:r>
            <a:r>
              <a:rPr lang="en-US" altLang="ko-KR" i="1">
                <a:solidFill>
                  <a:srgbClr val="000099"/>
                </a:solidFill>
              </a:rPr>
              <a:t>new</a:t>
            </a:r>
            <a:r>
              <a:rPr lang="en-US" altLang="ko-KR"/>
              <a:t> Array();</a:t>
            </a:r>
            <a:endParaRPr lang="en-US" altLang="ko-KR"/>
          </a:p>
          <a:p>
            <a:pPr marL="594068" lvl="1" indent="0">
              <a:buNone/>
              <a:defRPr/>
            </a:pPr>
            <a:r>
              <a:rPr lang="en-US" altLang="ko-KR"/>
              <a:t>myArray[</a:t>
            </a:r>
            <a:r>
              <a:rPr lang="en-US" altLang="ko-KR">
                <a:solidFill>
                  <a:srgbClr val="ff0000"/>
                </a:solidFill>
              </a:rPr>
              <a:t>0</a:t>
            </a:r>
            <a:r>
              <a:rPr lang="en-US" altLang="ko-KR"/>
              <a:t>] = </a:t>
            </a:r>
            <a:r>
              <a:rPr lang="en-US" altLang="ko-KR">
                <a:solidFill>
                  <a:srgbClr val="cc9900"/>
                </a:solidFill>
              </a:rPr>
              <a:t>"apple"</a:t>
            </a:r>
            <a:r>
              <a:rPr lang="en-US" altLang="ko-KR"/>
              <a:t>;</a:t>
            </a:r>
            <a:endParaRPr lang="en-US" altLang="ko-KR"/>
          </a:p>
          <a:p>
            <a:pPr marL="594068" lvl="1" indent="0">
              <a:buNone/>
              <a:defRPr/>
            </a:pPr>
            <a:r>
              <a:rPr lang="en-US" altLang="ko-KR"/>
              <a:t>myArray[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] = </a:t>
            </a:r>
            <a:r>
              <a:rPr lang="en-US" altLang="ko-KR">
                <a:solidFill>
                  <a:srgbClr val="cc9900"/>
                </a:solidFill>
              </a:rPr>
              <a:t>"banana"</a:t>
            </a:r>
            <a:r>
              <a:rPr lang="en-US" altLang="ko-KR"/>
              <a:t>;</a:t>
            </a:r>
            <a:endParaRPr lang="en-US" altLang="ko-KR"/>
          </a:p>
          <a:p>
            <a:pPr marL="594068" lvl="1" indent="0">
              <a:buNone/>
              <a:defRPr/>
            </a:pPr>
            <a:r>
              <a:rPr lang="en-US" altLang="ko-KR"/>
              <a:t>myArray[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] = </a:t>
            </a:r>
            <a:r>
              <a:rPr lang="en-US" altLang="ko-KR">
                <a:solidFill>
                  <a:srgbClr val="cc9900"/>
                </a:solidFill>
              </a:rPr>
              <a:t>"orange"</a:t>
            </a:r>
            <a:r>
              <a:rPr lang="en-US" altLang="ko-KR"/>
              <a:t>;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배열의 크기가 자동으로 조절된다</a:t>
            </a:r>
            <a:r>
              <a:rPr lang="en-US" altLang="ko-KR"/>
              <a:t>. </a:t>
            </a:r>
            <a:r>
              <a:rPr lang="ko-KR" altLang="en-US"/>
              <a:t>다른 언어에서는 배열의 크기가 고정되어 있다</a:t>
            </a:r>
            <a:r>
              <a:rPr lang="en-US" altLang="ko-KR"/>
              <a:t>. </a:t>
            </a:r>
            <a:r>
              <a:rPr lang="ko-KR" altLang="en-US"/>
              <a:t>하지만 자바스크립트에서 배열의 크기는 현재 배열의 크기보다 큰 인덱스를 사용하면 자동으로 증가한다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자바스크립트에서는 하나의 배열에 여러 가지 자료형을 혼합해서 저장할 수 있다</a:t>
            </a:r>
            <a:r>
              <a:rPr lang="en-US" altLang="ko-KR"/>
              <a:t>. </a:t>
            </a:r>
            <a:r>
              <a:rPr lang="ko-KR" altLang="en-US"/>
              <a:t>즉 데이터의 종류를 다르게 하면서 배열에 저장할 수 있는 것이다</a:t>
            </a:r>
            <a:r>
              <a:rPr lang="en-US" altLang="ko-KR"/>
              <a:t>. </a:t>
            </a:r>
            <a:r>
              <a:rPr lang="ko-KR" altLang="en-US"/>
              <a:t>하나의 배열에 정수와 문자열을 동시에 저장하는 것이 가능하다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6274" y="534344"/>
            <a:ext cx="9702694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9543" y="1551111"/>
            <a:ext cx="11305557" cy="676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&lt;html&gt;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"[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(a[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] 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}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myArray1[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myArray2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Array(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"orange"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(myArray1);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&lt;/head&gt;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&lt;/body&gt;</a:t>
            </a:r>
          </a:p>
          <a:p>
            <a:pPr>
              <a:lnSpc>
                <a:spcPts val="2209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&lt;/html&gt;</a:t>
            </a:r>
          </a:p>
        </p:txBody>
      </p:sp>
      <p:pic>
        <p:nvPicPr>
          <p:cNvPr id="26625" name="_x285830784" descr="EMB000011c0a87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0401" y="1724778"/>
            <a:ext cx="3822322" cy="202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77680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</a:t>
            </a:r>
            <a:r>
              <a:rPr lang="ko-KR" altLang="en-US"/>
              <a:t> 객체의 메소드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속성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length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메소드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3104" y="3552078"/>
          <a:ext cx="11219882" cy="46128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568124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메서드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indexOf(item,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start)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배열에서 요소를 찾아 위치를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994217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lastIndexOf(item, start)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역순으로 요소를 찾아 위치를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push(a,b,c,…)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끝에 요소를 추가한다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780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pop()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마지막 요소를 제거하고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shift()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처음의 원소를 제거하고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6812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unshift(a,b,c,…)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처음에 요소를 추가한다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 </a:t>
            </a:r>
            <a:r>
              <a:rPr lang="ko-KR" altLang="en-US"/>
              <a:t>객체의 메소드</a:t>
            </a:r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96228" y="1732625"/>
          <a:ext cx="11264119" cy="56823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6966"/>
                <a:gridCol w="7567153"/>
              </a:tblGrid>
              <a:tr h="557541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717966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reverse()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배열을 거꾸로 뒤집는다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sort(sortfunction)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배열을 정렬한다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인수로 값을 비교하는 함수를 지정할 수 있으며 생략시 사전순으로 정렬된다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slice(start,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end)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start ~ end 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범위의 요소를 따로 떼어내어 새로운 배열을 만든다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splice(index, n,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a, b, c, 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일부를 수정한다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일정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 범위를 삭제하고 새로운 요소를 삽입힌다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57541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a.concat(b,c…)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여러 개의 배열을 합친다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962330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join(deli)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배열 요소를 하나의 문자열로 합친다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구분자를 지정할 수 있으며 생략시 콤마로 구분한다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9"/>
            <a:ext cx="11265509" cy="327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x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y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joined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(y);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(x);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(joined);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7" name="_x475998424" descr="EMB000011c0a8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741" y="1396640"/>
            <a:ext cx="4622874" cy="195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19591"/>
            <a:ext cx="11265509" cy="1578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fruits = [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"apple"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"grape"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fruits.indexOf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"banana"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)); 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9699" name="_x475998424" descr="EMB000011c0a88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3285" y="4552084"/>
            <a:ext cx="3807093" cy="160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25378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9590" y="1435608"/>
            <a:ext cx="11265509" cy="3136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numbers.push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1,2,3,4,5,6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numbers.pop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1,2,3,4,5,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937759"/>
            <a:ext cx="11265509" cy="28215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numbers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item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numbers.shift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(item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 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1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(numbers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2,3,4,5,6,7,8,9,10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11001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81672" y="1711147"/>
            <a:ext cx="11265509" cy="19921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9590" y="4746358"/>
            <a:ext cx="11265509" cy="2066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99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169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19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myArray.sort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(a, b) {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return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a - b });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myArray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31745" name="_x475998504" descr="EMB000011c0a8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8704" y="6275533"/>
            <a:ext cx="5795983" cy="177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747" name="_x475998504" descr="EMB000011c0a89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4243" y="2782885"/>
            <a:ext cx="5993954" cy="18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862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Array </a:t>
            </a:r>
            <a:r>
              <a:rPr lang="ko-KR" altLang="en-US"/>
              <a:t>객체 문제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  <a:defRPr/>
            </a:pPr>
            <a:r>
              <a:rPr lang="ko-KR" altLang="en-US"/>
              <a:t>사람 이름을 계속 입력 받아 배열에 저장하고 그 저장된 이름을 출력하는 프로그램을 작성하시오</a:t>
            </a:r>
            <a:r>
              <a:rPr lang="en-US" altLang="ko-KR"/>
              <a:t>.(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입력은 </a:t>
            </a:r>
            <a:r>
              <a:rPr lang="en-US" altLang="ko-KR"/>
              <a:t>prompt</a:t>
            </a:r>
            <a:r>
              <a:rPr lang="ko-KR" altLang="en-US"/>
              <a:t> 명령을 이용하고</a:t>
            </a:r>
            <a:r>
              <a:rPr lang="en-US" altLang="ko-KR"/>
              <a:t>, </a:t>
            </a:r>
            <a:r>
              <a:rPr lang="ko-KR" altLang="en-US"/>
              <a:t>입력의 마지막은 공백문자를 입력하거나 </a:t>
            </a:r>
            <a:r>
              <a:rPr lang="en-US" altLang="ko-KR"/>
              <a:t>"</a:t>
            </a:r>
            <a:r>
              <a:rPr lang="ko-KR" altLang="en-US"/>
              <a:t>취소</a:t>
            </a:r>
            <a:r>
              <a:rPr lang="en-US" altLang="ko-KR"/>
              <a:t>" </a:t>
            </a:r>
            <a:r>
              <a:rPr lang="ko-KR" altLang="en-US"/>
              <a:t>버튼을 눌렀을 때로 한다</a:t>
            </a:r>
            <a:r>
              <a:rPr lang="en-US" altLang="ko-KR"/>
              <a:t>. "</a:t>
            </a:r>
            <a:r>
              <a:rPr lang="ko-KR" altLang="en-US"/>
              <a:t>취소</a:t>
            </a:r>
            <a:r>
              <a:rPr lang="en-US" altLang="ko-KR"/>
              <a:t>" </a:t>
            </a:r>
            <a:r>
              <a:rPr lang="ko-KR" altLang="en-US"/>
              <a:t>버튼은 </a:t>
            </a:r>
            <a:r>
              <a:rPr lang="en-US" altLang="ko-KR"/>
              <a:t>null </a:t>
            </a:r>
            <a:r>
              <a:rPr lang="ko-KR" altLang="en-US"/>
              <a:t>이 입력될 때이다</a:t>
            </a:r>
            <a:r>
              <a:rPr lang="en-US" altLang="ko-KR"/>
              <a:t>.)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                      </a:t>
            </a:r>
            <a:endParaRPr lang="en-US" altLang="ko-KR"/>
          </a:p>
          <a:p>
            <a:pPr marL="514350" indent="-514350">
              <a:buFont typeface="+mj-lt"/>
              <a:buAutoNum type="arabicPeriod"/>
              <a:defRPr/>
            </a:pPr>
            <a:r>
              <a:rPr lang="ko-KR" altLang="en-US"/>
              <a:t>서로 중복되지 않은 정수 </a:t>
            </a:r>
            <a:r>
              <a:rPr lang="en-US" altLang="ko-KR"/>
              <a:t>5</a:t>
            </a:r>
            <a:r>
              <a:rPr lang="ko-KR" altLang="en-US"/>
              <a:t>개를 입력 받아 출력하는 프로그램을 작성하시오</a:t>
            </a:r>
            <a:r>
              <a:rPr lang="en-US" altLang="ko-KR"/>
              <a:t>.  Js_array</a:t>
            </a: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  <a:r>
              <a:rPr lang="ko-KR" altLang="en-US" dirty="0" smtClean="0"/>
              <a:t>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객체는 날짜와 시간 작업을 하는데 사용되는 가장 기본적인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/>
              <a:t>new Date() // </a:t>
            </a:r>
            <a:r>
              <a:rPr lang="ko-KR" altLang="en-US" dirty="0"/>
              <a:t>현재 날짜와 시간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Date(milliseconds) //1970/01/01 </a:t>
            </a:r>
            <a:r>
              <a:rPr lang="ko-KR" altLang="en-US" dirty="0"/>
              <a:t>이후의 </a:t>
            </a:r>
            <a:r>
              <a:rPr lang="ko-KR" altLang="en-US" dirty="0" err="1"/>
              <a:t>밀리초</a:t>
            </a:r>
            <a:endParaRPr lang="ko-KR" altLang="en-US" dirty="0"/>
          </a:p>
          <a:p>
            <a:pPr lvl="1"/>
            <a:r>
              <a:rPr lang="en-US" altLang="ko-KR" dirty="0" smtClean="0"/>
              <a:t>new Date(</a:t>
            </a:r>
            <a:r>
              <a:rPr lang="en-US" altLang="ko-KR" dirty="0" err="1" smtClean="0"/>
              <a:t>dateString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new </a:t>
            </a:r>
            <a:r>
              <a:rPr lang="en-US" altLang="ko-KR" dirty="0"/>
              <a:t>Date(year, month, date[, hours[, minutes[, seconds[,</a:t>
            </a:r>
            <a:r>
              <a:rPr lang="en-US" altLang="ko-KR" dirty="0" err="1"/>
              <a:t>ms</a:t>
            </a:r>
            <a:r>
              <a:rPr lang="en-US" altLang="ko-KR" dirty="0" smtClean="0"/>
              <a:t>]]]])</a:t>
            </a:r>
          </a:p>
          <a:p>
            <a:r>
              <a:rPr lang="en-US" altLang="ko-KR" sz="2400" dirty="0" smtClean="0">
                <a:hlinkClick r:id="rId2" tooltip="1972년"/>
              </a:rPr>
              <a:t>UTC</a:t>
            </a:r>
          </a:p>
          <a:p>
            <a:r>
              <a:rPr lang="en-US" altLang="ko-KR" sz="1800" dirty="0" smtClean="0">
                <a:hlinkClick r:id="rId2" tooltip="1972년"/>
              </a:rPr>
              <a:t>1972</a:t>
            </a:r>
            <a:r>
              <a:rPr lang="ko-KR" altLang="en-US" sz="1800" dirty="0">
                <a:hlinkClick r:id="rId2" tooltip="1972년"/>
              </a:rPr>
              <a:t>년</a:t>
            </a:r>
            <a:r>
              <a:rPr lang="ko-KR" altLang="en-US" sz="1800" dirty="0"/>
              <a:t> 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월 </a:t>
            </a:r>
            <a:r>
              <a:rPr lang="en-US" altLang="ko-KR" sz="1800" dirty="0">
                <a:hlinkClick r:id="rId3" tooltip="1월 1일"/>
              </a:rPr>
              <a:t>1</a:t>
            </a:r>
            <a:r>
              <a:rPr lang="ko-KR" altLang="en-US" sz="1800" dirty="0">
                <a:hlinkClick r:id="rId3" tooltip="1월 1일"/>
              </a:rPr>
              <a:t>일</a:t>
            </a:r>
            <a:r>
              <a:rPr lang="ko-KR" altLang="en-US" sz="1800" dirty="0"/>
              <a:t>부터 시행된 국제 표준시이다</a:t>
            </a:r>
            <a:r>
              <a:rPr lang="en-US" altLang="ko-KR" sz="1800" dirty="0" smtClean="0"/>
              <a:t>..</a:t>
            </a:r>
            <a:endParaRPr lang="en-US" altLang="ko-KR" sz="1800" dirty="0"/>
          </a:p>
          <a:p>
            <a:r>
              <a:rPr lang="en-US" altLang="ko-KR" sz="1800" dirty="0"/>
              <a:t>UTC</a:t>
            </a:r>
            <a:r>
              <a:rPr lang="ko-KR" altLang="en-US" sz="1800" dirty="0"/>
              <a:t>는 </a:t>
            </a:r>
            <a:r>
              <a:rPr lang="ko-KR" altLang="en-US" sz="1800" dirty="0" err="1">
                <a:hlinkClick r:id="rId4" tooltip="그리니치 평균시"/>
              </a:rPr>
              <a:t>그리니치</a:t>
            </a:r>
            <a:r>
              <a:rPr lang="ko-KR" altLang="en-US" sz="1800" dirty="0">
                <a:hlinkClick r:id="rId4" tooltip="그리니치 평균시"/>
              </a:rPr>
              <a:t> 평균시</a:t>
            </a:r>
            <a:r>
              <a:rPr lang="en-US" altLang="ko-KR" sz="1800" dirty="0"/>
              <a:t>(GMT)</a:t>
            </a:r>
            <a:r>
              <a:rPr lang="ko-KR" altLang="en-US" sz="1800" dirty="0"/>
              <a:t>로 불리기도 하는데</a:t>
            </a:r>
            <a:r>
              <a:rPr lang="en-US" altLang="ko-KR" sz="1800" dirty="0"/>
              <a:t>, UTC</a:t>
            </a:r>
            <a:r>
              <a:rPr lang="ko-KR" altLang="en-US" sz="1800" dirty="0"/>
              <a:t>와 </a:t>
            </a:r>
            <a:r>
              <a:rPr lang="en-US" altLang="ko-KR" sz="1800" dirty="0"/>
              <a:t>GMT</a:t>
            </a:r>
            <a:r>
              <a:rPr lang="ko-KR" altLang="en-US" sz="1800" dirty="0"/>
              <a:t>는 초의 </a:t>
            </a:r>
            <a:r>
              <a:rPr lang="ko-KR" altLang="en-US" sz="1800" dirty="0" err="1"/>
              <a:t>소숫점</a:t>
            </a:r>
            <a:r>
              <a:rPr lang="ko-KR" altLang="en-US" sz="1800" dirty="0"/>
              <a:t> 단위에서만 차이가 나기 때문에 일상에서는 혼용되어 사용된다</a:t>
            </a:r>
            <a:r>
              <a:rPr lang="en-US" altLang="ko-KR" sz="1800" dirty="0"/>
              <a:t>. </a:t>
            </a:r>
            <a:r>
              <a:rPr lang="ko-KR" altLang="en-US" sz="1800" dirty="0"/>
              <a:t>기술적인 표기에서는 </a:t>
            </a:r>
            <a:r>
              <a:rPr lang="en-US" altLang="ko-KR" sz="1800" dirty="0"/>
              <a:t>UTC</a:t>
            </a:r>
            <a:r>
              <a:rPr lang="ko-KR" altLang="en-US" sz="1800" dirty="0"/>
              <a:t>가 사용된다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46138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객체</a:t>
            </a:r>
            <a:r>
              <a:rPr lang="en-US" altLang="ko-KR" b="1"/>
              <a:t>(object)</a:t>
            </a:r>
            <a:r>
              <a:rPr lang="ko-KR" altLang="en-US"/>
              <a:t>는 사물의 속성과 동작을 묶어서 표현하는 기법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자동차는 메이커</a:t>
            </a:r>
            <a:r>
              <a:rPr lang="en-US" altLang="ko-KR"/>
              <a:t>, </a:t>
            </a:r>
            <a:r>
              <a:rPr lang="ko-KR" altLang="en-US"/>
              <a:t>모델</a:t>
            </a:r>
            <a:r>
              <a:rPr lang="en-US" altLang="ko-KR"/>
              <a:t>, </a:t>
            </a:r>
            <a:r>
              <a:rPr lang="ko-KR" altLang="en-US"/>
              <a:t>색상</a:t>
            </a:r>
            <a:r>
              <a:rPr lang="en-US" altLang="ko-KR"/>
              <a:t>, </a:t>
            </a:r>
            <a:r>
              <a:rPr lang="ko-KR" altLang="en-US"/>
              <a:t>마력과 같은 속성도 있고 출발하기</a:t>
            </a:r>
            <a:r>
              <a:rPr lang="en-US" altLang="ko-KR"/>
              <a:t>, </a:t>
            </a:r>
            <a:r>
              <a:rPr lang="ko-KR" altLang="en-US"/>
              <a:t>정지하기 등의 동작도 가지고 있다</a:t>
            </a:r>
            <a:r>
              <a:rPr lang="en-US" altLang="ko-KR"/>
              <a:t>. 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3847" y="3725144"/>
            <a:ext cx="9744967" cy="4589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939" y="1551111"/>
            <a:ext cx="11265509" cy="2316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2013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Date(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"January 20, 2013  11:13:00"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alert(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1265" name="_x285829504" descr="EMB000011c0a8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939" y="4603083"/>
            <a:ext cx="5422230" cy="279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_x285830304" descr="EMB000011c0a8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39334" y="4603083"/>
            <a:ext cx="5399388" cy="28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92011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Date </a:t>
            </a:r>
            <a:r>
              <a:rPr lang="ko-KR" altLang="en-US"/>
              <a:t>객체의</a:t>
            </a:r>
            <a:r>
              <a:rPr lang="en-US" altLang="ko-KR"/>
              <a:t>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60914"/>
                <a:gridCol w="4036118"/>
                <a:gridCol w="3648516"/>
              </a:tblGrid>
              <a:tr h="530413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함수명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반환값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함수명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getDay()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일요일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) ~ 6(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토요일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setDay(day)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getDate()</a:t>
                      </a:r>
                      <a:endParaRPr lang="en-US" altLang="ko-KR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1 ~ 31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setDate(date)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getMonth()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 ~ 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setMonth(month-1)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getFullYear()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4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개의 숫자로 된 연도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setYear(year)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getHours()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 ~ 23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setHours(hours)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getMinutes()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 ~ 59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setMinutes(minutes)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getSeconds()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 ~ 59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setSeconds(seconds)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getMilliseconds()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0 ~ 999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setMilliseconds(millisec)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530413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getTime()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경과시간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(milliseconds 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단위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setTime(millisec)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40971" y="7380514"/>
            <a:ext cx="9901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getTime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값</a:t>
            </a:r>
            <a:r>
              <a:rPr lang="en-US" altLang="ko-KR"/>
              <a:t> milisec</a:t>
            </a:r>
            <a:r>
              <a:rPr lang="ko-KR" altLang="en-US"/>
              <a:t>에서  </a:t>
            </a:r>
            <a:r>
              <a:rPr lang="en-US" altLang="ko-KR"/>
              <a:t>1000</a:t>
            </a:r>
            <a:r>
              <a:rPr lang="ko-KR" altLang="en-US"/>
              <a:t>으로 나누면 실제 초를 얻을 수 있다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413034" y="1435609"/>
            <a:ext cx="11172065" cy="6375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var</a:t>
            </a:r>
            <a:r>
              <a:rPr lang="en-US" altLang="ko-KR" sz="2339" b="1">
                <a:latin typeface="나눔고딕코딩"/>
                <a:ea typeface="나눔고딕코딩"/>
              </a:rPr>
              <a:t> today =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new</a:t>
            </a:r>
            <a:r>
              <a:rPr lang="en-US" altLang="ko-KR" sz="2339" b="1">
                <a:latin typeface="나눔고딕코딩"/>
                <a:ea typeface="나눔고딕코딩"/>
              </a:rPr>
              <a:t> Date();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document.write(today.toDateString()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document.write(today.toISOString()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document.write(today.toJSON()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document.write(today.toLocaleDateString()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document.write(today.toLocaleTimeString()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document.write(today.toLocaleString()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document.write(today.toTimeString()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document.write(today.toUTCString()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toISOString()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400"/>
              <a:t> ISO-8601 and the format is: YYYY-MM-DDTHH:mm:ss.sssZ</a:t>
            </a:r>
            <a:endParaRPr lang="en-US" altLang="ko-KR" sz="2400"/>
          </a:p>
          <a:p>
            <a:pPr>
              <a:lnSpc>
                <a:spcPct val="100000"/>
              </a:lnSpc>
              <a:defRPr/>
            </a:pPr>
            <a:r>
              <a:rPr lang="ko-KR" altLang="en-US" sz="2400"/>
              <a:t>시간대는 항상 </a:t>
            </a:r>
            <a:r>
              <a:rPr lang="en-US" altLang="ko-KR" sz="2400"/>
              <a:t>UTC</a:t>
            </a:r>
            <a:r>
              <a:rPr lang="ko-KR" altLang="en-US" sz="2400"/>
              <a:t>이며 출력에서 접미사 </a:t>
            </a:r>
            <a:r>
              <a:rPr lang="en-US" altLang="ko-KR" sz="2400"/>
              <a:t>Z</a:t>
            </a:r>
            <a:r>
              <a:rPr lang="ko-KR" altLang="en-US" sz="2400"/>
              <a:t>로 표시됩니다</a:t>
            </a:r>
            <a:endParaRPr lang="ko-KR" altLang="en-US" sz="2400"/>
          </a:p>
          <a:p>
            <a:pPr>
              <a:lnSpc>
                <a:spcPct val="100000"/>
              </a:lnSpc>
              <a:defRPr/>
            </a:pPr>
            <a:r>
              <a:rPr lang="en-US" altLang="ko-KR" sz="2400" b="1">
                <a:solidFill>
                  <a:srgbClr val="0000ff"/>
                </a:solidFill>
                <a:latin typeface="나눔고딕코딩"/>
                <a:ea typeface="나눔고딕코딩"/>
              </a:rPr>
              <a:t>toJSON()</a:t>
            </a:r>
            <a:endParaRPr lang="en-US" altLang="ko-KR" sz="2400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400"/>
              <a:t>SO-8601 standard: YYYY-MM-DDTHH:mm:ss.sssZ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</p:txBody>
      </p:sp>
      <p:pic>
        <p:nvPicPr>
          <p:cNvPr id="13313" name="_x286694928" descr="EMB000011c0a830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840" y="3320080"/>
            <a:ext cx="2964515" cy="2607037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Date</a:t>
            </a:r>
            <a:r>
              <a:rPr lang="ko-KR" altLang="en-US" smtClean="0"/>
              <a:t>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771296"/>
          </a:xfrm>
        </p:spPr>
        <p:txBody>
          <a:bodyPr/>
          <a:lstStyle/>
          <a:p>
            <a:r>
              <a:rPr lang="en-US" altLang="ko-KR" dirty="0" smtClean="0"/>
              <a:t>– </a:t>
            </a:r>
            <a:r>
              <a:rPr lang="ko-KR" altLang="en-US" dirty="0" smtClean="0"/>
              <a:t>요일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()-&gt; 0~6</a:t>
            </a:r>
          </a:p>
          <a:p>
            <a:r>
              <a:rPr lang="en-US" altLang="ko-KR" dirty="0" smtClean="0"/>
              <a:t>–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getDay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test_date3 – </a:t>
            </a:r>
            <a:r>
              <a:rPr lang="ko-KR" altLang="en-US" dirty="0" smtClean="0"/>
              <a:t>날짜수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 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getTime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 time</a:t>
            </a:r>
            <a:r>
              <a:rPr lang="ko-KR" altLang="en-US" dirty="0" smtClean="0">
                <a:sym typeface="Wingdings" pitchFamily="2" charset="2"/>
              </a:rPr>
              <a:t>에서 일 구하기 </a:t>
            </a:r>
            <a:r>
              <a:rPr lang="en-US" altLang="ko-KR" dirty="0" smtClean="0"/>
              <a:t> -&gt;  /1000/60/60/24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test_date4-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후 계산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getTime</a:t>
            </a:r>
            <a:r>
              <a:rPr lang="ko-KR" altLang="en-US" dirty="0" err="1" smtClean="0"/>
              <a:t>에의해</a:t>
            </a:r>
            <a:r>
              <a:rPr lang="ko-KR" altLang="en-US" dirty="0" smtClean="0"/>
              <a:t> 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구한다 </a:t>
            </a:r>
            <a:r>
              <a:rPr lang="en-US" altLang="ko-KR" dirty="0" smtClean="0"/>
              <a:t>  //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의 값을 구할때는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//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(1000*60*60*24*500)</a:t>
            </a:r>
          </a:p>
          <a:p>
            <a:r>
              <a:rPr lang="ko-KR" altLang="en-US" dirty="0" smtClean="0"/>
              <a:t>현재의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500</a:t>
            </a:r>
            <a:r>
              <a:rPr lang="ko-KR" altLang="en-US" dirty="0" smtClean="0"/>
              <a:t>일 의 </a:t>
            </a:r>
            <a:r>
              <a:rPr lang="en-US" altLang="ko-KR" dirty="0" err="1" smtClean="0"/>
              <a:t>milisec</a:t>
            </a:r>
            <a:r>
              <a:rPr lang="ko-KR" altLang="en-US" dirty="0" smtClean="0"/>
              <a:t>를 더한다 </a:t>
            </a:r>
            <a:endParaRPr lang="en-US" altLang="ko-KR" dirty="0" smtClean="0"/>
          </a:p>
          <a:p>
            <a:r>
              <a:rPr lang="ko-KR" altLang="en-US" dirty="0" smtClean="0"/>
              <a:t>더한 값으로 새로운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를 설정  후  년 월 일 을 구한다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502461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13552" y="1551112"/>
            <a:ext cx="11252161" cy="224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ko-KR" altLang="en-US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구입날짜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&lt;input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"date"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altLang="ko-KR" sz="2339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&lt;button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checkDate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검사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en-US" altLang="ko-KR" sz="2400" smtClean="0"/>
              <a:t>     var </a:t>
            </a:r>
            <a:r>
              <a:rPr lang="en-US" altLang="ko-KR" sz="2400"/>
              <a:t>days = times / (1000*60*60*24);</a:t>
            </a:r>
          </a:p>
          <a:p>
            <a:pPr>
              <a:lnSpc>
                <a:spcPct val="100000"/>
              </a:lnSpc>
            </a:pPr>
            <a:r>
              <a:rPr lang="en-US" altLang="ko-KR" sz="2400"/>
              <a:t>      var days = times/1000/60/60/24;</a:t>
            </a:r>
            <a:endParaRPr lang="en-US" altLang="ko-KR" sz="2339" b="1" smtClean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body&gt;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              test_date6day.html</a:t>
            </a:r>
            <a:endParaRPr lang="en-US" altLang="ko-KR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4338" name="_x285828864" descr="EMB000011c0a83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7919" y="4496695"/>
            <a:ext cx="5003547" cy="19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_x34744752" descr="EMB000011c0a83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52" y="4389119"/>
            <a:ext cx="5752459" cy="33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36005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712129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2400"/>
          </a:p>
          <a:p>
            <a:pPr marL="0" indent="0">
              <a:buNone/>
              <a:defRPr/>
            </a:pPr>
            <a:r>
              <a:rPr lang="en-US" altLang="ko-KR" sz="2400"/>
              <a:t>1. </a:t>
            </a:r>
            <a:r>
              <a:rPr lang="en-US" altLang="ko-KR" sz="2800"/>
              <a:t>id</a:t>
            </a:r>
            <a:r>
              <a:rPr lang="ko-KR" altLang="en-US" sz="2800"/>
              <a:t>가 </a:t>
            </a:r>
            <a:r>
              <a:rPr lang="en-US" altLang="ko-KR" sz="2800"/>
              <a:t>pdate</a:t>
            </a:r>
            <a:r>
              <a:rPr lang="ko-KR" altLang="en-US" sz="2800"/>
              <a:t>인 엘리먼트의 값을 가져와 변수에 대입한다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2. 1</a:t>
            </a:r>
            <a:r>
              <a:rPr lang="ko-KR" altLang="en-US" sz="2800"/>
              <a:t>번의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 -pday</a:t>
            </a: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3. </a:t>
            </a:r>
            <a:r>
              <a:rPr lang="ko-KR" altLang="en-US" sz="2800"/>
              <a:t>오늘의 값으로 </a:t>
            </a:r>
            <a:r>
              <a:rPr lang="en-US" altLang="ko-KR" sz="2800"/>
              <a:t>Date</a:t>
            </a:r>
            <a:r>
              <a:rPr lang="ko-KR" altLang="en-US" sz="2800"/>
              <a:t>객체를 생성한다 </a:t>
            </a:r>
            <a:r>
              <a:rPr lang="en-US" altLang="ko-KR" sz="2800"/>
              <a:t>-today</a:t>
            </a:r>
            <a:endParaRPr lang="en-US" altLang="ko-KR" sz="2800"/>
          </a:p>
          <a:p>
            <a:pPr marL="0" indent="0">
              <a:buNone/>
              <a:defRPr/>
            </a:pPr>
            <a:r>
              <a:rPr lang="en-US" altLang="ko-KR" sz="2800"/>
              <a:t>4. getTime()</a:t>
            </a:r>
            <a:r>
              <a:rPr lang="ko-KR" altLang="en-US" sz="2800"/>
              <a:t>을 이용하여 </a:t>
            </a:r>
            <a:r>
              <a:rPr lang="en-US" altLang="ko-KR" sz="2800"/>
              <a:t>3</a:t>
            </a:r>
            <a:r>
              <a:rPr lang="ko-KR" altLang="en-US" sz="2800"/>
              <a:t>번에서 </a:t>
            </a:r>
            <a:r>
              <a:rPr lang="en-US" altLang="ko-KR" sz="2800"/>
              <a:t>2</a:t>
            </a:r>
            <a:r>
              <a:rPr lang="ko-KR" altLang="en-US" sz="2800"/>
              <a:t>번을 뺀 값을 계산 </a:t>
            </a:r>
            <a:r>
              <a:rPr lang="en-US" altLang="ko-KR" sz="2800"/>
              <a:t>– milisec</a:t>
            </a:r>
            <a:r>
              <a:rPr lang="ko-KR" altLang="en-US" sz="2800"/>
              <a:t>값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5. 4</a:t>
            </a:r>
            <a:r>
              <a:rPr lang="ko-KR" altLang="en-US" sz="2800"/>
              <a:t>번의 값으로 하루의 값</a:t>
            </a:r>
            <a:r>
              <a:rPr lang="en-US" altLang="ko-KR" sz="2800"/>
              <a:t>(milisec)</a:t>
            </a:r>
            <a:r>
              <a:rPr lang="ko-KR" altLang="en-US" sz="2800"/>
              <a:t>을 계산하여 나눈다  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      time/(1000*60*60*24)      // time</a:t>
            </a:r>
            <a:r>
              <a:rPr lang="ko-KR" altLang="en-US" sz="2800"/>
              <a:t>에서 일을 구할때는 나누기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6.  5</a:t>
            </a:r>
            <a:r>
              <a:rPr lang="ko-KR" altLang="en-US" sz="2800"/>
              <a:t>번의 값이 </a:t>
            </a:r>
            <a:r>
              <a:rPr lang="en-US" altLang="ko-KR" sz="2800"/>
              <a:t>7</a:t>
            </a:r>
            <a:r>
              <a:rPr lang="ko-KR" altLang="en-US" sz="2800"/>
              <a:t>보다 큰지 안큰지 비교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en-US" altLang="ko-KR" sz="2800"/>
              <a:t>       7</a:t>
            </a:r>
            <a:r>
              <a:rPr lang="ko-KR" altLang="en-US" sz="2800"/>
              <a:t>보다 크면 교환기간이 지났습니다 </a:t>
            </a: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800"/>
              <a:t>         아니면  교환 가능합니다 </a:t>
            </a:r>
            <a:r>
              <a:rPr lang="ko-KR" altLang="en-US" sz="2400"/>
              <a:t>	</a:t>
            </a:r>
            <a:endParaRPr lang="ko-KR" altLang="en-US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String</a:t>
            </a:r>
            <a:r>
              <a:rPr lang="ko-KR" altLang="en-US"/>
              <a:t> 객체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속성</a:t>
            </a:r>
            <a:r>
              <a:rPr lang="en-US" altLang="ko-KR"/>
              <a:t>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length : </a:t>
            </a:r>
            <a:r>
              <a:rPr lang="ko-KR" altLang="en-US"/>
              <a:t>문자열의 길이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메소드    </a:t>
            </a:r>
            <a:r>
              <a:rPr lang="en-US" altLang="ko-KR"/>
              <a:t>str = “I Love  Korea   ”; 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53104" y="3552077"/>
          <a:ext cx="11219882" cy="475233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912476"/>
                <a:gridCol w="8307406"/>
              </a:tblGrid>
              <a:tr h="475234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메서드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charAt(index)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index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위치의 문자를 구한다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index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가 문자열의 범위를 벗어나면 빈 문자열이 리턴된다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en-US" altLang="ko-KR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charCodeAt(index)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index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위치의 문자에 대한 유니코드를 구한다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indexOf(searchvalue, start)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부분 문자열의 위치를 검색한다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start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검색 시작 위치이며 생략시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0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이 적용되어 처음부터 검색한다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없을 경우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-1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을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1188085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lastIndexOf(searchvalue,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start)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부분 문자열의 위치를 역방향에서 검색한다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start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검색 시작 위치이며 생략 시 문자열의 제일 끝이 적용된다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없을 경우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-1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을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concat(s1, s2,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…)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여러 개의 문자열을 연결한다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+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연산자와 동일하다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trim()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앞 뒤의 공백을 제거한다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String </a:t>
            </a:r>
            <a:r>
              <a:rPr lang="ko-KR" altLang="en-US"/>
              <a:t>메소드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052368"/>
                <a:gridCol w="8211751"/>
              </a:tblGrid>
              <a:tr h="475234"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메소드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algn="ctr" latinLnBrk="1">
                        <a:defRPr/>
                      </a:pP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toLowerCase()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소문자로 변환한다</a:t>
                      </a:r>
                      <a:endParaRPr lang="en-US" altLang="ko-KR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toUpperCase()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대문자로 변환한다</a:t>
                      </a:r>
                      <a:endParaRPr lang="en-US" altLang="ko-KR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replace(search,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value)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문자열을 대체한다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r>
                        <a:rPr lang="en-US" altLang="ko-KR" sz="2300" baseline="0">
                          <a:latin typeface="나눔고딕"/>
                          <a:ea typeface="나눔고딕"/>
                          <a:cs typeface="+mn-cs"/>
                        </a:rPr>
                        <a:t> </a:t>
                      </a:r>
                      <a:r>
                        <a:rPr lang="ko-KR" altLang="en-US" sz="2300" baseline="0">
                          <a:latin typeface="나눔고딕"/>
                          <a:ea typeface="나눔고딕"/>
                          <a:cs typeface="+mn-cs"/>
                        </a:rPr>
                        <a:t>정규식도 사용 가능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75234">
                <a:tc>
                  <a:txBody>
                    <a:bodyPr vert="horz" lIns="118809" tIns="59404" rIns="118809" bIns="59404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search(searchvalue)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부분 문자열 또는 정규식을 검색하여 그 위치를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match(regexp)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정규식으로 검색하여 일치하는 결과를 배열로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발견되지 않으면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null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을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substring(from, to)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두 위치 사이의 부분 문자열을 추출한다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to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를 생략하면 뒤쪽 모든 문자열을 추출한다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slice(start, end)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start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위치에서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end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위치까지 부분 문자열을 추출한다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음수로 끝에서부터 위치를 지정할 수 있다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substr(start, length)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start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에서 시작하여 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length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길이만큼 부분 문자열을 추출한다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길이를 생략하면 뒤쪽 모든 문자열을 추출한다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831659"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split(separator, limit)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 vert="horz" lIns="118809" tIns="59404" rIns="118809" bIns="59404" anchor="ctr" anchorCtr="0"/>
                    <a:p>
                      <a:pPr latinLnBrk="1">
                        <a:defRPr/>
                      </a:pP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구분자로 구분된 문자열을 분리하여 배열로 리턴한다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 limit</a:t>
                      </a:r>
                      <a:r>
                        <a:rPr lang="ko-KR" altLang="en-US" sz="2300">
                          <a:latin typeface="나눔고딕"/>
                          <a:ea typeface="나눔고딕"/>
                          <a:cs typeface="+mn-cs"/>
                        </a:rPr>
                        <a:t>는 최대 몇 개까지 리턴할 것인가를 지정한다</a:t>
                      </a:r>
                      <a:r>
                        <a:rPr lang="en-US" altLang="ko-KR" sz="230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30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위치 찾기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2212913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5400000">
            <a:off x="2489129" y="3376154"/>
            <a:ext cx="480289" cy="156725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44515" y="3384579"/>
            <a:ext cx="480289" cy="1550410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289908" y="2047551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9904128" y="2018059"/>
            <a:ext cx="16557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202549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앞에서 찾기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242" y="1450163"/>
            <a:ext cx="189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뒤에서 찾기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57906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61557" y="4399923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4942998"/>
            <a:ext cx="11292209" cy="2084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s.charCodeAt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s.lastIndexOf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207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smtClean="0"/>
              <a:t>유니코드란 </a:t>
            </a:r>
            <a:r>
              <a:rPr lang="ko-KR" altLang="en-US" sz="2000"/>
              <a:t>전 세계적으로 사용하는 모든 문자 집합을 하나로 모은 것이다</a:t>
            </a:r>
            <a:r>
              <a:rPr lang="en-US" altLang="ko-KR" sz="2000"/>
              <a:t>. </a:t>
            </a:r>
            <a:r>
              <a:rPr lang="ko-KR" altLang="en-US" sz="2000"/>
              <a:t>유니코드 </a:t>
            </a:r>
            <a:r>
              <a:rPr lang="en-US" altLang="ko-KR" sz="2000"/>
              <a:t>1.0.0</a:t>
            </a:r>
            <a:r>
              <a:rPr lang="ko-KR" altLang="en-US" sz="2000"/>
              <a:t>은 </a:t>
            </a:r>
            <a:r>
              <a:rPr lang="en-US" altLang="ko-KR" sz="2000"/>
              <a:t>1991</a:t>
            </a:r>
            <a:r>
              <a:rPr lang="ko-KR" altLang="en-US" sz="2000"/>
              <a:t>년 </a:t>
            </a:r>
            <a:r>
              <a:rPr lang="en-US" altLang="ko-KR" sz="2000"/>
              <a:t>8</a:t>
            </a:r>
            <a:r>
              <a:rPr lang="ko-KR" altLang="en-US" sz="2000"/>
              <a:t>월 제정되었으며</a:t>
            </a:r>
            <a:r>
              <a:rPr lang="en-US" altLang="ko-KR" sz="2000"/>
              <a:t>, </a:t>
            </a:r>
            <a:r>
              <a:rPr lang="ko-KR" altLang="en-US" sz="2000"/>
              <a:t>그 후 약 </a:t>
            </a:r>
            <a:r>
              <a:rPr lang="en-US" altLang="ko-KR" sz="2000"/>
              <a:t>5</a:t>
            </a:r>
            <a:r>
              <a:rPr lang="ko-KR" altLang="en-US" sz="2000"/>
              <a:t>년이 지나서야 유니코드 </a:t>
            </a:r>
            <a:r>
              <a:rPr lang="en-US" altLang="ko-KR" sz="2000"/>
              <a:t>2.0.0</a:t>
            </a:r>
            <a:r>
              <a:rPr lang="ko-KR" altLang="en-US" sz="2000"/>
              <a:t>에 한글 </a:t>
            </a:r>
            <a:r>
              <a:rPr lang="en-US" altLang="ko-KR" sz="2000"/>
              <a:t>11,172</a:t>
            </a:r>
            <a:r>
              <a:rPr lang="ko-KR" altLang="en-US" sz="2000"/>
              <a:t>자가 모두 포함되었다</a:t>
            </a:r>
            <a:r>
              <a:rPr lang="en-US" altLang="ko-KR" sz="2000"/>
              <a:t>. </a:t>
            </a:r>
            <a:r>
              <a:rPr lang="ko-KR" altLang="en-US" sz="2000"/>
              <a:t>현재 버전은 </a:t>
            </a:r>
            <a:r>
              <a:rPr lang="en-US" altLang="ko-KR" sz="2000"/>
              <a:t>2010</a:t>
            </a:r>
            <a:r>
              <a:rPr lang="ko-KR" altLang="en-US" sz="2000"/>
              <a:t>년 </a:t>
            </a:r>
            <a:r>
              <a:rPr lang="en-US" altLang="ko-KR" sz="2000"/>
              <a:t>10</a:t>
            </a:r>
            <a:r>
              <a:rPr lang="ko-KR" altLang="en-US" sz="2000"/>
              <a:t>월 </a:t>
            </a:r>
            <a:r>
              <a:rPr lang="en-US" altLang="ko-KR" sz="2000"/>
              <a:t>11</a:t>
            </a:r>
            <a:r>
              <a:rPr lang="ko-KR" altLang="en-US" sz="2000"/>
              <a:t>일 제정된 </a:t>
            </a:r>
            <a:r>
              <a:rPr lang="en-US" altLang="ko-KR" sz="2000"/>
              <a:t>6.0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유니코드 값을 나타내기 위해서는 코드 포인트</a:t>
            </a:r>
            <a:r>
              <a:rPr lang="en-US" altLang="ko-KR" sz="2000"/>
              <a:t>(code point)</a:t>
            </a:r>
            <a:r>
              <a:rPr lang="ko-KR" altLang="en-US" sz="2000"/>
              <a:t>를 사용하는데</a:t>
            </a:r>
            <a:r>
              <a:rPr lang="en-US" altLang="ko-KR" sz="2000"/>
              <a:t>, </a:t>
            </a:r>
            <a:r>
              <a:rPr lang="ko-KR" altLang="en-US" sz="2000"/>
              <a:t>보통 </a:t>
            </a:r>
            <a:r>
              <a:rPr lang="en-US" altLang="ko-KR" sz="2000"/>
              <a:t>U+</a:t>
            </a:r>
            <a:r>
              <a:rPr lang="ko-KR" altLang="en-US" sz="2000"/>
              <a:t>를 붙여 표시한다</a:t>
            </a:r>
            <a:r>
              <a:rPr lang="en-US" altLang="ko-KR" sz="2000"/>
              <a:t>. </a:t>
            </a:r>
            <a:r>
              <a:rPr lang="ko-KR" altLang="en-US" sz="2000"/>
              <a:t>예를 들어</a:t>
            </a:r>
            <a:r>
              <a:rPr lang="en-US" altLang="ko-KR" sz="2000"/>
              <a:t>, 'A'</a:t>
            </a:r>
            <a:r>
              <a:rPr lang="ko-KR" altLang="en-US" sz="2000"/>
              <a:t>의 유니코드 값은 </a:t>
            </a:r>
            <a:r>
              <a:rPr lang="en-US" altLang="ko-KR" sz="2000"/>
              <a:t>U+0041</a:t>
            </a:r>
            <a:r>
              <a:rPr lang="ko-KR" altLang="en-US" sz="2000"/>
              <a:t>로 표현한다</a:t>
            </a:r>
            <a:r>
              <a:rPr lang="en-US" altLang="ko-KR" sz="2000"/>
              <a:t>(\u0041</a:t>
            </a:r>
            <a:r>
              <a:rPr lang="ko-KR" altLang="en-US" sz="2000"/>
              <a:t>로 표기하기도 함</a:t>
            </a:r>
            <a:r>
              <a:rPr lang="en-US" altLang="ko-KR" sz="2000"/>
              <a:t>). </a:t>
            </a:r>
            <a:r>
              <a:rPr lang="ko-KR" altLang="en-US" sz="2000"/>
              <a:t>유니코드는 공식적으로 </a:t>
            </a:r>
            <a:r>
              <a:rPr lang="en-US" altLang="ko-KR" sz="2000"/>
              <a:t>31</a:t>
            </a:r>
            <a:r>
              <a:rPr lang="ko-KR" altLang="en-US" sz="2000"/>
              <a:t>비트 문자 집합이지만 현재까지는 </a:t>
            </a:r>
            <a:r>
              <a:rPr lang="en-US" altLang="ko-KR" sz="2000"/>
              <a:t>21</a:t>
            </a:r>
            <a:r>
              <a:rPr lang="ko-KR" altLang="en-US" sz="2000"/>
              <a:t>비트 이내로 모두 표현이 가능하다</a:t>
            </a:r>
            <a:r>
              <a:rPr lang="en-US" altLang="ko-KR" sz="2000"/>
              <a:t>. </a:t>
            </a:r>
            <a:r>
              <a:rPr lang="ko-KR" altLang="en-US" sz="2000"/>
              <a:t>유니코드는 논리적으로 평면</a:t>
            </a:r>
            <a:r>
              <a:rPr lang="en-US" altLang="ko-KR" sz="2000"/>
              <a:t>(plane)</a:t>
            </a:r>
            <a:r>
              <a:rPr lang="ko-KR" altLang="en-US" sz="2000"/>
              <a:t>이라는 개념을 이용하여 구획을 나누며</a:t>
            </a:r>
            <a:r>
              <a:rPr lang="en-US" altLang="ko-KR" sz="2000"/>
              <a:t>, </a:t>
            </a:r>
            <a:r>
              <a:rPr lang="ko-KR" altLang="en-US" sz="2000"/>
              <a:t>평면 개수는 </a:t>
            </a:r>
            <a:r>
              <a:rPr lang="en-US" altLang="ko-KR" sz="2000"/>
              <a:t>0</a:t>
            </a:r>
            <a:r>
              <a:rPr lang="ko-KR" altLang="en-US" sz="2000"/>
              <a:t>번 평면인 기본 다국어 평면</a:t>
            </a:r>
            <a:r>
              <a:rPr lang="en-US" altLang="ko-KR" sz="2000"/>
              <a:t>(BMP; Basic Multilingual Plane)</a:t>
            </a:r>
            <a:r>
              <a:rPr lang="ko-KR" altLang="en-US" sz="2000"/>
              <a:t>에서 </a:t>
            </a:r>
            <a:r>
              <a:rPr lang="en-US" altLang="ko-KR" sz="2000"/>
              <a:t>16</a:t>
            </a:r>
            <a:r>
              <a:rPr lang="ko-KR" altLang="en-US" sz="2000"/>
              <a:t>번 평면까지 모두 </a:t>
            </a:r>
            <a:r>
              <a:rPr lang="en-US" altLang="ko-KR" sz="2000"/>
              <a:t>17</a:t>
            </a:r>
            <a:r>
              <a:rPr lang="ko-KR" altLang="en-US" sz="2000"/>
              <a:t>개이다</a:t>
            </a:r>
            <a:r>
              <a:rPr lang="en-US" altLang="ko-KR" sz="2000"/>
              <a:t>. </a:t>
            </a:r>
            <a:r>
              <a:rPr lang="ko-KR" altLang="en-US" sz="2000"/>
              <a:t>대부분의 문자는 </a:t>
            </a:r>
            <a:r>
              <a:rPr lang="en-US" altLang="ko-KR" sz="2000"/>
              <a:t>U+0000~U+FFFF </a:t>
            </a:r>
            <a:r>
              <a:rPr lang="ko-KR" altLang="en-US" sz="2000"/>
              <a:t>범위에 있는 기본 다국어 평면에 속하며</a:t>
            </a:r>
            <a:r>
              <a:rPr lang="en-US" altLang="ko-KR" sz="2000"/>
              <a:t>, </a:t>
            </a:r>
            <a:r>
              <a:rPr lang="ko-KR" altLang="en-US" sz="2000"/>
              <a:t>일부 한자는 보조 다국어 평면</a:t>
            </a:r>
            <a:r>
              <a:rPr lang="en-US" altLang="ko-KR" sz="2000"/>
              <a:t>(SMP, Supplementary Multilingual Plane)</a:t>
            </a:r>
            <a:r>
              <a:rPr lang="ko-KR" altLang="en-US" sz="2000"/>
              <a:t>인 </a:t>
            </a:r>
            <a:r>
              <a:rPr lang="en-US" altLang="ko-KR" sz="2000"/>
              <a:t>U+10000~U+1FFFF </a:t>
            </a:r>
            <a:r>
              <a:rPr lang="ko-KR" altLang="en-US" sz="2000"/>
              <a:t>범위에 속한다</a:t>
            </a:r>
            <a:r>
              <a:rPr lang="en-US" altLang="ko-KR" sz="2000"/>
              <a:t>. </a:t>
            </a:r>
            <a:r>
              <a:rPr lang="ko-KR" altLang="en-US" sz="2000"/>
              <a:t>이 중 한글은 </a:t>
            </a:r>
            <a:r>
              <a:rPr lang="en-US" altLang="ko-KR" sz="2000"/>
              <a:t>U+1100~U+11FF </a:t>
            </a:r>
            <a:r>
              <a:rPr lang="ko-KR" altLang="en-US" sz="2000"/>
              <a:t>사이에 한글 자모 영역</a:t>
            </a:r>
            <a:r>
              <a:rPr lang="en-US" altLang="ko-KR" sz="2000"/>
              <a:t>, U+AC00~U+D7AF </a:t>
            </a:r>
            <a:r>
              <a:rPr lang="ko-KR" altLang="en-US" sz="2000"/>
              <a:t>사이의 한글 소리 마디 영역에 포함된다</a:t>
            </a:r>
            <a:r>
              <a:rPr lang="en-US" altLang="ko-KR" sz="2000"/>
              <a:t>.</a:t>
            </a:r>
          </a:p>
          <a:p>
            <a:r>
              <a:rPr lang="ko-KR" altLang="en-US" sz="2000" b="1"/>
              <a:t>유니코드의 인코딩 방식</a:t>
            </a:r>
          </a:p>
          <a:p>
            <a:r>
              <a:rPr lang="ko-KR" altLang="en-US" sz="2000"/>
              <a:t>유니코드의 인코딩 방식으로는 코드 포인트를 코드화한 </a:t>
            </a:r>
            <a:r>
              <a:rPr lang="en-US" altLang="ko-KR" sz="2000"/>
              <a:t>UCS-2</a:t>
            </a:r>
            <a:r>
              <a:rPr lang="ko-KR" altLang="en-US" sz="2000"/>
              <a:t>와 </a:t>
            </a:r>
            <a:r>
              <a:rPr lang="en-US" altLang="ko-KR" sz="2000"/>
              <a:t>UCS-4, </a:t>
            </a:r>
            <a:r>
              <a:rPr lang="ko-KR" altLang="en-US" sz="2000"/>
              <a:t>변환 인코딩 형식</a:t>
            </a:r>
            <a:r>
              <a:rPr lang="en-US" altLang="ko-KR" sz="2000"/>
              <a:t>(UTF, UCS Transformation Format)</a:t>
            </a:r>
            <a:r>
              <a:rPr lang="ko-KR" altLang="en-US" sz="2000"/>
              <a:t>인 </a:t>
            </a:r>
            <a:r>
              <a:rPr lang="en-US" altLang="ko-KR" sz="2000"/>
              <a:t>UTF-7, UTF-8, UTF-16, UTF-32 </a:t>
            </a:r>
            <a:r>
              <a:rPr lang="ko-KR" altLang="en-US" sz="2000"/>
              <a:t>인코딩 등이 있다</a:t>
            </a:r>
            <a:r>
              <a:rPr lang="en-US" altLang="ko-KR" sz="2000"/>
              <a:t>. </a:t>
            </a:r>
            <a:r>
              <a:rPr lang="ko-KR" altLang="en-US" sz="2000"/>
              <a:t>이 중 </a:t>
            </a:r>
            <a:r>
              <a:rPr lang="en-US" altLang="ko-KR" sz="2000"/>
              <a:t>ASCII</a:t>
            </a:r>
            <a:r>
              <a:rPr lang="ko-KR" altLang="en-US" sz="2000"/>
              <a:t>와 호환이 가능하면서 유니코드를 표현할 수 있는 </a:t>
            </a:r>
            <a:r>
              <a:rPr lang="en-US" altLang="ko-KR" sz="2000"/>
              <a:t>UTF-8 </a:t>
            </a:r>
            <a:r>
              <a:rPr lang="ko-KR" altLang="en-US" sz="2000"/>
              <a:t>인코딩이 가장 많이 사용된다</a:t>
            </a:r>
            <a:r>
              <a:rPr lang="en-US" altLang="ko-KR" sz="2000"/>
              <a:t>. UTF-8</a:t>
            </a:r>
            <a:r>
              <a:rPr lang="ko-KR" altLang="en-US" sz="2000"/>
              <a:t>은 코드 포인트 범위에 따라 다음 표에서 보는 바와 같이 인코딩 방식이 다르다</a:t>
            </a:r>
            <a:r>
              <a:rPr lang="en-US" altLang="ko-KR" sz="2000"/>
              <a:t>. </a:t>
            </a:r>
            <a:r>
              <a:rPr lang="ko-KR" altLang="en-US" sz="2000"/>
              <a:t>다음 표는 코드 포인트 범위에 따른 </a:t>
            </a:r>
            <a:r>
              <a:rPr lang="en-US" altLang="ko-KR" sz="2000"/>
              <a:t>UTF-8 </a:t>
            </a:r>
            <a:r>
              <a:rPr lang="ko-KR" altLang="en-US" sz="2000"/>
              <a:t>인코딩 방식을 보여준다</a:t>
            </a:r>
            <a:r>
              <a:rPr lang="en-US" altLang="ko-KR" sz="2000"/>
              <a:t>.</a:t>
            </a:r>
          </a:p>
          <a:p>
            <a:endParaRPr lang="ko-KR" altLang="en-US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51907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r>
              <a:rPr lang="ko-KR" altLang="en-US" dirty="0"/>
              <a:t>의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종류</a:t>
            </a:r>
            <a:endParaRPr lang="en-US" altLang="ko-KR" dirty="0" smtClean="0"/>
          </a:p>
          <a:p>
            <a:pPr lvl="1"/>
            <a:r>
              <a:rPr lang="ko-KR" altLang="en-US" i="1" dirty="0" smtClean="0"/>
              <a:t>내장 </a:t>
            </a:r>
            <a:r>
              <a:rPr lang="ko-KR" altLang="en-US" i="1" dirty="0"/>
              <a:t>객체</a:t>
            </a:r>
            <a:r>
              <a:rPr lang="en-US" altLang="ko-KR" i="1" dirty="0"/>
              <a:t>(</a:t>
            </a:r>
            <a:r>
              <a:rPr lang="en-US" altLang="ko-KR" i="1" dirty="0" err="1"/>
              <a:t>bulit</a:t>
            </a:r>
            <a:r>
              <a:rPr lang="en-US" altLang="ko-KR" i="1" dirty="0"/>
              <a:t>-in object):</a:t>
            </a:r>
            <a:r>
              <a:rPr lang="ko-KR" altLang="en-US" dirty="0"/>
              <a:t> </a:t>
            </a:r>
            <a:r>
              <a:rPr lang="ko-KR" altLang="en-US" dirty="0" err="1"/>
              <a:t>생성자가</a:t>
            </a:r>
            <a:r>
              <a:rPr lang="ko-KR" altLang="en-US" dirty="0"/>
              <a:t> 미리 작성되어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i="1" dirty="0"/>
              <a:t>사용자 정의 객체</a:t>
            </a:r>
            <a:r>
              <a:rPr lang="en-US" altLang="ko-KR" i="1" dirty="0"/>
              <a:t>(custom object):</a:t>
            </a:r>
            <a:r>
              <a:rPr lang="ko-KR" altLang="en-US" i="1" dirty="0"/>
              <a:t> </a:t>
            </a:r>
            <a:r>
              <a:rPr lang="ko-KR" altLang="en-US" dirty="0"/>
              <a:t>사용자가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ko-KR" altLang="en-US" dirty="0"/>
              <a:t>객체들은 </a:t>
            </a:r>
            <a:r>
              <a:rPr lang="ko-KR" altLang="en-US" dirty="0" err="1"/>
              <a:t>생성자를</a:t>
            </a:r>
            <a:r>
              <a:rPr lang="ko-KR" altLang="en-US" dirty="0"/>
              <a:t> 정의하지 않고도 사용이 가능하다</a:t>
            </a:r>
            <a:r>
              <a:rPr lang="en-US" altLang="ko-KR" dirty="0"/>
              <a:t>. Date, String, Array</a:t>
            </a:r>
            <a:r>
              <a:rPr lang="ko-KR" altLang="en-US" dirty="0"/>
              <a:t>와 같은 객체들이 내장 객체이다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smtClean="0"/>
              <a:t> new Array(“apple”, “Orange”);</a:t>
            </a:r>
          </a:p>
          <a:p>
            <a:r>
              <a:rPr lang="en-US" altLang="ko-KR" dirty="0" smtClean="0"/>
              <a:t>New Array();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403753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글자 추출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308866" y="3236690"/>
          <a:ext cx="11264120" cy="156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  <a:gridCol w="804580"/>
              </a:tblGrid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82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좋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5" name="오른쪽 중괄호 4"/>
          <p:cNvSpPr/>
          <p:nvPr/>
        </p:nvSpPr>
        <p:spPr bwMode="auto">
          <a:xfrm rot="16200000">
            <a:off x="3675457" y="1653982"/>
            <a:ext cx="521720" cy="2363529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6" name="오른쪽 중괄호 5"/>
          <p:cNvSpPr/>
          <p:nvPr/>
        </p:nvSpPr>
        <p:spPr bwMode="auto">
          <a:xfrm rot="5400000">
            <a:off x="10523452" y="4324093"/>
            <a:ext cx="480289" cy="1718931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8809" tIns="59404" rIns="118809" bIns="59404" numCol="1" rtlCol="0" anchor="t" anchorCtr="0" compatLnSpc="1">
            <a:prstTxWarp prst="textNoShape">
              <a:avLst/>
            </a:prstTxWarp>
          </a:bodyPr>
          <a:lstStyle/>
          <a:p>
            <a:pPr defTabSz="1188134"/>
            <a:endParaRPr lang="ko-KR" altLang="en-US" sz="2339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30852" y="5293353"/>
            <a:ext cx="11292209" cy="2328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우리나라 대한민국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좋은나라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s.substring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s.substr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-&gt; 3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번째 위치에서 </a:t>
            </a:r>
            <a:r>
              <a:rPr lang="en-US" altLang="ko-KR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ko-KR" altLang="en-US" sz="2339" b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개 </a:t>
            </a: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s.slice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93" y="2095008"/>
            <a:ext cx="8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찾음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005013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독도는 일본땅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이라는 말도 </a:t>
            </a:r>
            <a:r>
              <a:rPr lang="ko-KR" altLang="en-US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안되는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소리를 바꿔줍니다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검색 위치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s.search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진실된 말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s.replace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일본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한국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21073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68312" y="1911542"/>
            <a:ext cx="11237966" cy="2689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s.toLowerCase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result2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s.toUpperCase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(result1);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(result2);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출력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sz="2339" b="1" dirty="0" err="1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ABCDEF</a:t>
            </a:r>
            <a:endParaRPr lang="en-US" altLang="ko-KR" sz="2339" b="1" dirty="0">
              <a:solidFill>
                <a:srgbClr val="009E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19457" name="_x34744752" descr="EMB000011c0a86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3028" y="4894543"/>
            <a:ext cx="5217063" cy="2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10306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72584" y="1715098"/>
            <a:ext cx="11112515" cy="2670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 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s3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s1.concat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s2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(s3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br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"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  </a:t>
            </a:r>
            <a:r>
              <a:rPr lang="ko-KR" altLang="en-US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문자열 </a:t>
            </a:r>
            <a:r>
              <a:rPr lang="en-US" altLang="ko-KR" sz="2339" b="1" dirty="0">
                <a:solidFill>
                  <a:srgbClr val="009E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2"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0481" name="_x286695648" descr="EMB000011c0a8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6045" y="4889576"/>
            <a:ext cx="5338433" cy="30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4118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93132" y="1876136"/>
            <a:ext cx="10865031" cy="273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s =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 err="1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One,Two,Three,Four,Five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array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s.split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','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0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&lt;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array.length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document.writeln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'-'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array[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]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'&lt;BR&gt;'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}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</p:txBody>
      </p:sp>
      <p:pic>
        <p:nvPicPr>
          <p:cNvPr id="21505" name="_x34744512" descr="EMB000011c0a86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270" y="4062547"/>
            <a:ext cx="3950110" cy="277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734001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test_stringMethod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8684" y="2506297"/>
            <a:ext cx="3810001" cy="407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0961" y="2506297"/>
            <a:ext cx="39719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9027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주민등록번호를 입력 받아 생년월일과 성별을 출력하는 프로그램을 작성하시오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입력은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.)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주민등록번호를 </a:t>
            </a:r>
            <a:r>
              <a:rPr lang="en-US" altLang="ko-KR" dirty="0" smtClean="0"/>
              <a:t>110326-4432618</a:t>
            </a:r>
            <a:r>
              <a:rPr lang="ko-KR" altLang="en-US" dirty="0" smtClean="0"/>
              <a:t>로 입력 받은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성별 </a:t>
            </a:r>
            <a:r>
              <a:rPr lang="en-US" altLang="ko-KR" smtClean="0"/>
              <a:t>: </a:t>
            </a:r>
            <a:r>
              <a:rPr lang="ko-KR" altLang="en-US" smtClean="0"/>
              <a:t>여자  나이</a:t>
            </a:r>
            <a:r>
              <a:rPr lang="en-US" altLang="ko-KR" smtClean="0"/>
              <a:t>: </a:t>
            </a:r>
            <a:endParaRPr lang="en-US" altLang="ko-KR" dirty="0" smtClean="0"/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119" dirty="0">
                <a:cs typeface="+mn-cs"/>
              </a:rPr>
              <a:t>주민등록번호를 입력 받아 주민등록번호의 유효성을 검사하는 프로그램을 작성하시오</a:t>
            </a:r>
            <a:r>
              <a:rPr lang="en-US" altLang="ko-KR" sz="3119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 smtClean="0"/>
              <a:t>A*2 </a:t>
            </a:r>
            <a:r>
              <a:rPr lang="en-US" altLang="ko-KR" dirty="0"/>
              <a:t>+ B*3 + ... + H*9 + I*2 + ... + L*5 </a:t>
            </a:r>
            <a:r>
              <a:rPr lang="ko-KR" altLang="en-US" dirty="0"/>
              <a:t>의 총합을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</a:t>
            </a:r>
            <a:r>
              <a:rPr lang="ko-KR" altLang="en-US" dirty="0"/>
              <a:t>번의 합을 </a:t>
            </a:r>
            <a:r>
              <a:rPr lang="en-US" altLang="ko-KR" dirty="0"/>
              <a:t>11</a:t>
            </a:r>
            <a:r>
              <a:rPr lang="ko-KR" altLang="en-US" dirty="0"/>
              <a:t>로 나눈 나머지를 구한다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11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번의 결과를 뺀다</a:t>
            </a:r>
            <a:r>
              <a:rPr lang="en-US" altLang="ko-KR" dirty="0" smtClean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번의 결과가 </a:t>
            </a:r>
            <a:r>
              <a:rPr lang="en-US" altLang="ko-KR" dirty="0" smtClean="0"/>
              <a:t>0~9</a:t>
            </a:r>
            <a:r>
              <a:rPr lang="ko-KR" altLang="en-US" dirty="0" smtClean="0"/>
              <a:t>이면 </a:t>
            </a:r>
            <a:r>
              <a:rPr lang="ko-KR" altLang="en-US" dirty="0"/>
              <a:t>값 </a:t>
            </a:r>
            <a:r>
              <a:rPr lang="ko-KR" altLang="en-US" dirty="0" smtClean="0"/>
              <a:t>그대로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0, 11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변환</a:t>
            </a:r>
            <a:endParaRPr lang="en-US" altLang="ko-KR" dirty="0" smtClean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번의 결과와 </a:t>
            </a:r>
            <a:r>
              <a:rPr lang="en-US" altLang="ko-KR" dirty="0"/>
              <a:t>M</a:t>
            </a:r>
            <a:r>
              <a:rPr lang="ko-KR" altLang="en-US" dirty="0"/>
              <a:t>자리의 값이 같으면 맞는 번호이다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957018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  <a:r>
              <a:rPr lang="ko-KR" altLang="en-US" dirty="0" smtClean="0"/>
              <a:t> 객체 속성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0936794"/>
              </p:ext>
            </p:extLst>
          </p:nvPr>
        </p:nvGraphicFramePr>
        <p:xfrm>
          <a:off x="858670" y="1874552"/>
          <a:ext cx="10351509" cy="5355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/>
                <a:gridCol w="7185013"/>
              </a:tblGrid>
              <a:tr h="765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765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026005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649" y="1655736"/>
          <a:ext cx="10549171" cy="647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217"/>
                <a:gridCol w="7077954"/>
              </a:tblGrid>
              <a:tr h="497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acos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asin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(x),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atan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아크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300" baseline="30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3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3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난수값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반환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  <a:tr h="49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2961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원하는 범위의 </a:t>
            </a:r>
            <a:r>
              <a:rPr lang="ko-KR" altLang="en-US" dirty="0" err="1" smtClean="0"/>
              <a:t>랜덤값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+1) +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en-US" altLang="ko-KR" dirty="0" err="1" smtClean="0"/>
              <a:t>Math.round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Math.random</a:t>
            </a:r>
            <a:r>
              <a:rPr lang="en-US" altLang="ko-KR" dirty="0" smtClean="0"/>
              <a:t>() * (</a:t>
            </a:r>
            <a:r>
              <a:rPr lang="ko-KR" altLang="en-US" dirty="0" smtClean="0"/>
              <a:t>최대값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최소값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</a:t>
            </a:r>
            <a:r>
              <a:rPr lang="ko-KR" altLang="en-US" dirty="0" err="1" smtClean="0"/>
              <a:t>랜덤수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0.0~1.0</a:t>
            </a:r>
          </a:p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*10 -&gt;  0~ 9</a:t>
            </a:r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*</a:t>
            </a:r>
            <a:r>
              <a:rPr lang="en-US" altLang="ko-KR" dirty="0" smtClean="0"/>
              <a:t>10+1 - &gt; 1~ 10 </a:t>
            </a:r>
            <a:endParaRPr lang="en-US" altLang="ko-KR" dirty="0"/>
          </a:p>
          <a:p>
            <a:r>
              <a:rPr lang="en-US" altLang="ko-KR" dirty="0" err="1"/>
              <a:t>Math.random</a:t>
            </a:r>
            <a:r>
              <a:rPr lang="en-US" altLang="ko-KR" dirty="0"/>
              <a:t>() </a:t>
            </a:r>
            <a:r>
              <a:rPr lang="en-US" altLang="ko-KR" dirty="0" smtClean="0"/>
              <a:t>*20 + 11 -&gt; 11 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96227" y="3655194"/>
            <a:ext cx="11278858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339" b="1" i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var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Math.floor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Math.random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document.write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ranNum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361243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생성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객체를 생성하는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객체를 </a:t>
            </a:r>
            <a:r>
              <a:rPr lang="ko-KR" altLang="en-US" dirty="0"/>
              <a:t>객체 </a:t>
            </a:r>
            <a:r>
              <a:rPr lang="ko-KR" altLang="en-US" dirty="0" err="1" smtClean="0"/>
              <a:t>리터럴로부터</a:t>
            </a:r>
            <a:r>
              <a:rPr lang="ko-KR" altLang="en-US" dirty="0" smtClean="0"/>
              <a:t> </a:t>
            </a:r>
            <a:r>
              <a:rPr lang="ko-KR" altLang="en-US" dirty="0"/>
              <a:t>직접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함수를 이용하여 객체를 정의하고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연산자를 </a:t>
            </a:r>
            <a:r>
              <a:rPr lang="ko-KR" altLang="en-US" dirty="0"/>
              <a:t>통하여 객체의 </a:t>
            </a:r>
            <a:r>
              <a:rPr lang="ko-KR" altLang="en-US" dirty="0" err="1"/>
              <a:t>인스턴스를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=[ 2, 4, 6, 10,34  ]</a:t>
            </a:r>
          </a:p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arr</a:t>
            </a:r>
            <a:r>
              <a:rPr lang="en-US" altLang="ko-KR" dirty="0" smtClean="0"/>
              <a:t> = new Array(1,3, 4,5,6);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25989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&lt;p&gt;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사이의 숫자를 입력하시오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&lt;input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&lt;button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"test()"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숫자 추측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"message"</a:t>
            </a:r>
            <a:r>
              <a:rPr lang="en-US" altLang="ko-KR" sz="2400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&gt;&lt;/p</a:t>
            </a:r>
            <a:r>
              <a:rPr lang="en-US" altLang="ko-KR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40</a:t>
            </a:fld>
            <a:endParaRPr lang="en-US" altLang="ko-K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963" y="5615436"/>
            <a:ext cx="11206162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72550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객체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1 ~ 10 </a:t>
            </a:r>
            <a:r>
              <a:rPr lang="ko-KR" altLang="en-US" dirty="0" smtClean="0"/>
              <a:t>사이의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발생 후 사용자가 이 값을 맞추는 프로그램을 작성하시오</a:t>
            </a:r>
            <a:r>
              <a:rPr lang="en-US" altLang="ko-KR" dirty="0" smtClean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가위 바위 보 게임을 할 수 있는 프로그램을 작성하시오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컴퓨터는 랜덤을 이용하고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로 입력 받아서 처리</a:t>
            </a:r>
            <a:r>
              <a:rPr lang="en-US" altLang="ko-KR" dirty="0" smtClean="0"/>
              <a:t>)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err="1" smtClean="0"/>
              <a:t>로또</a:t>
            </a:r>
            <a:r>
              <a:rPr lang="ko-KR" altLang="en-US" dirty="0" smtClean="0"/>
              <a:t> 번호를 생성하는 프로그램을 작성하시오</a:t>
            </a:r>
            <a:r>
              <a:rPr lang="en-US" altLang="ko-KR" dirty="0" smtClean="0"/>
              <a:t>.(1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~ 45</a:t>
            </a:r>
            <a:r>
              <a:rPr lang="ko-KR" altLang="en-US" dirty="0" smtClean="0"/>
              <a:t>번 중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개의 번호를 추첨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1086091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2">
              <a:defRPr/>
            </a:pPr>
            <a:r>
              <a:rPr lang="ko-KR" altLang="en-US">
                <a:latin typeface="나눔바른고딕"/>
                <a:ea typeface="나눔바른고딕"/>
                <a:cs typeface="+mj-cs"/>
              </a:rPr>
              <a:t>객체 상수로부터 객체 생성</a:t>
            </a:r>
            <a:endParaRPr lang="ko-KR" altLang="en-US">
              <a:latin typeface="나눔바른고딕"/>
              <a:ea typeface="나눔바른고딕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426" y="1883228"/>
            <a:ext cx="11147550" cy="393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082888" y="6146922"/>
            <a:ext cx="5455224" cy="15153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생성자를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431" y="1551112"/>
            <a:ext cx="10372382" cy="684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655539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생성자를 이용한 객체 생성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1390" y="1695497"/>
            <a:ext cx="11332464" cy="3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42924" y="334105"/>
            <a:ext cx="9855839" cy="9900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객체 생성 예제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97677" y="1718932"/>
            <a:ext cx="10946333" cy="6597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  <a:normAutofit fontScale="92500" lnSpcReduction="20000"/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&lt;!DOCTYPE html&gt;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function</a:t>
            </a:r>
            <a:r>
              <a:rPr lang="en-US" altLang="ko-KR" sz="2339" b="1">
                <a:latin typeface="나눔고딕코딩"/>
                <a:ea typeface="나눔고딕코딩"/>
              </a:rPr>
              <a:t> Car(model, speed, color) {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.model=model;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.speed=speed;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.color = color;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.brake = function () {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.speed -=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10</a:t>
            </a:r>
            <a:r>
              <a:rPr lang="en-US" altLang="ko-KR" sz="2339" b="1">
                <a:latin typeface="나눔고딕코딩"/>
                <a:ea typeface="나눔고딕코딩"/>
              </a:rPr>
              <a:t>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.accel = function () {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   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this</a:t>
            </a:r>
            <a:r>
              <a:rPr lang="en-US" altLang="ko-KR" sz="2339" b="1">
                <a:latin typeface="나눔고딕코딩"/>
                <a:ea typeface="나눔고딕코딩"/>
              </a:rPr>
              <a:t>.speed +=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10</a:t>
            </a:r>
            <a:r>
              <a:rPr lang="en-US" altLang="ko-KR" sz="2339" b="1">
                <a:latin typeface="나눔고딕코딩"/>
                <a:ea typeface="나눔고딕코딩"/>
              </a:rPr>
              <a:t>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    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}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myCar = </a:t>
            </a:r>
            <a:r>
              <a:rPr lang="en-US" altLang="ko-KR" sz="2339" b="1" i="1">
                <a:solidFill>
                  <a:srgbClr val="000099"/>
                </a:solidFill>
                <a:latin typeface="나눔고딕코딩"/>
                <a:ea typeface="나눔고딕코딩"/>
              </a:rPr>
              <a:t>new</a:t>
            </a:r>
            <a:r>
              <a:rPr lang="en-US" altLang="ko-KR" sz="2339" b="1">
                <a:latin typeface="나눔고딕코딩"/>
                <a:ea typeface="나눔고딕코딩"/>
              </a:rPr>
              <a:t> Car(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"520d"</a:t>
            </a:r>
            <a:r>
              <a:rPr lang="en-US" altLang="ko-KR" sz="2339" b="1">
                <a:latin typeface="나눔고딕코딩"/>
                <a:ea typeface="나눔고딕코딩"/>
              </a:rPr>
              <a:t>,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60</a:t>
            </a:r>
            <a:r>
              <a:rPr lang="en-US" altLang="ko-KR" sz="2339" b="1">
                <a:latin typeface="나눔고딕코딩"/>
                <a:ea typeface="나눔고딕코딩"/>
              </a:rPr>
              <a:t>,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"red"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모델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myCar.model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 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속도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myCar.speed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myCar.accel();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모델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myCar.model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 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속도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myCar.speed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myCar.brake();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    document.write(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모델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myCar.model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 </a:t>
            </a:r>
            <a:r>
              <a:rPr lang="ko-KR" altLang="en-US" sz="2339" b="1">
                <a:solidFill>
                  <a:srgbClr val="cc9900"/>
                </a:solidFill>
                <a:latin typeface="나눔고딕코딩"/>
                <a:ea typeface="나눔고딕코딩"/>
              </a:rPr>
              <a:t>속도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:"</a:t>
            </a:r>
            <a:r>
              <a:rPr lang="en-US" altLang="ko-KR" sz="2339" b="1">
                <a:latin typeface="나눔고딕코딩"/>
                <a:ea typeface="나눔고딕코딩"/>
              </a:rPr>
              <a:t> + myCar.speed + </a:t>
            </a:r>
            <a:r>
              <a:rPr lang="en-US" altLang="ko-KR" sz="2339" b="1">
                <a:solidFill>
                  <a:srgbClr val="cc9900"/>
                </a:solidFill>
                <a:latin typeface="나눔고딕코딩"/>
                <a:ea typeface="나눔고딕코딩"/>
              </a:rPr>
              <a:t>"&lt;br&gt;"</a:t>
            </a:r>
            <a:r>
              <a:rPr lang="en-US" altLang="ko-KR" sz="2339" b="1">
                <a:latin typeface="나눔고딕코딩"/>
                <a:ea typeface="나눔고딕코딩"/>
              </a:rPr>
              <a:t>);</a:t>
            </a:r>
            <a:endParaRPr lang="en-US" altLang="ko-KR" sz="2339" b="1"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&lt;/script&gt;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lang="en-US" altLang="ko-KR" sz="2339" b="1">
              <a:solidFill>
                <a:srgbClr val="0000ff"/>
              </a:solidFill>
              <a:latin typeface="나눔고딕코딩"/>
              <a:ea typeface="나눔고딕코딩"/>
            </a:endParaRPr>
          </a:p>
        </p:txBody>
      </p:sp>
      <p:pic>
        <p:nvPicPr>
          <p:cNvPr id="5121" name="_x286501248" descr="EMB000011c0a7d1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46702" y="3529912"/>
            <a:ext cx="5619849" cy="1701932"/>
          </a:xfrm>
          <a:prstGeom prst="rect">
            <a:avLst/>
          </a:prstGeom>
          <a:noFill/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객체에 속성과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기존에 </a:t>
            </a:r>
            <a:r>
              <a:rPr lang="ko-KR" altLang="en-US" dirty="0"/>
              <a:t>존재하고 있던 객체에도 속성을 추가할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생성</a:t>
            </a:r>
            <a:r>
              <a:rPr lang="ko-KR" altLang="en-US" dirty="0" err="1"/>
              <a:t>자</a:t>
            </a:r>
            <a:r>
              <a:rPr lang="ko-KR" altLang="en-US" dirty="0"/>
              <a:t> </a:t>
            </a:r>
            <a:r>
              <a:rPr lang="ko-KR" altLang="en-US" dirty="0" smtClean="0"/>
              <a:t>함수는 변경할 필요가 없다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93250" y="3260916"/>
            <a:ext cx="10670077" cy="1857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myCar.turbo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true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myCar.showModel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339" b="1" i="1" dirty="0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function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() {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alert(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모델은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+ </a:t>
            </a:r>
            <a:r>
              <a:rPr lang="en-US" altLang="ko-KR" sz="2339" b="1" i="1" dirty="0" err="1">
                <a:solidFill>
                  <a:srgbClr val="000099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this</a:t>
            </a:r>
            <a:r>
              <a:rPr lang="en-US" altLang="ko-KR" sz="2339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.model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+ 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</a:t>
            </a:r>
            <a:r>
              <a:rPr lang="ko-KR" altLang="en-US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입니다</a:t>
            </a:r>
            <a:r>
              <a:rPr lang="en-US" altLang="ko-KR" sz="2339" b="1" dirty="0">
                <a:solidFill>
                  <a:srgbClr val="CC99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."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atinLnBrk="1">
              <a:lnSpc>
                <a:spcPct val="100000"/>
              </a:lnSpc>
            </a:pPr>
            <a:r>
              <a:rPr lang="ko-KR" altLang="en-US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  <a:endParaRPr lang="ko-KR" altLang="en-US" sz="2339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540589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2794</ep:Words>
  <ep:PresentationFormat>사용자 지정</ep:PresentationFormat>
  <ep:Paragraphs>536</ep:Paragraphs>
  <ep:Slides>41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ep:HeadingPairs>
  <ep:TitlesOfParts>
    <vt:vector size="42" baseType="lpstr">
      <vt:lpstr>1_Crayons</vt:lpstr>
      <vt:lpstr xml:space="preserve">09 자바 스크립트 객체 </vt:lpstr>
      <vt:lpstr>객체</vt:lpstr>
      <vt:lpstr>객체의 종류</vt:lpstr>
      <vt:lpstr>객체 생성 방법</vt:lpstr>
      <vt:lpstr>객체 상수로부터 객체 생성</vt:lpstr>
      <vt:lpstr>생성자를 이용한 객체 생성</vt:lpstr>
      <vt:lpstr>생성자를 이용한 객체 생성</vt:lpstr>
      <vt:lpstr>객체 생성 예제</vt:lpstr>
      <vt:lpstr>객체에 속성과 메소드 추가</vt:lpstr>
      <vt:lpstr>자바 스크립트 내장 객체</vt:lpstr>
      <vt:lpstr>Array 객체</vt:lpstr>
      <vt:lpstr>예제</vt:lpstr>
      <vt:lpstr>Array 객체의 메소드</vt:lpstr>
      <vt:lpstr>Array 객체의 메소드</vt:lpstr>
      <vt:lpstr>예제</vt:lpstr>
      <vt:lpstr>예제</vt:lpstr>
      <vt:lpstr>예제</vt:lpstr>
      <vt:lpstr>Array 객체 문제</vt:lpstr>
      <vt:lpstr>Date 객체</vt:lpstr>
      <vt:lpstr>예제</vt:lpstr>
      <vt:lpstr>Date 객체의 메소드</vt:lpstr>
      <vt:lpstr>예제</vt:lpstr>
      <vt:lpstr xml:space="preserve">Date객체 </vt:lpstr>
      <vt:lpstr>예제</vt:lpstr>
      <vt:lpstr>예제</vt:lpstr>
      <vt:lpstr>String 객체</vt:lpstr>
      <vt:lpstr>String 메소드</vt:lpstr>
      <vt:lpstr>글자 위치 찾기</vt:lpstr>
      <vt:lpstr>유니코드란</vt:lpstr>
      <vt:lpstr>글자 추출</vt:lpstr>
      <vt:lpstr>예제</vt:lpstr>
      <vt:lpstr>예제</vt:lpstr>
      <vt:lpstr>예제</vt:lpstr>
      <vt:lpstr>예제</vt:lpstr>
      <vt:lpstr>예제</vt:lpstr>
      <vt:lpstr>String 객체 문제</vt:lpstr>
      <vt:lpstr>Math 객체 속성</vt:lpstr>
      <vt:lpstr>Math 객체 메소드</vt:lpstr>
      <vt:lpstr>원하는 범위의 랜덤값 만들기</vt:lpstr>
      <vt:lpstr>예제</vt:lpstr>
      <vt:lpstr>Math 객체 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2020-11-12T00:18:35.920</dcterms:modified>
  <cp:revision>1100</cp:revision>
  <dc:title>HTML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