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803" r:id="rId4"/>
    <p:sldId id="903" r:id="rId5"/>
    <p:sldId id="804" r:id="rId6"/>
    <p:sldId id="965" r:id="rId7"/>
    <p:sldId id="968" r:id="rId8"/>
    <p:sldId id="969" r:id="rId9"/>
    <p:sldId id="810" r:id="rId10"/>
    <p:sldId id="811" r:id="rId11"/>
    <p:sldId id="812" r:id="rId12"/>
    <p:sldId id="813" r:id="rId13"/>
    <p:sldId id="814" r:id="rId14"/>
    <p:sldId id="816" r:id="rId15"/>
    <p:sldId id="817" r:id="rId16"/>
    <p:sldId id="820" r:id="rId17"/>
    <p:sldId id="967" r:id="rId18"/>
    <p:sldId id="961" r:id="rId19"/>
    <p:sldId id="821" r:id="rId20"/>
    <p:sldId id="824" r:id="rId21"/>
    <p:sldId id="826" r:id="rId22"/>
    <p:sldId id="827" r:id="rId23"/>
    <p:sldId id="828" r:id="rId24"/>
    <p:sldId id="829" r:id="rId25"/>
    <p:sldId id="972" r:id="rId26"/>
    <p:sldId id="841" r:id="rId27"/>
    <p:sldId id="957" r:id="rId28"/>
    <p:sldId id="958" r:id="rId29"/>
    <p:sldId id="947" r:id="rId30"/>
    <p:sldId id="842" r:id="rId31"/>
    <p:sldId id="959" r:id="rId32"/>
    <p:sldId id="960" r:id="rId3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803"/>
            <p14:sldId id="903"/>
            <p14:sldId id="804"/>
            <p14:sldId id="965"/>
            <p14:sldId id="968"/>
            <p14:sldId id="969"/>
            <p14:sldId id="810"/>
            <p14:sldId id="811"/>
            <p14:sldId id="812"/>
            <p14:sldId id="813"/>
            <p14:sldId id="814"/>
            <p14:sldId id="816"/>
            <p14:sldId id="817"/>
            <p14:sldId id="820"/>
            <p14:sldId id="967"/>
            <p14:sldId id="961"/>
            <p14:sldId id="821"/>
            <p14:sldId id="824"/>
            <p14:sldId id="826"/>
            <p14:sldId id="827"/>
            <p14:sldId id="828"/>
            <p14:sldId id="829"/>
            <p14:sldId id="972"/>
            <p14:sldId id="841"/>
            <p14:sldId id="957"/>
            <p14:sldId id="958"/>
            <p14:sldId id="947"/>
            <p14:sldId id="842"/>
            <p14:sldId id="959"/>
            <p14:sldId id="960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8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45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1914" y="102"/>
      </p:cViewPr>
      <p:guideLst>
        <p:guide orient="horz" pos="2806"/>
        <p:guide pos="37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2T10:28:25.329" idx="1">
    <p:pos x="7280" y="1090"/>
    <p:text>window가 제일 상위모델.
document는 그 아래.
원래 document 쓸때 앞에 window.document해줘야함.
DOM이 BOM한테 속해있음
BOM이 더 큰개념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2T11:12:44.122" idx="6">
    <p:pos x="7032" y="1250"/>
    <p:text>a = setInterval(fn, millisecond)
a가 변수가 됨.
뒤에 있는 
clearInterval(id변수)
이 변수 써서 id변수 자리에 a넣으면 
클리어 되는거!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2T10:31:17.063" idx="2">
    <p:pos x="9" y="9"/>
    <p:text>moveTo~scrollBy
이거 그닥 중요하진않아 근데 앞엔 중요해 다 알아둬야함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2T10:33:05.343" idx="3">
    <p:pos x="9" y="9"/>
    <p:text>super가 자바스크립트에선 opener
자식이 부모를 가리키는 말</p:text>
  </p:cm>
  <p:cm authorId="0" dt="2020-11-12T10:34:04.463" idx="4">
    <p:pos x="146" y="146"/>
    <p:text>자바의 super랑 같은 의미이다.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2T10:34:37.823" idx="5">
    <p:pos x="9" y="9"/>
    <p:text>specs에서 지원안하는?속성이 많아.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3T10:46:26.193" idx="7">
    <p:pos x="7103" y="1955"/>
    <p:text>removeChild(node) 
얘는 누구지울건지 지정해줘야하고
그냥 remove()하면 안정하고 해도됨
</p:text>
  </p:cm>
  <p:cm authorId="0" dt="2020-11-13T10:47:01.422" idx="8">
    <p:pos x="7239" y="2091"/>
    <p:text>부모.appendChild(node)
이렇게 써줘야함
앞에 부모를 써줘야해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 BOM</a:t>
            </a:r>
            <a:r>
              <a:rPr lang="ko-KR" altLang="en-US" dirty="0"/>
              <a:t>과</a:t>
            </a:r>
            <a:r>
              <a:rPr lang="en-US" altLang="ko-KR" dirty="0"/>
              <a:t> DOM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101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51112"/>
            <a:ext cx="10670077" cy="5696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showAlert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setTimeout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 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setTimeout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사용하여 표시됩니다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},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3000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누르면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후에 경고 박스가 화면에 표시됩니다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showAlert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눌러보세요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84" y="6670179"/>
            <a:ext cx="3945845" cy="200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23" y="6642110"/>
            <a:ext cx="2942349" cy="15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018922" y="6940809"/>
            <a:ext cx="3650886" cy="1153023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8438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65" y="2289672"/>
            <a:ext cx="10073512" cy="38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26491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76397" y="1596405"/>
            <a:ext cx="10670077" cy="3352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onload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changeColor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 is a Text.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&lt;/div&gt;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stopTextColor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중지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html&gt;  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test_setInterval2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8" y="5101085"/>
            <a:ext cx="5223347" cy="16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28" y="5101085"/>
            <a:ext cx="5223347" cy="16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0555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test_setInterVal</a:t>
            </a:r>
            <a:r>
              <a:rPr lang="en-US" altLang="ko-KR" dirty="0"/>
              <a:t>, 1</a:t>
            </a:r>
            <a:r>
              <a:rPr lang="ko-KR" altLang="en-US" dirty="0"/>
              <a:t>초마다 브라우저 배경색이 랜덤으로 바뀌는 프로그램을 작성하시오</a:t>
            </a:r>
            <a:r>
              <a:rPr lang="en-US" altLang="ko-KR" dirty="0"/>
              <a:t>. --</a:t>
            </a:r>
          </a:p>
          <a:p>
            <a:r>
              <a:rPr lang="ko-KR" altLang="en-US" dirty="0"/>
              <a:t>참고 </a:t>
            </a:r>
            <a:r>
              <a:rPr lang="en-US" altLang="ko-KR" dirty="0"/>
              <a:t>: HTML</a:t>
            </a:r>
            <a:r>
              <a:rPr lang="ko-KR" altLang="en-US" dirty="0"/>
              <a:t>에서 색 지정 방법</a:t>
            </a:r>
            <a:endParaRPr lang="en-US" altLang="ko-KR" dirty="0"/>
          </a:p>
          <a:p>
            <a:pPr lvl="1"/>
            <a:r>
              <a:rPr lang="ko-KR" altLang="en-US" dirty="0"/>
              <a:t>색 이름을 영문으로 지정</a:t>
            </a:r>
            <a:r>
              <a:rPr lang="en-US" altLang="ko-KR" dirty="0"/>
              <a:t>(black, pink, orange, yellow, blue, red…)</a:t>
            </a:r>
          </a:p>
          <a:p>
            <a:pPr lvl="1"/>
            <a:r>
              <a:rPr lang="en-US" altLang="ko-KR" dirty="0"/>
              <a:t> #RRGGBB : 16</a:t>
            </a:r>
            <a:r>
              <a:rPr lang="ko-KR" altLang="en-US" dirty="0"/>
              <a:t>진수로 표현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표현하는 방법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a = 230; </a:t>
            </a:r>
          </a:p>
          <a:p>
            <a:pPr lvl="1"/>
            <a:r>
              <a:rPr lang="en-US" altLang="ko-KR" dirty="0" err="1"/>
              <a:t>a.toString</a:t>
            </a:r>
            <a:r>
              <a:rPr lang="en-US" altLang="ko-KR" dirty="0"/>
              <a:t>(16);</a:t>
            </a:r>
          </a:p>
          <a:p>
            <a:pPr lvl="1"/>
            <a:r>
              <a:rPr lang="ko-KR" altLang="en-US" dirty="0"/>
              <a:t>만약에 파랑을 만들고 싶으면 </a:t>
            </a:r>
            <a:endParaRPr lang="en-US" altLang="ko-KR" dirty="0"/>
          </a:p>
          <a:p>
            <a:pPr marL="594067" lvl="1" indent="0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var</a:t>
            </a:r>
            <a:r>
              <a:rPr lang="en-US" altLang="ko-KR" dirty="0"/>
              <a:t> red = 0, green = 0, blue = 255;</a:t>
            </a:r>
          </a:p>
          <a:p>
            <a:pPr marL="594067" lvl="1" indent="0">
              <a:buNone/>
            </a:pPr>
            <a:r>
              <a:rPr lang="en-US" altLang="ko-KR" dirty="0"/>
              <a:t>   "#" + </a:t>
            </a:r>
            <a:r>
              <a:rPr lang="en-US" altLang="ko-KR" dirty="0" err="1"/>
              <a:t>red.toString</a:t>
            </a:r>
            <a:r>
              <a:rPr lang="en-US" altLang="ko-KR" dirty="0"/>
              <a:t>(16) + </a:t>
            </a:r>
            <a:r>
              <a:rPr lang="en-US" altLang="ko-KR" dirty="0" err="1"/>
              <a:t>green.toString</a:t>
            </a:r>
            <a:r>
              <a:rPr lang="en-US" altLang="ko-KR" dirty="0"/>
              <a:t>(16) + </a:t>
            </a:r>
            <a:r>
              <a:rPr lang="en-US" altLang="ko-KR" dirty="0" err="1"/>
              <a:t>blue.toString</a:t>
            </a:r>
            <a:r>
              <a:rPr lang="en-US" altLang="ko-KR" dirty="0"/>
              <a:t>(16);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32853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hash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앵커 부분을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경로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(path)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쿼리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(query)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292015" y="6366998"/>
          <a:ext cx="11264119" cy="19009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문서를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</a:t>
                      </a:r>
                      <a:r>
                        <a:rPr lang="ko-KR" altLang="en-US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1049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228" y="1732626"/>
          <a:ext cx="11264119" cy="427710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hash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앵커 부분을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hostname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href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pathname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경로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(path)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port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protocol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중에서 쿼리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(query)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부분을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292015" y="6366998"/>
          <a:ext cx="11264119" cy="190093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6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메서드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assign()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문서를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reload()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</a:t>
                      </a:r>
                      <a:r>
                        <a:rPr lang="ko-KR" altLang="en-US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로드한다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문서를 새로운 문서로 대체한다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1049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6" y="2323645"/>
            <a:ext cx="5377135" cy="465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37" y="2323645"/>
            <a:ext cx="5408023" cy="5109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080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1676" y="1688391"/>
            <a:ext cx="10670077" cy="239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replace()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location.replace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"http://www.google.com"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"replace()"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이동하기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6" y="4216052"/>
            <a:ext cx="4558517" cy="13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50" y="4216053"/>
            <a:ext cx="5631803" cy="26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78277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객체 모델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(DOM)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W3C (World Wide Web Consortium)</a:t>
            </a:r>
            <a:r>
              <a:rPr lang="ko-KR" altLang="en-US" sz="2400" dirty="0"/>
              <a:t>의 표준입니다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문서를 </a:t>
            </a:r>
            <a:r>
              <a:rPr lang="ko-KR" altLang="en-US" sz="2400" dirty="0" err="1"/>
              <a:t>액세스하기위한</a:t>
            </a:r>
            <a:r>
              <a:rPr lang="ko-KR" altLang="en-US" sz="2400" dirty="0"/>
              <a:t> 표준을 정의한다 </a:t>
            </a:r>
            <a:r>
              <a:rPr lang="en-US" altLang="ko-KR" sz="2400" dirty="0"/>
              <a:t>:</a:t>
            </a:r>
          </a:p>
          <a:p>
            <a:r>
              <a:rPr lang="en-US" altLang="ko-KR" sz="2400" i="1" dirty="0"/>
              <a:t>"W3C </a:t>
            </a:r>
            <a:r>
              <a:rPr lang="ko-KR" altLang="en-US" sz="2400" i="1" dirty="0"/>
              <a:t>문서 객체 모델 </a:t>
            </a:r>
            <a:r>
              <a:rPr lang="en-US" altLang="ko-KR" sz="2400" i="1" dirty="0"/>
              <a:t>(DOM)</a:t>
            </a:r>
            <a:r>
              <a:rPr lang="ko-KR" altLang="en-US" sz="2400" i="1" dirty="0"/>
              <a:t>은 프로그램 및 스크립트를 동적으로 액세스하여 문서의 콘텐트</a:t>
            </a:r>
            <a:r>
              <a:rPr lang="en-US" altLang="ko-KR" sz="2400" i="1" dirty="0"/>
              <a:t>, </a:t>
            </a:r>
            <a:r>
              <a:rPr lang="ko-KR" altLang="en-US" sz="2400" i="1" dirty="0"/>
              <a:t>구조 및 스타일을 갱신 할 수 있도록 플랫폼 및 언어 중립 인터페이스이다</a:t>
            </a:r>
            <a:r>
              <a:rPr lang="en-US" altLang="ko-KR" sz="2400" i="1" dirty="0"/>
              <a:t>.“</a:t>
            </a:r>
          </a:p>
          <a:p>
            <a:r>
              <a:rPr lang="en-US" altLang="ko-KR" sz="2400" dirty="0"/>
              <a:t>The HTML DOM is a standard for how to get, change, add, or delete HTML elements.</a:t>
            </a:r>
            <a:endParaRPr lang="ko-KR" altLang="en-US" sz="2400" dirty="0"/>
          </a:p>
          <a:p>
            <a:r>
              <a:rPr lang="en-US" altLang="ko-KR" sz="2400" dirty="0"/>
              <a:t>DOM</a:t>
            </a:r>
            <a:r>
              <a:rPr lang="ko-KR" altLang="en-US" sz="2400" dirty="0"/>
              <a:t>은 </a:t>
            </a:r>
            <a:r>
              <a:rPr lang="en-US" altLang="ko-KR" sz="2400" dirty="0"/>
              <a:t>HTML </a:t>
            </a:r>
            <a:r>
              <a:rPr lang="ko-KR" altLang="en-US" sz="2400" dirty="0"/>
              <a:t>문서의 계층적인 구조를 트리</a:t>
            </a:r>
            <a:r>
              <a:rPr lang="en-US" altLang="ko-KR" sz="2400" dirty="0"/>
              <a:t>(tree)</a:t>
            </a:r>
            <a:r>
              <a:rPr lang="ko-KR" altLang="en-US" sz="2400" dirty="0"/>
              <a:t>로 표현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6" y="4679576"/>
            <a:ext cx="10406562" cy="353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7080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원하는 요소를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요소 속성 중 </a:t>
            </a:r>
            <a:r>
              <a:rPr lang="en-US" altLang="ko-KR" dirty="0"/>
              <a:t>id</a:t>
            </a:r>
            <a:r>
              <a:rPr lang="ko-KR" altLang="en-US" dirty="0"/>
              <a:t>로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요소 속성 중 </a:t>
            </a:r>
            <a:r>
              <a:rPr lang="en-US" altLang="ko-KR" dirty="0"/>
              <a:t>name</a:t>
            </a:r>
            <a:r>
              <a:rPr lang="ko-KR" altLang="en-US" dirty="0"/>
              <a:t>으로 찾기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태그 이름으로 찾기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275" y="2811433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("");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6687" y="4753657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comImg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")[0].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56275" y="6696229"/>
            <a:ext cx="9963202" cy="1233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document.getElementsByTagName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(“input")[0];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18954"/>
      </p:ext>
    </p:extLst>
  </p:cSld>
  <p:clrMapOvr>
    <a:masterClrMapping/>
  </p:clrMapOvr>
  <p:transition spd="med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DOM/BOM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800"/>
              <a:t>HTML </a:t>
            </a:r>
            <a:r>
              <a:rPr lang="ko-KR" altLang="en-US" sz="2800"/>
              <a:t>문서를 객체로 표현한 것을 </a:t>
            </a:r>
            <a:r>
              <a:rPr lang="en-US" altLang="ko-KR" sz="2800"/>
              <a:t>DOM(Document Object Model)</a:t>
            </a:r>
            <a:endParaRPr lang="en-US" altLang="ko-KR" sz="2800"/>
          </a:p>
          <a:p>
            <a:pPr lvl="0">
              <a:defRPr/>
            </a:pPr>
            <a:r>
              <a:rPr lang="ko-KR" altLang="en-US" sz="2800"/>
              <a:t>웹브라우저를 객체로 표현한 것을 </a:t>
            </a:r>
            <a:r>
              <a:rPr lang="en-US" altLang="ko-KR" sz="2800"/>
              <a:t>BOM(Browser Object Model)</a:t>
            </a:r>
            <a:endParaRPr lang="en-US" altLang="ko-KR" sz="2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8795" y="3109370"/>
            <a:ext cx="8821271" cy="471143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1676" y="1636075"/>
            <a:ext cx="10670077" cy="568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process()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obj.value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&lt;form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myform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"text1"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"submit"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"process()"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&lt;/form&gt;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25" y="3835019"/>
            <a:ext cx="1499546" cy="166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60" y="1836302"/>
            <a:ext cx="4336696" cy="13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1955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순회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930" y="1845327"/>
          <a:ext cx="11264119" cy="585567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39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요소의 모든 자식 요소에 접근할 수 있다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배열이 반환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firstChild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자식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노드가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"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[0]"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lastChild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마지막 자식 </a:t>
                      </a:r>
                      <a:r>
                        <a:rPr lang="ko-KR" altLang="en-US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노드가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반환된다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"</a:t>
                      </a:r>
                      <a:r>
                        <a:rPr lang="en-US" altLang="ko-KR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altLang="ko-KR" sz="23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childNodes.length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1]"</a:t>
                      </a:r>
                      <a:r>
                        <a:rPr lang="ko-KR" altLang="en-US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같다</a:t>
                      </a:r>
                      <a:r>
                        <a:rPr lang="en-US" altLang="ko-KR" sz="23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parentNode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부모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nextSibling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다음 형제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previousSibling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노드의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이전 형제 </a:t>
                      </a:r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노드를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반환한다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3174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 - </a:t>
            </a:r>
            <a:r>
              <a:rPr lang="en-US" altLang="ko-KR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firstChild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2585" y="1551112"/>
            <a:ext cx="10670077" cy="6695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1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2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3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4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&lt;li&gt;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 item 5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list =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document.getElementsByTagName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list.getElementsByTagName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'li'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length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length;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allItems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firstChild.data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52" y="2386177"/>
            <a:ext cx="4177756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7885921"/>
      </p:ext>
    </p:extLst>
  </p:cSld>
  <p:clrMapOvr>
    <a:masterClrMapping/>
  </p:clrMapOvr>
  <p:transition spd="med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8758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새로운 요소 생성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13793" y="3117286"/>
          <a:ext cx="10859453" cy="401472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782138"/>
                <a:gridCol w="7077315"/>
              </a:tblGrid>
              <a:tr h="618690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52837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createElement(tagName)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태그요소 생성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7926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createTextNode(text)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텍스트 노드 생성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57645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appendChild(node)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새로운 노드를 추가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18458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removeChild(node)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노드를 삭제한다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87828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remove() 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노드삭제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5" name="제목 1"/>
          <p:cNvSpPr txBox="1"/>
          <p:nvPr/>
        </p:nvSpPr>
        <p:spPr>
          <a:xfrm>
            <a:off x="808894" y="1632857"/>
            <a:ext cx="10085527" cy="9884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l"/>
              <a:defRPr/>
            </a:pPr>
            <a:r>
              <a:rPr kumimoji="1" lang="ko-KR" altLang="en-US" sz="23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텍스트 노드를 갖는 요소와 갖지 않는 요소로 구분</a:t>
            </a:r>
            <a:endParaRPr kumimoji="1" lang="ko-KR" altLang="en-US" sz="2300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l"/>
              <a:defRPr/>
            </a:pPr>
            <a:r>
              <a:rPr kumimoji="1" lang="ko-KR" altLang="en-US" sz="2300" b="0" i="0" u="none" strike="noStrike" kern="0" cap="none" spc="0" normalizeH="0" baseline="0">
                <a:solidFill>
                  <a:schemeClr val="tx1"/>
                </a:solidFill>
                <a:effectLst/>
                <a:uLnTx/>
                <a:uFillTx/>
                <a:latin typeface="나눔바른고딕"/>
                <a:ea typeface="나눔바른고딕"/>
                <a:cs typeface="+mj-cs"/>
              </a:rPr>
              <a:t> 요소노드와 텍스트 노드를 생성한 후에 텍스트 노드를 요소 노드에 붙임</a:t>
            </a:r>
            <a:endParaRPr kumimoji="1" lang="ko-KR" altLang="en-US" sz="5717" b="0" i="0" u="none" strike="noStrike" kern="0" cap="none" spc="0" normalizeH="0" baseline="0">
              <a:solidFill>
                <a:schemeClr val="tx1"/>
              </a:solidFill>
              <a:effectLst/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생성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9346" y="1551112"/>
            <a:ext cx="10670077" cy="4301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ko-KR" altLang="en-US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기존의 요소 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div</a:t>
            </a:r>
            <a:r>
              <a:rPr lang="ko-KR" altLang="en-US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태그에 </a:t>
            </a:r>
            <a:r>
              <a:rPr lang="ko-KR" altLang="en-US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텍스트노드를</a:t>
            </a:r>
            <a:r>
              <a:rPr lang="ko-KR" altLang="en-US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생성해서 추가 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addtext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(t) {</a:t>
            </a:r>
          </a:p>
          <a:p>
            <a:pPr>
              <a:lnSpc>
                <a:spcPts val="2209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node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document.createTextNode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(t);  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appendChild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addtext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(＇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무궁화 꽃이 피었습니다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.')"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"font: 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20px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bold;"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여기를 클릭하세요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9762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이미지 태그 만들어 추가하기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createElement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firstChild.data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appendChild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71" y="2673213"/>
            <a:ext cx="6286169" cy="513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7950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HTML</a:t>
            </a:r>
            <a:r>
              <a:rPr lang="ko-KR" altLang="en-US" dirty="0"/>
              <a:t>요소생성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실행결과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li</a:t>
            </a:r>
            <a:r>
              <a:rPr lang="ko-KR" altLang="en-US" sz="2800" dirty="0"/>
              <a:t>요소들을 가져온다 </a:t>
            </a:r>
            <a:endParaRPr lang="en-US" altLang="ko-KR" sz="2800" dirty="0"/>
          </a:p>
          <a:p>
            <a:r>
              <a:rPr lang="en-US" altLang="ko-KR" sz="2800" dirty="0"/>
              <a:t>li </a:t>
            </a:r>
            <a:r>
              <a:rPr lang="ko-KR" altLang="en-US" sz="2800" dirty="0"/>
              <a:t>요소만큼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의</a:t>
            </a:r>
            <a:r>
              <a:rPr lang="en-US" altLang="ko-KR" sz="2800" dirty="0"/>
              <a:t> data</a:t>
            </a:r>
            <a:r>
              <a:rPr lang="ko-KR" altLang="en-US" sz="2800" dirty="0"/>
              <a:t> 값을 가져온다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en-US" altLang="ko-KR" sz="2800" dirty="0" err="1"/>
              <a:t>img</a:t>
            </a:r>
            <a:r>
              <a:rPr lang="ko-KR" altLang="en-US" sz="2800" dirty="0" err="1"/>
              <a:t>엘리먼트</a:t>
            </a:r>
            <a:r>
              <a:rPr lang="ko-KR" altLang="en-US" sz="2800" dirty="0"/>
              <a:t> </a:t>
            </a:r>
            <a:r>
              <a:rPr lang="en-US" altLang="ko-KR" sz="2800" dirty="0"/>
              <a:t> </a:t>
            </a:r>
            <a:r>
              <a:rPr lang="ko-KR" altLang="en-US" sz="2800" dirty="0"/>
              <a:t>생성</a:t>
            </a:r>
            <a:r>
              <a:rPr lang="en-US" altLang="ko-KR" sz="2800" dirty="0"/>
              <a:t> </a:t>
            </a:r>
            <a:r>
              <a:rPr lang="ko-KR" altLang="en-US" sz="2800" dirty="0"/>
              <a:t> 해서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                변수에 대입</a:t>
            </a:r>
            <a:endParaRPr lang="en-US" altLang="ko-KR" sz="2800" dirty="0"/>
          </a:p>
          <a:p>
            <a:r>
              <a:rPr lang="en-US" altLang="ko-KR" sz="2800" dirty="0"/>
              <a:t>    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, width, </a:t>
            </a:r>
            <a:r>
              <a:rPr lang="en-US" altLang="ko-KR" sz="2800" dirty="0" err="1"/>
              <a:t>heigh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              </a:t>
            </a:r>
            <a:r>
              <a:rPr lang="ko-KR" altLang="en-US" sz="2800" dirty="0"/>
              <a:t>속성을 설정 </a:t>
            </a:r>
            <a:endParaRPr lang="en-US" altLang="ko-KR" sz="2800" dirty="0"/>
          </a:p>
          <a:p>
            <a:r>
              <a:rPr lang="en-US" altLang="ko-KR" sz="2800" dirty="0"/>
              <a:t>    li</a:t>
            </a:r>
            <a:r>
              <a:rPr lang="ko-KR" altLang="en-US" sz="2800" dirty="0"/>
              <a:t>요소에 자식요소로 </a:t>
            </a:r>
            <a:r>
              <a:rPr lang="en-US" altLang="ko-KR" sz="2800" dirty="0" err="1"/>
              <a:t>img</a:t>
            </a:r>
            <a:r>
              <a:rPr lang="ko-KR" altLang="en-US" sz="2800" dirty="0"/>
              <a:t>를  추가 </a:t>
            </a:r>
            <a:endParaRPr lang="en-US" altLang="ko-KR" sz="2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1722892"/>
            <a:ext cx="4754879" cy="595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525849"/>
      </p:ext>
    </p:extLst>
  </p:cSld>
  <p:clrMapOvr>
    <a:masterClrMapping/>
  </p:clrMapOvr>
  <p:transition spd="med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각 리스트 요소를 클릭하면 해당 </a:t>
            </a:r>
            <a:r>
              <a:rPr lang="en-US" altLang="ko-KR"/>
              <a:t> </a:t>
            </a:r>
            <a:r>
              <a:rPr lang="ko-KR" altLang="en-US"/>
              <a:t>이미지 표시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82834" y="2521131"/>
            <a:ext cx="6322422" cy="561467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 삭제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2257" y="1551112"/>
            <a:ext cx="10670077" cy="6950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4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removeChild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(“node”);</a:t>
            </a:r>
          </a:p>
          <a:p>
            <a:pPr>
              <a:lnSpc>
                <a:spcPct val="100000"/>
              </a:lnSpc>
            </a:pPr>
            <a:endParaRPr lang="en-US" altLang="ko-KR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&lt;head&gt;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parent =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child =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document.getElementById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lang="en-US" altLang="ko-KR" sz="2000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parent.removeChild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(child);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&lt;/head&gt;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&lt;div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"target"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"p1"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"p2"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두번째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단락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&lt;/div&gt;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removeNode</a:t>
            </a:r>
            <a:r>
              <a:rPr lang="en-US" altLang="ko-KR" sz="20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누르세요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63160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9" y="2310312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0" y="2244999"/>
            <a:ext cx="5355772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894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</a:t>
            </a:r>
            <a:r>
              <a:rPr lang="ko-KR" altLang="en-US"/>
              <a:t>객체 모델</a:t>
            </a:r>
            <a:r>
              <a:rPr lang="en-US" altLang="ko-KR"/>
              <a:t>(BOM)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Model): </a:t>
            </a:r>
            <a:r>
              <a:rPr lang="ko-KR" altLang="en-US" dirty="0"/>
              <a:t> 웹 브라우저가 가지고 있는 모든 객체를 의미</a:t>
            </a:r>
            <a:endParaRPr lang="en-US" altLang="ko-KR" dirty="0"/>
          </a:p>
          <a:p>
            <a:r>
              <a:rPr lang="ko-KR" altLang="en-US" dirty="0"/>
              <a:t>최상위 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75" y="3911570"/>
            <a:ext cx="10197730" cy="237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57466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26" y="1891620"/>
            <a:ext cx="5317671" cy="595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3" y="1905364"/>
            <a:ext cx="5146629" cy="598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349722"/>
      </p:ext>
    </p:extLst>
  </p:cSld>
  <p:clrMapOvr>
    <a:masterClrMapping/>
  </p:clrMapOvr>
  <p:transition spd="med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Window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                                                                    </a:t>
            </a:r>
            <a:endParaRPr lang="en-US" altLang="ko-KR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내용 개체 틀 3"/>
          <p:cNvGraphicFramePr/>
          <p:nvPr/>
        </p:nvGraphicFramePr>
        <p:xfrm>
          <a:off x="574765" y="1998616"/>
          <a:ext cx="10586177" cy="56585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65666"/>
                <a:gridCol w="8320511"/>
              </a:tblGrid>
              <a:tr h="627018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48556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open()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새로운 창을 연다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0641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close()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열려진 창을 닫는다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13955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alert()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내용을 나타내는 경고 창이 뜬다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4008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confirm()</a:t>
                      </a:r>
                      <a:endParaRPr lang="en-US" altLang="ko-KR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사용자의 대답을 확인하는 창이 뜬다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27017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prompt()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메시지와 초기값을 나타내고 새로운 값을 입력할 수 있는 창이 뜬다</a:t>
                      </a:r>
                      <a:r>
                        <a:rPr lang="en-US" altLang="ko-KR" sz="2300">
                          <a:ea typeface="나눔고딕"/>
                        </a:rPr>
                        <a:t>.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87521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setTimeout(fn, millisecond)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주어진 시간이 경과하면 지정된 함수가 호출되어 실행된다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75387"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setInterval(fn, millisecond)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주어진 시간이 경과할 때마다 지정된 함수가 호출되어 실행된다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Window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                                                                      </a:t>
            </a:r>
            <a:endParaRPr lang="en-US" altLang="ko-KR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내용 개체 틀 3"/>
          <p:cNvGraphicFramePr/>
          <p:nvPr/>
        </p:nvGraphicFramePr>
        <p:xfrm>
          <a:off x="574765" y="1998616"/>
          <a:ext cx="10586177" cy="53352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26081"/>
                <a:gridCol w="7660096"/>
              </a:tblGrid>
              <a:tr h="548641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648556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clearInterval(id</a:t>
                      </a:r>
                      <a:r>
                        <a:rPr lang="ko-KR" altLang="en-US" sz="2300">
                          <a:ea typeface="나눔고딕"/>
                        </a:rPr>
                        <a:t>변수</a:t>
                      </a:r>
                      <a:r>
                        <a:rPr lang="en-US" altLang="ko-KR" sz="2300">
                          <a:ea typeface="나눔고딕"/>
                        </a:rPr>
                        <a:t>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setInterval() </a:t>
                      </a:r>
                      <a:r>
                        <a:rPr lang="ko-KR" altLang="en-US" sz="2300">
                          <a:ea typeface="나눔고딕"/>
                        </a:rPr>
                        <a:t>메소드를 종료시킨다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0641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moveTo(x, y) 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절대적인 위치 </a:t>
                      </a: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</a:t>
                      </a:r>
                      <a:r>
                        <a:rPr lang="en-US" altLang="ko-KR" sz="2300">
                          <a:ea typeface="나눔고딕"/>
                        </a:rPr>
                        <a:t> y</a:t>
                      </a:r>
                      <a:r>
                        <a:rPr lang="ko-KR" altLang="en-US" sz="2300">
                          <a:ea typeface="나눔고딕"/>
                        </a:rPr>
                        <a:t>로 이동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13955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moveBy(dx, dy) 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상대적인</a:t>
                      </a:r>
                      <a:r>
                        <a:rPr lang="en-US" altLang="ko-KR" sz="2300">
                          <a:ea typeface="나눔고딕"/>
                        </a:rPr>
                        <a:t> </a:t>
                      </a:r>
                      <a:r>
                        <a:rPr lang="ko-KR" altLang="en-US" sz="2300">
                          <a:ea typeface="나눔고딕"/>
                        </a:rPr>
                        <a:t>위치로 </a:t>
                      </a: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 </a:t>
                      </a:r>
                      <a:r>
                        <a:rPr lang="en-US" altLang="ko-KR" sz="2300">
                          <a:ea typeface="나눔고딕"/>
                        </a:rPr>
                        <a:t>y</a:t>
                      </a:r>
                      <a:r>
                        <a:rPr lang="ko-KR" altLang="en-US" sz="2300">
                          <a:ea typeface="나눔고딕"/>
                        </a:rPr>
                        <a:t>값 만큼 이동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4008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resizeTo(x, y) 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 </a:t>
                      </a:r>
                      <a:r>
                        <a:rPr lang="en-US" altLang="ko-KR" sz="2300">
                          <a:ea typeface="나눔고딕"/>
                        </a:rPr>
                        <a:t>y</a:t>
                      </a:r>
                      <a:r>
                        <a:rPr lang="ko-KR" altLang="en-US" sz="2300">
                          <a:ea typeface="나눔고딕"/>
                        </a:rPr>
                        <a:t>값으로 창의 크기를 재조정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627017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resizeBy(dx, dy)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11881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현재 크기에서 </a:t>
                      </a: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 </a:t>
                      </a:r>
                      <a:r>
                        <a:rPr lang="en-US" altLang="ko-KR" sz="2300">
                          <a:ea typeface="나눔고딕"/>
                        </a:rPr>
                        <a:t>y</a:t>
                      </a:r>
                      <a:r>
                        <a:rPr lang="ko-KR" altLang="en-US" sz="2300">
                          <a:ea typeface="나눔고딕"/>
                        </a:rPr>
                        <a:t>값 만큼 크기를 재조정</a:t>
                      </a:r>
                      <a:r>
                        <a:rPr lang="en-US" altLang="ko-KR" sz="2300">
                          <a:ea typeface="나눔고딕"/>
                        </a:rPr>
                        <a:t>.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87521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scrollTo(x, y) 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스크롤을 </a:t>
                      </a: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</a:t>
                      </a:r>
                      <a:r>
                        <a:rPr lang="en-US" altLang="ko-KR" sz="2300">
                          <a:ea typeface="나눔고딕"/>
                        </a:rPr>
                        <a:t> y</a:t>
                      </a:r>
                      <a:r>
                        <a:rPr lang="ko-KR" altLang="en-US" sz="2300">
                          <a:ea typeface="나눔고딕"/>
                        </a:rPr>
                        <a:t>로 이동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  <a:tr h="775387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scrollBy(dx, dy) 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스크롤을 </a:t>
                      </a:r>
                      <a:r>
                        <a:rPr lang="en-US" altLang="ko-KR" sz="2300">
                          <a:ea typeface="나눔고딕"/>
                        </a:rPr>
                        <a:t>x</a:t>
                      </a:r>
                      <a:r>
                        <a:rPr lang="ko-KR" altLang="en-US" sz="2300">
                          <a:ea typeface="나눔고딕"/>
                        </a:rPr>
                        <a:t>와 </a:t>
                      </a:r>
                      <a:r>
                        <a:rPr lang="en-US" altLang="ko-KR" sz="2300">
                          <a:ea typeface="나눔고딕"/>
                        </a:rPr>
                        <a:t>y</a:t>
                      </a:r>
                      <a:r>
                        <a:rPr lang="ko-KR" altLang="en-US" sz="2300">
                          <a:ea typeface="나눔고딕"/>
                        </a:rPr>
                        <a:t>값 만큼 이동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Window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ko-KR"/>
              <a:t>        </a:t>
            </a:r>
            <a:endParaRPr lang="en-US" altLang="ko-KR"/>
          </a:p>
          <a:p>
            <a:pPr>
              <a:buNone/>
              <a:defRPr/>
            </a:pPr>
            <a:r>
              <a:rPr lang="en-US" altLang="ko-KR"/>
              <a:t>        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6" name="내용 개체 틀 3"/>
          <p:cNvGraphicFramePr/>
          <p:nvPr/>
        </p:nvGraphicFramePr>
        <p:xfrm>
          <a:off x="574765" y="1998616"/>
          <a:ext cx="10586177" cy="175042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20686"/>
                <a:gridCol w="8365491"/>
              </a:tblGrid>
              <a:tr h="744584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속성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00584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opener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ea typeface="나눔고딕"/>
                        </a:rPr>
                        <a:t>open()</a:t>
                      </a:r>
                      <a:r>
                        <a:rPr lang="ko-KR" altLang="en-US" sz="2300">
                          <a:ea typeface="나눔고딕"/>
                        </a:rPr>
                        <a:t>을 통해 새로운 창을 열었을 때 그 창을 자식창이라 </a:t>
                      </a:r>
                      <a:endParaRPr lang="ko-KR" altLang="en-US" sz="2300">
                        <a:ea typeface="나눔고딕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2300">
                          <a:ea typeface="나눔고딕"/>
                        </a:rPr>
                        <a:t>한다면 자식창에서 부모창을 가리킬 때 </a:t>
                      </a:r>
                      <a:r>
                        <a:rPr lang="en-US" altLang="ko-KR" sz="2300">
                          <a:ea typeface="나눔고딕"/>
                        </a:rPr>
                        <a:t>opener</a:t>
                      </a:r>
                      <a:r>
                        <a:rPr lang="ko-KR" altLang="en-US" sz="2300">
                          <a:ea typeface="나눔고딕"/>
                        </a:rPr>
                        <a:t>라 한다</a:t>
                      </a:r>
                      <a:endParaRPr lang="ko-KR" altLang="en-US" sz="2300">
                        <a:ea typeface="나눔고딕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새로운 윈도우 오픈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endParaRPr lang="en-US" altLang="ko-KR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URL : </a:t>
            </a:r>
            <a:r>
              <a:rPr lang="ko-KR" altLang="en-US" b="1">
                <a:latin typeface="나눔고딕코딩"/>
                <a:ea typeface="나눔고딕코딩"/>
              </a:rPr>
              <a:t>오픈할 페이지의 </a:t>
            </a:r>
            <a:r>
              <a:rPr lang="en-US" altLang="ko-KR" b="1">
                <a:latin typeface="나눔고딕코딩"/>
                <a:ea typeface="나눔고딕코딩"/>
              </a:rPr>
              <a:t>URL</a:t>
            </a:r>
            <a:endParaRPr lang="en-US" altLang="ko-KR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name : </a:t>
            </a:r>
            <a:r>
              <a:rPr lang="ko-KR" altLang="en-US" b="1">
                <a:latin typeface="나눔고딕코딩"/>
                <a:ea typeface="나눔고딕코딩"/>
              </a:rPr>
              <a:t>타겟</a:t>
            </a:r>
            <a:r>
              <a:rPr lang="en-US" altLang="ko-KR" b="1">
                <a:latin typeface="나눔고딕코딩"/>
                <a:ea typeface="나눔고딕코딩"/>
              </a:rPr>
              <a:t>(target)</a:t>
            </a:r>
            <a:r>
              <a:rPr lang="ko-KR" altLang="en-US" b="1">
                <a:latin typeface="나눔고딕코딩"/>
                <a:ea typeface="나눔고딕코딩"/>
              </a:rPr>
              <a:t>을 지정하거나 윈도우의 이름</a:t>
            </a:r>
            <a:endParaRPr lang="ko-KR" altLang="en-US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b="1">
                <a:latin typeface="나눔고딕코딩"/>
                <a:ea typeface="나눔고딕코딩"/>
              </a:rPr>
              <a:t>specs : </a:t>
            </a:r>
            <a:r>
              <a:rPr lang="ko-KR" altLang="en-US" b="1">
                <a:latin typeface="나눔고딕코딩"/>
                <a:ea typeface="나눔고딕코딩"/>
              </a:rPr>
              <a:t>여러가지 속성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298818" y="1676758"/>
            <a:ext cx="11261530" cy="661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3119" b="1">
                <a:solidFill>
                  <a:schemeClr val="tx1"/>
                </a:solidFill>
                <a:latin typeface="나눔고딕코딩"/>
                <a:ea typeface="나눔고딕코딩"/>
              </a:rPr>
              <a:t>window.open(URL, name, specs);</a:t>
            </a:r>
            <a:endParaRPr lang="en-US" altLang="ko-KR" sz="3119" b="1">
              <a:solidFill>
                <a:schemeClr val="tx1"/>
              </a:solidFill>
              <a:latin typeface="나눔고딕코딩"/>
              <a:ea typeface="나눔고딕코딩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313567" y="4770992"/>
            <a:ext cx="8723812" cy="2289584"/>
            <a:chOff x="1117624" y="4157038"/>
            <a:chExt cx="8723812" cy="2289584"/>
          </a:xfrm>
        </p:grpSpPr>
        <p:pic>
          <p:nvPicPr>
            <p:cNvPr id="50178" name="_x239919552" descr="EMB00001c3c063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117624" y="4948464"/>
              <a:ext cx="4852804" cy="1249964"/>
            </a:xfrm>
            <a:prstGeom prst="rect">
              <a:avLst/>
            </a:prstGeom>
            <a:noFill/>
          </p:spPr>
        </p:pic>
        <p:pic>
          <p:nvPicPr>
            <p:cNvPr id="50177" name="_x239921392" descr="EMB00001c3c0632"/>
            <p:cNvPicPr>
              <a:picLocks noChangeAspect="1" noChangeArrowheads="1"/>
            </p:cNvPicPr>
            <p:nvPr/>
          </p:nvPicPr>
          <p:blipFill rotWithShape="1">
            <a:blip r:embed="rId4"/>
            <a:srcRect b="27960"/>
            <a:stretch>
              <a:fillRect/>
            </a:stretch>
          </p:blipFill>
          <p:spPr>
            <a:xfrm>
              <a:off x="6963763" y="4157038"/>
              <a:ext cx="2877673" cy="2289584"/>
            </a:xfrm>
            <a:prstGeom prst="rect">
              <a:avLst/>
            </a:prstGeom>
            <a:noFill/>
          </p:spPr>
        </p:pic>
        <p:sp>
          <p:nvSpPr>
            <p:cNvPr id="6" name="자유형 5"/>
            <p:cNvSpPr/>
            <p:nvPr/>
          </p:nvSpPr>
          <p:spPr>
            <a:xfrm flipV="1">
              <a:off x="2567439" y="5553499"/>
              <a:ext cx="4360524" cy="254735"/>
            </a:xfrm>
            <a:custGeom>
              <a:avLst/>
              <a:gdLst>
                <a:gd name="connsiteX0" fmla="*/ 0 w 2857500"/>
                <a:gd name="connsiteY0" fmla="*/ 69526 h 745801"/>
                <a:gd name="connsiteX1" fmla="*/ 257175 w 2857500"/>
                <a:gd name="connsiteY1" fmla="*/ 50476 h 745801"/>
                <a:gd name="connsiteX2" fmla="*/ 428625 w 2857500"/>
                <a:gd name="connsiteY2" fmla="*/ 40951 h 745801"/>
                <a:gd name="connsiteX3" fmla="*/ 647700 w 2857500"/>
                <a:gd name="connsiteY3" fmla="*/ 21901 h 745801"/>
                <a:gd name="connsiteX4" fmla="*/ 1095375 w 2857500"/>
                <a:gd name="connsiteY4" fmla="*/ 12376 h 745801"/>
                <a:gd name="connsiteX5" fmla="*/ 1181100 w 2857500"/>
                <a:gd name="connsiteY5" fmla="*/ 2851 h 745801"/>
                <a:gd name="connsiteX6" fmla="*/ 1685925 w 2857500"/>
                <a:gd name="connsiteY6" fmla="*/ 21901 h 745801"/>
                <a:gd name="connsiteX7" fmla="*/ 1771650 w 2857500"/>
                <a:gd name="connsiteY7" fmla="*/ 50476 h 745801"/>
                <a:gd name="connsiteX8" fmla="*/ 1819275 w 2857500"/>
                <a:gd name="connsiteY8" fmla="*/ 69526 h 745801"/>
                <a:gd name="connsiteX9" fmla="*/ 1895475 w 2857500"/>
                <a:gd name="connsiteY9" fmla="*/ 88576 h 745801"/>
                <a:gd name="connsiteX10" fmla="*/ 2009775 w 2857500"/>
                <a:gd name="connsiteY10" fmla="*/ 155251 h 745801"/>
                <a:gd name="connsiteX11" fmla="*/ 2105025 w 2857500"/>
                <a:gd name="connsiteY11" fmla="*/ 193351 h 745801"/>
                <a:gd name="connsiteX12" fmla="*/ 2228850 w 2857500"/>
                <a:gd name="connsiteY12" fmla="*/ 269551 h 745801"/>
                <a:gd name="connsiteX13" fmla="*/ 2343150 w 2857500"/>
                <a:gd name="connsiteY13" fmla="*/ 336226 h 745801"/>
                <a:gd name="connsiteX14" fmla="*/ 2390775 w 2857500"/>
                <a:gd name="connsiteY14" fmla="*/ 364801 h 745801"/>
                <a:gd name="connsiteX15" fmla="*/ 2428875 w 2857500"/>
                <a:gd name="connsiteY15" fmla="*/ 374326 h 745801"/>
                <a:gd name="connsiteX16" fmla="*/ 2457450 w 2857500"/>
                <a:gd name="connsiteY16" fmla="*/ 402901 h 745801"/>
                <a:gd name="connsiteX17" fmla="*/ 2495550 w 2857500"/>
                <a:gd name="connsiteY17" fmla="*/ 421951 h 745801"/>
                <a:gd name="connsiteX18" fmla="*/ 2533650 w 2857500"/>
                <a:gd name="connsiteY18" fmla="*/ 469576 h 745801"/>
                <a:gd name="connsiteX19" fmla="*/ 2562225 w 2857500"/>
                <a:gd name="connsiteY19" fmla="*/ 488626 h 745801"/>
                <a:gd name="connsiteX20" fmla="*/ 2600325 w 2857500"/>
                <a:gd name="connsiteY20" fmla="*/ 526726 h 745801"/>
                <a:gd name="connsiteX21" fmla="*/ 2705100 w 2857500"/>
                <a:gd name="connsiteY21" fmla="*/ 621976 h 745801"/>
                <a:gd name="connsiteX22" fmla="*/ 2733675 w 2857500"/>
                <a:gd name="connsiteY22" fmla="*/ 650551 h 745801"/>
                <a:gd name="connsiteX23" fmla="*/ 2762250 w 2857500"/>
                <a:gd name="connsiteY23" fmla="*/ 679126 h 745801"/>
                <a:gd name="connsiteX24" fmla="*/ 2800350 w 2857500"/>
                <a:gd name="connsiteY24" fmla="*/ 707701 h 745801"/>
                <a:gd name="connsiteX25" fmla="*/ 2857500 w 2857500"/>
                <a:gd name="connsiteY25" fmla="*/ 745801 h 7458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57500" h="745801">
                  <a:moveTo>
                    <a:pt x="0" y="69526"/>
                  </a:moveTo>
                  <a:lnTo>
                    <a:pt x="257175" y="50476"/>
                  </a:lnTo>
                  <a:cubicBezTo>
                    <a:pt x="314286" y="46669"/>
                    <a:pt x="371539" y="45128"/>
                    <a:pt x="428625" y="40951"/>
                  </a:cubicBezTo>
                  <a:cubicBezTo>
                    <a:pt x="501730" y="35602"/>
                    <a:pt x="574467" y="25040"/>
                    <a:pt x="647700" y="21901"/>
                  </a:cubicBezTo>
                  <a:cubicBezTo>
                    <a:pt x="796822" y="15510"/>
                    <a:pt x="946150" y="15551"/>
                    <a:pt x="1095375" y="12376"/>
                  </a:cubicBezTo>
                  <a:cubicBezTo>
                    <a:pt x="1123950" y="9201"/>
                    <a:pt x="1152349" y="2851"/>
                    <a:pt x="1181100" y="2851"/>
                  </a:cubicBezTo>
                  <a:cubicBezTo>
                    <a:pt x="1588468" y="2851"/>
                    <a:pt x="1489261" y="-10876"/>
                    <a:pt x="1685925" y="21901"/>
                  </a:cubicBezTo>
                  <a:cubicBezTo>
                    <a:pt x="1834988" y="81526"/>
                    <a:pt x="1648603" y="9460"/>
                    <a:pt x="1771650" y="50476"/>
                  </a:cubicBezTo>
                  <a:cubicBezTo>
                    <a:pt x="1787870" y="55883"/>
                    <a:pt x="1802933" y="64498"/>
                    <a:pt x="1819275" y="69526"/>
                  </a:cubicBezTo>
                  <a:cubicBezTo>
                    <a:pt x="1844299" y="77226"/>
                    <a:pt x="1895475" y="88576"/>
                    <a:pt x="1895475" y="88576"/>
                  </a:cubicBezTo>
                  <a:cubicBezTo>
                    <a:pt x="1933939" y="112616"/>
                    <a:pt x="1968481" y="137554"/>
                    <a:pt x="2009775" y="155251"/>
                  </a:cubicBezTo>
                  <a:cubicBezTo>
                    <a:pt x="2041206" y="168721"/>
                    <a:pt x="2077199" y="173475"/>
                    <a:pt x="2105025" y="193351"/>
                  </a:cubicBezTo>
                  <a:cubicBezTo>
                    <a:pt x="2225646" y="279509"/>
                    <a:pt x="2118718" y="208367"/>
                    <a:pt x="2228850" y="269551"/>
                  </a:cubicBezTo>
                  <a:cubicBezTo>
                    <a:pt x="2267408" y="290972"/>
                    <a:pt x="2305131" y="313862"/>
                    <a:pt x="2343150" y="336226"/>
                  </a:cubicBezTo>
                  <a:cubicBezTo>
                    <a:pt x="2359107" y="345613"/>
                    <a:pt x="2372814" y="360311"/>
                    <a:pt x="2390775" y="364801"/>
                  </a:cubicBezTo>
                  <a:lnTo>
                    <a:pt x="2428875" y="374326"/>
                  </a:lnTo>
                  <a:cubicBezTo>
                    <a:pt x="2438400" y="383851"/>
                    <a:pt x="2446489" y="395071"/>
                    <a:pt x="2457450" y="402901"/>
                  </a:cubicBezTo>
                  <a:cubicBezTo>
                    <a:pt x="2469004" y="411154"/>
                    <a:pt x="2484864" y="412601"/>
                    <a:pt x="2495550" y="421951"/>
                  </a:cubicBezTo>
                  <a:cubicBezTo>
                    <a:pt x="2510850" y="435338"/>
                    <a:pt x="2519275" y="455201"/>
                    <a:pt x="2533650" y="469576"/>
                  </a:cubicBezTo>
                  <a:cubicBezTo>
                    <a:pt x="2541745" y="477671"/>
                    <a:pt x="2553533" y="481176"/>
                    <a:pt x="2562225" y="488626"/>
                  </a:cubicBezTo>
                  <a:cubicBezTo>
                    <a:pt x="2575862" y="500315"/>
                    <a:pt x="2586901" y="514794"/>
                    <a:pt x="2600325" y="526726"/>
                  </a:cubicBezTo>
                  <a:cubicBezTo>
                    <a:pt x="2723917" y="636586"/>
                    <a:pt x="2560783" y="477659"/>
                    <a:pt x="2705100" y="621976"/>
                  </a:cubicBezTo>
                  <a:lnTo>
                    <a:pt x="2733675" y="650551"/>
                  </a:lnTo>
                  <a:cubicBezTo>
                    <a:pt x="2743200" y="660076"/>
                    <a:pt x="2751474" y="671044"/>
                    <a:pt x="2762250" y="679126"/>
                  </a:cubicBezTo>
                  <a:cubicBezTo>
                    <a:pt x="2774950" y="688651"/>
                    <a:pt x="2787345" y="698597"/>
                    <a:pt x="2800350" y="707701"/>
                  </a:cubicBezTo>
                  <a:cubicBezTo>
                    <a:pt x="2819107" y="720831"/>
                    <a:pt x="2857500" y="745801"/>
                    <a:pt x="2857500" y="745801"/>
                  </a:cubicBezTo>
                </a:path>
              </a:pathLst>
            </a:cu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w="med" len="med"/>
              <a:tailEnd type="arrow" w="med" len="med"/>
            </a:ln>
            <a:effectLst/>
          </p:spPr>
          <p:txBody>
            <a:bodyPr vert="horz" wrap="square" lIns="118809" tIns="59404" rIns="118809" bIns="59404" anchor="t" anchorCtr="0">
              <a:prstTxWarp prst="textNoShape">
                <a:avLst/>
              </a:prstTxWarp>
            </a:bodyPr>
            <a:lstStyle/>
            <a:p>
              <a:pPr defTabSz="1188134">
                <a:defRPr/>
              </a:pPr>
              <a:endParaRPr lang="ko-KR" altLang="en-US" sz="2339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윈도우 오픈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5" y="1514928"/>
            <a:ext cx="11261530" cy="507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open(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"http://www.google.co.kr"</a:t>
            </a: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"_blank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US" altLang="ko-KR" sz="2339" b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"width=200,height=200</a:t>
            </a:r>
            <a:r>
              <a:rPr lang="en-US" altLang="ko-KR" sz="2339" b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2339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구글창</a:t>
            </a:r>
            <a:r>
              <a:rPr lang="ko-KR" altLang="en-US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열기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openPopup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690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setTimeout</a:t>
            </a:r>
            <a:r>
              <a:rPr lang="en-US" altLang="ko-KR" b="1" i="1" dirty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7" y="2328249"/>
            <a:ext cx="11200177" cy="226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008979"/>
      </p:ext>
    </p:extLst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861</ep:Words>
  <ep:PresentationFormat>사용자 지정</ep:PresentationFormat>
  <ep:Paragraphs>223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1_Crayons</vt:lpstr>
      <vt:lpstr>10 BOM과 DOM</vt:lpstr>
      <vt:lpstr>DOM/BOM</vt:lpstr>
      <vt:lpstr>브라우저 객체 모델(BOM)</vt:lpstr>
      <vt:lpstr>Window객체</vt:lpstr>
      <vt:lpstr>Window객체</vt:lpstr>
      <vt:lpstr>Window객체</vt:lpstr>
      <vt:lpstr>새로운 윈도우 오픈 예제</vt:lpstr>
      <vt:lpstr>새로운 윈도우 오픈 예제</vt:lpstr>
      <vt:lpstr>setTimeout()</vt:lpstr>
      <vt:lpstr>예제</vt:lpstr>
      <vt:lpstr>setInterval()</vt:lpstr>
      <vt:lpstr>예제</vt:lpstr>
      <vt:lpstr>문제</vt:lpstr>
      <vt:lpstr>location 객체</vt:lpstr>
      <vt:lpstr>location 객체</vt:lpstr>
      <vt:lpstr>Location객체</vt:lpstr>
      <vt:lpstr>예제</vt:lpstr>
      <vt:lpstr>문서 객체 모델(DOM)</vt:lpstr>
      <vt:lpstr>HTML 요소 찾기</vt:lpstr>
      <vt:lpstr>id로 HTML 요소 찾기</vt:lpstr>
      <vt:lpstr>DOM 트리 순회</vt:lpstr>
      <vt:lpstr>DOM - firstChild</vt:lpstr>
      <vt:lpstr>새로운 요소 생성</vt:lpstr>
      <vt:lpstr>새로운 HTML 요소 생성</vt:lpstr>
      <vt:lpstr>새로운 HTML 요소 생성</vt:lpstr>
      <vt:lpstr>새로운 HTML요소생성</vt:lpstr>
      <vt:lpstr>예제</vt:lpstr>
      <vt:lpstr>HTML 요소 삭제</vt:lpstr>
      <vt:lpstr>추가/삭제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2020-11-13T12:54:55.769</dcterms:modified>
  <cp:revision>1124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