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81" r:id="rId1"/>
  </p:sldMasterIdLst>
  <p:notesMasterIdLst>
    <p:notesMasterId r:id="rId2"/>
  </p:notesMasterIdLst>
  <p:handoutMasterIdLst>
    <p:handoutMasterId r:id="rId3"/>
  </p:handoutMasterIdLst>
  <p:sldIdLst>
    <p:sldId id="844" r:id="rId4"/>
    <p:sldId id="852" r:id="rId5"/>
    <p:sldId id="853" r:id="rId6"/>
    <p:sldId id="854" r:id="rId7"/>
    <p:sldId id="856" r:id="rId8"/>
    <p:sldId id="855" r:id="rId9"/>
    <p:sldId id="922" r:id="rId10"/>
    <p:sldId id="925" r:id="rId11"/>
    <p:sldId id="923" r:id="rId12"/>
    <p:sldId id="924" r:id="rId13"/>
    <p:sldId id="954" r:id="rId14"/>
    <p:sldId id="926" r:id="rId15"/>
    <p:sldId id="857" r:id="rId16"/>
    <p:sldId id="891" r:id="rId17"/>
    <p:sldId id="884" r:id="rId1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>
            <p14:sldId id="844"/>
            <p14:sldId id="852"/>
            <p14:sldId id="853"/>
            <p14:sldId id="854"/>
            <p14:sldId id="856"/>
            <p14:sldId id="855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870" y="444"/>
      </p:cViewPr>
      <p:guideLst>
        <p:guide orient="horz" pos="2806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7T09:09:01.995" idx="1">
    <p:pos x="10" y="10"/>
    <p:text>* &lt;a&gt;가 와도되고 안와도 되고
0번이상
</p:text>
  </p:cm>
  <p:cm authorId="0" dt="2020-11-17T09:51:13.159" idx="3">
    <p:pos x="146" y="146"/>
    <p:text>.은 문자
\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7T09:11:58.969" idx="2">
    <p:pos x="7280" y="1091"/>
    <p:text>/\d\d$/ 
앞에는 뭐가되든 숫자랑 이어지면서 끝난다
.은 하나의 문자
\.+\
어떤문자든 한글자 이상와라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aaa@bbb.com" TargetMode="External" /><Relationship Id="rId3" Type="http://schemas.openxmlformats.org/officeDocument/2006/relationships/hyperlink" Target="mailto:a7a.dd@bbbb.pe.kr.com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17071" y="2586445"/>
            <a:ext cx="10097374" cy="116259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폼검증과</a:t>
            </a:r>
            <a:r>
              <a:rPr lang="ko-KR" altLang="en-US" dirty="0" smtClean="0"/>
              <a:t> 정규식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9521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이메일</a:t>
            </a:r>
            <a:r>
              <a:rPr lang="ko-KR" altLang="en-US" smtClean="0"/>
              <a:t>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@naver.com</a:t>
            </a:r>
          </a:p>
          <a:p>
            <a:r>
              <a:rPr lang="en-US" altLang="ko-KR" smtClean="0"/>
              <a:t>@naver.co.kr</a:t>
            </a:r>
          </a:p>
          <a:p>
            <a:r>
              <a:rPr lang="en-US" altLang="ko-KR" smtClean="0"/>
              <a:t>@na_ver.co.kr</a:t>
            </a:r>
          </a:p>
          <a:p>
            <a:r>
              <a:rPr lang="en-US" altLang="ko-KR" smtClean="0"/>
              <a:t>@na-ver.com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7" y="4058054"/>
            <a:ext cx="8439226" cy="30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8768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이메일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smtClean="0"/>
              <a:t>형식 </a:t>
            </a:r>
            <a:r>
              <a:rPr lang="en-US" altLang="ko-KR" sz="1800" b="1" dirty="0" smtClean="0"/>
              <a:t>:  </a:t>
            </a:r>
            <a:r>
              <a:rPr lang="en-US" altLang="ko-KR" sz="1800" b="1" dirty="0"/>
              <a:t>^[0-9a-zA-Z]([-_.]?[0-9a-zA-Z])*@[0-9a-zA-Z]([-_.]?[0-9a-zA-Z])*.[a-</a:t>
            </a:r>
            <a:r>
              <a:rPr lang="en-US" altLang="ko-KR" sz="1800" b="1" dirty="0" err="1"/>
              <a:t>zA</a:t>
            </a:r>
            <a:r>
              <a:rPr lang="en-US" altLang="ko-KR" sz="1800" b="1" dirty="0"/>
              <a:t>-Z]{2,3}$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^[0-9a-zA-Z] --&gt; </a:t>
            </a:r>
            <a:r>
              <a:rPr lang="ko-KR" altLang="en-US" sz="1800" dirty="0" err="1"/>
              <a:t>첫글자는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 </a:t>
            </a:r>
            <a:r>
              <a:rPr lang="en-US" altLang="ko-KR" sz="1800" dirty="0"/>
              <a:t>.</a:t>
            </a:r>
            <a:r>
              <a:rPr lang="ko-KR" altLang="en-US" sz="1800" dirty="0"/>
              <a:t>은 특수문자 이므로 </a:t>
            </a:r>
            <a:r>
              <a:rPr lang="en-US" altLang="ko-KR" sz="1800" dirty="0"/>
              <a:t>. </a:t>
            </a:r>
            <a:r>
              <a:rPr lang="ko-KR" altLang="en-US" sz="1800" dirty="0"/>
              <a:t>으로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[0-9a-zA-Z</a:t>
            </a:r>
            <a:r>
              <a:rPr lang="en-US" altLang="ko-KR" sz="1800" dirty="0" smtClean="0"/>
              <a:t>]* </a:t>
            </a:r>
            <a:r>
              <a:rPr lang="en-US" altLang="ko-KR" sz="1800" dirty="0"/>
              <a:t>--&gt; </a:t>
            </a:r>
            <a:r>
              <a:rPr lang="ko-KR" altLang="en-US" sz="1800" dirty="0" err="1"/>
              <a:t>숫자또는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err="1" smtClean="0"/>
              <a:t>번이상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0-9a-zA-Z] --&gt; @ </a:t>
            </a:r>
            <a:r>
              <a:rPr lang="ko-KR" altLang="en-US" sz="1800" dirty="0"/>
              <a:t>뒤에는 숫자 또는 영문자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[-_.]? --&gt; - </a:t>
            </a:r>
            <a:r>
              <a:rPr lang="ko-KR" altLang="en-US" sz="1800" dirty="0"/>
              <a:t>또는 </a:t>
            </a:r>
            <a:r>
              <a:rPr lang="en-US" altLang="ko-KR" sz="1800" dirty="0"/>
              <a:t>_ </a:t>
            </a:r>
            <a:r>
              <a:rPr lang="ko-KR" altLang="en-US" sz="1800" dirty="0"/>
              <a:t>또는 </a:t>
            </a:r>
            <a:r>
              <a:rPr lang="en-US" altLang="ko-KR" sz="1800" dirty="0"/>
              <a:t>. </a:t>
            </a:r>
            <a:r>
              <a:rPr lang="ko-KR" altLang="en-US" sz="1800" dirty="0"/>
              <a:t>이 </a:t>
            </a:r>
            <a:r>
              <a:rPr lang="en-US" altLang="ko-KR" sz="1800" dirty="0"/>
              <a:t>0</a:t>
            </a:r>
            <a:r>
              <a:rPr lang="ko-KR" altLang="en-US" sz="1800" dirty="0"/>
              <a:t>번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번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/>
              <a:t>0-9a-zA-Z</a:t>
            </a:r>
            <a:r>
              <a:rPr lang="en-US" altLang="ko-KR" sz="1800" dirty="0" smtClean="0"/>
              <a:t>])* --&gt; </a:t>
            </a:r>
            <a:r>
              <a:rPr lang="ko-KR" altLang="en-US" sz="1800" dirty="0" smtClean="0"/>
              <a:t>숫자</a:t>
            </a:r>
            <a:r>
              <a:rPr lang="en-US" altLang="ko-KR" sz="1800" dirty="0"/>
              <a:t>,</a:t>
            </a:r>
            <a:r>
              <a:rPr lang="ko-KR" altLang="en-US" sz="1800" dirty="0" smtClean="0"/>
              <a:t>영문자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 이상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.[</a:t>
            </a:r>
            <a:r>
              <a:rPr lang="en-US" altLang="ko-KR" sz="1800" dirty="0"/>
              <a:t>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</a:t>
            </a:r>
            <a:r>
              <a:rPr lang="en-US" altLang="ko-KR" sz="1800" b="1" dirty="0"/>
              <a:t>]{2,3}$ --&gt; . </a:t>
            </a:r>
            <a:r>
              <a:rPr lang="ko-KR" altLang="en-US" sz="1800" b="1" dirty="0"/>
              <a:t>뒤 마지막 문자열은 영문자가 </a:t>
            </a:r>
            <a:r>
              <a:rPr lang="en-US" altLang="ko-KR" sz="1800" b="1" dirty="0"/>
              <a:t>2~3</a:t>
            </a:r>
            <a:r>
              <a:rPr lang="ko-KR" altLang="en-US" sz="1800" b="1" dirty="0"/>
              <a:t>개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가능한 형식 예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  </a:t>
            </a:r>
            <a:r>
              <a:rPr lang="en-US" altLang="ko-KR" sz="1800" dirty="0" smtClean="0">
                <a:hlinkClick r:id="rId2"/>
              </a:rPr>
              <a:t>aaa@bbb.com</a:t>
            </a:r>
            <a:r>
              <a:rPr lang="en-US" altLang="ko-KR" sz="1800" dirty="0" smtClean="0"/>
              <a:t>   </a:t>
            </a:r>
            <a:r>
              <a:rPr lang="en-US" altLang="ko-KR" sz="1800" dirty="0" smtClean="0">
                <a:hlinkClick r:id="rId3"/>
              </a:rPr>
              <a:t>a7a.dd@bbbb.pe.kr.com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777_d-3@bbb.com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745723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폼의 유효성 검증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입력 필드에서의 잘못을 검증하는 작업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951" y="2425676"/>
            <a:ext cx="10668651" cy="332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</a:t>
            </a:r>
            <a:r>
              <a:rPr lang="en-US" altLang="ko-KR" err="1"/>
              <a:t>h3</a:t>
            </a:r>
            <a:r>
              <a:rPr lang="en-US" altLang="ko-KR"/>
              <a:t>&gt;</a:t>
            </a:r>
            <a:r>
              <a:rPr lang="ko-KR" altLang="en-US" err="1"/>
              <a:t>회원가입</a:t>
            </a:r>
            <a:r>
              <a:rPr lang="en-US" altLang="ko-KR"/>
              <a:t>&lt;/</a:t>
            </a:r>
            <a:r>
              <a:rPr lang="en-US" altLang="ko-KR" err="1"/>
              <a:t>h3</a:t>
            </a:r>
            <a:r>
              <a:rPr lang="en-US" altLang="ko-KR"/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이름</a:t>
            </a:r>
            <a:r>
              <a:rPr lang="en-US" altLang="ko-KR"/>
              <a:t>: &lt;input type='text' id='name'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주소</a:t>
            </a:r>
            <a:r>
              <a:rPr lang="en-US" altLang="ko-KR"/>
              <a:t>: &lt;input type='text' id='</a:t>
            </a:r>
            <a:r>
              <a:rPr lang="en-US" altLang="ko-KR" err="1"/>
              <a:t>addr</a:t>
            </a:r>
            <a:r>
              <a:rPr lang="en-US" altLang="ko-KR"/>
              <a:t>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생일</a:t>
            </a:r>
            <a:r>
              <a:rPr lang="en-US" altLang="ko-KR"/>
              <a:t>: &lt;input type='date' id='birthday'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아이디</a:t>
            </a:r>
            <a:r>
              <a:rPr lang="en-US" altLang="ko-KR"/>
              <a:t>(6-8 </a:t>
            </a:r>
            <a:r>
              <a:rPr lang="ko-KR" altLang="en-US"/>
              <a:t>문자</a:t>
            </a:r>
            <a:r>
              <a:rPr lang="en-US" altLang="ko-KR"/>
              <a:t>): 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&lt;input type='text' id='username'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 err="1"/>
              <a:t>이메일</a:t>
            </a:r>
            <a:r>
              <a:rPr lang="en-US" altLang="ko-KR"/>
              <a:t>: &lt;input type='email' id='email'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ko-KR" altLang="en-US"/>
              <a:t>휴대폰</a:t>
            </a:r>
            <a:r>
              <a:rPr lang="en-US" altLang="ko-KR"/>
              <a:t>: &lt;input type='</a:t>
            </a:r>
            <a:r>
              <a:rPr lang="en-US" altLang="ko-KR" err="1"/>
              <a:t>tel</a:t>
            </a:r>
            <a:r>
              <a:rPr lang="en-US" altLang="ko-KR"/>
              <a:t>' id='phone'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&lt;input type='submit' value='</a:t>
            </a:r>
            <a:r>
              <a:rPr lang="ko-KR" altLang="en-US"/>
              <a:t>확인</a:t>
            </a:r>
            <a:r>
              <a:rPr lang="en-US" altLang="ko-KR"/>
              <a:t>' /&gt;&lt;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99" y="2957013"/>
            <a:ext cx="4729018" cy="3206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68697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검증 예제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1651" y="1630897"/>
            <a:ext cx="10670077" cy="654666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/^[0-9]+$/;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elem.value.match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입력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checkNumeric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('phone'), 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숫자만 입력하세요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547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 문제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2355" y="1951266"/>
            <a:ext cx="9170532" cy="6014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4089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정규식문제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아이디는 영문자 소문자로 시작하고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비밀번호는 영문 소문자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특수문자가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글자 포함되도록 </a:t>
            </a:r>
            <a:r>
              <a:rPr lang="en-US" altLang="ko-KR" dirty="0" smtClean="0"/>
              <a:t>8 ~ 20 </a:t>
            </a:r>
            <a:r>
              <a:rPr lang="ko-KR" altLang="en-US" dirty="0" smtClean="0"/>
              <a:t>글자 사이로 입력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이름은 한글로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자로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전화번호는 숫자만 입력 받을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형식에 맞게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폼의 유효성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필드에서의 잘못을 검증하는 작업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91264" y="2425678"/>
            <a:ext cx="10670077" cy="43994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회원가입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'date'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'birthday'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'email'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'phone'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'submit'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04" y="3009912"/>
            <a:ext cx="3638467" cy="2466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77851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공백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570" y="1551113"/>
            <a:ext cx="10670077" cy="60352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field.value.length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필드가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비어있네요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'user'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checkNotEmpty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('user'))"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24" y="1760825"/>
            <a:ext cx="3612727" cy="1306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32" y="3479756"/>
            <a:ext cx="2292166" cy="1758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95642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길이 검증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96640"/>
            <a:ext cx="10670077" cy="65567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min,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min &amp;&amp;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&lt;= max)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alert(min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max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사이로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입력해주세요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elem.focus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(6-8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'text'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'name'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'button'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checkLength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('name'), 6, 8)"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38164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정규식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551113"/>
            <a:ext cx="11264119" cy="6451961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정규식</a:t>
            </a:r>
            <a:r>
              <a:rPr lang="en-US" altLang="ko-KR" b="1"/>
              <a:t>(regular expression):</a:t>
            </a:r>
            <a:r>
              <a:rPr lang="ko-KR" altLang="en-US"/>
              <a:t> 특정한 규칙을 가지고 있는 문자열들을 표현하는 수식이다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정규 표현식은 </a:t>
            </a:r>
            <a:r>
              <a:rPr lang="en-US" altLang="ko-KR"/>
              <a:t>/</a:t>
            </a:r>
            <a:r>
              <a:rPr lang="ko-KR" altLang="en-US"/>
              <a:t>과 </a:t>
            </a:r>
            <a:r>
              <a:rPr lang="en-US" altLang="ko-KR"/>
              <a:t>/ </a:t>
            </a:r>
            <a:r>
              <a:rPr lang="ko-KR" altLang="en-US"/>
              <a:t>내부에 위치 </a:t>
            </a:r>
            <a:r>
              <a:rPr lang="en-US" altLang="ko-KR" i="1"/>
              <a:t>(</a:t>
            </a:r>
            <a:r>
              <a:rPr lang="ko-KR" altLang="en-US" i="1"/>
              <a:t>예</a:t>
            </a:r>
            <a:r>
              <a:rPr lang="en-US" altLang="ko-KR" i="1"/>
              <a:t>) /^[0-9]+abc$/</a:t>
            </a:r>
            <a:endParaRPr lang="en-US" altLang="ko-KR" i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7668" y="3497691"/>
          <a:ext cx="10781239" cy="495873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37213"/>
                <a:gridCol w="2024686"/>
                <a:gridCol w="7919340"/>
              </a:tblGrid>
              <a:tr h="538664">
                <a:tc>
                  <a:txBody>
                    <a:bodyPr vert="horz" lIns="118809" tIns="59404" rIns="118809" bIns="59404" anchor="t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식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기능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시작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문자열의 시작을 표시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$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끝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문자열의 끝을 표시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문자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한 개의 문자와 일치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\d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숫자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한 개의 숫자와 일치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\w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문자와 숫자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한 개의 문자나 숫자와 일치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538664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\s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공백문자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공백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탭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줄바꿈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캐리지리턴 문자와 일치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  <a:tr h="1188085"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[]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문자 종류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,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문자 범위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  <a:tc>
                  <a:txBody>
                    <a:bodyPr vert="horz" lIns="118809" tIns="59404" rIns="118809" bIns="59404" anchor="t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[abc]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a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또는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b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또는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c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를 나타낸다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. [a-z]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a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부터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z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까지 중의 하나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, [1-9]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1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부터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9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까지 중의 하나를 나타낸다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118809" marR="118809" marT="59404" marB="59404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수량한정자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651" y="5237896"/>
            <a:ext cx="10670077" cy="2623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이메일을 검사하는 정규식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/^[a-zA-Z0-9.!#$%&amp;’*+/=?^_`{|}~-]+@[a-zA-Z0-9-]+(?:\.[a-zA-Z0-9-]+)*$/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27658" y="1691547"/>
          <a:ext cx="10604071" cy="3364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781"/>
                <a:gridCol w="2628954"/>
                <a:gridCol w="7175336"/>
              </a:tblGrid>
              <a:tr h="498391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endParaRPr lang="ko-KR" altLang="en-US" sz="2300" b="1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나눔고딕"/>
                          <a:ea typeface="나눔고딕"/>
                          <a:cs typeface="+mn-cs"/>
                        </a:rPr>
                        <a:t>기능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 b="1"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 b="1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9839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문자를 그룹핑한다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"abc|adc"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와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"a(b|d)c"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같은 의미를 가진다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*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0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회 이상 반복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"a*b"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 "b", "ab", "aab", "aaab"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를 나타낸다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7218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+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1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회 이상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"a+b"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"ab", "aab", "aaab"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를 나타내지만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포함하지 않는다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?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0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300" baseline="0">
                          <a:latin typeface="나눔고딕"/>
                          <a:ea typeface="나눔고딕"/>
                          <a:cs typeface="+mn-cs"/>
                        </a:rPr>
                        <a:t>또는 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1</a:t>
                      </a:r>
                      <a:r>
                        <a:rPr lang="ko-KR" altLang="en-US" sz="2300" baseline="0">
                          <a:latin typeface="나눔고딕"/>
                          <a:ea typeface="나눔고딕"/>
                          <a:cs typeface="+mn-cs"/>
                        </a:rPr>
                        <a:t>회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"a?b"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"b", "ab"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를 나타낸다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9839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{m}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m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회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"a{3}b"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"aaab"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와 매칭된다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05759"/>
          </a:xfrm>
        </p:spPr>
        <p:txBody>
          <a:bodyPr/>
          <a:lstStyle/>
          <a:p>
            <a:pPr lvl="0">
              <a:defRPr/>
            </a:pPr>
            <a:r>
              <a:rPr lang="en-US" altLang="ko-KR" sz="2300" i="1"/>
              <a:t>(</a:t>
            </a:r>
            <a:r>
              <a:rPr lang="ko-KR" altLang="en-US" sz="2300" i="1"/>
              <a:t>예</a:t>
            </a:r>
            <a:r>
              <a:rPr lang="en-US" altLang="ko-KR" sz="2300" i="1"/>
              <a:t>) /^[0-9]+abc$/   0~9</a:t>
            </a:r>
            <a:r>
              <a:rPr lang="ko-KR" altLang="en-US" sz="2300" i="1"/>
              <a:t>사이 </a:t>
            </a:r>
            <a:r>
              <a:rPr lang="en-US" altLang="ko-KR" sz="2300" i="1"/>
              <a:t>1</a:t>
            </a:r>
            <a:r>
              <a:rPr lang="ko-KR" altLang="en-US" sz="2300" i="1"/>
              <a:t>회이상 </a:t>
            </a:r>
            <a:r>
              <a:rPr lang="en-US" altLang="ko-KR" sz="2300" i="1"/>
              <a:t>abc</a:t>
            </a:r>
            <a:r>
              <a:rPr lang="ko-KR" altLang="en-US" sz="2300" i="1"/>
              <a:t>로 끝남</a:t>
            </a:r>
            <a:endParaRPr lang="ko-KR" altLang="en-US" sz="2300" i="1"/>
          </a:p>
          <a:p>
            <a:pPr lvl="0">
              <a:defRPr/>
            </a:pPr>
            <a:r>
              <a:rPr lang="en-US" altLang="ko-KR" sz="2300"/>
              <a:t>/abc/            abc </a:t>
            </a:r>
            <a:r>
              <a:rPr lang="ko-KR" altLang="en-US" sz="2300"/>
              <a:t>와 일치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/./                </a:t>
            </a:r>
            <a:r>
              <a:rPr lang="ko-KR" altLang="en-US" sz="2300"/>
              <a:t>한 개의 문자 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/\d\d\d/        </a:t>
            </a:r>
            <a:r>
              <a:rPr lang="ko-KR" altLang="en-US" sz="2300"/>
              <a:t>세자리 숫자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/[a-z]/          a~z </a:t>
            </a:r>
            <a:r>
              <a:rPr lang="ko-KR" altLang="en-US" sz="2300"/>
              <a:t>사이 </a:t>
            </a:r>
            <a:r>
              <a:rPr lang="en-US" altLang="ko-KR" sz="2300"/>
              <a:t>1</a:t>
            </a:r>
            <a:r>
              <a:rPr lang="ko-KR" altLang="en-US" sz="2300"/>
              <a:t>글자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/\w/             </a:t>
            </a:r>
            <a:r>
              <a:rPr lang="ko-KR" altLang="en-US" sz="2300"/>
              <a:t>한자리 문자나 숫자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/^\d/             </a:t>
            </a:r>
            <a:r>
              <a:rPr lang="ko-KR" altLang="en-US" sz="2300"/>
              <a:t>시작이 한자리의 숫자  </a:t>
            </a:r>
            <a:r>
              <a:rPr lang="en-US" altLang="ko-KR" sz="2300"/>
              <a:t>123, 2nd</a:t>
            </a:r>
            <a:endParaRPr lang="en-US" altLang="ko-KR" sz="2300"/>
          </a:p>
          <a:p>
            <a:pPr lvl="0">
              <a:defRPr/>
            </a:pPr>
            <a:r>
              <a:rPr lang="en-US" altLang="ko-KR" sz="2300"/>
              <a:t>/\d\d$/         </a:t>
            </a:r>
            <a:r>
              <a:rPr lang="ko-KR" altLang="en-US" sz="2300"/>
              <a:t>끝</a:t>
            </a:r>
            <a:r>
              <a:rPr lang="en-US" altLang="ko-KR" sz="2300"/>
              <a:t> </a:t>
            </a:r>
            <a:r>
              <a:rPr lang="ko-KR" altLang="en-US" sz="2300"/>
              <a:t>두자리 숫자   </a:t>
            </a:r>
            <a:r>
              <a:rPr lang="en-US" altLang="ko-KR" sz="2300"/>
              <a:t>chr01,  product82</a:t>
            </a:r>
            <a:endParaRPr lang="en-US" altLang="ko-KR" sz="2300"/>
          </a:p>
          <a:p>
            <a:pPr lvl="0">
              <a:defRPr/>
            </a:pPr>
            <a:r>
              <a:rPr lang="en-US" altLang="ko-KR" sz="2300"/>
              <a:t>/.+/              </a:t>
            </a:r>
            <a:r>
              <a:rPr lang="ko-KR" altLang="en-US" sz="2300"/>
              <a:t>어떤문자가 </a:t>
            </a:r>
            <a:r>
              <a:rPr lang="en-US" altLang="ko-KR" sz="2300"/>
              <a:t>1</a:t>
            </a:r>
            <a:r>
              <a:rPr lang="ko-KR" altLang="en-US" sz="2300"/>
              <a:t>회이상 반복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/\w*/          </a:t>
            </a:r>
            <a:r>
              <a:rPr lang="ko-KR" altLang="en-US" sz="2300"/>
              <a:t>어떤 문자나 숫자로 이루어진 문자열 </a:t>
            </a:r>
            <a:r>
              <a:rPr lang="en-US" altLang="ko-KR" sz="2300"/>
              <a:t>0</a:t>
            </a:r>
            <a:r>
              <a:rPr lang="ko-KR" altLang="en-US" sz="2300"/>
              <a:t>회이상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^[1-9][0-9]*$          1-9  </a:t>
            </a:r>
            <a:r>
              <a:rPr lang="ko-KR" altLang="en-US" sz="2300"/>
              <a:t>사이의 숫자와 </a:t>
            </a:r>
            <a:r>
              <a:rPr lang="en-US" altLang="ko-KR" sz="2300"/>
              <a:t>0~9</a:t>
            </a:r>
            <a:r>
              <a:rPr lang="ko-KR" altLang="en-US" sz="2300"/>
              <a:t>사이의 숫자가 반복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/^\d[6]-\d{7}$/     </a:t>
            </a:r>
            <a:r>
              <a:rPr lang="ko-KR" altLang="en-US" sz="2300"/>
              <a:t>숫자</a:t>
            </a:r>
            <a:r>
              <a:rPr lang="en-US" altLang="ko-KR" sz="2300"/>
              <a:t>6</a:t>
            </a:r>
            <a:r>
              <a:rPr lang="ko-KR" altLang="en-US" sz="2300"/>
              <a:t>자리 </a:t>
            </a:r>
            <a:r>
              <a:rPr lang="en-US" altLang="ko-KR" sz="2300"/>
              <a:t>– </a:t>
            </a:r>
            <a:r>
              <a:rPr lang="ko-KR" altLang="en-US" sz="2300"/>
              <a:t>숫자</a:t>
            </a:r>
            <a:r>
              <a:rPr lang="en-US" altLang="ko-KR" sz="2300"/>
              <a:t>7</a:t>
            </a:r>
            <a:r>
              <a:rPr lang="ko-KR" altLang="en-US" sz="2300"/>
              <a:t>자리  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/^[0-9]+$/   </a:t>
            </a:r>
            <a:endParaRPr lang="en-US" altLang="ko-KR" sz="2300"/>
          </a:p>
          <a:p>
            <a:pPr lvl="0">
              <a:defRPr/>
            </a:pPr>
            <a:r>
              <a:rPr lang="en-US" altLang="ko-KR" sz="2300"/>
              <a:t>/(Good)?Bye/       GoodBye   </a:t>
            </a:r>
            <a:r>
              <a:rPr lang="ko-KR" altLang="en-US" sz="2300"/>
              <a:t>또는</a:t>
            </a:r>
            <a:r>
              <a:rPr lang="en-US" altLang="ko-KR" sz="2300"/>
              <a:t> Bye</a:t>
            </a:r>
            <a:endParaRPr lang="en-US" altLang="ko-KR" sz="2300"/>
          </a:p>
          <a:p>
            <a:pPr lvl="0">
              <a:defRPr/>
            </a:pPr>
            <a:r>
              <a:rPr lang="en-US" altLang="ko-KR" sz="2300"/>
              <a:t>2013/06/01  -&gt;   /^\d{4}/\d{2}/\d{2}   2013/6/1  -&gt;  /^\d{4}/\d{1,2}/\d{1,2} </a:t>
            </a:r>
            <a:endParaRPr lang="en-US" altLang="ko-KR" sz="2300"/>
          </a:p>
          <a:p>
            <a:pPr lvl="0">
              <a:defRPr/>
            </a:pP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표현식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945" y="1732624"/>
            <a:ext cx="10668651" cy="6484964"/>
          </a:xfrm>
        </p:spPr>
        <p:txBody>
          <a:bodyPr/>
          <a:lstStyle/>
          <a:p>
            <a:pPr lvl="0">
              <a:defRPr/>
            </a:pPr>
            <a:r>
              <a:rPr lang="ko-KR" altLang="en-US" sz="2800"/>
              <a:t>아이디나 비밀번호 정규식 </a:t>
            </a:r>
            <a:br>
              <a:rPr lang="ko-KR" altLang="en-US" sz="2800"/>
            </a:br>
            <a:r>
              <a:rPr lang="en-US" altLang="ko-KR" sz="2800" b="1"/>
              <a:t>var regExp = /^[a-z0-9_]{4,20}$/; </a:t>
            </a:r>
            <a:endParaRPr lang="en-US" altLang="ko-KR" sz="2800" b="1"/>
          </a:p>
          <a:p>
            <a:pPr lvl="0">
              <a:defRPr/>
            </a:pPr>
            <a:r>
              <a:rPr lang="ko-KR" altLang="en-US" sz="2800"/>
              <a:t>숫자만 체크 정규식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 b="1"/>
              <a:t>       var regExp = /^[0-9]+$/;</a:t>
            </a:r>
            <a:endParaRPr lang="en-US" altLang="ko-KR" sz="2800" b="1"/>
          </a:p>
          <a:p>
            <a:pPr lvl="0">
              <a:defRPr/>
            </a:pPr>
            <a:r>
              <a:rPr lang="ko-KR" altLang="en-US" sz="2800"/>
              <a:t>핸드폰번호 정규식</a:t>
            </a:r>
            <a:br>
              <a:rPr lang="ko-KR" altLang="en-US" sz="2800"/>
            </a:br>
            <a:r>
              <a:rPr lang="en-US" altLang="ko-KR" sz="2800" b="1"/>
              <a:t>var regExp = /^\d{3}-\d{3,4}-\d{4}$/;</a:t>
            </a:r>
            <a:endParaRPr lang="en-US" altLang="ko-KR" sz="2800" b="1"/>
          </a:p>
          <a:p>
            <a:pPr lvl="0">
              <a:defRPr/>
            </a:pPr>
            <a:r>
              <a:rPr lang="ko-KR" altLang="en-US" sz="2800"/>
              <a:t>일반 전화번호 정규식</a:t>
            </a:r>
            <a:br>
              <a:rPr lang="ko-KR" altLang="en-US" sz="2800"/>
            </a:br>
            <a:r>
              <a:rPr lang="en-US" altLang="ko-KR" sz="2800" b="1"/>
              <a:t>var regExp = /^\d{2,3}-\d{3,4}-\d{4}$/;</a:t>
            </a:r>
            <a:endParaRPr lang="en-US" altLang="ko-KR" sz="2800" b="1"/>
          </a:p>
          <a:p>
            <a:pPr lvl="0">
              <a:defRPr/>
            </a:pPr>
            <a:r>
              <a:rPr lang="ko-KR" altLang="en-US" sz="2800" b="1"/>
              <a:t>이름</a:t>
            </a:r>
            <a:r>
              <a:rPr lang="en-US" altLang="ko-KR" sz="2800" b="1"/>
              <a:t> </a:t>
            </a:r>
            <a:endParaRPr lang="en-US" altLang="ko-KR" sz="2800" b="1"/>
          </a:p>
          <a:p>
            <a:pPr marL="0" indent="0">
              <a:buNone/>
              <a:defRPr/>
            </a:pPr>
            <a:r>
              <a:rPr lang="en-US" altLang="ko-KR" sz="2800" b="1"/>
              <a:t>     var 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/>
              <a:t>힣</a:t>
            </a:r>
            <a:r>
              <a:rPr lang="en-US" altLang="ko-KR" sz="2800" b="1"/>
              <a:t>]{2,4}$/;</a:t>
            </a:r>
            <a:br>
              <a:rPr lang="ko-KR" altLang="en-US" sz="2800"/>
            </a:br>
            <a:r>
              <a:rPr lang="ko-KR" altLang="en-US" sz="2800"/>
              <a:t>     </a:t>
            </a:r>
            <a:r>
              <a:rPr lang="pl-PL" altLang="ko-KR" sz="2800" b="1"/>
              <a:t>var pattern = /^[a-zA-Z]{2,10}\s[a-zA-Z]{2,10}$/;</a:t>
            </a:r>
            <a:endParaRPr lang="pl-PL" altLang="ko-KR" sz="2800" b="1"/>
          </a:p>
          <a:p>
            <a:pPr marL="0" indent="0">
              <a:buNone/>
              <a:defRPr/>
            </a:pPr>
            <a:r>
              <a:rPr lang="en-US" altLang="ko-KR" sz="2800" b="1"/>
              <a:t>     var pattern = /^[</a:t>
            </a:r>
            <a:r>
              <a:rPr lang="ko-KR" altLang="en-US" sz="2800" b="1"/>
              <a:t>가</a:t>
            </a:r>
            <a:r>
              <a:rPr lang="en-US" altLang="ko-KR" sz="2800" b="1"/>
              <a:t>-</a:t>
            </a:r>
            <a:r>
              <a:rPr lang="ko-KR" altLang="en-US" sz="2800" b="1"/>
              <a:t>힣</a:t>
            </a:r>
            <a:r>
              <a:rPr lang="en-US" altLang="ko-KR" sz="2800" b="1"/>
              <a:t>]{2,4}/|/[a-zA-Z]{2,10}\s[a-zA-Z]{2,10}$/;</a:t>
            </a:r>
            <a:endParaRPr lang="en-US" altLang="ko-KR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 검증 예제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90945" y="1485108"/>
            <a:ext cx="10668651" cy="5259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function </a:t>
            </a:r>
            <a:r>
              <a:rPr lang="en-US" altLang="ko-KR" smtClean="0"/>
              <a:t>checkNumeric(elem) { //</a:t>
            </a:r>
            <a:r>
              <a:rPr lang="ko-KR" altLang="en-US" err="1" smtClean="0"/>
              <a:t>비교데이타</a:t>
            </a:r>
            <a:r>
              <a:rPr lang="en-US" altLang="ko-KR" smtClean="0"/>
              <a:t>, </a:t>
            </a:r>
            <a:r>
              <a:rPr lang="ko-KR" altLang="en-US" err="1" smtClean="0"/>
              <a:t>검</a:t>
            </a:r>
            <a:r>
              <a:rPr lang="ko-KR" altLang="en-US" err="1"/>
              <a:t>증</a:t>
            </a:r>
            <a:r>
              <a:rPr lang="ko-KR" altLang="en-US" err="1" smtClean="0"/>
              <a:t>메세지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exp</a:t>
            </a:r>
            <a:r>
              <a:rPr lang="en-US" altLang="ko-KR"/>
              <a:t> = </a:t>
            </a:r>
            <a:r>
              <a:rPr lang="en-US" altLang="ko-KR" smtClean="0"/>
              <a:t>/^[0-9]+$/;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if </a:t>
            </a:r>
            <a:r>
              <a:rPr lang="en-US" altLang="ko-KR"/>
              <a:t>(</a:t>
            </a:r>
            <a:r>
              <a:rPr lang="en-US" altLang="ko-KR" err="1"/>
              <a:t>elem.value.match</a:t>
            </a:r>
            <a:r>
              <a:rPr lang="en-US" altLang="ko-KR"/>
              <a:t>(</a:t>
            </a:r>
            <a:r>
              <a:rPr lang="en-US" altLang="ko-KR" err="1"/>
              <a:t>exp</a:t>
            </a:r>
            <a:r>
              <a:rPr lang="en-US" altLang="ko-KR"/>
              <a:t>)) </a:t>
            </a:r>
            <a:r>
              <a:rPr lang="en-US" altLang="ko-KR" smtClean="0"/>
              <a:t>{ //</a:t>
            </a:r>
            <a:r>
              <a:rPr lang="ko-KR" altLang="en-US" err="1" smtClean="0"/>
              <a:t>입력받은</a:t>
            </a:r>
            <a:r>
              <a:rPr lang="ko-KR" altLang="en-US" smtClean="0"/>
              <a:t> 데이터가 </a:t>
            </a:r>
            <a:r>
              <a:rPr lang="ko-KR" altLang="en-US" err="1" smtClean="0"/>
              <a:t>정규표현식과</a:t>
            </a:r>
            <a:r>
              <a:rPr lang="ko-KR" altLang="en-US" smtClean="0"/>
              <a:t> 일치</a:t>
            </a:r>
            <a:r>
              <a:rPr lang="en-US" altLang="ko-KR" smtClean="0"/>
              <a:t>? 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        return true;</a:t>
            </a:r>
          </a:p>
          <a:p>
            <a:pPr>
              <a:lnSpc>
                <a:spcPts val="2209"/>
              </a:lnSpc>
            </a:pPr>
            <a:r>
              <a:rPr lang="en-US" altLang="ko-KR"/>
              <a:t>     </a:t>
            </a:r>
            <a:r>
              <a:rPr lang="en-US" altLang="ko-KR" smtClean="0"/>
              <a:t> </a:t>
            </a:r>
            <a:r>
              <a:rPr lang="en-US" altLang="ko-KR"/>
              <a:t>} else </a:t>
            </a:r>
            <a:r>
              <a:rPr lang="en-US" altLang="ko-KR" smtClean="0"/>
              <a:t>{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     alert(“</a:t>
            </a:r>
            <a:r>
              <a:rPr lang="ko-KR" altLang="en-US" smtClean="0"/>
              <a:t>숫자로만 입력하세요</a:t>
            </a:r>
            <a:r>
              <a:rPr lang="en-US" altLang="ko-KR" smtClean="0"/>
              <a:t>”</a:t>
            </a:r>
            <a:r>
              <a:rPr lang="ko-KR" altLang="en-US" smtClean="0"/>
              <a:t> </a:t>
            </a:r>
            <a:r>
              <a:rPr lang="en-US" altLang="ko-KR" smtClean="0"/>
              <a:t>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        elem.focus();</a:t>
            </a:r>
          </a:p>
          <a:p>
            <a:pPr>
              <a:lnSpc>
                <a:spcPts val="2209"/>
              </a:lnSpc>
            </a:pPr>
            <a:r>
              <a:rPr lang="en-US" altLang="ko-KR"/>
              <a:t> </a:t>
            </a:r>
            <a:r>
              <a:rPr lang="en-US" altLang="ko-KR" smtClean="0"/>
              <a:t>          return false;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 smtClean="0"/>
              <a:t>        }</a:t>
            </a:r>
            <a:endParaRPr lang="en-US" altLang="ko-KR"/>
          </a:p>
          <a:p>
            <a:pPr>
              <a:lnSpc>
                <a:spcPts val="2209"/>
              </a:lnSpc>
            </a:pPr>
            <a:r>
              <a:rPr lang="en-US" altLang="ko-KR"/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&lt;form&gt;</a:t>
            </a:r>
          </a:p>
          <a:p>
            <a:pPr>
              <a:lnSpc>
                <a:spcPts val="2209"/>
              </a:lnSpc>
            </a:pPr>
            <a:r>
              <a:rPr lang="ko-KR" altLang="en-US" smtClean="0"/>
              <a:t>      전화번호</a:t>
            </a:r>
            <a:r>
              <a:rPr lang="en-US" altLang="ko-KR"/>
              <a:t>(-</a:t>
            </a:r>
            <a:r>
              <a:rPr lang="ko-KR" altLang="en-US"/>
              <a:t>없이 입력</a:t>
            </a:r>
            <a:r>
              <a:rPr lang="en-US" altLang="ko-KR"/>
              <a:t>): &lt;input type='text' id='phone'/&gt;</a:t>
            </a:r>
          </a:p>
          <a:p>
            <a:pPr>
              <a:lnSpc>
                <a:spcPts val="2209"/>
              </a:lnSpc>
            </a:pPr>
            <a:r>
              <a:rPr lang="en-US" altLang="ko-KR" smtClean="0"/>
              <a:t>        &lt;</a:t>
            </a:r>
            <a:r>
              <a:rPr lang="en-US" altLang="ko-KR"/>
              <a:t>input type='button' </a:t>
            </a:r>
            <a:r>
              <a:rPr lang="en-US" altLang="ko-KR" smtClean="0"/>
              <a:t>     </a:t>
            </a:r>
            <a:r>
              <a:rPr lang="en-US" altLang="ko-KR" err="1" smtClean="0"/>
              <a:t>onclick</a:t>
            </a:r>
            <a:r>
              <a:rPr lang="en-US" altLang="ko-KR"/>
              <a:t>=“</a:t>
            </a:r>
            <a:r>
              <a:rPr lang="en-US" altLang="ko-KR" smtClean="0"/>
              <a:t>checkNumeric(document.getElementById(‘phone’))”  value</a:t>
            </a:r>
            <a:r>
              <a:rPr lang="en-US" altLang="ko-KR"/>
              <a:t>='</a:t>
            </a:r>
            <a:r>
              <a:rPr lang="ko-KR" altLang="en-US"/>
              <a:t>확인</a:t>
            </a:r>
            <a:r>
              <a:rPr lang="en-US" altLang="ko-KR"/>
              <a:t>' /&gt;</a:t>
            </a:r>
          </a:p>
          <a:p>
            <a:pPr>
              <a:lnSpc>
                <a:spcPts val="2209"/>
              </a:lnSpc>
            </a:pPr>
            <a:r>
              <a:rPr lang="en-US" altLang="ko-KR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42" y="6942873"/>
            <a:ext cx="5688663" cy="1183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46" y="6942872"/>
            <a:ext cx="1953565" cy="1498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2655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595</ep:Words>
  <ep:PresentationFormat>사용자 지정</ep:PresentationFormat>
  <ep:Paragraphs>160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1_Crayons</vt:lpstr>
      <vt:lpstr>11 폼검증과 정규식</vt:lpstr>
      <vt:lpstr>폼의 유효성 검증</vt:lpstr>
      <vt:lpstr>공백 검증</vt:lpstr>
      <vt:lpstr>데이터 길이 검증</vt:lpstr>
      <vt:lpstr>정규식</vt:lpstr>
      <vt:lpstr>수량한정자</vt:lpstr>
      <vt:lpstr>슬라이드 7</vt:lpstr>
      <vt:lpstr>표현식</vt:lpstr>
      <vt:lpstr>숫자 검증 예제</vt:lpstr>
      <vt:lpstr>이메일 검증</vt:lpstr>
      <vt:lpstr>이메일</vt:lpstr>
      <vt:lpstr>폼의 유효성 검증</vt:lpstr>
      <vt:lpstr>숫자 검증 예제</vt:lpstr>
      <vt:lpstr>정규식 문제 화면</vt:lpstr>
      <vt:lpstr>정규식문제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2020-11-17T09:45:16.865</dcterms:modified>
  <cp:revision>1087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