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53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PC-15" initials="P" lastIdx="4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16DA210-FB5B-4158-B5E0-FEB733F419BA}" styleName="밝은 스타일 3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8D230F3-CF80-4859-8CE7-A43EE81993B5}" styleName="밝은 스타일 1 - 강조 6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539"/>
    <p:restoredTop sz="93560"/>
  </p:normalViewPr>
  <p:slideViewPr>
    <p:cSldViewPr snapToGrid="0">
      <p:cViewPr varScale="1">
        <p:scale>
          <a:sx n="100" d="100"/>
          <a:sy n="100" d="100"/>
        </p:scale>
        <p:origin x="-2340" y="-426"/>
      </p:cViewPr>
      <p:guideLst>
        <p:guide orient="horz" pos="2157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1"/>
        <p:guide pos="2181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commentAuthors" Target="commentAuthors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0-11-19T09:35:30.066" idx="1">
    <p:pos x="-65" y="2139"/>
    <p:text>$('*')
$('h1')
$('p, span')
</p:text>
  </p:cm>
  <p:cm authorId="0" dt="2020-11-19T09:39:17.914" idx="2">
    <p:pos x="-49" y="2683"/>
    <p:text>$('table tr')
$('table&gt;tr')
위 두개는 가능하지만
$('table td') 
이건 후손이니까 되는데$('table&gt;td')
이건 안된다. td는 후손이지 자식이 아니니까</p:text>
  </p:cm>
</p:cmLst>
</file>

<file path=ppt/comments/comment2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0-11-19T11:24:52.512" idx="3">
    <p:pos x="9" y="9"/>
    <p:text>$('p[title]') 이건 타이틀을 갖고 있는 p태그를 선택해라
$('p[title = abc]')
타이틀이 abc인 걸 선택해라
</p:text>
  </p:cm>
</p:cmLst>
</file>

<file path=ppt/comments/comment3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0-11-20T09:05:15.504" idx="4">
    <p:pos x="10" y="10"/>
    <p:text>$('input [type=button]'
이렇게 쓰던걸
$'input:button' 이렇게 쓸수..?</p:text>
  </p:cm>
</p:cmLst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/>
          <a:lstStyle>
            <a:lvl1pPr eaLnBrk="1" hangingPunct="1">
              <a:defRPr sz="1200"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/>
          <a:lstStyle>
            <a:lvl1pPr algn="r" eaLnBrk="1" hangingPunct="1">
              <a:defRPr sz="1200"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/>
          <a:lstStyle>
            <a:lvl1pPr eaLnBrk="1" hangingPunct="1">
              <a:defRPr sz="1200"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/>
          <a:lstStyle>
            <a:lvl1pPr algn="r" eaLnBrk="1" hangingPunct="1">
              <a:defRPr sz="1200">
                <a:ea typeface="굴림"/>
              </a:defRPr>
            </a:lvl1pPr>
          </a:lstStyle>
          <a:p>
            <a:pPr>
              <a:defRPr/>
            </a:pPr>
            <a:fld id="{176FFADF-79CB-4D72-852F-AAC670A3D03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/>
          <a:lstStyle>
            <a:lvl1pPr defTabSz="922338" eaLnBrk="1" hangingPunct="1">
              <a:defRPr sz="1200"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/>
          <a:lstStyle>
            <a:lvl1pPr algn="r" defTabSz="922338" eaLnBrk="1" hangingPunct="1">
              <a:defRPr sz="1200"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/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/>
          <a:lstStyle>
            <a:lvl1pPr defTabSz="922338" eaLnBrk="1" hangingPunct="1">
              <a:defRPr sz="1200"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/>
          <a:lstStyle>
            <a:lvl1pPr algn="r" defTabSz="922338" eaLnBrk="1" hangingPunct="1">
              <a:defRPr sz="1200">
                <a:ea typeface="굴림"/>
              </a:defRPr>
            </a:lvl1pPr>
          </a:lstStyle>
          <a:p>
            <a:pPr>
              <a:defRPr/>
            </a:pPr>
            <a:fld id="{949F3908-8432-46C2-9A97-2AAB410800A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1162050" y="692150"/>
            <a:ext cx="4610100" cy="3457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9F3908-8432-46C2-9A97-2AAB410800A8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jquery-logo-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50130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invGray"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</p:spPr>
        <p:txBody>
          <a:bodyPr/>
          <a:lstStyle>
            <a:lvl1pPr marL="717550" indent="0" algn="r">
              <a:defRPr sz="36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69403"/>
            <a:ext cx="8618239" cy="4991548"/>
          </a:xfrm>
        </p:spPr>
        <p:txBody>
          <a:bodyPr/>
          <a:lstStyle>
            <a:lvl1pPr>
              <a:buClr>
                <a:srgbClr val="460000"/>
              </a:buClr>
              <a:buFont typeface="Wingdings" pitchFamily="2" charset="2"/>
              <a:buChar char="u"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5C0000"/>
              </a:buClr>
              <a:buFont typeface="Wingdings" pitchFamily="2" charset="2"/>
              <a:buChar char="l"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5C0000"/>
              </a:buClr>
              <a:buFont typeface="Wingdings" pitchFamily="2" charset="2"/>
              <a:buChar char="§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Clr>
                <a:srgbClr val="7E0404"/>
              </a:buCl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Clr>
                <a:srgbClr val="68040B"/>
              </a:buClr>
              <a:buFont typeface="Wingdings" pitchFamily="2" charset="2"/>
              <a:buChar char="ü"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1_Crayons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/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Freeform 126"/>
          <p:cNvSpPr/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</a:ln>
        </p:spPr>
        <p:txBody>
          <a:bodyPr wrap="none" anchor="ctr"/>
          <a:lstStyle/>
          <a:p>
            <a:pPr/>
            <a:endParaRPr lang="ko-KR" altLang="en-US"/>
          </a:p>
        </p:txBody>
      </p:sp>
      <p:grpSp>
        <p:nvGrpSpPr>
          <p:cNvPr id="9" name="Group 192"/>
          <p:cNvGrpSpPr/>
          <p:nvPr/>
        </p:nvGrpSpPr>
        <p:grpSpPr>
          <a:xfrm rot="0">
            <a:off x="236668" y="720761"/>
            <a:ext cx="8665342" cy="79709"/>
            <a:chOff x="192" y="446"/>
            <a:chExt cx="5513" cy="78"/>
          </a:xfrm>
          <a:solidFill>
            <a:srgbClr val="00006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/>
            </a:ln>
            <a:effectLst/>
          </p:spPr>
          <p:txBody>
            <a:bodyPr wrap="none" anchor="ctr"/>
            <a:lstStyle/>
            <a:p>
              <a:pPr hangingPunct="1"/>
              <a:endParaRPr lang="ko-KR" altLang="en-US" sz="1800">
                <a:solidFill>
                  <a:srgbClr val="000000"/>
                </a:solidFill>
                <a:latin typeface="Arial"/>
                <a:ea typeface="굴림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 w="19050">
              <a:solidFill>
                <a:srgbClr val="000066"/>
              </a:solidFill>
              <a:round/>
            </a:ln>
            <a:effectLst/>
          </p:spPr>
          <p:txBody>
            <a:bodyPr wrap="square"/>
            <a:lstStyle/>
            <a:p>
              <a:pPr hangingPunct="1"/>
              <a:endParaRPr lang="ko-KR" altLang="en-US" sz="1800">
                <a:solidFill>
                  <a:srgbClr val="000000"/>
                </a:solidFill>
                <a:latin typeface="Arial"/>
                <a:ea typeface="+mn-ea"/>
              </a:endParaRPr>
            </a:p>
          </p:txBody>
        </p:sp>
      </p:grpSp>
      <p:sp>
        <p:nvSpPr>
          <p:cNvPr id="28" name="제목 개체 틀 27"/>
          <p:cNvSpPr>
            <a:spLocks noGrp="1"/>
          </p:cNvSpPr>
          <p:nvPr>
            <p:ph type="title" idx="0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xmlns:mc="http://schemas.openxmlformats.org/markup-compatibility/2006" xmlns:hp="http://schemas.haansoft.com/office/presentation/8.0" kumimoji="1" sz="4000" b="1" mc:Ignorable="hp" hp:hslEmbossed="0">
          <a:solidFill>
            <a:srgbClr val="000066"/>
          </a:solidFill>
          <a:effectLst>
            <a:outerShdw blurRad="38100" dist="38100" dir="2700000" algn="tl">
              <a:srgbClr val="000000">
                <a:alpha val="43140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/>
          <a:ea typeface="굴림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/>
          <a:ea typeface="굴림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/>
          <a:ea typeface="굴림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/>
          <a:ea typeface="굴림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/>
          <a:ea typeface="굴림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rgbClr val="760000"/>
        </a:buClr>
        <a:buFont typeface="Wingdings"/>
        <a:buChar char="u"/>
        <a:defRPr kumimoji="1" sz="20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rgbClr val="70060e"/>
        </a:buClr>
        <a:buFont typeface="Wingdings"/>
        <a:buChar char="l"/>
        <a:defRPr kumimoji="1" sz="2000">
          <a:solidFill>
            <a:schemeClr val="tx1"/>
          </a:solidFill>
          <a:latin typeface="맑은 고딕"/>
          <a:ea typeface="맑은 고딕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rgbClr val="680816"/>
        </a:buClr>
        <a:buFont typeface="Wingdings"/>
        <a:buChar char="§"/>
        <a:defRPr kumimoji="1">
          <a:solidFill>
            <a:schemeClr val="tx1"/>
          </a:solidFill>
          <a:latin typeface="맑은 고딕"/>
          <a:ea typeface="맑은 고딕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rgbClr val="680404"/>
        </a:buClr>
        <a:buFont typeface="Arial"/>
        <a:buChar char="•"/>
        <a:defRPr kumimoji="1" sz="1600">
          <a:solidFill>
            <a:schemeClr val="tx1"/>
          </a:solidFill>
          <a:latin typeface="맑은 고딕"/>
          <a:ea typeface="맑은 고딕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rgbClr val="720808"/>
        </a:buClr>
        <a:buFont typeface="Wingdings"/>
        <a:buChar char="ü"/>
        <a:defRPr kumimoji="1" sz="1400">
          <a:solidFill>
            <a:schemeClr val="tx1"/>
          </a:solidFill>
          <a:latin typeface="맑은 고딕"/>
          <a:ea typeface="맑은 고딕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50946" y="5034579"/>
            <a:ext cx="29475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xmlns:mc="http://schemas.openxmlformats.org/markup-compatibility/2006" xmlns:hp="http://schemas.haansoft.com/office/presentation/8.0" lang="en-US" altLang="ko-KR" sz="2800" b="1" mc:Ignorable="hp" hp:hslEmbossed="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jQuery </a:t>
            </a:r>
            <a:r>
              <a:rPr xmlns:mc="http://schemas.openxmlformats.org/markup-compatibility/2006" xmlns:hp="http://schemas.haansoft.com/office/presentation/8.0" lang="ko-KR" altLang="en-US" sz="2800" b="1" mc:Ignorable="hp" hp:hslEmbossed="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선택자</a:t>
            </a:r>
            <a:endParaRPr xmlns:mc="http://schemas.openxmlformats.org/markup-compatibility/2006" xmlns:hp="http://schemas.haansoft.com/office/presentation/8.0" lang="ko-KR" altLang="en-US" sz="2800" b="1" mc:Ignorable="hp" hp:hslEmbossed="0"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그림 6" descr="bottom-logo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742261" y="6135671"/>
            <a:ext cx="1724025" cy="2667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1290918"/>
            <a:ext cx="8639754" cy="525484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1300"/>
              <a:t>&lt;body&gt;</a:t>
            </a:r>
            <a:endParaRPr lang="en-US" altLang="ko-KR" sz="1300"/>
          </a:p>
          <a:p>
            <a:pPr marL="0" indent="0">
              <a:buNone/>
              <a:defRPr/>
            </a:pPr>
            <a:r>
              <a:rPr lang="en-US" altLang="ko-KR" sz="1300"/>
              <a:t>&lt;a href="http://www.ddit.or.kr"&gt;(</a:t>
            </a:r>
            <a:r>
              <a:rPr lang="ko-KR" altLang="en-US" sz="1300"/>
              <a:t>재</a:t>
            </a:r>
            <a:r>
              <a:rPr lang="en-US" altLang="ko-KR" sz="1300"/>
              <a:t>)</a:t>
            </a:r>
            <a:r>
              <a:rPr lang="ko-KR" altLang="en-US" sz="1300"/>
              <a:t>대덕 인재 개발원</a:t>
            </a:r>
            <a:r>
              <a:rPr lang="en-US" altLang="ko-KR" sz="1300"/>
              <a:t>&lt;/a&gt;&lt;br&gt;&lt;br&gt;</a:t>
            </a:r>
            <a:endParaRPr lang="en-US" altLang="ko-KR" sz="1300"/>
          </a:p>
          <a:p>
            <a:pPr marL="0" indent="0">
              <a:buNone/>
              <a:defRPr/>
            </a:pPr>
            <a:r>
              <a:rPr lang="en-US" altLang="ko-KR" sz="1300"/>
              <a:t>&lt;a href="mailto:power2c@ddit.or.kr"&gt;</a:t>
            </a:r>
            <a:r>
              <a:rPr lang="ko-KR" altLang="en-US" sz="1300"/>
              <a:t>빠워에게 메일보내기</a:t>
            </a:r>
            <a:r>
              <a:rPr lang="en-US" altLang="ko-KR" sz="1300"/>
              <a:t>&lt;/a&gt;&lt;br&gt;&lt;br&gt;</a:t>
            </a:r>
            <a:endParaRPr lang="en-US" altLang="ko-KR" sz="1300"/>
          </a:p>
          <a:p>
            <a:pPr marL="0" indent="0">
              <a:buNone/>
              <a:defRPr/>
            </a:pPr>
            <a:r>
              <a:rPr lang="en-US" altLang="ko-KR" sz="1300"/>
              <a:t>&lt;div&gt;&lt;label&gt;Some images:&lt;/label&gt;&lt;/div&gt;</a:t>
            </a:r>
            <a:endParaRPr lang="en-US" altLang="ko-KR" sz="1300"/>
          </a:p>
          <a:p>
            <a:pPr marL="0" indent="0">
              <a:buNone/>
              <a:defRPr/>
            </a:pPr>
            <a:r>
              <a:rPr lang="en-US" altLang="ko-KR" sz="1300"/>
              <a:t>&lt;div&gt;</a:t>
            </a:r>
            <a:endParaRPr lang="en-US" altLang="ko-KR" sz="1300"/>
          </a:p>
          <a:p>
            <a:pPr marL="0" indent="0">
              <a:buNone/>
              <a:defRPr/>
            </a:pPr>
            <a:r>
              <a:rPr lang="en-US" altLang="ko-KR" sz="1300"/>
              <a:t>  &lt;img src="images/image.1.jpg" id=“img1" alt="Hibiscus"&gt;</a:t>
            </a:r>
            <a:endParaRPr lang="en-US" altLang="ko-KR" sz="1300"/>
          </a:p>
          <a:p>
            <a:pPr marL="0" indent="0">
              <a:buNone/>
              <a:defRPr/>
            </a:pPr>
            <a:r>
              <a:rPr lang="en-US" altLang="ko-KR" sz="1300"/>
              <a:t>  &lt;img src="images/image.2.jpg" id="little-Bear" title="A dog named little Bear"&gt;</a:t>
            </a:r>
            <a:endParaRPr lang="en-US" altLang="ko-KR" sz="1300"/>
          </a:p>
          <a:p>
            <a:pPr marL="0" indent="0">
              <a:buNone/>
              <a:defRPr/>
            </a:pPr>
            <a:r>
              <a:rPr lang="en-US" altLang="ko-KR" sz="1300"/>
              <a:t>  &lt;img src="images/image.3.jpg" id="verbena" alt="Verbena"&gt;</a:t>
            </a:r>
            <a:endParaRPr lang="en-US" altLang="ko-KR" sz="1300"/>
          </a:p>
          <a:p>
            <a:pPr marL="0" indent="0">
              <a:buNone/>
              <a:defRPr/>
            </a:pPr>
            <a:r>
              <a:rPr lang="en-US" altLang="ko-KR" sz="1300"/>
              <a:t>  &lt;img src="images/image.4.jpg" id="cozmo" title="A puppy named Cozmo"&gt;</a:t>
            </a:r>
            <a:endParaRPr lang="en-US" altLang="ko-KR" sz="1300"/>
          </a:p>
          <a:p>
            <a:pPr marL="0" indent="0">
              <a:buNone/>
              <a:defRPr/>
            </a:pPr>
            <a:r>
              <a:rPr lang="en-US" altLang="ko-KR" sz="1300"/>
              <a:t>  &lt;img src="images/image.5.jpg" id="tigerLily" alt="Tiger Lily"&gt;</a:t>
            </a:r>
            <a:endParaRPr lang="en-US" altLang="ko-KR" sz="1300"/>
          </a:p>
          <a:p>
            <a:pPr marL="0" indent="0">
              <a:buNone/>
              <a:defRPr/>
            </a:pPr>
            <a:r>
              <a:rPr lang="en-US" altLang="ko-KR" sz="1300"/>
              <a:t>  &lt;img src="images/image.6.jpg" id="little" title="coffeePot"&gt;</a:t>
            </a:r>
            <a:endParaRPr lang="en-US" altLang="ko-KR" sz="1300"/>
          </a:p>
          <a:p>
            <a:pPr marL="0" indent="0">
              <a:buNone/>
              <a:defRPr/>
            </a:pPr>
            <a:r>
              <a:rPr lang="en-US" altLang="ko-KR" sz="1300"/>
              <a:t>  &lt;img src="images/</a:t>
            </a:r>
            <a:r>
              <a:rPr lang="ko-KR" altLang="en-US" sz="1300"/>
              <a:t>산</a:t>
            </a:r>
            <a:r>
              <a:rPr lang="en-US" altLang="ko-KR" sz="1300"/>
              <a:t>.png"&gt;</a:t>
            </a:r>
            <a:endParaRPr lang="en-US" altLang="ko-KR" sz="1300"/>
          </a:p>
          <a:p>
            <a:pPr marL="0" indent="0">
              <a:buNone/>
              <a:defRPr/>
            </a:pPr>
            <a:r>
              <a:rPr lang="en-US" altLang="ko-KR" sz="1300"/>
              <a:t>&lt;/div&gt;</a:t>
            </a:r>
            <a:endParaRPr lang="en-US" altLang="ko-KR" sz="1300"/>
          </a:p>
          <a:p>
            <a:pPr marL="0" indent="0">
              <a:buNone/>
              <a:defRPr/>
            </a:pPr>
            <a:r>
              <a:rPr lang="en-US" altLang="ko-KR" sz="1300"/>
              <a:t>&lt;div id="someDiv"&gt;</a:t>
            </a:r>
            <a:r>
              <a:rPr lang="ko-KR" altLang="en-US" sz="1300"/>
              <a:t>이곳은 </a:t>
            </a:r>
            <a:r>
              <a:rPr lang="en-US" altLang="ko-KR" sz="1300"/>
              <a:t>ID</a:t>
            </a:r>
            <a:r>
              <a:rPr lang="ko-KR" altLang="en-US" sz="1300"/>
              <a:t>속성이 </a:t>
            </a:r>
            <a:r>
              <a:rPr lang="en-US" altLang="ko-KR" sz="1300"/>
              <a:t>&lt;tt&gt;someDiv&lt;/tt&gt;</a:t>
            </a:r>
            <a:r>
              <a:rPr lang="ko-KR" altLang="en-US" sz="1300"/>
              <a:t>인 </a:t>
            </a:r>
            <a:r>
              <a:rPr lang="en-US" altLang="ko-KR" sz="1300"/>
              <a:t>&amp;lt;div&amp;gt;</a:t>
            </a:r>
            <a:r>
              <a:rPr lang="ko-KR" altLang="en-US" sz="1300"/>
              <a:t>태그 입니다</a:t>
            </a:r>
            <a:r>
              <a:rPr lang="en-US" altLang="ko-KR" sz="1300"/>
              <a:t>. &lt;/div&gt;</a:t>
            </a:r>
            <a:endParaRPr lang="en-US" altLang="ko-KR" sz="1300"/>
          </a:p>
          <a:p>
            <a:pPr marL="0" indent="0">
              <a:buNone/>
              <a:defRPr/>
            </a:pPr>
            <a:r>
              <a:rPr lang="en-US" altLang="ko-KR" sz="1300"/>
              <a:t>&lt;form&gt;</a:t>
            </a:r>
            <a:endParaRPr lang="en-US" altLang="ko-KR" sz="1300"/>
          </a:p>
          <a:p>
            <a:pPr marL="0" indent="0">
              <a:buNone/>
              <a:defRPr/>
            </a:pPr>
            <a:r>
              <a:rPr lang="en-US" altLang="ko-KR" sz="1300"/>
              <a:t>  &lt;div&gt;</a:t>
            </a:r>
            <a:endParaRPr lang="en-US" altLang="ko-KR" sz="1300"/>
          </a:p>
          <a:p>
            <a:pPr marL="0" indent="0">
              <a:buNone/>
              <a:defRPr/>
            </a:pPr>
            <a:r>
              <a:rPr lang="en-US" altLang="ko-KR" sz="1300"/>
              <a:t>    &lt;label&gt;Text:&lt;/label&gt; &lt;input type="text" id="aTextField" name="someTextField"/&gt;</a:t>
            </a:r>
            <a:endParaRPr lang="en-US" altLang="ko-KR" sz="1300"/>
          </a:p>
          <a:p>
            <a:pPr marL="0" indent="0">
              <a:buNone/>
              <a:defRPr/>
            </a:pPr>
            <a:r>
              <a:rPr lang="en-US" altLang="ko-KR" sz="1300"/>
              <a:t>  &lt;/div&gt;</a:t>
            </a:r>
            <a:endParaRPr lang="en-US" altLang="ko-KR" sz="1300"/>
          </a:p>
          <a:p>
            <a:pPr marL="0" indent="0">
              <a:buNone/>
              <a:defRPr/>
            </a:pPr>
            <a:r>
              <a:rPr lang="en-US" altLang="ko-KR" sz="1300"/>
              <a:t>   &lt;button type="submit" id="submitButton"&gt;Submit&lt;/button&gt;&lt;input type="button" value="</a:t>
            </a:r>
            <a:r>
              <a:rPr lang="ko-KR" altLang="en-US" sz="1300"/>
              <a:t>클릭</a:t>
            </a:r>
            <a:r>
              <a:rPr lang="en-US" altLang="ko-KR" sz="1300"/>
              <a:t>~~"&gt;</a:t>
            </a:r>
            <a:endParaRPr lang="en-US" altLang="ko-KR" sz="1300"/>
          </a:p>
          <a:p>
            <a:pPr marL="0" indent="0">
              <a:buNone/>
              <a:defRPr/>
            </a:pPr>
            <a:r>
              <a:rPr lang="en-US" altLang="ko-KR" sz="1300"/>
              <a:t>&lt;/form&gt;</a:t>
            </a:r>
            <a:endParaRPr lang="en-US" altLang="ko-KR" sz="1300"/>
          </a:p>
          <a:p>
            <a:pPr marL="0" indent="0">
              <a:buNone/>
              <a:defRPr/>
            </a:pPr>
            <a:r>
              <a:rPr lang="en-US" altLang="ko-KR" sz="1300"/>
              <a:t>&lt;/body&gt;</a:t>
            </a:r>
            <a:endParaRPr lang="ko-KR" altLang="en-US" sz="1300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속성선택자 </a:t>
            </a:r>
            <a:r>
              <a:rPr lang="en-US" altLang="ko-KR"/>
              <a:t>2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941" y="1280160"/>
            <a:ext cx="8628997" cy="468080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//type</a:t>
            </a:r>
            <a:r>
              <a:rPr lang="ko-KR" altLang="en-US"/>
              <a:t>이 </a:t>
            </a:r>
            <a:r>
              <a:rPr lang="en-US" altLang="ko-KR"/>
              <a:t>button</a:t>
            </a:r>
            <a:r>
              <a:rPr lang="ko-KR" altLang="en-US"/>
              <a:t>인 </a:t>
            </a:r>
            <a:r>
              <a:rPr lang="en-US" altLang="ko-KR"/>
              <a:t>input</a:t>
            </a:r>
            <a:r>
              <a:rPr lang="ko-KR" altLang="en-US"/>
              <a:t>요소의 배경색 변경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</a:t>
            </a:r>
            <a:r>
              <a:rPr lang="en-US" altLang="ko-KR"/>
              <a:t>//href</a:t>
            </a:r>
            <a:r>
              <a:rPr lang="ko-KR" altLang="en-US"/>
              <a:t>가 </a:t>
            </a:r>
            <a:r>
              <a:rPr lang="en-US" altLang="ko-KR"/>
              <a:t>mailto </a:t>
            </a:r>
            <a:r>
              <a:rPr lang="ko-KR" altLang="en-US"/>
              <a:t>로 시작하는 </a:t>
            </a:r>
            <a:r>
              <a:rPr lang="en-US" altLang="ko-KR"/>
              <a:t>a </a:t>
            </a:r>
            <a:r>
              <a:rPr lang="ko-KR" altLang="en-US"/>
              <a:t>요소의 배경색 변경 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</a:t>
            </a:r>
            <a:r>
              <a:rPr lang="en-US" altLang="ko-KR"/>
              <a:t>//id </a:t>
            </a:r>
            <a:r>
              <a:rPr lang="ko-KR" altLang="en-US"/>
              <a:t>가 </a:t>
            </a:r>
            <a:r>
              <a:rPr lang="en-US" altLang="ko-KR"/>
              <a:t>img1</a:t>
            </a:r>
            <a:r>
              <a:rPr lang="ko-KR" altLang="en-US"/>
              <a:t>인것만 제외한</a:t>
            </a:r>
            <a:r>
              <a:rPr lang="en-US" altLang="ko-KR"/>
              <a:t>(</a:t>
            </a:r>
            <a:r>
              <a:rPr lang="ko-KR" altLang="en-US"/>
              <a:t>아닌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img</a:t>
            </a:r>
            <a:r>
              <a:rPr lang="ko-KR" altLang="en-US"/>
              <a:t>요소의 테두리 변경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</a:t>
            </a:r>
            <a:r>
              <a:rPr lang="en-US" altLang="ko-KR"/>
              <a:t>//src</a:t>
            </a:r>
            <a:r>
              <a:rPr lang="ko-KR" altLang="en-US"/>
              <a:t>가 </a:t>
            </a:r>
            <a:r>
              <a:rPr lang="en-US" altLang="ko-KR"/>
              <a:t>png</a:t>
            </a:r>
            <a:r>
              <a:rPr lang="ko-KR" altLang="en-US"/>
              <a:t>로 끝나는 </a:t>
            </a:r>
            <a:r>
              <a:rPr lang="en-US" altLang="ko-KR"/>
              <a:t>img </a:t>
            </a:r>
            <a:r>
              <a:rPr lang="ko-KR" altLang="en-US"/>
              <a:t>요소의 테두리 변경 </a:t>
            </a:r>
            <a:endParaRPr lang="ko-KR" altLang="en-US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//type</a:t>
            </a:r>
            <a:r>
              <a:rPr lang="ko-KR" altLang="en-US"/>
              <a:t>이 </a:t>
            </a:r>
            <a:r>
              <a:rPr lang="en-US" altLang="ko-KR"/>
              <a:t>text</a:t>
            </a:r>
            <a:r>
              <a:rPr lang="ko-KR" altLang="en-US"/>
              <a:t>인 </a:t>
            </a:r>
            <a:r>
              <a:rPr lang="en-US" altLang="ko-KR"/>
              <a:t>input </a:t>
            </a:r>
            <a:r>
              <a:rPr lang="ko-KR" altLang="en-US"/>
              <a:t>요소의 테두리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</a:t>
            </a:r>
            <a:r>
              <a:rPr lang="en-US" altLang="ko-KR"/>
              <a:t>//title </a:t>
            </a:r>
            <a:r>
              <a:rPr lang="ko-KR" altLang="en-US"/>
              <a:t>이 </a:t>
            </a:r>
            <a:r>
              <a:rPr lang="en-US" altLang="ko-KR"/>
              <a:t>named </a:t>
            </a:r>
            <a:r>
              <a:rPr lang="ko-KR" altLang="en-US"/>
              <a:t>단어</a:t>
            </a:r>
            <a:r>
              <a:rPr lang="en-US" altLang="ko-KR"/>
              <a:t>(</a:t>
            </a:r>
            <a:r>
              <a:rPr lang="ko-KR" altLang="en-US"/>
              <a:t>공백구분</a:t>
            </a:r>
            <a:r>
              <a:rPr lang="en-US" altLang="ko-KR"/>
              <a:t>)</a:t>
            </a:r>
            <a:r>
              <a:rPr lang="ko-KR" altLang="en-US"/>
              <a:t>를 포함한 </a:t>
            </a:r>
            <a:r>
              <a:rPr lang="en-US" altLang="ko-KR"/>
              <a:t>img </a:t>
            </a:r>
            <a:r>
              <a:rPr lang="ko-KR" altLang="en-US"/>
              <a:t>요소 의 테두리 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</a:t>
            </a:r>
            <a:r>
              <a:rPr lang="en-US" altLang="ko-KR"/>
              <a:t>//href</a:t>
            </a:r>
            <a:r>
              <a:rPr lang="ko-KR" altLang="en-US"/>
              <a:t>가 </a:t>
            </a:r>
            <a:r>
              <a:rPr lang="en-US" altLang="ko-KR"/>
              <a:t>power2c</a:t>
            </a:r>
            <a:r>
              <a:rPr lang="ko-KR" altLang="en-US"/>
              <a:t>를 포함하는 모든 </a:t>
            </a:r>
            <a:r>
              <a:rPr lang="en-US" altLang="ko-KR"/>
              <a:t>a </a:t>
            </a:r>
            <a:r>
              <a:rPr lang="ko-KR" altLang="en-US"/>
              <a:t>요소  의 밑줄 없음 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</a:t>
            </a:r>
            <a:r>
              <a:rPr lang="en-US" altLang="ko-KR"/>
              <a:t>//id</a:t>
            </a:r>
            <a:r>
              <a:rPr lang="ko-KR" altLang="en-US"/>
              <a:t>가 </a:t>
            </a:r>
            <a:r>
              <a:rPr lang="en-US" altLang="ko-KR"/>
              <a:t>little </a:t>
            </a:r>
            <a:r>
              <a:rPr lang="ko-KR" altLang="en-US"/>
              <a:t>이거나 </a:t>
            </a:r>
            <a:r>
              <a:rPr lang="en-US" altLang="ko-KR"/>
              <a:t>little- </a:t>
            </a:r>
            <a:r>
              <a:rPr lang="ko-KR" altLang="en-US"/>
              <a:t>로 시작하는  </a:t>
            </a:r>
            <a:r>
              <a:rPr lang="en-US" altLang="ko-KR"/>
              <a:t>img</a:t>
            </a:r>
            <a:r>
              <a:rPr lang="ko-KR" altLang="en-US"/>
              <a:t>요소 의 테두리 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</a:t>
            </a:r>
            <a:r>
              <a:rPr lang="en-US" altLang="ko-KR"/>
              <a:t>//alt </a:t>
            </a:r>
            <a:r>
              <a:rPr lang="ko-KR" altLang="en-US"/>
              <a:t>속성을 갖는 이미지 요소 의 테두리</a:t>
            </a:r>
            <a:r>
              <a:rPr lang="en-US" altLang="ko-KR"/>
              <a:t>- 2px </a:t>
            </a:r>
            <a:r>
              <a:rPr lang="ko-KR" altLang="en-US"/>
              <a:t>단선  레드 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 </a:t>
            </a:r>
            <a:endParaRPr lang="en-US" altLang="ko-KR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속성선택자 </a:t>
            </a:r>
            <a:r>
              <a:rPr lang="en-US" altLang="ko-KR"/>
              <a:t>2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0"/>
          </p:nvPr>
        </p:nvGraphicFramePr>
        <p:xfrm>
          <a:off x="513676" y="1623955"/>
          <a:ext cx="8212138" cy="4161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/>
                <a:gridCol w="6703378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400"/>
                        <a:t>셀렉터</a:t>
                      </a:r>
                      <a:endParaRPr lang="ko-KR" altLang="en-US" sz="2400"/>
                    </a:p>
                  </a:txBody>
                  <a:tcPr marL="91440" marR="91440">
                    <a:solidFill>
                      <a:srgbClr val="6699ff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400"/>
                        <a:t>설      명</a:t>
                      </a:r>
                      <a:endParaRPr lang="ko-KR" altLang="en-US" sz="2400"/>
                    </a:p>
                  </a:txBody>
                  <a:tcPr marL="91440" marR="91440">
                    <a:solidFill>
                      <a:srgbClr val="6699ff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:input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모든 </a:t>
                      </a:r>
                      <a:r>
                        <a:rPr lang="en-US" altLang="ko-KR"/>
                        <a:t>input, </a:t>
                      </a:r>
                      <a:r>
                        <a:rPr lang="ko-KR" altLang="en-US"/>
                        <a:t>모든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button, select, textarea </a:t>
                      </a:r>
                      <a:r>
                        <a:rPr lang="ko-KR" altLang="en-US"/>
                        <a:t>요소들</a:t>
                      </a:r>
                      <a:r>
                        <a:rPr lang="en-US" altLang="ko-KR"/>
                        <a:t> 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:text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text</a:t>
                      </a:r>
                      <a:r>
                        <a:rPr lang="ko-KR" altLang="en-US"/>
                        <a:t>타입의 </a:t>
                      </a:r>
                      <a:r>
                        <a:rPr lang="en-US" altLang="ko-KR"/>
                        <a:t>input </a:t>
                      </a:r>
                      <a:r>
                        <a:rPr lang="ko-KR" altLang="en-US"/>
                        <a:t>요소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:password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password </a:t>
                      </a:r>
                      <a:r>
                        <a:rPr lang="ko-KR" altLang="en-US"/>
                        <a:t>타입의 </a:t>
                      </a:r>
                      <a:r>
                        <a:rPr lang="en-US" altLang="ko-KR"/>
                        <a:t>input </a:t>
                      </a:r>
                      <a:r>
                        <a:rPr lang="ko-KR" altLang="en-US"/>
                        <a:t>요소 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:radio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radio </a:t>
                      </a:r>
                      <a:r>
                        <a:rPr lang="ko-KR" altLang="en-US"/>
                        <a:t>타입의 </a:t>
                      </a:r>
                      <a:r>
                        <a:rPr lang="en-US" altLang="ko-KR"/>
                        <a:t>input </a:t>
                      </a:r>
                      <a:r>
                        <a:rPr lang="ko-KR" altLang="en-US"/>
                        <a:t>요소 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:checkbox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checkbox </a:t>
                      </a:r>
                      <a:r>
                        <a:rPr lang="ko-KR" altLang="en-US"/>
                        <a:t>타입의 </a:t>
                      </a:r>
                      <a:r>
                        <a:rPr lang="en-US" altLang="ko-KR"/>
                        <a:t>input </a:t>
                      </a:r>
                      <a:r>
                        <a:rPr lang="ko-KR" altLang="en-US"/>
                        <a:t>요소 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:submit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submit </a:t>
                      </a:r>
                      <a:r>
                        <a:rPr lang="ko-KR" altLang="en-US"/>
                        <a:t>타입의 </a:t>
                      </a:r>
                      <a:r>
                        <a:rPr lang="en-US" altLang="ko-KR"/>
                        <a:t>input</a:t>
                      </a:r>
                      <a:r>
                        <a:rPr lang="ko-KR" altLang="en-US"/>
                        <a:t>과 </a:t>
                      </a:r>
                      <a:r>
                        <a:rPr lang="en-US" altLang="ko-KR"/>
                        <a:t>button </a:t>
                      </a:r>
                      <a:r>
                        <a:rPr lang="ko-KR" altLang="en-US"/>
                        <a:t>요소 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:reset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l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ko-KR"/>
                        <a:t>reset </a:t>
                      </a:r>
                      <a:r>
                        <a:rPr lang="ko-KR" altLang="en-US"/>
                        <a:t>타입의 </a:t>
                      </a:r>
                      <a:r>
                        <a:rPr lang="en-US" altLang="ko-KR"/>
                        <a:t>input</a:t>
                      </a:r>
                      <a:r>
                        <a:rPr lang="ko-KR" altLang="en-US"/>
                        <a:t>과</a:t>
                      </a:r>
                      <a:r>
                        <a:rPr lang="en-US" altLang="ko-KR"/>
                        <a:t> button </a:t>
                      </a:r>
                      <a:r>
                        <a:rPr lang="ko-KR" altLang="en-US"/>
                        <a:t>요소 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:image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image</a:t>
                      </a:r>
                      <a:r>
                        <a:rPr lang="ko-KR" altLang="en-US"/>
                        <a:t>타입의 </a:t>
                      </a:r>
                      <a:r>
                        <a:rPr lang="en-US" altLang="ko-KR"/>
                        <a:t>input </a:t>
                      </a:r>
                      <a:r>
                        <a:rPr lang="ko-KR" altLang="en-US"/>
                        <a:t>요소 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:button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모든 </a:t>
                      </a:r>
                      <a:r>
                        <a:rPr lang="en-US" altLang="ko-KR"/>
                        <a:t>button</a:t>
                      </a:r>
                      <a:r>
                        <a:rPr lang="ko-KR" altLang="en-US"/>
                        <a:t>요소들과 </a:t>
                      </a:r>
                      <a:r>
                        <a:rPr lang="en-US" altLang="ko-KR"/>
                        <a:t> type</a:t>
                      </a:r>
                      <a:r>
                        <a:rPr lang="ko-KR" altLang="en-US"/>
                        <a:t>이 </a:t>
                      </a:r>
                      <a:r>
                        <a:rPr lang="en-US" altLang="ko-KR"/>
                        <a:t>button</a:t>
                      </a:r>
                      <a:r>
                        <a:rPr lang="ko-KR" altLang="en-US"/>
                        <a:t>인</a:t>
                      </a:r>
                      <a:r>
                        <a:rPr lang="en-US" altLang="ko-KR"/>
                        <a:t> input </a:t>
                      </a:r>
                      <a:r>
                        <a:rPr lang="ko-KR" altLang="en-US"/>
                        <a:t>요소 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:file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file</a:t>
                      </a:r>
                      <a:r>
                        <a:rPr lang="ko-KR" altLang="en-US"/>
                        <a:t>타입의 </a:t>
                      </a:r>
                      <a:r>
                        <a:rPr lang="en-US" altLang="ko-KR"/>
                        <a:t>input </a:t>
                      </a:r>
                      <a:r>
                        <a:rPr lang="ko-KR" altLang="en-US"/>
                        <a:t>요소 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3. </a:t>
            </a:r>
            <a:r>
              <a:rPr lang="ko-KR" altLang="en-US"/>
              <a:t>입력양식</a:t>
            </a:r>
            <a:r>
              <a:rPr lang="en-US" altLang="ko-KR"/>
              <a:t>(form)</a:t>
            </a:r>
            <a:r>
              <a:rPr lang="ko-KR" altLang="en-US"/>
              <a:t>선택자 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1671" y="978946"/>
            <a:ext cx="72398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/>
              <a:buChar char="u"/>
              <a:defRPr/>
            </a:pPr>
            <a:r>
              <a:rPr lang="ko-KR" altLang="en-US"/>
              <a:t> </a:t>
            </a:r>
            <a:r>
              <a:rPr lang="ko-KR" altLang="en-US" sz="2000">
                <a:latin typeface="맑은 고딕"/>
                <a:ea typeface="맑은 고딕"/>
                <a:cs typeface="+mn-cs"/>
              </a:rPr>
              <a:t>속성 선택자를 간단히 함 </a:t>
            </a:r>
            <a:endParaRPr lang="ko-KR" altLang="en-US" sz="2000"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47887"/>
            <a:ext cx="8661270" cy="536478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349298" y="1493134"/>
            <a:ext cx="6055112" cy="47456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입력양식</a:t>
            </a:r>
            <a:r>
              <a:rPr lang="en-US" altLang="ko-KR"/>
              <a:t> (form)</a:t>
            </a:r>
            <a:r>
              <a:rPr lang="ko-KR" altLang="en-US"/>
              <a:t> 선택자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1269403"/>
            <a:ext cx="8639754" cy="520945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1600"/>
              <a:t>&lt;form onsubmit="return false;"&gt; 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Text : &lt;input type="text"/&gt;&lt;br&gt; 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Password : &lt;input type="password" /&gt;&lt;br&gt;&lt;br&gt; 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Radio : &lt;input type="radio" name="radioGroup" id="radioA" value="A"/&gt; A 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&lt;input type="radio" name="radioGroup" id="radioB" value="B"/&gt; B&lt;br&gt;&lt;br&gt; 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Checkbox : &lt;input type="checkbox" name="checkboxes" id="checkbox1" value="1"/&gt; 1 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&lt;input type="checkbox" name="checkboxes" id="checkbox2" value="2"/&gt; 2&lt;br&gt;&lt;br&gt; 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Textarea : &lt;br&gt; &lt;textarea rows="15" cols="50" id="myTextarea" id="myTextarea"&gt;&lt;/textarea&gt;&lt;br&gt;&lt;br&gt; 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Image : &lt;input type="image" src="images/image.1.jpg"&gt;&lt;br&gt;&lt;br&gt; 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File : &lt;input type="file"&gt;&lt;br&gt;&lt;br&gt; 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Buttons : &lt;button type="button" id="normalButton"&gt;Normal&lt;/button&gt; 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&lt;button type="submit" id="submitButton"&gt;Submit&lt;/button&gt; 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&lt;button type="reset" id="resetButton"&gt;Reset&lt;/button&gt; &lt;br&gt;&lt;br&gt;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&lt;input type="button" value="</a:t>
            </a:r>
            <a:r>
              <a:rPr lang="ko-KR" altLang="en-US" sz="1600"/>
              <a:t>일반버튼</a:t>
            </a:r>
            <a:r>
              <a:rPr lang="en-US" altLang="ko-KR" sz="1600"/>
              <a:t>"&gt; 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&lt;input type="submit" value="</a:t>
            </a:r>
            <a:r>
              <a:rPr lang="ko-KR" altLang="en-US" sz="1600"/>
              <a:t>전송버튼</a:t>
            </a:r>
            <a:r>
              <a:rPr lang="en-US" altLang="ko-KR" sz="1600"/>
              <a:t>"&gt; 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&lt;input type="reset" value="</a:t>
            </a:r>
            <a:r>
              <a:rPr lang="ko-KR" altLang="en-US" sz="1600"/>
              <a:t>초기화버튼</a:t>
            </a:r>
            <a:r>
              <a:rPr lang="en-US" altLang="ko-KR" sz="1600"/>
              <a:t>"&gt; &lt;br&gt;&lt;br&gt;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&lt;/form&gt;</a:t>
            </a:r>
            <a:endParaRPr lang="ko-KR" altLang="en-US" sz="1600"/>
          </a:p>
        </p:txBody>
      </p:sp>
      <p:sp>
        <p:nvSpPr>
          <p:cNvPr id="6" name="제목 4"/>
          <p:cNvSpPr>
            <a:spLocks noGrp="1"/>
          </p:cNvSpPr>
          <p:nvPr>
            <p:ph type="title" idx="0"/>
          </p:nvPr>
        </p:nvSpPr>
        <p:spPr>
          <a:xfrm>
            <a:off x="355002" y="193638"/>
            <a:ext cx="6207163" cy="473336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입력양식</a:t>
            </a:r>
            <a:r>
              <a:rPr lang="en-US" altLang="ko-KR"/>
              <a:t> (form)</a:t>
            </a:r>
            <a:r>
              <a:rPr lang="ko-KR" altLang="en-US"/>
              <a:t> 선택자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69402"/>
            <a:ext cx="8650512" cy="533212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909763" y="1514475"/>
            <a:ext cx="5243512" cy="4514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제목 4"/>
          <p:cNvSpPr>
            <a:spLocks noGrp="1"/>
          </p:cNvSpPr>
          <p:nvPr>
            <p:ph type="title" idx="0"/>
          </p:nvPr>
        </p:nvSpPr>
        <p:spPr>
          <a:xfrm>
            <a:off x="355002" y="193638"/>
            <a:ext cx="6207163" cy="473336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입력양식</a:t>
            </a:r>
            <a:r>
              <a:rPr lang="en-US" altLang="ko-KR"/>
              <a:t> (form)</a:t>
            </a:r>
            <a:r>
              <a:rPr lang="ko-KR" altLang="en-US"/>
              <a:t> 선택자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37048" y="208878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예제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153" y="1290918"/>
            <a:ext cx="8682785" cy="510988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&lt;script&gt;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$(document).ready(function(){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	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});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&lt;/script&gt;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//input  </a:t>
            </a:r>
            <a:r>
              <a:rPr lang="ko-KR" altLang="en-US"/>
              <a:t>요소 테두리 </a:t>
            </a:r>
            <a:r>
              <a:rPr lang="en-US" altLang="ko-KR"/>
              <a:t>lime , </a:t>
            </a:r>
            <a:r>
              <a:rPr lang="ko-KR" altLang="en-US"/>
              <a:t>배경색  핑크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//input</a:t>
            </a:r>
            <a:r>
              <a:rPr lang="ko-KR" altLang="en-US"/>
              <a:t>   </a:t>
            </a:r>
            <a:r>
              <a:rPr lang="en-US" altLang="ko-KR"/>
              <a:t>type</a:t>
            </a:r>
            <a:r>
              <a:rPr lang="ko-KR" altLang="en-US"/>
              <a:t>이 </a:t>
            </a:r>
            <a:r>
              <a:rPr lang="en-US" altLang="ko-KR"/>
              <a:t>button </a:t>
            </a:r>
            <a:r>
              <a:rPr lang="ko-KR" altLang="en-US"/>
              <a:t>인</a:t>
            </a:r>
            <a:r>
              <a:rPr lang="en-US" altLang="ko-KR"/>
              <a:t> </a:t>
            </a:r>
            <a:r>
              <a:rPr lang="ko-KR" altLang="en-US"/>
              <a:t>요소 배경색 노란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Button  </a:t>
            </a:r>
            <a:r>
              <a:rPr lang="ko-KR" altLang="en-US"/>
              <a:t>요소와</a:t>
            </a:r>
            <a:r>
              <a:rPr lang="en-US" altLang="ko-KR"/>
              <a:t> input</a:t>
            </a:r>
            <a:r>
              <a:rPr lang="ko-KR" altLang="en-US"/>
              <a:t>   </a:t>
            </a:r>
            <a:r>
              <a:rPr lang="en-US" altLang="ko-KR"/>
              <a:t>type</a:t>
            </a:r>
            <a:r>
              <a:rPr lang="ko-KR" altLang="en-US"/>
              <a:t>이 </a:t>
            </a:r>
            <a:r>
              <a:rPr lang="en-US" altLang="ko-KR"/>
              <a:t>button </a:t>
            </a:r>
            <a:r>
              <a:rPr lang="ko-KR" altLang="en-US"/>
              <a:t>인</a:t>
            </a:r>
            <a:r>
              <a:rPr lang="en-US" altLang="ko-KR"/>
              <a:t> </a:t>
            </a:r>
            <a:r>
              <a:rPr lang="ko-KR" altLang="en-US"/>
              <a:t>요소 배경색 하늘색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Type</a:t>
            </a:r>
            <a:r>
              <a:rPr lang="ko-KR" altLang="en-US"/>
              <a:t>이 </a:t>
            </a:r>
            <a:r>
              <a:rPr lang="en-US" altLang="ko-KR"/>
              <a:t>submit </a:t>
            </a:r>
            <a:r>
              <a:rPr lang="ko-KR" altLang="en-US"/>
              <a:t>요소의 배경색 녹색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Type</a:t>
            </a:r>
            <a:r>
              <a:rPr lang="ko-KR" altLang="en-US"/>
              <a:t>이 </a:t>
            </a:r>
            <a:r>
              <a:rPr lang="en-US" altLang="ko-KR"/>
              <a:t>reset</a:t>
            </a:r>
            <a:r>
              <a:rPr lang="ko-KR" altLang="en-US"/>
              <a:t>인 요소의 배경색 노랑</a:t>
            </a:r>
            <a:r>
              <a:rPr lang="en-US" altLang="ko-KR"/>
              <a:t>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Type</a:t>
            </a:r>
            <a:r>
              <a:rPr lang="ko-KR" altLang="en-US"/>
              <a:t>이 </a:t>
            </a:r>
            <a:r>
              <a:rPr lang="en-US" altLang="ko-KR"/>
              <a:t>text, password </a:t>
            </a:r>
            <a:r>
              <a:rPr lang="ko-KR" altLang="en-US"/>
              <a:t>인</a:t>
            </a:r>
            <a:r>
              <a:rPr lang="en-US" altLang="ko-KR"/>
              <a:t> </a:t>
            </a:r>
            <a:r>
              <a:rPr lang="ko-KR" altLang="en-US"/>
              <a:t>요소의 테두리 파랑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Type</a:t>
            </a:r>
            <a:r>
              <a:rPr lang="ko-KR" altLang="en-US"/>
              <a:t>이 </a:t>
            </a:r>
            <a:r>
              <a:rPr lang="en-US" altLang="ko-KR"/>
              <a:t>file, image</a:t>
            </a:r>
            <a:r>
              <a:rPr lang="ko-KR" altLang="en-US"/>
              <a:t>인요소의 테두리 빨강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0"/>
          </p:nvPr>
        </p:nvGraphicFramePr>
        <p:xfrm>
          <a:off x="535193" y="1376530"/>
          <a:ext cx="8206740" cy="4364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/>
                <a:gridCol w="6697980"/>
              </a:tblGrid>
              <a:tr h="48220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400"/>
                        <a:t>셀렉터</a:t>
                      </a:r>
                      <a:endParaRPr lang="ko-KR" altLang="en-US" sz="2400"/>
                    </a:p>
                  </a:txBody>
                  <a:tcPr marL="91440" marR="91440">
                    <a:solidFill>
                      <a:srgbClr val="6699ff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400"/>
                        <a:t>설      명</a:t>
                      </a:r>
                      <a:endParaRPr lang="ko-KR" altLang="en-US" sz="2400"/>
                    </a:p>
                  </a:txBody>
                  <a:tcPr marL="91440" marR="91440">
                    <a:solidFill>
                      <a:srgbClr val="6699ff"/>
                    </a:solidFill>
                  </a:tcPr>
                </a:tc>
              </a:tr>
              <a:tr h="39112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*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모든요소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9112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E1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태그명이 </a:t>
                      </a:r>
                      <a:r>
                        <a:rPr lang="en-US" altLang="ko-KR"/>
                        <a:t>E1</a:t>
                      </a:r>
                      <a:r>
                        <a:rPr lang="ko-KR" altLang="en-US"/>
                        <a:t>인 모든 요소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9112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E1.class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E1</a:t>
                      </a:r>
                      <a:r>
                        <a:rPr lang="ko-KR" altLang="en-US"/>
                        <a:t>요소 중 </a:t>
                      </a:r>
                      <a:r>
                        <a:rPr lang="en-US" altLang="ko-KR"/>
                        <a:t>CLASS </a:t>
                      </a:r>
                      <a:r>
                        <a:rPr lang="ko-KR" altLang="en-US"/>
                        <a:t>속성값이 </a:t>
                      </a:r>
                      <a:r>
                        <a:rPr lang="en-US" altLang="ko-KR"/>
                        <a:t>class</a:t>
                      </a:r>
                      <a:r>
                        <a:rPr lang="ko-KR" altLang="en-US"/>
                        <a:t>와 같은 모든 요소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9112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E1#id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E1</a:t>
                      </a:r>
                      <a:r>
                        <a:rPr lang="ko-KR" altLang="en-US"/>
                        <a:t>요소 중 </a:t>
                      </a:r>
                      <a:r>
                        <a:rPr lang="en-US" altLang="ko-KR"/>
                        <a:t>ID </a:t>
                      </a:r>
                      <a:r>
                        <a:rPr lang="ko-KR" altLang="en-US"/>
                        <a:t>속성값이 </a:t>
                      </a:r>
                      <a:r>
                        <a:rPr lang="en-US" altLang="ko-KR"/>
                        <a:t>id</a:t>
                      </a:r>
                      <a:r>
                        <a:rPr lang="ko-KR" altLang="en-US"/>
                        <a:t>와 같은 요소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9112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E1, E2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모든 </a:t>
                      </a:r>
                      <a:r>
                        <a:rPr lang="en-US" altLang="ko-KR"/>
                        <a:t>E1</a:t>
                      </a:r>
                      <a:r>
                        <a:rPr lang="ko-KR" altLang="en-US"/>
                        <a:t>요소와 모든 </a:t>
                      </a:r>
                      <a:r>
                        <a:rPr lang="en-US" altLang="ko-KR"/>
                        <a:t>E2</a:t>
                      </a:r>
                      <a:r>
                        <a:rPr lang="ko-KR" altLang="en-US"/>
                        <a:t>요소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9112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E1 E2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E1</a:t>
                      </a:r>
                      <a:r>
                        <a:rPr lang="ko-KR" altLang="en-US"/>
                        <a:t>의 자식 요소 중 모든 </a:t>
                      </a:r>
                      <a:r>
                        <a:rPr lang="en-US" altLang="ko-KR"/>
                        <a:t>E2</a:t>
                      </a:r>
                      <a:r>
                        <a:rPr lang="ko-KR" altLang="en-US"/>
                        <a:t>요소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후손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9112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E1 &gt; E2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E1</a:t>
                      </a:r>
                      <a:r>
                        <a:rPr lang="ko-KR" altLang="en-US"/>
                        <a:t>의 바로 아래 자식요소 중 모든 </a:t>
                      </a:r>
                      <a:r>
                        <a:rPr lang="en-US" altLang="ko-KR"/>
                        <a:t>E2</a:t>
                      </a:r>
                      <a:r>
                        <a:rPr lang="ko-KR" altLang="en-US"/>
                        <a:t>요소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자식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9112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E1 + E2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E1</a:t>
                      </a:r>
                      <a:r>
                        <a:rPr lang="ko-KR" altLang="en-US"/>
                        <a:t>의 </a:t>
                      </a:r>
                      <a:r>
                        <a:rPr lang="ko-KR" altLang="en-US" b="1" u="sng">
                          <a:solidFill>
                            <a:srgbClr val="ff0000"/>
                          </a:solidFill>
                        </a:rPr>
                        <a:t>바로 다음</a:t>
                      </a:r>
                      <a:r>
                        <a:rPr lang="ko-KR" altLang="en-US"/>
                        <a:t>에 오는 형제요소 중 </a:t>
                      </a:r>
                      <a:r>
                        <a:rPr lang="en-US" altLang="ko-KR"/>
                        <a:t>E2</a:t>
                      </a:r>
                      <a:r>
                        <a:rPr lang="ko-KR" altLang="en-US"/>
                        <a:t>요소</a:t>
                      </a:r>
                      <a:endParaRPr lang="ko-KR" altLang="en-US"/>
                    </a:p>
                    <a:p>
                      <a:pPr latinLnBrk="1">
                        <a:defRPr/>
                      </a:pPr>
                      <a:r>
                        <a:rPr lang="en-US" altLang="ko-KR" sz="1400"/>
                        <a:t>-</a:t>
                      </a:r>
                      <a:r>
                        <a:rPr lang="ko-KR" altLang="en-US" sz="1300"/>
                        <a:t> 위에있는애들말고</a:t>
                      </a:r>
                      <a:r>
                        <a:rPr lang="en-US" altLang="ko-KR" sz="1300"/>
                        <a:t>,</a:t>
                      </a:r>
                      <a:r>
                        <a:rPr lang="ko-KR" altLang="en-US" sz="1300"/>
                        <a:t> 다음에 나오는 애들만</a:t>
                      </a:r>
                      <a:endParaRPr lang="ko-KR" altLang="en-US" sz="1300"/>
                    </a:p>
                  </a:txBody>
                  <a:tcPr marL="91440" marR="91440"/>
                </a:tc>
              </a:tr>
              <a:tr h="39112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E1 ~E2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E1</a:t>
                      </a:r>
                      <a:r>
                        <a:rPr lang="ko-KR" altLang="en-US"/>
                        <a:t>의 </a:t>
                      </a:r>
                      <a:r>
                        <a:rPr lang="ko-KR" altLang="en-US" b="1" u="sng">
                          <a:solidFill>
                            <a:srgbClr val="ff0000"/>
                          </a:solidFill>
                        </a:rPr>
                        <a:t>다음</a:t>
                      </a:r>
                      <a:r>
                        <a:rPr lang="ko-KR" altLang="en-US"/>
                        <a:t>에 나오는 형제요소 중 </a:t>
                      </a:r>
                      <a:r>
                        <a:rPr lang="ko-KR" altLang="en-US" b="1" u="sng">
                          <a:solidFill>
                            <a:srgbClr val="ff0000"/>
                          </a:solidFill>
                        </a:rPr>
                        <a:t>모든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E2</a:t>
                      </a:r>
                      <a:r>
                        <a:rPr lang="ko-KR" altLang="en-US"/>
                        <a:t>요소 </a:t>
                      </a:r>
                      <a:endParaRPr lang="en-US" altLang="ko-KR"/>
                    </a:p>
                    <a:p>
                      <a:pPr latinLnBrk="1">
                        <a:defRPr/>
                      </a:pPr>
                      <a:r>
                        <a:rPr lang="en-US" altLang="ko-KR" sz="1300"/>
                        <a:t>-</a:t>
                      </a:r>
                      <a:r>
                        <a:rPr lang="ko-KR" altLang="en-US" sz="1300"/>
                        <a:t> 위에있는애들말고</a:t>
                      </a:r>
                      <a:r>
                        <a:rPr lang="en-US" altLang="ko-KR" sz="1300"/>
                        <a:t>,</a:t>
                      </a:r>
                      <a:r>
                        <a:rPr lang="ko-KR" altLang="en-US" sz="1300"/>
                        <a:t> 다음에 나오는 애들만</a:t>
                      </a:r>
                      <a:endParaRPr lang="ko-KR" altLang="en-US" sz="13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선택자 엘리먼트 관련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258645"/>
            <a:ext cx="8672027" cy="5023821"/>
          </a:xfrm>
        </p:spPr>
        <p:txBody>
          <a:bodyPr/>
          <a:lstStyle/>
          <a:p>
            <a:pPr>
              <a:buNone/>
              <a:defRPr/>
            </a:pPr>
            <a:r>
              <a:rPr lang="en-US" altLang="ko-KR"/>
              <a:t>&lt;script   src="jquery-3.4.1.min.js"&gt;&lt;/script&gt;</a:t>
            </a:r>
            <a:endParaRPr lang="en-US" altLang="ko-KR"/>
          </a:p>
          <a:p>
            <a:pPr>
              <a:buNone/>
              <a:defRPr/>
            </a:pPr>
            <a:r>
              <a:rPr lang="en-US" altLang="ko-KR"/>
              <a:t>&lt;script&gt;</a:t>
            </a:r>
            <a:endParaRPr lang="en-US" altLang="ko-KR"/>
          </a:p>
          <a:p>
            <a:pPr>
              <a:buNone/>
              <a:defRPr/>
            </a:pPr>
            <a:r>
              <a:rPr lang="en-US" altLang="ko-KR"/>
              <a:t>   //h2</a:t>
            </a:r>
            <a:r>
              <a:rPr lang="ko-KR" altLang="en-US"/>
              <a:t>의 자식 </a:t>
            </a:r>
            <a:r>
              <a:rPr lang="en-US" altLang="ko-KR"/>
              <a:t>a </a:t>
            </a:r>
            <a:r>
              <a:rPr lang="ko-KR" altLang="en-US"/>
              <a:t>태그의 스타일 에 테두리 설정 </a:t>
            </a:r>
            <a:r>
              <a:rPr lang="en-US" altLang="ko-KR"/>
              <a:t>- solid</a:t>
            </a:r>
            <a:endParaRPr lang="en-US" altLang="ko-KR"/>
          </a:p>
          <a:p>
            <a:pPr>
              <a:buNone/>
              <a:defRPr/>
            </a:pPr>
            <a:r>
              <a:rPr lang="en-US" altLang="ko-KR"/>
              <a:t>   //h2</a:t>
            </a:r>
            <a:r>
              <a:rPr lang="ko-KR" altLang="en-US"/>
              <a:t>의 후손 </a:t>
            </a:r>
            <a:r>
              <a:rPr lang="en-US" altLang="ko-KR"/>
              <a:t>a</a:t>
            </a:r>
            <a:r>
              <a:rPr lang="ko-KR" altLang="en-US"/>
              <a:t>태그의 스타일 배경색 을 노란색으로 변경 </a:t>
            </a:r>
            <a:endParaRPr lang="ko-KR" altLang="en-US"/>
          </a:p>
          <a:p>
            <a:pPr>
              <a:buNone/>
              <a:defRPr/>
            </a:pPr>
            <a:r>
              <a:rPr lang="en-US" altLang="ko-KR"/>
              <a:t>  &lt;/script&gt;</a:t>
            </a:r>
            <a:endParaRPr lang="en-US" altLang="ko-KR"/>
          </a:p>
          <a:p>
            <a:pPr>
              <a:buNone/>
              <a:defRPr/>
            </a:pPr>
            <a:endParaRPr lang="en-US" altLang="ko-KR"/>
          </a:p>
          <a:p>
            <a:pPr>
              <a:buNone/>
              <a:defRPr/>
            </a:pPr>
            <a:r>
              <a:rPr lang="en-US" altLang="ko-KR"/>
              <a:t>&lt;body&gt;</a:t>
            </a:r>
            <a:endParaRPr lang="en-US" altLang="ko-KR"/>
          </a:p>
          <a:p>
            <a:pPr>
              <a:buNone/>
              <a:defRPr/>
            </a:pPr>
            <a:r>
              <a:rPr lang="en-US" altLang="ko-KR"/>
              <a:t>&lt;h2&gt; </a:t>
            </a:r>
            <a:r>
              <a:rPr lang="ko-KR" altLang="en-US"/>
              <a:t>문단 안에 </a:t>
            </a:r>
            <a:r>
              <a:rPr lang="en-US" altLang="ko-KR"/>
              <a:t>&lt;a&gt;</a:t>
            </a:r>
            <a:r>
              <a:rPr lang="ko-KR" altLang="en-US"/>
              <a:t>링크</a:t>
            </a:r>
            <a:r>
              <a:rPr lang="en-US" altLang="ko-KR"/>
              <a:t>&lt;/a&gt; </a:t>
            </a:r>
            <a:r>
              <a:rPr lang="ko-KR" altLang="en-US"/>
              <a:t>태그가 있다</a:t>
            </a:r>
            <a:endParaRPr lang="ko-KR" altLang="en-US"/>
          </a:p>
          <a:p>
            <a:pPr>
              <a:buNone/>
              <a:defRPr/>
            </a:pPr>
            <a:r>
              <a:rPr lang="ko-KR" altLang="en-US"/>
              <a:t>     두번째  </a:t>
            </a:r>
            <a:r>
              <a:rPr lang="en-US" altLang="ko-KR"/>
              <a:t>&lt;span&gt;&lt;a&gt;</a:t>
            </a:r>
            <a:r>
              <a:rPr lang="ko-KR" altLang="en-US"/>
              <a:t>링크</a:t>
            </a:r>
            <a:r>
              <a:rPr lang="en-US" altLang="ko-KR"/>
              <a:t>&lt;/a&gt;&lt;/span&gt; </a:t>
            </a:r>
            <a:r>
              <a:rPr lang="ko-KR" altLang="en-US"/>
              <a:t>은 손자이다 </a:t>
            </a:r>
            <a:endParaRPr lang="ko-KR" altLang="en-US"/>
          </a:p>
          <a:p>
            <a:pPr>
              <a:buNone/>
              <a:defRPr/>
            </a:pPr>
            <a:r>
              <a:rPr lang="en-US" altLang="ko-KR"/>
              <a:t>&lt;/h2&gt;</a:t>
            </a:r>
            <a:endParaRPr lang="en-US" altLang="ko-KR"/>
          </a:p>
          <a:p>
            <a:pPr>
              <a:buNone/>
              <a:defRPr/>
            </a:pPr>
            <a:r>
              <a:rPr lang="en-US" altLang="ko-KR"/>
              <a:t>&lt;/body&gt;</a:t>
            </a:r>
            <a:endParaRPr lang="en-US" altLang="ko-KR"/>
          </a:p>
          <a:p>
            <a:pPr>
              <a:buNone/>
              <a:defRPr/>
            </a:pPr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507299" y="2940198"/>
            <a:ext cx="5743575" cy="438150"/>
          </a:xfrm>
          <a:prstGeom prst="rect">
            <a:avLst/>
          </a:prstGeom>
          <a:solidFill>
            <a:schemeClr val="bg2"/>
          </a:solidFill>
          <a:ln w="28575"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</p:pic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예제 선택자 </a:t>
            </a:r>
            <a:r>
              <a:rPr lang="en-US" altLang="ko-KR"/>
              <a:t>– </a:t>
            </a:r>
            <a:r>
              <a:rPr lang="ko-KR" altLang="en-US"/>
              <a:t>후손</a:t>
            </a:r>
            <a:r>
              <a:rPr lang="en-US" altLang="ko-KR"/>
              <a:t>, </a:t>
            </a:r>
            <a:r>
              <a:rPr lang="ko-KR" altLang="en-US"/>
              <a:t>자식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245" y="1000462"/>
            <a:ext cx="8650512" cy="51338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1800"/>
              <a:t>&lt;body&gt; 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&lt;p&gt;</a:t>
            </a:r>
            <a:r>
              <a:rPr lang="ko-KR" altLang="en-US" sz="1800"/>
              <a:t>이 문단에는 </a:t>
            </a:r>
            <a:r>
              <a:rPr lang="en-US" altLang="ko-KR" sz="1800"/>
              <a:t>&lt;span&gt;</a:t>
            </a:r>
            <a:r>
              <a:rPr lang="ko-KR" altLang="en-US" sz="1800"/>
              <a:t>스팬</a:t>
            </a:r>
            <a:r>
              <a:rPr lang="en-US" altLang="ko-KR" sz="1800"/>
              <a:t>&lt;/span&gt; </a:t>
            </a:r>
            <a:r>
              <a:rPr lang="ko-KR" altLang="en-US" sz="1800"/>
              <a:t>엘리먼트가 있다</a:t>
            </a:r>
            <a:r>
              <a:rPr lang="en-US" altLang="ko-KR" sz="1800"/>
              <a:t>&lt;/p&gt;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 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 &lt;div&gt;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    </a:t>
            </a:r>
            <a:r>
              <a:rPr lang="ko-KR" altLang="en-US" sz="1800"/>
              <a:t>이 디비젼에도  </a:t>
            </a:r>
            <a:r>
              <a:rPr lang="en-US" altLang="ko-KR" sz="1800"/>
              <a:t>&lt;span&gt;</a:t>
            </a:r>
            <a:r>
              <a:rPr lang="ko-KR" altLang="en-US" sz="1800"/>
              <a:t>스팬</a:t>
            </a:r>
            <a:r>
              <a:rPr lang="en-US" altLang="ko-KR" sz="1800"/>
              <a:t>&lt;/span&gt; </a:t>
            </a:r>
            <a:r>
              <a:rPr lang="ko-KR" altLang="en-US" sz="1800"/>
              <a:t>엘리먼트가 있다 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    </a:t>
            </a:r>
            <a:r>
              <a:rPr lang="en-US" altLang="ko-KR" sz="1800"/>
              <a:t>&lt;p&gt;</a:t>
            </a:r>
            <a:r>
              <a:rPr lang="ko-KR" altLang="en-US" sz="1800"/>
              <a:t>디비젼의  내부 문단의 </a:t>
            </a:r>
            <a:r>
              <a:rPr lang="en-US" altLang="ko-KR" sz="1800"/>
              <a:t>&lt;span&gt;</a:t>
            </a:r>
            <a:r>
              <a:rPr lang="ko-KR" altLang="en-US" sz="1800"/>
              <a:t>스팬</a:t>
            </a:r>
            <a:r>
              <a:rPr lang="en-US" altLang="ko-KR" sz="1800"/>
              <a:t>&lt;/span&gt; </a:t>
            </a:r>
            <a:r>
              <a:rPr lang="ko-KR" altLang="en-US" sz="1800"/>
              <a:t>엘리먼트이다 </a:t>
            </a:r>
            <a:r>
              <a:rPr lang="en-US" altLang="ko-KR" sz="1800"/>
              <a:t>&lt;/p&gt;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 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    &lt;div&gt;  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        &lt;p&gt; </a:t>
            </a:r>
            <a:r>
              <a:rPr lang="ko-KR" altLang="en-US" sz="1800"/>
              <a:t>내부 디비젼의   다시 문단 속 아주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           	  </a:t>
            </a:r>
            <a:r>
              <a:rPr lang="en-US" altLang="ko-KR" sz="1800"/>
              <a:t>&lt;strong&gt;</a:t>
            </a:r>
            <a:r>
              <a:rPr lang="ko-KR" altLang="en-US" sz="1800"/>
              <a:t>깊은곳에 </a:t>
            </a:r>
            <a:r>
              <a:rPr lang="en-US" altLang="ko-KR" sz="1800"/>
              <a:t>&lt;/strong&gt;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                    &lt;em&gt; </a:t>
            </a:r>
            <a:r>
              <a:rPr lang="ko-KR" altLang="en-US" sz="1800"/>
              <a:t>숨어있는 </a:t>
            </a:r>
            <a:r>
              <a:rPr lang="en-US" altLang="ko-KR" sz="1800"/>
              <a:t>&lt;/em&gt;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                    &lt;span&gt;</a:t>
            </a:r>
            <a:r>
              <a:rPr lang="ko-KR" altLang="en-US" sz="1800"/>
              <a:t>스팬</a:t>
            </a:r>
            <a:r>
              <a:rPr lang="en-US" altLang="ko-KR" sz="1800"/>
              <a:t>&lt;/span&gt;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	</a:t>
            </a:r>
            <a:r>
              <a:rPr lang="ko-KR" altLang="en-US" sz="1800"/>
              <a:t>엘리먼트도 있다 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        </a:t>
            </a:r>
            <a:r>
              <a:rPr lang="en-US" altLang="ko-KR" sz="1800"/>
              <a:t>&lt;/p&gt;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    &lt;/div&gt;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 &lt;/div&gt; 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&lt;/body&gt;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600"/>
              <a:t>                                                     </a:t>
            </a:r>
            <a:endParaRPr lang="ko-KR" altLang="en-US" sz="1600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예제 선택자 </a:t>
            </a:r>
            <a:r>
              <a:rPr lang="en-US" altLang="ko-KR"/>
              <a:t>– </a:t>
            </a:r>
            <a:r>
              <a:rPr lang="ko-KR" altLang="en-US"/>
              <a:t>후손</a:t>
            </a:r>
            <a:r>
              <a:rPr lang="en-US" altLang="ko-KR"/>
              <a:t>, </a:t>
            </a:r>
            <a:r>
              <a:rPr lang="ko-KR" altLang="en-US"/>
              <a:t>자식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01594" y="230393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선택자 </a:t>
            </a:r>
            <a:r>
              <a:rPr lang="en-US" altLang="ko-KR"/>
              <a:t>– </a:t>
            </a:r>
            <a:r>
              <a:rPr lang="ko-KR" altLang="en-US"/>
              <a:t>후손</a:t>
            </a:r>
            <a:r>
              <a:rPr lang="en-US" altLang="ko-KR"/>
              <a:t>, </a:t>
            </a:r>
            <a:r>
              <a:rPr lang="ko-KR" altLang="en-US"/>
              <a:t>자식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span</a:t>
            </a:r>
            <a:r>
              <a:rPr lang="ko-KR" altLang="en-US"/>
              <a:t>태그의 배경색 변경</a:t>
            </a:r>
            <a:r>
              <a:rPr lang="en-US" altLang="ko-KR"/>
              <a:t>- yellow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div</a:t>
            </a:r>
            <a:r>
              <a:rPr lang="ko-KR" altLang="en-US"/>
              <a:t>의 모든 후손중  </a:t>
            </a:r>
            <a:r>
              <a:rPr lang="en-US" altLang="ko-KR"/>
              <a:t>span </a:t>
            </a:r>
            <a:r>
              <a:rPr lang="ko-KR" altLang="en-US"/>
              <a:t>태그의 테두리  </a:t>
            </a:r>
            <a:r>
              <a:rPr lang="en-US" altLang="ko-KR"/>
              <a:t>- red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div</a:t>
            </a:r>
            <a:r>
              <a:rPr lang="ko-KR" altLang="en-US"/>
              <a:t>의 바로 다음 자식 </a:t>
            </a:r>
            <a:r>
              <a:rPr lang="en-US" altLang="ko-KR"/>
              <a:t>span</a:t>
            </a:r>
            <a:r>
              <a:rPr lang="ko-KR" altLang="en-US"/>
              <a:t>태그의 테두리  </a:t>
            </a:r>
            <a:r>
              <a:rPr lang="en-US" altLang="ko-KR"/>
              <a:t>- blue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45788" y="3359337"/>
            <a:ext cx="5654675" cy="21018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80160"/>
            <a:ext cx="8650512" cy="5066852"/>
          </a:xfrm>
        </p:spPr>
        <p:txBody>
          <a:bodyPr/>
          <a:lstStyle/>
          <a:p>
            <a:pPr>
              <a:buNone/>
              <a:defRPr/>
            </a:pPr>
            <a:r>
              <a:rPr lang="en-US" altLang="ko-KR"/>
              <a:t>&lt;script type="text/javascript"&gt;</a:t>
            </a:r>
            <a:endParaRPr lang="en-US" altLang="ko-KR"/>
          </a:p>
          <a:p>
            <a:pPr>
              <a:buNone/>
              <a:defRPr/>
            </a:pPr>
            <a:r>
              <a:rPr lang="en-US" altLang="ko-KR"/>
              <a:t>   $(function(){ </a:t>
            </a:r>
            <a:endParaRPr lang="en-US" altLang="ko-KR"/>
          </a:p>
          <a:p>
            <a:pPr>
              <a:buNone/>
              <a:defRPr/>
            </a:pPr>
            <a:r>
              <a:rPr lang="en-US" altLang="ko-KR"/>
              <a:t>	  //h3 </a:t>
            </a:r>
            <a:r>
              <a:rPr lang="ko-KR" altLang="en-US"/>
              <a:t>다음의 모든 형제의 배경색을 변경</a:t>
            </a:r>
            <a:r>
              <a:rPr lang="en-US" altLang="ko-KR"/>
              <a:t>, </a:t>
            </a:r>
            <a:r>
              <a:rPr lang="ko-KR" altLang="en-US"/>
              <a:t>길이지정</a:t>
            </a:r>
            <a:r>
              <a:rPr lang="en-US" altLang="ko-KR"/>
              <a:t>, </a:t>
            </a:r>
            <a:r>
              <a:rPr lang="ko-KR" altLang="en-US"/>
              <a:t>가운데정렬</a:t>
            </a:r>
            <a:endParaRPr lang="ko-KR" altLang="en-US"/>
          </a:p>
          <a:p>
            <a:pPr>
              <a:buNone/>
              <a:defRPr/>
            </a:pPr>
            <a:r>
              <a:rPr lang="en-US" altLang="ko-KR"/>
              <a:t>      //h3 </a:t>
            </a:r>
            <a:r>
              <a:rPr lang="ko-KR" altLang="en-US"/>
              <a:t>다음의 첫번째 형제의 글자를 굵게</a:t>
            </a:r>
            <a:r>
              <a:rPr lang="en-US" altLang="ko-KR"/>
              <a:t>, </a:t>
            </a:r>
            <a:r>
              <a:rPr lang="ko-KR" altLang="en-US"/>
              <a:t>크게  </a:t>
            </a:r>
            <a:r>
              <a:rPr lang="en-US" altLang="ko-KR"/>
              <a:t>: font-weight</a:t>
            </a:r>
            <a:r>
              <a:rPr lang="ko-KR" altLang="en-US"/>
              <a:t> </a:t>
            </a:r>
            <a:endParaRPr lang="ko-KR" altLang="en-US"/>
          </a:p>
          <a:p>
            <a:pPr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});</a:t>
            </a:r>
            <a:endParaRPr lang="en-US" altLang="ko-KR"/>
          </a:p>
          <a:p>
            <a:pPr>
              <a:buNone/>
              <a:defRPr/>
            </a:pPr>
            <a:r>
              <a:rPr lang="en-US" altLang="ko-KR"/>
              <a:t>&lt;/script&gt;</a:t>
            </a:r>
            <a:endParaRPr lang="en-US" altLang="ko-KR"/>
          </a:p>
          <a:p>
            <a:pPr>
              <a:buNone/>
              <a:defRPr/>
            </a:pPr>
            <a:r>
              <a:rPr lang="en-US" altLang="ko-KR"/>
              <a:t>&lt;body&gt;</a:t>
            </a:r>
            <a:endParaRPr lang="en-US" altLang="ko-KR"/>
          </a:p>
          <a:p>
            <a:pPr>
              <a:buNone/>
              <a:defRPr/>
            </a:pPr>
            <a:r>
              <a:rPr lang="en-US" altLang="ko-KR"/>
              <a:t> &lt;p&gt;</a:t>
            </a:r>
            <a:r>
              <a:rPr lang="ko-KR" altLang="en-US"/>
              <a:t>형제 선택자 에 대하여</a:t>
            </a:r>
            <a:r>
              <a:rPr lang="en-US" altLang="ko-KR"/>
              <a:t>&lt;/p&gt;</a:t>
            </a:r>
            <a:endParaRPr lang="en-US" altLang="ko-KR"/>
          </a:p>
          <a:p>
            <a:pPr>
              <a:buNone/>
              <a:defRPr/>
            </a:pPr>
            <a:r>
              <a:rPr lang="en-US" altLang="ko-KR"/>
              <a:t> &lt;h3&gt; </a:t>
            </a:r>
            <a:r>
              <a:rPr lang="ko-KR" altLang="en-US"/>
              <a:t>꼬마버스 타요 가족을 소개 합니다</a:t>
            </a:r>
            <a:r>
              <a:rPr lang="en-US" altLang="ko-KR"/>
              <a:t>&lt;/h3&gt;</a:t>
            </a:r>
            <a:endParaRPr lang="en-US" altLang="ko-KR"/>
          </a:p>
          <a:p>
            <a:pPr>
              <a:buNone/>
              <a:defRPr/>
            </a:pPr>
            <a:r>
              <a:rPr lang="en-US" altLang="ko-KR"/>
              <a:t> &lt;p&gt; </a:t>
            </a:r>
            <a:r>
              <a:rPr lang="ko-KR" altLang="en-US"/>
              <a:t>타요</a:t>
            </a:r>
            <a:r>
              <a:rPr lang="en-US" altLang="ko-KR"/>
              <a:t>&lt;/p&gt;</a:t>
            </a:r>
            <a:endParaRPr lang="en-US" altLang="ko-KR"/>
          </a:p>
          <a:p>
            <a:pPr>
              <a:buNone/>
              <a:defRPr/>
            </a:pPr>
            <a:r>
              <a:rPr lang="en-US" altLang="ko-KR"/>
              <a:t> &lt;p&gt; </a:t>
            </a:r>
            <a:r>
              <a:rPr lang="ko-KR" altLang="en-US"/>
              <a:t>로기</a:t>
            </a:r>
            <a:r>
              <a:rPr lang="en-US" altLang="ko-KR"/>
              <a:t>&lt;/p&gt;</a:t>
            </a:r>
            <a:endParaRPr lang="en-US" altLang="ko-KR"/>
          </a:p>
          <a:p>
            <a:pPr>
              <a:buNone/>
              <a:defRPr/>
            </a:pPr>
            <a:r>
              <a:rPr lang="en-US" altLang="ko-KR"/>
              <a:t> &lt;p&gt; </a:t>
            </a:r>
            <a:r>
              <a:rPr lang="ko-KR" altLang="en-US"/>
              <a:t>라니 </a:t>
            </a:r>
            <a:r>
              <a:rPr lang="en-US" altLang="ko-KR"/>
              <a:t>&lt;/p&gt;</a:t>
            </a:r>
            <a:endParaRPr lang="en-US" altLang="ko-KR"/>
          </a:p>
          <a:p>
            <a:pPr>
              <a:buNone/>
              <a:defRPr/>
            </a:pPr>
            <a:r>
              <a:rPr lang="en-US" altLang="ko-KR"/>
              <a:t> &lt;p&gt; </a:t>
            </a:r>
            <a:r>
              <a:rPr lang="ko-KR" altLang="en-US"/>
              <a:t>가니 </a:t>
            </a:r>
            <a:r>
              <a:rPr lang="en-US" altLang="ko-KR"/>
              <a:t>&lt;/p&gt;</a:t>
            </a:r>
            <a:endParaRPr lang="en-US" altLang="ko-KR"/>
          </a:p>
          <a:p>
            <a:pPr>
              <a:buNone/>
              <a:defRPr/>
            </a:pPr>
            <a:r>
              <a:rPr lang="en-US" altLang="ko-KR"/>
              <a:t>&lt;/body&gt;</a:t>
            </a:r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예제 선택자 </a:t>
            </a:r>
            <a:r>
              <a:rPr lang="en-US" altLang="ko-KR"/>
              <a:t>- </a:t>
            </a:r>
            <a:r>
              <a:rPr lang="ko-KR" altLang="en-US"/>
              <a:t>형제</a:t>
            </a:r>
            <a:endParaRPr lang="ko-KR" altLang="en-US"/>
          </a:p>
        </p:txBody>
      </p:sp>
      <p:pic>
        <p:nvPicPr>
          <p:cNvPr id="6" name="그림 5" descr="Desktop screenshot (1)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669280" y="2876607"/>
            <a:ext cx="3086324" cy="3212222"/>
          </a:xfrm>
          <a:prstGeom prst="rect">
            <a:avLst/>
          </a:prstGeom>
          <a:ln w="38100"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69402"/>
            <a:ext cx="8650512" cy="5316593"/>
          </a:xfrm>
        </p:spPr>
        <p:txBody>
          <a:bodyPr/>
          <a:lstStyle/>
          <a:p>
            <a:pPr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2 </a:t>
            </a:r>
            <a:r>
              <a:rPr lang="ko-KR" altLang="en-US"/>
              <a:t>선택자 </a:t>
            </a:r>
            <a:r>
              <a:rPr lang="en-US" altLang="ko-KR"/>
              <a:t>- </a:t>
            </a:r>
            <a:r>
              <a:rPr lang="ko-KR" altLang="en-US"/>
              <a:t>속성관련</a:t>
            </a:r>
            <a:endParaRPr lang="ko-KR" altLang="en-US"/>
          </a:p>
        </p:txBody>
      </p:sp>
      <p:graphicFrame>
        <p:nvGraphicFramePr>
          <p:cNvPr id="6" name="내용 개체 틀 5"/>
          <p:cNvGraphicFramePr/>
          <p:nvPr/>
        </p:nvGraphicFramePr>
        <p:xfrm>
          <a:off x="481405" y="1774564"/>
          <a:ext cx="8212138" cy="4368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004"/>
                <a:gridCol w="6359134"/>
              </a:tblGrid>
              <a:tr h="54074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400"/>
                        <a:t>셀렉터</a:t>
                      </a:r>
                      <a:endParaRPr lang="ko-KR" altLang="en-US" sz="2400"/>
                    </a:p>
                  </a:txBody>
                  <a:tcPr marL="91440" marR="91440">
                    <a:solidFill>
                      <a:srgbClr val="6699ff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400"/>
                        <a:t>설      명</a:t>
                      </a:r>
                      <a:endParaRPr lang="ko-KR" altLang="en-US" sz="2400"/>
                    </a:p>
                  </a:txBody>
                  <a:tcPr marL="91440" marR="91440">
                    <a:solidFill>
                      <a:srgbClr val="6699ff"/>
                    </a:solidFill>
                  </a:tcPr>
                </a:tc>
              </a:tr>
              <a:tr h="43860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E1[attr]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attr </a:t>
                      </a:r>
                      <a:r>
                        <a:rPr lang="ko-KR" altLang="en-US"/>
                        <a:t>속성을 갖는 모든 </a:t>
                      </a:r>
                      <a:r>
                        <a:rPr lang="en-US" altLang="ko-KR"/>
                        <a:t>E1</a:t>
                      </a:r>
                      <a:r>
                        <a:rPr lang="ko-KR" altLang="en-US"/>
                        <a:t>요소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3860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E1[attr=val]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attr </a:t>
                      </a:r>
                      <a:r>
                        <a:rPr lang="ko-KR" altLang="en-US"/>
                        <a:t>속성값이 </a:t>
                      </a:r>
                      <a:r>
                        <a:rPr lang="en-US" altLang="ko-KR"/>
                        <a:t>val</a:t>
                      </a:r>
                      <a:r>
                        <a:rPr lang="ko-KR" altLang="en-US"/>
                        <a:t>인 모든 </a:t>
                      </a:r>
                      <a:r>
                        <a:rPr lang="en-US" altLang="ko-KR"/>
                        <a:t>E1</a:t>
                      </a:r>
                      <a:r>
                        <a:rPr lang="ko-KR" altLang="en-US"/>
                        <a:t>요소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3860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E1[attr^=val]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attr </a:t>
                      </a:r>
                      <a:r>
                        <a:rPr lang="ko-KR" altLang="en-US"/>
                        <a:t>속성값이 </a:t>
                      </a:r>
                      <a:r>
                        <a:rPr lang="en-US" altLang="ko-KR"/>
                        <a:t>val</a:t>
                      </a:r>
                      <a:r>
                        <a:rPr lang="ko-KR" altLang="en-US"/>
                        <a:t>으로 시작하는 모든 </a:t>
                      </a:r>
                      <a:r>
                        <a:rPr lang="en-US" altLang="ko-KR"/>
                        <a:t>E1</a:t>
                      </a:r>
                      <a:r>
                        <a:rPr lang="ko-KR" altLang="en-US"/>
                        <a:t>요소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3860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E1[attr!=val]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attr </a:t>
                      </a:r>
                      <a:r>
                        <a:rPr lang="ko-KR" altLang="en-US"/>
                        <a:t>속성값이 </a:t>
                      </a:r>
                      <a:r>
                        <a:rPr lang="en-US" altLang="ko-KR"/>
                        <a:t>val </a:t>
                      </a:r>
                      <a:r>
                        <a:rPr lang="ko-KR" altLang="en-US"/>
                        <a:t>값과 같지 않은 모든 </a:t>
                      </a:r>
                      <a:r>
                        <a:rPr lang="en-US" altLang="ko-KR"/>
                        <a:t>E1</a:t>
                      </a:r>
                      <a:r>
                        <a:rPr lang="ko-KR" altLang="en-US"/>
                        <a:t>요소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3860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E1[attr$=val]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attr </a:t>
                      </a:r>
                      <a:r>
                        <a:rPr lang="ko-KR" altLang="en-US"/>
                        <a:t>속성값이 </a:t>
                      </a:r>
                      <a:r>
                        <a:rPr lang="en-US" altLang="ko-KR"/>
                        <a:t>val</a:t>
                      </a:r>
                      <a:r>
                        <a:rPr lang="ko-KR" altLang="en-US"/>
                        <a:t>으로 끝나는 모든 </a:t>
                      </a:r>
                      <a:r>
                        <a:rPr lang="en-US" altLang="ko-KR"/>
                        <a:t>E1</a:t>
                      </a:r>
                      <a:r>
                        <a:rPr lang="ko-KR" altLang="en-US"/>
                        <a:t>요소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3860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E1[attr*=val]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attr </a:t>
                      </a:r>
                      <a:r>
                        <a:rPr lang="ko-KR" altLang="en-US"/>
                        <a:t>속성값이 </a:t>
                      </a:r>
                      <a:r>
                        <a:rPr lang="en-US" altLang="ko-KR"/>
                        <a:t>val</a:t>
                      </a:r>
                      <a:r>
                        <a:rPr lang="ko-KR" altLang="en-US"/>
                        <a:t>을 포함하는 갖는 모든 </a:t>
                      </a:r>
                      <a:r>
                        <a:rPr lang="en-US" altLang="ko-KR"/>
                        <a:t>E1</a:t>
                      </a:r>
                      <a:r>
                        <a:rPr lang="ko-KR" altLang="en-US"/>
                        <a:t>요소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3860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E1[attr |=val]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attr </a:t>
                      </a:r>
                      <a:r>
                        <a:rPr lang="ko-KR" altLang="en-US"/>
                        <a:t>속성값이 </a:t>
                      </a:r>
                      <a:r>
                        <a:rPr lang="en-US" altLang="ko-KR"/>
                        <a:t>val</a:t>
                      </a:r>
                      <a:r>
                        <a:rPr lang="ko-KR" altLang="en-US"/>
                        <a:t>과 같거나 </a:t>
                      </a:r>
                      <a:r>
                        <a:rPr lang="en-US" altLang="ko-KR"/>
                        <a:t>‘val-’</a:t>
                      </a:r>
                      <a:r>
                        <a:rPr lang="ko-KR" altLang="en-US"/>
                        <a:t>로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시작하는 모든 </a:t>
                      </a:r>
                      <a:r>
                        <a:rPr lang="en-US" altLang="ko-KR"/>
                        <a:t>E1</a:t>
                      </a:r>
                      <a:r>
                        <a:rPr lang="ko-KR" altLang="en-US"/>
                        <a:t>요소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75705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E1[attr ~= val]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attr </a:t>
                      </a:r>
                      <a:r>
                        <a:rPr lang="ko-KR" altLang="en-US"/>
                        <a:t>속성값이 공백으로 구분된 값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단어</a:t>
                      </a:r>
                      <a:r>
                        <a:rPr lang="en-US" altLang="ko-KR"/>
                        <a:t>)</a:t>
                      </a:r>
                      <a:r>
                        <a:rPr lang="ko-KR" altLang="en-US"/>
                        <a:t>을 가질 경우 구분된 값 중에 </a:t>
                      </a:r>
                      <a:r>
                        <a:rPr lang="en-US" altLang="ko-KR"/>
                        <a:t>val</a:t>
                      </a:r>
                      <a:r>
                        <a:rPr lang="ko-KR" altLang="en-US"/>
                        <a:t>값과 같은 값을 갖는 모든 </a:t>
                      </a:r>
                      <a:r>
                        <a:rPr lang="en-US" altLang="ko-KR"/>
                        <a:t>E1</a:t>
                      </a:r>
                      <a:r>
                        <a:rPr lang="ko-KR" altLang="en-US"/>
                        <a:t>요소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1269403"/>
            <a:ext cx="8639754" cy="508679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&lt;script &gt;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  $(function() {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       //title </a:t>
            </a:r>
            <a:r>
              <a:rPr lang="ko-KR" altLang="en-US"/>
              <a:t>속성을 가진 </a:t>
            </a:r>
            <a:r>
              <a:rPr lang="en-US" altLang="ko-KR"/>
              <a:t>p</a:t>
            </a:r>
            <a:r>
              <a:rPr lang="ko-KR" altLang="en-US"/>
              <a:t>요소의 배경색 변경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        //type</a:t>
            </a:r>
            <a:r>
              <a:rPr lang="ko-KR" altLang="en-US"/>
              <a:t> 속성이 </a:t>
            </a:r>
            <a:r>
              <a:rPr lang="en-US" altLang="ko-KR"/>
              <a:t>password </a:t>
            </a:r>
            <a:r>
              <a:rPr lang="ko-KR" altLang="en-US"/>
              <a:t>인 요소의 테두리 변경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    });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&lt;/script&gt; 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&lt;body&gt;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&lt;p&gt; </a:t>
            </a:r>
            <a:r>
              <a:rPr lang="ko-KR" altLang="en-US"/>
              <a:t>일반 문단입니다 </a:t>
            </a:r>
            <a:r>
              <a:rPr lang="en-US" altLang="ko-KR"/>
              <a:t>&lt;/p&gt;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 &lt;p title="</a:t>
            </a:r>
            <a:r>
              <a:rPr lang="ko-KR" altLang="en-US"/>
              <a:t>툴팁으로 보입니다</a:t>
            </a:r>
            <a:r>
              <a:rPr lang="en-US" altLang="ko-KR"/>
              <a:t>"&gt; </a:t>
            </a:r>
            <a:r>
              <a:rPr lang="ko-KR" altLang="en-US"/>
              <a:t>타이틀을 가지고 있는 문단입니다 </a:t>
            </a:r>
            <a:r>
              <a:rPr lang="en-US" altLang="ko-KR"/>
              <a:t>&lt;/p&gt;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 &lt;input type="text"&gt; </a:t>
            </a:r>
            <a:r>
              <a:rPr lang="ko-KR" altLang="en-US"/>
              <a:t>회원번호 </a:t>
            </a:r>
            <a:r>
              <a:rPr lang="en-US" altLang="ko-KR"/>
              <a:t>&lt;/input&gt;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 &lt;input type="password"&gt; </a:t>
            </a:r>
            <a:r>
              <a:rPr lang="ko-KR" altLang="en-US"/>
              <a:t>비밀번호 </a:t>
            </a:r>
            <a:r>
              <a:rPr lang="en-US" altLang="ko-KR"/>
              <a:t>&lt;/input&gt;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&lt;/body&gt;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3510079" y="2892581"/>
            <a:ext cx="5210175" cy="1066102"/>
          </a:xfrm>
          <a:prstGeom prst="rect">
            <a:avLst/>
          </a:prstGeom>
          <a:noFill/>
          <a:ln w="57150">
            <a:solidFill>
              <a:schemeClr val="tx2"/>
            </a:solidFill>
          </a:ln>
          <a:effectLst/>
        </p:spPr>
      </p:pic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속성선택자</a:t>
            </a:r>
            <a:r>
              <a:rPr lang="en-US" altLang="ko-KR"/>
              <a:t>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47887"/>
            <a:ext cx="8661270" cy="5152913"/>
          </a:xfrm>
        </p:spPr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384138" y="1043491"/>
            <a:ext cx="7305676" cy="2428204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427167" y="3603812"/>
            <a:ext cx="7275307" cy="284281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</p:pic>
      <p:sp>
        <p:nvSpPr>
          <p:cNvPr id="6" name="제목 5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속성선택자</a:t>
            </a:r>
            <a:r>
              <a:rPr lang="en-US" altLang="ko-KR"/>
              <a:t>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705</ep:Words>
  <ep:PresentationFormat/>
  <ep:Paragraphs>134</ep:Paragraphs>
  <ep:Slides>16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1_Crayons</vt:lpstr>
      <vt:lpstr>슬라이드 1</vt:lpstr>
      <vt:lpstr>1.선택자 엘리먼트 관련</vt:lpstr>
      <vt:lpstr>예제 선택자 – 후손, 자식</vt:lpstr>
      <vt:lpstr>예제 선택자 – 후손, 자식</vt:lpstr>
      <vt:lpstr>선택자 – 후손, 자식</vt:lpstr>
      <vt:lpstr>예제 선택자 - 형제</vt:lpstr>
      <vt:lpstr>2 선택자 - 속성관련</vt:lpstr>
      <vt:lpstr>속성선택자1</vt:lpstr>
      <vt:lpstr>속성선택자1</vt:lpstr>
      <vt:lpstr>속성선택자 2</vt:lpstr>
      <vt:lpstr>속성선택자 2</vt:lpstr>
      <vt:lpstr>3. 입력양식(form)선택자</vt:lpstr>
      <vt:lpstr>입력양식 (form) 선택자</vt:lpstr>
      <vt:lpstr>입력양식 (form) 선택자</vt:lpstr>
      <vt:lpstr>입력양식 (form) 선택자</vt:lpstr>
      <vt:lpstr>예제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천인국</dc:creator>
  <cp:lastModifiedBy>PC-15</cp:lastModifiedBy>
  <dcterms:modified xsi:type="dcterms:W3CDTF">2020-11-20T00:06:28.208</dcterms:modified>
  <cp:revision>2086</cp:revision>
  <dc:title>쉽게 풀어쓴 C 프로그래밍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