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handoutMasterIdLst>
    <p:handoutMasterId r:id="rId23"/>
  </p:handoutMasterIdLst>
  <p:sldIdLst>
    <p:sldId id="259" r:id="rId2"/>
    <p:sldId id="261" r:id="rId3"/>
    <p:sldId id="281" r:id="rId4"/>
    <p:sldId id="282" r:id="rId5"/>
    <p:sldId id="283" r:id="rId6"/>
    <p:sldId id="284" r:id="rId7"/>
    <p:sldId id="286" r:id="rId8"/>
    <p:sldId id="299" r:id="rId9"/>
    <p:sldId id="298" r:id="rId10"/>
    <p:sldId id="267" r:id="rId11"/>
    <p:sldId id="289" r:id="rId12"/>
    <p:sldId id="290" r:id="rId13"/>
    <p:sldId id="291" r:id="rId14"/>
    <p:sldId id="292" r:id="rId15"/>
    <p:sldId id="293" r:id="rId16"/>
    <p:sldId id="295" r:id="rId17"/>
    <p:sldId id="296" r:id="rId18"/>
    <p:sldId id="297" r:id="rId19"/>
    <p:sldId id="278" r:id="rId20"/>
    <p:sldId id="288" r:id="rId21"/>
  </p:sldIdLst>
  <p:sldSz cx="9144000" cy="6858000" type="screen4x3"/>
  <p:notesSz cx="6858000" cy="9144000"/>
  <p:defaultText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 id="{779CC93D-E52E-4D84-901B-11D7331DD495}">
          <p14:sldIdLst>
            <p14:sldId id="259"/>
            <p14:sldId id="261"/>
          </p14:sldIdLst>
        </p14:section>
        <p14:section name="Presentation" id="{ABA716BF-3A5C-4ADB-94C9-CFEF84EBA240}">
          <p14:sldIdLst>
            <p14:sldId id="281"/>
            <p14:sldId id="282"/>
            <p14:sldId id="283"/>
            <p14:sldId id="284"/>
          </p14:sldIdLst>
        </p14:section>
        <p14:section name="Solutions" id="{6D9936A3-3945-4757-BC8B-B5C252D8E036}">
          <p14:sldIdLst>
            <p14:sldId id="286"/>
            <p14:sldId id="299"/>
            <p14:sldId id="298"/>
            <p14:sldId id="267"/>
            <p14:sldId id="289"/>
            <p14:sldId id="290"/>
            <p14:sldId id="291"/>
            <p14:sldId id="292"/>
            <p14:sldId id="293"/>
            <p14:sldId id="295"/>
            <p14:sldId id="296"/>
            <p14:sldId id="297"/>
          </p14:sldIdLst>
        </p14:section>
        <p14:section name="Conclusion et résumé" id="{790CEF5B-569A-4C2F-BED5-750B08C0E5AD}">
          <p14:sldIdLst>
            <p14:sldId id="278"/>
            <p14:sldId id="28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54" autoAdjust="0"/>
    <p:restoredTop sz="53535" autoAdjust="0"/>
  </p:normalViewPr>
  <p:slideViewPr>
    <p:cSldViewPr>
      <p:cViewPr varScale="1">
        <p:scale>
          <a:sx n="78" d="100"/>
          <a:sy n="78" d="100"/>
        </p:scale>
        <p:origin x="-100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D83FDC75-7F73-4A4A-A77C-09AADF00E0EA}" type="datetimeFigureOut">
              <a:rPr lang="fr-FR" smtClean="0"/>
              <a:pPr/>
              <a:t>27/05/2015</a:t>
            </a:fld>
            <a:endParaRPr lang="fr-F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459226BF-1F13-42D3-80DC-373E7ADD1EBC}" type="slidenum">
              <a:rPr lang="fr-FR" smtClean="0"/>
              <a:pPr/>
              <a:t>‹N°›</a:t>
            </a:fld>
            <a:endParaRPr lang="fr-FR" dirty="0"/>
          </a:p>
        </p:txBody>
      </p:sp>
    </p:spTree>
    <p:extLst>
      <p:ext uri="{BB962C8B-B14F-4D97-AF65-F5344CB8AC3E}">
        <p14:creationId xmlns:p14="http://schemas.microsoft.com/office/powerpoint/2010/main" val="30718532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48AEF76B-3757-4A0B-AF93-28494465C1DD}" type="datetimeFigureOut">
              <a:pPr/>
              <a:t>27/05/2015</a:t>
            </a:fld>
            <a:endParaRPr lang="fr-F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75693FD4-8F83-4EF7-AC3F-0DC0388986B0}" type="slidenum">
              <a:pPr/>
              <a:t>‹N°›</a:t>
            </a:fld>
            <a:endParaRPr lang="fr-FR" dirty="0"/>
          </a:p>
        </p:txBody>
      </p:sp>
    </p:spTree>
    <p:extLst>
      <p:ext uri="{BB962C8B-B14F-4D97-AF65-F5344CB8AC3E}">
        <p14:creationId xmlns:p14="http://schemas.microsoft.com/office/powerpoint/2010/main" val="1879436527"/>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Ce modèle peut être utilisé comme fichier de démarrage pour présenter des supports de formation à un groupe.</a:t>
            </a:r>
          </a:p>
          <a:p>
            <a:endParaRPr lang="fr-FR" dirty="0" smtClean="0"/>
          </a:p>
          <a:p>
            <a:pPr lvl="0"/>
            <a:r>
              <a:rPr lang="fr-FR" sz="1200" b="1" dirty="0" smtClean="0"/>
              <a:t>Sections</a:t>
            </a:r>
            <a:endParaRPr lang="fr-FR" sz="1200" b="0" dirty="0" smtClean="0"/>
          </a:p>
          <a:p>
            <a:pPr lvl="0"/>
            <a:r>
              <a:rPr lang="fr-FR" sz="1200" b="0" dirty="0" smtClean="0"/>
              <a:t>Cliquez avec le bouton droit sur une diapositive pour ajouter des sections.</a:t>
            </a:r>
            <a:r>
              <a:rPr lang="fr-FR" sz="1200" b="0" baseline="0" dirty="0" smtClean="0"/>
              <a:t> Les sections permettent d’organiser les diapositives et facilitent la collaboration entre plusieurs auteurs.</a:t>
            </a:r>
            <a:endParaRPr lang="fr-FR" sz="1200" b="0" dirty="0" smtClean="0"/>
          </a:p>
          <a:p>
            <a:pPr lvl="0"/>
            <a:endParaRPr lang="fr-FR" sz="1200" b="1" dirty="0" smtClean="0"/>
          </a:p>
          <a:p>
            <a:pPr lvl="0"/>
            <a:r>
              <a:rPr lang="fr-FR" sz="1200" b="1" dirty="0" smtClean="0"/>
              <a:t>Notes</a:t>
            </a:r>
          </a:p>
          <a:p>
            <a:pPr lvl="0"/>
            <a:r>
              <a:rPr lang="fr-FR" sz="1200" dirty="0" smtClean="0"/>
              <a:t>Utilisez la section Notes pour les notes de présentation ou pour fournir des informations  supplémentaires à l’audience.</a:t>
            </a:r>
            <a:r>
              <a:rPr lang="fr-FR" sz="1200" baseline="0" dirty="0" smtClean="0"/>
              <a:t> Affichez ces notes en mode Présentation pendant votre présentation. </a:t>
            </a:r>
          </a:p>
          <a:p>
            <a:pPr lvl="0">
              <a:buFontTx/>
              <a:buNone/>
            </a:pPr>
            <a:r>
              <a:rPr lang="fr-FR" sz="1200" dirty="0" smtClean="0"/>
              <a:t>N’oubliez pas de tenir compte de la taille de la police (critère important pour l’accessibilité, la visibilité, l’enregistrement vidéo et la production en ligne)</a:t>
            </a:r>
          </a:p>
          <a:p>
            <a:pPr lvl="0"/>
            <a:endParaRPr lang="fr-FR" sz="1200" dirty="0" smtClean="0"/>
          </a:p>
          <a:p>
            <a:pPr lvl="0">
              <a:buFontTx/>
              <a:buNone/>
            </a:pPr>
            <a:r>
              <a:rPr lang="fr-FR" sz="1200" b="1" dirty="0" smtClean="0"/>
              <a:t>Couleurs coordonnées </a:t>
            </a:r>
          </a:p>
          <a:p>
            <a:pPr lvl="0">
              <a:buFontTx/>
              <a:buNone/>
            </a:pPr>
            <a:r>
              <a:rPr lang="fr-FR" sz="1200" dirty="0" smtClean="0"/>
              <a:t>Faites tout particulièrement attention aux diagrammes, graphiques et zones de texte.</a:t>
            </a:r>
            <a:r>
              <a:rPr lang="fr-FR" sz="1200" baseline="0" dirty="0" smtClean="0"/>
              <a:t> </a:t>
            </a:r>
            <a:endParaRPr lang="fr-FR" sz="1200" dirty="0" smtClean="0"/>
          </a:p>
          <a:p>
            <a:pPr lvl="0"/>
            <a:r>
              <a:rPr lang="fr-FR" sz="1200" dirty="0" smtClean="0"/>
              <a:t>Tenez compte du fait que les participants imprimeront la présentation en noir et blanc ou nuances de gris. Effectuez un test d’impression pour vérifier que vos couleurs s’impriment correctement en noir et blanc intégral et nuances de gris.</a:t>
            </a:r>
          </a:p>
          <a:p>
            <a:pPr lvl="0">
              <a:buFontTx/>
              <a:buNone/>
            </a:pPr>
            <a:endParaRPr lang="fr-FR" sz="1200" dirty="0" smtClean="0"/>
          </a:p>
          <a:p>
            <a:pPr lvl="0">
              <a:buFontTx/>
              <a:buNone/>
            </a:pPr>
            <a:r>
              <a:rPr lang="fr-FR" sz="1200" b="1" dirty="0" smtClean="0"/>
              <a:t>Graphiques, tableaux et diagrammes</a:t>
            </a:r>
          </a:p>
          <a:p>
            <a:pPr lvl="0"/>
            <a:r>
              <a:rPr lang="fr-FR" sz="1200" dirty="0" smtClean="0"/>
              <a:t>Faites en sorte que votre présentation soit simple : utilisez des styles et des couleurs identiques qui ne soient pas gênants.</a:t>
            </a:r>
          </a:p>
          <a:p>
            <a:pPr lvl="0"/>
            <a:r>
              <a:rPr lang="fr-FR" sz="1200" dirty="0" smtClean="0"/>
              <a:t>Ajoutez une étiquette à tous les graphiques et tableaux.</a:t>
            </a:r>
          </a:p>
          <a:p>
            <a:endParaRPr lang="fr-FR" dirty="0" smtClean="0"/>
          </a:p>
          <a:p>
            <a:endParaRPr lang="fr-FR" dirty="0" smtClean="0"/>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fr-FR" dirty="0" smtClean="0"/>
              <a:t>Fournissez une brève vue d’ensemble de la présentation.</a:t>
            </a:r>
            <a:r>
              <a:rPr lang="fr-FR" baseline="0" dirty="0" smtClean="0"/>
              <a:t> D</a:t>
            </a:r>
            <a:r>
              <a:rPr lang="fr-FR" dirty="0" smtClean="0"/>
              <a:t>écrivez l’objectif principal de la présentation et expliquez son importance.</a:t>
            </a:r>
          </a:p>
          <a:p>
            <a:pPr>
              <a:lnSpc>
                <a:spcPct val="80000"/>
              </a:lnSpc>
            </a:pPr>
            <a:r>
              <a:rPr lang="fr-FR" dirty="0" smtClean="0"/>
              <a:t>Présentez chaque sujet principal.</a:t>
            </a:r>
          </a:p>
          <a:p>
            <a:r>
              <a:rPr lang="fr-FR" dirty="0" smtClean="0"/>
              <a:t>Pour fournir une feuille de route à votre audience, vous</a:t>
            </a:r>
            <a:r>
              <a:rPr lang="fr-FR" baseline="0" dirty="0" smtClean="0"/>
              <a:t> pouvez </a:t>
            </a:r>
            <a:r>
              <a:rPr lang="fr-FR" dirty="0" smtClean="0"/>
              <a:t>répéter cette diapositive de vue d’ensemble tout au long de la présentation afin de mettre en évidence le sujet suivant.</a:t>
            </a:r>
          </a:p>
        </p:txBody>
      </p:sp>
      <p:sp>
        <p:nvSpPr>
          <p:cNvPr id="4" name="Slide Number Placeholder 3"/>
          <p:cNvSpPr>
            <a:spLocks noGrp="1"/>
          </p:cNvSpPr>
          <p:nvPr>
            <p:ph type="sldNum" sz="quarter" idx="10"/>
          </p:nvPr>
        </p:nvSpPr>
        <p:spPr/>
        <p:txBody>
          <a:bodyPr/>
          <a:lstStyle/>
          <a:p>
            <a:fld id="{EC6EAC7D-5A89-47C2-8ABA-56C9C2DEF7A4}" type="slidenum">
              <a:rPr lang="fr-FR" smtClean="0"/>
              <a:pPr/>
              <a:t>2</a:t>
            </a:fld>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sz="1200" dirty="0" smtClean="0"/>
              <a:t>Voici un autre exemple</a:t>
            </a:r>
            <a:r>
              <a:rPr lang="fr-FR" sz="1200" baseline="0" dirty="0" smtClean="0"/>
              <a:t> de diapositives de vue d’ensemble utilisant des transitions.</a:t>
            </a:r>
            <a:endParaRPr lang="fr-FR" sz="1200" dirty="0" smtClean="0"/>
          </a:p>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3</a:t>
            </a:fld>
            <a:endParaRPr 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4</a:t>
            </a:fld>
            <a:endParaRPr lang="fr-F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5</a:t>
            </a:fld>
            <a:endParaRPr lang="fr-F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6</a:t>
            </a:fld>
            <a:endParaRPr 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Utiliser un en-tête de section pour chacun des sujets afin de définir une transition claire pour l’audience. </a:t>
            </a:r>
          </a:p>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7</a:t>
            </a:fld>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Ajoutez des diapositives à chaque section de sujet, y compris des diapositives contenant des tableaux, des graphiques et des images. </a:t>
            </a:r>
          </a:p>
          <a:p>
            <a:r>
              <a:rPr lang="fr-FR" dirty="0" smtClean="0"/>
              <a:t>Voir exemple dans la section suivante</a:t>
            </a:r>
            <a:r>
              <a:rPr lang="fr-FR" baseline="0" dirty="0" smtClean="0"/>
              <a:t> </a:t>
            </a:r>
            <a:r>
              <a:rPr lang="fr-FR" dirty="0" smtClean="0"/>
              <a:t>de tableau,</a:t>
            </a:r>
            <a:r>
              <a:rPr lang="fr-FR" baseline="0" dirty="0" smtClean="0"/>
              <a:t> de graphique, d’image et de vidéo. </a:t>
            </a:r>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10</a:t>
            </a:fld>
            <a:endParaRPr lang="fr-F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3011" name="Rectangle 25"/>
          <p:cNvSpPr>
            <a:spLocks noGrp="1" noChangeArrowheads="1"/>
          </p:cNvSpPr>
          <p:nvPr>
            <p:ph type="ftr" sz="quarter" idx="4"/>
          </p:nvPr>
        </p:nvSpPr>
        <p:spPr>
          <a:noFill/>
        </p:spPr>
        <p:txBody>
          <a:bodyPr/>
          <a:lstStyle/>
          <a:p>
            <a:r>
              <a:rPr lang="fr-FR" dirty="0" smtClean="0"/>
              <a:t>Microsoft Confidentiel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fr-FR" smtClean="0"/>
              <a:pPr/>
              <a:t>19</a:t>
            </a:fld>
            <a:endParaRPr lang="fr-FR"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fr-FR" dirty="0" smtClean="0"/>
              <a:t>Votre présentation est-elle aussi claire que possible ? Pensez à placer du contenu supplémentaire dans l’annexe.</a:t>
            </a:r>
          </a:p>
          <a:p>
            <a:r>
              <a:rPr lang="fr-FR" dirty="0" smtClean="0"/>
              <a:t>Utilisez des diapositives en annexe pour y placer du contenu auquel vous pouvez faire référence pendant la diapositive relative aux questions ou que les participants peuvent approfondir ultérieurement.</a:t>
            </a:r>
          </a:p>
          <a:p>
            <a:pPr>
              <a:buFontTx/>
              <a:buNone/>
            </a:pPr>
            <a:endParaRPr lang="fr-FR" dirty="0" smtClean="0"/>
          </a:p>
          <a:p>
            <a:endParaRPr lang="fr-FR" dirty="0" smtClean="0"/>
          </a:p>
          <a:p>
            <a:endParaRPr lang="fr-FR" dirty="0" smtClean="0"/>
          </a:p>
          <a:p>
            <a:endParaRPr lang="fr-FR"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fr-FR" b="1" cap="small" baseline="0">
                <a:solidFill>
                  <a:srgbClr val="003300"/>
                </a:solidFill>
              </a:defRPr>
            </a:lvl1pPr>
          </a:lstStyle>
          <a:p>
            <a:r>
              <a:rPr kumimoji="0" lang="fr-FR"/>
              <a:t>Modifiez le style du titre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fr-FR" sz="2000" b="0">
                <a:solidFill>
                  <a:schemeClr val="tx1"/>
                </a:solidFill>
                <a:latin typeface="Georgia" pitchFamily="18" charset="0"/>
              </a:defRPr>
            </a:lvl1pPr>
            <a:lvl2pPr marL="457200" indent="0" algn="ctr" eaLnBrk="1" latinLnBrk="0" hangingPunct="1">
              <a:buNone/>
              <a:defRPr kumimoji="0" lang="fr-FR">
                <a:solidFill>
                  <a:schemeClr val="tx1">
                    <a:tint val="75000"/>
                  </a:schemeClr>
                </a:solidFill>
              </a:defRPr>
            </a:lvl2pPr>
            <a:lvl3pPr marL="914400" indent="0" algn="ctr" eaLnBrk="1" latinLnBrk="0" hangingPunct="1">
              <a:buNone/>
              <a:defRPr kumimoji="0" lang="fr-FR">
                <a:solidFill>
                  <a:schemeClr val="tx1">
                    <a:tint val="75000"/>
                  </a:schemeClr>
                </a:solidFill>
              </a:defRPr>
            </a:lvl3pPr>
            <a:lvl4pPr marL="1371600" indent="0" algn="ctr" eaLnBrk="1" latinLnBrk="0" hangingPunct="1">
              <a:buNone/>
              <a:defRPr kumimoji="0" lang="fr-FR">
                <a:solidFill>
                  <a:schemeClr val="tx1">
                    <a:tint val="75000"/>
                  </a:schemeClr>
                </a:solidFill>
              </a:defRPr>
            </a:lvl4pPr>
            <a:lvl5pPr marL="1828800" indent="0" algn="ctr" eaLnBrk="1" latinLnBrk="0" hangingPunct="1">
              <a:buNone/>
              <a:defRPr kumimoji="0" lang="fr-FR">
                <a:solidFill>
                  <a:schemeClr val="tx1">
                    <a:tint val="75000"/>
                  </a:schemeClr>
                </a:solidFill>
              </a:defRPr>
            </a:lvl5pPr>
            <a:lvl6pPr marL="2286000" indent="0" algn="ctr" eaLnBrk="1" latinLnBrk="0" hangingPunct="1">
              <a:buNone/>
              <a:defRPr kumimoji="0" lang="fr-FR">
                <a:solidFill>
                  <a:schemeClr val="tx1">
                    <a:tint val="75000"/>
                  </a:schemeClr>
                </a:solidFill>
              </a:defRPr>
            </a:lvl6pPr>
            <a:lvl7pPr marL="2743200" indent="0" algn="ctr" eaLnBrk="1" latinLnBrk="0" hangingPunct="1">
              <a:buNone/>
              <a:defRPr kumimoji="0" lang="fr-FR">
                <a:solidFill>
                  <a:schemeClr val="tx1">
                    <a:tint val="75000"/>
                  </a:schemeClr>
                </a:solidFill>
              </a:defRPr>
            </a:lvl7pPr>
            <a:lvl8pPr marL="3200400" indent="0" algn="ctr" eaLnBrk="1" latinLnBrk="0" hangingPunct="1">
              <a:buNone/>
              <a:defRPr kumimoji="0" lang="fr-FR">
                <a:solidFill>
                  <a:schemeClr val="tx1">
                    <a:tint val="75000"/>
                  </a:schemeClr>
                </a:solidFill>
              </a:defRPr>
            </a:lvl8pPr>
            <a:lvl9pPr marL="3657600" indent="0" algn="ctr" eaLnBrk="1" latinLnBrk="0" hangingPunct="1">
              <a:buNone/>
              <a:defRPr kumimoji="0" lang="fr-FR">
                <a:solidFill>
                  <a:schemeClr val="tx1">
                    <a:tint val="75000"/>
                  </a:schemeClr>
                </a:solidFill>
              </a:defRPr>
            </a:lvl9pPr>
          </a:lstStyle>
          <a:p>
            <a:pPr eaLnBrk="1" latinLnBrk="0" hangingPunct="1"/>
            <a:r>
              <a:rPr lang="fr-FR" smtClean="0"/>
              <a:t>Modifiez le style des sous-titres du masque</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fr-FR" sz="2000" baseline="0"/>
            </a:lvl1pPr>
          </a:lstStyle>
          <a:p>
            <a:r>
              <a:rPr kumimoji="0" lang="fr-FR" dirty="0"/>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Date Placeholder 2"/>
          <p:cNvSpPr>
            <a:spLocks noGrp="1"/>
          </p:cNvSpPr>
          <p:nvPr>
            <p:ph type="dt" sz="half" idx="10"/>
          </p:nvPr>
        </p:nvSpPr>
        <p:spPr/>
        <p:txBody>
          <a:bodyPr/>
          <a:lstStyle/>
          <a:p>
            <a:fld id="{757B281C-5159-4971-8228-52B9A72E9ED2}" type="datetimeFigureOut">
              <a:pPr/>
              <a:t>27/05/2015</a:t>
            </a:fld>
            <a:endParaRPr kumimoji="0" lang="fr-FR" dirty="0"/>
          </a:p>
        </p:txBody>
      </p:sp>
      <p:sp>
        <p:nvSpPr>
          <p:cNvPr id="4" name="Footer Placeholder 3"/>
          <p:cNvSpPr>
            <a:spLocks noGrp="1"/>
          </p:cNvSpPr>
          <p:nvPr>
            <p:ph type="ftr" sz="quarter" idx="11"/>
          </p:nvPr>
        </p:nvSpPr>
        <p:spPr/>
        <p:txBody>
          <a:bodyPr/>
          <a:lstStyle/>
          <a:p>
            <a:endParaRPr kumimoji="0" lang="fr-FR" dirty="0"/>
          </a:p>
        </p:txBody>
      </p:sp>
      <p:sp>
        <p:nvSpPr>
          <p:cNvPr id="5" name="Slide Number Placeholder 4"/>
          <p:cNvSpPr>
            <a:spLocks noGrp="1"/>
          </p:cNvSpPr>
          <p:nvPr>
            <p:ph type="sldNum" sz="quarter" idx="12"/>
          </p:nvPr>
        </p:nvSpPr>
        <p:spPr/>
        <p:txBody>
          <a:bodyPr/>
          <a:lstStyle/>
          <a:p>
            <a:fld id="{33D6E5A2-EC83-451F-A719-9AC1370DD5CF}" type="slidenum">
              <a:pPr/>
              <a:t>‹N°›</a:t>
            </a:fld>
            <a:endParaRPr kumimoji="0" lang="fr-FR"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27/05/2015</a:t>
            </a:fld>
            <a:endParaRPr kumimoji="0" lang="fr-FR" dirty="0"/>
          </a:p>
        </p:txBody>
      </p:sp>
      <p:sp>
        <p:nvSpPr>
          <p:cNvPr id="3" name="Footer Placeholder 2"/>
          <p:cNvSpPr>
            <a:spLocks noGrp="1"/>
          </p:cNvSpPr>
          <p:nvPr>
            <p:ph type="ftr" sz="quarter" idx="11"/>
          </p:nvPr>
        </p:nvSpPr>
        <p:spPr/>
        <p:txBody>
          <a:bodyPr/>
          <a:lstStyle/>
          <a:p>
            <a:endParaRPr kumimoji="0" lang="fr-FR" dirty="0"/>
          </a:p>
        </p:txBody>
      </p:sp>
      <p:sp>
        <p:nvSpPr>
          <p:cNvPr id="4" name="Slide Number Placeholder 3"/>
          <p:cNvSpPr>
            <a:spLocks noGrp="1"/>
          </p:cNvSpPr>
          <p:nvPr>
            <p:ph type="sldNum" sz="quarter" idx="12"/>
          </p:nvPr>
        </p:nvSpPr>
        <p:spPr/>
        <p:txBody>
          <a:bodyPr/>
          <a:lstStyle/>
          <a:p>
            <a:fld id="{33D6E5A2-EC83-451F-A719-9AC1370DD5CF}" type="slidenum">
              <a:pPr/>
              <a:t>‹N°›</a:t>
            </a:fld>
            <a:endParaRPr kumimoji="0" lang="fr-FR"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rrière-plan uniquemen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27/05/2015</a:t>
            </a:fld>
            <a:endParaRPr kumimoji="0" lang="fr-FR" dirty="0"/>
          </a:p>
        </p:txBody>
      </p:sp>
      <p:sp>
        <p:nvSpPr>
          <p:cNvPr id="4" name="Footer Placeholder 4"/>
          <p:cNvSpPr>
            <a:spLocks noGrp="1"/>
          </p:cNvSpPr>
          <p:nvPr>
            <p:ph type="ftr" sz="quarter" idx="11"/>
          </p:nvPr>
        </p:nvSpPr>
        <p:spPr>
          <a:xfrm>
            <a:off x="3352800" y="6356350"/>
            <a:ext cx="2895600" cy="365125"/>
          </a:xfrm>
        </p:spPr>
        <p:txBody>
          <a:bodyPr/>
          <a:lstStyle/>
          <a:p>
            <a:endParaRPr kumimoji="0" lang="fr-FR"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fr-FR" sz="4000" b="1" cap="small" baseline="0">
                <a:solidFill>
                  <a:srgbClr val="003300"/>
                </a:solidFill>
              </a:defRPr>
            </a:lvl1pPr>
          </a:lstStyle>
          <a:p>
            <a:r>
              <a:rPr kumimoji="0" lang="fr-FR"/>
              <a:t>Modifiez le style du titre</a:t>
            </a:r>
          </a:p>
        </p:txBody>
      </p:sp>
      <p:sp>
        <p:nvSpPr>
          <p:cNvPr id="4" name="Date Placeholder 3"/>
          <p:cNvSpPr>
            <a:spLocks noGrp="1"/>
          </p:cNvSpPr>
          <p:nvPr>
            <p:ph type="dt" sz="half" idx="10"/>
          </p:nvPr>
        </p:nvSpPr>
        <p:spPr/>
        <p:txBody>
          <a:bodyPr/>
          <a:lstStyle/>
          <a:p>
            <a:fld id="{757B281C-5159-4971-8228-52B9A72E9ED2}" type="datetimeFigureOut">
              <a:pPr/>
              <a:t>27/05/2015</a:t>
            </a:fld>
            <a:endParaRPr kumimoji="0" lang="fr-FR" dirty="0"/>
          </a:p>
        </p:txBody>
      </p:sp>
      <p:sp>
        <p:nvSpPr>
          <p:cNvPr id="5" name="Footer Placeholder 4"/>
          <p:cNvSpPr>
            <a:spLocks noGrp="1"/>
          </p:cNvSpPr>
          <p:nvPr>
            <p:ph type="ftr" sz="quarter" idx="11"/>
          </p:nvPr>
        </p:nvSpPr>
        <p:spPr/>
        <p:txBody>
          <a:bodyPr/>
          <a:lstStyle/>
          <a:p>
            <a:endParaRPr kumimoji="0" lang="fr-FR" dirty="0"/>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fr-FR" sz="1800"/>
            </a:lvl1pPr>
          </a:lstStyle>
          <a:p>
            <a:r>
              <a:rPr kumimoji="0" lang="fr-FR" dirty="0"/>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fr-FR"/>
            </a:lvl1pPr>
          </a:lstStyle>
          <a:p>
            <a:r>
              <a:rPr kumimoji="0" lang="fr-FR"/>
              <a:t>Modifiez le style du titre</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fr-FR" sz="3200">
                <a:latin typeface="+mn-lt"/>
              </a:defRPr>
            </a:lvl1pPr>
            <a:lvl2pPr eaLnBrk="1" latinLnBrk="0" hangingPunct="1">
              <a:defRPr kumimoji="0" lang="fr-FR" sz="2800">
                <a:latin typeface="+mn-lt"/>
              </a:defRPr>
            </a:lvl2pPr>
            <a:lvl3pPr eaLnBrk="1" latinLnBrk="0" hangingPunct="1">
              <a:defRPr kumimoji="0" lang="fr-FR" sz="2400">
                <a:latin typeface="+mn-lt"/>
              </a:defRPr>
            </a:lvl3pPr>
            <a:lvl4pPr eaLnBrk="1" latinLnBrk="0" hangingPunct="1">
              <a:defRPr kumimoji="0" lang="fr-FR" sz="2400">
                <a:latin typeface="+mn-lt"/>
              </a:defRPr>
            </a:lvl4pPr>
            <a:lvl5pPr eaLnBrk="1" latinLnBrk="0" hangingPunct="1">
              <a:defRPr kumimoji="0" lang="fr-FR" sz="2400">
                <a:latin typeface="+mn-lt"/>
              </a:defRPr>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27/05/2015</a:t>
            </a:fld>
            <a:endParaRPr kumimoji="0" lang="fr-FR" dirty="0"/>
          </a:p>
        </p:txBody>
      </p:sp>
      <p:sp>
        <p:nvSpPr>
          <p:cNvPr id="5" name="Footer Placeholder 4"/>
          <p:cNvSpPr>
            <a:spLocks noGrp="1"/>
          </p:cNvSpPr>
          <p:nvPr>
            <p:ph type="ftr" sz="quarter" idx="11"/>
          </p:nvPr>
        </p:nvSpPr>
        <p:spPr/>
        <p:txBody>
          <a:bodyPr/>
          <a:lstStyle/>
          <a:p>
            <a:endParaRPr kumimoji="0" lang="fr-FR"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Date Placeholder 4"/>
          <p:cNvSpPr>
            <a:spLocks noGrp="1"/>
          </p:cNvSpPr>
          <p:nvPr>
            <p:ph type="dt" sz="half" idx="10"/>
          </p:nvPr>
        </p:nvSpPr>
        <p:spPr/>
        <p:txBody>
          <a:bodyPr/>
          <a:lstStyle/>
          <a:p>
            <a:fld id="{757B281C-5159-4971-8228-52B9A72E9ED2}" type="datetimeFigureOut">
              <a:pPr/>
              <a:t>27/05/2015</a:t>
            </a:fld>
            <a:endParaRPr kumimoji="0" lang="fr-FR" dirty="0"/>
          </a:p>
        </p:txBody>
      </p:sp>
      <p:sp>
        <p:nvSpPr>
          <p:cNvPr id="6" name="Footer Placeholder 5"/>
          <p:cNvSpPr>
            <a:spLocks noGrp="1"/>
          </p:cNvSpPr>
          <p:nvPr>
            <p:ph type="ftr" sz="quarter" idx="11"/>
          </p:nvPr>
        </p:nvSpPr>
        <p:spPr/>
        <p:txBody>
          <a:bodyPr/>
          <a:lstStyle/>
          <a:p>
            <a:endParaRPr kumimoji="0" lang="fr-FR" dirty="0"/>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fr-FR"/>
            </a:lvl1pPr>
          </a:lstStyle>
          <a:p>
            <a:pPr eaLnBrk="1" latinLnBrk="0" hangingPunct="1"/>
            <a:r>
              <a:rPr lang="fr-FR" smtClean="0"/>
              <a:t>Modifiez le style du titre</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7" name="Date Placeholder 6"/>
          <p:cNvSpPr>
            <a:spLocks noGrp="1"/>
          </p:cNvSpPr>
          <p:nvPr>
            <p:ph type="dt" sz="half" idx="10"/>
          </p:nvPr>
        </p:nvSpPr>
        <p:spPr/>
        <p:txBody>
          <a:bodyPr/>
          <a:lstStyle/>
          <a:p>
            <a:fld id="{757B281C-5159-4971-8228-52B9A72E9ED2}" type="datetimeFigureOut">
              <a:pPr/>
              <a:t>27/05/2015</a:t>
            </a:fld>
            <a:endParaRPr kumimoji="0" lang="fr-FR" dirty="0"/>
          </a:p>
        </p:txBody>
      </p:sp>
      <p:sp>
        <p:nvSpPr>
          <p:cNvPr id="8" name="Footer Placeholder 7"/>
          <p:cNvSpPr>
            <a:spLocks noGrp="1"/>
          </p:cNvSpPr>
          <p:nvPr>
            <p:ph type="ftr" sz="quarter" idx="11"/>
          </p:nvPr>
        </p:nvSpPr>
        <p:spPr/>
        <p:txBody>
          <a:bodyPr/>
          <a:lstStyle/>
          <a:p>
            <a:endParaRPr kumimoji="0" lang="fr-FR" dirty="0"/>
          </a:p>
        </p:txBody>
      </p:sp>
      <p:sp>
        <p:nvSpPr>
          <p:cNvPr id="9" name="Slide Number Placeholder 8"/>
          <p:cNvSpPr>
            <a:spLocks noGrp="1"/>
          </p:cNvSpPr>
          <p:nvPr>
            <p:ph type="sldNum" sz="quarter" idx="12"/>
          </p:nvPr>
        </p:nvSpPr>
        <p:spPr/>
        <p:txBody>
          <a:bodyPr/>
          <a:lstStyle/>
          <a:p>
            <a:fld id="{33D6E5A2-EC83-451F-A719-9AC1370DD5CF}" type="slidenum">
              <a:pPr/>
              <a:t>‹N°›</a:t>
            </a:fld>
            <a:endParaRPr kumimoji="0" lang="fr-FR"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fr-FR" sz="3200"/>
            </a:lvl1pPr>
            <a:lvl2pPr eaLnBrk="1" latinLnBrk="0" hangingPunct="1">
              <a:defRPr kumimoji="0" lang="fr-FR" sz="2800"/>
            </a:lvl2pPr>
            <a:lvl3pPr eaLnBrk="1" latinLnBrk="0" hangingPunct="1">
              <a:defRPr kumimoji="0" lang="fr-FR" sz="2400"/>
            </a:lvl3pPr>
            <a:lvl4pPr eaLnBrk="1" latinLnBrk="0" hangingPunct="1">
              <a:defRPr kumimoji="0" lang="fr-FR" sz="2000"/>
            </a:lvl4pPr>
            <a:lvl5pPr eaLnBrk="1" latinLnBrk="0" hangingPunct="1">
              <a:defRPr kumimoji="0" lang="fr-FR" sz="2000"/>
            </a:lvl5pPr>
            <a:lvl6pPr eaLnBrk="1" latinLnBrk="0" hangingPunct="1">
              <a:defRPr kumimoji="0" lang="fr-FR" sz="2000"/>
            </a:lvl6pPr>
            <a:lvl7pPr eaLnBrk="1" latinLnBrk="0" hangingPunct="1">
              <a:defRPr kumimoji="0" lang="fr-FR" sz="2000"/>
            </a:lvl7pPr>
            <a:lvl8pPr eaLnBrk="1" latinLnBrk="0" hangingPunct="1">
              <a:defRPr kumimoji="0" lang="fr-FR" sz="2000"/>
            </a:lvl8pPr>
            <a:lvl9pPr eaLnBrk="1" latinLnBrk="0" hangingPunct="1">
              <a:defRPr kumimoji="0" lang="fr-FR" sz="20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pPr/>
              <a:t>27/05/2015</a:t>
            </a:fld>
            <a:endParaRPr kumimoji="0" lang="fr-FR" dirty="0"/>
          </a:p>
        </p:txBody>
      </p:sp>
      <p:sp>
        <p:nvSpPr>
          <p:cNvPr id="6" name="Footer Placeholder 5"/>
          <p:cNvSpPr>
            <a:spLocks noGrp="1"/>
          </p:cNvSpPr>
          <p:nvPr>
            <p:ph type="ftr" sz="quarter" idx="11"/>
          </p:nvPr>
        </p:nvSpPr>
        <p:spPr/>
        <p:txBody>
          <a:bodyPr/>
          <a:lstStyle/>
          <a:p>
            <a:endParaRPr kumimoji="0" lang="fr-FR" dirty="0"/>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fr-FR" sz="3200"/>
            </a:lvl1pPr>
            <a:lvl2pPr marL="457200" indent="0" eaLnBrk="1" latinLnBrk="0" hangingPunct="1">
              <a:buNone/>
              <a:defRPr kumimoji="0" lang="fr-FR" sz="2800"/>
            </a:lvl2pPr>
            <a:lvl3pPr marL="914400" indent="0" eaLnBrk="1" latinLnBrk="0" hangingPunct="1">
              <a:buNone/>
              <a:defRPr kumimoji="0" lang="fr-FR" sz="2400"/>
            </a:lvl3pPr>
            <a:lvl4pPr marL="1371600" indent="0" eaLnBrk="1" latinLnBrk="0" hangingPunct="1">
              <a:buNone/>
              <a:defRPr kumimoji="0" lang="fr-FR" sz="2000"/>
            </a:lvl4pPr>
            <a:lvl5pPr marL="1828800" indent="0" eaLnBrk="1" latinLnBrk="0" hangingPunct="1">
              <a:buNone/>
              <a:defRPr kumimoji="0" lang="fr-FR" sz="2000"/>
            </a:lvl5pPr>
            <a:lvl6pPr marL="2286000" indent="0" eaLnBrk="1" latinLnBrk="0" hangingPunct="1">
              <a:buNone/>
              <a:defRPr kumimoji="0" lang="fr-FR" sz="2000"/>
            </a:lvl6pPr>
            <a:lvl7pPr marL="2743200" indent="0" eaLnBrk="1" latinLnBrk="0" hangingPunct="1">
              <a:buNone/>
              <a:defRPr kumimoji="0" lang="fr-FR" sz="2000"/>
            </a:lvl7pPr>
            <a:lvl8pPr marL="3200400" indent="0" eaLnBrk="1" latinLnBrk="0" hangingPunct="1">
              <a:buNone/>
              <a:defRPr kumimoji="0" lang="fr-FR" sz="2000"/>
            </a:lvl8pPr>
            <a:lvl9pPr marL="3657600" indent="0" eaLnBrk="1" latinLnBrk="0" hangingPunct="1">
              <a:buNone/>
              <a:defRPr kumimoji="0" lang="fr-FR" sz="2000"/>
            </a:lvl9pPr>
          </a:lstStyle>
          <a:p>
            <a:pPr eaLnBrk="1" latinLnBrk="0" hangingPunct="1"/>
            <a:r>
              <a:rPr lang="fr-FR" dirty="0" smtClean="0"/>
              <a:t>Cliquez sur l'icône pour ajouter une image</a:t>
            </a:r>
            <a:endParaRPr dirty="0"/>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pPr/>
              <a:t>27/05/2015</a:t>
            </a:fld>
            <a:endParaRPr kumimoji="0" lang="fr-FR" dirty="0"/>
          </a:p>
        </p:txBody>
      </p:sp>
      <p:sp>
        <p:nvSpPr>
          <p:cNvPr id="6" name="Footer Placeholder 5"/>
          <p:cNvSpPr>
            <a:spLocks noGrp="1"/>
          </p:cNvSpPr>
          <p:nvPr>
            <p:ph type="ftr" sz="quarter" idx="11"/>
          </p:nvPr>
        </p:nvSpPr>
        <p:spPr/>
        <p:txBody>
          <a:bodyPr/>
          <a:lstStyle/>
          <a:p>
            <a:endParaRPr kumimoji="0" lang="fr-FR" dirty="0"/>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27/05/2015</a:t>
            </a:fld>
            <a:endParaRPr kumimoji="0" lang="fr-FR" dirty="0"/>
          </a:p>
        </p:txBody>
      </p:sp>
      <p:sp>
        <p:nvSpPr>
          <p:cNvPr id="5" name="Footer Placeholder 4"/>
          <p:cNvSpPr>
            <a:spLocks noGrp="1"/>
          </p:cNvSpPr>
          <p:nvPr>
            <p:ph type="ftr" sz="quarter" idx="11"/>
          </p:nvPr>
        </p:nvSpPr>
        <p:spPr/>
        <p:txBody>
          <a:bodyPr/>
          <a:lstStyle/>
          <a:p>
            <a:endParaRPr kumimoji="0" lang="fr-FR" dirty="0"/>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27/05/2015</a:t>
            </a:fld>
            <a:endParaRPr kumimoji="0" lang="fr-FR" dirty="0"/>
          </a:p>
        </p:txBody>
      </p:sp>
      <p:sp>
        <p:nvSpPr>
          <p:cNvPr id="5" name="Footer Placeholder 4"/>
          <p:cNvSpPr>
            <a:spLocks noGrp="1"/>
          </p:cNvSpPr>
          <p:nvPr>
            <p:ph type="ftr" sz="quarter" idx="11"/>
          </p:nvPr>
        </p:nvSpPr>
        <p:spPr/>
        <p:txBody>
          <a:bodyPr/>
          <a:lstStyle/>
          <a:p>
            <a:endParaRPr kumimoji="0" lang="fr-FR" dirty="0"/>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fr-FR" smtClean="0"/>
              <a:t>Modifiez le style du titre</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fr-FR" sz="1200">
                <a:solidFill>
                  <a:schemeClr val="tx1">
                    <a:tint val="75000"/>
                  </a:schemeClr>
                </a:solidFill>
              </a:defRPr>
            </a:lvl1pPr>
          </a:lstStyle>
          <a:p>
            <a:fld id="{757B281C-5159-4971-8228-52B9A72E9ED2}" type="datetimeFigureOut">
              <a:pPr/>
              <a:t>27/05/2015</a:t>
            </a:fld>
            <a:endParaRPr kumimoji="0" lang="fr-FR"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fr-FR" sz="1200">
                <a:solidFill>
                  <a:schemeClr val="tx1">
                    <a:tint val="75000"/>
                  </a:schemeClr>
                </a:solidFill>
              </a:defRPr>
            </a:lvl1pPr>
          </a:lstStyle>
          <a:p>
            <a:endParaRPr kumimoji="0" lang="fr-FR"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fr-FR" sz="1200">
                <a:solidFill>
                  <a:schemeClr val="tx1">
                    <a:tint val="75000"/>
                  </a:schemeClr>
                </a:solidFill>
              </a:defRPr>
            </a:lvl1pPr>
          </a:lstStyle>
          <a:p>
            <a:fld id="{33D6E5A2-EC83-451F-A719-9AC1370DD5CF}" type="slidenum">
              <a:pPr/>
              <a:t>‹N°›</a:t>
            </a:fld>
            <a:endParaRPr kumimoji="0" lang="fr-FR"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fr-F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7.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custDataLst>
              <p:tags r:id="rId2"/>
            </p:custDataLst>
          </p:nvPr>
        </p:nvSpPr>
        <p:spPr>
          <a:xfrm>
            <a:off x="3810000" y="5638800"/>
            <a:ext cx="2628628" cy="990600"/>
          </a:xfrm>
        </p:spPr>
        <p:txBody>
          <a:bodyPr>
            <a:normAutofit/>
          </a:bodyPr>
          <a:lstStyle/>
          <a:p>
            <a:pPr marL="342900" indent="-342900" algn="l">
              <a:buFont typeface="Arial" panose="020B0604020202020204" pitchFamily="34" charset="0"/>
              <a:buChar char="•"/>
            </a:pPr>
            <a:r>
              <a:rPr lang="fr-FR" sz="1800" dirty="0" smtClean="0">
                <a:latin typeface="+mn-lt"/>
              </a:rPr>
              <a:t>Ezouagh youness </a:t>
            </a:r>
          </a:p>
          <a:p>
            <a:pPr marL="342900" indent="-342900" algn="l">
              <a:buFont typeface="Arial" panose="020B0604020202020204" pitchFamily="34" charset="0"/>
              <a:buChar char="•"/>
            </a:pPr>
            <a:r>
              <a:rPr lang="fr-FR" sz="1800" dirty="0" smtClean="0">
                <a:latin typeface="+mn-lt"/>
              </a:rPr>
              <a:t>El kajjal ilyass</a:t>
            </a:r>
            <a:endParaRPr lang="fr-FR" sz="1800" dirty="0">
              <a:latin typeface="+mn-lt"/>
            </a:endParaRPr>
          </a:p>
        </p:txBody>
      </p:sp>
      <p:pic>
        <p:nvPicPr>
          <p:cNvPr id="4" name="Image 8" descr="ofppt.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2209800" y="0"/>
            <a:ext cx="206044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p:cNvSpPr txBox="1"/>
          <p:nvPr/>
        </p:nvSpPr>
        <p:spPr>
          <a:xfrm>
            <a:off x="4267200" y="195149"/>
            <a:ext cx="4342856" cy="646331"/>
          </a:xfrm>
          <a:prstGeom prst="rect">
            <a:avLst/>
          </a:prstGeom>
          <a:noFill/>
        </p:spPr>
        <p:txBody>
          <a:bodyPr wrap="none" rtlCol="0">
            <a:spAutoFit/>
          </a:bodyPr>
          <a:lstStyle/>
          <a:p>
            <a:pPr algn="ctr"/>
            <a:r>
              <a:rPr lang="fr-FR" altLang="fr-FR" dirty="0">
                <a:solidFill>
                  <a:srgbClr val="00B050"/>
                </a:solidFill>
                <a:latin typeface="Comic Sans MS" pitchFamily="66" charset="0"/>
              </a:rPr>
              <a:t>Office de la Form</a:t>
            </a:r>
            <a:r>
              <a:rPr lang="fr-FR" altLang="fr-FR" dirty="0">
                <a:solidFill>
                  <a:schemeClr val="bg1">
                    <a:lumMod val="65000"/>
                  </a:schemeClr>
                </a:solidFill>
                <a:latin typeface="Comic Sans MS" pitchFamily="66" charset="0"/>
              </a:rPr>
              <a:t>ation</a:t>
            </a:r>
            <a:r>
              <a:rPr lang="fr-FR" altLang="fr-FR" dirty="0">
                <a:solidFill>
                  <a:srgbClr val="00B050"/>
                </a:solidFill>
                <a:latin typeface="Comic Sans MS" pitchFamily="66" charset="0"/>
              </a:rPr>
              <a:t> </a:t>
            </a:r>
            <a:r>
              <a:rPr lang="fr-FR" altLang="fr-FR" dirty="0">
                <a:solidFill>
                  <a:schemeClr val="bg1">
                    <a:lumMod val="65000"/>
                  </a:schemeClr>
                </a:solidFill>
                <a:latin typeface="Comic Sans MS" pitchFamily="66" charset="0"/>
              </a:rPr>
              <a:t>Professionnelle</a:t>
            </a:r>
            <a:r>
              <a:rPr lang="fr-FR" altLang="fr-FR" dirty="0">
                <a:latin typeface="Comic Sans MS" pitchFamily="66" charset="0"/>
              </a:rPr>
              <a:t/>
            </a:r>
            <a:br>
              <a:rPr lang="fr-FR" altLang="fr-FR" dirty="0">
                <a:latin typeface="Comic Sans MS" pitchFamily="66" charset="0"/>
              </a:rPr>
            </a:br>
            <a:r>
              <a:rPr lang="fr-FR" altLang="fr-FR" dirty="0">
                <a:latin typeface="Comic Sans MS" pitchFamily="66" charset="0"/>
              </a:rPr>
              <a:t>     </a:t>
            </a:r>
            <a:r>
              <a:rPr lang="fr-FR" altLang="fr-FR" dirty="0">
                <a:solidFill>
                  <a:srgbClr val="00B0F0"/>
                </a:solidFill>
                <a:latin typeface="Comic Sans MS" pitchFamily="66" charset="0"/>
              </a:rPr>
              <a:t>Et de la Promotion du Travail</a:t>
            </a:r>
            <a:endParaRPr lang="fr-FR" dirty="0">
              <a:solidFill>
                <a:srgbClr val="00B0F0"/>
              </a:solidFill>
            </a:endParaRPr>
          </a:p>
        </p:txBody>
      </p:sp>
      <p:sp>
        <p:nvSpPr>
          <p:cNvPr id="6" name="ZoneTexte 5"/>
          <p:cNvSpPr txBox="1"/>
          <p:nvPr/>
        </p:nvSpPr>
        <p:spPr>
          <a:xfrm>
            <a:off x="4270248" y="957590"/>
            <a:ext cx="4421915" cy="523220"/>
          </a:xfrm>
          <a:prstGeom prst="rect">
            <a:avLst/>
          </a:prstGeom>
          <a:noFill/>
        </p:spPr>
        <p:txBody>
          <a:bodyPr wrap="none" rtlCol="0">
            <a:spAutoFit/>
          </a:bodyPr>
          <a:lstStyle/>
          <a:p>
            <a:pPr algn="ctr"/>
            <a:r>
              <a:rPr lang="fr-FR" sz="1400" dirty="0">
                <a:solidFill>
                  <a:schemeClr val="accent5"/>
                </a:solidFill>
              </a:rPr>
              <a:t>Technicienne spécialisée en développement informatique </a:t>
            </a:r>
          </a:p>
          <a:p>
            <a:pPr algn="ctr"/>
            <a:r>
              <a:rPr lang="fr-FR" sz="1400" dirty="0">
                <a:solidFill>
                  <a:schemeClr val="tx2">
                    <a:lumMod val="60000"/>
                    <a:lumOff val="40000"/>
                  </a:schemeClr>
                </a:solidFill>
              </a:rPr>
              <a:t>Stage au sein de la </a:t>
            </a:r>
            <a:r>
              <a:rPr lang="fr-FR" sz="1400" dirty="0" smtClean="0">
                <a:solidFill>
                  <a:schemeClr val="tx2">
                    <a:lumMod val="60000"/>
                    <a:lumOff val="40000"/>
                  </a:schemeClr>
                </a:solidFill>
              </a:rPr>
              <a:t>FPL </a:t>
            </a:r>
            <a:r>
              <a:rPr lang="fr-FR" sz="1400" dirty="0">
                <a:solidFill>
                  <a:schemeClr val="tx2">
                    <a:lumMod val="60000"/>
                    <a:lumOff val="40000"/>
                  </a:schemeClr>
                </a:solidFill>
              </a:rPr>
              <a:t>de </a:t>
            </a:r>
            <a:r>
              <a:rPr lang="fr-FR" sz="1400" dirty="0" smtClean="0">
                <a:solidFill>
                  <a:schemeClr val="tx2">
                    <a:lumMod val="60000"/>
                    <a:lumOff val="40000"/>
                  </a:schemeClr>
                </a:solidFill>
              </a:rPr>
              <a:t>Larache</a:t>
            </a:r>
            <a:endParaRPr lang="fr-FR" sz="1400" dirty="0">
              <a:solidFill>
                <a:schemeClr val="tx2">
                  <a:lumMod val="60000"/>
                  <a:lumOff val="40000"/>
                </a:schemeClr>
              </a:solidFill>
            </a:endParaRPr>
          </a:p>
        </p:txBody>
      </p:sp>
      <p:sp>
        <p:nvSpPr>
          <p:cNvPr id="8" name="ZoneTexte 7"/>
          <p:cNvSpPr txBox="1"/>
          <p:nvPr/>
        </p:nvSpPr>
        <p:spPr>
          <a:xfrm>
            <a:off x="3806952" y="5149334"/>
            <a:ext cx="1600938" cy="369332"/>
          </a:xfrm>
          <a:prstGeom prst="rect">
            <a:avLst/>
          </a:prstGeom>
          <a:noFill/>
        </p:spPr>
        <p:txBody>
          <a:bodyPr wrap="square" rtlCol="0">
            <a:spAutoFit/>
          </a:bodyPr>
          <a:lstStyle/>
          <a:p>
            <a:r>
              <a:rPr lang="fr-FR" dirty="0" smtClean="0">
                <a:solidFill>
                  <a:srgbClr val="009ED6"/>
                </a:solidFill>
              </a:rPr>
              <a:t>Soutenu </a:t>
            </a:r>
            <a:r>
              <a:rPr lang="fr-FR" dirty="0">
                <a:solidFill>
                  <a:srgbClr val="009ED6"/>
                </a:solidFill>
              </a:rPr>
              <a:t>p</a:t>
            </a:r>
            <a:r>
              <a:rPr lang="fr-FR" dirty="0" smtClean="0">
                <a:solidFill>
                  <a:srgbClr val="009ED6"/>
                </a:solidFill>
              </a:rPr>
              <a:t>ar :</a:t>
            </a:r>
            <a:endParaRPr lang="fr-FR" dirty="0">
              <a:solidFill>
                <a:srgbClr val="009ED6"/>
              </a:solidFill>
            </a:endParaRPr>
          </a:p>
        </p:txBody>
      </p:sp>
      <p:sp>
        <p:nvSpPr>
          <p:cNvPr id="9" name="ZoneTexte 8"/>
          <p:cNvSpPr txBox="1"/>
          <p:nvPr/>
        </p:nvSpPr>
        <p:spPr>
          <a:xfrm>
            <a:off x="6438629" y="5149334"/>
            <a:ext cx="1314314" cy="369332"/>
          </a:xfrm>
          <a:prstGeom prst="rect">
            <a:avLst/>
          </a:prstGeom>
          <a:noFill/>
        </p:spPr>
        <p:txBody>
          <a:bodyPr wrap="square" rtlCol="0">
            <a:spAutoFit/>
          </a:bodyPr>
          <a:lstStyle/>
          <a:p>
            <a:r>
              <a:rPr lang="fr-FR" dirty="0" smtClean="0">
                <a:solidFill>
                  <a:srgbClr val="009ED6"/>
                </a:solidFill>
              </a:rPr>
              <a:t>Jury :</a:t>
            </a:r>
            <a:endParaRPr lang="fr-FR" dirty="0">
              <a:solidFill>
                <a:srgbClr val="009ED6"/>
              </a:solidFill>
            </a:endParaRPr>
          </a:p>
        </p:txBody>
      </p:sp>
      <p:sp>
        <p:nvSpPr>
          <p:cNvPr id="11" name="Subtitle 2"/>
          <p:cNvSpPr txBox="1">
            <a:spLocks/>
          </p:cNvSpPr>
          <p:nvPr>
            <p:custDataLst>
              <p:tags r:id="rId3"/>
            </p:custDataLst>
          </p:nvPr>
        </p:nvSpPr>
        <p:spPr>
          <a:xfrm>
            <a:off x="6438628" y="5638800"/>
            <a:ext cx="2628628" cy="990600"/>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kumimoji="0" lang="fr-FR" sz="2000" b="0" kern="1200">
                <a:solidFill>
                  <a:schemeClr val="tx1"/>
                </a:solidFill>
                <a:latin typeface="Georgia" pitchFamily="18" charset="0"/>
                <a:ea typeface="+mn-ea"/>
                <a:cs typeface="+mn-cs"/>
              </a:defRPr>
            </a:lvl1pPr>
            <a:lvl2pPr marL="457200" indent="0" algn="ctr" defTabSz="914400" rtl="0" eaLnBrk="1" latinLnBrk="0" hangingPunct="1">
              <a:spcBef>
                <a:spcPct val="20000"/>
              </a:spcBef>
              <a:buFont typeface="Arial" pitchFamily="34" charset="0"/>
              <a:buNone/>
              <a:defRPr kumimoji="0" lang="fr-FR" sz="24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kumimoji="0" lang="fr-F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kumimoji="0" lang="fr-F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kumimoji="0" lang="fr-F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kumimoji="0" lang="fr-F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kumimoji="0" lang="fr-F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kumimoji="0" lang="fr-F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kumimoji="0" lang="fr-FR" sz="2000" kern="1200">
                <a:solidFill>
                  <a:schemeClr val="tx1">
                    <a:tint val="75000"/>
                  </a:schemeClr>
                </a:solidFill>
                <a:latin typeface="+mn-lt"/>
                <a:ea typeface="+mn-ea"/>
                <a:cs typeface="+mn-cs"/>
              </a:defRPr>
            </a:lvl9pPr>
          </a:lstStyle>
          <a:p>
            <a:pPr marL="342900" indent="-342900" algn="l">
              <a:buFont typeface="Arial" pitchFamily="34" charset="0"/>
              <a:buChar char="•"/>
            </a:pPr>
            <a:r>
              <a:rPr lang="fr-FR" sz="1800" dirty="0" smtClean="0">
                <a:latin typeface="+mn-lt"/>
              </a:rPr>
              <a:t>Alilou saad</a:t>
            </a:r>
          </a:p>
          <a:p>
            <a:pPr marL="342900" indent="-342900" algn="l">
              <a:buFont typeface="Arial" pitchFamily="34" charset="0"/>
              <a:buChar char="•"/>
            </a:pPr>
            <a:r>
              <a:rPr lang="fr-FR" sz="1800" dirty="0" smtClean="0">
                <a:latin typeface="+mn-lt"/>
              </a:rPr>
              <a:t>Abderrahmane Moustaid</a:t>
            </a:r>
            <a:endParaRPr lang="fr-FR" sz="1800" dirty="0">
              <a:latin typeface="+mn-lt"/>
            </a:endParaRPr>
          </a:p>
        </p:txBody>
      </p:sp>
      <p:sp>
        <p:nvSpPr>
          <p:cNvPr id="12" name="ZoneTexte 11"/>
          <p:cNvSpPr txBox="1"/>
          <p:nvPr/>
        </p:nvSpPr>
        <p:spPr>
          <a:xfrm>
            <a:off x="3048544" y="1627852"/>
            <a:ext cx="6095456" cy="584775"/>
          </a:xfrm>
          <a:prstGeom prst="rect">
            <a:avLst/>
          </a:prstGeom>
          <a:noFill/>
        </p:spPr>
        <p:txBody>
          <a:bodyPr wrap="square" rtlCol="0">
            <a:spAutoFit/>
          </a:bodyPr>
          <a:lstStyle/>
          <a:p>
            <a:r>
              <a:rPr lang="fr-FR" sz="3200" dirty="0">
                <a:solidFill>
                  <a:schemeClr val="accent1"/>
                </a:solidFill>
                <a:latin typeface="Agency FB" panose="020B0503020202020204" pitchFamily="34" charset="0"/>
              </a:rPr>
              <a:t>Améliorer la  gestion de la </a:t>
            </a:r>
            <a:r>
              <a:rPr lang="fr-FR" sz="3200" dirty="0" smtClean="0">
                <a:solidFill>
                  <a:schemeClr val="accent1"/>
                </a:solidFill>
                <a:latin typeface="Agency FB" panose="020B0503020202020204" pitchFamily="34" charset="0"/>
              </a:rPr>
              <a:t>bibliothèque </a:t>
            </a:r>
            <a:r>
              <a:rPr lang="fr-FR" sz="3200" dirty="0">
                <a:solidFill>
                  <a:schemeClr val="accent1"/>
                </a:solidFill>
                <a:latin typeface="Agency FB" panose="020B0503020202020204" pitchFamily="34" charset="0"/>
              </a:rPr>
              <a:t> FPL </a:t>
            </a:r>
          </a:p>
        </p:txBody>
      </p:sp>
      <p:pic>
        <p:nvPicPr>
          <p:cNvPr id="13" name="Image 12"/>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3657600" y="2286000"/>
            <a:ext cx="4512918" cy="2718375"/>
          </a:xfrm>
          <a:prstGeom prst="rect">
            <a:avLst/>
          </a:prstGeom>
          <a:ln>
            <a:noFill/>
          </a:ln>
          <a:effectLst>
            <a:softEdge rad="112500"/>
          </a:effectLst>
        </p:spPr>
      </p:pic>
    </p:spTree>
    <p:custDataLst>
      <p:tags r:id="rId1"/>
    </p:custData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50"/>
                                        <p:tgtEl>
                                          <p:spTgt spid="5"/>
                                        </p:tgtEl>
                                      </p:cBhvr>
                                    </p:animEffect>
                                  </p:childTnLst>
                                </p:cTn>
                              </p:par>
                            </p:childTnLst>
                          </p:cTn>
                        </p:par>
                        <p:par>
                          <p:cTn id="12" fill="hold">
                            <p:stCondLst>
                              <p:cond delay="500"/>
                            </p:stCondLst>
                            <p:childTnLst>
                              <p:par>
                                <p:cTn id="13" presetID="16" presetClass="entr" presetSubtype="2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250"/>
                                        <p:tgtEl>
                                          <p:spTgt spid="6"/>
                                        </p:tgtEl>
                                      </p:cBhvr>
                                    </p:animEffect>
                                  </p:childTnLst>
                                </p:cTn>
                              </p:par>
                              <p:par>
                                <p:cTn id="16" presetID="26"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290">
                                          <p:stCondLst>
                                            <p:cond delay="0"/>
                                          </p:stCondLst>
                                        </p:cTn>
                                        <p:tgtEl>
                                          <p:spTgt spid="12"/>
                                        </p:tgtEl>
                                      </p:cBhvr>
                                    </p:animEffect>
                                    <p:anim calcmode="lin" valueType="num">
                                      <p:cBhvr>
                                        <p:cTn id="19"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24" dur="13">
                                          <p:stCondLst>
                                            <p:cond delay="325"/>
                                          </p:stCondLst>
                                        </p:cTn>
                                        <p:tgtEl>
                                          <p:spTgt spid="12"/>
                                        </p:tgtEl>
                                      </p:cBhvr>
                                      <p:to x="100000" y="60000"/>
                                    </p:animScale>
                                    <p:animScale>
                                      <p:cBhvr>
                                        <p:cTn id="25" dur="83" decel="50000">
                                          <p:stCondLst>
                                            <p:cond delay="338"/>
                                          </p:stCondLst>
                                        </p:cTn>
                                        <p:tgtEl>
                                          <p:spTgt spid="12"/>
                                        </p:tgtEl>
                                      </p:cBhvr>
                                      <p:to x="100000" y="100000"/>
                                    </p:animScale>
                                    <p:animScale>
                                      <p:cBhvr>
                                        <p:cTn id="26" dur="13">
                                          <p:stCondLst>
                                            <p:cond delay="656"/>
                                          </p:stCondLst>
                                        </p:cTn>
                                        <p:tgtEl>
                                          <p:spTgt spid="12"/>
                                        </p:tgtEl>
                                      </p:cBhvr>
                                      <p:to x="100000" y="80000"/>
                                    </p:animScale>
                                    <p:animScale>
                                      <p:cBhvr>
                                        <p:cTn id="27" dur="83" decel="50000">
                                          <p:stCondLst>
                                            <p:cond delay="669"/>
                                          </p:stCondLst>
                                        </p:cTn>
                                        <p:tgtEl>
                                          <p:spTgt spid="12"/>
                                        </p:tgtEl>
                                      </p:cBhvr>
                                      <p:to x="100000" y="100000"/>
                                    </p:animScale>
                                    <p:animScale>
                                      <p:cBhvr>
                                        <p:cTn id="28" dur="13">
                                          <p:stCondLst>
                                            <p:cond delay="821"/>
                                          </p:stCondLst>
                                        </p:cTn>
                                        <p:tgtEl>
                                          <p:spTgt spid="12"/>
                                        </p:tgtEl>
                                      </p:cBhvr>
                                      <p:to x="100000" y="90000"/>
                                    </p:animScale>
                                    <p:animScale>
                                      <p:cBhvr>
                                        <p:cTn id="29" dur="83" decel="50000">
                                          <p:stCondLst>
                                            <p:cond delay="834"/>
                                          </p:stCondLst>
                                        </p:cTn>
                                        <p:tgtEl>
                                          <p:spTgt spid="12"/>
                                        </p:tgtEl>
                                      </p:cBhvr>
                                      <p:to x="100000" y="100000"/>
                                    </p:animScale>
                                    <p:animScale>
                                      <p:cBhvr>
                                        <p:cTn id="30" dur="13">
                                          <p:stCondLst>
                                            <p:cond delay="904"/>
                                          </p:stCondLst>
                                        </p:cTn>
                                        <p:tgtEl>
                                          <p:spTgt spid="12"/>
                                        </p:tgtEl>
                                      </p:cBhvr>
                                      <p:to x="100000" y="95000"/>
                                    </p:animScale>
                                    <p:animScale>
                                      <p:cBhvr>
                                        <p:cTn id="31" dur="83" decel="50000">
                                          <p:stCondLst>
                                            <p:cond delay="917"/>
                                          </p:stCondLst>
                                        </p:cTn>
                                        <p:tgtEl>
                                          <p:spTgt spid="12"/>
                                        </p:tgtEl>
                                      </p:cBhvr>
                                      <p:to x="100000" y="100000"/>
                                    </p:animScale>
                                  </p:childTnLst>
                                </p:cTn>
                              </p:par>
                              <p:par>
                                <p:cTn id="32" presetID="14" presetClass="entr" presetSubtype="5"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vertical)">
                                      <p:cBhvr>
                                        <p:cTn id="34" dur="500"/>
                                        <p:tgtEl>
                                          <p:spTgt spid="1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
                                            <p:txEl>
                                              <p:pRg st="0" end="0"/>
                                            </p:txEl>
                                          </p:spTgt>
                                        </p:tgtEl>
                                        <p:attrNameLst>
                                          <p:attrName>style.visibility</p:attrName>
                                        </p:attrNameLst>
                                      </p:cBhvr>
                                      <p:to>
                                        <p:strVal val="visible"/>
                                      </p:to>
                                    </p:set>
                                    <p:animEffect transition="in" filter="wipe(up)">
                                      <p:cBhvr>
                                        <p:cTn id="40" dur="500"/>
                                        <p:tgtEl>
                                          <p:spTgt spid="3">
                                            <p:txEl>
                                              <p:pRg st="0" end="0"/>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up)">
                                      <p:cBhvr>
                                        <p:cTn id="43" dur="500"/>
                                        <p:tgtEl>
                                          <p:spTgt spid="3">
                                            <p:txEl>
                                              <p:pRg st="1" end="1"/>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500"/>
                                        <p:tgtEl>
                                          <p:spTgt spid="9"/>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Effect transition="in" filter="wipe(up)">
                                      <p:cBhvr>
                                        <p:cTn id="49" dur="500"/>
                                        <p:tgtEl>
                                          <p:spTgt spid="11">
                                            <p:txEl>
                                              <p:pRg st="0" end="0"/>
                                            </p:txEl>
                                          </p:spTgt>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xEl>
                                              <p:pRg st="1" end="1"/>
                                            </p:txEl>
                                          </p:spTgt>
                                        </p:tgtEl>
                                        <p:attrNameLst>
                                          <p:attrName>style.visibility</p:attrName>
                                        </p:attrNameLst>
                                      </p:cBhvr>
                                      <p:to>
                                        <p:strVal val="visible"/>
                                      </p:to>
                                    </p:set>
                                    <p:animEffect transition="in" filter="wipe(up)">
                                      <p:cBhvr>
                                        <p:cTn id="5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8" grpId="0"/>
      <p:bldP spid="9" grpId="0"/>
      <p:bldP spid="11" grpId="0" build="p"/>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6200" y="1066800"/>
            <a:ext cx="9220200" cy="5791200"/>
          </a:xfrm>
          <a:prstGeom prst="rect">
            <a:avLst/>
          </a:prstGeom>
          <a:effectLst>
            <a:glow rad="228600">
              <a:schemeClr val="accent5">
                <a:satMod val="175000"/>
                <a:alpha val="40000"/>
              </a:schemeClr>
            </a:glow>
          </a:effectLst>
        </p:spPr>
      </p:pic>
      <p:sp>
        <p:nvSpPr>
          <p:cNvPr id="10" name="ZoneTexte 9"/>
          <p:cNvSpPr txBox="1"/>
          <p:nvPr/>
        </p:nvSpPr>
        <p:spPr>
          <a:xfrm>
            <a:off x="-38100" y="42714"/>
            <a:ext cx="9144000" cy="646331"/>
          </a:xfrm>
          <a:prstGeom prst="rect">
            <a:avLst/>
          </a:prstGeom>
          <a:effectLst>
            <a:glow rad="228600">
              <a:schemeClr val="accent5">
                <a:satMod val="175000"/>
                <a:alpha val="40000"/>
              </a:schemeClr>
            </a:glow>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fr-FR" sz="3600" dirty="0"/>
              <a:t>Interface principale de l’application</a:t>
            </a:r>
            <a:endParaRPr lang="fr-FR" sz="3600" dirty="0">
              <a:latin typeface="Aldhabi" panose="01000000000000000000" pitchFamily="2" charset="-78"/>
              <a:cs typeface="Aldhabi" panose="01000000000000000000" pitchFamily="2" charset="-78"/>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200" y="1081087"/>
            <a:ext cx="9220200" cy="5762625"/>
          </a:xfrm>
          <a:prstGeom prst="rect">
            <a:avLst/>
          </a:prstGeom>
          <a:effectLst>
            <a:glow rad="228600">
              <a:schemeClr val="accent5">
                <a:satMod val="175000"/>
                <a:alpha val="40000"/>
              </a:schemeClr>
            </a:glow>
          </a:effectLst>
        </p:spPr>
      </p:pic>
      <p:sp>
        <p:nvSpPr>
          <p:cNvPr id="7" name="ZoneTexte 6"/>
          <p:cNvSpPr txBox="1"/>
          <p:nvPr/>
        </p:nvSpPr>
        <p:spPr>
          <a:xfrm>
            <a:off x="-38100" y="42714"/>
            <a:ext cx="9144000" cy="646331"/>
          </a:xfrm>
          <a:prstGeom prst="rect">
            <a:avLst/>
          </a:prstGeom>
          <a:effectLst>
            <a:glow rad="228600">
              <a:schemeClr val="accent5">
                <a:satMod val="175000"/>
                <a:alpha val="40000"/>
              </a:schemeClr>
            </a:glow>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fr-FR" sz="3600" dirty="0"/>
              <a:t>Interface principale de l’application</a:t>
            </a:r>
            <a:endParaRPr lang="fr-FR" sz="36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4156103250"/>
      </p:ext>
    </p:extLst>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200" y="1081087"/>
            <a:ext cx="9220200" cy="5762625"/>
          </a:xfrm>
          <a:prstGeom prst="rect">
            <a:avLst/>
          </a:prstGeom>
          <a:effectLst>
            <a:glow rad="228600">
              <a:schemeClr val="accent5">
                <a:satMod val="175000"/>
                <a:alpha val="40000"/>
              </a:schemeClr>
            </a:glow>
          </a:effectLst>
        </p:spPr>
      </p:pic>
      <p:sp>
        <p:nvSpPr>
          <p:cNvPr id="5" name="ZoneTexte 4"/>
          <p:cNvSpPr txBox="1"/>
          <p:nvPr/>
        </p:nvSpPr>
        <p:spPr>
          <a:xfrm>
            <a:off x="-38100" y="42714"/>
            <a:ext cx="9144000" cy="646331"/>
          </a:xfrm>
          <a:prstGeom prst="rect">
            <a:avLst/>
          </a:prstGeom>
          <a:effectLst>
            <a:glow rad="228600">
              <a:schemeClr val="accent5">
                <a:satMod val="175000"/>
                <a:alpha val="40000"/>
              </a:schemeClr>
            </a:glow>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fr-FR" sz="3600" dirty="0"/>
              <a:t>Interface principale de l’application</a:t>
            </a:r>
            <a:endParaRPr lang="fr-FR" sz="36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553614525"/>
      </p:ext>
    </p:extLst>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200" y="1081087"/>
            <a:ext cx="9220200" cy="5762625"/>
          </a:xfrm>
          <a:prstGeom prst="rect">
            <a:avLst/>
          </a:prstGeom>
          <a:effectLst>
            <a:glow rad="228600">
              <a:schemeClr val="accent5">
                <a:satMod val="175000"/>
                <a:alpha val="40000"/>
              </a:schemeClr>
            </a:glow>
          </a:effectLst>
        </p:spPr>
      </p:pic>
      <p:sp>
        <p:nvSpPr>
          <p:cNvPr id="5" name="ZoneTexte 4"/>
          <p:cNvSpPr txBox="1"/>
          <p:nvPr/>
        </p:nvSpPr>
        <p:spPr>
          <a:xfrm>
            <a:off x="-38100" y="42714"/>
            <a:ext cx="9144000" cy="584775"/>
          </a:xfrm>
          <a:prstGeom prst="rect">
            <a:avLst/>
          </a:prstGeom>
          <a:effectLst>
            <a:glow rad="228600">
              <a:schemeClr val="accent5">
                <a:satMod val="175000"/>
                <a:alpha val="40000"/>
              </a:schemeClr>
            </a:glow>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fr-FR" sz="3200" dirty="0"/>
              <a:t>Interface d’alimentation de la base de données</a:t>
            </a:r>
            <a:endParaRPr lang="fr-FR" sz="32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566210291"/>
      </p:ext>
    </p:extLst>
  </p:cSld>
  <p:clrMapOvr>
    <a:masterClrMapping/>
  </p:clrMapOvr>
  <mc:AlternateContent xmlns:mc="http://schemas.openxmlformats.org/markup-compatibility/2006">
    <mc:Choice xmlns:p14="http://schemas.microsoft.com/office/powerpoint/2010/main" Requires="p14">
      <p:transition spd="slow" p14:dur="25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200" y="1081087"/>
            <a:ext cx="9220200" cy="5762625"/>
          </a:xfrm>
          <a:prstGeom prst="rect">
            <a:avLst/>
          </a:prstGeom>
          <a:effectLst>
            <a:glow rad="228600">
              <a:schemeClr val="accent5">
                <a:satMod val="175000"/>
                <a:alpha val="40000"/>
              </a:schemeClr>
            </a:glow>
          </a:effectLst>
        </p:spPr>
      </p:pic>
      <p:sp>
        <p:nvSpPr>
          <p:cNvPr id="3" name="ZoneTexte 2"/>
          <p:cNvSpPr txBox="1"/>
          <p:nvPr/>
        </p:nvSpPr>
        <p:spPr>
          <a:xfrm>
            <a:off x="-38100" y="42714"/>
            <a:ext cx="9144000" cy="584775"/>
          </a:xfrm>
          <a:prstGeom prst="rect">
            <a:avLst/>
          </a:prstGeom>
          <a:effectLst>
            <a:glow rad="228600">
              <a:schemeClr val="accent5">
                <a:satMod val="175000"/>
                <a:alpha val="40000"/>
              </a:schemeClr>
            </a:glow>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fr-FR" sz="3200" dirty="0"/>
              <a:t>Interface d’alimentation de la base de données</a:t>
            </a:r>
            <a:endParaRPr lang="fr-FR" sz="32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844894734"/>
      </p:ext>
    </p:extLst>
  </p:cSld>
  <p:clrMapOvr>
    <a:masterClrMapping/>
  </p:clrMapOvr>
  <mc:AlternateContent xmlns:mc="http://schemas.openxmlformats.org/markup-compatibility/2006">
    <mc:Choice xmlns:p14="http://schemas.microsoft.com/office/powerpoint/2010/main" Requires="p14">
      <p:transition spd="slow" p14:dur="25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200" y="1081087"/>
            <a:ext cx="9220200" cy="5762625"/>
          </a:xfrm>
          <a:prstGeom prst="rect">
            <a:avLst/>
          </a:prstGeom>
          <a:effectLst>
            <a:glow rad="228600">
              <a:schemeClr val="accent5">
                <a:satMod val="175000"/>
                <a:alpha val="40000"/>
              </a:schemeClr>
            </a:glow>
          </a:effectLst>
        </p:spPr>
      </p:pic>
      <p:sp>
        <p:nvSpPr>
          <p:cNvPr id="3" name="ZoneTexte 2"/>
          <p:cNvSpPr txBox="1"/>
          <p:nvPr/>
        </p:nvSpPr>
        <p:spPr>
          <a:xfrm>
            <a:off x="-38100" y="42714"/>
            <a:ext cx="9144000" cy="646331"/>
          </a:xfrm>
          <a:prstGeom prst="rect">
            <a:avLst/>
          </a:prstGeom>
          <a:effectLst>
            <a:glow rad="228600">
              <a:schemeClr val="accent5">
                <a:satMod val="175000"/>
                <a:alpha val="40000"/>
              </a:schemeClr>
            </a:glow>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fr-FR" sz="3600" dirty="0"/>
              <a:t>Interface des statistiques</a:t>
            </a:r>
            <a:endParaRPr lang="fr-FR" sz="36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844894734"/>
      </p:ext>
    </p:extLst>
  </p:cSld>
  <p:clrMapOvr>
    <a:masterClrMapping/>
  </p:clrMapOvr>
  <mc:AlternateContent xmlns:mc="http://schemas.openxmlformats.org/markup-compatibility/2006">
    <mc:Choice xmlns:p14="http://schemas.microsoft.com/office/powerpoint/2010/main" Requires="p14">
      <p:transition spd="slow" p14:dur="225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200" y="1081087"/>
            <a:ext cx="9220200" cy="5762625"/>
          </a:xfrm>
          <a:prstGeom prst="rect">
            <a:avLst/>
          </a:prstGeom>
          <a:effectLst>
            <a:glow rad="228600">
              <a:schemeClr val="accent5">
                <a:satMod val="175000"/>
                <a:alpha val="40000"/>
              </a:schemeClr>
            </a:glow>
          </a:effectLst>
        </p:spPr>
      </p:pic>
      <p:sp>
        <p:nvSpPr>
          <p:cNvPr id="3" name="ZoneTexte 2"/>
          <p:cNvSpPr txBox="1"/>
          <p:nvPr/>
        </p:nvSpPr>
        <p:spPr>
          <a:xfrm>
            <a:off x="-38100" y="42714"/>
            <a:ext cx="9144000" cy="646331"/>
          </a:xfrm>
          <a:prstGeom prst="rect">
            <a:avLst/>
          </a:prstGeom>
          <a:effectLst>
            <a:glow rad="228600">
              <a:schemeClr val="accent5">
                <a:satMod val="175000"/>
                <a:alpha val="40000"/>
              </a:schemeClr>
            </a:glow>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fr-FR" sz="3600" dirty="0"/>
              <a:t>Interface des statistiques</a:t>
            </a:r>
            <a:endParaRPr lang="fr-FR" sz="36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844894734"/>
      </p:ext>
    </p:extLst>
  </p:cSld>
  <p:clrMapOvr>
    <a:masterClrMapping/>
  </p:clrMapOvr>
  <mc:AlternateContent xmlns:mc="http://schemas.openxmlformats.org/markup-compatibility/2006">
    <mc:Choice xmlns:p14="http://schemas.microsoft.com/office/powerpoint/2010/main" Requires="p14">
      <p:transition spd="slow" p14:dur="225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200" y="1081087"/>
            <a:ext cx="9220200" cy="5762625"/>
          </a:xfrm>
          <a:prstGeom prst="rect">
            <a:avLst/>
          </a:prstGeom>
          <a:effectLst>
            <a:glow rad="228600">
              <a:schemeClr val="accent5">
                <a:satMod val="175000"/>
                <a:alpha val="40000"/>
              </a:schemeClr>
            </a:glow>
          </a:effectLst>
        </p:spPr>
      </p:pic>
      <p:sp>
        <p:nvSpPr>
          <p:cNvPr id="3" name="ZoneTexte 2"/>
          <p:cNvSpPr txBox="1"/>
          <p:nvPr/>
        </p:nvSpPr>
        <p:spPr>
          <a:xfrm>
            <a:off x="-38100" y="42714"/>
            <a:ext cx="9144000" cy="646331"/>
          </a:xfrm>
          <a:prstGeom prst="rect">
            <a:avLst/>
          </a:prstGeom>
          <a:effectLst>
            <a:glow rad="228600">
              <a:schemeClr val="accent5">
                <a:satMod val="175000"/>
                <a:alpha val="40000"/>
              </a:schemeClr>
            </a:glow>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fr-FR" sz="3600" dirty="0" smtClean="0"/>
              <a:t>PDF </a:t>
            </a:r>
            <a:r>
              <a:rPr lang="fr-FR" sz="3600" dirty="0"/>
              <a:t>des statistiques</a:t>
            </a:r>
            <a:endParaRPr lang="fr-FR" sz="36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844894734"/>
      </p:ext>
    </p:extLst>
  </p:cSld>
  <p:clrMapOvr>
    <a:masterClrMapping/>
  </p:clrMapOvr>
  <mc:AlternateContent xmlns:mc="http://schemas.openxmlformats.org/markup-compatibility/2006">
    <mc:Choice xmlns:p14="http://schemas.microsoft.com/office/powerpoint/2010/main" Requires="p14">
      <p:transition spd="slow" p14:dur="225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200" y="1081087"/>
            <a:ext cx="9220200" cy="5762625"/>
          </a:xfrm>
          <a:prstGeom prst="rect">
            <a:avLst/>
          </a:prstGeom>
          <a:effectLst>
            <a:glow rad="228600">
              <a:schemeClr val="accent5">
                <a:satMod val="175000"/>
                <a:alpha val="40000"/>
              </a:schemeClr>
            </a:glow>
          </a:effectLst>
        </p:spPr>
      </p:pic>
      <p:sp>
        <p:nvSpPr>
          <p:cNvPr id="3" name="ZoneTexte 2"/>
          <p:cNvSpPr txBox="1"/>
          <p:nvPr/>
        </p:nvSpPr>
        <p:spPr>
          <a:xfrm>
            <a:off x="-38100" y="42714"/>
            <a:ext cx="9144000" cy="646331"/>
          </a:xfrm>
          <a:prstGeom prst="rect">
            <a:avLst/>
          </a:prstGeom>
          <a:effectLst>
            <a:glow rad="228600">
              <a:schemeClr val="accent5">
                <a:satMod val="175000"/>
                <a:alpha val="40000"/>
              </a:schemeClr>
            </a:glow>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fr-FR" sz="3600" dirty="0"/>
              <a:t>Interface de la catalogue</a:t>
            </a:r>
            <a:endParaRPr lang="fr-FR" sz="36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844894734"/>
      </p:ext>
    </p:extLst>
  </p:cSld>
  <p:clrMapOvr>
    <a:masterClrMapping/>
  </p:clrMapOvr>
  <mc:AlternateContent xmlns:mc="http://schemas.openxmlformats.org/markup-compatibility/2006">
    <mc:Choice xmlns:p14="http://schemas.microsoft.com/office/powerpoint/2010/main" Requires="p14">
      <p:transition spd="slow" p14:dur="20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a:xfrm>
            <a:off x="5029200" y="381000"/>
            <a:ext cx="2971800" cy="752475"/>
          </a:xfrm>
        </p:spPr>
        <p:txBody>
          <a:bodyPr>
            <a:noAutofit/>
          </a:bodyPr>
          <a:lstStyle/>
          <a:p>
            <a:pPr>
              <a:defRPr lang="fr-FR"/>
            </a:pPr>
            <a:r>
              <a:rPr lang="fr-FR" sz="5400" dirty="0" smtClean="0">
                <a:solidFill>
                  <a:schemeClr val="tx1"/>
                </a:solidFill>
                <a:latin typeface="Agency FB" panose="020B0503020202020204" pitchFamily="34" charset="0"/>
              </a:rPr>
              <a:t>Conclusion</a:t>
            </a:r>
            <a:endParaRPr lang="fr-FR" sz="5400" dirty="0">
              <a:solidFill>
                <a:schemeClr val="tx1"/>
              </a:solidFill>
              <a:latin typeface="Agency FB" panose="020B0503020202020204" pitchFamily="34" charset="0"/>
            </a:endParaRPr>
          </a:p>
        </p:txBody>
      </p:sp>
      <p:sp>
        <p:nvSpPr>
          <p:cNvPr id="2" name="ZoneTexte 1"/>
          <p:cNvSpPr txBox="1"/>
          <p:nvPr/>
        </p:nvSpPr>
        <p:spPr>
          <a:xfrm>
            <a:off x="292608" y="1676400"/>
            <a:ext cx="8839200" cy="4939814"/>
          </a:xfrm>
          <a:prstGeom prst="rect">
            <a:avLst/>
          </a:prstGeom>
          <a:noFill/>
        </p:spPr>
        <p:txBody>
          <a:bodyPr wrap="square" rtlCol="0">
            <a:spAutoFit/>
          </a:bodyPr>
          <a:lstStyle/>
          <a:p>
            <a:pPr>
              <a:lnSpc>
                <a:spcPts val="5400"/>
              </a:lnSpc>
            </a:pPr>
            <a:r>
              <a:rPr lang="en-US" sz="3200" dirty="0" smtClean="0"/>
              <a:t>                    Objectifs </a:t>
            </a:r>
            <a:r>
              <a:rPr lang="en-US" sz="3200" dirty="0"/>
              <a:t>atteind : </a:t>
            </a:r>
            <a:r>
              <a:rPr lang="fr-FR" sz="3200" dirty="0"/>
              <a:t>Mise en place d’une </a:t>
            </a:r>
            <a:r>
              <a:rPr lang="fr-FR" sz="3200" dirty="0" smtClean="0"/>
              <a:t>  application </a:t>
            </a:r>
            <a:r>
              <a:rPr lang="fr-FR" sz="3200" dirty="0"/>
              <a:t>qui facilite les </a:t>
            </a:r>
            <a:r>
              <a:rPr lang="fr-FR" sz="3200" dirty="0" smtClean="0"/>
              <a:t>opérations </a:t>
            </a:r>
            <a:r>
              <a:rPr lang="fr-FR" sz="3200" dirty="0"/>
              <a:t>des prêt et des retour, et rendre les calcules des statistiques plus facile et pratique ,et une autre application de catalogue aux usagers avec une possibilité de recherches multiples et rapides, ainsi que de recherches par mots-clés.</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22594"/>
                                        </p:tgtEl>
                                        <p:attrNameLst>
                                          <p:attrName>style.visibility</p:attrName>
                                        </p:attrNameLst>
                                      </p:cBhvr>
                                      <p:to>
                                        <p:strVal val="visible"/>
                                      </p:to>
                                    </p:set>
                                    <p:animEffect transition="in" filter="fade">
                                      <p:cBhvr>
                                        <p:cTn id="7" dur="750"/>
                                        <p:tgtEl>
                                          <p:spTgt spid="622594"/>
                                        </p:tgtEl>
                                      </p:cBhvr>
                                    </p:animEffect>
                                    <p:anim calcmode="lin" valueType="num">
                                      <p:cBhvr>
                                        <p:cTn id="8" dur="750" fill="hold"/>
                                        <p:tgtEl>
                                          <p:spTgt spid="622594"/>
                                        </p:tgtEl>
                                        <p:attrNameLst>
                                          <p:attrName>ppt_x</p:attrName>
                                        </p:attrNameLst>
                                      </p:cBhvr>
                                      <p:tavLst>
                                        <p:tav tm="0">
                                          <p:val>
                                            <p:strVal val="#ppt_x"/>
                                          </p:val>
                                        </p:tav>
                                        <p:tav tm="100000">
                                          <p:val>
                                            <p:strVal val="#ppt_x"/>
                                          </p:val>
                                        </p:tav>
                                      </p:tavLst>
                                    </p:anim>
                                    <p:anim calcmode="lin" valueType="num">
                                      <p:cBhvr>
                                        <p:cTn id="9" dur="750" fill="hold"/>
                                        <p:tgtEl>
                                          <p:spTgt spid="62259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7" presetClass="entr" presetSubtype="0" fill="hold" grpId="0"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1000"/>
                                        <p:tgtEl>
                                          <p:spTgt spid="2">
                                            <p:txEl>
                                              <p:pRg st="0" end="0"/>
                                            </p:txEl>
                                          </p:spTgt>
                                        </p:tgtEl>
                                      </p:cBhvr>
                                    </p:animEffect>
                                    <p:anim calcmode="lin" valueType="num">
                                      <p:cBhvr>
                                        <p:cTn id="1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4" grpId="0"/>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09600" y="0"/>
            <a:ext cx="8534400" cy="990600"/>
          </a:xfrm>
          <a:effectLst>
            <a:glow rad="101600">
              <a:schemeClr val="accent5">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a:noAutofit/>
          </a:bodyPr>
          <a:lstStyle/>
          <a:p>
            <a:pPr algn="ctr"/>
            <a:r>
              <a:rPr lang="fr-FR" sz="6000" dirty="0" smtClean="0">
                <a:latin typeface="Aldhabi" panose="01000000000000000000" pitchFamily="2" charset="-78"/>
                <a:cs typeface="Aldhabi" panose="01000000000000000000" pitchFamily="2" charset="-78"/>
              </a:rPr>
              <a:t>Plan de la présentation</a:t>
            </a:r>
            <a:endParaRPr lang="fr-FR" sz="6000" dirty="0">
              <a:latin typeface="Aldhabi" panose="01000000000000000000" pitchFamily="2" charset="-78"/>
              <a:cs typeface="Aldhabi" panose="01000000000000000000" pitchFamily="2" charset="-78"/>
            </a:endParaRPr>
          </a:p>
        </p:txBody>
      </p:sp>
      <p:sp>
        <p:nvSpPr>
          <p:cNvPr id="5" name="Content Placeholder 4"/>
          <p:cNvSpPr>
            <a:spLocks noGrp="1"/>
          </p:cNvSpPr>
          <p:nvPr>
            <p:ph idx="1"/>
            <p:custDataLst>
              <p:tags r:id="rId3"/>
            </p:custDataLst>
          </p:nvPr>
        </p:nvSpPr>
        <p:spPr>
          <a:xfrm>
            <a:off x="762000" y="1447800"/>
            <a:ext cx="8077200" cy="4953000"/>
          </a:xfrm>
        </p:spPr>
        <p:txBody>
          <a:bodyPr>
            <a:normAutofit lnSpcReduction="10000"/>
          </a:bodyPr>
          <a:lstStyle/>
          <a:p>
            <a:pPr>
              <a:lnSpc>
                <a:spcPct val="170000"/>
              </a:lnSpc>
            </a:pPr>
            <a:r>
              <a:rPr lang="fr-FR" sz="3600" dirty="0" smtClean="0">
                <a:latin typeface="Aldhabi" panose="01000000000000000000" pitchFamily="2" charset="-78"/>
                <a:cs typeface="Aldhabi" panose="01000000000000000000" pitchFamily="2" charset="-78"/>
              </a:rPr>
              <a:t>Présentation de la FPL </a:t>
            </a:r>
            <a:r>
              <a:rPr lang="en-US" sz="3600" dirty="0" smtClean="0">
                <a:latin typeface="Aldhabi" panose="01000000000000000000" pitchFamily="2" charset="-78"/>
                <a:cs typeface="Aldhabi" panose="01000000000000000000" pitchFamily="2" charset="-78"/>
              </a:rPr>
              <a:t>‘Facult</a:t>
            </a:r>
            <a:r>
              <a:rPr lang="fr-FR" sz="3600" dirty="0" smtClean="0">
                <a:latin typeface="Aldhabi" panose="01000000000000000000" pitchFamily="2" charset="-78"/>
                <a:cs typeface="Aldhabi" panose="01000000000000000000" pitchFamily="2" charset="-78"/>
              </a:rPr>
              <a:t>é poly-disciplinaire de Larache </a:t>
            </a:r>
            <a:r>
              <a:rPr lang="en-US" sz="3600" dirty="0" smtClean="0">
                <a:latin typeface="Aldhabi" panose="01000000000000000000" pitchFamily="2" charset="-78"/>
                <a:cs typeface="Aldhabi" panose="01000000000000000000" pitchFamily="2" charset="-78"/>
              </a:rPr>
              <a:t>’.</a:t>
            </a:r>
          </a:p>
          <a:p>
            <a:pPr>
              <a:lnSpc>
                <a:spcPct val="170000"/>
              </a:lnSpc>
            </a:pPr>
            <a:r>
              <a:rPr lang="fr-FR" sz="3600" dirty="0" smtClean="0">
                <a:latin typeface="Aldhabi" panose="01000000000000000000" pitchFamily="2" charset="-78"/>
                <a:cs typeface="Aldhabi" panose="01000000000000000000" pitchFamily="2" charset="-78"/>
              </a:rPr>
              <a:t>Présentation de la bibliothèque de la FPL.</a:t>
            </a:r>
          </a:p>
          <a:p>
            <a:pPr>
              <a:lnSpc>
                <a:spcPct val="170000"/>
              </a:lnSpc>
            </a:pPr>
            <a:r>
              <a:rPr lang="fr-FR" sz="3600" dirty="0" smtClean="0">
                <a:latin typeface="Aldhabi" panose="01000000000000000000" pitchFamily="2" charset="-78"/>
                <a:cs typeface="Aldhabi" panose="01000000000000000000" pitchFamily="2" charset="-78"/>
              </a:rPr>
              <a:t>Etude de l</a:t>
            </a:r>
            <a:r>
              <a:rPr lang="en-US" sz="3600" dirty="0" smtClean="0">
                <a:latin typeface="Aldhabi" panose="01000000000000000000" pitchFamily="2" charset="-78"/>
                <a:cs typeface="Aldhabi" panose="01000000000000000000" pitchFamily="2" charset="-78"/>
              </a:rPr>
              <a:t>’existant et </a:t>
            </a:r>
            <a:r>
              <a:rPr lang="fr-FR" sz="3600" dirty="0" smtClean="0">
                <a:latin typeface="Aldhabi" panose="01000000000000000000" pitchFamily="2" charset="-78"/>
                <a:cs typeface="Aldhabi" panose="01000000000000000000" pitchFamily="2" charset="-78"/>
              </a:rPr>
              <a:t>problématique.</a:t>
            </a:r>
          </a:p>
          <a:p>
            <a:pPr>
              <a:lnSpc>
                <a:spcPct val="170000"/>
              </a:lnSpc>
            </a:pPr>
            <a:r>
              <a:rPr lang="fr-FR" sz="3600" dirty="0" smtClean="0">
                <a:latin typeface="Aldhabi" panose="01000000000000000000" pitchFamily="2" charset="-78"/>
                <a:cs typeface="Aldhabi" panose="01000000000000000000" pitchFamily="2" charset="-78"/>
              </a:rPr>
              <a:t>Solutions  proposée.</a:t>
            </a:r>
          </a:p>
          <a:p>
            <a:pPr>
              <a:lnSpc>
                <a:spcPct val="170000"/>
              </a:lnSpc>
            </a:pPr>
            <a:r>
              <a:rPr lang="en-US" sz="3600" dirty="0" smtClean="0">
                <a:latin typeface="Aldhabi" panose="01000000000000000000" pitchFamily="2" charset="-78"/>
                <a:cs typeface="Aldhabi" panose="01000000000000000000" pitchFamily="2" charset="-78"/>
              </a:rPr>
              <a:t>Conclusion.</a:t>
            </a:r>
            <a:endParaRPr lang="fr-FR" sz="3600" dirty="0"/>
          </a:p>
        </p:txBody>
      </p:sp>
    </p:spTree>
    <p:custDataLst>
      <p:tags r:id="rId1"/>
    </p:custData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50"/>
                                        <p:tgtEl>
                                          <p:spTgt spid="2"/>
                                        </p:tgtEl>
                                      </p:cBhvr>
                                    </p:animEffect>
                                  </p:childTnLst>
                                </p:cTn>
                              </p:par>
                            </p:childTnLst>
                          </p:cTn>
                        </p:par>
                        <p:par>
                          <p:cTn id="8" fill="hold">
                            <p:stCondLst>
                              <p:cond delay="250"/>
                            </p:stCondLst>
                            <p:childTnLst>
                              <p:par>
                                <p:cTn id="9" presetID="22" presetClass="entr" presetSubtype="1"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up)">
                                      <p:cBhvr>
                                        <p:cTn id="11" dur="250"/>
                                        <p:tgtEl>
                                          <p:spTgt spid="5">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up)">
                                      <p:cBhvr>
                                        <p:cTn id="15" dur="250"/>
                                        <p:tgtEl>
                                          <p:spTgt spid="5">
                                            <p:txEl>
                                              <p:pRg st="1" end="1"/>
                                            </p:txEl>
                                          </p:spTgt>
                                        </p:tgtEl>
                                      </p:cBhvr>
                                    </p:animEffect>
                                  </p:childTnLst>
                                </p:cTn>
                              </p:par>
                            </p:childTnLst>
                          </p:cTn>
                        </p:par>
                        <p:par>
                          <p:cTn id="16" fill="hold">
                            <p:stCondLst>
                              <p:cond delay="750"/>
                            </p:stCondLst>
                            <p:childTnLst>
                              <p:par>
                                <p:cTn id="17" presetID="22" presetClass="entr" presetSubtype="1"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up)">
                                      <p:cBhvr>
                                        <p:cTn id="19" dur="250"/>
                                        <p:tgtEl>
                                          <p:spTgt spid="5">
                                            <p:txEl>
                                              <p:pRg st="2" end="2"/>
                                            </p:txEl>
                                          </p:spTgt>
                                        </p:tgtEl>
                                      </p:cBhvr>
                                    </p:animEffect>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wipe(up)">
                                      <p:cBhvr>
                                        <p:cTn id="23" dur="250"/>
                                        <p:tgtEl>
                                          <p:spTgt spid="5">
                                            <p:txEl>
                                              <p:pRg st="3" end="3"/>
                                            </p:txEl>
                                          </p:spTgt>
                                        </p:tgtEl>
                                      </p:cBhvr>
                                    </p:animEffect>
                                  </p:childTnLst>
                                </p:cTn>
                              </p:par>
                            </p:childTnLst>
                          </p:cTn>
                        </p:par>
                        <p:par>
                          <p:cTn id="24" fill="hold">
                            <p:stCondLst>
                              <p:cond delay="1250"/>
                            </p:stCondLst>
                            <p:childTnLst>
                              <p:par>
                                <p:cTn id="25" presetID="22" presetClass="entr" presetSubtype="1"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up)">
                                      <p:cBhvr>
                                        <p:cTn id="27" dur="25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057400" y="228600"/>
            <a:ext cx="5736314" cy="707886"/>
          </a:xfrm>
          <a:prstGeom prst="rect">
            <a:avLst/>
          </a:prstGeom>
          <a:noFill/>
        </p:spPr>
        <p:txBody>
          <a:bodyPr wrap="none" rtlCol="0">
            <a:spAutoFit/>
          </a:bodyPr>
          <a:lstStyle/>
          <a:p>
            <a:pPr algn="ctr"/>
            <a:r>
              <a:rPr lang="en-US" sz="4000" dirty="0" smtClean="0"/>
              <a:t>Merci </a:t>
            </a:r>
            <a:r>
              <a:rPr lang="en-US" sz="4000" dirty="0" smtClean="0">
                <a:solidFill>
                  <a:srgbClr val="FF0000"/>
                </a:solidFill>
              </a:rPr>
              <a:t>pour</a:t>
            </a:r>
            <a:r>
              <a:rPr lang="en-US" sz="4000" dirty="0" smtClean="0"/>
              <a:t> </a:t>
            </a:r>
            <a:r>
              <a:rPr lang="en-US" sz="4000" dirty="0" smtClean="0">
                <a:solidFill>
                  <a:srgbClr val="00B050"/>
                </a:solidFill>
              </a:rPr>
              <a:t>votre</a:t>
            </a:r>
            <a:r>
              <a:rPr lang="en-US" sz="4000" dirty="0" smtClean="0"/>
              <a:t> </a:t>
            </a:r>
            <a:r>
              <a:rPr lang="en-US" sz="4000" dirty="0" smtClean="0">
                <a:solidFill>
                  <a:schemeClr val="accent5"/>
                </a:solidFill>
              </a:rPr>
              <a:t>attention</a:t>
            </a:r>
            <a:endParaRPr lang="fr-FR" sz="4000" dirty="0">
              <a:solidFill>
                <a:schemeClr val="accent5"/>
              </a:solidFill>
            </a:endParaRPr>
          </a:p>
        </p:txBody>
      </p:sp>
      <p:sp>
        <p:nvSpPr>
          <p:cNvPr id="3" name="ZoneTexte 2"/>
          <p:cNvSpPr txBox="1"/>
          <p:nvPr/>
        </p:nvSpPr>
        <p:spPr>
          <a:xfrm>
            <a:off x="874709" y="2263914"/>
            <a:ext cx="2974982" cy="707886"/>
          </a:xfrm>
          <a:prstGeom prst="rect">
            <a:avLst/>
          </a:prstGeom>
          <a:noFill/>
        </p:spPr>
        <p:txBody>
          <a:bodyPr wrap="none" rtlCol="0">
            <a:spAutoFit/>
          </a:bodyPr>
          <a:lstStyle/>
          <a:p>
            <a:pPr algn="ctr"/>
            <a:r>
              <a:rPr lang="en-US" sz="4000" dirty="0" smtClean="0">
                <a:solidFill>
                  <a:srgbClr val="FF0000"/>
                </a:solidFill>
              </a:rPr>
              <a:t>QUESTIONS ?</a:t>
            </a:r>
            <a:endParaRPr lang="fr-FR" sz="4000" dirty="0">
              <a:solidFill>
                <a:srgbClr val="FF0000"/>
              </a:solidFill>
            </a:endParaRPr>
          </a:p>
        </p:txBody>
      </p:sp>
      <p:sp>
        <p:nvSpPr>
          <p:cNvPr id="4" name="ZoneTexte 3"/>
          <p:cNvSpPr txBox="1"/>
          <p:nvPr/>
        </p:nvSpPr>
        <p:spPr>
          <a:xfrm>
            <a:off x="3153810" y="3635514"/>
            <a:ext cx="3159455" cy="707886"/>
          </a:xfrm>
          <a:prstGeom prst="rect">
            <a:avLst/>
          </a:prstGeom>
          <a:noFill/>
        </p:spPr>
        <p:txBody>
          <a:bodyPr wrap="none" rtlCol="0">
            <a:spAutoFit/>
          </a:bodyPr>
          <a:lstStyle/>
          <a:p>
            <a:pPr algn="ctr"/>
            <a:r>
              <a:rPr lang="en-US" sz="4000" dirty="0" smtClean="0">
                <a:solidFill>
                  <a:schemeClr val="accent1"/>
                </a:solidFill>
              </a:rPr>
              <a:t>REMARQUES !</a:t>
            </a:r>
            <a:endParaRPr lang="fr-FR" sz="4000" dirty="0">
              <a:solidFill>
                <a:schemeClr val="accent1"/>
              </a:solidFill>
            </a:endParaRPr>
          </a:p>
        </p:txBody>
      </p:sp>
      <p:sp>
        <p:nvSpPr>
          <p:cNvPr id="5" name="ZoneTexte 4"/>
          <p:cNvSpPr txBox="1"/>
          <p:nvPr/>
        </p:nvSpPr>
        <p:spPr>
          <a:xfrm>
            <a:off x="5269078" y="5181600"/>
            <a:ext cx="3290774" cy="707886"/>
          </a:xfrm>
          <a:prstGeom prst="rect">
            <a:avLst/>
          </a:prstGeom>
          <a:noFill/>
        </p:spPr>
        <p:txBody>
          <a:bodyPr wrap="none" rtlCol="0">
            <a:spAutoFit/>
          </a:bodyPr>
          <a:lstStyle/>
          <a:p>
            <a:pPr algn="ctr"/>
            <a:r>
              <a:rPr lang="en-US" sz="4000" dirty="0" smtClean="0">
                <a:solidFill>
                  <a:srgbClr val="00B050"/>
                </a:solidFill>
              </a:rPr>
              <a:t>SUGGESTIONS.</a:t>
            </a:r>
            <a:endParaRPr lang="fr-FR" sz="4000" dirty="0">
              <a:solidFill>
                <a:srgbClr val="00B050"/>
              </a:solidFill>
            </a:endParaRPr>
          </a:p>
        </p:txBody>
      </p:sp>
    </p:spTree>
    <p:extLst>
      <p:ext uri="{BB962C8B-B14F-4D97-AF65-F5344CB8AC3E}">
        <p14:creationId xmlns:p14="http://schemas.microsoft.com/office/powerpoint/2010/main" val="152964395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14800" y="-381000"/>
            <a:ext cx="7765662" cy="16476125"/>
          </a:xfrm>
          <a:prstGeom prst="rect">
            <a:avLst/>
          </a:prstGeom>
        </p:spPr>
      </p:pic>
      <p:sp>
        <p:nvSpPr>
          <p:cNvPr id="2" name="ZoneTexte 1"/>
          <p:cNvSpPr txBox="1"/>
          <p:nvPr/>
        </p:nvSpPr>
        <p:spPr>
          <a:xfrm>
            <a:off x="228600" y="1752600"/>
            <a:ext cx="8686799" cy="4815677"/>
          </a:xfrm>
          <a:prstGeom prst="rect">
            <a:avLst/>
          </a:prstGeom>
          <a:noFill/>
        </p:spPr>
        <p:txBody>
          <a:bodyPr wrap="square" rtlCol="0">
            <a:spAutoFit/>
          </a:bodyPr>
          <a:lstStyle/>
          <a:p>
            <a:pPr>
              <a:lnSpc>
                <a:spcPct val="150000"/>
              </a:lnSpc>
            </a:pPr>
            <a:r>
              <a:rPr lang="fr-FR" sz="2300" dirty="0"/>
              <a:t>Actuellement, la Faculté </a:t>
            </a:r>
            <a:r>
              <a:rPr lang="fr-FR" sz="2300" dirty="0" smtClean="0"/>
              <a:t>Poly-disciplinaire </a:t>
            </a:r>
            <a:r>
              <a:rPr lang="fr-FR" sz="2300" dirty="0"/>
              <a:t>enregistre à son actif </a:t>
            </a:r>
            <a:r>
              <a:rPr lang="fr-FR" sz="2300" dirty="0" smtClean="0"/>
              <a:t>8 </a:t>
            </a:r>
            <a:r>
              <a:rPr lang="fr-FR" sz="2300" dirty="0"/>
              <a:t>formations universitaires : 5</a:t>
            </a:r>
            <a:r>
              <a:rPr lang="fr-FR" sz="2300" dirty="0" smtClean="0"/>
              <a:t> </a:t>
            </a:r>
            <a:r>
              <a:rPr lang="fr-FR" sz="2300" dirty="0"/>
              <a:t>Licences fondamentales (Sciences Economiques et Gestion (</a:t>
            </a:r>
            <a:r>
              <a:rPr lang="fr-FR" sz="2300" b="1" dirty="0"/>
              <a:t>SEG</a:t>
            </a:r>
            <a:r>
              <a:rPr lang="fr-FR" sz="2300" dirty="0"/>
              <a:t>), Sciences Mathématiques et Applications (</a:t>
            </a:r>
            <a:r>
              <a:rPr lang="fr-FR" sz="2300" b="1" dirty="0"/>
              <a:t>SMA</a:t>
            </a:r>
            <a:r>
              <a:rPr lang="fr-FR" sz="2300" dirty="0"/>
              <a:t>), Sciences de la Matière Physique (</a:t>
            </a:r>
            <a:r>
              <a:rPr lang="fr-FR" sz="2300" b="1" dirty="0"/>
              <a:t>SMP</a:t>
            </a:r>
            <a:r>
              <a:rPr lang="fr-FR" sz="2300" dirty="0"/>
              <a:t>) ,</a:t>
            </a:r>
            <a:r>
              <a:rPr lang="fr-FR" sz="2300" dirty="0" smtClean="0"/>
              <a:t> </a:t>
            </a:r>
            <a:r>
              <a:rPr lang="fr-FR" sz="2300" dirty="0"/>
              <a:t>la filière des Sciences et Mathématiques et Informatique (</a:t>
            </a:r>
            <a:r>
              <a:rPr lang="fr-FR" sz="2300" b="1" dirty="0"/>
              <a:t>SMI</a:t>
            </a:r>
            <a:r>
              <a:rPr lang="fr-FR" sz="2300" dirty="0"/>
              <a:t>) </a:t>
            </a:r>
            <a:r>
              <a:rPr lang="fr-FR" sz="2300" dirty="0" smtClean="0"/>
              <a:t> et récemment </a:t>
            </a:r>
            <a:r>
              <a:rPr lang="fr-FR" sz="2300" dirty="0"/>
              <a:t>la filière des Sciences </a:t>
            </a:r>
            <a:r>
              <a:rPr lang="fr-FR" sz="2300" dirty="0" smtClean="0"/>
              <a:t>d la vie (</a:t>
            </a:r>
            <a:r>
              <a:rPr lang="fr-FR" sz="2300" b="1" dirty="0" smtClean="0"/>
              <a:t>SVI</a:t>
            </a:r>
            <a:r>
              <a:rPr lang="fr-FR" sz="2300" dirty="0" smtClean="0"/>
              <a:t>) , et</a:t>
            </a:r>
            <a:r>
              <a:rPr lang="fr-FR" sz="2300" dirty="0"/>
              <a:t> 4 Licences professionnelles (Marketing Touristique et Hôtelier (</a:t>
            </a:r>
            <a:r>
              <a:rPr lang="fr-FR" sz="2300" b="1" dirty="0"/>
              <a:t>MHT</a:t>
            </a:r>
            <a:r>
              <a:rPr lang="fr-FR" sz="2300" dirty="0"/>
              <a:t>), Informatique de Gestion (</a:t>
            </a:r>
            <a:r>
              <a:rPr lang="fr-FR" sz="2300" b="1" dirty="0"/>
              <a:t>IG</a:t>
            </a:r>
            <a:r>
              <a:rPr lang="fr-FR" sz="2300" dirty="0"/>
              <a:t>), Pêche-Aquaculture (</a:t>
            </a:r>
            <a:r>
              <a:rPr lang="fr-FR" sz="2300" b="1" dirty="0"/>
              <a:t>Paqua</a:t>
            </a:r>
            <a:r>
              <a:rPr lang="fr-FR" sz="2300" dirty="0"/>
              <a:t>) et Agroalimentaire (</a:t>
            </a:r>
            <a:r>
              <a:rPr lang="fr-FR" sz="2300" b="1" dirty="0"/>
              <a:t>Agro</a:t>
            </a:r>
            <a:r>
              <a:rPr lang="fr-FR" sz="2300" dirty="0"/>
              <a:t>)).</a:t>
            </a:r>
          </a:p>
        </p:txBody>
      </p:sp>
      <p:sp>
        <p:nvSpPr>
          <p:cNvPr id="3" name="ZoneTexte 2"/>
          <p:cNvSpPr txBox="1"/>
          <p:nvPr/>
        </p:nvSpPr>
        <p:spPr>
          <a:xfrm>
            <a:off x="0" y="42715"/>
            <a:ext cx="9144000" cy="584775"/>
          </a:xfrm>
          <a:prstGeom prst="rect">
            <a:avLst/>
          </a:prstGeom>
          <a:effectLst>
            <a:glow rad="228600">
              <a:schemeClr val="accent5">
                <a:satMod val="175000"/>
                <a:alpha val="40000"/>
              </a:schemeClr>
            </a:glow>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fr-FR" sz="3200" dirty="0" smtClean="0">
                <a:latin typeface="Aldhabi" panose="01000000000000000000" pitchFamily="2" charset="-78"/>
                <a:cs typeface="Aldhabi" panose="01000000000000000000" pitchFamily="2" charset="-78"/>
              </a:rPr>
              <a:t>PRÉSENTATION DE LA  </a:t>
            </a:r>
            <a:r>
              <a:rPr lang="en-US" sz="3200" dirty="0" smtClean="0">
                <a:latin typeface="Aldhabi" panose="01000000000000000000" pitchFamily="2" charset="-78"/>
                <a:cs typeface="Aldhabi" panose="01000000000000000000" pitchFamily="2" charset="-78"/>
              </a:rPr>
              <a:t>FACULT</a:t>
            </a:r>
            <a:r>
              <a:rPr lang="fr-FR" sz="3200" dirty="0" smtClean="0">
                <a:latin typeface="Aldhabi" panose="01000000000000000000" pitchFamily="2" charset="-78"/>
                <a:cs typeface="Aldhabi" panose="01000000000000000000" pitchFamily="2" charset="-78"/>
              </a:rPr>
              <a:t>É POLY-DISCIPLINAIRE DE LARACHE </a:t>
            </a:r>
            <a:endParaRPr lang="en-US" sz="3200" dirty="0">
              <a:latin typeface="Aldhabi" panose="01000000000000000000" pitchFamily="2" charset="-78"/>
              <a:cs typeface="Aldhabi" panose="01000000000000000000" pitchFamily="2" charset="-78"/>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22462" y="-381000"/>
            <a:ext cx="7765662" cy="16476125"/>
          </a:xfrm>
          <a:prstGeom prst="rect">
            <a:avLst/>
          </a:prstGeom>
        </p:spPr>
      </p:pic>
      <p:sp>
        <p:nvSpPr>
          <p:cNvPr id="2" name="ZoneTexte 1"/>
          <p:cNvSpPr txBox="1"/>
          <p:nvPr/>
        </p:nvSpPr>
        <p:spPr>
          <a:xfrm>
            <a:off x="1841326" y="1219200"/>
            <a:ext cx="7315200" cy="5047536"/>
          </a:xfrm>
          <a:prstGeom prst="rect">
            <a:avLst/>
          </a:prstGeom>
          <a:noFill/>
        </p:spPr>
        <p:txBody>
          <a:bodyPr wrap="square" rtlCol="0">
            <a:spAutoFit/>
          </a:bodyPr>
          <a:lstStyle/>
          <a:p>
            <a:pPr>
              <a:lnSpc>
                <a:spcPct val="150000"/>
              </a:lnSpc>
            </a:pPr>
            <a:r>
              <a:rPr lang="fr-FR" sz="2300" dirty="0"/>
              <a:t>La bibliothèque de la FPL est dotée de documents originaux et spécialisées. Répartis sur cinq </a:t>
            </a:r>
            <a:r>
              <a:rPr lang="fr-FR" sz="2300" dirty="0" smtClean="0"/>
              <a:t>niveaux :</a:t>
            </a:r>
          </a:p>
          <a:p>
            <a:pPr marL="914400" lvl="1" indent="-457200">
              <a:buFont typeface="+mj-lt"/>
              <a:buAutoNum type="arabicPeriod"/>
            </a:pPr>
            <a:r>
              <a:rPr lang="fr-FR" sz="2300" dirty="0" smtClean="0"/>
              <a:t>Gestion </a:t>
            </a:r>
            <a:r>
              <a:rPr lang="fr-FR" sz="2300" dirty="0"/>
              <a:t>&amp; Economie</a:t>
            </a:r>
          </a:p>
          <a:p>
            <a:pPr marL="914400" lvl="1" indent="-457200">
              <a:buFont typeface="+mj-lt"/>
              <a:buAutoNum type="arabicPeriod"/>
            </a:pPr>
            <a:r>
              <a:rPr lang="fr-FR" sz="2300" dirty="0" smtClean="0"/>
              <a:t>Science </a:t>
            </a:r>
            <a:r>
              <a:rPr lang="fr-FR" sz="2300" dirty="0"/>
              <a:t>technologie</a:t>
            </a:r>
          </a:p>
          <a:p>
            <a:pPr marL="914400" lvl="1" indent="-457200">
              <a:buFont typeface="+mj-lt"/>
              <a:buAutoNum type="arabicPeriod"/>
            </a:pPr>
            <a:r>
              <a:rPr lang="fr-FR" sz="2300" dirty="0" smtClean="0"/>
              <a:t>Science </a:t>
            </a:r>
            <a:r>
              <a:rPr lang="fr-FR" sz="2300" dirty="0"/>
              <a:t>de la vie</a:t>
            </a:r>
          </a:p>
          <a:p>
            <a:pPr marL="914400" lvl="1" indent="-457200">
              <a:buFont typeface="+mj-lt"/>
              <a:buAutoNum type="arabicPeriod"/>
            </a:pPr>
            <a:r>
              <a:rPr lang="fr-FR" sz="2300" dirty="0" smtClean="0"/>
              <a:t>Littérature</a:t>
            </a:r>
            <a:endParaRPr lang="fr-FR" sz="2300" dirty="0"/>
          </a:p>
          <a:p>
            <a:pPr marL="914400" lvl="1" indent="-457200">
              <a:buFont typeface="+mj-lt"/>
              <a:buAutoNum type="arabicPeriod"/>
            </a:pPr>
            <a:r>
              <a:rPr lang="fr-FR" sz="2300" dirty="0" smtClean="0"/>
              <a:t>Généralité</a:t>
            </a:r>
          </a:p>
          <a:p>
            <a:pPr>
              <a:lnSpc>
                <a:spcPct val="150000"/>
              </a:lnSpc>
            </a:pPr>
            <a:r>
              <a:rPr lang="fr-FR" sz="2300" dirty="0" smtClean="0"/>
              <a:t>Dans </a:t>
            </a:r>
            <a:r>
              <a:rPr lang="fr-FR" sz="2300" dirty="0"/>
              <a:t>chacune des bibliothèques thématiques </a:t>
            </a:r>
            <a:r>
              <a:rPr lang="fr-FR" sz="2300" dirty="0" smtClean="0"/>
              <a:t>, </a:t>
            </a:r>
            <a:r>
              <a:rPr lang="fr-FR" sz="2300" dirty="0"/>
              <a:t>les ouvrages sont classés sur les rayonnages selon la classification décimale, et chaque thématique et subdivisées en domaines et sous domaine </a:t>
            </a:r>
            <a:r>
              <a:rPr lang="fr-FR" sz="2300" dirty="0" smtClean="0"/>
              <a:t>.</a:t>
            </a:r>
            <a:endParaRPr lang="fr-FR" sz="2300" dirty="0"/>
          </a:p>
        </p:txBody>
      </p:sp>
      <p:sp>
        <p:nvSpPr>
          <p:cNvPr id="5" name="ZoneTexte 4"/>
          <p:cNvSpPr txBox="1"/>
          <p:nvPr/>
        </p:nvSpPr>
        <p:spPr>
          <a:xfrm>
            <a:off x="0" y="42714"/>
            <a:ext cx="9144000" cy="707886"/>
          </a:xfrm>
          <a:prstGeom prst="rect">
            <a:avLst/>
          </a:prstGeom>
          <a:effectLst>
            <a:glow rad="228600">
              <a:schemeClr val="accent5">
                <a:satMod val="175000"/>
                <a:alpha val="40000"/>
              </a:schemeClr>
            </a:glow>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fr-FR" sz="4000" dirty="0">
                <a:latin typeface="Aldhabi" panose="01000000000000000000" pitchFamily="2" charset="-78"/>
                <a:cs typeface="Aldhabi" panose="01000000000000000000" pitchFamily="2" charset="-78"/>
              </a:rPr>
              <a:t>Présentation de la bibliothèque de la </a:t>
            </a:r>
            <a:r>
              <a:rPr lang="fr-FR" sz="4000" dirty="0" smtClean="0">
                <a:latin typeface="Aldhabi" panose="01000000000000000000" pitchFamily="2" charset="-78"/>
                <a:cs typeface="Aldhabi" panose="01000000000000000000" pitchFamily="2" charset="-78"/>
              </a:rPr>
              <a:t>FPL</a:t>
            </a:r>
            <a:endParaRPr lang="fr-FR" sz="3200" dirty="0">
              <a:latin typeface="Aldhabi" panose="01000000000000000000" pitchFamily="2" charset="-78"/>
              <a:cs typeface="Aldhabi" panose="01000000000000000000" pitchFamily="2" charset="-78"/>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250"/>
                                        <p:tgtEl>
                                          <p:spTgt spid="2">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wipe(left)">
                                      <p:cBhvr>
                                        <p:cTn id="14" dur="250"/>
                                        <p:tgtEl>
                                          <p:spTgt spid="2">
                                            <p:txEl>
                                              <p:pRg st="1" end="1"/>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250"/>
                                        <p:tgtEl>
                                          <p:spTgt spid="2">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left)">
                                      <p:cBhvr>
                                        <p:cTn id="20" dur="250"/>
                                        <p:tgtEl>
                                          <p:spTgt spid="2">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250"/>
                                        <p:tgtEl>
                                          <p:spTgt spid="2">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left)">
                                      <p:cBhvr>
                                        <p:cTn id="26" dur="250"/>
                                        <p:tgtEl>
                                          <p:spTgt spid="2">
                                            <p:txEl>
                                              <p:pRg st="5" end="5"/>
                                            </p:txEl>
                                          </p:spTgt>
                                        </p:tgtEl>
                                      </p:cBhvr>
                                    </p:animEffect>
                                  </p:childTnLst>
                                </p:cTn>
                              </p:par>
                            </p:childTnLst>
                          </p:cTn>
                        </p:par>
                        <p:par>
                          <p:cTn id="27" fill="hold">
                            <p:stCondLst>
                              <p:cond delay="750"/>
                            </p:stCondLst>
                            <p:childTnLst>
                              <p:par>
                                <p:cTn id="28" presetID="22" presetClass="entr" presetSubtype="8" fill="hold" grpId="0" nodeType="after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wipe(left)">
                                      <p:cBhvr>
                                        <p:cTn id="30" dur="25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6800"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239982" y="3750232"/>
            <a:ext cx="2895600" cy="3390489"/>
          </a:xfrm>
          <a:prstGeom prst="rect">
            <a:avLst/>
          </a:prstGeom>
        </p:spPr>
      </p:pic>
      <p:sp>
        <p:nvSpPr>
          <p:cNvPr id="8" name="ZoneTexte 7"/>
          <p:cNvSpPr txBox="1"/>
          <p:nvPr/>
        </p:nvSpPr>
        <p:spPr>
          <a:xfrm>
            <a:off x="0" y="42714"/>
            <a:ext cx="9144000" cy="707886"/>
          </a:xfrm>
          <a:prstGeom prst="rect">
            <a:avLst/>
          </a:prstGeom>
          <a:effectLst>
            <a:glow rad="228600">
              <a:schemeClr val="accent5">
                <a:satMod val="175000"/>
                <a:alpha val="40000"/>
              </a:schemeClr>
            </a:glow>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fr-FR" sz="4000" dirty="0" smtClean="0">
                <a:latin typeface="Aldhabi" panose="01000000000000000000" pitchFamily="2" charset="-78"/>
                <a:cs typeface="Aldhabi" panose="01000000000000000000" pitchFamily="2" charset="-78"/>
              </a:rPr>
              <a:t>Etude </a:t>
            </a:r>
            <a:r>
              <a:rPr lang="fr-FR" sz="4000" dirty="0">
                <a:latin typeface="Aldhabi" panose="01000000000000000000" pitchFamily="2" charset="-78"/>
                <a:cs typeface="Aldhabi" panose="01000000000000000000" pitchFamily="2" charset="-78"/>
              </a:rPr>
              <a:t>de l</a:t>
            </a:r>
            <a:r>
              <a:rPr lang="en-US" sz="4000" dirty="0">
                <a:latin typeface="Aldhabi" panose="01000000000000000000" pitchFamily="2" charset="-78"/>
                <a:cs typeface="Aldhabi" panose="01000000000000000000" pitchFamily="2" charset="-78"/>
              </a:rPr>
              <a:t>’existant et </a:t>
            </a:r>
            <a:r>
              <a:rPr lang="fr-FR" sz="4000" dirty="0" smtClean="0">
                <a:latin typeface="Aldhabi" panose="01000000000000000000" pitchFamily="2" charset="-78"/>
                <a:cs typeface="Aldhabi" panose="01000000000000000000" pitchFamily="2" charset="-78"/>
              </a:rPr>
              <a:t>problématique</a:t>
            </a:r>
            <a:endParaRPr lang="fr-FR" sz="3200" dirty="0">
              <a:latin typeface="Aldhabi" panose="01000000000000000000" pitchFamily="2" charset="-78"/>
              <a:cs typeface="Aldhabi" panose="01000000000000000000" pitchFamily="2" charset="-78"/>
            </a:endParaRPr>
          </a:p>
        </p:txBody>
      </p:sp>
      <p:sp>
        <p:nvSpPr>
          <p:cNvPr id="2" name="ZoneTexte 1"/>
          <p:cNvSpPr txBox="1"/>
          <p:nvPr/>
        </p:nvSpPr>
        <p:spPr>
          <a:xfrm>
            <a:off x="1447800" y="990600"/>
            <a:ext cx="7682630" cy="5078313"/>
          </a:xfrm>
          <a:prstGeom prst="rect">
            <a:avLst/>
          </a:prstGeom>
          <a:noFill/>
        </p:spPr>
        <p:txBody>
          <a:bodyPr wrap="square" rtlCol="0">
            <a:spAutoFit/>
          </a:bodyPr>
          <a:lstStyle/>
          <a:p>
            <a:pPr>
              <a:lnSpc>
                <a:spcPct val="150000"/>
              </a:lnSpc>
            </a:pPr>
            <a:r>
              <a:rPr lang="fr-FR" sz="2400" b="1" dirty="0" smtClean="0"/>
              <a:t>            La </a:t>
            </a:r>
            <a:r>
              <a:rPr lang="fr-FR" sz="2400" b="1" dirty="0"/>
              <a:t>Bibliothèque </a:t>
            </a:r>
            <a:r>
              <a:rPr lang="fr-FR" sz="2400" dirty="0"/>
              <a:t>de </a:t>
            </a:r>
            <a:r>
              <a:rPr lang="fr-FR" sz="2400" dirty="0" smtClean="0"/>
              <a:t>la FPL possède </a:t>
            </a:r>
            <a:r>
              <a:rPr lang="fr-FR" sz="2400" dirty="0"/>
              <a:t>environ </a:t>
            </a:r>
            <a:r>
              <a:rPr lang="fr-FR" sz="2400" dirty="0" smtClean="0"/>
              <a:t>cinq mille</a:t>
            </a:r>
          </a:p>
          <a:p>
            <a:pPr>
              <a:lnSpc>
                <a:spcPct val="150000"/>
              </a:lnSpc>
            </a:pPr>
            <a:r>
              <a:rPr lang="fr-FR" sz="2400" dirty="0"/>
              <a:t> </a:t>
            </a:r>
            <a:r>
              <a:rPr lang="fr-FR" sz="2400" dirty="0" smtClean="0"/>
              <a:t>       (5.000) documents </a:t>
            </a:r>
            <a:r>
              <a:rPr lang="fr-FR" sz="2400" dirty="0"/>
              <a:t>(livres, revues, mémoires et thèses</a:t>
            </a:r>
            <a:r>
              <a:rPr lang="fr-FR" sz="2400" dirty="0" smtClean="0"/>
              <a:t>), fait </a:t>
            </a:r>
            <a:r>
              <a:rPr lang="fr-FR" sz="2400" dirty="0"/>
              <a:t>environ  </a:t>
            </a:r>
            <a:r>
              <a:rPr lang="fr-FR" sz="2400" dirty="0" smtClean="0"/>
              <a:t>15.000 </a:t>
            </a:r>
            <a:r>
              <a:rPr lang="fr-FR" sz="2400" dirty="0"/>
              <a:t>prêts et accueille plus de </a:t>
            </a:r>
            <a:r>
              <a:rPr lang="fr-FR" sz="2400" dirty="0" smtClean="0"/>
              <a:t>4.000 </a:t>
            </a:r>
            <a:r>
              <a:rPr lang="fr-FR" sz="2400" dirty="0"/>
              <a:t>U</a:t>
            </a:r>
            <a:r>
              <a:rPr lang="fr-FR" sz="2400" dirty="0" smtClean="0"/>
              <a:t>sagers </a:t>
            </a:r>
            <a:r>
              <a:rPr lang="fr-FR" sz="2400" dirty="0"/>
              <a:t>par an. Cette Bibliothèque vieille de </a:t>
            </a:r>
            <a:r>
              <a:rPr lang="fr-FR" sz="2400" dirty="0" smtClean="0"/>
              <a:t>6 </a:t>
            </a:r>
            <a:r>
              <a:rPr lang="fr-FR" sz="2400" dirty="0"/>
              <a:t>ans, </a:t>
            </a:r>
            <a:r>
              <a:rPr lang="fr-FR" sz="2400" dirty="0" smtClean="0"/>
              <a:t>fonctionne encore </a:t>
            </a:r>
            <a:r>
              <a:rPr lang="fr-FR" sz="2400" dirty="0"/>
              <a:t>avec un système de catalogage et de prêt manuel. </a:t>
            </a:r>
            <a:r>
              <a:rPr lang="fr-FR" sz="2400" dirty="0" smtClean="0"/>
              <a:t> </a:t>
            </a:r>
          </a:p>
          <a:p>
            <a:pPr>
              <a:lnSpc>
                <a:spcPct val="150000"/>
              </a:lnSpc>
            </a:pPr>
            <a:r>
              <a:rPr lang="fr-FR" sz="2400" dirty="0"/>
              <a:t> </a:t>
            </a:r>
            <a:r>
              <a:rPr lang="fr-FR" sz="2400" dirty="0" smtClean="0"/>
              <a:t>     Plus que 7 </a:t>
            </a:r>
            <a:r>
              <a:rPr lang="fr-FR" sz="2400" dirty="0"/>
              <a:t>tâches répétitives (rappels, statistiques </a:t>
            </a:r>
            <a:endParaRPr lang="fr-FR" sz="2400" dirty="0" smtClean="0"/>
          </a:p>
          <a:p>
            <a:pPr>
              <a:lnSpc>
                <a:spcPct val="150000"/>
              </a:lnSpc>
            </a:pPr>
            <a:r>
              <a:rPr lang="fr-FR" sz="2400" dirty="0"/>
              <a:t> </a:t>
            </a:r>
            <a:r>
              <a:rPr lang="fr-FR" sz="2400" dirty="0" smtClean="0"/>
              <a:t>           (journalières</a:t>
            </a:r>
            <a:r>
              <a:rPr lang="fr-FR" sz="2400" dirty="0"/>
              <a:t>, </a:t>
            </a:r>
            <a:r>
              <a:rPr lang="fr-FR" sz="2400" dirty="0" smtClean="0"/>
              <a:t>mensuel, annuel</a:t>
            </a:r>
            <a:r>
              <a:rPr lang="fr-FR" sz="2400" dirty="0"/>
              <a:t>), prêt, liste des </a:t>
            </a:r>
            <a:endParaRPr lang="fr-FR" sz="2400" dirty="0" smtClean="0"/>
          </a:p>
          <a:p>
            <a:pPr>
              <a:lnSpc>
                <a:spcPct val="150000"/>
              </a:lnSpc>
            </a:pPr>
            <a:r>
              <a:rPr lang="fr-FR" sz="2400" dirty="0"/>
              <a:t> </a:t>
            </a:r>
            <a:r>
              <a:rPr lang="fr-FR" sz="2400" dirty="0" smtClean="0"/>
              <a:t>                acquisitions</a:t>
            </a:r>
            <a:r>
              <a:rPr lang="fr-FR" sz="2400" dirty="0"/>
              <a:t>) sont encore effectuées de façon </a:t>
            </a:r>
            <a:endParaRPr lang="fr-FR" sz="2400" dirty="0" smtClean="0"/>
          </a:p>
          <a:p>
            <a:pPr>
              <a:lnSpc>
                <a:spcPct val="150000"/>
              </a:lnSpc>
            </a:pPr>
            <a:r>
              <a:rPr lang="fr-FR" sz="2400" dirty="0"/>
              <a:t> </a:t>
            </a:r>
            <a:r>
              <a:rPr lang="fr-FR" sz="2400" dirty="0" smtClean="0"/>
              <a:t>                    traditionnelle</a:t>
            </a:r>
            <a:r>
              <a:rPr lang="fr-FR" sz="2400" dirty="0"/>
              <a:t>. </a:t>
            </a:r>
            <a:endParaRPr lang="en-US" sz="2400" dirty="0" smtClean="0"/>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1000"/>
                                        <p:tgtEl>
                                          <p:spTgt spid="2">
                                            <p:txEl>
                                              <p:pRg st="0" end="0"/>
                                            </p:txEl>
                                          </p:spTgt>
                                        </p:tgtEl>
                                      </p:cBhvr>
                                    </p:animEffect>
                                    <p:anim calcmode="lin" valueType="num">
                                      <p:cBhvr>
                                        <p:cTn id="11"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1000"/>
                                        <p:tgtEl>
                                          <p:spTgt spid="2">
                                            <p:txEl>
                                              <p:pRg st="1" end="1"/>
                                            </p:txEl>
                                          </p:spTgt>
                                        </p:tgtEl>
                                      </p:cBhvr>
                                    </p:animEffect>
                                    <p:anim calcmode="lin" valueType="num">
                                      <p:cBhvr>
                                        <p:cTn id="16"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1000"/>
                                        <p:tgtEl>
                                          <p:spTgt spid="2">
                                            <p:txEl>
                                              <p:pRg st="2" end="2"/>
                                            </p:txEl>
                                          </p:spTgt>
                                        </p:tgtEl>
                                      </p:cBhvr>
                                    </p:animEffect>
                                    <p:anim calcmode="lin" valueType="num">
                                      <p:cBhvr>
                                        <p:cTn id="21"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fade">
                                      <p:cBhvr>
                                        <p:cTn id="30" dur="1000"/>
                                        <p:tgtEl>
                                          <p:spTgt spid="2">
                                            <p:txEl>
                                              <p:pRg st="4" end="4"/>
                                            </p:txEl>
                                          </p:spTgt>
                                        </p:tgtEl>
                                      </p:cBhvr>
                                    </p:animEffect>
                                    <p:anim calcmode="lin" valueType="num">
                                      <p:cBhvr>
                                        <p:cTn id="31"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sp>
        <p:nvSpPr>
          <p:cNvPr id="2" name="ZoneTexte 1"/>
          <p:cNvSpPr txBox="1"/>
          <p:nvPr/>
        </p:nvSpPr>
        <p:spPr>
          <a:xfrm>
            <a:off x="65296" y="1600200"/>
            <a:ext cx="9078704" cy="4524315"/>
          </a:xfrm>
          <a:prstGeom prst="rect">
            <a:avLst/>
          </a:prstGeom>
          <a:noFill/>
        </p:spPr>
        <p:txBody>
          <a:bodyPr wrap="square" rtlCol="0">
            <a:spAutoFit/>
          </a:bodyPr>
          <a:lstStyle/>
          <a:p>
            <a:pPr>
              <a:lnSpc>
                <a:spcPct val="150000"/>
              </a:lnSpc>
            </a:pPr>
            <a:r>
              <a:rPr lang="fr-FR" sz="2400" dirty="0" smtClean="0"/>
              <a:t>                          Ce </a:t>
            </a:r>
            <a:r>
              <a:rPr lang="fr-FR" sz="2400" dirty="0"/>
              <a:t>système démodé rend la bibliothèque faible dans </a:t>
            </a:r>
            <a:r>
              <a:rPr lang="fr-FR" sz="2400" dirty="0" smtClean="0"/>
              <a:t>ses</a:t>
            </a:r>
          </a:p>
          <a:p>
            <a:pPr>
              <a:lnSpc>
                <a:spcPct val="150000"/>
              </a:lnSpc>
            </a:pPr>
            <a:r>
              <a:rPr lang="fr-FR" sz="2400" dirty="0"/>
              <a:t> </a:t>
            </a:r>
            <a:r>
              <a:rPr lang="fr-FR" sz="2400" dirty="0" smtClean="0"/>
              <a:t>                             </a:t>
            </a:r>
            <a:r>
              <a:rPr lang="fr-FR" sz="2400" dirty="0"/>
              <a:t>prestations. </a:t>
            </a:r>
            <a:r>
              <a:rPr lang="fr-FR" sz="2400" dirty="0" smtClean="0"/>
              <a:t>Le </a:t>
            </a:r>
            <a:r>
              <a:rPr lang="fr-FR" sz="2400" dirty="0"/>
              <a:t>fonds documentaire n’est pas maîtrisé</a:t>
            </a:r>
            <a:r>
              <a:rPr lang="fr-FR" sz="2400" dirty="0" smtClean="0"/>
              <a:t>,</a:t>
            </a:r>
          </a:p>
          <a:p>
            <a:pPr>
              <a:lnSpc>
                <a:spcPct val="150000"/>
              </a:lnSpc>
            </a:pPr>
            <a:r>
              <a:rPr lang="fr-FR" sz="2400" dirty="0"/>
              <a:t> </a:t>
            </a:r>
            <a:r>
              <a:rPr lang="fr-FR" sz="2400" dirty="0" smtClean="0"/>
              <a:t>                                        </a:t>
            </a:r>
            <a:r>
              <a:rPr lang="fr-FR" sz="2400" dirty="0"/>
              <a:t>la recherche </a:t>
            </a:r>
            <a:r>
              <a:rPr lang="fr-FR" sz="2400" dirty="0" smtClean="0"/>
              <a:t>documentaire  </a:t>
            </a:r>
            <a:r>
              <a:rPr lang="fr-FR" sz="2400" dirty="0"/>
              <a:t>est lente et </a:t>
            </a:r>
            <a:r>
              <a:rPr lang="fr-FR" sz="2400" dirty="0" smtClean="0"/>
              <a:t>les</a:t>
            </a:r>
          </a:p>
          <a:p>
            <a:pPr>
              <a:lnSpc>
                <a:spcPct val="150000"/>
              </a:lnSpc>
            </a:pPr>
            <a:r>
              <a:rPr lang="fr-FR" sz="2400" dirty="0"/>
              <a:t> </a:t>
            </a:r>
            <a:r>
              <a:rPr lang="fr-FR" sz="2400" dirty="0" smtClean="0"/>
              <a:t>                              usagers </a:t>
            </a:r>
            <a:r>
              <a:rPr lang="fr-FR" sz="2400" dirty="0"/>
              <a:t>s’en plaignent souvent. Il nous est </a:t>
            </a:r>
          </a:p>
          <a:p>
            <a:pPr>
              <a:lnSpc>
                <a:spcPct val="150000"/>
              </a:lnSpc>
            </a:pPr>
            <a:r>
              <a:rPr lang="fr-FR" sz="2400" dirty="0"/>
              <a:t>                </a:t>
            </a:r>
            <a:r>
              <a:rPr lang="fr-FR" sz="2400" dirty="0" smtClean="0"/>
              <a:t>           </a:t>
            </a:r>
            <a:r>
              <a:rPr lang="fr-FR" sz="2400" dirty="0"/>
              <a:t>difficile d’établir des statistiques journalières et de </a:t>
            </a:r>
            <a:endParaRPr lang="fr-FR" sz="2400" dirty="0" smtClean="0"/>
          </a:p>
          <a:p>
            <a:pPr>
              <a:lnSpc>
                <a:spcPct val="150000"/>
              </a:lnSpc>
            </a:pPr>
            <a:r>
              <a:rPr lang="fr-FR" sz="2400" dirty="0"/>
              <a:t> </a:t>
            </a:r>
            <a:r>
              <a:rPr lang="fr-FR" sz="2400" dirty="0" smtClean="0"/>
              <a:t>                          connaître </a:t>
            </a:r>
            <a:r>
              <a:rPr lang="fr-FR" sz="2400" dirty="0"/>
              <a:t>le nombre et les titres des livres empruntés</a:t>
            </a:r>
            <a:r>
              <a:rPr lang="fr-FR" sz="2400" dirty="0" smtClean="0"/>
              <a:t>.</a:t>
            </a:r>
          </a:p>
          <a:p>
            <a:pPr>
              <a:lnSpc>
                <a:spcPct val="150000"/>
              </a:lnSpc>
            </a:pPr>
            <a:r>
              <a:rPr lang="fr-FR" sz="2400" dirty="0"/>
              <a:t> </a:t>
            </a:r>
            <a:r>
              <a:rPr lang="fr-FR" sz="2400" dirty="0" smtClean="0"/>
              <a:t>                           </a:t>
            </a:r>
            <a:r>
              <a:rPr lang="fr-FR" sz="2400" dirty="0"/>
              <a:t>Ainsi, </a:t>
            </a:r>
            <a:r>
              <a:rPr lang="fr-FR" sz="2400" dirty="0" smtClean="0"/>
              <a:t>l’informatisation </a:t>
            </a:r>
            <a:r>
              <a:rPr lang="fr-FR" sz="2400" dirty="0"/>
              <a:t>de  la bibliothèque apparaît </a:t>
            </a:r>
            <a:endParaRPr lang="fr-FR" sz="2400" dirty="0" smtClean="0"/>
          </a:p>
          <a:p>
            <a:pPr>
              <a:lnSpc>
                <a:spcPct val="150000"/>
              </a:lnSpc>
            </a:pPr>
            <a:r>
              <a:rPr lang="fr-FR" sz="2400" dirty="0"/>
              <a:t> </a:t>
            </a:r>
            <a:r>
              <a:rPr lang="fr-FR" sz="2400" dirty="0" smtClean="0"/>
              <a:t>                           comme </a:t>
            </a:r>
            <a:r>
              <a:rPr lang="fr-FR" sz="2400" dirty="0"/>
              <a:t>une </a:t>
            </a:r>
            <a:r>
              <a:rPr lang="fr-FR" sz="2400" dirty="0" smtClean="0"/>
              <a:t>nécessité</a:t>
            </a:r>
            <a:r>
              <a:rPr lang="fr-FR" sz="2400" dirty="0"/>
              <a:t>.</a:t>
            </a:r>
          </a:p>
        </p:txBody>
      </p:sp>
      <p:sp>
        <p:nvSpPr>
          <p:cNvPr id="4" name="ZoneTexte 3"/>
          <p:cNvSpPr txBox="1"/>
          <p:nvPr/>
        </p:nvSpPr>
        <p:spPr>
          <a:xfrm>
            <a:off x="0" y="42714"/>
            <a:ext cx="9144000" cy="707886"/>
          </a:xfrm>
          <a:prstGeom prst="rect">
            <a:avLst/>
          </a:prstGeom>
          <a:effectLst>
            <a:glow rad="228600">
              <a:schemeClr val="accent5">
                <a:satMod val="175000"/>
                <a:alpha val="40000"/>
              </a:schemeClr>
            </a:glow>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fr-FR" sz="4000" dirty="0" smtClean="0">
                <a:latin typeface="Aldhabi" panose="01000000000000000000" pitchFamily="2" charset="-78"/>
                <a:cs typeface="Aldhabi" panose="01000000000000000000" pitchFamily="2" charset="-78"/>
              </a:rPr>
              <a:t>Etude </a:t>
            </a:r>
            <a:r>
              <a:rPr lang="fr-FR" sz="4000" dirty="0">
                <a:latin typeface="Aldhabi" panose="01000000000000000000" pitchFamily="2" charset="-78"/>
                <a:cs typeface="Aldhabi" panose="01000000000000000000" pitchFamily="2" charset="-78"/>
              </a:rPr>
              <a:t>de l</a:t>
            </a:r>
            <a:r>
              <a:rPr lang="en-US" sz="4000" dirty="0">
                <a:latin typeface="Aldhabi" panose="01000000000000000000" pitchFamily="2" charset="-78"/>
                <a:cs typeface="Aldhabi" panose="01000000000000000000" pitchFamily="2" charset="-78"/>
              </a:rPr>
              <a:t>’existant et </a:t>
            </a:r>
            <a:r>
              <a:rPr lang="fr-FR" sz="4000" dirty="0" smtClean="0">
                <a:latin typeface="Aldhabi" panose="01000000000000000000" pitchFamily="2" charset="-78"/>
                <a:cs typeface="Aldhabi" panose="01000000000000000000" pitchFamily="2" charset="-78"/>
              </a:rPr>
              <a:t>problématique</a:t>
            </a:r>
            <a:endParaRPr lang="fr-FR" sz="3200" dirty="0">
              <a:latin typeface="Aldhabi" panose="01000000000000000000" pitchFamily="2" charset="-78"/>
              <a:cs typeface="Aldhabi" panose="01000000000000000000" pitchFamily="2" charset="-78"/>
            </a:endParaRPr>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additive="base">
                                        <p:cTn id="2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3" end="3"/>
                                            </p:txEl>
                                          </p:spTgt>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1" fill="hold" grpId="0"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1" fill="hold" grpId="0" nodeType="after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 calcmode="lin" valueType="num">
                                      <p:cBhvr additive="base">
                                        <p:cTn id="32"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5" end="5"/>
                                            </p:txEl>
                                          </p:spTgt>
                                        </p:tgtEl>
                                        <p:attrNameLst>
                                          <p:attrName>ppt_y</p:attrName>
                                        </p:attrNameLst>
                                      </p:cBhvr>
                                      <p:tavLst>
                                        <p:tav tm="0">
                                          <p:val>
                                            <p:strVal val="0-#ppt_h/2"/>
                                          </p:val>
                                        </p:tav>
                                        <p:tav tm="100000">
                                          <p:val>
                                            <p:strVal val="#ppt_y"/>
                                          </p:val>
                                        </p:tav>
                                      </p:tavLst>
                                    </p:anim>
                                  </p:childTnLst>
                                </p:cTn>
                              </p:par>
                            </p:childTnLst>
                          </p:cTn>
                        </p:par>
                        <p:par>
                          <p:cTn id="34" fill="hold">
                            <p:stCondLst>
                              <p:cond delay="3000"/>
                            </p:stCondLst>
                            <p:childTnLst>
                              <p:par>
                                <p:cTn id="35" presetID="2" presetClass="entr" presetSubtype="1" fill="hold" grpId="0" nodeType="after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0-#ppt_h/2"/>
                                          </p:val>
                                        </p:tav>
                                        <p:tav tm="100000">
                                          <p:val>
                                            <p:strVal val="#ppt_y"/>
                                          </p:val>
                                        </p:tav>
                                      </p:tavLst>
                                    </p:anim>
                                  </p:childTnLst>
                                </p:cTn>
                              </p:par>
                            </p:childTnLst>
                          </p:cTn>
                        </p:par>
                        <p:par>
                          <p:cTn id="39" fill="hold">
                            <p:stCondLst>
                              <p:cond delay="3500"/>
                            </p:stCondLst>
                            <p:childTnLst>
                              <p:par>
                                <p:cTn id="40" presetID="2" presetClass="entr" presetSubtype="1" fill="hold" grpId="0" nodeType="after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 calcmode="lin" valueType="num">
                                      <p:cBhvr additive="base">
                                        <p:cTn id="42"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
                                            <p:txEl>
                                              <p:pRg st="7" end="7"/>
                                            </p:txEl>
                                          </p:spTgt>
                                        </p:tgtEl>
                                        <p:attrNameLst>
                                          <p:attrName>ppt_y</p:attrName>
                                        </p:attrNameLst>
                                      </p:cBhvr>
                                      <p:tavLst>
                                        <p:tav tm="0">
                                          <p:val>
                                            <p:strVal val="0-#ppt_h/2"/>
                                          </p:val>
                                        </p:tav>
                                        <p:tav tm="100000">
                                          <p:val>
                                            <p:strVal val="#ppt_y"/>
                                          </p:val>
                                        </p:tav>
                                      </p:tavLst>
                                    </p:anim>
                                  </p:childTnLst>
                                </p:cTn>
                              </p:par>
                              <p:par>
                                <p:cTn id="44" presetID="22" presetClass="entr" presetSubtype="1"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up)">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0" y="695325"/>
            <a:ext cx="4648200" cy="676275"/>
          </a:xfrm>
        </p:spPr>
        <p:txBody>
          <a:bodyPr>
            <a:normAutofit fontScale="90000"/>
          </a:bodyPr>
          <a:lstStyle/>
          <a:p>
            <a:r>
              <a:rPr lang="fr-FR" sz="5400" dirty="0">
                <a:solidFill>
                  <a:schemeClr val="tx1"/>
                </a:solidFill>
                <a:latin typeface="Agency FB" panose="020B0503020202020204" pitchFamily="34" charset="0"/>
                <a:cs typeface="Angsana New" panose="02020603050405020304" pitchFamily="18" charset="-34"/>
              </a:rPr>
              <a:t>Solutions  proposée</a:t>
            </a:r>
          </a:p>
        </p:txBody>
      </p:sp>
      <p:sp>
        <p:nvSpPr>
          <p:cNvPr id="4" name="ZoneTexte 3"/>
          <p:cNvSpPr txBox="1"/>
          <p:nvPr/>
        </p:nvSpPr>
        <p:spPr>
          <a:xfrm>
            <a:off x="329184" y="2590800"/>
            <a:ext cx="8763000" cy="3970318"/>
          </a:xfrm>
          <a:prstGeom prst="rect">
            <a:avLst/>
          </a:prstGeom>
          <a:noFill/>
        </p:spPr>
        <p:txBody>
          <a:bodyPr wrap="square" rtlCol="0">
            <a:spAutoFit/>
          </a:bodyPr>
          <a:lstStyle/>
          <a:p>
            <a:pPr>
              <a:lnSpc>
                <a:spcPct val="150000"/>
              </a:lnSpc>
            </a:pPr>
            <a:r>
              <a:rPr lang="fr-FR" sz="2400" dirty="0" smtClean="0"/>
              <a:t>       </a:t>
            </a:r>
            <a:r>
              <a:rPr lang="fr-FR" sz="2800" dirty="0" smtClean="0"/>
              <a:t>Notre </a:t>
            </a:r>
            <a:r>
              <a:rPr lang="fr-FR" sz="2800" dirty="0"/>
              <a:t>mission était de rendre le processus de </a:t>
            </a:r>
            <a:r>
              <a:rPr lang="fr-FR" sz="2800" dirty="0" smtClean="0"/>
              <a:t>prêt  et </a:t>
            </a:r>
            <a:r>
              <a:rPr lang="fr-FR" sz="2800" dirty="0" smtClean="0"/>
              <a:t> </a:t>
            </a:r>
            <a:r>
              <a:rPr lang="fr-FR" sz="2800" dirty="0"/>
              <a:t>les calcules des statistiques </a:t>
            </a:r>
            <a:r>
              <a:rPr lang="fr-FR" sz="2800" dirty="0" smtClean="0"/>
              <a:t>beaucoup </a:t>
            </a:r>
            <a:r>
              <a:rPr lang="fr-FR" sz="2800" dirty="0"/>
              <a:t>plus facile et </a:t>
            </a:r>
            <a:r>
              <a:rPr lang="fr-FR" sz="2800" dirty="0" smtClean="0"/>
              <a:t>plus pratique </a:t>
            </a:r>
            <a:r>
              <a:rPr lang="fr-FR" sz="2800" dirty="0" smtClean="0"/>
              <a:t>Ainsi</a:t>
            </a:r>
            <a:r>
              <a:rPr lang="fr-FR" sz="2800" dirty="0"/>
              <a:t>, </a:t>
            </a:r>
            <a:r>
              <a:rPr lang="fr-FR" sz="2800" dirty="0" smtClean="0"/>
              <a:t> permettra </a:t>
            </a:r>
            <a:r>
              <a:rPr lang="fr-FR" sz="2800" dirty="0"/>
              <a:t>aux usagers de : - disposer d’un catalogue fiable ; - accéder au catalogue </a:t>
            </a:r>
            <a:r>
              <a:rPr lang="fr-FR" sz="2800" dirty="0" smtClean="0"/>
              <a:t>plus performant </a:t>
            </a:r>
            <a:r>
              <a:rPr lang="fr-FR" sz="2800" dirty="0"/>
              <a:t>(possibilité de recherches multiples et rapides, ainsi que de recherches par mots-clés</a:t>
            </a:r>
            <a:r>
              <a:rPr lang="fr-FR" sz="2800" dirty="0" smtClean="0"/>
              <a:t>);</a:t>
            </a:r>
            <a:endParaRPr lang="fr-FR" sz="2800" dirty="0"/>
          </a:p>
        </p:txBody>
      </p:sp>
    </p:spTree>
  </p:cSld>
  <p:clrMapOvr>
    <a:masterClrMapping/>
  </p:clrMapOvr>
  <mc:AlternateContent xmlns:mc="http://schemas.openxmlformats.org/markup-compatibility/2006">
    <mc:Choice xmlns:p14="http://schemas.microsoft.com/office/powerpoint/2010/main" Requires="p14">
      <p:transition spd="slow" p14:dur="15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7"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6" y="838201"/>
            <a:ext cx="9124852" cy="6005512"/>
          </a:xfrm>
          <a:prstGeom prst="rect">
            <a:avLst/>
          </a:prstGeom>
          <a:effectLst>
            <a:glow rad="228600">
              <a:schemeClr val="accent5">
                <a:satMod val="175000"/>
                <a:alpha val="40000"/>
              </a:schemeClr>
            </a:glow>
          </a:effectLst>
        </p:spPr>
      </p:pic>
      <p:sp>
        <p:nvSpPr>
          <p:cNvPr id="3" name="ZoneTexte 2"/>
          <p:cNvSpPr txBox="1"/>
          <p:nvPr/>
        </p:nvSpPr>
        <p:spPr>
          <a:xfrm>
            <a:off x="-38100" y="42714"/>
            <a:ext cx="9144000" cy="646331"/>
          </a:xfrm>
          <a:prstGeom prst="rect">
            <a:avLst/>
          </a:prstGeom>
          <a:effectLst>
            <a:glow rad="228600">
              <a:schemeClr val="accent5">
                <a:satMod val="175000"/>
                <a:alpha val="40000"/>
              </a:schemeClr>
            </a:glow>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fr-FR" sz="3600" dirty="0" smtClean="0"/>
              <a:t>MCD</a:t>
            </a:r>
            <a:endParaRPr lang="fr-FR" sz="36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2820337353"/>
      </p:ext>
    </p:extLst>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90"/>
                                          </p:val>
                                        </p:tav>
                                        <p:tav tm="100000">
                                          <p:val>
                                            <p:fltVal val="0"/>
                                          </p:val>
                                        </p:tav>
                                      </p:tavLst>
                                    </p:anim>
                                    <p:animEffect transition="in" filter="fade">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200" y="990599"/>
            <a:ext cx="9220200" cy="5853113"/>
          </a:xfrm>
          <a:prstGeom prst="rect">
            <a:avLst/>
          </a:prstGeom>
          <a:effectLst>
            <a:glow rad="228600">
              <a:schemeClr val="accent5">
                <a:satMod val="175000"/>
                <a:alpha val="40000"/>
              </a:schemeClr>
            </a:glow>
          </a:effectLst>
        </p:spPr>
      </p:pic>
      <p:sp>
        <p:nvSpPr>
          <p:cNvPr id="3" name="ZoneTexte 2"/>
          <p:cNvSpPr txBox="1"/>
          <p:nvPr/>
        </p:nvSpPr>
        <p:spPr>
          <a:xfrm>
            <a:off x="-38100" y="42714"/>
            <a:ext cx="9144000" cy="646331"/>
          </a:xfrm>
          <a:prstGeom prst="rect">
            <a:avLst/>
          </a:prstGeom>
          <a:effectLst>
            <a:glow rad="228600">
              <a:schemeClr val="accent5">
                <a:satMod val="175000"/>
                <a:alpha val="40000"/>
              </a:schemeClr>
            </a:glow>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fr-FR" sz="3600" dirty="0"/>
              <a:t>Interface d’accueil de l’application</a:t>
            </a:r>
            <a:endParaRPr lang="fr-FR" sz="36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84489473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53"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8.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9.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heme/theme1.xml><?xml version="1.0" encoding="utf-8"?>
<a:theme xmlns:a="http://schemas.openxmlformats.org/drawingml/2006/main" name="Form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774</Words>
  <Application>Microsoft Office PowerPoint</Application>
  <PresentationFormat>Affichage à l'écran (4:3)</PresentationFormat>
  <Paragraphs>100</Paragraphs>
  <Slides>20</Slides>
  <Notes>9</Notes>
  <HiddenSlides>0</HiddenSlides>
  <MMClips>0</MMClip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Formation</vt:lpstr>
      <vt:lpstr>Présentation PowerPoint</vt:lpstr>
      <vt:lpstr>Plan de la présentation</vt:lpstr>
      <vt:lpstr>Présentation PowerPoint</vt:lpstr>
      <vt:lpstr>Présentation PowerPoint</vt:lpstr>
      <vt:lpstr>Présentation PowerPoint</vt:lpstr>
      <vt:lpstr>Présentation PowerPoint</vt:lpstr>
      <vt:lpstr>Solutions  proposée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2015-05-24T17:06:01Z</dcterms:created>
  <dcterms:modified xsi:type="dcterms:W3CDTF">2015-05-27T20:09:26Z</dcterms:modified>
</cp:coreProperties>
</file>