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1"/>
  </p:notesMasterIdLst>
  <p:sldIdLst>
    <p:sldId id="256" r:id="rId5"/>
    <p:sldId id="257" r:id="rId6"/>
    <p:sldId id="258" r:id="rId7"/>
    <p:sldId id="259" r:id="rId8"/>
    <p:sldId id="262" r:id="rId9"/>
    <p:sldId id="265" r:id="rId10"/>
    <p:sldId id="263" r:id="rId11"/>
    <p:sldId id="266" r:id="rId12"/>
    <p:sldId id="267" r:id="rId13"/>
    <p:sldId id="268" r:id="rId14"/>
    <p:sldId id="273" r:id="rId15"/>
    <p:sldId id="270" r:id="rId16"/>
    <p:sldId id="271" r:id="rId17"/>
    <p:sldId id="281" r:id="rId18"/>
    <p:sldId id="280" r:id="rId19"/>
    <p:sldId id="28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D406C"/>
    <a:srgbClr val="9067A5"/>
    <a:srgbClr val="ECE4EB"/>
    <a:srgbClr val="A4829F"/>
    <a:srgbClr val="E6CFC5"/>
    <a:srgbClr val="72D658"/>
    <a:srgbClr val="2BA29B"/>
    <a:srgbClr val="DDE1F7"/>
    <a:srgbClr val="3650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99428C5-E617-483C-A75C-A82890E93635}" v="59" dt="2020-03-20T22:11:41.64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53" autoAdjust="0"/>
    <p:restoredTop sz="95936" autoAdjust="0"/>
  </p:normalViewPr>
  <p:slideViewPr>
    <p:cSldViewPr snapToGrid="0">
      <p:cViewPr varScale="1">
        <p:scale>
          <a:sx n="126" d="100"/>
          <a:sy n="126" d="100"/>
        </p:scale>
        <p:origin x="144" y="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20A582-7AE2-4948-B06A-742F9F045A83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7F1E49-A4A6-43FF-827C-952A37F20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2258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7F1E49-A4A6-43FF-827C-952A37F2030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170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7F1E49-A4A6-43FF-827C-952A37F2030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1855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May 25-29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7F1E49-A4A6-43FF-827C-952A37F2030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1810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June 1-5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7F1E49-A4A6-43FF-827C-952A37F2030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9515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June 8-12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7F1E49-A4A6-43FF-827C-952A37F2030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3911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June 8-12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7F1E49-A4A6-43FF-827C-952A37F2030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6788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June 15-19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7F1E49-A4A6-43FF-827C-952A37F2030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8551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June 15-19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7F1E49-A4A6-43FF-827C-952A37F2030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7254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7F1E49-A4A6-43FF-827C-952A37F2030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281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7F1E49-A4A6-43FF-827C-952A37F2030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1623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7F1E49-A4A6-43FF-827C-952A37F2030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8369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7F1E49-A4A6-43FF-827C-952A37F2030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7366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7F1E49-A4A6-43FF-827C-952A37F2030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1896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7F1E49-A4A6-43FF-827C-952A37F2030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0277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7F1E49-A4A6-43FF-827C-952A37F2030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3223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7F1E49-A4A6-43FF-827C-952A37F2030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2030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F7EB4-CFDB-4E85-8445-3306EDAFC3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D573BA-BD30-4688-8CF6-554120D699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F72CCE-86AA-4A3B-AAE9-0EBB53ADF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8C4CC-5113-4103-95F7-16AD5B06551D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49F3CE-B871-410B-8A8B-2BAAD83DF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491509-421D-4FC2-B871-223319914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ACCB2-1AFD-42AD-8243-3AC024D59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817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3AA36-1C74-4B58-BCA1-B6E7C8F54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5B2D33-76AE-453F-8A4F-3821243E22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C16653-C7C1-4CA9-ADE8-AE3A2C5E0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8C4CC-5113-4103-95F7-16AD5B06551D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79892E-86A0-48E1-A5D9-53D156CFD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ECBFFD-105D-4BE2-889B-F876A7E8D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ACCB2-1AFD-42AD-8243-3AC024D59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215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E450CD-EC2A-4F74-AEBD-85BB39DF9D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325E79-41B1-409D-82C3-C12C3AD8BC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228A6D-AF30-4CD2-BF04-19DBA5ACC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8C4CC-5113-4103-95F7-16AD5B06551D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C29C6F-43B2-4423-ACDB-2D2C054CF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1193B9-7DCB-4FAA-BDF8-3C3A2AD88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ACCB2-1AFD-42AD-8243-3AC024D59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3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FB8F4-165B-48BA-9240-A15E2F7B1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833705-4166-4296-AAB5-CAFE1617A7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23ED71-33FB-4529-A3F7-C0064CED5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8C4CC-5113-4103-95F7-16AD5B06551D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0F561E-AFCC-4F01-89DD-6A8B3937F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8E072B-2171-4785-A1E6-DEEB0B9F1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ACCB2-1AFD-42AD-8243-3AC024D59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069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249F8-6550-4B7C-BD40-3C0D310A1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099B8E-22A3-4493-8259-AAF4E8F2D0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68433F-9A5E-4A9C-98AB-3126B542E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8C4CC-5113-4103-95F7-16AD5B06551D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71CB56-B3C7-4158-972E-1405B38D2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EDB396-FBA0-4E51-A9F1-E957D450E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ACCB2-1AFD-42AD-8243-3AC024D59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707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BDC07-528E-4F36-B075-E26F162E0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006C5-D320-4B5C-A51E-D597CC494A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3739A4-7277-4957-B278-95EDD76A04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9766F0-F513-4E55-B046-556411556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8C4CC-5113-4103-95F7-16AD5B06551D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7E97AD-647E-4D7A-97E0-E36DF9701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78E0E0-09E8-4FEB-9C05-2ACA4FAC9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ACCB2-1AFD-42AD-8243-3AC024D59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087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ECF02-4B28-4FE5-BE36-ADC2AEB30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A5E85E-7680-4842-98CA-0ED4F3F759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83DEFD-D13F-4426-A880-2875E2B4DF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7A0DD4-49A2-4904-A55F-47CECFD64C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185966-F678-48F6-BD83-ABA92151C0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747F27-C03D-495E-99A5-58FE3DCF5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8C4CC-5113-4103-95F7-16AD5B06551D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0EF62B-AA89-469F-8BC9-E54748BA9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20CAD3-9BE9-43FF-8AC6-527F4F5D6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ACCB2-1AFD-42AD-8243-3AC024D59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524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5F2E4-D820-4730-8440-DEC4BB7E9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39DABA-C568-458E-86A5-6E96E662D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8C4CC-5113-4103-95F7-16AD5B06551D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85E71B-B4DA-4F6A-815D-15C378DA9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FD21AD-C286-4950-9ADD-1F4CA621F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ACCB2-1AFD-42AD-8243-3AC024D59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261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D1A903-27A4-40BC-9C30-0A2561D53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8C4CC-5113-4103-95F7-16AD5B06551D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42AE22-C5AE-4287-AFD5-AE4AABC70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8509B2-8FFD-43C1-8ABF-5858D1136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ACCB2-1AFD-42AD-8243-3AC024D59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787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0033F-24DD-4E4D-BDD1-0DA572654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376DE-B0E2-4C2B-80FF-E9F19754E9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1F7F71-B161-4958-B8D1-1EA3FAE0A4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8ABE4D-DE3D-4792-AC7A-562B0AC7D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8C4CC-5113-4103-95F7-16AD5B06551D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D32349-1BE3-427D-BB03-89D0B301C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7BA412-93B2-4A8C-9B80-46891CE82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ACCB2-1AFD-42AD-8243-3AC024D59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191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5A83A-1A63-448E-B37C-786FF9F70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6FA23E-C3E5-4FD7-8EB7-EE2D0C3CFE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05060D-B8F6-4413-A35D-19D463D547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26E39B-B3E6-4F2A-BE38-7450DA424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8C4CC-5113-4103-95F7-16AD5B06551D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FEF21D-A453-4D00-816A-FE11CC3A0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3D3E23-4FDD-4A4C-8F27-72C90A9F9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ACCB2-1AFD-42AD-8243-3AC024D59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339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07C569-DE68-4977-9EEB-CA715141E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0B3D92-D58A-40FA-8579-809771BA5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54DA09-49DE-43D5-A768-DE5F1C113D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18C4CC-5113-4103-95F7-16AD5B06551D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04C2A2-4F57-401E-8F5E-E02CB272CE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2F49DC-C71A-4092-AC6F-9AC2D5FBD5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EACCB2-1AFD-42AD-8243-3AC024D59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37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10" Type="http://schemas.openxmlformats.org/officeDocument/2006/relationships/image" Target="../media/image11.png"/><Relationship Id="rId4" Type="http://schemas.openxmlformats.org/officeDocument/2006/relationships/image" Target="../media/image2.png"/><Relationship Id="rId9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pattFill prst="pct5">
          <a:fgClr>
            <a:srgbClr val="5D406C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E17FCE3-C1AC-415D-AD4D-9D9BBBF374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3221739"/>
              </p:ext>
            </p:extLst>
          </p:nvPr>
        </p:nvGraphicFramePr>
        <p:xfrm>
          <a:off x="272956" y="270379"/>
          <a:ext cx="10181230" cy="6317242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255241">
                  <a:extLst>
                    <a:ext uri="{9D8B030D-6E8A-4147-A177-3AD203B41FA5}">
                      <a16:colId xmlns:a16="http://schemas.microsoft.com/office/drawing/2014/main" val="1510224491"/>
                    </a:ext>
                  </a:extLst>
                </a:gridCol>
                <a:gridCol w="7925989">
                  <a:extLst>
                    <a:ext uri="{9D8B030D-6E8A-4147-A177-3AD203B41FA5}">
                      <a16:colId xmlns:a16="http://schemas.microsoft.com/office/drawing/2014/main" val="21893690"/>
                    </a:ext>
                  </a:extLst>
                </a:gridCol>
              </a:tblGrid>
              <a:tr h="1148097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TIME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STREAM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274358"/>
                  </a:ext>
                </a:extLst>
              </a:tr>
              <a:tr h="1033829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Agency FB" panose="020B0503020202020204" pitchFamily="34" charset="0"/>
                        </a:rPr>
                        <a:t>9 AM PST</a:t>
                      </a:r>
                    </a:p>
                    <a:p>
                      <a:pPr algn="ctr"/>
                      <a:r>
                        <a:rPr lang="en-US" sz="2400" dirty="0">
                          <a:latin typeface="Agency FB" panose="020B0503020202020204" pitchFamily="34" charset="0"/>
                        </a:rPr>
                        <a:t>12 PM EST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for the micro:bit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75757"/>
                  </a:ext>
                </a:extLst>
              </a:tr>
              <a:tr h="1033829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Agency FB" panose="020B0503020202020204" pitchFamily="34" charset="0"/>
                        </a:rPr>
                        <a:t>10 AM PST</a:t>
                      </a:r>
                    </a:p>
                    <a:p>
                      <a:pPr algn="ctr"/>
                      <a:r>
                        <a:rPr lang="en-US" sz="2400" dirty="0">
                          <a:latin typeface="Agency FB" panose="020B0503020202020204" pitchFamily="34" charset="0"/>
                        </a:rPr>
                        <a:t>1 PM EST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with Minecraft: Education Edition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2730967"/>
                  </a:ext>
                </a:extLst>
              </a:tr>
              <a:tr h="1033829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Agency FB" panose="020B0503020202020204" pitchFamily="34" charset="0"/>
                        </a:rPr>
                        <a:t>11 AM PST</a:t>
                      </a:r>
                    </a:p>
                    <a:p>
                      <a:pPr algn="ctr"/>
                      <a:r>
                        <a:rPr lang="en-US" sz="2400" dirty="0">
                          <a:latin typeface="Agency FB" panose="020B0503020202020204" pitchFamily="34" charset="0"/>
                        </a:rPr>
                        <a:t>2 PM EST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Arcade (Beginner)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148809"/>
                  </a:ext>
                </a:extLst>
              </a:tr>
              <a:tr h="1033829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1 PM PST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4 PM EST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MakeCode Arcade (Advanced)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4609438"/>
                  </a:ext>
                </a:extLst>
              </a:tr>
              <a:tr h="1033829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Agency FB" panose="020B0503020202020204" pitchFamily="34" charset="0"/>
                        </a:rPr>
                        <a:t>2 PM PST</a:t>
                      </a:r>
                    </a:p>
                    <a:p>
                      <a:pPr algn="ctr"/>
                      <a:r>
                        <a:rPr lang="en-US" sz="2400" dirty="0">
                          <a:latin typeface="Agency FB" panose="020B0503020202020204" pitchFamily="34" charset="0"/>
                        </a:rPr>
                        <a:t>5PM EST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in the Kitchen (Friday only)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5520334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DFA03610-80FC-4DFE-A985-E935A407F2D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0891684">
            <a:off x="9661190" y="7499776"/>
            <a:ext cx="1585991" cy="1288260"/>
          </a:xfrm>
          <a:prstGeom prst="rect">
            <a:avLst/>
          </a:prstGeom>
        </p:spPr>
      </p:pic>
      <p:pic>
        <p:nvPicPr>
          <p:cNvPr id="1026" name="Picture 2" descr="Image result for minecraft agent">
            <a:extLst>
              <a:ext uri="{FF2B5EF4-FFF2-40B4-BE49-F238E27FC236}">
                <a16:creationId xmlns:a16="http://schemas.microsoft.com/office/drawing/2014/main" id="{88852689-71CA-442A-A4C5-81C1A8DFB0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0351" y="7026356"/>
            <a:ext cx="1485444" cy="1909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8293F08-CD3E-4C65-96CD-5DF121F4625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09602" y="7150779"/>
            <a:ext cx="1579177" cy="198625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B9D8333-3412-4B90-9070-714BFAC66DE1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665795" y="2618970"/>
            <a:ext cx="4262886" cy="422581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98EC812-E79E-4C80-A59D-65E79E1E6801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1244650">
            <a:off x="2288230" y="7073140"/>
            <a:ext cx="1441710" cy="1454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7602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pattFill prst="pct5">
          <a:fgClr>
            <a:srgbClr val="5D406C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E17FCE3-C1AC-415D-AD4D-9D9BBBF374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4737472"/>
              </p:ext>
            </p:extLst>
          </p:nvPr>
        </p:nvGraphicFramePr>
        <p:xfrm>
          <a:off x="149392" y="325698"/>
          <a:ext cx="5456531" cy="5701832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137987">
                  <a:extLst>
                    <a:ext uri="{9D8B030D-6E8A-4147-A177-3AD203B41FA5}">
                      <a16:colId xmlns:a16="http://schemas.microsoft.com/office/drawing/2014/main" val="1510224491"/>
                    </a:ext>
                  </a:extLst>
                </a:gridCol>
                <a:gridCol w="4318544">
                  <a:extLst>
                    <a:ext uri="{9D8B030D-6E8A-4147-A177-3AD203B41FA5}">
                      <a16:colId xmlns:a16="http://schemas.microsoft.com/office/drawing/2014/main" val="21893690"/>
                    </a:ext>
                  </a:extLst>
                </a:gridCol>
              </a:tblGrid>
              <a:tr h="914400">
                <a:tc gridSpan="2"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Daily Streams (Monday – Friday)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548206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TIME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STREAM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274358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9 AM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12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for the Micro:bit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75757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10 AM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1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with Minecraft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2730967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11 AM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2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Arcade (Beginner)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148809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4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MakeCode Arcade (Advanced)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662249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DFA03610-80FC-4DFE-A985-E935A407F2D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0891684">
            <a:off x="9661190" y="7499776"/>
            <a:ext cx="1585991" cy="128826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8293F08-CD3E-4C65-96CD-5DF121F46256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09602" y="7150779"/>
            <a:ext cx="1579177" cy="198625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98EC812-E79E-4C80-A59D-65E79E1E6801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1244650">
            <a:off x="2288230" y="7073140"/>
            <a:ext cx="1441710" cy="1454888"/>
          </a:xfrm>
          <a:prstGeom prst="rect">
            <a:avLst/>
          </a:prstGeom>
        </p:spPr>
      </p:pic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9426E2F7-61BE-453E-BF65-3980F9B461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1774251"/>
              </p:ext>
            </p:extLst>
          </p:nvPr>
        </p:nvGraphicFramePr>
        <p:xfrm>
          <a:off x="5699191" y="325698"/>
          <a:ext cx="6142290" cy="4683331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680017">
                  <a:extLst>
                    <a:ext uri="{9D8B030D-6E8A-4147-A177-3AD203B41FA5}">
                      <a16:colId xmlns:a16="http://schemas.microsoft.com/office/drawing/2014/main" val="4118072908"/>
                    </a:ext>
                  </a:extLst>
                </a:gridCol>
                <a:gridCol w="1298448">
                  <a:extLst>
                    <a:ext uri="{9D8B030D-6E8A-4147-A177-3AD203B41FA5}">
                      <a16:colId xmlns:a16="http://schemas.microsoft.com/office/drawing/2014/main" val="1510224491"/>
                    </a:ext>
                  </a:extLst>
                </a:gridCol>
                <a:gridCol w="3163825">
                  <a:extLst>
                    <a:ext uri="{9D8B030D-6E8A-4147-A177-3AD203B41FA5}">
                      <a16:colId xmlns:a16="http://schemas.microsoft.com/office/drawing/2014/main" val="21893690"/>
                    </a:ext>
                  </a:extLst>
                </a:gridCol>
              </a:tblGrid>
              <a:tr h="914400">
                <a:tc gridSpan="3"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Weekly Streams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413863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TIME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STREAM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274358"/>
                  </a:ext>
                </a:extLst>
              </a:tr>
              <a:tr h="123701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gency FB" panose="020B0503020202020204" pitchFamily="34" charset="0"/>
                        </a:rPr>
                        <a:t>TUESDAY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MakeCode Live </a:t>
                      </a:r>
                    </a:p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with John Park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450763"/>
                  </a:ext>
                </a:extLst>
              </a:tr>
              <a:tr h="67674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gency FB" panose="020B0503020202020204" pitchFamily="34" charset="0"/>
                        </a:rPr>
                        <a:t>WEDNESDAY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WeCodeMakeCode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8790757"/>
                  </a:ext>
                </a:extLst>
              </a:tr>
              <a:tr h="77561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gency FB" panose="020B0503020202020204" pitchFamily="34" charset="0"/>
                        </a:rPr>
                        <a:t>THURSDAY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1:30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4:30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  Digital All-Stars</a:t>
                      </a:r>
                    </a:p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  Hayley Orrantia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6491643"/>
                  </a:ext>
                </a:extLst>
              </a:tr>
            </a:tbl>
          </a:graphicData>
        </a:graphic>
      </p:graphicFrame>
      <p:pic>
        <p:nvPicPr>
          <p:cNvPr id="3" name="Picture 2" descr="A picture containing shirt&#10;&#10;Description automatically generated">
            <a:extLst>
              <a:ext uri="{FF2B5EF4-FFF2-40B4-BE49-F238E27FC236}">
                <a16:creationId xmlns:a16="http://schemas.microsoft.com/office/drawing/2014/main" id="{F0DCA003-393A-41D2-8AE3-C0653694807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38" t="34344" r="34847" b="18249"/>
          <a:stretch/>
        </p:blipFill>
        <p:spPr>
          <a:xfrm>
            <a:off x="8649307" y="3959352"/>
            <a:ext cx="491845" cy="93080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B9D8333-3412-4B90-9070-714BFAC66DE1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697352" y="4546049"/>
            <a:ext cx="2003676" cy="1986253"/>
          </a:xfrm>
          <a:prstGeom prst="rect">
            <a:avLst/>
          </a:prstGeom>
        </p:spPr>
      </p:pic>
      <p:pic>
        <p:nvPicPr>
          <p:cNvPr id="1026" name="Picture 2" descr="Image result for minecraft agent">
            <a:extLst>
              <a:ext uri="{FF2B5EF4-FFF2-40B4-BE49-F238E27FC236}">
                <a16:creationId xmlns:a16="http://schemas.microsoft.com/office/drawing/2014/main" id="{88852689-71CA-442A-A4C5-81C1A8DFB0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1471" y="4807709"/>
            <a:ext cx="1137836" cy="1462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83964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pattFill prst="pct5">
          <a:fgClr>
            <a:srgbClr val="5D406C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E17FCE3-C1AC-415D-AD4D-9D9BBBF374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2051931"/>
              </p:ext>
            </p:extLst>
          </p:nvPr>
        </p:nvGraphicFramePr>
        <p:xfrm>
          <a:off x="149392" y="95698"/>
          <a:ext cx="5456531" cy="2668036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137987">
                  <a:extLst>
                    <a:ext uri="{9D8B030D-6E8A-4147-A177-3AD203B41FA5}">
                      <a16:colId xmlns:a16="http://schemas.microsoft.com/office/drawing/2014/main" val="1510224491"/>
                    </a:ext>
                  </a:extLst>
                </a:gridCol>
                <a:gridCol w="4318544">
                  <a:extLst>
                    <a:ext uri="{9D8B030D-6E8A-4147-A177-3AD203B41FA5}">
                      <a16:colId xmlns:a16="http://schemas.microsoft.com/office/drawing/2014/main" val="21893690"/>
                    </a:ext>
                  </a:extLst>
                </a:gridCol>
              </a:tblGrid>
              <a:tr h="914400">
                <a:tc gridSpan="2"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Daily Streams (Monday – Friday)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548206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TIME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STREAM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274358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4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MakeCode Arcade (Advanced)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662249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DFA03610-80FC-4DFE-A985-E935A407F2D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0891684">
            <a:off x="9661190" y="7499776"/>
            <a:ext cx="1585991" cy="1288260"/>
          </a:xfrm>
          <a:prstGeom prst="rect">
            <a:avLst/>
          </a:prstGeom>
        </p:spPr>
      </p:pic>
      <p:pic>
        <p:nvPicPr>
          <p:cNvPr id="1026" name="Picture 2" descr="Image result for minecraft agent">
            <a:extLst>
              <a:ext uri="{FF2B5EF4-FFF2-40B4-BE49-F238E27FC236}">
                <a16:creationId xmlns:a16="http://schemas.microsoft.com/office/drawing/2014/main" id="{88852689-71CA-442A-A4C5-81C1A8DFB0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9874" y="4413592"/>
            <a:ext cx="1549560" cy="1992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8293F08-CD3E-4C65-96CD-5DF121F4625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09602" y="7150779"/>
            <a:ext cx="1579177" cy="198625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98EC812-E79E-4C80-A59D-65E79E1E6801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1244650">
            <a:off x="2288230" y="7073140"/>
            <a:ext cx="1441710" cy="1454888"/>
          </a:xfrm>
          <a:prstGeom prst="rect">
            <a:avLst/>
          </a:prstGeom>
        </p:spPr>
      </p:pic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9426E2F7-61BE-453E-BF65-3980F9B461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4456331"/>
              </p:ext>
            </p:extLst>
          </p:nvPr>
        </p:nvGraphicFramePr>
        <p:xfrm>
          <a:off x="5699190" y="95698"/>
          <a:ext cx="6343417" cy="6666603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603494">
                  <a:extLst>
                    <a:ext uri="{9D8B030D-6E8A-4147-A177-3AD203B41FA5}">
                      <a16:colId xmlns:a16="http://schemas.microsoft.com/office/drawing/2014/main" val="4118072908"/>
                    </a:ext>
                  </a:extLst>
                </a:gridCol>
                <a:gridCol w="1384116">
                  <a:extLst>
                    <a:ext uri="{9D8B030D-6E8A-4147-A177-3AD203B41FA5}">
                      <a16:colId xmlns:a16="http://schemas.microsoft.com/office/drawing/2014/main" val="1510224491"/>
                    </a:ext>
                  </a:extLst>
                </a:gridCol>
                <a:gridCol w="3355807">
                  <a:extLst>
                    <a:ext uri="{9D8B030D-6E8A-4147-A177-3AD203B41FA5}">
                      <a16:colId xmlns:a16="http://schemas.microsoft.com/office/drawing/2014/main" val="21893690"/>
                    </a:ext>
                  </a:extLst>
                </a:gridCol>
              </a:tblGrid>
              <a:tr h="914400">
                <a:tc gridSpan="3"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Weekly Streams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413863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TIME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STREAM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274358"/>
                  </a:ext>
                </a:extLst>
              </a:tr>
              <a:tr h="123701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gency FB" panose="020B0503020202020204" pitchFamily="34" charset="0"/>
                        </a:rPr>
                        <a:t>TUESDAY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MakeCode Live </a:t>
                      </a:r>
                    </a:p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with John Park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450763"/>
                  </a:ext>
                </a:extLst>
              </a:tr>
              <a:tr h="67674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gency FB" panose="020B0503020202020204" pitchFamily="34" charset="0"/>
                        </a:rPr>
                        <a:t>WEDNESDAY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WeCodeMakeCode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8790757"/>
                  </a:ext>
                </a:extLst>
              </a:tr>
              <a:tr h="77561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gency FB" panose="020B0503020202020204" pitchFamily="34" charset="0"/>
                        </a:rPr>
                        <a:t>THURSDAY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9 AM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12 AM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MakeCode and GitHub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271696"/>
                  </a:ext>
                </a:extLst>
              </a:tr>
              <a:tr h="77561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gency FB" panose="020B0503020202020204" pitchFamily="34" charset="0"/>
                        </a:rPr>
                        <a:t>THURSDAY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Digital All-Stars</a:t>
                      </a:r>
                    </a:p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Brandan Wright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6491643"/>
                  </a:ext>
                </a:extLst>
              </a:tr>
              <a:tr h="77561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gency FB" panose="020B0503020202020204" pitchFamily="34" charset="0"/>
                        </a:rPr>
                        <a:t>FRIDAY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2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5PM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in the Kitchen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4609438"/>
                  </a:ext>
                </a:extLst>
              </a:tr>
            </a:tbl>
          </a:graphicData>
        </a:graphic>
      </p:graphicFrame>
      <p:pic>
        <p:nvPicPr>
          <p:cNvPr id="3" name="Picture 2" descr="A picture containing shirt&#10;&#10;Description automatically generated">
            <a:extLst>
              <a:ext uri="{FF2B5EF4-FFF2-40B4-BE49-F238E27FC236}">
                <a16:creationId xmlns:a16="http://schemas.microsoft.com/office/drawing/2014/main" id="{F0DCA003-393A-41D2-8AE3-C065369480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38" t="34344" r="34847" b="18249"/>
          <a:stretch/>
        </p:blipFill>
        <p:spPr>
          <a:xfrm>
            <a:off x="8532492" y="4381958"/>
            <a:ext cx="621947" cy="117701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B9D8333-3412-4B90-9070-714BFAC66DE1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2347" y="4381958"/>
            <a:ext cx="2232930" cy="221351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EBA4D64-A56B-4EFA-A8BD-364589E0E54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9251" y="3042053"/>
            <a:ext cx="1549560" cy="1549560"/>
          </a:xfrm>
          <a:prstGeom prst="rect">
            <a:avLst/>
          </a:prstGeom>
        </p:spPr>
      </p:pic>
      <p:pic>
        <p:nvPicPr>
          <p:cNvPr id="11" name="Picture 10" descr="A picture containing object, train, drawing, colorful&#10;&#10;Description automatically generated">
            <a:extLst>
              <a:ext uri="{FF2B5EF4-FFF2-40B4-BE49-F238E27FC236}">
                <a16:creationId xmlns:a16="http://schemas.microsoft.com/office/drawing/2014/main" id="{F95380C7-CEA2-4687-B61D-C506CC03A3C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1524" y="2555247"/>
            <a:ext cx="873753" cy="873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3680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pattFill prst="pct5">
          <a:fgClr>
            <a:srgbClr val="5D406C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AFC5ED1-2B3E-42CF-A4C2-864696D4ECD4}"/>
              </a:ext>
            </a:extLst>
          </p:cNvPr>
          <p:cNvSpPr/>
          <p:nvPr/>
        </p:nvSpPr>
        <p:spPr>
          <a:xfrm>
            <a:off x="356616" y="521208"/>
            <a:ext cx="5139976" cy="3593592"/>
          </a:xfrm>
          <a:prstGeom prst="roundRect">
            <a:avLst/>
          </a:prstGeom>
          <a:solidFill>
            <a:srgbClr val="9067A5"/>
          </a:solidFill>
          <a:ln>
            <a:solidFill>
              <a:srgbClr val="5D40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FA03610-80FC-4DFE-A985-E935A407F2D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0891684">
            <a:off x="9661190" y="7499776"/>
            <a:ext cx="1585991" cy="1288260"/>
          </a:xfrm>
          <a:prstGeom prst="rect">
            <a:avLst/>
          </a:prstGeom>
        </p:spPr>
      </p:pic>
      <p:pic>
        <p:nvPicPr>
          <p:cNvPr id="1026" name="Picture 2" descr="Image result for minecraft agent">
            <a:extLst>
              <a:ext uri="{FF2B5EF4-FFF2-40B4-BE49-F238E27FC236}">
                <a16:creationId xmlns:a16="http://schemas.microsoft.com/office/drawing/2014/main" id="{88852689-71CA-442A-A4C5-81C1A8DFB0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065" y="7071702"/>
            <a:ext cx="1485444" cy="1909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8293F08-CD3E-4C65-96CD-5DF121F4625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737156" y="3429000"/>
            <a:ext cx="1579177" cy="1986253"/>
          </a:xfrm>
          <a:prstGeom prst="rect">
            <a:avLst/>
          </a:prstGeom>
        </p:spPr>
      </p:pic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9426E2F7-61BE-453E-BF65-3980F9B461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1967563"/>
              </p:ext>
            </p:extLst>
          </p:nvPr>
        </p:nvGraphicFramePr>
        <p:xfrm>
          <a:off x="5709459" y="521208"/>
          <a:ext cx="6343417" cy="3446312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603494">
                  <a:extLst>
                    <a:ext uri="{9D8B030D-6E8A-4147-A177-3AD203B41FA5}">
                      <a16:colId xmlns:a16="http://schemas.microsoft.com/office/drawing/2014/main" val="4118072908"/>
                    </a:ext>
                  </a:extLst>
                </a:gridCol>
                <a:gridCol w="1243526">
                  <a:extLst>
                    <a:ext uri="{9D8B030D-6E8A-4147-A177-3AD203B41FA5}">
                      <a16:colId xmlns:a16="http://schemas.microsoft.com/office/drawing/2014/main" val="1510224491"/>
                    </a:ext>
                  </a:extLst>
                </a:gridCol>
                <a:gridCol w="3496397">
                  <a:extLst>
                    <a:ext uri="{9D8B030D-6E8A-4147-A177-3AD203B41FA5}">
                      <a16:colId xmlns:a16="http://schemas.microsoft.com/office/drawing/2014/main" val="21893690"/>
                    </a:ext>
                  </a:extLst>
                </a:gridCol>
              </a:tblGrid>
              <a:tr h="914400">
                <a:tc gridSpan="3"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Weekly Streams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413863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TIME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STREAM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274358"/>
                  </a:ext>
                </a:extLst>
              </a:tr>
              <a:tr h="67674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gency FB" panose="020B0503020202020204" pitchFamily="34" charset="0"/>
                        </a:rPr>
                        <a:t>WEDNESDAY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WeCodeMakeCode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8790757"/>
                  </a:ext>
                </a:extLst>
              </a:tr>
              <a:tr h="77561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gency FB" panose="020B0503020202020204" pitchFamily="34" charset="0"/>
                        </a:rPr>
                        <a:t>THURSDAY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Digital All-Stars</a:t>
                      </a:r>
                    </a:p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Davon Godchaux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6491643"/>
                  </a:ext>
                </a:extLst>
              </a:tr>
            </a:tbl>
          </a:graphicData>
        </a:graphic>
      </p:graphicFrame>
      <p:pic>
        <p:nvPicPr>
          <p:cNvPr id="3" name="Picture 2" descr="A picture containing shirt&#10;&#10;Description automatically generated">
            <a:extLst>
              <a:ext uri="{FF2B5EF4-FFF2-40B4-BE49-F238E27FC236}">
                <a16:creationId xmlns:a16="http://schemas.microsoft.com/office/drawing/2014/main" id="{F0DCA003-393A-41D2-8AE3-C0653694807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38" t="34344" r="34847" b="18249"/>
          <a:stretch/>
        </p:blipFill>
        <p:spPr>
          <a:xfrm>
            <a:off x="8486058" y="2790501"/>
            <a:ext cx="621947" cy="117701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B9D8333-3412-4B90-9070-714BFAC66DE1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94162" y="4344402"/>
            <a:ext cx="2003676" cy="1986253"/>
          </a:xfrm>
          <a:prstGeom prst="rect">
            <a:avLst/>
          </a:prstGeom>
        </p:spPr>
      </p:pic>
      <p:pic>
        <p:nvPicPr>
          <p:cNvPr id="7" name="Picture 6" descr="A picture containing object, train, drawing, colorful&#10;&#10;Description automatically generated">
            <a:extLst>
              <a:ext uri="{FF2B5EF4-FFF2-40B4-BE49-F238E27FC236}">
                <a16:creationId xmlns:a16="http://schemas.microsoft.com/office/drawing/2014/main" id="{32C3BCA6-FF6E-4814-AB77-E9FED9CA87F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756" y="2845969"/>
            <a:ext cx="873753" cy="87375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C5EDBB3-A105-4A05-B740-99BD3932AFB2}"/>
              </a:ext>
            </a:extLst>
          </p:cNvPr>
          <p:cNvSpPr txBox="1"/>
          <p:nvPr/>
        </p:nvSpPr>
        <p:spPr>
          <a:xfrm>
            <a:off x="896476" y="1132024"/>
            <a:ext cx="394984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Agency FB" panose="020B0503020202020204" pitchFamily="34" charset="0"/>
              </a:rPr>
              <a:t>Daily Streams cancelled this week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7642259-29AB-421B-8FB7-5E639E6298C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416179" y="4125949"/>
            <a:ext cx="2076012" cy="2423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9296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pattFill prst="pct5">
          <a:fgClr>
            <a:srgbClr val="5D406C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E17FCE3-C1AC-415D-AD4D-9D9BBBF374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8509324"/>
              </p:ext>
            </p:extLst>
          </p:nvPr>
        </p:nvGraphicFramePr>
        <p:xfrm>
          <a:off x="163039" y="69918"/>
          <a:ext cx="4927575" cy="657362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201737">
                  <a:extLst>
                    <a:ext uri="{9D8B030D-6E8A-4147-A177-3AD203B41FA5}">
                      <a16:colId xmlns:a16="http://schemas.microsoft.com/office/drawing/2014/main" val="1510224491"/>
                    </a:ext>
                  </a:extLst>
                </a:gridCol>
                <a:gridCol w="3725838">
                  <a:extLst>
                    <a:ext uri="{9D8B030D-6E8A-4147-A177-3AD203B41FA5}">
                      <a16:colId xmlns:a16="http://schemas.microsoft.com/office/drawing/2014/main" val="21893690"/>
                    </a:ext>
                  </a:extLst>
                </a:gridCol>
              </a:tblGrid>
              <a:tr h="914400">
                <a:tc gridSpan="2"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Daily Streams </a:t>
                      </a:r>
                    </a:p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(Monday – Friday)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548206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TIME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STREAM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274358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9 AM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12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for the Micro:bit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75757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10 AM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1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with Minecraft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2730967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11 AM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2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Arcade (Beginner)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148809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4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MakeCode Arcade (Advanced)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662249"/>
                  </a:ext>
                </a:extLst>
              </a:tr>
            </a:tbl>
          </a:graphicData>
        </a:graphic>
      </p:graphicFrame>
      <p:pic>
        <p:nvPicPr>
          <p:cNvPr id="1026" name="Picture 2" descr="Image result for minecraft agent">
            <a:extLst>
              <a:ext uri="{FF2B5EF4-FFF2-40B4-BE49-F238E27FC236}">
                <a16:creationId xmlns:a16="http://schemas.microsoft.com/office/drawing/2014/main" id="{88852689-71CA-442A-A4C5-81C1A8DFB0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6826" y="7778257"/>
            <a:ext cx="1485444" cy="1909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8293F08-CD3E-4C65-96CD-5DF121F46256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308942" y="7605399"/>
            <a:ext cx="1579177" cy="198625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98EC812-E79E-4C80-A59D-65E79E1E6801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1244650">
            <a:off x="4583078" y="8005741"/>
            <a:ext cx="1441710" cy="1454888"/>
          </a:xfrm>
          <a:prstGeom prst="rect">
            <a:avLst/>
          </a:prstGeom>
        </p:spPr>
      </p:pic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9426E2F7-61BE-453E-BF65-3980F9B461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3716479"/>
              </p:ext>
            </p:extLst>
          </p:nvPr>
        </p:nvGraphicFramePr>
        <p:xfrm>
          <a:off x="5125730" y="69918"/>
          <a:ext cx="6957821" cy="6719843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672211">
                  <a:extLst>
                    <a:ext uri="{9D8B030D-6E8A-4147-A177-3AD203B41FA5}">
                      <a16:colId xmlns:a16="http://schemas.microsoft.com/office/drawing/2014/main" val="4118072908"/>
                    </a:ext>
                  </a:extLst>
                </a:gridCol>
                <a:gridCol w="1168062">
                  <a:extLst>
                    <a:ext uri="{9D8B030D-6E8A-4147-A177-3AD203B41FA5}">
                      <a16:colId xmlns:a16="http://schemas.microsoft.com/office/drawing/2014/main" val="1510224491"/>
                    </a:ext>
                  </a:extLst>
                </a:gridCol>
                <a:gridCol w="4117548">
                  <a:extLst>
                    <a:ext uri="{9D8B030D-6E8A-4147-A177-3AD203B41FA5}">
                      <a16:colId xmlns:a16="http://schemas.microsoft.com/office/drawing/2014/main" val="21893690"/>
                    </a:ext>
                  </a:extLst>
                </a:gridCol>
              </a:tblGrid>
              <a:tr h="544528">
                <a:tc gridSpan="3"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Agency FB" panose="020B0503020202020204" pitchFamily="34" charset="0"/>
                        </a:rPr>
                        <a:t>Weekly Streams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4138631"/>
                  </a:ext>
                </a:extLst>
              </a:tr>
              <a:tr h="488776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TIME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STREAM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274358"/>
                  </a:ext>
                </a:extLst>
              </a:tr>
              <a:tr h="89463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gency FB" panose="020B0503020202020204" pitchFamily="34" charset="0"/>
                        </a:rPr>
                        <a:t>TUESDAY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MakeCode Live with John Park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450763"/>
                  </a:ext>
                </a:extLst>
              </a:tr>
              <a:tr h="71178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gency FB" panose="020B0503020202020204" pitchFamily="34" charset="0"/>
                        </a:rPr>
                        <a:t>WEDNESDAY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Agency FB" panose="020B0503020202020204" pitchFamily="34" charset="0"/>
                        </a:rPr>
                        <a:t>WeCodeMakeCode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8790757"/>
                  </a:ext>
                </a:extLst>
              </a:tr>
              <a:tr h="99054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gency FB" panose="020B0503020202020204" pitchFamily="34" charset="0"/>
                        </a:rPr>
                        <a:t>THURSDAY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Digital All-Stars</a:t>
                      </a:r>
                    </a:p>
                    <a:p>
                      <a:pPr algn="ctr"/>
                      <a:r>
                        <a:rPr lang="en-US" sz="32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Deon Bush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6491643"/>
                  </a:ext>
                </a:extLst>
              </a:tr>
              <a:tr h="99054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gency FB" panose="020B0503020202020204" pitchFamily="34" charset="0"/>
                        </a:rPr>
                        <a:t>THURSDAY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4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  MakeCode Arcade Game Jam </a:t>
                      </a:r>
                    </a:p>
                    <a:p>
                      <a:pPr algn="ctr"/>
                      <a:r>
                        <a:rPr lang="en-US" sz="32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with Sten Huebler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8820996"/>
                  </a:ext>
                </a:extLst>
              </a:tr>
              <a:tr h="97267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gency FB" panose="020B0503020202020204" pitchFamily="34" charset="0"/>
                        </a:rPr>
                        <a:t>FRIDAY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9 AM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12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Agency FB" panose="020B0503020202020204" pitchFamily="34" charset="0"/>
                        </a:rPr>
                        <a:t>    MakeCode Micro:bit 2020!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3372694"/>
                  </a:ext>
                </a:extLst>
              </a:tr>
              <a:tr h="71178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gency FB" panose="020B0503020202020204" pitchFamily="34" charset="0"/>
                        </a:rPr>
                        <a:t>FRIDAY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2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5PM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Agency FB" panose="020B0503020202020204" pitchFamily="34" charset="0"/>
                        </a:rPr>
                        <a:t>MakeCode in the Kitchen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4609438"/>
                  </a:ext>
                </a:extLst>
              </a:tr>
            </a:tbl>
          </a:graphicData>
        </a:graphic>
      </p:graphicFrame>
      <p:pic>
        <p:nvPicPr>
          <p:cNvPr id="3" name="Picture 2" descr="A picture containing shirt&#10;&#10;Description automatically generated">
            <a:extLst>
              <a:ext uri="{FF2B5EF4-FFF2-40B4-BE49-F238E27FC236}">
                <a16:creationId xmlns:a16="http://schemas.microsoft.com/office/drawing/2014/main" id="{F0DCA003-393A-41D2-8AE3-C0653694807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38" t="34344" r="34847" b="18249"/>
          <a:stretch/>
        </p:blipFill>
        <p:spPr>
          <a:xfrm>
            <a:off x="8402910" y="2918087"/>
            <a:ext cx="539942" cy="102182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B9D8333-3412-4B90-9070-714BFAC66DE1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36774" y="4284528"/>
            <a:ext cx="767867" cy="7611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FA03610-80FC-4DFE-A985-E935A407F2D5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0373247">
            <a:off x="7944426" y="5329956"/>
            <a:ext cx="510144" cy="414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8570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pattFill prst="pct5">
          <a:fgClr>
            <a:srgbClr val="5D406C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E17FCE3-C1AC-415D-AD4D-9D9BBBF374CC}"/>
              </a:ext>
            </a:extLst>
          </p:cNvPr>
          <p:cNvGraphicFramePr>
            <a:graphicFrameLocks noGrp="1"/>
          </p:cNvGraphicFramePr>
          <p:nvPr/>
        </p:nvGraphicFramePr>
        <p:xfrm>
          <a:off x="163038" y="69918"/>
          <a:ext cx="11978640" cy="62078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822960">
                  <a:extLst>
                    <a:ext uri="{9D8B030D-6E8A-4147-A177-3AD203B41FA5}">
                      <a16:colId xmlns:a16="http://schemas.microsoft.com/office/drawing/2014/main" val="1510224491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val="1375207671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469697299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val="2377923600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638388695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3630829022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3415473804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val="1682910475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1893690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val="247050369"/>
                    </a:ext>
                  </a:extLst>
                </a:gridCol>
              </a:tblGrid>
              <a:tr h="626768">
                <a:tc gridSpan="10"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STREAMS for the week of June 8</a:t>
                      </a:r>
                      <a:r>
                        <a:rPr lang="en-US" sz="3600" baseline="30000" dirty="0">
                          <a:latin typeface="Agency FB" panose="020B0503020202020204" pitchFamily="34" charset="0"/>
                        </a:rPr>
                        <a:t>th</a:t>
                      </a:r>
                      <a:r>
                        <a:rPr lang="en-US" sz="3600" dirty="0">
                          <a:latin typeface="Agency FB" panose="020B0503020202020204" pitchFamily="34" charset="0"/>
                        </a:rPr>
                        <a:t> – 12</a:t>
                      </a:r>
                      <a:r>
                        <a:rPr lang="en-US" sz="3600" baseline="30000" dirty="0">
                          <a:latin typeface="Agency FB" panose="020B0503020202020204" pitchFamily="34" charset="0"/>
                        </a:rPr>
                        <a:t>th</a:t>
                      </a:r>
                      <a:r>
                        <a:rPr lang="en-US" sz="3600" dirty="0">
                          <a:latin typeface="Agency FB" panose="020B0503020202020204" pitchFamily="34" charset="0"/>
                        </a:rPr>
                        <a:t> 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5482061"/>
                  </a:ext>
                </a:extLst>
              </a:tr>
              <a:tr h="5486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MONDAY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TUESDAY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WEDNESDAY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THURSDAY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FRIDAY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8274358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Agency FB" panose="020B0503020202020204" pitchFamily="34" charset="0"/>
                        </a:rPr>
                        <a:t>9 AM PT</a:t>
                      </a:r>
                    </a:p>
                    <a:p>
                      <a:pPr algn="ctr"/>
                      <a:r>
                        <a:rPr lang="en-US" sz="1600" dirty="0">
                          <a:latin typeface="Agency FB" panose="020B0503020202020204" pitchFamily="34" charset="0"/>
                        </a:rPr>
                        <a:t>12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Agency FB" panose="020B0503020202020204" pitchFamily="34" charset="0"/>
                        </a:rPr>
                        <a:t>MakeCode for the Micro:bit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Agency FB" panose="020B0503020202020204" pitchFamily="34" charset="0"/>
                        </a:rPr>
                        <a:t>9 AM PT</a:t>
                      </a:r>
                    </a:p>
                    <a:p>
                      <a:pPr algn="ctr"/>
                      <a:r>
                        <a:rPr lang="en-US" sz="1600" dirty="0">
                          <a:latin typeface="Agency FB" panose="020B0503020202020204" pitchFamily="34" charset="0"/>
                        </a:rPr>
                        <a:t>12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Agency FB" panose="020B0503020202020204" pitchFamily="34" charset="0"/>
                        </a:rPr>
                        <a:t>MakeCode for the Micro:bit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Agency FB" panose="020B0503020202020204" pitchFamily="34" charset="0"/>
                        </a:rPr>
                        <a:t>9 AM PT</a:t>
                      </a:r>
                    </a:p>
                    <a:p>
                      <a:pPr algn="ctr"/>
                      <a:r>
                        <a:rPr lang="en-US" sz="1600" dirty="0">
                          <a:latin typeface="Agency FB" panose="020B0503020202020204" pitchFamily="34" charset="0"/>
                        </a:rPr>
                        <a:t>12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Agency FB" panose="020B0503020202020204" pitchFamily="34" charset="0"/>
                        </a:rPr>
                        <a:t>MakeCode for the Micro:bit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Agency FB" panose="020B0503020202020204" pitchFamily="34" charset="0"/>
                        </a:rPr>
                        <a:t>9 AM PT</a:t>
                      </a:r>
                    </a:p>
                    <a:p>
                      <a:pPr algn="ctr"/>
                      <a:r>
                        <a:rPr lang="en-US" sz="1600" dirty="0">
                          <a:latin typeface="Agency FB" panose="020B0503020202020204" pitchFamily="34" charset="0"/>
                        </a:rPr>
                        <a:t>12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Agency FB" panose="020B0503020202020204" pitchFamily="34" charset="0"/>
                        </a:rPr>
                        <a:t>MakeCode for the Micro:bit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latin typeface="Agency FB" panose="020B0503020202020204" pitchFamily="34" charset="0"/>
                        </a:rPr>
                        <a:t>9 AM PT</a:t>
                      </a:r>
                    </a:p>
                    <a:p>
                      <a:pPr algn="l"/>
                      <a:r>
                        <a:rPr lang="en-US" sz="1600" dirty="0">
                          <a:latin typeface="Agency FB" panose="020B0503020202020204" pitchFamily="34" charset="0"/>
                        </a:rPr>
                        <a:t>12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Agency FB" panose="020B0503020202020204" pitchFamily="34" charset="0"/>
                        </a:rPr>
                        <a:t>MakeCode Micro:bit 2020!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75757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Agency FB" panose="020B0503020202020204" pitchFamily="34" charset="0"/>
                        </a:rPr>
                        <a:t>10 AM PT</a:t>
                      </a:r>
                    </a:p>
                    <a:p>
                      <a:pPr algn="ctr"/>
                      <a:r>
                        <a:rPr lang="en-US" sz="1600" dirty="0">
                          <a:latin typeface="Agency FB" panose="020B0503020202020204" pitchFamily="34" charset="0"/>
                        </a:rPr>
                        <a:t>1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Agency FB" panose="020B0503020202020204" pitchFamily="34" charset="0"/>
                        </a:rPr>
                        <a:t>MakeCode with Minecraft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Agency FB" panose="020B0503020202020204" pitchFamily="34" charset="0"/>
                        </a:rPr>
                        <a:t>10 AM PT</a:t>
                      </a:r>
                    </a:p>
                    <a:p>
                      <a:pPr algn="ctr"/>
                      <a:r>
                        <a:rPr lang="en-US" sz="1600" dirty="0">
                          <a:latin typeface="Agency FB" panose="020B0503020202020204" pitchFamily="34" charset="0"/>
                        </a:rPr>
                        <a:t>1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Agency FB" panose="020B0503020202020204" pitchFamily="34" charset="0"/>
                        </a:rPr>
                        <a:t>MakeCode with Minecraft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Agency FB" panose="020B0503020202020204" pitchFamily="34" charset="0"/>
                        </a:rPr>
                        <a:t>10 AM PT</a:t>
                      </a:r>
                    </a:p>
                    <a:p>
                      <a:pPr algn="ctr"/>
                      <a:r>
                        <a:rPr lang="en-US" sz="1600" dirty="0">
                          <a:latin typeface="Agency FB" panose="020B0503020202020204" pitchFamily="34" charset="0"/>
                        </a:rPr>
                        <a:t>1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Agency FB" panose="020B0503020202020204" pitchFamily="34" charset="0"/>
                        </a:rPr>
                        <a:t>MakeCode with Minecraft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Agency FB" panose="020B0503020202020204" pitchFamily="34" charset="0"/>
                        </a:rPr>
                        <a:t>10 AM PT</a:t>
                      </a:r>
                    </a:p>
                    <a:p>
                      <a:pPr algn="ctr"/>
                      <a:r>
                        <a:rPr lang="en-US" sz="1600" dirty="0">
                          <a:latin typeface="Agency FB" panose="020B0503020202020204" pitchFamily="34" charset="0"/>
                        </a:rPr>
                        <a:t>1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Agency FB" panose="020B0503020202020204" pitchFamily="34" charset="0"/>
                        </a:rPr>
                        <a:t>MakeCode with Minecraft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Agency FB" panose="020B0503020202020204" pitchFamily="34" charset="0"/>
                        </a:rPr>
                        <a:t>1 PM PT</a:t>
                      </a:r>
                    </a:p>
                    <a:p>
                      <a:pPr algn="ctr"/>
                      <a:r>
                        <a:rPr lang="en-US" sz="1600" dirty="0">
                          <a:latin typeface="Agency FB" panose="020B0503020202020204" pitchFamily="34" charset="0"/>
                        </a:rPr>
                        <a:t>4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Agency FB" panose="020B0503020202020204" pitchFamily="34" charset="0"/>
                        </a:rPr>
                        <a:t>MakeCode Arcade (Advanced)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2730967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Agency FB" panose="020B0503020202020204" pitchFamily="34" charset="0"/>
                        </a:rPr>
                        <a:t>11 AM PT</a:t>
                      </a:r>
                    </a:p>
                    <a:p>
                      <a:pPr algn="ctr"/>
                      <a:r>
                        <a:rPr lang="en-US" sz="1600" dirty="0">
                          <a:latin typeface="Agency FB" panose="020B0503020202020204" pitchFamily="34" charset="0"/>
                        </a:rPr>
                        <a:t>2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gency FB" panose="020B0503020202020204" pitchFamily="34" charset="0"/>
                        </a:rPr>
                        <a:t>MakeCode Arcade (Beginner)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Agency FB" panose="020B0503020202020204" pitchFamily="34" charset="0"/>
                        </a:rPr>
                        <a:t>11 AM PT</a:t>
                      </a:r>
                    </a:p>
                    <a:p>
                      <a:pPr algn="ctr"/>
                      <a:r>
                        <a:rPr lang="en-US" sz="1600" dirty="0">
                          <a:latin typeface="Agency FB" panose="020B0503020202020204" pitchFamily="34" charset="0"/>
                        </a:rPr>
                        <a:t>2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gency FB" panose="020B0503020202020204" pitchFamily="34" charset="0"/>
                        </a:rPr>
                        <a:t>MakeCode Arcade (Beginner)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Agency FB" panose="020B0503020202020204" pitchFamily="34" charset="0"/>
                        </a:rPr>
                        <a:t>11 AM PT</a:t>
                      </a:r>
                    </a:p>
                    <a:p>
                      <a:pPr algn="ctr"/>
                      <a:r>
                        <a:rPr lang="en-US" sz="1600" dirty="0">
                          <a:latin typeface="Agency FB" panose="020B0503020202020204" pitchFamily="34" charset="0"/>
                        </a:rPr>
                        <a:t>2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gency FB" panose="020B0503020202020204" pitchFamily="34" charset="0"/>
                        </a:rPr>
                        <a:t>MakeCode Arcade (Beginner)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Agency FB" panose="020B0503020202020204" pitchFamily="34" charset="0"/>
                        </a:rPr>
                        <a:t>11 AM PT</a:t>
                      </a:r>
                    </a:p>
                    <a:p>
                      <a:pPr algn="ctr"/>
                      <a:r>
                        <a:rPr lang="en-US" sz="1600" dirty="0">
                          <a:latin typeface="Agency FB" panose="020B0503020202020204" pitchFamily="34" charset="0"/>
                        </a:rPr>
                        <a:t>2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gency FB" panose="020B0503020202020204" pitchFamily="34" charset="0"/>
                        </a:rPr>
                        <a:t>MakeCode Arcade (Beginner)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Agency FB" panose="020B0503020202020204" pitchFamily="34" charset="0"/>
                        </a:rPr>
                        <a:t>2 PM PT</a:t>
                      </a:r>
                    </a:p>
                    <a:p>
                      <a:pPr algn="ctr"/>
                      <a:r>
                        <a:rPr lang="en-US" sz="1600" dirty="0">
                          <a:latin typeface="Agency FB" panose="020B0503020202020204" pitchFamily="34" charset="0"/>
                        </a:rPr>
                        <a:t>5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Agency FB" panose="020B0503020202020204" pitchFamily="34" charset="0"/>
                        </a:rPr>
                        <a:t>MakeCode in the Kitchen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148809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Agency FB" panose="020B0503020202020204" pitchFamily="34" charset="0"/>
                        </a:rPr>
                        <a:t>1 PM PT</a:t>
                      </a:r>
                    </a:p>
                    <a:p>
                      <a:pPr algn="ctr"/>
                      <a:r>
                        <a:rPr lang="en-US" sz="1600" dirty="0">
                          <a:latin typeface="Agency FB" panose="020B0503020202020204" pitchFamily="34" charset="0"/>
                        </a:rPr>
                        <a:t>4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gency FB" panose="020B0503020202020204" pitchFamily="34" charset="0"/>
                        </a:rPr>
                        <a:t>MakeCode Arcade (Advanced)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16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gency FB" panose="020B0503020202020204" pitchFamily="34" charset="0"/>
                        </a:rPr>
                        <a:t>MakeCode Live with John Park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16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Agency FB" panose="020B0503020202020204" pitchFamily="34" charset="0"/>
                        </a:rPr>
                        <a:t>WeCodeMakeCode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16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gency FB" panose="020B0503020202020204" pitchFamily="34" charset="0"/>
                        </a:rPr>
                        <a:t>Digital All-Stars</a:t>
                      </a:r>
                    </a:p>
                    <a:p>
                      <a:pPr algn="ctr"/>
                      <a:r>
                        <a:rPr lang="en-US" sz="2000" dirty="0">
                          <a:latin typeface="Agency FB" panose="020B0503020202020204" pitchFamily="34" charset="0"/>
                        </a:rPr>
                        <a:t>Deon Bush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600" dirty="0">
                        <a:solidFill>
                          <a:sysClr val="windowText" lastClr="000000"/>
                        </a:solidFill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600" dirty="0">
                        <a:solidFill>
                          <a:sysClr val="windowText" lastClr="000000"/>
                        </a:solidFill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662249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Agency FB" panose="020B0503020202020204" pitchFamily="34" charset="0"/>
                        </a:rPr>
                        <a:t>1 PM PT</a:t>
                      </a:r>
                    </a:p>
                    <a:p>
                      <a:pPr algn="ctr"/>
                      <a:r>
                        <a:rPr lang="en-US" sz="1600" dirty="0">
                          <a:latin typeface="Agency FB" panose="020B0503020202020204" pitchFamily="34" charset="0"/>
                        </a:rPr>
                        <a:t>4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gency FB" panose="020B0503020202020204" pitchFamily="34" charset="0"/>
                        </a:rPr>
                        <a:t>MakeCode Arcade (Advanced)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Agency FB" panose="020B0503020202020204" pitchFamily="34" charset="0"/>
                        </a:rPr>
                        <a:t>1 PM PT</a:t>
                      </a:r>
                    </a:p>
                    <a:p>
                      <a:pPr algn="ctr"/>
                      <a:r>
                        <a:rPr lang="en-US" sz="1600" dirty="0">
                          <a:latin typeface="Agency FB" panose="020B0503020202020204" pitchFamily="34" charset="0"/>
                        </a:rPr>
                        <a:t>4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Agency FB" panose="020B0503020202020204" pitchFamily="34" charset="0"/>
                        </a:rPr>
                        <a:t>MakeCode Arcade (Advanced)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Agency FB" panose="020B0503020202020204" pitchFamily="34" charset="0"/>
                        </a:rPr>
                        <a:t>1 PM PT</a:t>
                      </a:r>
                    </a:p>
                    <a:p>
                      <a:pPr algn="ctr"/>
                      <a:r>
                        <a:rPr lang="en-US" sz="1600" dirty="0">
                          <a:latin typeface="Agency FB" panose="020B0503020202020204" pitchFamily="34" charset="0"/>
                        </a:rPr>
                        <a:t>4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gency FB" panose="020B0503020202020204" pitchFamily="34" charset="0"/>
                        </a:rPr>
                        <a:t>Arcade Game Jam with Sten Huebler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600" dirty="0">
                        <a:solidFill>
                          <a:sysClr val="windowText" lastClr="000000"/>
                        </a:solidFill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600" dirty="0">
                        <a:solidFill>
                          <a:sysClr val="windowText" lastClr="000000"/>
                        </a:solidFill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303479"/>
                  </a:ext>
                </a:extLst>
              </a:tr>
            </a:tbl>
          </a:graphicData>
        </a:graphic>
      </p:graphicFrame>
      <p:pic>
        <p:nvPicPr>
          <p:cNvPr id="1026" name="Picture 2" descr="Image result for minecraft agent">
            <a:extLst>
              <a:ext uri="{FF2B5EF4-FFF2-40B4-BE49-F238E27FC236}">
                <a16:creationId xmlns:a16="http://schemas.microsoft.com/office/drawing/2014/main" id="{88852689-71CA-442A-A4C5-81C1A8DFB0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051" y="5469799"/>
            <a:ext cx="958059" cy="1231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8293F08-CD3E-4C65-96CD-5DF121F46256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308942" y="7605399"/>
            <a:ext cx="1579177" cy="198625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98EC812-E79E-4C80-A59D-65E79E1E6801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0441283">
            <a:off x="11445858" y="3992695"/>
            <a:ext cx="677524" cy="683717"/>
          </a:xfrm>
          <a:prstGeom prst="rect">
            <a:avLst/>
          </a:prstGeom>
        </p:spPr>
      </p:pic>
      <p:pic>
        <p:nvPicPr>
          <p:cNvPr id="3" name="Picture 2" descr="A picture containing shirt&#10;&#10;Description automatically generated">
            <a:extLst>
              <a:ext uri="{FF2B5EF4-FFF2-40B4-BE49-F238E27FC236}">
                <a16:creationId xmlns:a16="http://schemas.microsoft.com/office/drawing/2014/main" id="{F0DCA003-393A-41D2-8AE3-C0653694807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38" t="34344" r="34847" b="18249"/>
          <a:stretch/>
        </p:blipFill>
        <p:spPr>
          <a:xfrm rot="2086499">
            <a:off x="9608791" y="4258295"/>
            <a:ext cx="539942" cy="102182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B9D8333-3412-4B90-9070-714BFAC66DE1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06846" y="4986707"/>
            <a:ext cx="1609870" cy="159587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FA03610-80FC-4DFE-A985-E935A407F2D5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0373247">
            <a:off x="11600970" y="1114970"/>
            <a:ext cx="651902" cy="529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9779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5D406C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E17FCE3-C1AC-415D-AD4D-9D9BBBF374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4407275"/>
              </p:ext>
            </p:extLst>
          </p:nvPr>
        </p:nvGraphicFramePr>
        <p:xfrm>
          <a:off x="163038" y="69918"/>
          <a:ext cx="11978640" cy="6100144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822960">
                  <a:extLst>
                    <a:ext uri="{9D8B030D-6E8A-4147-A177-3AD203B41FA5}">
                      <a16:colId xmlns:a16="http://schemas.microsoft.com/office/drawing/2014/main" val="1510224491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val="1375207671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469697299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val="2377923600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638388695"/>
                    </a:ext>
                  </a:extLst>
                </a:gridCol>
                <a:gridCol w="1647474">
                  <a:extLst>
                    <a:ext uri="{9D8B030D-6E8A-4147-A177-3AD203B41FA5}">
                      <a16:colId xmlns:a16="http://schemas.microsoft.com/office/drawing/2014/main" val="3630829022"/>
                    </a:ext>
                  </a:extLst>
                </a:gridCol>
                <a:gridCol w="821406">
                  <a:extLst>
                    <a:ext uri="{9D8B030D-6E8A-4147-A177-3AD203B41FA5}">
                      <a16:colId xmlns:a16="http://schemas.microsoft.com/office/drawing/2014/main" val="3415473804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val="1682910475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1893690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val="247050369"/>
                    </a:ext>
                  </a:extLst>
                </a:gridCol>
              </a:tblGrid>
              <a:tr h="626768">
                <a:tc gridSpan="10"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STREAMS for the week of June 15</a:t>
                      </a:r>
                      <a:r>
                        <a:rPr lang="en-US" sz="3600" baseline="30000" dirty="0">
                          <a:latin typeface="Agency FB" panose="020B0503020202020204" pitchFamily="34" charset="0"/>
                        </a:rPr>
                        <a:t>th</a:t>
                      </a:r>
                      <a:r>
                        <a:rPr lang="en-US" sz="3600" dirty="0">
                          <a:latin typeface="Agency FB" panose="020B0503020202020204" pitchFamily="34" charset="0"/>
                        </a:rPr>
                        <a:t> – 19</a:t>
                      </a:r>
                      <a:r>
                        <a:rPr lang="en-US" sz="3600" baseline="30000" dirty="0">
                          <a:latin typeface="Agency FB" panose="020B0503020202020204" pitchFamily="34" charset="0"/>
                        </a:rPr>
                        <a:t>th</a:t>
                      </a:r>
                      <a:r>
                        <a:rPr lang="en-US" sz="3600" dirty="0">
                          <a:latin typeface="Agency FB" panose="020B0503020202020204" pitchFamily="34" charset="0"/>
                        </a:rPr>
                        <a:t> 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5482061"/>
                  </a:ext>
                </a:extLst>
              </a:tr>
              <a:tr h="5486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MONDAY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TUESDAY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WEDNESDAY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THURSDAY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FRIDAY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8274358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Agency FB" panose="020B0503020202020204" pitchFamily="34" charset="0"/>
                        </a:rPr>
                        <a:t>9 AM PT</a:t>
                      </a:r>
                    </a:p>
                    <a:p>
                      <a:pPr algn="ctr"/>
                      <a:r>
                        <a:rPr lang="en-US" sz="1600" dirty="0">
                          <a:latin typeface="Agency FB" panose="020B0503020202020204" pitchFamily="34" charset="0"/>
                        </a:rPr>
                        <a:t>12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Agency FB" panose="020B0503020202020204" pitchFamily="34" charset="0"/>
                        </a:rPr>
                        <a:t>MakeCode for the Micro:bit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Agency FB" panose="020B0503020202020204" pitchFamily="34" charset="0"/>
                        </a:rPr>
                        <a:t>9 AM PT</a:t>
                      </a:r>
                    </a:p>
                    <a:p>
                      <a:pPr algn="ctr"/>
                      <a:r>
                        <a:rPr lang="en-US" sz="1600" dirty="0">
                          <a:latin typeface="Agency FB" panose="020B0503020202020204" pitchFamily="34" charset="0"/>
                        </a:rPr>
                        <a:t>12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Agency FB" panose="020B0503020202020204" pitchFamily="34" charset="0"/>
                        </a:rPr>
                        <a:t>MakeCode for the Micro:bit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Agency FB" panose="020B0503020202020204" pitchFamily="34" charset="0"/>
                        </a:rPr>
                        <a:t>9 AM PT</a:t>
                      </a:r>
                    </a:p>
                    <a:p>
                      <a:pPr algn="ctr"/>
                      <a:r>
                        <a:rPr lang="en-US" sz="1600" dirty="0">
                          <a:latin typeface="Agency FB" panose="020B0503020202020204" pitchFamily="34" charset="0"/>
                        </a:rPr>
                        <a:t>12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Agency FB" panose="020B0503020202020204" pitchFamily="34" charset="0"/>
                        </a:rPr>
                        <a:t>MakeCode for the Micro:bit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Agency FB" panose="020B0503020202020204" pitchFamily="34" charset="0"/>
                        </a:rPr>
                        <a:t>9 AM PT</a:t>
                      </a:r>
                    </a:p>
                    <a:p>
                      <a:pPr algn="ctr"/>
                      <a:r>
                        <a:rPr lang="en-US" sz="1600" dirty="0">
                          <a:latin typeface="Agency FB" panose="020B0503020202020204" pitchFamily="34" charset="0"/>
                        </a:rPr>
                        <a:t>12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Agency FB" panose="020B0503020202020204" pitchFamily="34" charset="0"/>
                        </a:rPr>
                        <a:t>MakeCode for the Micro:bit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Agency FB" panose="020B0503020202020204" pitchFamily="34" charset="0"/>
                        </a:rPr>
                        <a:t>2 PM PT</a:t>
                      </a:r>
                    </a:p>
                    <a:p>
                      <a:pPr algn="ctr"/>
                      <a:r>
                        <a:rPr lang="en-US" sz="1600" dirty="0">
                          <a:latin typeface="Agency FB" panose="020B0503020202020204" pitchFamily="34" charset="0"/>
                        </a:rPr>
                        <a:t>5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Agency FB" panose="020B0503020202020204" pitchFamily="34" charset="0"/>
                        </a:rPr>
                        <a:t>MakeCode in the Kitchen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75757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Agency FB" panose="020B0503020202020204" pitchFamily="34" charset="0"/>
                        </a:rPr>
                        <a:t>10 AM PT</a:t>
                      </a:r>
                    </a:p>
                    <a:p>
                      <a:pPr algn="ctr"/>
                      <a:r>
                        <a:rPr lang="en-US" sz="1600" dirty="0">
                          <a:latin typeface="Agency FB" panose="020B0503020202020204" pitchFamily="34" charset="0"/>
                        </a:rPr>
                        <a:t>1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Agency FB" panose="020B0503020202020204" pitchFamily="34" charset="0"/>
                        </a:rPr>
                        <a:t>MakeCode with Minecraft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Agency FB" panose="020B0503020202020204" pitchFamily="34" charset="0"/>
                        </a:rPr>
                        <a:t>10 AM PT</a:t>
                      </a:r>
                    </a:p>
                    <a:p>
                      <a:pPr algn="ctr"/>
                      <a:r>
                        <a:rPr lang="en-US" sz="1600" dirty="0">
                          <a:latin typeface="Agency FB" panose="020B0503020202020204" pitchFamily="34" charset="0"/>
                        </a:rPr>
                        <a:t>1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Agency FB" panose="020B0503020202020204" pitchFamily="34" charset="0"/>
                        </a:rPr>
                        <a:t>MakeCode with Minecraft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Agency FB" panose="020B0503020202020204" pitchFamily="34" charset="0"/>
                        </a:rPr>
                        <a:t>10 AM PT</a:t>
                      </a:r>
                    </a:p>
                    <a:p>
                      <a:pPr algn="ctr"/>
                      <a:r>
                        <a:rPr lang="en-US" sz="1600" dirty="0">
                          <a:latin typeface="Agency FB" panose="020B0503020202020204" pitchFamily="34" charset="0"/>
                        </a:rPr>
                        <a:t>1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Agency FB" panose="020B0503020202020204" pitchFamily="34" charset="0"/>
                        </a:rPr>
                        <a:t>MakeCode with Minecraft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Agency FB" panose="020B0503020202020204" pitchFamily="34" charset="0"/>
                        </a:rPr>
                        <a:t>10 AM PT</a:t>
                      </a:r>
                    </a:p>
                    <a:p>
                      <a:pPr algn="ctr"/>
                      <a:r>
                        <a:rPr lang="en-US" sz="1600" dirty="0">
                          <a:latin typeface="Agency FB" panose="020B0503020202020204" pitchFamily="34" charset="0"/>
                        </a:rPr>
                        <a:t>1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Agency FB" panose="020B0503020202020204" pitchFamily="34" charset="0"/>
                        </a:rPr>
                        <a:t>MakeCode with Minecraft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2730967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Agency FB" panose="020B0503020202020204" pitchFamily="34" charset="0"/>
                        </a:rPr>
                        <a:t>11 AM PT</a:t>
                      </a:r>
                    </a:p>
                    <a:p>
                      <a:pPr algn="ctr"/>
                      <a:r>
                        <a:rPr lang="en-US" sz="1600" dirty="0">
                          <a:latin typeface="Agency FB" panose="020B0503020202020204" pitchFamily="34" charset="0"/>
                        </a:rPr>
                        <a:t>2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gency FB" panose="020B0503020202020204" pitchFamily="34" charset="0"/>
                        </a:rPr>
                        <a:t>MakeCode Arcade (Beginner)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Agency FB" panose="020B0503020202020204" pitchFamily="34" charset="0"/>
                        </a:rPr>
                        <a:t>11 AM PT</a:t>
                      </a:r>
                    </a:p>
                    <a:p>
                      <a:pPr algn="ctr"/>
                      <a:r>
                        <a:rPr lang="en-US" sz="1600" dirty="0">
                          <a:latin typeface="Agency FB" panose="020B0503020202020204" pitchFamily="34" charset="0"/>
                        </a:rPr>
                        <a:t>2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gency FB" panose="020B0503020202020204" pitchFamily="34" charset="0"/>
                        </a:rPr>
                        <a:t>MakeCode Arcade (Beginner)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Agency FB" panose="020B0503020202020204" pitchFamily="34" charset="0"/>
                        </a:rPr>
                        <a:t>11 AM PT</a:t>
                      </a:r>
                    </a:p>
                    <a:p>
                      <a:pPr algn="ctr"/>
                      <a:r>
                        <a:rPr lang="en-US" sz="1600" dirty="0">
                          <a:latin typeface="Agency FB" panose="020B0503020202020204" pitchFamily="34" charset="0"/>
                        </a:rPr>
                        <a:t>2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gency FB" panose="020B0503020202020204" pitchFamily="34" charset="0"/>
                        </a:rPr>
                        <a:t>MakeCode Arcade (Beginner)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Agency FB" panose="020B0503020202020204" pitchFamily="34" charset="0"/>
                        </a:rPr>
                        <a:t>11 AM PT</a:t>
                      </a:r>
                    </a:p>
                    <a:p>
                      <a:pPr algn="ctr"/>
                      <a:r>
                        <a:rPr lang="en-US" sz="1600" dirty="0">
                          <a:latin typeface="Agency FB" panose="020B0503020202020204" pitchFamily="34" charset="0"/>
                        </a:rPr>
                        <a:t>2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gency FB" panose="020B0503020202020204" pitchFamily="34" charset="0"/>
                        </a:rPr>
                        <a:t>MakeCode Arcade (Beginner)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2148809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Agency FB" panose="020B0503020202020204" pitchFamily="34" charset="0"/>
                        </a:rPr>
                        <a:t>1 PM PT</a:t>
                      </a:r>
                    </a:p>
                    <a:p>
                      <a:pPr algn="ctr"/>
                      <a:r>
                        <a:rPr lang="en-US" sz="1600" dirty="0">
                          <a:latin typeface="Agency FB" panose="020B0503020202020204" pitchFamily="34" charset="0"/>
                        </a:rPr>
                        <a:t>4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gency FB" panose="020B0503020202020204" pitchFamily="34" charset="0"/>
                        </a:rPr>
                        <a:t>MakeCode Arcade (Advanced)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16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gency FB" panose="020B0503020202020204" pitchFamily="34" charset="0"/>
                        </a:rPr>
                        <a:t>MakeCode Live with John Park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16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Agency FB" panose="020B0503020202020204" pitchFamily="34" charset="0"/>
                        </a:rPr>
                        <a:t>WeCodeMakeCode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Agency FB" panose="020B0503020202020204" pitchFamily="34" charset="0"/>
                        </a:rPr>
                        <a:t>1 PM PT</a:t>
                      </a:r>
                    </a:p>
                    <a:p>
                      <a:pPr algn="ctr"/>
                      <a:r>
                        <a:rPr lang="en-US" sz="1600" dirty="0">
                          <a:latin typeface="Agency FB" panose="020B0503020202020204" pitchFamily="34" charset="0"/>
                        </a:rPr>
                        <a:t>4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Agency FB" panose="020B0503020202020204" pitchFamily="34" charset="0"/>
                        </a:rPr>
                        <a:t>MakeCode Arcade (Advanced)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600" dirty="0">
                        <a:solidFill>
                          <a:sysClr val="windowText" lastClr="000000"/>
                        </a:solidFill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600" dirty="0">
                        <a:solidFill>
                          <a:sysClr val="windowText" lastClr="000000"/>
                        </a:solidFill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662249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Agency FB" panose="020B0503020202020204" pitchFamily="34" charset="0"/>
                        </a:rPr>
                        <a:t>1 PM PT</a:t>
                      </a:r>
                    </a:p>
                    <a:p>
                      <a:pPr algn="ctr"/>
                      <a:r>
                        <a:rPr lang="en-US" sz="1600" dirty="0">
                          <a:latin typeface="Agency FB" panose="020B0503020202020204" pitchFamily="34" charset="0"/>
                        </a:rPr>
                        <a:t>4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gency FB" panose="020B0503020202020204" pitchFamily="34" charset="0"/>
                        </a:rPr>
                        <a:t>Arcade Game Jam with Stu Maxwell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Agency FB" panose="020B0503020202020204" pitchFamily="34" charset="0"/>
                        </a:rPr>
                        <a:t>1 PM PT</a:t>
                      </a:r>
                    </a:p>
                    <a:p>
                      <a:pPr algn="ctr"/>
                      <a:r>
                        <a:rPr lang="en-US" sz="1600" dirty="0">
                          <a:latin typeface="Agency FB" panose="020B0503020202020204" pitchFamily="34" charset="0"/>
                        </a:rPr>
                        <a:t>4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Agency FB" panose="020B0503020202020204" pitchFamily="34" charset="0"/>
                        </a:rPr>
                        <a:t>MakeCode Arcade (Advanced)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Agency FB" panose="020B0503020202020204" pitchFamily="34" charset="0"/>
                        </a:rPr>
                        <a:t>2 PM PT</a:t>
                      </a:r>
                    </a:p>
                    <a:p>
                      <a:pPr algn="ctr"/>
                      <a:r>
                        <a:rPr lang="en-US" sz="1600" dirty="0">
                          <a:latin typeface="Agency FB" panose="020B0503020202020204" pitchFamily="34" charset="0"/>
                        </a:rPr>
                        <a:t>5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gency FB" panose="020B0503020202020204" pitchFamily="34" charset="0"/>
                        </a:rPr>
                        <a:t>Digital All-Stars</a:t>
                      </a:r>
                    </a:p>
                    <a:p>
                      <a:pPr algn="ctr"/>
                      <a:r>
                        <a:rPr lang="en-US" sz="2000" dirty="0">
                          <a:latin typeface="Agency FB" panose="020B0503020202020204" pitchFamily="34" charset="0"/>
                        </a:rPr>
                        <a:t>Matt Bersano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600" dirty="0">
                        <a:solidFill>
                          <a:sysClr val="windowText" lastClr="000000"/>
                        </a:solidFill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600" dirty="0">
                        <a:solidFill>
                          <a:sysClr val="windowText" lastClr="000000"/>
                        </a:solidFill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303479"/>
                  </a:ext>
                </a:extLst>
              </a:tr>
            </a:tbl>
          </a:graphicData>
        </a:graphic>
      </p:graphicFrame>
      <p:pic>
        <p:nvPicPr>
          <p:cNvPr id="1026" name="Picture 2" descr="Image result for minecraft agent">
            <a:extLst>
              <a:ext uri="{FF2B5EF4-FFF2-40B4-BE49-F238E27FC236}">
                <a16:creationId xmlns:a16="http://schemas.microsoft.com/office/drawing/2014/main" id="{88852689-71CA-442A-A4C5-81C1A8DFB0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3736" y="5152488"/>
            <a:ext cx="875226" cy="1125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8293F08-CD3E-4C65-96CD-5DF121F46256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883025" y="3252342"/>
            <a:ext cx="1296705" cy="1630966"/>
          </a:xfrm>
          <a:prstGeom prst="rect">
            <a:avLst/>
          </a:prstGeom>
        </p:spPr>
      </p:pic>
      <p:pic>
        <p:nvPicPr>
          <p:cNvPr id="3" name="Picture 2" descr="A picture containing shirt&#10;&#10;Description automatically generated">
            <a:extLst>
              <a:ext uri="{FF2B5EF4-FFF2-40B4-BE49-F238E27FC236}">
                <a16:creationId xmlns:a16="http://schemas.microsoft.com/office/drawing/2014/main" id="{F0DCA003-393A-41D2-8AE3-C0653694807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38" t="34344" r="34847" b="18249"/>
          <a:stretch/>
        </p:blipFill>
        <p:spPr>
          <a:xfrm>
            <a:off x="9600348" y="5152488"/>
            <a:ext cx="695795" cy="131677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B9D8333-3412-4B90-9070-714BFAC66DE1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20040" y="5033650"/>
            <a:ext cx="1448205" cy="1435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6340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5D406C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E17FCE3-C1AC-415D-AD4D-9D9BBBF374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7729255"/>
              </p:ext>
            </p:extLst>
          </p:nvPr>
        </p:nvGraphicFramePr>
        <p:xfrm>
          <a:off x="163038" y="69918"/>
          <a:ext cx="11978640" cy="62078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822960">
                  <a:extLst>
                    <a:ext uri="{9D8B030D-6E8A-4147-A177-3AD203B41FA5}">
                      <a16:colId xmlns:a16="http://schemas.microsoft.com/office/drawing/2014/main" val="1510224491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val="1375207671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469697299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val="2377923600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638388695"/>
                    </a:ext>
                  </a:extLst>
                </a:gridCol>
                <a:gridCol w="1647474">
                  <a:extLst>
                    <a:ext uri="{9D8B030D-6E8A-4147-A177-3AD203B41FA5}">
                      <a16:colId xmlns:a16="http://schemas.microsoft.com/office/drawing/2014/main" val="3630829022"/>
                    </a:ext>
                  </a:extLst>
                </a:gridCol>
                <a:gridCol w="821406">
                  <a:extLst>
                    <a:ext uri="{9D8B030D-6E8A-4147-A177-3AD203B41FA5}">
                      <a16:colId xmlns:a16="http://schemas.microsoft.com/office/drawing/2014/main" val="3415473804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val="1682910475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1893690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val="247050369"/>
                    </a:ext>
                  </a:extLst>
                </a:gridCol>
              </a:tblGrid>
              <a:tr h="626768">
                <a:tc gridSpan="10"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STREAMS for the week of June 22</a:t>
                      </a:r>
                      <a:r>
                        <a:rPr lang="en-US" sz="3600" baseline="30000" dirty="0">
                          <a:latin typeface="Agency FB" panose="020B0503020202020204" pitchFamily="34" charset="0"/>
                        </a:rPr>
                        <a:t>nd</a:t>
                      </a:r>
                      <a:r>
                        <a:rPr lang="en-US" sz="3600" dirty="0">
                          <a:latin typeface="Agency FB" panose="020B0503020202020204" pitchFamily="34" charset="0"/>
                        </a:rPr>
                        <a:t> – 26</a:t>
                      </a:r>
                      <a:r>
                        <a:rPr lang="en-US" sz="3600" baseline="30000" dirty="0">
                          <a:latin typeface="Agency FB" panose="020B0503020202020204" pitchFamily="34" charset="0"/>
                        </a:rPr>
                        <a:t>th</a:t>
                      </a:r>
                      <a:r>
                        <a:rPr lang="en-US" sz="3600" dirty="0">
                          <a:latin typeface="Agency FB" panose="020B0503020202020204" pitchFamily="34" charset="0"/>
                        </a:rPr>
                        <a:t> 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5482061"/>
                  </a:ext>
                </a:extLst>
              </a:tr>
              <a:tr h="5486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MONDAY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TUESDAY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WEDNESDAY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THURSDAY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FRIDAY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888274358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Agency FB" panose="020B0503020202020204" pitchFamily="34" charset="0"/>
                        </a:rPr>
                        <a:t>9 AM PT</a:t>
                      </a:r>
                    </a:p>
                    <a:p>
                      <a:pPr algn="ctr"/>
                      <a:r>
                        <a:rPr lang="en-US" sz="1600" dirty="0">
                          <a:latin typeface="Agency FB" panose="020B0503020202020204" pitchFamily="34" charset="0"/>
                        </a:rPr>
                        <a:t>12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Agency FB" panose="020B0503020202020204" pitchFamily="34" charset="0"/>
                        </a:rPr>
                        <a:t>MakeCode for the Micro:bit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Agency FB" panose="020B0503020202020204" pitchFamily="34" charset="0"/>
                        </a:rPr>
                        <a:t>9 AM PT</a:t>
                      </a:r>
                    </a:p>
                    <a:p>
                      <a:pPr algn="ctr"/>
                      <a:r>
                        <a:rPr lang="en-US" sz="1600" dirty="0">
                          <a:latin typeface="Agency FB" panose="020B0503020202020204" pitchFamily="34" charset="0"/>
                        </a:rPr>
                        <a:t>12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Agency FB" panose="020B0503020202020204" pitchFamily="34" charset="0"/>
                        </a:rPr>
                        <a:t>MakeCode for the Micro:bit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Agency FB" panose="020B0503020202020204" pitchFamily="34" charset="0"/>
                        </a:rPr>
                        <a:t>9 AM PT</a:t>
                      </a:r>
                    </a:p>
                    <a:p>
                      <a:pPr algn="ctr"/>
                      <a:r>
                        <a:rPr lang="en-US" sz="1600" dirty="0">
                          <a:latin typeface="Agency FB" panose="020B0503020202020204" pitchFamily="34" charset="0"/>
                        </a:rPr>
                        <a:t>12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Agency FB" panose="020B0503020202020204" pitchFamily="34" charset="0"/>
                        </a:rPr>
                        <a:t>MakeCode for the Micro:bit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Agency FB" panose="020B0503020202020204" pitchFamily="34" charset="0"/>
                        </a:rPr>
                        <a:t>9 AM PT</a:t>
                      </a:r>
                    </a:p>
                    <a:p>
                      <a:pPr algn="ctr"/>
                      <a:r>
                        <a:rPr lang="en-US" sz="1600" dirty="0">
                          <a:latin typeface="Agency FB" panose="020B0503020202020204" pitchFamily="34" charset="0"/>
                        </a:rPr>
                        <a:t>12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Agency FB" panose="020B0503020202020204" pitchFamily="34" charset="0"/>
                        </a:rPr>
                        <a:t>MakeCode for the Micro:bit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16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>
                          <a:latin typeface="Agency FB" panose="020B0503020202020204" pitchFamily="34" charset="0"/>
                        </a:rPr>
                        <a:t>MAKE’ayla</a:t>
                      </a:r>
                      <a:endParaRPr lang="en-US" sz="2000" dirty="0"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75757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Agency FB" panose="020B0503020202020204" pitchFamily="34" charset="0"/>
                        </a:rPr>
                        <a:t>10 AM PT</a:t>
                      </a:r>
                    </a:p>
                    <a:p>
                      <a:pPr algn="ctr"/>
                      <a:r>
                        <a:rPr lang="en-US" sz="1600" dirty="0">
                          <a:latin typeface="Agency FB" panose="020B0503020202020204" pitchFamily="34" charset="0"/>
                        </a:rPr>
                        <a:t>1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Agency FB" panose="020B0503020202020204" pitchFamily="34" charset="0"/>
                        </a:rPr>
                        <a:t>MakeCode with Minecraft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Agency FB" panose="020B0503020202020204" pitchFamily="34" charset="0"/>
                        </a:rPr>
                        <a:t>10 AM PT</a:t>
                      </a:r>
                    </a:p>
                    <a:p>
                      <a:pPr algn="ctr"/>
                      <a:r>
                        <a:rPr lang="en-US" sz="1600" dirty="0">
                          <a:latin typeface="Agency FB" panose="020B0503020202020204" pitchFamily="34" charset="0"/>
                        </a:rPr>
                        <a:t>1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Agency FB" panose="020B0503020202020204" pitchFamily="34" charset="0"/>
                        </a:rPr>
                        <a:t>MakeCode with Minecraft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Agency FB" panose="020B0503020202020204" pitchFamily="34" charset="0"/>
                        </a:rPr>
                        <a:t>10 AM PT</a:t>
                      </a:r>
                    </a:p>
                    <a:p>
                      <a:pPr algn="ctr"/>
                      <a:r>
                        <a:rPr lang="en-US" sz="1600" dirty="0">
                          <a:latin typeface="Agency FB" panose="020B0503020202020204" pitchFamily="34" charset="0"/>
                        </a:rPr>
                        <a:t>1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Agency FB" panose="020B0503020202020204" pitchFamily="34" charset="0"/>
                        </a:rPr>
                        <a:t>MakeCode with Minecraft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Agency FB" panose="020B0503020202020204" pitchFamily="34" charset="0"/>
                        </a:rPr>
                        <a:t>10 AM PT</a:t>
                      </a:r>
                    </a:p>
                    <a:p>
                      <a:pPr algn="ctr"/>
                      <a:r>
                        <a:rPr lang="en-US" sz="1600" dirty="0">
                          <a:latin typeface="Agency FB" panose="020B0503020202020204" pitchFamily="34" charset="0"/>
                        </a:rPr>
                        <a:t>1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Agency FB" panose="020B0503020202020204" pitchFamily="34" charset="0"/>
                        </a:rPr>
                        <a:t>MakeCode with Minecraft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Agency FB" panose="020B0503020202020204" pitchFamily="34" charset="0"/>
                        </a:rPr>
                        <a:t>1 PM PT</a:t>
                      </a:r>
                    </a:p>
                    <a:p>
                      <a:pPr algn="ctr"/>
                      <a:r>
                        <a:rPr lang="en-US" sz="1600" dirty="0">
                          <a:latin typeface="Agency FB" panose="020B0503020202020204" pitchFamily="34" charset="0"/>
                        </a:rPr>
                        <a:t>4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>
                          <a:latin typeface="Agency FB" panose="020B0503020202020204" pitchFamily="34" charset="0"/>
                        </a:rPr>
                        <a:t>MakeCode</a:t>
                      </a:r>
                      <a:r>
                        <a:rPr lang="en-US" sz="2000" dirty="0">
                          <a:latin typeface="Agency FB" panose="020B0503020202020204" pitchFamily="34" charset="0"/>
                        </a:rPr>
                        <a:t> Arcade (Advanced)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2730967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Agency FB" panose="020B0503020202020204" pitchFamily="34" charset="0"/>
                        </a:rPr>
                        <a:t>11 AM PT</a:t>
                      </a:r>
                    </a:p>
                    <a:p>
                      <a:pPr algn="ctr"/>
                      <a:r>
                        <a:rPr lang="en-US" sz="1600" dirty="0">
                          <a:latin typeface="Agency FB" panose="020B0503020202020204" pitchFamily="34" charset="0"/>
                        </a:rPr>
                        <a:t>2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gency FB" panose="020B0503020202020204" pitchFamily="34" charset="0"/>
                        </a:rPr>
                        <a:t>MakeCode Arcade (Beginner)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Agency FB" panose="020B0503020202020204" pitchFamily="34" charset="0"/>
                        </a:rPr>
                        <a:t>11 AM PT</a:t>
                      </a:r>
                    </a:p>
                    <a:p>
                      <a:pPr algn="ctr"/>
                      <a:r>
                        <a:rPr lang="en-US" sz="1600" dirty="0">
                          <a:latin typeface="Agency FB" panose="020B0503020202020204" pitchFamily="34" charset="0"/>
                        </a:rPr>
                        <a:t>2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gency FB" panose="020B0503020202020204" pitchFamily="34" charset="0"/>
                        </a:rPr>
                        <a:t>MakeCode Arcade (Beginner)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Agency FB" panose="020B0503020202020204" pitchFamily="34" charset="0"/>
                        </a:rPr>
                        <a:t>11 AM PT</a:t>
                      </a:r>
                    </a:p>
                    <a:p>
                      <a:pPr algn="ctr"/>
                      <a:r>
                        <a:rPr lang="en-US" sz="1600" dirty="0">
                          <a:latin typeface="Agency FB" panose="020B0503020202020204" pitchFamily="34" charset="0"/>
                        </a:rPr>
                        <a:t>2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gency FB" panose="020B0503020202020204" pitchFamily="34" charset="0"/>
                        </a:rPr>
                        <a:t>MakeCode Arcade (Beginner)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Agency FB" panose="020B0503020202020204" pitchFamily="34" charset="0"/>
                        </a:rPr>
                        <a:t>11 AM PT</a:t>
                      </a:r>
                    </a:p>
                    <a:p>
                      <a:pPr algn="ctr"/>
                      <a:r>
                        <a:rPr lang="en-US" sz="1600" dirty="0">
                          <a:latin typeface="Agency FB" panose="020B0503020202020204" pitchFamily="34" charset="0"/>
                        </a:rPr>
                        <a:t>2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gency FB" panose="020B0503020202020204" pitchFamily="34" charset="0"/>
                        </a:rPr>
                        <a:t>MakeCode Arcade (Beginner)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2 PM PT</a:t>
                      </a:r>
                    </a:p>
                    <a:p>
                      <a:pPr marL="0" algn="ctr" defTabSz="914400" rtl="0" eaLnBrk="1" latinLnBrk="0" hangingPunct="1"/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5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MakeCode in the Kitchen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148809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Agency FB" panose="020B0503020202020204" pitchFamily="34" charset="0"/>
                        </a:rPr>
                        <a:t>1 PM PT</a:t>
                      </a:r>
                    </a:p>
                    <a:p>
                      <a:pPr algn="ctr"/>
                      <a:r>
                        <a:rPr lang="en-US" sz="1600" dirty="0">
                          <a:latin typeface="Agency FB" panose="020B0503020202020204" pitchFamily="34" charset="0"/>
                        </a:rPr>
                        <a:t>4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gency FB" panose="020B0503020202020204" pitchFamily="34" charset="0"/>
                        </a:rPr>
                        <a:t>MakeCode Arcade (Advanced)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16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gency FB" panose="020B0503020202020204" pitchFamily="34" charset="0"/>
                        </a:rPr>
                        <a:t>MakeCode Live with John Park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16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Agency FB" panose="020B0503020202020204" pitchFamily="34" charset="0"/>
                        </a:rPr>
                        <a:t>WeCodeMakeCode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Agency FB" panose="020B0503020202020204" pitchFamily="34" charset="0"/>
                        </a:rPr>
                        <a:t>1 PM PT</a:t>
                      </a:r>
                    </a:p>
                    <a:p>
                      <a:pPr algn="ctr"/>
                      <a:r>
                        <a:rPr lang="en-US" sz="1600" dirty="0">
                          <a:latin typeface="Agency FB" panose="020B0503020202020204" pitchFamily="34" charset="0"/>
                        </a:rPr>
                        <a:t>4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Agency FB" panose="020B0503020202020204" pitchFamily="34" charset="0"/>
                        </a:rPr>
                        <a:t>MakeCode Arcade (Advanced)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600" dirty="0">
                        <a:solidFill>
                          <a:sysClr val="windowText" lastClr="000000"/>
                        </a:solidFill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600" dirty="0">
                        <a:solidFill>
                          <a:sysClr val="windowText" lastClr="000000"/>
                        </a:solidFill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662249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Agency FB" panose="020B0503020202020204" pitchFamily="34" charset="0"/>
                        </a:rPr>
                        <a:t>1 PM PT</a:t>
                      </a:r>
                    </a:p>
                    <a:p>
                      <a:pPr algn="ctr"/>
                      <a:r>
                        <a:rPr lang="en-US" sz="1600" dirty="0">
                          <a:latin typeface="Agency FB" panose="020B0503020202020204" pitchFamily="34" charset="0"/>
                        </a:rPr>
                        <a:t>4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gency FB" panose="020B0503020202020204" pitchFamily="34" charset="0"/>
                        </a:rPr>
                        <a:t>MakeCode Arcade (Advanced)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Agency FB" panose="020B0503020202020204" pitchFamily="34" charset="0"/>
                        </a:rPr>
                        <a:t>1 PM PT</a:t>
                      </a:r>
                    </a:p>
                    <a:p>
                      <a:pPr algn="ctr"/>
                      <a:r>
                        <a:rPr lang="en-US" sz="1600" dirty="0">
                          <a:latin typeface="Agency FB" panose="020B0503020202020204" pitchFamily="34" charset="0"/>
                        </a:rPr>
                        <a:t>4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Agency FB" panose="020B0503020202020204" pitchFamily="34" charset="0"/>
                        </a:rPr>
                        <a:t>MakeCode Arcade (Advanced)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Agency FB" panose="020B0503020202020204" pitchFamily="34" charset="0"/>
                        </a:rPr>
                        <a:t>2 PM PT</a:t>
                      </a:r>
                    </a:p>
                    <a:p>
                      <a:pPr algn="ctr"/>
                      <a:r>
                        <a:rPr lang="en-US" sz="1600" dirty="0">
                          <a:latin typeface="Agency FB" panose="020B0503020202020204" pitchFamily="34" charset="0"/>
                        </a:rPr>
                        <a:t>5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gency FB" panose="020B0503020202020204" pitchFamily="34" charset="0"/>
                        </a:rPr>
                        <a:t>Digital All-Stars Jordan Schweitzer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600" dirty="0">
                        <a:solidFill>
                          <a:sysClr val="windowText" lastClr="000000"/>
                        </a:solidFill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600" dirty="0">
                        <a:solidFill>
                          <a:sysClr val="windowText" lastClr="000000"/>
                        </a:solidFill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303479"/>
                  </a:ext>
                </a:extLst>
              </a:tr>
            </a:tbl>
          </a:graphicData>
        </a:graphic>
      </p:graphicFrame>
      <p:pic>
        <p:nvPicPr>
          <p:cNvPr id="1026" name="Picture 2" descr="Image result for minecraft agent">
            <a:extLst>
              <a:ext uri="{FF2B5EF4-FFF2-40B4-BE49-F238E27FC236}">
                <a16:creationId xmlns:a16="http://schemas.microsoft.com/office/drawing/2014/main" id="{88852689-71CA-442A-A4C5-81C1A8DFB0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1579" y="5662792"/>
            <a:ext cx="875226" cy="1125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8293F08-CD3E-4C65-96CD-5DF121F46256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352487" y="3853938"/>
            <a:ext cx="1296705" cy="1630966"/>
          </a:xfrm>
          <a:prstGeom prst="rect">
            <a:avLst/>
          </a:prstGeom>
        </p:spPr>
      </p:pic>
      <p:pic>
        <p:nvPicPr>
          <p:cNvPr id="3" name="Picture 2" descr="A picture containing shirt&#10;&#10;Description automatically generated">
            <a:extLst>
              <a:ext uri="{FF2B5EF4-FFF2-40B4-BE49-F238E27FC236}">
                <a16:creationId xmlns:a16="http://schemas.microsoft.com/office/drawing/2014/main" id="{F0DCA003-393A-41D2-8AE3-C0653694807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38" t="34344" r="34847" b="18249"/>
          <a:stretch/>
        </p:blipFill>
        <p:spPr>
          <a:xfrm>
            <a:off x="9409713" y="5462044"/>
            <a:ext cx="695795" cy="131677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B9D8333-3412-4B90-9070-714BFAC66DE1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20040" y="5033650"/>
            <a:ext cx="1448205" cy="1435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923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pattFill prst="pct5">
          <a:fgClr>
            <a:srgbClr val="5D406C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E17FCE3-C1AC-415D-AD4D-9D9BBBF374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3835358"/>
              </p:ext>
            </p:extLst>
          </p:nvPr>
        </p:nvGraphicFramePr>
        <p:xfrm>
          <a:off x="272956" y="194173"/>
          <a:ext cx="8705582" cy="6057532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991273">
                  <a:extLst>
                    <a:ext uri="{9D8B030D-6E8A-4147-A177-3AD203B41FA5}">
                      <a16:colId xmlns:a16="http://schemas.microsoft.com/office/drawing/2014/main" val="1510224491"/>
                    </a:ext>
                  </a:extLst>
                </a:gridCol>
                <a:gridCol w="6714309">
                  <a:extLst>
                    <a:ext uri="{9D8B030D-6E8A-4147-A177-3AD203B41FA5}">
                      <a16:colId xmlns:a16="http://schemas.microsoft.com/office/drawing/2014/main" val="21893690"/>
                    </a:ext>
                  </a:extLst>
                </a:gridCol>
              </a:tblGrid>
              <a:tr h="551657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TIME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STREAM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2743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Agency FB" panose="020B0503020202020204" pitchFamily="34" charset="0"/>
                        </a:rPr>
                        <a:t>9 AM PT</a:t>
                      </a:r>
                    </a:p>
                    <a:p>
                      <a:pPr algn="ctr"/>
                      <a:r>
                        <a:rPr lang="en-US" sz="2400" dirty="0">
                          <a:latin typeface="Agency FB" panose="020B0503020202020204" pitchFamily="34" charset="0"/>
                        </a:rPr>
                        <a:t>12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for the micro:bit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757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Agency FB" panose="020B0503020202020204" pitchFamily="34" charset="0"/>
                        </a:rPr>
                        <a:t>10 AM PT</a:t>
                      </a:r>
                    </a:p>
                    <a:p>
                      <a:pPr algn="ctr"/>
                      <a:r>
                        <a:rPr lang="en-US" sz="2400" dirty="0">
                          <a:latin typeface="Agency FB" panose="020B0503020202020204" pitchFamily="34" charset="0"/>
                        </a:rPr>
                        <a:t>1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with Minecraft: Education Edition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27309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Agency FB" panose="020B0503020202020204" pitchFamily="34" charset="0"/>
                        </a:rPr>
                        <a:t>11 AM PT</a:t>
                      </a:r>
                    </a:p>
                    <a:p>
                      <a:pPr algn="ctr"/>
                      <a:r>
                        <a:rPr lang="en-US" sz="2400" dirty="0">
                          <a:latin typeface="Agency FB" panose="020B0503020202020204" pitchFamily="34" charset="0"/>
                        </a:rPr>
                        <a:t>2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Arcade (Beginner)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1488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2400" b="1" dirty="0">
                          <a:latin typeface="Agency FB" panose="020B0503020202020204" pitchFamily="34" charset="0"/>
                        </a:rPr>
                        <a:t>1 PM MT</a:t>
                      </a:r>
                    </a:p>
                    <a:p>
                      <a:pPr algn="ctr"/>
                      <a:r>
                        <a:rPr lang="en-US" sz="24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Digital All-Stars (Thursday only)</a:t>
                      </a:r>
                    </a:p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Brandon McManus, Denver Broncos 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4507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1 PM PT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4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MakeCode Arcade (Advanced)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46094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Agency FB" panose="020B0503020202020204" pitchFamily="34" charset="0"/>
                        </a:rPr>
                        <a:t>2 PM PT</a:t>
                      </a:r>
                    </a:p>
                    <a:p>
                      <a:pPr algn="ctr"/>
                      <a:r>
                        <a:rPr lang="en-US" sz="2400" dirty="0">
                          <a:latin typeface="Agency FB" panose="020B0503020202020204" pitchFamily="34" charset="0"/>
                        </a:rPr>
                        <a:t>5PM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in the Kitchen (Friday only)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5520334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DFA03610-80FC-4DFE-A985-E935A407F2D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0891684">
            <a:off x="9661190" y="7499776"/>
            <a:ext cx="1585991" cy="1288260"/>
          </a:xfrm>
          <a:prstGeom prst="rect">
            <a:avLst/>
          </a:prstGeom>
        </p:spPr>
      </p:pic>
      <p:pic>
        <p:nvPicPr>
          <p:cNvPr id="1026" name="Picture 2" descr="Image result for minecraft agent">
            <a:extLst>
              <a:ext uri="{FF2B5EF4-FFF2-40B4-BE49-F238E27FC236}">
                <a16:creationId xmlns:a16="http://schemas.microsoft.com/office/drawing/2014/main" id="{88852689-71CA-442A-A4C5-81C1A8DFB0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0351" y="7026356"/>
            <a:ext cx="1485444" cy="1909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8293F08-CD3E-4C65-96CD-5DF121F4625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09602" y="7150779"/>
            <a:ext cx="1579177" cy="198625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B9D8333-3412-4B90-9070-714BFAC66DE1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81105" y="2475425"/>
            <a:ext cx="4225143" cy="418840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98EC812-E79E-4C80-A59D-65E79E1E6801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1244650">
            <a:off x="2288230" y="7073140"/>
            <a:ext cx="1441710" cy="1454888"/>
          </a:xfrm>
          <a:prstGeom prst="rect">
            <a:avLst/>
          </a:prstGeom>
        </p:spPr>
      </p:pic>
      <p:pic>
        <p:nvPicPr>
          <p:cNvPr id="3" name="Picture 2" descr="A picture containing shirt&#10;&#10;Description automatically generated">
            <a:extLst>
              <a:ext uri="{FF2B5EF4-FFF2-40B4-BE49-F238E27FC236}">
                <a16:creationId xmlns:a16="http://schemas.microsoft.com/office/drawing/2014/main" id="{F0DCA003-393A-41D2-8AE3-C0653694807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38" t="34344" r="34847" b="18249"/>
          <a:stretch/>
        </p:blipFill>
        <p:spPr>
          <a:xfrm>
            <a:off x="2198323" y="3210745"/>
            <a:ext cx="810762" cy="1534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564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pattFill prst="pct5">
          <a:fgClr>
            <a:srgbClr val="5D406C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E17FCE3-C1AC-415D-AD4D-9D9BBBF374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1458721"/>
              </p:ext>
            </p:extLst>
          </p:nvPr>
        </p:nvGraphicFramePr>
        <p:xfrm>
          <a:off x="272955" y="605629"/>
          <a:ext cx="8757833" cy="5168154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03225">
                  <a:extLst>
                    <a:ext uri="{9D8B030D-6E8A-4147-A177-3AD203B41FA5}">
                      <a16:colId xmlns:a16="http://schemas.microsoft.com/office/drawing/2014/main" val="1510224491"/>
                    </a:ext>
                  </a:extLst>
                </a:gridCol>
                <a:gridCol w="6754608">
                  <a:extLst>
                    <a:ext uri="{9D8B030D-6E8A-4147-A177-3AD203B41FA5}">
                      <a16:colId xmlns:a16="http://schemas.microsoft.com/office/drawing/2014/main" val="21893690"/>
                    </a:ext>
                  </a:extLst>
                </a:gridCol>
              </a:tblGrid>
              <a:tr h="958282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TIME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STREAM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274358"/>
                  </a:ext>
                </a:extLst>
              </a:tr>
              <a:tr h="1759298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Agency FB" panose="020B0503020202020204" pitchFamily="34" charset="0"/>
                        </a:rPr>
                        <a:t>11 AM PT</a:t>
                      </a:r>
                    </a:p>
                    <a:p>
                      <a:pPr algn="ctr"/>
                      <a:r>
                        <a:rPr lang="en-US" sz="2400" b="0" dirty="0">
                          <a:latin typeface="Agency FB" panose="020B0503020202020204" pitchFamily="34" charset="0"/>
                        </a:rPr>
                        <a:t>1 PM CT</a:t>
                      </a:r>
                    </a:p>
                    <a:p>
                      <a:pPr algn="ctr"/>
                      <a:r>
                        <a:rPr lang="en-US" sz="2400" dirty="0">
                          <a:latin typeface="Agency FB" panose="020B0503020202020204" pitchFamily="34" charset="0"/>
                        </a:rPr>
                        <a:t>2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Digital All-Stars (Thursday only)</a:t>
                      </a:r>
                    </a:p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Kevin Byard, Tennessee Titans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148809"/>
                  </a:ext>
                </a:extLst>
              </a:tr>
              <a:tr h="1225287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1 PM PT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4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MakeCode Arcade (Advanced)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4609438"/>
                  </a:ext>
                </a:extLst>
              </a:tr>
              <a:tr h="1225287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Agency FB" panose="020B0503020202020204" pitchFamily="34" charset="0"/>
                        </a:rPr>
                        <a:t>2 PM PT</a:t>
                      </a:r>
                    </a:p>
                    <a:p>
                      <a:pPr algn="ctr"/>
                      <a:r>
                        <a:rPr lang="en-US" sz="2400" dirty="0">
                          <a:latin typeface="Agency FB" panose="020B0503020202020204" pitchFamily="34" charset="0"/>
                        </a:rPr>
                        <a:t>5PM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in the Kitchen (Friday only)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5520334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DFA03610-80FC-4DFE-A985-E935A407F2D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0891684">
            <a:off x="9661190" y="7499776"/>
            <a:ext cx="1585991" cy="1288260"/>
          </a:xfrm>
          <a:prstGeom prst="rect">
            <a:avLst/>
          </a:prstGeom>
        </p:spPr>
      </p:pic>
      <p:pic>
        <p:nvPicPr>
          <p:cNvPr id="1026" name="Picture 2" descr="Image result for minecraft agent">
            <a:extLst>
              <a:ext uri="{FF2B5EF4-FFF2-40B4-BE49-F238E27FC236}">
                <a16:creationId xmlns:a16="http://schemas.microsoft.com/office/drawing/2014/main" id="{88852689-71CA-442A-A4C5-81C1A8DFB0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0351" y="7026356"/>
            <a:ext cx="1485444" cy="1909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8293F08-CD3E-4C65-96CD-5DF121F4625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09602" y="7150779"/>
            <a:ext cx="1579177" cy="198625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B9D8333-3412-4B90-9070-714BFAC66DE1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81105" y="2475425"/>
            <a:ext cx="4225143" cy="418840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98EC812-E79E-4C80-A59D-65E79E1E6801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1244650">
            <a:off x="2288230" y="7073140"/>
            <a:ext cx="1441710" cy="1454888"/>
          </a:xfrm>
          <a:prstGeom prst="rect">
            <a:avLst/>
          </a:prstGeom>
        </p:spPr>
      </p:pic>
      <p:pic>
        <p:nvPicPr>
          <p:cNvPr id="3" name="Picture 2" descr="A picture containing shirt&#10;&#10;Description automatically generated">
            <a:extLst>
              <a:ext uri="{FF2B5EF4-FFF2-40B4-BE49-F238E27FC236}">
                <a16:creationId xmlns:a16="http://schemas.microsoft.com/office/drawing/2014/main" id="{F0DCA003-393A-41D2-8AE3-C0653694807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38" t="34344" r="34847" b="18249"/>
          <a:stretch/>
        </p:blipFill>
        <p:spPr>
          <a:xfrm>
            <a:off x="2356354" y="1708252"/>
            <a:ext cx="810762" cy="1534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716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pattFill prst="pct5">
          <a:fgClr>
            <a:srgbClr val="5D406C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E17FCE3-C1AC-415D-AD4D-9D9BBBF374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6054319"/>
              </p:ext>
            </p:extLst>
          </p:nvPr>
        </p:nvGraphicFramePr>
        <p:xfrm>
          <a:off x="272955" y="353199"/>
          <a:ext cx="8900861" cy="631215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5940">
                  <a:extLst>
                    <a:ext uri="{9D8B030D-6E8A-4147-A177-3AD203B41FA5}">
                      <a16:colId xmlns:a16="http://schemas.microsoft.com/office/drawing/2014/main" val="1510224491"/>
                    </a:ext>
                  </a:extLst>
                </a:gridCol>
                <a:gridCol w="6864921">
                  <a:extLst>
                    <a:ext uri="{9D8B030D-6E8A-4147-A177-3AD203B41FA5}">
                      <a16:colId xmlns:a16="http://schemas.microsoft.com/office/drawing/2014/main" val="21893690"/>
                    </a:ext>
                  </a:extLst>
                </a:gridCol>
              </a:tblGrid>
              <a:tr h="628066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Agency FB" panose="020B0503020202020204" pitchFamily="34" charset="0"/>
                        </a:rPr>
                        <a:t>TIME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Agency FB" panose="020B0503020202020204" pitchFamily="34" charset="0"/>
                        </a:rPr>
                        <a:t>STREAM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274358"/>
                  </a:ext>
                </a:extLst>
              </a:tr>
              <a:tr h="756676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Agency FB" panose="020B0503020202020204" pitchFamily="34" charset="0"/>
                        </a:rPr>
                        <a:t>9 AM PT</a:t>
                      </a:r>
                    </a:p>
                    <a:p>
                      <a:pPr algn="ctr"/>
                      <a:r>
                        <a:rPr lang="en-US" sz="2000" dirty="0">
                          <a:latin typeface="Agency FB" panose="020B0503020202020204" pitchFamily="34" charset="0"/>
                        </a:rPr>
                        <a:t>12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dirty="0">
                          <a:latin typeface="Agency FB" panose="020B0503020202020204" pitchFamily="34" charset="0"/>
                        </a:rPr>
                        <a:t>MakeCode for the micro:bit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75757"/>
                  </a:ext>
                </a:extLst>
              </a:tr>
              <a:tr h="756676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Agency FB" panose="020B0503020202020204" pitchFamily="34" charset="0"/>
                        </a:rPr>
                        <a:t>10 AM PT</a:t>
                      </a:r>
                    </a:p>
                    <a:p>
                      <a:pPr algn="ctr"/>
                      <a:r>
                        <a:rPr lang="en-US" sz="2000" dirty="0">
                          <a:latin typeface="Agency FB" panose="020B0503020202020204" pitchFamily="34" charset="0"/>
                        </a:rPr>
                        <a:t>1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dirty="0">
                          <a:latin typeface="Agency FB" panose="020B0503020202020204" pitchFamily="34" charset="0"/>
                        </a:rPr>
                        <a:t>MakeCode with Minecraft: Education Edition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2730967"/>
                  </a:ext>
                </a:extLst>
              </a:tr>
              <a:tr h="756676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Agency FB" panose="020B0503020202020204" pitchFamily="34" charset="0"/>
                        </a:rPr>
                        <a:t>11 AM PT</a:t>
                      </a:r>
                    </a:p>
                    <a:p>
                      <a:pPr algn="ctr"/>
                      <a:r>
                        <a:rPr lang="en-US" sz="2000" dirty="0">
                          <a:latin typeface="Agency FB" panose="020B0503020202020204" pitchFamily="34" charset="0"/>
                        </a:rPr>
                        <a:t>2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dirty="0">
                          <a:latin typeface="Agency FB" panose="020B0503020202020204" pitchFamily="34" charset="0"/>
                        </a:rPr>
                        <a:t>MakeCode Arcade (Beginner)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148809"/>
                  </a:ext>
                </a:extLst>
              </a:tr>
              <a:tr h="756676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20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MakeCode Live with John Park (Tuesday only)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9474026"/>
                  </a:ext>
                </a:extLst>
              </a:tr>
              <a:tr h="1142506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2000" b="1" dirty="0">
                          <a:latin typeface="Agency FB" panose="020B0503020202020204" pitchFamily="34" charset="0"/>
                        </a:rPr>
                        <a:t>1 PM MT</a:t>
                      </a:r>
                    </a:p>
                    <a:p>
                      <a:pPr algn="ctr"/>
                      <a:r>
                        <a:rPr lang="en-US" sz="20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Digital All-Stars (Thursday only)</a:t>
                      </a:r>
                    </a:p>
                    <a:p>
                      <a:pPr algn="ctr"/>
                      <a:r>
                        <a:rPr lang="en-US" sz="34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Brandan Wright, NBA Player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450763"/>
                  </a:ext>
                </a:extLst>
              </a:tr>
              <a:tr h="756676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1 PM PT</a:t>
                      </a:r>
                    </a:p>
                    <a:p>
                      <a:pPr algn="ctr"/>
                      <a:r>
                        <a:rPr lang="en-US" sz="20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4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MakeCode Arcade (Advanced)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4609438"/>
                  </a:ext>
                </a:extLst>
              </a:tr>
              <a:tr h="756676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Agency FB" panose="020B0503020202020204" pitchFamily="34" charset="0"/>
                        </a:rPr>
                        <a:t>2 PM PT</a:t>
                      </a:r>
                    </a:p>
                    <a:p>
                      <a:pPr algn="ctr"/>
                      <a:r>
                        <a:rPr lang="en-US" sz="2000" dirty="0">
                          <a:latin typeface="Agency FB" panose="020B0503020202020204" pitchFamily="34" charset="0"/>
                        </a:rPr>
                        <a:t>5PM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dirty="0">
                          <a:latin typeface="Agency FB" panose="020B0503020202020204" pitchFamily="34" charset="0"/>
                        </a:rPr>
                        <a:t>MakeCode in the Kitchen (Friday only)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5520334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DFA03610-80FC-4DFE-A985-E935A407F2D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0891684">
            <a:off x="9661190" y="7499776"/>
            <a:ext cx="1585991" cy="1288260"/>
          </a:xfrm>
          <a:prstGeom prst="rect">
            <a:avLst/>
          </a:prstGeom>
        </p:spPr>
      </p:pic>
      <p:pic>
        <p:nvPicPr>
          <p:cNvPr id="1026" name="Picture 2" descr="Image result for minecraft agent">
            <a:extLst>
              <a:ext uri="{FF2B5EF4-FFF2-40B4-BE49-F238E27FC236}">
                <a16:creationId xmlns:a16="http://schemas.microsoft.com/office/drawing/2014/main" id="{88852689-71CA-442A-A4C5-81C1A8DFB0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0351" y="7026356"/>
            <a:ext cx="1485444" cy="1909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8293F08-CD3E-4C65-96CD-5DF121F4625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09602" y="7150779"/>
            <a:ext cx="1579177" cy="198625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B9D8333-3412-4B90-9070-714BFAC66DE1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81105" y="2475425"/>
            <a:ext cx="4225143" cy="418840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98EC812-E79E-4C80-A59D-65E79E1E6801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1244650">
            <a:off x="2288230" y="7073140"/>
            <a:ext cx="1441710" cy="1454888"/>
          </a:xfrm>
          <a:prstGeom prst="rect">
            <a:avLst/>
          </a:prstGeom>
        </p:spPr>
      </p:pic>
      <p:pic>
        <p:nvPicPr>
          <p:cNvPr id="3" name="Picture 2" descr="A picture containing shirt&#10;&#10;Description automatically generated">
            <a:extLst>
              <a:ext uri="{FF2B5EF4-FFF2-40B4-BE49-F238E27FC236}">
                <a16:creationId xmlns:a16="http://schemas.microsoft.com/office/drawing/2014/main" id="{F0DCA003-393A-41D2-8AE3-C0653694807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38" t="34344" r="34847" b="18249"/>
          <a:stretch/>
        </p:blipFill>
        <p:spPr>
          <a:xfrm>
            <a:off x="2603704" y="3906484"/>
            <a:ext cx="810762" cy="1534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094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pattFill prst="pct5">
          <a:fgClr>
            <a:srgbClr val="5D406C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E17FCE3-C1AC-415D-AD4D-9D9BBBF374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2194106"/>
              </p:ext>
            </p:extLst>
          </p:nvPr>
        </p:nvGraphicFramePr>
        <p:xfrm>
          <a:off x="272956" y="194173"/>
          <a:ext cx="8989325" cy="6599956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56175">
                  <a:extLst>
                    <a:ext uri="{9D8B030D-6E8A-4147-A177-3AD203B41FA5}">
                      <a16:colId xmlns:a16="http://schemas.microsoft.com/office/drawing/2014/main" val="1510224491"/>
                    </a:ext>
                  </a:extLst>
                </a:gridCol>
                <a:gridCol w="6933150">
                  <a:extLst>
                    <a:ext uri="{9D8B030D-6E8A-4147-A177-3AD203B41FA5}">
                      <a16:colId xmlns:a16="http://schemas.microsoft.com/office/drawing/2014/main" val="21893690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TIME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STREAM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274358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Agency FB" panose="020B0503020202020204" pitchFamily="34" charset="0"/>
                        </a:rPr>
                        <a:t>9 AM PT</a:t>
                      </a:r>
                    </a:p>
                    <a:p>
                      <a:pPr algn="ctr"/>
                      <a:r>
                        <a:rPr lang="en-US" sz="2400" dirty="0">
                          <a:latin typeface="Agency FB" panose="020B0503020202020204" pitchFamily="34" charset="0"/>
                        </a:rPr>
                        <a:t>12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for the micro:bit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75757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Agency FB" panose="020B0503020202020204" pitchFamily="34" charset="0"/>
                        </a:rPr>
                        <a:t>10 AM PT</a:t>
                      </a:r>
                    </a:p>
                    <a:p>
                      <a:pPr algn="ctr"/>
                      <a:r>
                        <a:rPr lang="en-US" sz="2400" dirty="0">
                          <a:latin typeface="Agency FB" panose="020B0503020202020204" pitchFamily="34" charset="0"/>
                        </a:rPr>
                        <a:t>1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with Minecraft: Education Edition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2730967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Agency FB" panose="020B0503020202020204" pitchFamily="34" charset="0"/>
                        </a:rPr>
                        <a:t>11 AM PT</a:t>
                      </a:r>
                    </a:p>
                    <a:p>
                      <a:pPr algn="ctr"/>
                      <a:r>
                        <a:rPr lang="en-US" sz="2400" dirty="0">
                          <a:latin typeface="Agency FB" panose="020B0503020202020204" pitchFamily="34" charset="0"/>
                        </a:rPr>
                        <a:t>2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Arcade (Beginner)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148809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24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MakeCode Live with John Park (Tuesday only)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7825816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2400" b="1" dirty="0">
                          <a:latin typeface="Agency FB" panose="020B0503020202020204" pitchFamily="34" charset="0"/>
                        </a:rPr>
                        <a:t>1 PM MT</a:t>
                      </a:r>
                    </a:p>
                    <a:p>
                      <a:pPr algn="ctr"/>
                      <a:r>
                        <a:rPr lang="en-US" sz="24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Digital All-Stars (Thursday only)</a:t>
                      </a:r>
                    </a:p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Brandan Wright, NBA Player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450763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Agency FB" panose="020B0503020202020204" pitchFamily="34" charset="0"/>
                        </a:rPr>
                        <a:t>2 PM PT</a:t>
                      </a:r>
                    </a:p>
                    <a:p>
                      <a:pPr algn="ctr"/>
                      <a:r>
                        <a:rPr lang="en-US" sz="2400" dirty="0">
                          <a:latin typeface="Agency FB" panose="020B0503020202020204" pitchFamily="34" charset="0"/>
                        </a:rPr>
                        <a:t>5PM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in the Kitchen (Friday only)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4609438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DFA03610-80FC-4DFE-A985-E935A407F2D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0891684">
            <a:off x="9661190" y="7499776"/>
            <a:ext cx="1585991" cy="1288260"/>
          </a:xfrm>
          <a:prstGeom prst="rect">
            <a:avLst/>
          </a:prstGeom>
        </p:spPr>
      </p:pic>
      <p:pic>
        <p:nvPicPr>
          <p:cNvPr id="1026" name="Picture 2" descr="Image result for minecraft agent">
            <a:extLst>
              <a:ext uri="{FF2B5EF4-FFF2-40B4-BE49-F238E27FC236}">
                <a16:creationId xmlns:a16="http://schemas.microsoft.com/office/drawing/2014/main" id="{88852689-71CA-442A-A4C5-81C1A8DFB0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0351" y="7026356"/>
            <a:ext cx="1485444" cy="1909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8293F08-CD3E-4C65-96CD-5DF121F4625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09602" y="7150779"/>
            <a:ext cx="1579177" cy="198625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B9D8333-3412-4B90-9070-714BFAC66DE1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81105" y="2680146"/>
            <a:ext cx="4225143" cy="418840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98EC812-E79E-4C80-A59D-65E79E1E6801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1244650">
            <a:off x="2288230" y="7073140"/>
            <a:ext cx="1441710" cy="1454888"/>
          </a:xfrm>
          <a:prstGeom prst="rect">
            <a:avLst/>
          </a:prstGeom>
        </p:spPr>
      </p:pic>
      <p:pic>
        <p:nvPicPr>
          <p:cNvPr id="3" name="Picture 2" descr="A picture containing shirt&#10;&#10;Description automatically generated">
            <a:extLst>
              <a:ext uri="{FF2B5EF4-FFF2-40B4-BE49-F238E27FC236}">
                <a16:creationId xmlns:a16="http://schemas.microsoft.com/office/drawing/2014/main" id="{F0DCA003-393A-41D2-8AE3-C0653694807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38" t="34344" r="34847" b="18249"/>
          <a:stretch/>
        </p:blipFill>
        <p:spPr>
          <a:xfrm>
            <a:off x="2297862" y="4360999"/>
            <a:ext cx="919944" cy="1740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932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pattFill prst="pct5">
          <a:fgClr>
            <a:srgbClr val="5D406C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E17FCE3-C1AC-415D-AD4D-9D9BBBF374CC}"/>
              </a:ext>
            </a:extLst>
          </p:cNvPr>
          <p:cNvGraphicFramePr>
            <a:graphicFrameLocks noGrp="1"/>
          </p:cNvGraphicFramePr>
          <p:nvPr/>
        </p:nvGraphicFramePr>
        <p:xfrm>
          <a:off x="304801" y="276060"/>
          <a:ext cx="8784335" cy="647620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09287">
                  <a:extLst>
                    <a:ext uri="{9D8B030D-6E8A-4147-A177-3AD203B41FA5}">
                      <a16:colId xmlns:a16="http://schemas.microsoft.com/office/drawing/2014/main" val="1510224491"/>
                    </a:ext>
                  </a:extLst>
                </a:gridCol>
                <a:gridCol w="6775048">
                  <a:extLst>
                    <a:ext uri="{9D8B030D-6E8A-4147-A177-3AD203B41FA5}">
                      <a16:colId xmlns:a16="http://schemas.microsoft.com/office/drawing/2014/main" val="21893690"/>
                    </a:ext>
                  </a:extLst>
                </a:gridCol>
              </a:tblGrid>
              <a:tr h="643788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Agency FB" panose="020B0503020202020204" pitchFamily="34" charset="0"/>
                        </a:rPr>
                        <a:t>TIME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Agency FB" panose="020B0503020202020204" pitchFamily="34" charset="0"/>
                        </a:rPr>
                        <a:t>STREAM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274358"/>
                  </a:ext>
                </a:extLst>
              </a:tr>
              <a:tr h="77561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Agency FB" panose="020B0503020202020204" pitchFamily="34" charset="0"/>
                        </a:rPr>
                        <a:t>9 AM PT</a:t>
                      </a:r>
                    </a:p>
                    <a:p>
                      <a:pPr algn="ctr"/>
                      <a:r>
                        <a:rPr lang="en-US" sz="2000" dirty="0">
                          <a:latin typeface="Agency FB" panose="020B0503020202020204" pitchFamily="34" charset="0"/>
                        </a:rPr>
                        <a:t>12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dirty="0">
                          <a:latin typeface="Agency FB" panose="020B0503020202020204" pitchFamily="34" charset="0"/>
                        </a:rPr>
                        <a:t>MakeCode for the micro:bit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75757"/>
                  </a:ext>
                </a:extLst>
              </a:tr>
              <a:tr h="77561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Agency FB" panose="020B0503020202020204" pitchFamily="34" charset="0"/>
                        </a:rPr>
                        <a:t>10 AM PT</a:t>
                      </a:r>
                    </a:p>
                    <a:p>
                      <a:pPr algn="ctr"/>
                      <a:r>
                        <a:rPr lang="en-US" sz="2000" dirty="0">
                          <a:latin typeface="Agency FB" panose="020B0503020202020204" pitchFamily="34" charset="0"/>
                        </a:rPr>
                        <a:t>1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dirty="0">
                          <a:latin typeface="Agency FB" panose="020B0503020202020204" pitchFamily="34" charset="0"/>
                        </a:rPr>
                        <a:t>MakeCode with Minecraft: Education Edition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2730967"/>
                  </a:ext>
                </a:extLst>
              </a:tr>
              <a:tr h="77561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Agency FB" panose="020B0503020202020204" pitchFamily="34" charset="0"/>
                        </a:rPr>
                        <a:t>11 AM PT</a:t>
                      </a:r>
                    </a:p>
                    <a:p>
                      <a:pPr algn="ctr"/>
                      <a:r>
                        <a:rPr lang="en-US" sz="2000" dirty="0">
                          <a:latin typeface="Agency FB" panose="020B0503020202020204" pitchFamily="34" charset="0"/>
                        </a:rPr>
                        <a:t>2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dirty="0">
                          <a:latin typeface="Agency FB" panose="020B0503020202020204" pitchFamily="34" charset="0"/>
                        </a:rPr>
                        <a:t>MakeCode Arcade (Beginner)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148809"/>
                  </a:ext>
                </a:extLst>
              </a:tr>
              <a:tr h="123701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20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Digital All-Stars (Monday only)</a:t>
                      </a:r>
                    </a:p>
                    <a:p>
                      <a:pPr algn="ctr"/>
                      <a:r>
                        <a:rPr lang="en-US" sz="34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Landon Collins, Washington Redskins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450763"/>
                  </a:ext>
                </a:extLst>
              </a:tr>
              <a:tr h="77561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20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MakeCode Live with John Park (Tuesday only)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7423859"/>
                  </a:ext>
                </a:extLst>
              </a:tr>
              <a:tr h="676745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20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dirty="0">
                          <a:latin typeface="Agency FB" panose="020B0503020202020204" pitchFamily="34" charset="0"/>
                        </a:rPr>
                        <a:t>WeCodeMakeCode (Wednesday only)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8790757"/>
                  </a:ext>
                </a:extLst>
              </a:tr>
              <a:tr h="77561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Agency FB" panose="020B0503020202020204" pitchFamily="34" charset="0"/>
                        </a:rPr>
                        <a:t>2 PM PT</a:t>
                      </a:r>
                    </a:p>
                    <a:p>
                      <a:pPr algn="ctr"/>
                      <a:r>
                        <a:rPr lang="en-US" sz="2000" dirty="0">
                          <a:latin typeface="Agency FB" panose="020B0503020202020204" pitchFamily="34" charset="0"/>
                        </a:rPr>
                        <a:t>5PM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dirty="0">
                          <a:latin typeface="Agency FB" panose="020B0503020202020204" pitchFamily="34" charset="0"/>
                        </a:rPr>
                        <a:t>MakeCode in the Kitchen (Friday only)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4609438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DFA03610-80FC-4DFE-A985-E935A407F2D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0891684">
            <a:off x="9661190" y="7499776"/>
            <a:ext cx="1585991" cy="1288260"/>
          </a:xfrm>
          <a:prstGeom prst="rect">
            <a:avLst/>
          </a:prstGeom>
        </p:spPr>
      </p:pic>
      <p:pic>
        <p:nvPicPr>
          <p:cNvPr id="1026" name="Picture 2" descr="Image result for minecraft agent">
            <a:extLst>
              <a:ext uri="{FF2B5EF4-FFF2-40B4-BE49-F238E27FC236}">
                <a16:creationId xmlns:a16="http://schemas.microsoft.com/office/drawing/2014/main" id="{88852689-71CA-442A-A4C5-81C1A8DFB0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0351" y="7026356"/>
            <a:ext cx="1485444" cy="1909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8293F08-CD3E-4C65-96CD-5DF121F4625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09602" y="7150779"/>
            <a:ext cx="1579177" cy="198625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B9D8333-3412-4B90-9070-714BFAC66DE1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039644" y="2684693"/>
            <a:ext cx="4225143" cy="418840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98EC812-E79E-4C80-A59D-65E79E1E6801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1244650">
            <a:off x="2288230" y="7073140"/>
            <a:ext cx="1441710" cy="1454888"/>
          </a:xfrm>
          <a:prstGeom prst="rect">
            <a:avLst/>
          </a:prstGeom>
        </p:spPr>
      </p:pic>
      <p:pic>
        <p:nvPicPr>
          <p:cNvPr id="3" name="Picture 2" descr="A picture containing shirt&#10;&#10;Description automatically generated">
            <a:extLst>
              <a:ext uri="{FF2B5EF4-FFF2-40B4-BE49-F238E27FC236}">
                <a16:creationId xmlns:a16="http://schemas.microsoft.com/office/drawing/2014/main" id="{F0DCA003-393A-41D2-8AE3-C0653694807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38" t="34344" r="34847" b="18249"/>
          <a:stretch/>
        </p:blipFill>
        <p:spPr>
          <a:xfrm>
            <a:off x="2145779" y="3114062"/>
            <a:ext cx="810762" cy="1534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762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pattFill prst="pct5">
          <a:fgClr>
            <a:srgbClr val="5D406C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E17FCE3-C1AC-415D-AD4D-9D9BBBF374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6542989"/>
              </p:ext>
            </p:extLst>
          </p:nvPr>
        </p:nvGraphicFramePr>
        <p:xfrm>
          <a:off x="149392" y="156658"/>
          <a:ext cx="5456531" cy="4496836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137987">
                  <a:extLst>
                    <a:ext uri="{9D8B030D-6E8A-4147-A177-3AD203B41FA5}">
                      <a16:colId xmlns:a16="http://schemas.microsoft.com/office/drawing/2014/main" val="1510224491"/>
                    </a:ext>
                  </a:extLst>
                </a:gridCol>
                <a:gridCol w="4318544">
                  <a:extLst>
                    <a:ext uri="{9D8B030D-6E8A-4147-A177-3AD203B41FA5}">
                      <a16:colId xmlns:a16="http://schemas.microsoft.com/office/drawing/2014/main" val="21893690"/>
                    </a:ext>
                  </a:extLst>
                </a:gridCol>
              </a:tblGrid>
              <a:tr h="914400">
                <a:tc gridSpan="2"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Daily Streams (Monday – Friday)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548206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TIME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STREAM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274358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9 AM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12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for the micro:bit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75757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10 AM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1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with Minecraft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2730967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11 AM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2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Arcade (Beginner)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148809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DFA03610-80FC-4DFE-A985-E935A407F2D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0891684">
            <a:off x="9661190" y="7499776"/>
            <a:ext cx="1585991" cy="1288260"/>
          </a:xfrm>
          <a:prstGeom prst="rect">
            <a:avLst/>
          </a:prstGeom>
        </p:spPr>
      </p:pic>
      <p:pic>
        <p:nvPicPr>
          <p:cNvPr id="1026" name="Picture 2" descr="Image result for minecraft agent">
            <a:extLst>
              <a:ext uri="{FF2B5EF4-FFF2-40B4-BE49-F238E27FC236}">
                <a16:creationId xmlns:a16="http://schemas.microsoft.com/office/drawing/2014/main" id="{88852689-71CA-442A-A4C5-81C1A8DFB0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065" y="7071702"/>
            <a:ext cx="1485444" cy="1909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8293F08-CD3E-4C65-96CD-5DF121F4625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09602" y="7150779"/>
            <a:ext cx="1579177" cy="198625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B9D8333-3412-4B90-9070-714BFAC66DE1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17246" y="6831120"/>
            <a:ext cx="2411993" cy="239101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98EC812-E79E-4C80-A59D-65E79E1E6801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1244650">
            <a:off x="2288230" y="7073140"/>
            <a:ext cx="1441710" cy="1454888"/>
          </a:xfrm>
          <a:prstGeom prst="rect">
            <a:avLst/>
          </a:prstGeom>
        </p:spPr>
      </p:pic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9426E2F7-61BE-453E-BF65-3980F9B461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2617613"/>
              </p:ext>
            </p:extLst>
          </p:nvPr>
        </p:nvGraphicFramePr>
        <p:xfrm>
          <a:off x="5699190" y="156658"/>
          <a:ext cx="6219325" cy="6544683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572126">
                  <a:extLst>
                    <a:ext uri="{9D8B030D-6E8A-4147-A177-3AD203B41FA5}">
                      <a16:colId xmlns:a16="http://schemas.microsoft.com/office/drawing/2014/main" val="4118072908"/>
                    </a:ext>
                  </a:extLst>
                </a:gridCol>
                <a:gridCol w="1150308">
                  <a:extLst>
                    <a:ext uri="{9D8B030D-6E8A-4147-A177-3AD203B41FA5}">
                      <a16:colId xmlns:a16="http://schemas.microsoft.com/office/drawing/2014/main" val="1510224491"/>
                    </a:ext>
                  </a:extLst>
                </a:gridCol>
                <a:gridCol w="3496891">
                  <a:extLst>
                    <a:ext uri="{9D8B030D-6E8A-4147-A177-3AD203B41FA5}">
                      <a16:colId xmlns:a16="http://schemas.microsoft.com/office/drawing/2014/main" val="21893690"/>
                    </a:ext>
                  </a:extLst>
                </a:gridCol>
              </a:tblGrid>
              <a:tr h="914400">
                <a:tc gridSpan="3"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Weekly Streams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413863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TIME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STREAM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274358"/>
                  </a:ext>
                </a:extLst>
              </a:tr>
              <a:tr h="123701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gency FB" panose="020B0503020202020204" pitchFamily="34" charset="0"/>
                        </a:rPr>
                        <a:t>MONDAY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Digital All-Stars</a:t>
                      </a:r>
                    </a:p>
                    <a:p>
                      <a:pPr algn="ctr"/>
                      <a:r>
                        <a:rPr lang="en-US" sz="34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Landon Collins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450763"/>
                  </a:ext>
                </a:extLst>
              </a:tr>
              <a:tr h="77561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gency FB" panose="020B0503020202020204" pitchFamily="34" charset="0"/>
                        </a:rPr>
                        <a:t>TUESDAY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MakeCode Live </a:t>
                      </a:r>
                    </a:p>
                    <a:p>
                      <a:pPr algn="ctr"/>
                      <a:r>
                        <a:rPr lang="en-US" sz="34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with John Park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7423859"/>
                  </a:ext>
                </a:extLst>
              </a:tr>
              <a:tr h="67674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gency FB" panose="020B0503020202020204" pitchFamily="34" charset="0"/>
                        </a:rPr>
                        <a:t>WEDNESDAY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dirty="0">
                          <a:latin typeface="Agency FB" panose="020B0503020202020204" pitchFamily="34" charset="0"/>
                        </a:rPr>
                        <a:t>WeCodeMakeCode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8790757"/>
                  </a:ext>
                </a:extLst>
              </a:tr>
              <a:tr h="77561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gency FB" panose="020B0503020202020204" pitchFamily="34" charset="0"/>
                        </a:rPr>
                        <a:t>THURSDAY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4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dirty="0">
                          <a:latin typeface="Agency FB" panose="020B0503020202020204" pitchFamily="34" charset="0"/>
                        </a:rPr>
                        <a:t>Micro:bit 2020 Beta Release!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4188928"/>
                  </a:ext>
                </a:extLst>
              </a:tr>
              <a:tr h="77561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gency FB" panose="020B0503020202020204" pitchFamily="34" charset="0"/>
                        </a:rPr>
                        <a:t>FRIDAY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2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5PM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dirty="0">
                          <a:latin typeface="Agency FB" panose="020B0503020202020204" pitchFamily="34" charset="0"/>
                        </a:rPr>
                        <a:t>MakeCode in the Kitchen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4609438"/>
                  </a:ext>
                </a:extLst>
              </a:tr>
            </a:tbl>
          </a:graphicData>
        </a:graphic>
      </p:graphicFrame>
      <p:pic>
        <p:nvPicPr>
          <p:cNvPr id="3" name="Picture 2" descr="A picture containing shirt&#10;&#10;Description automatically generated">
            <a:extLst>
              <a:ext uri="{FF2B5EF4-FFF2-40B4-BE49-F238E27FC236}">
                <a16:creationId xmlns:a16="http://schemas.microsoft.com/office/drawing/2014/main" id="{F0DCA003-393A-41D2-8AE3-C0653694807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38" t="34344" r="34847" b="18249"/>
          <a:stretch/>
        </p:blipFill>
        <p:spPr>
          <a:xfrm>
            <a:off x="8407292" y="1694004"/>
            <a:ext cx="621947" cy="1177019"/>
          </a:xfrm>
          <a:prstGeom prst="rect">
            <a:avLst/>
          </a:prstGeom>
        </p:spPr>
      </p:pic>
      <p:pic>
        <p:nvPicPr>
          <p:cNvPr id="7" name="Picture 6" descr="A picture containing toy&#10;&#10;Description automatically generated">
            <a:extLst>
              <a:ext uri="{FF2B5EF4-FFF2-40B4-BE49-F238E27FC236}">
                <a16:creationId xmlns:a16="http://schemas.microsoft.com/office/drawing/2014/main" id="{4FF33D65-E648-4556-93B5-3C51C0CDA79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373" y="4889490"/>
            <a:ext cx="1257833" cy="1435466"/>
          </a:xfrm>
          <a:prstGeom prst="rect">
            <a:avLst/>
          </a:prstGeom>
        </p:spPr>
      </p:pic>
      <p:pic>
        <p:nvPicPr>
          <p:cNvPr id="10" name="Picture 9" descr="A picture containing object, drawing&#10;&#10;Description automatically generated">
            <a:extLst>
              <a:ext uri="{FF2B5EF4-FFF2-40B4-BE49-F238E27FC236}">
                <a16:creationId xmlns:a16="http://schemas.microsoft.com/office/drawing/2014/main" id="{9655A0B5-A967-45DF-8D15-E7DC7D66E7A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5496" y="5106908"/>
            <a:ext cx="999641" cy="105949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9C13B18-8CF2-4A43-BF36-E58AD5EB09B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73485" y="5162386"/>
            <a:ext cx="1231598" cy="100402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DDABF07-AE5B-47B9-9E0A-81EF6E025610}"/>
              </a:ext>
            </a:extLst>
          </p:cNvPr>
          <p:cNvSpPr/>
          <p:nvPr/>
        </p:nvSpPr>
        <p:spPr>
          <a:xfrm>
            <a:off x="5806441" y="4965192"/>
            <a:ext cx="5998464" cy="932688"/>
          </a:xfrm>
          <a:custGeom>
            <a:avLst/>
            <a:gdLst>
              <a:gd name="connsiteX0" fmla="*/ 0 w 5998464"/>
              <a:gd name="connsiteY0" fmla="*/ 0 h 932688"/>
              <a:gd name="connsiteX1" fmla="*/ 5998464 w 5998464"/>
              <a:gd name="connsiteY1" fmla="*/ 0 h 932688"/>
              <a:gd name="connsiteX2" fmla="*/ 5998464 w 5998464"/>
              <a:gd name="connsiteY2" fmla="*/ 932688 h 932688"/>
              <a:gd name="connsiteX3" fmla="*/ 0 w 5998464"/>
              <a:gd name="connsiteY3" fmla="*/ 932688 h 932688"/>
              <a:gd name="connsiteX4" fmla="*/ 0 w 5998464"/>
              <a:gd name="connsiteY4" fmla="*/ 0 h 932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98464" h="932688" extrusionOk="0">
                <a:moveTo>
                  <a:pt x="0" y="0"/>
                </a:moveTo>
                <a:cubicBezTo>
                  <a:pt x="1007051" y="-101487"/>
                  <a:pt x="5010356" y="-162162"/>
                  <a:pt x="5998464" y="0"/>
                </a:cubicBezTo>
                <a:cubicBezTo>
                  <a:pt x="6013136" y="295901"/>
                  <a:pt x="5993835" y="643218"/>
                  <a:pt x="5998464" y="932688"/>
                </a:cubicBezTo>
                <a:cubicBezTo>
                  <a:pt x="3011218" y="982753"/>
                  <a:pt x="2903513" y="774239"/>
                  <a:pt x="0" y="932688"/>
                </a:cubicBezTo>
                <a:cubicBezTo>
                  <a:pt x="-35998" y="654471"/>
                  <a:pt x="916" y="331474"/>
                  <a:pt x="0" y="0"/>
                </a:cubicBezTo>
                <a:close/>
              </a:path>
            </a:pathLst>
          </a:custGeom>
          <a:noFill/>
          <a:ln w="38100">
            <a:solidFill>
              <a:srgbClr val="FFC000"/>
            </a:solidFill>
            <a:extLst>
              <a:ext uri="{C807C97D-BFC1-408E-A445-0C87EB9F89A2}">
                <ask:lineSketchStyleProps xmlns:ask="http://schemas.microsoft.com/office/drawing/2018/sketchyshapes" sd="981765707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738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pattFill prst="pct5">
          <a:fgClr>
            <a:srgbClr val="5D406C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E17FCE3-C1AC-415D-AD4D-9D9BBBF374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3182708"/>
              </p:ext>
            </p:extLst>
          </p:nvPr>
        </p:nvGraphicFramePr>
        <p:xfrm>
          <a:off x="149392" y="325698"/>
          <a:ext cx="5456531" cy="5701832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137987">
                  <a:extLst>
                    <a:ext uri="{9D8B030D-6E8A-4147-A177-3AD203B41FA5}">
                      <a16:colId xmlns:a16="http://schemas.microsoft.com/office/drawing/2014/main" val="1510224491"/>
                    </a:ext>
                  </a:extLst>
                </a:gridCol>
                <a:gridCol w="4318544">
                  <a:extLst>
                    <a:ext uri="{9D8B030D-6E8A-4147-A177-3AD203B41FA5}">
                      <a16:colId xmlns:a16="http://schemas.microsoft.com/office/drawing/2014/main" val="21893690"/>
                    </a:ext>
                  </a:extLst>
                </a:gridCol>
              </a:tblGrid>
              <a:tr h="914400">
                <a:tc gridSpan="2"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Daily Streams (Monday – Friday)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548206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TIME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STREAM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274358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9 AM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12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Micro:bit </a:t>
                      </a:r>
                      <a:r>
                        <a:rPr lang="en-US" sz="3600" b="1" dirty="0">
                          <a:latin typeface="Agency FB" panose="020B0503020202020204" pitchFamily="34" charset="0"/>
                        </a:rPr>
                        <a:t>Beta</a:t>
                      </a:r>
                      <a:r>
                        <a:rPr lang="en-US" sz="3600" dirty="0">
                          <a:latin typeface="Agency FB" panose="020B0503020202020204" pitchFamily="34" charset="0"/>
                        </a:rPr>
                        <a:t> DEEP DIVE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75757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10 AM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1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with Minecraft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2730967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11 AM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2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Arcade (Beginner)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148809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4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MakeCode Arcade (Advanced)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662249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DFA03610-80FC-4DFE-A985-E935A407F2D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0891684">
            <a:off x="9661190" y="7499776"/>
            <a:ext cx="1585991" cy="1288260"/>
          </a:xfrm>
          <a:prstGeom prst="rect">
            <a:avLst/>
          </a:prstGeom>
        </p:spPr>
      </p:pic>
      <p:pic>
        <p:nvPicPr>
          <p:cNvPr id="1026" name="Picture 2" descr="Image result for minecraft agent">
            <a:extLst>
              <a:ext uri="{FF2B5EF4-FFF2-40B4-BE49-F238E27FC236}">
                <a16:creationId xmlns:a16="http://schemas.microsoft.com/office/drawing/2014/main" id="{88852689-71CA-442A-A4C5-81C1A8DFB0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065" y="7071702"/>
            <a:ext cx="1485444" cy="1909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8293F08-CD3E-4C65-96CD-5DF121F4625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09602" y="7150779"/>
            <a:ext cx="1579177" cy="198625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98EC812-E79E-4C80-A59D-65E79E1E6801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1244650">
            <a:off x="2288230" y="7073140"/>
            <a:ext cx="1441710" cy="1454888"/>
          </a:xfrm>
          <a:prstGeom prst="rect">
            <a:avLst/>
          </a:prstGeom>
        </p:spPr>
      </p:pic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9426E2F7-61BE-453E-BF65-3980F9B461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7969972"/>
              </p:ext>
            </p:extLst>
          </p:nvPr>
        </p:nvGraphicFramePr>
        <p:xfrm>
          <a:off x="5699190" y="325698"/>
          <a:ext cx="6343417" cy="5888327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603494">
                  <a:extLst>
                    <a:ext uri="{9D8B030D-6E8A-4147-A177-3AD203B41FA5}">
                      <a16:colId xmlns:a16="http://schemas.microsoft.com/office/drawing/2014/main" val="4118072908"/>
                    </a:ext>
                  </a:extLst>
                </a:gridCol>
                <a:gridCol w="1243526">
                  <a:extLst>
                    <a:ext uri="{9D8B030D-6E8A-4147-A177-3AD203B41FA5}">
                      <a16:colId xmlns:a16="http://schemas.microsoft.com/office/drawing/2014/main" val="1510224491"/>
                    </a:ext>
                  </a:extLst>
                </a:gridCol>
                <a:gridCol w="3496397">
                  <a:extLst>
                    <a:ext uri="{9D8B030D-6E8A-4147-A177-3AD203B41FA5}">
                      <a16:colId xmlns:a16="http://schemas.microsoft.com/office/drawing/2014/main" val="21893690"/>
                    </a:ext>
                  </a:extLst>
                </a:gridCol>
              </a:tblGrid>
              <a:tr h="914400">
                <a:tc gridSpan="3"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Weekly Streams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413863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TIME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STREAM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274358"/>
                  </a:ext>
                </a:extLst>
              </a:tr>
              <a:tr h="123701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gency FB" panose="020B0503020202020204" pitchFamily="34" charset="0"/>
                        </a:rPr>
                        <a:t>TUESDAY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MakeCode Live </a:t>
                      </a:r>
                    </a:p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with John Park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450763"/>
                  </a:ext>
                </a:extLst>
              </a:tr>
              <a:tr h="67674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gency FB" panose="020B0503020202020204" pitchFamily="34" charset="0"/>
                        </a:rPr>
                        <a:t>WEDNESDAY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WeCodeMakeCode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8790757"/>
                  </a:ext>
                </a:extLst>
              </a:tr>
              <a:tr h="77561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gency FB" panose="020B0503020202020204" pitchFamily="34" charset="0"/>
                        </a:rPr>
                        <a:t>THURSDAY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Digital All-Stars</a:t>
                      </a:r>
                    </a:p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Rashaan Melvin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6491643"/>
                  </a:ext>
                </a:extLst>
              </a:tr>
              <a:tr h="77561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gency FB" panose="020B0503020202020204" pitchFamily="34" charset="0"/>
                        </a:rPr>
                        <a:t>FRIDAY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2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5PM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in the Kitchen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4609438"/>
                  </a:ext>
                </a:extLst>
              </a:tr>
            </a:tbl>
          </a:graphicData>
        </a:graphic>
      </p:graphicFrame>
      <p:pic>
        <p:nvPicPr>
          <p:cNvPr id="3" name="Picture 2" descr="A picture containing shirt&#10;&#10;Description automatically generated">
            <a:extLst>
              <a:ext uri="{FF2B5EF4-FFF2-40B4-BE49-F238E27FC236}">
                <a16:creationId xmlns:a16="http://schemas.microsoft.com/office/drawing/2014/main" id="{F0DCA003-393A-41D2-8AE3-C065369480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38" t="34344" r="34847" b="18249"/>
          <a:stretch/>
        </p:blipFill>
        <p:spPr>
          <a:xfrm>
            <a:off x="8434724" y="3830332"/>
            <a:ext cx="621947" cy="117701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B9D8333-3412-4B90-9070-714BFAC66DE1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284852" y="4696149"/>
            <a:ext cx="2003676" cy="1986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3806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pattFill prst="pct5">
          <a:fgClr>
            <a:srgbClr val="5D406C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E17FCE3-C1AC-415D-AD4D-9D9BBBF374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144149"/>
              </p:ext>
            </p:extLst>
          </p:nvPr>
        </p:nvGraphicFramePr>
        <p:xfrm>
          <a:off x="149392" y="325698"/>
          <a:ext cx="5456531" cy="5701832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137987">
                  <a:extLst>
                    <a:ext uri="{9D8B030D-6E8A-4147-A177-3AD203B41FA5}">
                      <a16:colId xmlns:a16="http://schemas.microsoft.com/office/drawing/2014/main" val="1510224491"/>
                    </a:ext>
                  </a:extLst>
                </a:gridCol>
                <a:gridCol w="4318544">
                  <a:extLst>
                    <a:ext uri="{9D8B030D-6E8A-4147-A177-3AD203B41FA5}">
                      <a16:colId xmlns:a16="http://schemas.microsoft.com/office/drawing/2014/main" val="21893690"/>
                    </a:ext>
                  </a:extLst>
                </a:gridCol>
              </a:tblGrid>
              <a:tr h="914400">
                <a:tc gridSpan="2"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Daily Streams (Monday – Friday)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548206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TIME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STREAM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274358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9 AM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12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for the Micro:bit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75757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10 AM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1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with Minecraft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2730967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11 AM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2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Arcade (Beginner)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148809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4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MakeCode Arcade (Advanced)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662249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DFA03610-80FC-4DFE-A985-E935A407F2D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0891684">
            <a:off x="9661190" y="7499776"/>
            <a:ext cx="1585991" cy="1288260"/>
          </a:xfrm>
          <a:prstGeom prst="rect">
            <a:avLst/>
          </a:prstGeom>
        </p:spPr>
      </p:pic>
      <p:pic>
        <p:nvPicPr>
          <p:cNvPr id="1026" name="Picture 2" descr="Image result for minecraft agent">
            <a:extLst>
              <a:ext uri="{FF2B5EF4-FFF2-40B4-BE49-F238E27FC236}">
                <a16:creationId xmlns:a16="http://schemas.microsoft.com/office/drawing/2014/main" id="{88852689-71CA-442A-A4C5-81C1A8DFB0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065" y="7071702"/>
            <a:ext cx="1485444" cy="1909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9426E2F7-61BE-453E-BF65-3980F9B461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4192534"/>
              </p:ext>
            </p:extLst>
          </p:nvPr>
        </p:nvGraphicFramePr>
        <p:xfrm>
          <a:off x="5699190" y="325698"/>
          <a:ext cx="6343417" cy="4683331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603494">
                  <a:extLst>
                    <a:ext uri="{9D8B030D-6E8A-4147-A177-3AD203B41FA5}">
                      <a16:colId xmlns:a16="http://schemas.microsoft.com/office/drawing/2014/main" val="4118072908"/>
                    </a:ext>
                  </a:extLst>
                </a:gridCol>
                <a:gridCol w="1243526">
                  <a:extLst>
                    <a:ext uri="{9D8B030D-6E8A-4147-A177-3AD203B41FA5}">
                      <a16:colId xmlns:a16="http://schemas.microsoft.com/office/drawing/2014/main" val="1510224491"/>
                    </a:ext>
                  </a:extLst>
                </a:gridCol>
                <a:gridCol w="3496397">
                  <a:extLst>
                    <a:ext uri="{9D8B030D-6E8A-4147-A177-3AD203B41FA5}">
                      <a16:colId xmlns:a16="http://schemas.microsoft.com/office/drawing/2014/main" val="21893690"/>
                    </a:ext>
                  </a:extLst>
                </a:gridCol>
              </a:tblGrid>
              <a:tr h="914400">
                <a:tc gridSpan="3"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Weekly Streams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413863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TIME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STREAM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274358"/>
                  </a:ext>
                </a:extLst>
              </a:tr>
              <a:tr h="123701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gency FB" panose="020B0503020202020204" pitchFamily="34" charset="0"/>
                        </a:rPr>
                        <a:t>TUESDAY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MakeCode Live </a:t>
                      </a:r>
                    </a:p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with John Park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450763"/>
                  </a:ext>
                </a:extLst>
              </a:tr>
              <a:tr h="67674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gency FB" panose="020B0503020202020204" pitchFamily="34" charset="0"/>
                        </a:rPr>
                        <a:t>WEDNESDAY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WeCodeMakeCode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8790757"/>
                  </a:ext>
                </a:extLst>
              </a:tr>
              <a:tr h="77561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gency FB" panose="020B0503020202020204" pitchFamily="34" charset="0"/>
                        </a:rPr>
                        <a:t>FRIDAY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2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5PM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in the Kitchen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4609438"/>
                  </a:ext>
                </a:extLst>
              </a:tr>
            </a:tbl>
          </a:graphicData>
        </a:graphic>
      </p:graphicFrame>
      <p:pic>
        <p:nvPicPr>
          <p:cNvPr id="21" name="Picture 20">
            <a:extLst>
              <a:ext uri="{FF2B5EF4-FFF2-40B4-BE49-F238E27FC236}">
                <a16:creationId xmlns:a16="http://schemas.microsoft.com/office/drawing/2014/main" id="{7B9D8333-3412-4B90-9070-714BFAC66DE1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604085" y="4528833"/>
            <a:ext cx="2003676" cy="198625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8293F08-CD3E-4C65-96CD-5DF121F46256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267695" y="4546049"/>
            <a:ext cx="1579177" cy="198625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98EC812-E79E-4C80-A59D-65E79E1E6801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1244650">
            <a:off x="10970436" y="4681055"/>
            <a:ext cx="1021704" cy="1031043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BD38944-79DA-48C2-8633-7D8DDFAB1312}"/>
              </a:ext>
            </a:extLst>
          </p:cNvPr>
          <p:cNvCxnSpPr>
            <a:cxnSpLocks/>
          </p:cNvCxnSpPr>
          <p:nvPr/>
        </p:nvCxnSpPr>
        <p:spPr>
          <a:xfrm>
            <a:off x="5911273" y="4230255"/>
            <a:ext cx="5902036" cy="40084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9CE2BEB-E38D-4D44-9ED5-9D78FC71EF1F}"/>
              </a:ext>
            </a:extLst>
          </p:cNvPr>
          <p:cNvCxnSpPr>
            <a:cxnSpLocks/>
          </p:cNvCxnSpPr>
          <p:nvPr/>
        </p:nvCxnSpPr>
        <p:spPr>
          <a:xfrm flipV="1">
            <a:off x="5911273" y="4100945"/>
            <a:ext cx="5818909" cy="53015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3019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60CD5D9B0436D4CAD5600AE7CA2E713" ma:contentTypeVersion="5" ma:contentTypeDescription="Create a new document." ma:contentTypeScope="" ma:versionID="82efc5ef0cc70a930dc0dd44bc7a59e5">
  <xsd:schema xmlns:xsd="http://www.w3.org/2001/XMLSchema" xmlns:xs="http://www.w3.org/2001/XMLSchema" xmlns:p="http://schemas.microsoft.com/office/2006/metadata/properties" xmlns:ns3="88ced256-c029-4233-a058-f3ec71fefdbe" xmlns:ns4="999ce889-1043-45e4-86ca-a56cfe2271af" targetNamespace="http://schemas.microsoft.com/office/2006/metadata/properties" ma:root="true" ma:fieldsID="df5615878e1656ee4e772df057bbfd02" ns3:_="" ns4:_="">
    <xsd:import namespace="88ced256-c029-4233-a058-f3ec71fefdbe"/>
    <xsd:import namespace="999ce889-1043-45e4-86ca-a56cfe2271a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8ced256-c029-4233-a058-f3ec71fefdb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99ce889-1043-45e4-86ca-a56cfe2271a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0259DF6-DA4D-4E1C-9935-A04345E6A0FE}">
  <ds:schemaRefs>
    <ds:schemaRef ds:uri="http://schemas.microsoft.com/office/2006/metadata/properties"/>
    <ds:schemaRef ds:uri="88ced256-c029-4233-a058-f3ec71fefdbe"/>
    <ds:schemaRef ds:uri="http://schemas.microsoft.com/office/infopath/2007/PartnerControls"/>
    <ds:schemaRef ds:uri="999ce889-1043-45e4-86ca-a56cfe2271af"/>
    <ds:schemaRef ds:uri="http://purl.org/dc/dcmitype/"/>
    <ds:schemaRef ds:uri="http://purl.org/dc/terms/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48DDB3CD-7A26-4427-A010-5E4AD2CBA3C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8ced256-c029-4233-a058-f3ec71fefdbe"/>
    <ds:schemaRef ds:uri="999ce889-1043-45e4-86ca-a56cfe2271a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080D5DD-FD7F-4E53-9DDB-1149624B0AF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816</TotalTime>
  <Words>1813</Words>
  <Application>Microsoft Office PowerPoint</Application>
  <PresentationFormat>Widescreen</PresentationFormat>
  <Paragraphs>589</Paragraphs>
  <Slides>16</Slides>
  <Notes>16</Notes>
  <HiddenSlides>14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Agency FB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Shannon Kao</dc:creator>
  <cp:lastModifiedBy>Peli de Halleux</cp:lastModifiedBy>
  <cp:revision>42</cp:revision>
  <dcterms:created xsi:type="dcterms:W3CDTF">2020-03-20T21:26:33Z</dcterms:created>
  <dcterms:modified xsi:type="dcterms:W3CDTF">2020-06-18T14:39:10Z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SetDate">
    <vt:lpwstr>2020-03-20T21:49:08.1439070Z</vt:lpwstr>
  </property>
  <property fmtid="{D5CDD505-2E9C-101B-9397-08002B2CF9AE}" pid="5" name="MSIP_Label_f42aa342-8706-4288-bd11-ebb85995028c_Name">
    <vt:lpwstr>General</vt:lpwstr>
  </property>
  <property fmtid="{D5CDD505-2E9C-101B-9397-08002B2CF9AE}" pid="6" name="MSIP_Label_f42aa342-8706-4288-bd11-ebb85995028c_ActionId">
    <vt:lpwstr>976b738a-d4ab-4fff-9e7c-35b05f8043ed</vt:lpwstr>
  </property>
  <property fmtid="{D5CDD505-2E9C-101B-9397-08002B2CF9AE}" pid="7" name="MSIP_Label_f42aa342-8706-4288-bd11-ebb85995028c_Extended_MSFT_Method">
    <vt:lpwstr>Automatic</vt:lpwstr>
  </property>
  <property fmtid="{D5CDD505-2E9C-101B-9397-08002B2CF9AE}" pid="8" name="Sensitivity">
    <vt:lpwstr>General</vt:lpwstr>
  </property>
  <property fmtid="{D5CDD505-2E9C-101B-9397-08002B2CF9AE}" pid="9" name="ContentTypeId">
    <vt:lpwstr>0x010100860CD5D9B0436D4CAD5600AE7CA2E713</vt:lpwstr>
  </property>
</Properties>
</file>