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0" r:id="rId3"/>
    <p:sldId id="263" r:id="rId4"/>
    <p:sldId id="266" r:id="rId5"/>
    <p:sldId id="269" r:id="rId6"/>
    <p:sldId id="271" r:id="rId7"/>
    <p:sldId id="272" r:id="rId8"/>
    <p:sldId id="273" r:id="rId9"/>
    <p:sldId id="258" r:id="rId10"/>
    <p:sldId id="259" r:id="rId11"/>
    <p:sldId id="260" r:id="rId12"/>
    <p:sldId id="261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4"/>
    <p:restoredTop sz="94574"/>
  </p:normalViewPr>
  <p:slideViewPr>
    <p:cSldViewPr snapToGrid="0" snapToObjects="1">
      <p:cViewPr>
        <p:scale>
          <a:sx n="90" d="100"/>
          <a:sy n="90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Youfei Zhang, DM HW2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1994E-5289-0448-BA72-A9DB77C81ED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63F0C-DD0D-E146-8B2E-2BEE1655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138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Youfei Zhang, DM HW2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99D57-3D33-3546-B8DB-51BEECC83B5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ABF3A-02F8-A84E-BD36-F157CB82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604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ABF3A-02F8-A84E-BD36-F157CB82C8F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Youfei Zhang, DM HW2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scikit-learn.org</a:t>
            </a:r>
            <a:r>
              <a:rPr lang="en-US" dirty="0" smtClean="0"/>
              <a:t>/stable/</a:t>
            </a:r>
            <a:r>
              <a:rPr lang="en-US" dirty="0" err="1" smtClean="0"/>
              <a:t>auto_examples</a:t>
            </a:r>
            <a:r>
              <a:rPr lang="en-US" dirty="0" smtClean="0"/>
              <a:t>/</a:t>
            </a:r>
            <a:r>
              <a:rPr lang="en-US" dirty="0" err="1" smtClean="0"/>
              <a:t>svm</a:t>
            </a:r>
            <a:r>
              <a:rPr lang="en-US" dirty="0" smtClean="0"/>
              <a:t>/</a:t>
            </a:r>
            <a:r>
              <a:rPr lang="en-US" dirty="0" err="1" smtClean="0"/>
              <a:t>plot_rbf_parameters.html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ABF3A-02F8-A84E-BD36-F157CB82C8F5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Youfei Zhang, DM HW2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crsouza.com</a:t>
            </a:r>
            <a:r>
              <a:rPr lang="en-US" dirty="0" smtClean="0"/>
              <a:t>/2010/03/17/kernel-functions-for-machine-learning-applications/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ABF3A-02F8-A84E-BD36-F157CB82C8F5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Youfei Zhang, DM HW2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6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B45B-0A09-254C-AD13-B47C60D6E2D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7899-B9B3-5B43-961C-CFB76315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11199"/>
            <a:ext cx="7620000" cy="635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7734" y="5555732"/>
            <a:ext cx="948267" cy="389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High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1" y="4488932"/>
            <a:ext cx="897466" cy="3217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6401" y="6182265"/>
            <a:ext cx="897466" cy="3217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987160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060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03279"/>
            <a:ext cx="2376488" cy="51731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PolyKernel</a:t>
            </a:r>
            <a:endParaRPr lang="en-US" sz="2000" dirty="0"/>
          </a:p>
          <a:p>
            <a:r>
              <a:rPr lang="en-US" sz="2000" dirty="0" smtClean="0"/>
              <a:t>Exponent = 2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Correctly classified instances: 810, 95.7447% </a:t>
            </a:r>
            <a:endParaRPr lang="en-US" sz="2000" dirty="0"/>
          </a:p>
          <a:p>
            <a:r>
              <a:rPr lang="en-US" sz="2000" dirty="0" smtClean="0"/>
              <a:t>Incorrectly classified instances: 36, 4.2553%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303279"/>
            <a:ext cx="9375426" cy="57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03279"/>
            <a:ext cx="2376488" cy="51731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PolyKernel</a:t>
            </a:r>
            <a:endParaRPr lang="en-US" sz="2000" dirty="0"/>
          </a:p>
          <a:p>
            <a:r>
              <a:rPr lang="en-US" sz="2000" dirty="0" smtClean="0"/>
              <a:t>Exponent = 4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Correctly classified instances: 791, 93.4988% </a:t>
            </a:r>
            <a:endParaRPr lang="en-US" sz="2000" dirty="0"/>
          </a:p>
          <a:p>
            <a:r>
              <a:rPr lang="en-US" sz="2000" dirty="0" smtClean="0"/>
              <a:t>Incorrectly classified instances: 55, 6.5012%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60" y="1303279"/>
            <a:ext cx="9324640" cy="54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03279"/>
            <a:ext cx="2376488" cy="51731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RBFKernel</a:t>
            </a:r>
            <a:endParaRPr lang="en-US" sz="2000" dirty="0"/>
          </a:p>
          <a:p>
            <a:r>
              <a:rPr lang="en-US" sz="2000" dirty="0" smtClean="0"/>
              <a:t>Gamma = 0.01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Correctly classified instances: 614, 72.5768% </a:t>
            </a:r>
            <a:endParaRPr lang="en-US" sz="2000" dirty="0"/>
          </a:p>
          <a:p>
            <a:r>
              <a:rPr lang="en-US" sz="2000" dirty="0" smtClean="0"/>
              <a:t>Incorrectly classified instances: 232, 27.4232%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29" y="1147219"/>
            <a:ext cx="9341271" cy="53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03279"/>
            <a:ext cx="2376488" cy="51731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RBFKernel</a:t>
            </a:r>
            <a:endParaRPr lang="en-US" sz="2000" dirty="0"/>
          </a:p>
          <a:p>
            <a:r>
              <a:rPr lang="en-US" sz="2000" dirty="0" smtClean="0"/>
              <a:t>Gamma = 1.0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Correctly classified instances: 764, 90.3073% </a:t>
            </a:r>
            <a:endParaRPr lang="en-US" sz="2000" dirty="0"/>
          </a:p>
          <a:p>
            <a:r>
              <a:rPr lang="en-US" sz="2000" dirty="0" smtClean="0"/>
              <a:t>Incorrectly classified instances: 82, 9.6927%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26" y="1303278"/>
            <a:ext cx="9261974" cy="55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1" y="1374717"/>
            <a:ext cx="10648952" cy="518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Question: why some of the choices do not work well?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Answer: </a:t>
            </a:r>
          </a:p>
          <a:p>
            <a:pPr marL="0" indent="0">
              <a:buNone/>
            </a:pPr>
            <a:r>
              <a:rPr lang="en-US" sz="2000" dirty="0" smtClean="0"/>
              <a:t>For the </a:t>
            </a:r>
            <a:r>
              <a:rPr lang="en-US" sz="2000" dirty="0" err="1" smtClean="0"/>
              <a:t>PolyKernel</a:t>
            </a:r>
            <a:r>
              <a:rPr lang="en-US" sz="2000" dirty="0" smtClean="0"/>
              <a:t>, the degree of exponent controls the flexibility of the decision boundary. Higher degree kernels yield a more flexible decision boundary. For </a:t>
            </a:r>
            <a:r>
              <a:rPr lang="en-US" sz="2000" dirty="0" err="1" smtClean="0"/>
              <a:t>RBFKernel</a:t>
            </a:r>
            <a:r>
              <a:rPr lang="en-US" sz="2000" dirty="0" smtClean="0"/>
              <a:t>, gamma defines how far the influence of a single training example reaches. When gamma is small (</a:t>
            </a:r>
            <a:r>
              <a:rPr lang="en-US" sz="2000" dirty="0" err="1" smtClean="0"/>
              <a:t>eg</a:t>
            </a:r>
            <a:r>
              <a:rPr lang="en-US" sz="2000" dirty="0" smtClean="0"/>
              <a:t>. 0.01), we have a large standard deviation, the training example could reach more far and the decision boundary is more smooth. When gamma is large (</a:t>
            </a:r>
            <a:r>
              <a:rPr lang="en-US" sz="2000" dirty="0" err="1" smtClean="0"/>
              <a:t>eg</a:t>
            </a:r>
            <a:r>
              <a:rPr lang="en-US" sz="2000" dirty="0" smtClean="0"/>
              <a:t>. 1.0), we have a small standard deviation, and will get more wiggly and flexible decision boundaries, the training example could reach more close.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 our five tests, we get more correctly classified instances when the degree of exponent or the gamma </a:t>
            </a:r>
            <a:r>
              <a:rPr lang="en-US" sz="2000" dirty="0" smtClean="0"/>
              <a:t>are relatively </a:t>
            </a:r>
            <a:r>
              <a:rPr lang="en-US" sz="2000" dirty="0" smtClean="0"/>
              <a:t>larger </a:t>
            </a:r>
            <a:r>
              <a:rPr lang="en-US" sz="2000" dirty="0" smtClean="0"/>
              <a:t>(gamma = </a:t>
            </a:r>
            <a:r>
              <a:rPr lang="en-US" sz="2000" dirty="0" smtClean="0"/>
              <a:t>1.0). </a:t>
            </a:r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 smtClean="0"/>
              <a:t>could be because more flexible models are able to capture the complexity and the shape of the data, so the models </a:t>
            </a:r>
            <a:r>
              <a:rPr lang="en-US" sz="2000" dirty="0" smtClean="0"/>
              <a:t>learned features correctly and </a:t>
            </a:r>
            <a:r>
              <a:rPr lang="en-US" sz="2000" dirty="0" smtClean="0"/>
              <a:t>have higher correctly classified instances. While when polynomials and gamma are small, the model are too constrained and cannot capture the complexity of the data.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5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4: Kernels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1" y="1014414"/>
            <a:ext cx="9163052" cy="997817"/>
          </a:xfrm>
        </p:spPr>
      </p:pic>
    </p:spTree>
    <p:extLst>
      <p:ext uri="{BB962C8B-B14F-4D97-AF65-F5344CB8AC3E}">
        <p14:creationId xmlns:p14="http://schemas.microsoft.com/office/powerpoint/2010/main" val="94869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987160" y="118682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86087" y="817965"/>
            <a:ext cx="9205913" cy="6040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smtClean="0">
                <a:latin typeface="Calibri" charset="0"/>
                <a:ea typeface="Calibri" charset="0"/>
                <a:cs typeface="Calibri" charset="0"/>
              </a:rPr>
              <a:t>Diagram: the number of (High, Low) </a:t>
            </a:r>
          </a:p>
          <a:p>
            <a:pPr algn="l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Root entropy = 0.971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Education gain = &lt;0.8465&gt;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College (3, 2) entropy = 0.971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Career gain = &lt;0.4202&gt;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Management (2, 0) entropy = 0  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Service (1, 2) entropy = 0.918 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 	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Experience gain = &lt;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0.918&gt;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		3 to 10 (1, 0) entropy = 0 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		less than 3, more than 3 (0, 2) entropy = 0  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High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school 1, 4 entropy = 0.722</a:t>
            </a:r>
          </a:p>
          <a:p>
            <a:pPr algn="l"/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Experience gain = 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&lt;0.322&gt;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more than 10 (1, 1) entropy = 1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	</a:t>
            </a:r>
            <a:r>
              <a:rPr lang="en-US" sz="16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Career gain = &lt;1&gt;</a:t>
            </a: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		Management (1, 0)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entropy = 0 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		Service (0, 1)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entropy = 0 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			less than 3, 3 to 10 (0, 3) </a:t>
            </a: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entropy = </a:t>
            </a:r>
            <a:r>
              <a:rPr lang="en-US" sz="1600" dirty="0" smtClean="0">
                <a:latin typeface="Calibri" charset="0"/>
                <a:ea typeface="Calibri" charset="0"/>
                <a:cs typeface="Calibri" charset="0"/>
              </a:rPr>
              <a:t>0</a:t>
            </a: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		</a:t>
            </a:r>
            <a:endParaRPr lang="en-US" sz="1600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indent="-457200" algn="l">
              <a:buAutoNum type="arabicParenR"/>
            </a:pPr>
            <a:endParaRPr lang="en-US" sz="1200" dirty="0" smtClean="0">
              <a:latin typeface="Calibri" charset="0"/>
              <a:ea typeface="Calibri" charset="0"/>
              <a:cs typeface="Calibri" charset="0"/>
            </a:endParaRPr>
          </a:p>
          <a:p>
            <a:pPr algn="l"/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88" y="2022677"/>
            <a:ext cx="5100639" cy="42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987160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1517591"/>
            <a:ext cx="8429625" cy="417649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23861" y="1274704"/>
            <a:ext cx="3048001" cy="5211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3879" y="1517591"/>
            <a:ext cx="2062164" cy="81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Fit with </a:t>
            </a:r>
            <a:r>
              <a:rPr lang="en-US" sz="2000" smtClean="0"/>
              <a:t>tree package in 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6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672835" y="304420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3886" y="1246129"/>
            <a:ext cx="10691814" cy="509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latin typeface="+mj-lt"/>
                <a:ea typeface="+mj-ea"/>
                <a:cs typeface="+mj-cs"/>
              </a:rPr>
              <a:t>Before splitting on any attribute: Root </a:t>
            </a: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Info([4, 6]) = entropy ([4/10, 6/10]) = -0.4log(0.4)-0.6log(0.6) = 0.971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Education level = “college”: </a:t>
            </a: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Info([3, 2]) = entropy([3/5, 2/5]) = 0.971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Education level = “ high school”: 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([1, </a:t>
            </a:r>
            <a:r>
              <a:rPr lang="en-US" sz="2000" dirty="0">
                <a:latin typeface="+mj-lt"/>
                <a:ea typeface="+mj-ea"/>
                <a:cs typeface="+mj-cs"/>
              </a:rPr>
              <a:t>4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]) </a:t>
            </a:r>
            <a:r>
              <a:rPr lang="en-US" sz="2000" dirty="0">
                <a:latin typeface="+mj-lt"/>
                <a:ea typeface="+mj-ea"/>
                <a:cs typeface="+mj-cs"/>
              </a:rPr>
              <a:t>= entropy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([1/5</a:t>
            </a:r>
            <a:r>
              <a:rPr lang="en-US" sz="2000" dirty="0">
                <a:latin typeface="+mj-lt"/>
                <a:ea typeface="+mj-ea"/>
                <a:cs typeface="+mj-cs"/>
              </a:rPr>
              <a:t>,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4/5</a:t>
            </a:r>
            <a:r>
              <a:rPr lang="en-US" sz="2000" dirty="0">
                <a:latin typeface="+mj-lt"/>
                <a:ea typeface="+mj-ea"/>
                <a:cs typeface="+mj-cs"/>
              </a:rPr>
              <a:t>]) 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0.722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Expected information for Education level: 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([3</a:t>
            </a:r>
            <a:r>
              <a:rPr lang="en-US" sz="2000" dirty="0">
                <a:latin typeface="+mj-lt"/>
                <a:ea typeface="+mj-ea"/>
                <a:cs typeface="+mj-cs"/>
              </a:rPr>
              <a:t>, 2], [1, 4])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= 5/10 * 0.971 + 5/10 * 0.722 = 0.8465 bits 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34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29930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81091" y="1274704"/>
            <a:ext cx="10491789" cy="5126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latin typeface="+mj-lt"/>
                <a:ea typeface="+mj-ea"/>
                <a:cs typeface="+mj-cs"/>
              </a:rPr>
              <a:t>Information gain at the 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1</a:t>
            </a:r>
            <a:r>
              <a:rPr lang="en-US" sz="2000" b="1" u="sng" baseline="30000" dirty="0" smtClean="0">
                <a:latin typeface="+mj-lt"/>
                <a:ea typeface="+mj-ea"/>
                <a:cs typeface="+mj-cs"/>
              </a:rPr>
              <a:t>st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 node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: </a:t>
            </a:r>
          </a:p>
          <a:p>
            <a:pPr algn="l"/>
            <a:r>
              <a:rPr lang="en-US" sz="2000" dirty="0" smtClean="0">
                <a:latin typeface="+mj-lt"/>
                <a:ea typeface="+mj-ea"/>
                <a:cs typeface="+mj-cs"/>
              </a:rPr>
              <a:t>Information gain (education level</a:t>
            </a:r>
            <a:r>
              <a:rPr lang="en-US" sz="2000" dirty="0">
                <a:latin typeface="+mj-lt"/>
                <a:ea typeface="+mj-ea"/>
                <a:cs typeface="+mj-cs"/>
              </a:rPr>
              <a:t>) = Info([4, 6]) - Info ([3, 2], [1, 4]) = 0.971 - 0.846 = 0.125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Information gain (career) = Info([4, 6]) - Info ([3, 2], [1, 4]) = = 0.125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Information gain (years of experiences) = Info([4, 6]) - Info ([1, 2], [1, 2], [2, 2]) 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			                       = 0.971 – (3/10 * 0.918 + 3/10 * 0.918 + 4/10 * 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1)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	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		                       = 0.971 – 0.9508  = 0.0202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endParaRPr lang="en-US" sz="2000" dirty="0"/>
          </a:p>
          <a:p>
            <a:pPr algn="l"/>
            <a:r>
              <a:rPr lang="en-US" sz="2000" b="1" u="sng" dirty="0">
                <a:latin typeface="+mj-lt"/>
                <a:ea typeface="+mj-ea"/>
                <a:cs typeface="+mj-cs"/>
              </a:rPr>
              <a:t>Continue to split: 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the 2</a:t>
            </a:r>
            <a:r>
              <a:rPr lang="en-US" sz="2000" b="1" u="sng" baseline="30000" dirty="0" smtClean="0">
                <a:latin typeface="+mj-lt"/>
                <a:ea typeface="+mj-ea"/>
                <a:cs typeface="+mj-cs"/>
              </a:rPr>
              <a:t>nd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node under </a:t>
            </a:r>
            <a:r>
              <a:rPr lang="en-US" sz="2000" b="1" u="sng" dirty="0">
                <a:latin typeface="+mj-lt"/>
                <a:ea typeface="+mj-ea"/>
                <a:cs typeface="+mj-cs"/>
              </a:rPr>
              <a:t>college 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Career= “management ”: Info([2, 0]) = 0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Career= “service ”: Info([1, 2]) = = 0.918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Information gain (career) = info([3, 2]) - Info ([2, 0], [1, 2])  = 0.971 –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3/5 * 0.918 </a:t>
            </a:r>
            <a:r>
              <a:rPr lang="en-US" sz="2000" dirty="0">
                <a:latin typeface="+mj-lt"/>
                <a:ea typeface="+mj-ea"/>
                <a:cs typeface="+mj-cs"/>
              </a:rPr>
              <a:t>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0.4202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32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987160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 2: Decision Tree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3861" y="1274704"/>
            <a:ext cx="10491789" cy="5126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u="sng" dirty="0" smtClean="0">
                <a:latin typeface="+mj-lt"/>
                <a:ea typeface="+mj-ea"/>
                <a:cs typeface="+mj-cs"/>
              </a:rPr>
              <a:t>Continue </a:t>
            </a:r>
            <a:r>
              <a:rPr lang="en-US" sz="2000" b="1" u="sng" dirty="0">
                <a:latin typeface="+mj-lt"/>
                <a:ea typeface="+mj-ea"/>
                <a:cs typeface="+mj-cs"/>
              </a:rPr>
              <a:t>to split: 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2</a:t>
            </a:r>
            <a:r>
              <a:rPr lang="en-US" sz="2000" b="1" u="sng" baseline="30000" dirty="0" smtClean="0">
                <a:latin typeface="+mj-lt"/>
                <a:ea typeface="+mj-ea"/>
                <a:cs typeface="+mj-cs"/>
              </a:rPr>
              <a:t>nd</a:t>
            </a:r>
            <a:r>
              <a:rPr lang="en-US" sz="2000" b="1" u="sng" dirty="0" smtClean="0">
                <a:latin typeface="+mj-lt"/>
                <a:ea typeface="+mj-ea"/>
                <a:cs typeface="+mj-cs"/>
              </a:rPr>
              <a:t> node under high school </a:t>
            </a: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Years of experiences = “more than 10 ”: Info([1, 1]) 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1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Years of experiences = “less than 3, 3 to 10”: Info([0, 3]) 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0</a:t>
            </a:r>
          </a:p>
          <a:p>
            <a:pPr algn="l"/>
            <a:endParaRPr lang="en-US" sz="20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>
                <a:latin typeface="+mj-lt"/>
                <a:ea typeface="+mj-ea"/>
                <a:cs typeface="+mj-cs"/>
              </a:rPr>
              <a:t>Information gain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(years of experiences) </a:t>
            </a:r>
            <a:r>
              <a:rPr lang="en-US" sz="2000" dirty="0">
                <a:latin typeface="+mj-lt"/>
                <a:ea typeface="+mj-ea"/>
                <a:cs typeface="+mj-cs"/>
              </a:rPr>
              <a:t>= info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([1, 4]) </a:t>
            </a:r>
            <a:r>
              <a:rPr lang="en-US" sz="2000" dirty="0">
                <a:latin typeface="+mj-lt"/>
                <a:ea typeface="+mj-ea"/>
                <a:cs typeface="+mj-cs"/>
              </a:rPr>
              <a:t>- Info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([1, </a:t>
            </a:r>
            <a:r>
              <a:rPr lang="en-US" sz="2000" dirty="0">
                <a:latin typeface="+mj-lt"/>
                <a:ea typeface="+mj-ea"/>
                <a:cs typeface="+mj-cs"/>
              </a:rPr>
              <a:t>1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], [0, </a:t>
            </a:r>
            <a:r>
              <a:rPr lang="en-US" sz="2000" dirty="0">
                <a:latin typeface="+mj-lt"/>
                <a:ea typeface="+mj-ea"/>
                <a:cs typeface="+mj-cs"/>
              </a:rPr>
              <a:t>3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])  </a:t>
            </a:r>
            <a:r>
              <a:rPr lang="en-US" sz="2000" dirty="0">
                <a:latin typeface="+mj-lt"/>
                <a:ea typeface="+mj-ea"/>
                <a:cs typeface="+mj-cs"/>
              </a:rPr>
              <a:t>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0.722 </a:t>
            </a:r>
            <a:r>
              <a:rPr lang="en-US" sz="2000" dirty="0">
                <a:latin typeface="+mj-lt"/>
                <a:ea typeface="+mj-ea"/>
                <a:cs typeface="+mj-cs"/>
              </a:rPr>
              <a:t>– 2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/5 * 1 </a:t>
            </a:r>
            <a:r>
              <a:rPr lang="en-US" sz="2000" dirty="0">
                <a:latin typeface="+mj-lt"/>
                <a:ea typeface="+mj-ea"/>
                <a:cs typeface="+mj-cs"/>
              </a:rPr>
              <a:t>= 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0.322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149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3" y="449804"/>
            <a:ext cx="7603529" cy="6336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88846" y="5259518"/>
            <a:ext cx="1476396" cy="3983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 High, 0 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1351" y="4406033"/>
            <a:ext cx="1447775" cy="2945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 High, 1 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0159" y="6042284"/>
            <a:ext cx="1467916" cy="3728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0 High, 1 </a:t>
            </a:r>
            <a:r>
              <a:rPr lang="en-US" dirty="0" smtClean="0">
                <a:solidFill>
                  <a:schemeClr val="tx1"/>
                </a:solidFill>
              </a:rPr>
              <a:t>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509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Question 2: </a:t>
            </a:r>
            <a:r>
              <a:rPr lang="en-US" sz="4000" smtClean="0"/>
              <a:t>Decision </a:t>
            </a:r>
            <a:r>
              <a:rPr lang="en-US" sz="4000" smtClean="0"/>
              <a:t>Tree - prune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7318" y="2393738"/>
            <a:ext cx="3795308" cy="36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Prune the tree with validation </a:t>
            </a:r>
            <a:r>
              <a:rPr lang="en-US" sz="2000" dirty="0" smtClean="0"/>
              <a:t>data: </a:t>
            </a:r>
          </a:p>
          <a:p>
            <a:pPr algn="l"/>
            <a:r>
              <a:rPr lang="en-US" sz="2000" dirty="0" smtClean="0"/>
              <a:t>We don’t have enough validations at each nodes to compare the errors of keeping or pruning the leaves.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If we prune only based on those 3 validations, the tree will become -&gt; see next slide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40"/>
            <a:ext cx="5280044" cy="10424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27945" y="2887815"/>
            <a:ext cx="1661847" cy="920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Decision  Errors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           </a:t>
            </a:r>
            <a:r>
              <a:rPr lang="en-US" dirty="0" smtClean="0">
                <a:solidFill>
                  <a:schemeClr val="tx1"/>
                </a:solidFill>
              </a:rPr>
              <a:t>NA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Prune      </a:t>
            </a:r>
            <a:r>
              <a:rPr lang="en-US" dirty="0" smtClean="0">
                <a:solidFill>
                  <a:schemeClr val="tx1"/>
                </a:solidFill>
              </a:rPr>
              <a:t>     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01456" y="3413298"/>
            <a:ext cx="1661847" cy="920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Decision  Errors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          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Prune      </a:t>
            </a:r>
            <a:r>
              <a:rPr lang="en-US" dirty="0" smtClean="0">
                <a:solidFill>
                  <a:schemeClr val="tx1"/>
                </a:solidFill>
              </a:rPr>
              <a:t>    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32626" y="1967494"/>
            <a:ext cx="1661847" cy="920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Decision  Errors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Keep           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Prune      </a:t>
            </a:r>
            <a:r>
              <a:rPr lang="en-US" dirty="0" smtClean="0">
                <a:solidFill>
                  <a:schemeClr val="tx1"/>
                </a:solidFill>
              </a:rPr>
              <a:t>    NA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3" y="449804"/>
            <a:ext cx="7603529" cy="633627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6509" y="261557"/>
            <a:ext cx="7906544" cy="699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Question 2: </a:t>
            </a:r>
            <a:r>
              <a:rPr lang="en-US" sz="4000" smtClean="0"/>
              <a:t>Decision </a:t>
            </a:r>
            <a:r>
              <a:rPr lang="en-US" sz="4000" smtClean="0"/>
              <a:t>Tree - prune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51731" y="3617941"/>
            <a:ext cx="2834532" cy="8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/>
              <a:t>The pruned tree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40"/>
            <a:ext cx="5280044" cy="10424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80044" y="1814513"/>
            <a:ext cx="3252336" cy="42277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1" y="336551"/>
            <a:ext cx="10387013" cy="649287"/>
          </a:xfrm>
        </p:spPr>
        <p:txBody>
          <a:bodyPr>
            <a:normAutofit fontScale="90000"/>
          </a:bodyPr>
          <a:lstStyle/>
          <a:p>
            <a:r>
              <a:rPr lang="en-US" smtClean="0"/>
              <a:t>Question 3: SVM using Weka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303279"/>
            <a:ext cx="2376488" cy="517317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PolyKernel</a:t>
            </a:r>
            <a:endParaRPr lang="en-US" sz="2000" dirty="0"/>
          </a:p>
          <a:p>
            <a:r>
              <a:rPr lang="en-US" sz="2000" dirty="0" smtClean="0"/>
              <a:t>Exponent = 1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Correctly classified instances: 717, 84.74118% </a:t>
            </a:r>
            <a:endParaRPr lang="en-US" sz="2000" dirty="0"/>
          </a:p>
          <a:p>
            <a:r>
              <a:rPr lang="en-US" sz="2000" dirty="0" smtClean="0"/>
              <a:t>Incorrectly classified instances: 129,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13" y="1303279"/>
            <a:ext cx="8836024" cy="51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792</Words>
  <Application>Microsoft Macintosh PowerPoint</Application>
  <PresentationFormat>Widescreen</PresentationFormat>
  <Paragraphs>128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3: SVM using Weka</vt:lpstr>
      <vt:lpstr>Question 3: SVM using Weka</vt:lpstr>
      <vt:lpstr>Question 3: SVM using Weka</vt:lpstr>
      <vt:lpstr>Question 3: SVM using Weka</vt:lpstr>
      <vt:lpstr>Question 3: SVM using Weka</vt:lpstr>
      <vt:lpstr>Question 3: SVM using Weka</vt:lpstr>
      <vt:lpstr>Question 4: Kernels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张又菲</dc:creator>
  <cp:lastModifiedBy>张又菲</cp:lastModifiedBy>
  <cp:revision>30</cp:revision>
  <dcterms:created xsi:type="dcterms:W3CDTF">2018-10-12T18:17:13Z</dcterms:created>
  <dcterms:modified xsi:type="dcterms:W3CDTF">2018-10-15T00:05:13Z</dcterms:modified>
</cp:coreProperties>
</file>