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73" r:id="rId4"/>
    <p:sldId id="274" r:id="rId5"/>
    <p:sldId id="275" r:id="rId6"/>
    <p:sldId id="278" r:id="rId7"/>
    <p:sldId id="272" r:id="rId8"/>
    <p:sldId id="265" r:id="rId9"/>
    <p:sldId id="262" r:id="rId10"/>
    <p:sldId id="263" r:id="rId11"/>
    <p:sldId id="266" r:id="rId12"/>
    <p:sldId id="268" r:id="rId13"/>
    <p:sldId id="267" r:id="rId14"/>
    <p:sldId id="269" r:id="rId15"/>
    <p:sldId id="271" r:id="rId16"/>
    <p:sldId id="276" r:id="rId17"/>
    <p:sldId id="277" r:id="rId18"/>
    <p:sldId id="25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12"/>
    <p:restoredTop sz="94640"/>
  </p:normalViewPr>
  <p:slideViewPr>
    <p:cSldViewPr snapToGrid="0" snapToObjects="1">
      <p:cViewPr>
        <p:scale>
          <a:sx n="109" d="100"/>
          <a:sy n="109" d="100"/>
        </p:scale>
        <p:origin x="3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52A4E-0034-6E49-9C71-D7A5F8957AF8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915CA-A2C7-9642-96E1-9B14B5294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8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915CA-A2C7-9642-96E1-9B14B5294B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43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915CA-A2C7-9642-96E1-9B14B5294B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1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29A0-B7A9-BB4A-BB86-C96DADED5A0C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3D92-F388-DD44-8460-09A81F75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6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29A0-B7A9-BB4A-BB86-C96DADED5A0C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3D92-F388-DD44-8460-09A81F75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9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29A0-B7A9-BB4A-BB86-C96DADED5A0C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3D92-F388-DD44-8460-09A81F75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29A0-B7A9-BB4A-BB86-C96DADED5A0C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3D92-F388-DD44-8460-09A81F75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4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29A0-B7A9-BB4A-BB86-C96DADED5A0C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3D92-F388-DD44-8460-09A81F75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1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29A0-B7A9-BB4A-BB86-C96DADED5A0C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3D92-F388-DD44-8460-09A81F75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3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29A0-B7A9-BB4A-BB86-C96DADED5A0C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3D92-F388-DD44-8460-09A81F75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29A0-B7A9-BB4A-BB86-C96DADED5A0C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3D92-F388-DD44-8460-09A81F75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0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29A0-B7A9-BB4A-BB86-C96DADED5A0C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3D92-F388-DD44-8460-09A81F75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29A0-B7A9-BB4A-BB86-C96DADED5A0C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3D92-F388-DD44-8460-09A81F75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7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29A0-B7A9-BB4A-BB86-C96DADED5A0C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3D92-F388-DD44-8460-09A81F75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8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A29A0-B7A9-BB4A-BB86-C96DADED5A0C}" type="datetimeFigureOut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83D92-F388-DD44-8460-09A81F75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5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CISC6930 Data Mining</a:t>
            </a:r>
            <a:br>
              <a:rPr lang="en-US" dirty="0" smtClean="0"/>
            </a:br>
            <a:r>
              <a:rPr lang="en-US" dirty="0" smtClean="0"/>
              <a:t>Assignment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11507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Youfei Zhang</a:t>
            </a:r>
          </a:p>
          <a:p>
            <a:r>
              <a:rPr lang="en-US" sz="3200" dirty="0" smtClean="0"/>
              <a:t>(yzhang737)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85527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436" y="17025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Question </a:t>
            </a:r>
            <a:r>
              <a:rPr lang="en-US" sz="4000" dirty="0"/>
              <a:t>3</a:t>
            </a:r>
            <a:r>
              <a:rPr lang="en-US" sz="4000" dirty="0" smtClean="0"/>
              <a:t>: Scattering Criteria</a:t>
            </a:r>
            <a:endParaRPr lang="en-US" sz="40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8338" y="1898613"/>
                <a:ext cx="11123951" cy="4633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lphaLcParenBoth"/>
                </a:pPr>
                <a:r>
                  <a:rPr lang="en-US" sz="2000" dirty="0" smtClean="0">
                    <a:latin typeface="+mj-lt"/>
                  </a:rPr>
                  <a:t>The mean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+mj-lt"/>
                  </a:rPr>
                  <a:t> </a:t>
                </a:r>
                <a:endParaRPr lang="en-US" sz="2000" dirty="0">
                  <a:latin typeface="+mj-lt"/>
                </a:endParaRPr>
              </a:p>
              <a:p>
                <a:pPr algn="ctr"/>
                <a:r>
                  <a:rPr lang="en-US" sz="2000" dirty="0" smtClean="0">
                    <a:latin typeface="+mj-lt"/>
                  </a:rPr>
                  <a:t>number of points in cluster C1 = 3</a:t>
                </a:r>
              </a:p>
              <a:p>
                <a:pPr algn="ctr"/>
                <a:r>
                  <a:rPr lang="en-US" sz="2000" dirty="0"/>
                  <a:t>number of points in cluster C1 = </a:t>
                </a:r>
                <a:r>
                  <a:rPr lang="en-US" sz="2000" dirty="0" smtClean="0"/>
                  <a:t>5</a:t>
                </a:r>
                <a:endParaRPr lang="en-US" sz="2000" dirty="0"/>
              </a:p>
              <a:p>
                <a:endParaRPr lang="en-US" sz="20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mr-IN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20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3</m:t>
                          </m:r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 smtClean="0">
                  <a:latin typeface="+mj-lt"/>
                </a:endParaRPr>
              </a:p>
              <a:p>
                <a:endParaRPr lang="en-US" sz="20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5</m:t>
                          </m:r>
                        </m:den>
                      </m:f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 smtClean="0">
                  <a:latin typeface="+mj-lt"/>
                </a:endParaRPr>
              </a:p>
              <a:p>
                <a:endParaRPr lang="en-US" sz="2000" dirty="0" smtClean="0">
                  <a:latin typeface="+mj-lt"/>
                </a:endParaRPr>
              </a:p>
              <a:p>
                <a:r>
                  <a:rPr lang="en-US" sz="2000" dirty="0" smtClean="0"/>
                  <a:t>(b) The </a:t>
                </a:r>
                <a:r>
                  <a:rPr lang="en-US" sz="2000" dirty="0"/>
                  <a:t>total mean vector m 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</a:rPr>
                        <m:t>𝑚</m:t>
                      </m:r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charset="0"/>
                            </a:rPr>
                            <m:t>8</m:t>
                          </m:r>
                        </m:den>
                      </m:f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mr-IN" sz="2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charset="0"/>
                                </a:rPr>
                                <m:t>41/8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38" y="1898613"/>
                <a:ext cx="11123951" cy="4633320"/>
              </a:xfrm>
              <a:prstGeom prst="rect">
                <a:avLst/>
              </a:prstGeom>
              <a:blipFill rotWithShape="0">
                <a:blip r:embed="rId2"/>
                <a:stretch>
                  <a:fillRect l="-603" t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36" y="1248166"/>
            <a:ext cx="7975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05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470" y="31572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Question </a:t>
            </a:r>
            <a:r>
              <a:rPr lang="en-US" sz="4000" dirty="0"/>
              <a:t>3</a:t>
            </a:r>
            <a:r>
              <a:rPr lang="en-US" sz="4000" dirty="0" smtClean="0"/>
              <a:t>: Scattering Criteria</a:t>
            </a:r>
            <a:endParaRPr lang="en-US" sz="40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0470" y="2131909"/>
                <a:ext cx="11353800" cy="4303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j-lt"/>
                  </a:rPr>
                  <a:t>(c) The scatter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 smtClean="0">
                  <a:latin typeface="+mj-lt"/>
                </a:endParaRPr>
              </a:p>
              <a:p>
                <a:endParaRPr lang="en-US" sz="2400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sz="2400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mr-IN" sz="24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mr-IN" sz="240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</m:t>
                                </m:r>
                              </m:den>
                            </m:f>
                          </m:e>
                        </m:d>
                        <m:r>
                          <a:rPr lang="en-US" sz="2400" b="0" i="1" smtClean="0">
                            <a:latin typeface="Cambria Math" charset="0"/>
                          </a:rPr>
                          <m:t>−</m:t>
                        </m:r>
                        <m:d>
                          <m:dPr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mr-IN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⋅</m:t>
                    </m:r>
                    <m:sSup>
                      <m:sSupPr>
                        <m:ctrlPr>
                          <a:rPr lang="mr-IN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mr-IN" sz="24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1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400" i="1">
                                <a:latin typeface="Cambria Math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mr-IN" sz="24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</m:oMath>
                </a14:m>
                <a:r>
                  <a:rPr lang="mr-I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mr-IN" sz="2400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−</m:t>
                        </m:r>
                        <m:d>
                          <m:dPr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mr-I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⋅</m:t>
                    </m:r>
                    <m:sSup>
                      <m:sSupPr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mr-IN" sz="24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400" i="1">
                                <a:latin typeface="Cambria Math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mr-IN" sz="24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m:rPr>
                        <m:nor/>
                      </m:rPr>
                      <a:rPr lang="mr-IN" sz="2400" dirty="0"/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mr-IN" sz="2400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−</m:t>
                        </m:r>
                        <m:d>
                          <m:dPr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mr-I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⋅</m:t>
                    </m:r>
                    <m:sSup>
                      <m:sSupPr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mr-IN" sz="24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400" i="1">
                                <a:latin typeface="Cambria Math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mr-IN" sz="24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sz="2400" b="0" i="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mr-IN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d>
                        <m:dPr>
                          <m:ctrlPr>
                            <a:rPr lang="mr-IN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d>
                        <m:dPr>
                          <m:ctrlPr>
                            <a:rPr lang="mr-IN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mr-IN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d>
                        <m:dPr>
                          <m:ctrlPr>
                            <a:rPr lang="mr-IN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d>
                        <m:dPr>
                          <m:ctrlPr>
                            <a:rPr lang="mr-IN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mr-IN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d>
                        <m:dPr>
                          <m:ctrlPr>
                            <a:rPr lang="mr-IN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smtClean="0">
                  <a:latin typeface="+mj-lt"/>
                  <a:ea typeface="Cambria Math" charset="0"/>
                  <a:cs typeface="Cambria Math" charset="0"/>
                </a:endParaRPr>
              </a:p>
              <a:p>
                <a:endParaRPr lang="en-US" sz="240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ctrlPr>
                          <a:rPr lang="mr-IN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4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d>
                      <m:dPr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>
                    <a:latin typeface="+mj-lt"/>
                  </a:rPr>
                  <a:t>+</a:t>
                </a:r>
                <a:r>
                  <a:rPr lang="mr-IN" sz="24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>
                  <a:ea typeface="Cambria Math" charset="0"/>
                  <a:cs typeface="Cambria Math" charset="0"/>
                </a:endParaRPr>
              </a:p>
              <a:p>
                <a:endParaRPr lang="en-US" sz="240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mr-IN" sz="2400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70" y="2131909"/>
                <a:ext cx="11353800" cy="4303229"/>
              </a:xfrm>
              <a:prstGeom prst="rect">
                <a:avLst/>
              </a:prstGeom>
              <a:blipFill rotWithShape="0">
                <a:blip r:embed="rId2"/>
                <a:stretch>
                  <a:fillRect l="-805" t="-1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70" y="1393634"/>
            <a:ext cx="7975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470" y="30284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Question </a:t>
            </a:r>
            <a:r>
              <a:rPr lang="en-US" sz="4000" dirty="0"/>
              <a:t>3</a:t>
            </a:r>
            <a:r>
              <a:rPr lang="en-US" sz="4000" dirty="0" smtClean="0"/>
              <a:t>: Scattering Criteria</a:t>
            </a:r>
            <a:endParaRPr lang="en-US" sz="40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0470" y="2196304"/>
                <a:ext cx="11353800" cy="3870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j-lt"/>
                  </a:rPr>
                  <a:t>(c) The scatter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 smtClean="0">
                  <a:latin typeface="+mj-lt"/>
                </a:endParaRPr>
              </a:p>
              <a:p>
                <a:endParaRPr lang="en-US" sz="2400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sz="2400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mr-IN" sz="24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mr-IN" sz="240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 b="0" i="1" smtClean="0">
                            <a:latin typeface="Cambria Math" charset="0"/>
                          </a:rPr>
                          <m:t>−</m:t>
                        </m:r>
                        <m:d>
                          <m:dPr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mr-IN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⋅</m:t>
                    </m:r>
                    <m:sSup>
                      <m:sSupPr>
                        <m:ctrlPr>
                          <a:rPr lang="mr-IN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mr-IN" sz="24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400" i="1">
                                <a:latin typeface="Cambria Math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mr-IN" sz="24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</m:oMath>
                </a14:m>
                <a:r>
                  <a:rPr lang="mr-I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mr-IN" sz="2400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−</m:t>
                        </m:r>
                        <m:d>
                          <m:dPr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mr-I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⋅</m:t>
                    </m:r>
                    <m:sSup>
                      <m:sSupPr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mr-IN" sz="24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400" i="1">
                                <a:latin typeface="Cambria Math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mr-IN" sz="24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m:rPr>
                        <m:nor/>
                      </m:rPr>
                      <a:rPr lang="mr-IN" sz="2400" dirty="0"/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mr-IN" sz="2400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−</m:t>
                        </m:r>
                        <m:d>
                          <m:dPr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mr-I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⋅</m:t>
                    </m:r>
                    <m:sSup>
                      <m:sSupPr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mr-IN" sz="24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400" i="1">
                                <a:latin typeface="Cambria Math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mr-IN" sz="24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mr-IN" sz="2400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−</m:t>
                        </m:r>
                        <m:d>
                          <m:dPr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mr-I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⋅</m:t>
                    </m:r>
                    <m:sSup>
                      <m:sSupPr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mr-IN" sz="24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8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400" i="1">
                                <a:latin typeface="Cambria Math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mr-IN" sz="24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m:rPr>
                        <m:nor/>
                      </m:rPr>
                      <a:rPr lang="mr-IN" sz="2400" dirty="0"/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mr-IN" sz="2400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−</m:t>
                        </m:r>
                        <m:d>
                          <m:dPr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mr-I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⋅</m:t>
                    </m:r>
                    <m:sSup>
                      <m:sSupPr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mr-IN" sz="24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400" i="1">
                                <a:latin typeface="Cambria Math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mr-IN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mr-IN" sz="24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sz="2400" b="0" i="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ctrlPr>
                          <a:rPr lang="mr-I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mr-IN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mr-I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d>
                      <m:dPr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4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d>
                      <m:dPr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mr-I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mr-I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d>
                      <m:dPr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d>
                      <m:dPr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mr-I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mr-I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d>
                      <m:dPr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d>
                      <m:dPr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mr-I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mr-I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d>
                      <m:dPr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d>
                      <m:dPr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mr-I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mr-I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d>
                      <m:dPr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>
                  <a:latin typeface="+mj-lt"/>
                  <a:ea typeface="Cambria Math" charset="0"/>
                  <a:cs typeface="Cambria Math" charset="0"/>
                </a:endParaRPr>
              </a:p>
              <a:p>
                <a:endParaRPr lang="en-US" sz="240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ctrlPr>
                          <a:rPr lang="mr-IN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4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d>
                      <m:dPr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>
                    <a:latin typeface="+mj-lt"/>
                  </a:rPr>
                  <a:t>+</a:t>
                </a:r>
                <a:r>
                  <a:rPr lang="mr-IN" sz="24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+</a:t>
                </a:r>
                <a:r>
                  <a:rPr lang="mr-IN" sz="24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d>
                      <m:dPr>
                        <m:ctrlPr>
                          <a:rPr lang="mr-I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40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mr-IN" sz="2400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70" y="2196304"/>
                <a:ext cx="11353800" cy="3870675"/>
              </a:xfrm>
              <a:prstGeom prst="rect">
                <a:avLst/>
              </a:prstGeom>
              <a:blipFill rotWithShape="0">
                <a:blip r:embed="rId2"/>
                <a:stretch>
                  <a:fillRect l="-805" t="-1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70" y="1380755"/>
            <a:ext cx="7975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05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62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Question </a:t>
            </a:r>
            <a:r>
              <a:rPr lang="en-US" sz="4000" dirty="0"/>
              <a:t>3</a:t>
            </a:r>
            <a:r>
              <a:rPr lang="en-US" sz="4000" dirty="0" smtClean="0"/>
              <a:t>: Scattering Criteria</a:t>
            </a:r>
            <a:endParaRPr lang="en-US" sz="40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0470" y="1618477"/>
                <a:ext cx="11565228" cy="4974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j-lt"/>
                  </a:rPr>
                  <a:t>(d) The within-cluster scatter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𝑊</m:t>
                        </m:r>
                      </m:sub>
                    </m:sSub>
                  </m:oMath>
                </a14:m>
                <a:endParaRPr lang="en-US" sz="24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smtClean="0">
                  <a:latin typeface="+mj-lt"/>
                </a:endParaRPr>
              </a:p>
              <a:p>
                <a:endParaRPr lang="en-US" sz="2400" dirty="0" smtClean="0">
                  <a:latin typeface="+mj-lt"/>
                </a:endParaRPr>
              </a:p>
              <a:p>
                <a:r>
                  <a:rPr lang="en-US" sz="2400" dirty="0" smtClean="0"/>
                  <a:t>(e) </a:t>
                </a:r>
                <a:r>
                  <a:rPr lang="en-US" sz="2400" dirty="0"/>
                  <a:t>The </a:t>
                </a:r>
                <a:r>
                  <a:rPr lang="en-US" sz="2400" dirty="0" smtClean="0"/>
                  <a:t>between-cluster </a:t>
                </a:r>
                <a:r>
                  <a:rPr lang="en-US" sz="2400" dirty="0"/>
                  <a:t>scatter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2400" dirty="0">
                  <a:latin typeface="+mj-lt"/>
                </a:endParaRPr>
              </a:p>
              <a:p>
                <a:endParaRPr lang="en-US" sz="24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i="1">
                              <a:latin typeface="Cambria Math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41/8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mr-IN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⋅</m:t>
                      </m:r>
                      <m:sSup>
                        <m:sSupPr>
                          <m:ctrlPr>
                            <a:rPr lang="mr-IN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mr-IN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mr-IN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41/8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mr-IN" sz="2400" dirty="0"/>
                        <m:t> </m:t>
                      </m:r>
                      <m:r>
                        <m:rPr>
                          <m:nor/>
                        </m:rPr>
                        <a:rPr lang="en-US" sz="2400" b="0" i="0" dirty="0" smtClean="0"/>
                        <m:t>5</m:t>
                      </m:r>
                      <m:r>
                        <a:rPr lang="en-US" sz="24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i="1">
                              <a:latin typeface="Cambria Math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41/8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mr-IN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⋅</m:t>
                      </m:r>
                      <m:sSup>
                        <m:sSupPr>
                          <m:ctrlPr>
                            <a:rPr lang="mr-IN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mr-IN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7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mr-IN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mr-IN" sz="2400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41/8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sz="240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=2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d>
                        <m:dPr>
                          <m:ctrlPr>
                            <a:rPr lang="mr-IN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25/8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mr-IN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d>
                        <m:dPr>
                          <m:ctrlPr>
                            <a:rPr lang="mr-IN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25/8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400" dirty="0"/>
                        <m:t>5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d>
                        <m:dPr>
                          <m:ctrlPr>
                            <a:rPr lang="mr-IN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5/8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mr-IN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d>
                        <m:dPr>
                          <m:ctrlPr>
                            <a:rPr lang="mr-IN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5/8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sz="24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2×</m:t>
                    </m:r>
                    <m:d>
                      <m:dPr>
                        <m:begChr m:val="["/>
                        <m:endChr m:val="]"/>
                        <m:ctrlPr>
                          <a:rPr lang="mr-IN" sz="240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40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6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25/64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5</m:t>
                    </m:r>
                    <m:r>
                      <a:rPr lang="en-US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mr-I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mr-IN" sz="2400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25/64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sz="2400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375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/64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70" y="1618477"/>
                <a:ext cx="11565228" cy="4974182"/>
              </a:xfrm>
              <a:prstGeom prst="rect">
                <a:avLst/>
              </a:prstGeom>
              <a:blipFill rotWithShape="0">
                <a:blip r:embed="rId2"/>
                <a:stretch>
                  <a:fillRect l="-790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70" y="976720"/>
            <a:ext cx="7975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13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1" y="31572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Question </a:t>
            </a:r>
            <a:r>
              <a:rPr lang="en-US" sz="4000" dirty="0"/>
              <a:t>3</a:t>
            </a:r>
            <a:r>
              <a:rPr lang="en-US" sz="4000" dirty="0" smtClean="0"/>
              <a:t>: Scattering Criteria</a:t>
            </a:r>
            <a:endParaRPr lang="en-US" sz="40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25321" y="2242000"/>
                <a:ext cx="9175229" cy="1819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j-lt"/>
                  </a:rPr>
                  <a:t>(f) The scatter criterion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𝑡𝑟</m:t>
                        </m:r>
                        <m:r>
                          <a:rPr lang="en-US" sz="240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𝑡𝑟</m:t>
                        </m:r>
                        <m:r>
                          <a:rPr lang="en-US" sz="240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 smtClean="0">
                  <a:latin typeface="+mj-lt"/>
                </a:endParaRPr>
              </a:p>
              <a:p>
                <a:endParaRPr lang="en-US" sz="24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𝑡𝑟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𝑡𝑟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375/64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14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375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896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=2.65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21" y="2242000"/>
                <a:ext cx="9175229" cy="1819024"/>
              </a:xfrm>
              <a:prstGeom prst="rect">
                <a:avLst/>
              </a:prstGeom>
              <a:blipFill rotWithShape="0">
                <a:blip r:embed="rId2"/>
                <a:stretch>
                  <a:fillRect l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21" y="1393633"/>
            <a:ext cx="7975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9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564" y="-8310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Question 4: DBSCAN:</a:t>
            </a:r>
            <a:endParaRPr lang="en-US" sz="40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6564" y="1435444"/>
            <a:ext cx="7150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Both"/>
            </a:pPr>
            <a:r>
              <a:rPr lang="en-US" sz="2400" b="1" dirty="0" smtClean="0">
                <a:latin typeface="+mj-lt"/>
              </a:rPr>
              <a:t>List the clusters in terms of their points </a:t>
            </a:r>
            <a:endParaRPr lang="en-US" sz="2400" b="1" dirty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r>
              <a:rPr lang="en-US" sz="2300" dirty="0" smtClean="0">
                <a:latin typeface="+mj-lt"/>
              </a:rPr>
              <a:t>Cluster 1: {(2, 3), (1, 2), (3, 4)} </a:t>
            </a:r>
          </a:p>
          <a:p>
            <a:r>
              <a:rPr lang="en-US" sz="2300" dirty="0" smtClean="0">
                <a:latin typeface="+mj-lt"/>
              </a:rPr>
              <a:t>Cluster 2: </a:t>
            </a:r>
            <a:r>
              <a:rPr lang="en-US" sz="2300" dirty="0"/>
              <a:t>{(5, 1), (4, 2), (6, 2</a:t>
            </a:r>
            <a:r>
              <a:rPr lang="en-US" sz="2300" dirty="0" smtClean="0"/>
              <a:t>), </a:t>
            </a:r>
            <a:r>
              <a:rPr lang="en-US" sz="2300" dirty="0"/>
              <a:t>(5, 3</a:t>
            </a:r>
            <a:r>
              <a:rPr lang="en-US" sz="2300" dirty="0" smtClean="0"/>
              <a:t>)}</a:t>
            </a:r>
            <a:endParaRPr lang="en-US" sz="2300" dirty="0"/>
          </a:p>
          <a:p>
            <a:endParaRPr lang="en-US" sz="24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64" y="963934"/>
            <a:ext cx="7150100" cy="444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804" y="659624"/>
            <a:ext cx="2751450" cy="381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8" y="3124200"/>
            <a:ext cx="8407400" cy="3733800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1348727" y="4507923"/>
            <a:ext cx="773723" cy="281354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3681619" y="4490793"/>
            <a:ext cx="773723" cy="281354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4483478" y="5519651"/>
            <a:ext cx="773723" cy="281354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6064921" y="5519651"/>
            <a:ext cx="773723" cy="281354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5285922" y="5195070"/>
            <a:ext cx="773723" cy="281354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6867073" y="5181002"/>
            <a:ext cx="773723" cy="281354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6076936" y="6188825"/>
            <a:ext cx="773723" cy="281354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4483478" y="6188825"/>
            <a:ext cx="773723" cy="281354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2907896" y="3799923"/>
            <a:ext cx="773723" cy="281354"/>
          </a:xfrm>
          <a:prstGeom prst="frame">
            <a:avLst/>
          </a:prstGeom>
          <a:solidFill>
            <a:schemeClr val="accent2"/>
          </a:solidFill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/>
          <p:cNvSpPr/>
          <p:nvPr/>
        </p:nvSpPr>
        <p:spPr>
          <a:xfrm>
            <a:off x="2921963" y="4836355"/>
            <a:ext cx="773723" cy="281354"/>
          </a:xfrm>
          <a:prstGeom prst="frame">
            <a:avLst/>
          </a:prstGeom>
          <a:solidFill>
            <a:schemeClr val="accent2"/>
          </a:solidFill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/>
          <p:cNvSpPr/>
          <p:nvPr/>
        </p:nvSpPr>
        <p:spPr>
          <a:xfrm>
            <a:off x="5285921" y="5856253"/>
            <a:ext cx="773723" cy="281354"/>
          </a:xfrm>
          <a:prstGeom prst="frame">
            <a:avLst/>
          </a:prstGeom>
          <a:solidFill>
            <a:schemeClr val="accent2"/>
          </a:solidFill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/>
          <p:cNvSpPr/>
          <p:nvPr/>
        </p:nvSpPr>
        <p:spPr>
          <a:xfrm>
            <a:off x="6850659" y="5850176"/>
            <a:ext cx="773723" cy="281354"/>
          </a:xfrm>
          <a:prstGeom prst="frame">
            <a:avLst/>
          </a:prstGeom>
          <a:solidFill>
            <a:schemeClr val="accent2"/>
          </a:solidFill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71" y="0"/>
            <a:ext cx="4091729" cy="295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35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80" y="32859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Question 4: DBSCAN</a:t>
            </a:r>
            <a:endParaRPr lang="en-US" sz="40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437" y="2141642"/>
            <a:ext cx="55359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(b) What are the density-connected points?</a:t>
            </a:r>
          </a:p>
          <a:p>
            <a:pPr marL="457200" indent="-457200">
              <a:buAutoNum type="alphaLcParenBoth"/>
            </a:pPr>
            <a:endParaRPr lang="en-US" sz="2400" dirty="0">
              <a:latin typeface="+mj-lt"/>
            </a:endParaRPr>
          </a:p>
          <a:p>
            <a:r>
              <a:rPr lang="en-US" sz="2400" dirty="0" smtClean="0"/>
              <a:t>(3</a:t>
            </a:r>
            <a:r>
              <a:rPr lang="en-US" sz="2400" dirty="0"/>
              <a:t>, 4</a:t>
            </a:r>
            <a:r>
              <a:rPr lang="en-US" sz="2400" dirty="0" smtClean="0"/>
              <a:t>), </a:t>
            </a:r>
            <a:r>
              <a:rPr lang="en-US" sz="2400" dirty="0"/>
              <a:t>(2, 3</a:t>
            </a:r>
            <a:r>
              <a:rPr lang="en-US" sz="2400" dirty="0" smtClean="0"/>
              <a:t>) and </a:t>
            </a:r>
            <a:r>
              <a:rPr lang="en-US" sz="2400" dirty="0"/>
              <a:t>(1, 2</a:t>
            </a:r>
            <a:r>
              <a:rPr lang="en-US" sz="2400" dirty="0" smtClean="0"/>
              <a:t>) are density-connected, since (3, </a:t>
            </a:r>
            <a:r>
              <a:rPr lang="en-US" sz="2400" dirty="0"/>
              <a:t>4</a:t>
            </a:r>
            <a:r>
              <a:rPr lang="en-US" sz="2400" dirty="0" smtClean="0"/>
              <a:t>), </a:t>
            </a:r>
            <a:r>
              <a:rPr lang="en-US" sz="2400" dirty="0"/>
              <a:t>(1, 2) and both density-reachable from (2, 3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 smtClean="0"/>
              <a:t>(</a:t>
            </a:r>
            <a:r>
              <a:rPr lang="en-US" sz="2400" dirty="0"/>
              <a:t>5, 1</a:t>
            </a:r>
            <a:r>
              <a:rPr lang="en-US" sz="2400" dirty="0" smtClean="0"/>
              <a:t>), </a:t>
            </a:r>
            <a:r>
              <a:rPr lang="en-US" sz="2400" dirty="0"/>
              <a:t>(5, </a:t>
            </a:r>
            <a:r>
              <a:rPr lang="en-US" sz="2400" dirty="0" smtClean="0"/>
              <a:t>3), (4, </a:t>
            </a:r>
            <a:r>
              <a:rPr lang="en-US" sz="2400" dirty="0"/>
              <a:t>2</a:t>
            </a:r>
            <a:r>
              <a:rPr lang="en-US" sz="2400" dirty="0" smtClean="0"/>
              <a:t>), (</a:t>
            </a:r>
            <a:r>
              <a:rPr lang="en-US" sz="2400" dirty="0"/>
              <a:t>6, </a:t>
            </a:r>
            <a:r>
              <a:rPr lang="en-US" sz="2400" dirty="0" smtClean="0"/>
              <a:t>2) are density-connected, since </a:t>
            </a:r>
            <a:r>
              <a:rPr lang="en-US" sz="2400" dirty="0"/>
              <a:t>(5, 1) and (5, 3) are both density-reachable from (4, </a:t>
            </a:r>
            <a:r>
              <a:rPr lang="en-US" sz="2400" dirty="0" smtClean="0"/>
              <a:t>2) and </a:t>
            </a:r>
            <a:r>
              <a:rPr lang="en-US" sz="2400" dirty="0"/>
              <a:t>(6, </a:t>
            </a:r>
            <a:r>
              <a:rPr lang="en-US" sz="2400" dirty="0" smtClean="0"/>
              <a:t>2)</a:t>
            </a:r>
          </a:p>
          <a:p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 </a:t>
            </a:r>
            <a:endParaRPr lang="en-US" sz="24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80" y="1431912"/>
            <a:ext cx="7150100" cy="444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051" y="874582"/>
            <a:ext cx="2108200" cy="29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188" y="2593975"/>
            <a:ext cx="4830623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32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80" y="32859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Question 4: DBSCAN</a:t>
            </a:r>
            <a:endParaRPr lang="en-US" sz="40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767" y="2657349"/>
            <a:ext cx="52054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+mj-lt"/>
              </a:rPr>
              <a:t>(c) </a:t>
            </a:r>
            <a:r>
              <a:rPr lang="en-US" sz="2400" dirty="0" smtClean="0">
                <a:latin typeface="+mj-lt"/>
              </a:rPr>
              <a:t>What points (if any) does DBSCAN consider as noise? 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Answer: 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(0, 0), (1, 6), (7, 4) are considered noise. 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 </a:t>
            </a:r>
            <a:endParaRPr lang="en-US" sz="24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80" y="1431912"/>
            <a:ext cx="7150100" cy="444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051" y="874582"/>
            <a:ext cx="2108200" cy="29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680" y="2065441"/>
            <a:ext cx="46609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39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67" y="21038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Question 5: Evaluation of Classification Algorithm</a:t>
            </a:r>
            <a:endParaRPr lang="en-US" sz="4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518154"/>
              </p:ext>
            </p:extLst>
          </p:nvPr>
        </p:nvGraphicFramePr>
        <p:xfrm>
          <a:off x="504867" y="1364563"/>
          <a:ext cx="6333588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3256"/>
                <a:gridCol w="1209821"/>
                <a:gridCol w="2357114"/>
                <a:gridCol w="1583397"/>
              </a:tblGrid>
              <a:tr h="45281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Instance # </a:t>
                      </a:r>
                      <a:endParaRPr lang="en-US" sz="2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True Class Label </a:t>
                      </a:r>
                      <a:endParaRPr lang="en-US" sz="2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Predicted Probability of Positive Class </a:t>
                      </a:r>
                      <a:endParaRPr lang="en-US" sz="2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Prediction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7280"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1 </a:t>
                      </a:r>
                      <a:endParaRPr lang="ru-RU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P 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>
                          <a:effectLst/>
                        </a:rPr>
                        <a:t>0.95 </a:t>
                      </a:r>
                      <a:endParaRPr lang="nb-NO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</a:tr>
              <a:tr h="367280">
                <a:tc>
                  <a:txBody>
                    <a:bodyPr/>
                    <a:lstStyle/>
                    <a:p>
                      <a:pPr algn="ctr"/>
                      <a:r>
                        <a:rPr lang="is-IS" sz="1600">
                          <a:effectLst/>
                        </a:rPr>
                        <a:t>2 </a:t>
                      </a:r>
                      <a:endParaRPr lang="is-IS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effectLst/>
                        </a:rPr>
                        <a:t>N </a:t>
                      </a:r>
                      <a:endParaRPr lang="de-DE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>
                          <a:effectLst/>
                        </a:rPr>
                        <a:t>0.85 </a:t>
                      </a:r>
                      <a:endParaRPr lang="nb-NO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</a:tr>
              <a:tr h="36728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3 </a:t>
                      </a:r>
                      <a:endParaRPr lang="en-US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P 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>
                          <a:effectLst/>
                        </a:rPr>
                        <a:t>0.78 </a:t>
                      </a:r>
                      <a:endParaRPr lang="nb-NO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</a:tr>
              <a:tr h="36728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4 </a:t>
                      </a:r>
                      <a:endParaRPr lang="en-US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P 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>
                          <a:effectLst/>
                        </a:rPr>
                        <a:t>0.66 </a:t>
                      </a:r>
                      <a:endParaRPr lang="nb-NO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</a:tr>
              <a:tr h="36728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5 </a:t>
                      </a:r>
                      <a:endParaRPr lang="en-US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effectLst/>
                        </a:rPr>
                        <a:t>N </a:t>
                      </a:r>
                      <a:endParaRPr lang="de-DE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>
                          <a:effectLst/>
                        </a:rPr>
                        <a:t>0.60 </a:t>
                      </a:r>
                      <a:endParaRPr lang="nb-NO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</a:tr>
              <a:tr h="36728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6 </a:t>
                      </a:r>
                      <a:endParaRPr lang="en-US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P 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>
                          <a:effectLst/>
                        </a:rPr>
                        <a:t>0.55 </a:t>
                      </a:r>
                      <a:endParaRPr lang="nb-NO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</a:tr>
              <a:tr h="367280"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7 </a:t>
                      </a:r>
                      <a:endParaRPr lang="ru-RU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effectLst/>
                        </a:rPr>
                        <a:t>N </a:t>
                      </a:r>
                      <a:endParaRPr lang="de-DE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>
                          <a:effectLst/>
                        </a:rPr>
                        <a:t>0.43 </a:t>
                      </a:r>
                      <a:endParaRPr lang="nb-NO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</a:tr>
              <a:tr h="36728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8 </a:t>
                      </a:r>
                      <a:endParaRPr lang="en-US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effectLst/>
                        </a:rPr>
                        <a:t>N </a:t>
                      </a:r>
                      <a:endParaRPr lang="de-DE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>
                          <a:effectLst/>
                        </a:rPr>
                        <a:t>0.42 </a:t>
                      </a:r>
                      <a:endParaRPr lang="nb-NO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</a:tr>
              <a:tr h="367280">
                <a:tc>
                  <a:txBody>
                    <a:bodyPr/>
                    <a:lstStyle/>
                    <a:p>
                      <a:pPr algn="ctr"/>
                      <a:r>
                        <a:rPr lang="fi-FI" sz="1600">
                          <a:effectLst/>
                        </a:rPr>
                        <a:t>9 </a:t>
                      </a:r>
                      <a:endParaRPr lang="fi-FI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effectLst/>
                        </a:rPr>
                        <a:t>N </a:t>
                      </a:r>
                      <a:endParaRPr lang="de-DE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>
                          <a:effectLst/>
                        </a:rPr>
                        <a:t>0.41 </a:t>
                      </a:r>
                      <a:endParaRPr lang="nb-NO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</a:tr>
              <a:tr h="367280">
                <a:tc>
                  <a:txBody>
                    <a:bodyPr/>
                    <a:lstStyle/>
                    <a:p>
                      <a:pPr algn="ctr"/>
                      <a:r>
                        <a:rPr lang="is-IS" sz="1600">
                          <a:effectLst/>
                        </a:rPr>
                        <a:t>10 </a:t>
                      </a:r>
                      <a:endParaRPr lang="is-IS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P 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>
                          <a:effectLst/>
                        </a:rPr>
                        <a:t>0.4 </a:t>
                      </a:r>
                      <a:endParaRPr lang="nb-NO" sz="2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134308"/>
              </p:ext>
            </p:extLst>
          </p:nvPr>
        </p:nvGraphicFramePr>
        <p:xfrm>
          <a:off x="7346456" y="3081349"/>
          <a:ext cx="4096041" cy="30175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65347"/>
                <a:gridCol w="1365347"/>
                <a:gridCol w="1365347"/>
              </a:tblGrid>
              <a:tr h="73046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50000"/>
                        </a:lnSpc>
                      </a:pP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 = 10</a:t>
                      </a:r>
                      <a:endParaRPr 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Actual: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Positive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Actual: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Negative</a:t>
                      </a:r>
                      <a:endParaRPr lang="en-US" sz="2000" dirty="0"/>
                    </a:p>
                  </a:txBody>
                  <a:tcPr/>
                </a:tc>
              </a:tr>
              <a:tr h="7304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aseline="0" dirty="0" smtClean="0"/>
                        <a:t>Predicted: Positive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dirty="0" smtClean="0"/>
                        <a:t>TP = 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dirty="0" smtClean="0"/>
                        <a:t>FP = 2</a:t>
                      </a:r>
                      <a:endParaRPr lang="en-US" sz="2000" dirty="0"/>
                    </a:p>
                  </a:txBody>
                  <a:tcPr/>
                </a:tc>
              </a:tr>
              <a:tr h="7304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Predicted:</a:t>
                      </a:r>
                      <a:r>
                        <a:rPr lang="en-US" sz="2000" baseline="0" dirty="0" smtClean="0"/>
                        <a:t> Negative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dirty="0" smtClean="0"/>
                        <a:t>FN =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dirty="0" smtClean="0"/>
                        <a:t>TN = 3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346456" y="1495401"/>
            <a:ext cx="409604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b="1" dirty="0" smtClean="0">
                <a:latin typeface="+mj-lt"/>
              </a:rPr>
              <a:t>Confusion Matrix: </a:t>
            </a:r>
          </a:p>
          <a:p>
            <a:endParaRPr lang="en-US" dirty="0" smtClean="0"/>
          </a:p>
          <a:p>
            <a:r>
              <a:rPr lang="en-US" dirty="0" smtClean="0"/>
              <a:t>Use 0.5 </a:t>
            </a:r>
            <a:r>
              <a:rPr lang="en-US" dirty="0"/>
              <a:t>as the threshold to assign the predicted class label to each data point </a:t>
            </a:r>
          </a:p>
        </p:txBody>
      </p:sp>
    </p:spTree>
    <p:extLst>
      <p:ext uri="{BB962C8B-B14F-4D97-AF65-F5344CB8AC3E}">
        <p14:creationId xmlns:p14="http://schemas.microsoft.com/office/powerpoint/2010/main" val="74177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67" y="21038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Question 5: Evaluation of Classification Algorithm</a:t>
            </a:r>
            <a:endParaRPr lang="en-US" sz="4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43231"/>
              </p:ext>
            </p:extLst>
          </p:nvPr>
        </p:nvGraphicFramePr>
        <p:xfrm>
          <a:off x="616637" y="2321921"/>
          <a:ext cx="4096041" cy="30175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65347"/>
                <a:gridCol w="1365347"/>
                <a:gridCol w="1365347"/>
              </a:tblGrid>
              <a:tr h="73046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50000"/>
                        </a:lnSpc>
                      </a:pP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 = 10</a:t>
                      </a:r>
                      <a:endParaRPr 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Actual: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Positive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Actual: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Negative</a:t>
                      </a:r>
                      <a:endParaRPr lang="en-US" sz="2000" dirty="0"/>
                    </a:p>
                  </a:txBody>
                  <a:tcPr/>
                </a:tc>
              </a:tr>
              <a:tr h="7304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aseline="0" dirty="0" smtClean="0"/>
                        <a:t>Predicted: Positive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dirty="0" smtClean="0"/>
                        <a:t>TP = 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dirty="0" smtClean="0"/>
                        <a:t>FP = 2</a:t>
                      </a:r>
                      <a:endParaRPr lang="en-US" sz="2000" dirty="0"/>
                    </a:p>
                  </a:txBody>
                  <a:tcPr/>
                </a:tc>
              </a:tr>
              <a:tr h="7304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Predicted:</a:t>
                      </a:r>
                      <a:r>
                        <a:rPr lang="en-US" sz="2000" baseline="0" dirty="0" smtClean="0"/>
                        <a:t> Negative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dirty="0" smtClean="0"/>
                        <a:t>FN =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dirty="0" smtClean="0"/>
                        <a:t>TN = 3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81489" y="1714320"/>
                <a:ext cx="6696222" cy="4598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charset="0"/>
                        </a:rPr>
                        <m:t>Accuracy</m:t>
                      </m:r>
                      <m:r>
                        <a:rPr lang="en-US" sz="2000" b="0" i="0" dirty="0" smtClean="0">
                          <a:latin typeface="Cambria Math" charset="0"/>
                        </a:rPr>
                        <m:t> = </m:t>
                      </m:r>
                      <m:f>
                        <m:fPr>
                          <m:ctrlPr>
                            <a:rPr lang="mr-IN" sz="2000" i="1" dirty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</a:rPr>
                            <m:t>TP</m:t>
                          </m:r>
                          <m:r>
                            <a:rPr lang="en-US" sz="2000" b="0" i="0" dirty="0" smtClean="0">
                              <a:latin typeface="Cambria Math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</a:rPr>
                            <m:t>TN</m:t>
                          </m:r>
                          <m:r>
                            <a:rPr lang="en-US" sz="2000" b="0" i="0" dirty="0" smtClean="0">
                              <a:latin typeface="Cambria Math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</a:rPr>
                            <m:t>TP</m:t>
                          </m:r>
                          <m:r>
                            <a:rPr lang="en-US" sz="2000" b="0" i="0" dirty="0" smtClean="0">
                              <a:latin typeface="Cambria Math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</a:rPr>
                            <m:t>TN</m:t>
                          </m:r>
                          <m:r>
                            <a:rPr lang="en-US" sz="2000" b="0" i="0" dirty="0" smtClean="0">
                              <a:latin typeface="Cambria Math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</a:rPr>
                            <m:t>FP</m:t>
                          </m:r>
                          <m:r>
                            <a:rPr lang="en-US" sz="2000" b="0" i="0" dirty="0" smtClean="0">
                              <a:latin typeface="Cambria Math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</a:rPr>
                            <m:t>FN</m:t>
                          </m:r>
                        </m:den>
                      </m:f>
                      <m:r>
                        <a:rPr lang="en-US" sz="2000" b="0" i="0" dirty="0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sz="2000" i="1" dirty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0" dirty="0" smtClean="0">
                              <a:latin typeface="Cambria Math" charset="0"/>
                            </a:rPr>
                            <m:t>4+3</m:t>
                          </m:r>
                        </m:num>
                        <m:den>
                          <m:r>
                            <a:rPr lang="en-US" sz="2000" b="0" i="0" dirty="0" smtClean="0">
                              <a:latin typeface="Cambria Math" charset="0"/>
                            </a:rPr>
                            <m:t>10</m:t>
                          </m:r>
                        </m:den>
                      </m:f>
                      <m:r>
                        <a:rPr lang="en-US" sz="2000" b="0" i="0" dirty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i="1" dirty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0" dirty="0" smtClean="0">
                              <a:latin typeface="Cambria Math" charset="0"/>
                            </a:rPr>
                            <m:t>7</m:t>
                          </m:r>
                        </m:num>
                        <m:den>
                          <m:r>
                            <a:rPr lang="en-US" sz="2000" b="0" i="0" dirty="0" smtClean="0">
                              <a:latin typeface="Cambria Math" charset="0"/>
                            </a:rPr>
                            <m:t>10</m:t>
                          </m:r>
                        </m:den>
                      </m:f>
                      <m:r>
                        <a:rPr lang="en-US" sz="2000" b="0" i="0" dirty="0" smtClean="0">
                          <a:latin typeface="Cambria Math" charset="0"/>
                        </a:rPr>
                        <m:t>=70%</m:t>
                      </m:r>
                    </m:oMath>
                  </m:oMathPara>
                </a14:m>
                <a:endParaRPr lang="en-US" sz="2000" dirty="0" smtClean="0">
                  <a:latin typeface="+mj-lt"/>
                </a:endParaRPr>
              </a:p>
              <a:p>
                <a:endParaRPr lang="en-US" sz="20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charset="0"/>
                        </a:rPr>
                        <m:t>Precision</m:t>
                      </m:r>
                      <m:r>
                        <a:rPr lang="en-US" sz="2000" b="0" i="0" dirty="0" smtClean="0">
                          <a:latin typeface="Cambria Math" charset="0"/>
                        </a:rPr>
                        <m:t> = </m:t>
                      </m:r>
                      <m:f>
                        <m:fPr>
                          <m:ctrlPr>
                            <a:rPr lang="mr-IN" sz="2000" i="1" dirty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dirty="0">
                              <a:latin typeface="Cambria Math" charset="0"/>
                            </a:rPr>
                            <m:t>TP</m:t>
                          </m:r>
                          <m:r>
                            <a:rPr lang="en-US" sz="2000" b="0" i="0" dirty="0">
                              <a:latin typeface="Cambria Math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dirty="0">
                              <a:latin typeface="Cambria Math" charset="0"/>
                            </a:rPr>
                            <m:t>TP</m:t>
                          </m:r>
                          <m:r>
                            <a:rPr lang="en-US" sz="2000" b="0" i="0" dirty="0">
                              <a:latin typeface="Cambria Math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dirty="0">
                              <a:latin typeface="Cambria Math" charset="0"/>
                            </a:rPr>
                            <m:t>FP</m:t>
                          </m:r>
                        </m:den>
                      </m:f>
                      <m:r>
                        <a:rPr lang="en-US" sz="2000" b="0" i="0" dirty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sz="2000" i="1" dirty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0" dirty="0">
                              <a:latin typeface="Cambria Math" charset="0"/>
                            </a:rPr>
                            <m:t>4</m:t>
                          </m:r>
                        </m:num>
                        <m:den>
                          <m:r>
                            <a:rPr lang="en-US" sz="2000" b="0" i="0" dirty="0" smtClean="0">
                              <a:latin typeface="Cambria Math" charset="0"/>
                            </a:rPr>
                            <m:t>4+2</m:t>
                          </m:r>
                        </m:den>
                      </m:f>
                      <m:r>
                        <a:rPr lang="en-US" sz="2000" b="0" i="0" dirty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i="1" dirty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0" dirty="0" smtClean="0">
                              <a:latin typeface="Cambria Math" charset="0"/>
                            </a:rPr>
                            <m:t>4</m:t>
                          </m:r>
                        </m:num>
                        <m:den>
                          <m:r>
                            <a:rPr lang="en-US" sz="2000" b="0" i="0" dirty="0" smtClean="0">
                              <a:latin typeface="Cambria Math" charset="0"/>
                            </a:rPr>
                            <m:t>6</m:t>
                          </m:r>
                        </m:den>
                      </m:f>
                      <m:r>
                        <a:rPr lang="en-US" sz="2000" b="0" i="0" dirty="0">
                          <a:latin typeface="Cambria Math" charset="0"/>
                        </a:rPr>
                        <m:t>=</m:t>
                      </m:r>
                      <m:r>
                        <a:rPr lang="en-US" sz="2000" b="0" i="0" dirty="0" smtClean="0">
                          <a:latin typeface="Cambria Math" charset="0"/>
                        </a:rPr>
                        <m:t>66.67</m:t>
                      </m:r>
                      <m:r>
                        <a:rPr lang="en-US" sz="2000" b="0" i="0" dirty="0">
                          <a:latin typeface="Cambria Math" charset="0"/>
                        </a:rPr>
                        <m:t>%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charset="0"/>
                        </a:rPr>
                        <m:t>Recall</m:t>
                      </m:r>
                      <m:r>
                        <a:rPr lang="en-US" sz="2000" b="0" i="0" dirty="0" smtClean="0">
                          <a:latin typeface="Cambria Math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charset="0"/>
                        </a:rPr>
                        <m:t>Sensitivity</m:t>
                      </m:r>
                      <m:r>
                        <a:rPr lang="en-US" sz="2000" b="0" i="0" dirty="0">
                          <a:latin typeface="Cambria Math" charset="0"/>
                        </a:rPr>
                        <m:t> = </m:t>
                      </m:r>
                      <m:f>
                        <m:fPr>
                          <m:ctrlPr>
                            <a:rPr lang="mr-IN" sz="2000" i="1" dirty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dirty="0">
                              <a:latin typeface="Cambria Math" charset="0"/>
                            </a:rPr>
                            <m:t>TP</m:t>
                          </m:r>
                          <m:r>
                            <a:rPr lang="en-US" sz="2000" b="0" i="0" dirty="0">
                              <a:latin typeface="Cambria Math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dirty="0">
                              <a:latin typeface="Cambria Math" charset="0"/>
                            </a:rPr>
                            <m:t>TP</m:t>
                          </m:r>
                          <m:r>
                            <a:rPr lang="en-US" sz="2000" b="0" i="0" dirty="0">
                              <a:latin typeface="Cambria Math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dirty="0">
                              <a:latin typeface="Cambria Math" charset="0"/>
                            </a:rPr>
                            <m:t>FN</m:t>
                          </m:r>
                        </m:den>
                      </m:f>
                      <m:r>
                        <a:rPr lang="en-US" sz="2000" b="0" i="0" dirty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sz="2000" i="1" dirty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0" dirty="0" smtClean="0">
                              <a:latin typeface="Cambria Math" charset="0"/>
                            </a:rPr>
                            <m:t>4</m:t>
                          </m:r>
                        </m:num>
                        <m:den>
                          <m:r>
                            <a:rPr lang="en-US" sz="2000" b="0" i="0" dirty="0" smtClean="0">
                              <a:latin typeface="Cambria Math" charset="0"/>
                            </a:rPr>
                            <m:t>4+3</m:t>
                          </m:r>
                        </m:den>
                      </m:f>
                      <m:r>
                        <a:rPr lang="en-US" sz="2000" b="0" i="0" dirty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i="1" dirty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0" dirty="0" smtClean="0">
                              <a:latin typeface="Cambria Math" charset="0"/>
                            </a:rPr>
                            <m:t>4</m:t>
                          </m:r>
                        </m:num>
                        <m:den>
                          <m:r>
                            <a:rPr lang="en-US" sz="2000" b="0" i="0" dirty="0" smtClean="0">
                              <a:latin typeface="Cambria Math" charset="0"/>
                            </a:rPr>
                            <m:t>7</m:t>
                          </m:r>
                        </m:den>
                      </m:f>
                      <m:r>
                        <a:rPr lang="en-US" sz="2000" b="0" i="0" dirty="0">
                          <a:latin typeface="Cambria Math" charset="0"/>
                        </a:rPr>
                        <m:t>=</m:t>
                      </m:r>
                      <m:r>
                        <a:rPr lang="en-US" sz="2000" b="0" i="0" dirty="0" smtClean="0">
                          <a:latin typeface="Cambria Math" charset="0"/>
                        </a:rPr>
                        <m:t>57.14</m:t>
                      </m:r>
                      <m:r>
                        <a:rPr lang="en-US" sz="2000" b="0" i="0" dirty="0">
                          <a:latin typeface="Cambria Math" charset="0"/>
                        </a:rPr>
                        <m:t>%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charset="0"/>
                        </a:rPr>
                        <m:t>F</m:t>
                      </m:r>
                      <m:r>
                        <a:rPr lang="en-US" sz="2000" b="0" i="0" dirty="0" smtClean="0">
                          <a:latin typeface="Cambria Math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charset="0"/>
                        </a:rPr>
                        <m:t>Score</m:t>
                      </m:r>
                      <m:r>
                        <a:rPr lang="en-US" sz="2000" b="0" i="0" dirty="0">
                          <a:latin typeface="Cambria Math" charset="0"/>
                        </a:rPr>
                        <m:t> =</m:t>
                      </m:r>
                      <m:f>
                        <m:fPr>
                          <m:ctrlPr>
                            <a:rPr lang="mr-IN" sz="2000" i="1" dirty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0" dirty="0">
                              <a:latin typeface="Cambria Math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</a:rPr>
                            <m:t>TP</m:t>
                          </m:r>
                        </m:num>
                        <m:den>
                          <m:r>
                            <a:rPr lang="en-US" sz="2000" b="0" i="0" dirty="0" smtClean="0">
                              <a:latin typeface="Cambria Math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</a:rPr>
                            <m:t>TP</m:t>
                          </m:r>
                          <m:r>
                            <a:rPr lang="en-US" sz="2000" b="0" i="0" dirty="0" smtClean="0">
                              <a:latin typeface="Cambria Math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</a:rPr>
                            <m:t>FP</m:t>
                          </m:r>
                          <m:r>
                            <a:rPr lang="en-US" sz="2000" b="0" i="0" dirty="0" smtClean="0">
                              <a:latin typeface="Cambria Math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</a:rPr>
                            <m:t>FN</m:t>
                          </m:r>
                        </m:den>
                      </m:f>
                      <m:r>
                        <a:rPr lang="en-US" sz="2000" b="0" i="0" dirty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i="1" dirty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0" dirty="0" smtClean="0">
                              <a:latin typeface="Cambria Math" charset="0"/>
                            </a:rPr>
                            <m:t>8</m:t>
                          </m:r>
                        </m:num>
                        <m:den>
                          <m:r>
                            <a:rPr lang="en-US" sz="2000" b="0" i="0" dirty="0" smtClean="0">
                              <a:latin typeface="Cambria Math" charset="0"/>
                            </a:rPr>
                            <m:t>11</m:t>
                          </m:r>
                        </m:den>
                      </m:f>
                      <m:r>
                        <a:rPr lang="en-US" sz="2000" b="0" i="0" dirty="0">
                          <a:latin typeface="Cambria Math" charset="0"/>
                        </a:rPr>
                        <m:t>=7</m:t>
                      </m:r>
                      <m:r>
                        <a:rPr lang="en-US" sz="2000" b="0" i="0" dirty="0" smtClean="0">
                          <a:latin typeface="Cambria Math" charset="0"/>
                        </a:rPr>
                        <m:t>2.73</m:t>
                      </m:r>
                      <m:r>
                        <a:rPr lang="en-US" sz="2000" b="0" i="0" dirty="0">
                          <a:latin typeface="Cambria Math" charset="0"/>
                        </a:rPr>
                        <m:t>%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charset="0"/>
                        </a:rPr>
                        <m:t>Specificity</m:t>
                      </m:r>
                      <m:r>
                        <a:rPr lang="en-US" sz="2000" b="0" i="0" dirty="0">
                          <a:latin typeface="Cambria Math" charset="0"/>
                        </a:rPr>
                        <m:t> = </m:t>
                      </m:r>
                      <m:f>
                        <m:fPr>
                          <m:ctrlPr>
                            <a:rPr lang="mr-IN" sz="2000" i="1" dirty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dirty="0">
                              <a:latin typeface="Cambria Math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</a:rPr>
                            <m:t>N</m:t>
                          </m:r>
                          <m:r>
                            <a:rPr lang="en-US" sz="2000" b="0" i="0" dirty="0">
                              <a:latin typeface="Cambria Math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dirty="0">
                              <a:latin typeface="Cambria Math" charset="0"/>
                            </a:rPr>
                            <m:t>TN</m:t>
                          </m:r>
                          <m:r>
                            <a:rPr lang="en-US" sz="2000" b="0" i="0" dirty="0">
                              <a:latin typeface="Cambria Math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dirty="0">
                              <a:latin typeface="Cambria Math" charset="0"/>
                            </a:rPr>
                            <m:t>FP</m:t>
                          </m:r>
                        </m:den>
                      </m:f>
                      <m:r>
                        <a:rPr lang="en-US" sz="2000" b="0" i="0" dirty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sz="2000" i="1" dirty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0" dirty="0" smtClean="0">
                              <a:latin typeface="Cambria Math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0" dirty="0" smtClean="0">
                              <a:latin typeface="Cambria Math" charset="0"/>
                            </a:rPr>
                            <m:t>7</m:t>
                          </m:r>
                        </m:den>
                      </m:f>
                      <m:r>
                        <a:rPr lang="en-US" sz="2000" b="0" i="0" dirty="0">
                          <a:latin typeface="Cambria Math" charset="0"/>
                        </a:rPr>
                        <m:t>=</m:t>
                      </m:r>
                      <m:r>
                        <a:rPr lang="en-US" sz="2000" b="0" i="0" dirty="0" smtClean="0">
                          <a:latin typeface="Cambria Math" charset="0"/>
                        </a:rPr>
                        <m:t>42.85</m:t>
                      </m:r>
                      <m:r>
                        <a:rPr lang="en-US" sz="2000" b="0" i="0" dirty="0">
                          <a:latin typeface="Cambria Math" charset="0"/>
                        </a:rPr>
                        <m:t>%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489" y="1714320"/>
                <a:ext cx="6696222" cy="45986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01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387" y="26305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Question 1: K-means Clustering </a:t>
            </a:r>
            <a:br>
              <a:rPr lang="en-US" sz="4000" dirty="0" smtClean="0"/>
            </a:br>
            <a:endParaRPr lang="en-US" sz="3100" dirty="0"/>
          </a:p>
        </p:txBody>
      </p:sp>
      <p:sp>
        <p:nvSpPr>
          <p:cNvPr id="5" name="TextBox 4"/>
          <p:cNvSpPr txBox="1"/>
          <p:nvPr/>
        </p:nvSpPr>
        <p:spPr>
          <a:xfrm>
            <a:off x="553387" y="1377225"/>
            <a:ext cx="9533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Both"/>
            </a:pPr>
            <a:r>
              <a:rPr lang="en-US" sz="2400" dirty="0" smtClean="0">
                <a:latin typeface="+mj-lt"/>
              </a:rPr>
              <a:t>Mean and sample standard deviation of SSE for </a:t>
            </a:r>
            <a:r>
              <a:rPr lang="en-US" sz="2400" dirty="0">
                <a:latin typeface="+mj-lt"/>
              </a:rPr>
              <a:t>k = 1, 2, </a:t>
            </a:r>
            <a:r>
              <a:rPr lang="mr-IN" sz="2400" dirty="0">
                <a:latin typeface="+mj-lt"/>
              </a:rPr>
              <a:t>…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smtClean="0">
                <a:latin typeface="+mj-lt"/>
              </a:rPr>
              <a:t>12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12" y="2152123"/>
            <a:ext cx="2457450" cy="43335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949" y="2291040"/>
            <a:ext cx="6269038" cy="430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5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387" y="26305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Question 1: K-means Clustering </a:t>
            </a:r>
            <a:br>
              <a:rPr lang="en-US" sz="4000" dirty="0" smtClean="0"/>
            </a:br>
            <a:endParaRPr lang="en-US" sz="3100" dirty="0"/>
          </a:p>
        </p:txBody>
      </p:sp>
      <p:sp>
        <p:nvSpPr>
          <p:cNvPr id="5" name="TextBox 4"/>
          <p:cNvSpPr txBox="1"/>
          <p:nvPr/>
        </p:nvSpPr>
        <p:spPr>
          <a:xfrm>
            <a:off x="553387" y="1205776"/>
            <a:ext cx="10962338" cy="12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(b) A </a:t>
            </a:r>
            <a:r>
              <a:rPr lang="en-US" sz="2400" dirty="0">
                <a:latin typeface="+mj-lt"/>
              </a:rPr>
              <a:t>table </a:t>
            </a:r>
            <a:r>
              <a:rPr lang="en-US" sz="2400" dirty="0" smtClean="0">
                <a:latin typeface="+mj-lt"/>
              </a:rPr>
              <a:t>containing </a:t>
            </a:r>
            <a:r>
              <a:rPr lang="en-US" sz="2400" dirty="0">
                <a:latin typeface="+mj-lt"/>
              </a:rPr>
              <a:t>the 4 columns: k, </a:t>
            </a:r>
            <a:r>
              <a:rPr lang="en-US" sz="2400" dirty="0" err="1">
                <a:latin typeface="+mj-lt"/>
              </a:rPr>
              <a:t>μk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μk</a:t>
            </a:r>
            <a:r>
              <a:rPr lang="en-US" sz="2400" dirty="0">
                <a:latin typeface="+mj-lt"/>
              </a:rPr>
              <a:t> − 2σk and </a:t>
            </a:r>
            <a:r>
              <a:rPr lang="en-US" sz="2400" dirty="0" err="1">
                <a:latin typeface="+mj-lt"/>
              </a:rPr>
              <a:t>μk</a:t>
            </a:r>
            <a:r>
              <a:rPr lang="en-US" sz="2400" dirty="0">
                <a:latin typeface="+mj-lt"/>
              </a:rPr>
              <a:t> + 2σk for each of the values of k = 1,2,...,12.</a:t>
            </a:r>
            <a:endParaRPr lang="en-US" sz="2400" dirty="0" smtClean="0">
              <a:latin typeface="+mj-lt"/>
            </a:endParaRPr>
          </a:p>
          <a:p>
            <a:endParaRPr lang="en-US" sz="2400" b="1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125" y="1945911"/>
            <a:ext cx="4315476" cy="473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1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387" y="26305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Question 1: K-means Clustering </a:t>
            </a:r>
            <a:br>
              <a:rPr lang="en-US" sz="4000" dirty="0" smtClean="0"/>
            </a:br>
            <a:endParaRPr lang="en-US" sz="3100" dirty="0"/>
          </a:p>
        </p:txBody>
      </p:sp>
      <p:sp>
        <p:nvSpPr>
          <p:cNvPr id="5" name="TextBox 4"/>
          <p:cNvSpPr txBox="1"/>
          <p:nvPr/>
        </p:nvSpPr>
        <p:spPr>
          <a:xfrm>
            <a:off x="553387" y="1221161"/>
            <a:ext cx="112480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+mj-lt"/>
              </a:rPr>
              <a:t>(c) As </a:t>
            </a:r>
            <a:r>
              <a:rPr lang="de-DE" sz="2400" dirty="0" err="1">
                <a:latin typeface="+mj-lt"/>
              </a:rPr>
              <a:t>k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increases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and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approaches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the</a:t>
            </a:r>
            <a:r>
              <a:rPr lang="de-DE" sz="2400" dirty="0">
                <a:latin typeface="+mj-lt"/>
              </a:rPr>
              <a:t> total </a:t>
            </a:r>
            <a:r>
              <a:rPr lang="de-DE" sz="2400" dirty="0" err="1">
                <a:latin typeface="+mj-lt"/>
              </a:rPr>
              <a:t>number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of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examples</a:t>
            </a:r>
            <a:r>
              <a:rPr lang="de-DE" sz="2400" dirty="0">
                <a:latin typeface="+mj-lt"/>
              </a:rPr>
              <a:t> N, </a:t>
            </a:r>
            <a:r>
              <a:rPr lang="de-DE" sz="2400" dirty="0" err="1">
                <a:latin typeface="+mj-lt"/>
              </a:rPr>
              <a:t>what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value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does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the</a:t>
            </a:r>
            <a:r>
              <a:rPr lang="de-DE" sz="2400" dirty="0">
                <a:latin typeface="+mj-lt"/>
              </a:rPr>
              <a:t> SSE </a:t>
            </a:r>
            <a:r>
              <a:rPr lang="de-DE" sz="2400" dirty="0" err="1">
                <a:latin typeface="+mj-lt"/>
              </a:rPr>
              <a:t>approach</a:t>
            </a:r>
            <a:r>
              <a:rPr lang="de-DE" sz="2400" dirty="0">
                <a:latin typeface="+mj-lt"/>
              </a:rPr>
              <a:t>? </a:t>
            </a:r>
            <a:r>
              <a:rPr lang="de-DE" sz="2400" dirty="0" err="1" smtClean="0">
                <a:latin typeface="+mj-lt"/>
              </a:rPr>
              <a:t>What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problems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does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this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cause</a:t>
            </a:r>
            <a:r>
              <a:rPr lang="de-DE" sz="2400" dirty="0">
                <a:latin typeface="+mj-lt"/>
              </a:rPr>
              <a:t> in </a:t>
            </a:r>
            <a:r>
              <a:rPr lang="de-DE" sz="2400" dirty="0" err="1">
                <a:latin typeface="+mj-lt"/>
              </a:rPr>
              <a:t>terms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of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using</a:t>
            </a:r>
            <a:r>
              <a:rPr lang="de-DE" sz="2400" dirty="0">
                <a:latin typeface="+mj-lt"/>
              </a:rPr>
              <a:t> SSE </a:t>
            </a:r>
            <a:r>
              <a:rPr lang="de-DE" sz="2400" dirty="0" err="1">
                <a:latin typeface="+mj-lt"/>
              </a:rPr>
              <a:t>to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choose</a:t>
            </a:r>
            <a:r>
              <a:rPr lang="de-DE" sz="2400" dirty="0">
                <a:latin typeface="+mj-lt"/>
              </a:rPr>
              <a:t> an optimal </a:t>
            </a:r>
            <a:r>
              <a:rPr lang="de-DE" sz="2400" dirty="0" err="1">
                <a:latin typeface="+mj-lt"/>
              </a:rPr>
              <a:t>k</a:t>
            </a:r>
            <a:r>
              <a:rPr lang="de-DE" sz="2400" dirty="0">
                <a:latin typeface="+mj-lt"/>
              </a:rPr>
              <a:t>? 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b="1" dirty="0">
                <a:latin typeface="+mj-lt"/>
              </a:rPr>
              <a:t>Answer</a:t>
            </a:r>
            <a:r>
              <a:rPr lang="en-US" sz="2400" b="1" dirty="0" smtClean="0">
                <a:latin typeface="+mj-lt"/>
              </a:rPr>
              <a:t>:</a:t>
            </a:r>
          </a:p>
          <a:p>
            <a:r>
              <a:rPr lang="en-US" sz="2400" dirty="0" smtClean="0">
                <a:latin typeface="+mj-lt"/>
              </a:rPr>
              <a:t>As </a:t>
            </a:r>
            <a:r>
              <a:rPr lang="en-US" sz="2400" dirty="0">
                <a:latin typeface="+mj-lt"/>
              </a:rPr>
              <a:t>k increases and approaches N, SSE would approach 0. </a:t>
            </a:r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In </a:t>
            </a:r>
            <a:r>
              <a:rPr lang="en-US" sz="2400" dirty="0">
                <a:latin typeface="+mj-lt"/>
              </a:rPr>
              <a:t>the extreme case, when the number of clusters k equals the total number of examples N, the SSE will be 0, since there will be no differences/distance between the centroid of the clusters to </a:t>
            </a:r>
            <a:r>
              <a:rPr lang="en-US" sz="2400" dirty="0" smtClean="0">
                <a:latin typeface="+mj-lt"/>
              </a:rPr>
              <a:t>each </a:t>
            </a:r>
            <a:r>
              <a:rPr lang="en-US" sz="2400" dirty="0">
                <a:latin typeface="+mj-lt"/>
              </a:rPr>
              <a:t>data point. </a:t>
            </a:r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This </a:t>
            </a:r>
            <a:r>
              <a:rPr lang="en-US" sz="2400" dirty="0">
                <a:latin typeface="+mj-lt"/>
              </a:rPr>
              <a:t>leads to the problem that if we choose k based on </a:t>
            </a:r>
            <a:r>
              <a:rPr lang="en-US" sz="2400" dirty="0" smtClean="0">
                <a:latin typeface="+mj-lt"/>
              </a:rPr>
              <a:t>the goal of minimizing </a:t>
            </a:r>
            <a:r>
              <a:rPr lang="en-US" sz="2400" dirty="0">
                <a:latin typeface="+mj-lt"/>
              </a:rPr>
              <a:t>SSE, </a:t>
            </a:r>
            <a:r>
              <a:rPr lang="en-US" sz="2400" dirty="0" smtClean="0">
                <a:latin typeface="+mj-lt"/>
              </a:rPr>
              <a:t>we will eventually </a:t>
            </a:r>
            <a:r>
              <a:rPr lang="en-US" sz="2400" dirty="0">
                <a:latin typeface="+mj-lt"/>
              </a:rPr>
              <a:t>get a very large k value that may not best represent the clusters within the data. </a:t>
            </a:r>
            <a:endParaRPr lang="en-US" sz="2400" dirty="0" smtClean="0">
              <a:latin typeface="+mj-lt"/>
            </a:endParaRPr>
          </a:p>
          <a:p>
            <a:endParaRPr lang="en-US" sz="2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978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387" y="26305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Question 1: K-means Clustering </a:t>
            </a:r>
            <a:br>
              <a:rPr lang="en-US" sz="4000" dirty="0" smtClean="0"/>
            </a:br>
            <a:endParaRPr lang="en-US" sz="3100" dirty="0"/>
          </a:p>
        </p:txBody>
      </p:sp>
      <p:sp>
        <p:nvSpPr>
          <p:cNvPr id="4" name="TextBox 3"/>
          <p:cNvSpPr txBox="1"/>
          <p:nvPr/>
        </p:nvSpPr>
        <p:spPr>
          <a:xfrm>
            <a:off x="553387" y="1248272"/>
            <a:ext cx="1103839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+mj-lt"/>
              </a:rPr>
              <a:t>(d) Can </a:t>
            </a:r>
            <a:r>
              <a:rPr lang="de-DE" sz="2400" dirty="0" err="1">
                <a:latin typeface="+mj-lt"/>
              </a:rPr>
              <a:t>you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suggest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another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measure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of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cluster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compactness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and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separation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that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might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be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more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useful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than</a:t>
            </a:r>
            <a:r>
              <a:rPr lang="de-DE" sz="2400" dirty="0">
                <a:latin typeface="+mj-lt"/>
              </a:rPr>
              <a:t> SSE? </a:t>
            </a:r>
            <a:endParaRPr lang="de-DE" sz="2400" dirty="0" smtClean="0">
              <a:latin typeface="+mj-lt"/>
            </a:endParaRPr>
          </a:p>
          <a:p>
            <a:endParaRPr lang="de-DE" sz="2400" dirty="0">
              <a:latin typeface="+mj-lt"/>
            </a:endParaRPr>
          </a:p>
          <a:p>
            <a:r>
              <a:rPr lang="de-DE" sz="2400" b="1" dirty="0" err="1" smtClean="0">
                <a:latin typeface="+mj-lt"/>
              </a:rPr>
              <a:t>Answer</a:t>
            </a:r>
            <a:r>
              <a:rPr lang="de-DE" sz="2400" b="1" dirty="0" smtClean="0">
                <a:latin typeface="+mj-lt"/>
              </a:rPr>
              <a:t>:</a:t>
            </a:r>
          </a:p>
          <a:p>
            <a:endParaRPr lang="de-DE" sz="2400" dirty="0" smtClean="0">
              <a:latin typeface="+mj-lt"/>
            </a:endParaRPr>
          </a:p>
          <a:p>
            <a:r>
              <a:rPr lang="de-DE" sz="2000" dirty="0" err="1">
                <a:latin typeface="+mj-lt"/>
              </a:rPr>
              <a:t>Another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measure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that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might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be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more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useful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than</a:t>
            </a:r>
            <a:r>
              <a:rPr lang="de-DE" sz="2000" dirty="0">
                <a:latin typeface="+mj-lt"/>
              </a:rPr>
              <a:t> SSE </a:t>
            </a:r>
            <a:r>
              <a:rPr lang="de-DE" sz="2000" dirty="0" err="1">
                <a:latin typeface="+mj-lt"/>
              </a:rPr>
              <a:t>is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sihouette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analysis</a:t>
            </a:r>
            <a:r>
              <a:rPr lang="de-DE" sz="2000" dirty="0" smtClean="0">
                <a:latin typeface="+mj-lt"/>
              </a:rPr>
              <a:t>. </a:t>
            </a:r>
            <a:r>
              <a:rPr lang="de-DE" sz="2000" dirty="0" err="1" smtClean="0">
                <a:latin typeface="+mj-lt"/>
              </a:rPr>
              <a:t>It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measures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how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close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each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point</a:t>
            </a:r>
            <a:r>
              <a:rPr lang="de-DE" sz="2000" dirty="0" smtClean="0">
                <a:latin typeface="+mj-lt"/>
              </a:rPr>
              <a:t> in </a:t>
            </a:r>
            <a:r>
              <a:rPr lang="de-DE" sz="2000" dirty="0" err="1" smtClean="0">
                <a:latin typeface="+mj-lt"/>
              </a:rPr>
              <a:t>one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clusters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is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to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points</a:t>
            </a:r>
            <a:r>
              <a:rPr lang="de-DE" sz="2000" dirty="0" smtClean="0">
                <a:latin typeface="+mj-lt"/>
              </a:rPr>
              <a:t> in </a:t>
            </a:r>
            <a:r>
              <a:rPr lang="de-DE" sz="2000" dirty="0" err="1" smtClean="0">
                <a:latin typeface="+mj-lt"/>
              </a:rPr>
              <a:t>the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neighboring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clusters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with</a:t>
            </a:r>
            <a:r>
              <a:rPr lang="de-DE" sz="2000" dirty="0" smtClean="0">
                <a:latin typeface="+mj-lt"/>
              </a:rPr>
              <a:t> a </a:t>
            </a:r>
            <a:r>
              <a:rPr lang="de-DE" sz="2000" dirty="0" err="1" smtClean="0">
                <a:latin typeface="+mj-lt"/>
              </a:rPr>
              <a:t>range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of</a:t>
            </a:r>
            <a:r>
              <a:rPr lang="de-DE" sz="2000" dirty="0" smtClean="0">
                <a:latin typeface="+mj-lt"/>
              </a:rPr>
              <a:t> [-1, 1]</a:t>
            </a:r>
          </a:p>
          <a:p>
            <a:endParaRPr lang="de-DE" sz="2000" dirty="0" smtClean="0">
              <a:latin typeface="+mj-lt"/>
            </a:endParaRPr>
          </a:p>
          <a:p>
            <a:r>
              <a:rPr lang="de-DE" sz="2000" dirty="0">
                <a:latin typeface="+mj-lt"/>
              </a:rPr>
              <a:t>Silhouette </a:t>
            </a:r>
            <a:r>
              <a:rPr lang="de-DE" sz="2000" dirty="0" err="1">
                <a:latin typeface="+mj-lt"/>
              </a:rPr>
              <a:t>coefficients</a:t>
            </a:r>
            <a:r>
              <a:rPr lang="de-DE" sz="2000" dirty="0">
                <a:latin typeface="+mj-lt"/>
              </a:rPr>
              <a:t> (</a:t>
            </a:r>
            <a:r>
              <a:rPr lang="de-DE" sz="2000" dirty="0" err="1">
                <a:latin typeface="+mj-lt"/>
              </a:rPr>
              <a:t>as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these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values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are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referred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to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as</a:t>
            </a:r>
            <a:r>
              <a:rPr lang="de-DE" sz="2000" dirty="0">
                <a:latin typeface="+mj-lt"/>
              </a:rPr>
              <a:t>) </a:t>
            </a:r>
            <a:r>
              <a:rPr lang="de-DE" sz="2000" dirty="0" err="1">
                <a:latin typeface="+mj-lt"/>
              </a:rPr>
              <a:t>near</a:t>
            </a:r>
            <a:r>
              <a:rPr lang="de-DE" sz="2000" dirty="0">
                <a:latin typeface="+mj-lt"/>
              </a:rPr>
              <a:t> +1 </a:t>
            </a:r>
            <a:r>
              <a:rPr lang="de-DE" sz="2000" dirty="0" err="1">
                <a:latin typeface="+mj-lt"/>
              </a:rPr>
              <a:t>indicate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that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the</a:t>
            </a:r>
            <a:r>
              <a:rPr lang="de-DE" sz="2000" dirty="0">
                <a:latin typeface="+mj-lt"/>
              </a:rPr>
              <a:t> sample </a:t>
            </a:r>
            <a:r>
              <a:rPr lang="de-DE" sz="2000" dirty="0" err="1">
                <a:latin typeface="+mj-lt"/>
              </a:rPr>
              <a:t>is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far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away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from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the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neighboring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clusters</a:t>
            </a:r>
            <a:r>
              <a:rPr lang="de-DE" sz="2000" dirty="0">
                <a:latin typeface="+mj-lt"/>
              </a:rPr>
              <a:t>. </a:t>
            </a:r>
            <a:endParaRPr lang="de-DE" sz="2000" dirty="0" smtClean="0">
              <a:latin typeface="+mj-lt"/>
            </a:endParaRPr>
          </a:p>
          <a:p>
            <a:endParaRPr lang="de-DE" sz="2000" dirty="0" smtClean="0">
              <a:latin typeface="+mj-lt"/>
            </a:endParaRPr>
          </a:p>
          <a:p>
            <a:r>
              <a:rPr lang="de-DE" sz="2000" dirty="0" smtClean="0">
                <a:latin typeface="+mj-lt"/>
              </a:rPr>
              <a:t>A </a:t>
            </a:r>
            <a:r>
              <a:rPr lang="de-DE" sz="2000" dirty="0" err="1">
                <a:latin typeface="+mj-lt"/>
              </a:rPr>
              <a:t>value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of</a:t>
            </a:r>
            <a:r>
              <a:rPr lang="de-DE" sz="2000" dirty="0">
                <a:latin typeface="+mj-lt"/>
              </a:rPr>
              <a:t> 0 </a:t>
            </a:r>
            <a:r>
              <a:rPr lang="de-DE" sz="2000" dirty="0" err="1">
                <a:latin typeface="+mj-lt"/>
              </a:rPr>
              <a:t>indicates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that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the</a:t>
            </a:r>
            <a:r>
              <a:rPr lang="de-DE" sz="2000" dirty="0">
                <a:latin typeface="+mj-lt"/>
              </a:rPr>
              <a:t> sample </a:t>
            </a:r>
            <a:r>
              <a:rPr lang="de-DE" sz="2000" dirty="0" err="1">
                <a:latin typeface="+mj-lt"/>
              </a:rPr>
              <a:t>is</a:t>
            </a:r>
            <a:r>
              <a:rPr lang="de-DE" sz="2000" dirty="0">
                <a:latin typeface="+mj-lt"/>
              </a:rPr>
              <a:t> on </a:t>
            </a:r>
            <a:r>
              <a:rPr lang="de-DE" sz="2000" dirty="0" err="1">
                <a:latin typeface="+mj-lt"/>
              </a:rPr>
              <a:t>or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very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close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to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the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decision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boundary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between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two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neighboring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clusters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and</a:t>
            </a:r>
            <a:r>
              <a:rPr lang="de-DE" sz="2000" dirty="0">
                <a:latin typeface="+mj-lt"/>
              </a:rPr>
              <a:t> negative </a:t>
            </a:r>
            <a:r>
              <a:rPr lang="de-DE" sz="2000" dirty="0" err="1">
                <a:latin typeface="+mj-lt"/>
              </a:rPr>
              <a:t>values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indicate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that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those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samples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might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have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been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assigned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to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the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wrong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cluster</a:t>
            </a:r>
            <a:r>
              <a:rPr lang="de-DE" sz="2000" dirty="0">
                <a:latin typeface="+mj-lt"/>
              </a:rPr>
              <a:t>.</a:t>
            </a:r>
          </a:p>
          <a:p>
            <a:endParaRPr lang="en-US" sz="2400" dirty="0" smtClean="0">
              <a:latin typeface="+mj-lt"/>
            </a:endParaRPr>
          </a:p>
          <a:p>
            <a:endParaRPr lang="en-US" sz="2400" b="1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973" y="2239962"/>
            <a:ext cx="23749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7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387" y="26305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Question 1: K-means Clustering </a:t>
            </a:r>
            <a:br>
              <a:rPr lang="en-US" sz="4000" dirty="0" smtClean="0"/>
            </a:br>
            <a:endParaRPr lang="en-US" sz="3100" dirty="0"/>
          </a:p>
        </p:txBody>
      </p:sp>
      <p:sp>
        <p:nvSpPr>
          <p:cNvPr id="4" name="TextBox 3"/>
          <p:cNvSpPr txBox="1"/>
          <p:nvPr/>
        </p:nvSpPr>
        <p:spPr>
          <a:xfrm>
            <a:off x="553387" y="1248272"/>
            <a:ext cx="110383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+mj-lt"/>
              </a:rPr>
              <a:t>(d) Can </a:t>
            </a:r>
            <a:r>
              <a:rPr lang="de-DE" sz="2400" dirty="0" err="1">
                <a:latin typeface="+mj-lt"/>
              </a:rPr>
              <a:t>you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suggest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another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measure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of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cluster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compactness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and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separation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that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might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be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more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useful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than</a:t>
            </a:r>
            <a:r>
              <a:rPr lang="de-DE" sz="2400" dirty="0">
                <a:latin typeface="+mj-lt"/>
              </a:rPr>
              <a:t> SSE? </a:t>
            </a:r>
            <a:endParaRPr lang="de-DE" sz="2400" dirty="0" smtClean="0">
              <a:latin typeface="+mj-lt"/>
            </a:endParaRPr>
          </a:p>
          <a:p>
            <a:endParaRPr lang="de-DE" sz="2400" dirty="0">
              <a:latin typeface="+mj-lt"/>
            </a:endParaRPr>
          </a:p>
          <a:p>
            <a:r>
              <a:rPr lang="de-DE" sz="2400" b="1" dirty="0" err="1" smtClean="0">
                <a:latin typeface="+mj-lt"/>
              </a:rPr>
              <a:t>Answer</a:t>
            </a:r>
            <a:r>
              <a:rPr lang="de-DE" sz="2400" b="1" dirty="0" smtClean="0">
                <a:latin typeface="+mj-lt"/>
              </a:rPr>
              <a:t>:</a:t>
            </a:r>
          </a:p>
          <a:p>
            <a:endParaRPr lang="de-DE" sz="2400" dirty="0" smtClean="0">
              <a:latin typeface="+mj-lt"/>
            </a:endParaRPr>
          </a:p>
          <a:p>
            <a:r>
              <a:rPr lang="de-DE" sz="2400" dirty="0" err="1" smtClean="0">
                <a:latin typeface="+mj-lt"/>
              </a:rPr>
              <a:t>We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 smtClean="0">
                <a:latin typeface="+mj-lt"/>
              </a:rPr>
              <a:t>can</a:t>
            </a:r>
            <a:r>
              <a:rPr lang="de-DE" sz="2400" dirty="0" smtClean="0">
                <a:latin typeface="+mj-lt"/>
              </a:rPr>
              <a:t> also </a:t>
            </a:r>
            <a:r>
              <a:rPr lang="de-DE" sz="2400" dirty="0" err="1" smtClean="0">
                <a:latin typeface="+mj-lt"/>
              </a:rPr>
              <a:t>use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 smtClean="0">
                <a:latin typeface="+mj-lt"/>
              </a:rPr>
              <a:t>gap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statistics</a:t>
            </a:r>
            <a:r>
              <a:rPr lang="de-DE" sz="2400" dirty="0" smtClean="0">
                <a:latin typeface="+mj-lt"/>
              </a:rPr>
              <a:t>.</a:t>
            </a:r>
          </a:p>
          <a:p>
            <a:endParaRPr lang="de-DE" sz="2400" dirty="0" smtClean="0">
              <a:latin typeface="+mj-lt"/>
            </a:endParaRPr>
          </a:p>
          <a:p>
            <a:r>
              <a:rPr lang="de-DE" sz="2400" dirty="0" smtClean="0">
                <a:latin typeface="+mj-lt"/>
              </a:rPr>
              <a:t>Gap </a:t>
            </a:r>
            <a:r>
              <a:rPr lang="de-DE" sz="2400" dirty="0" err="1" smtClean="0">
                <a:latin typeface="+mj-lt"/>
              </a:rPr>
              <a:t>statistics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 smtClean="0">
                <a:latin typeface="+mj-lt"/>
              </a:rPr>
              <a:t>aims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 smtClean="0">
                <a:latin typeface="+mj-lt"/>
              </a:rPr>
              <a:t>to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 smtClean="0">
                <a:latin typeface="+mj-lt"/>
              </a:rPr>
              <a:t>standardize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 smtClean="0">
                <a:latin typeface="+mj-lt"/>
              </a:rPr>
              <a:t>the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 smtClean="0">
                <a:latin typeface="+mj-lt"/>
              </a:rPr>
              <a:t>comparision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 smtClean="0">
                <a:latin typeface="+mj-lt"/>
              </a:rPr>
              <a:t>of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 smtClean="0">
                <a:latin typeface="+mj-lt"/>
              </a:rPr>
              <a:t>the</a:t>
            </a:r>
            <a:r>
              <a:rPr lang="de-DE" sz="2400" dirty="0" smtClean="0">
                <a:latin typeface="+mj-lt"/>
              </a:rPr>
              <a:t> log </a:t>
            </a:r>
            <a:r>
              <a:rPr lang="de-DE" sz="2400" dirty="0" err="1" smtClean="0">
                <a:latin typeface="+mj-lt"/>
              </a:rPr>
              <a:t>of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 smtClean="0">
                <a:latin typeface="+mj-lt"/>
              </a:rPr>
              <a:t>the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 smtClean="0">
                <a:latin typeface="+mj-lt"/>
              </a:rPr>
              <a:t>normalized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 smtClean="0">
                <a:latin typeface="+mj-lt"/>
              </a:rPr>
              <a:t>sum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 smtClean="0">
                <a:latin typeface="+mj-lt"/>
              </a:rPr>
              <a:t>of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 smtClean="0">
                <a:latin typeface="+mj-lt"/>
              </a:rPr>
              <a:t>squares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 smtClean="0">
                <a:latin typeface="+mj-lt"/>
              </a:rPr>
              <a:t>with</a:t>
            </a:r>
            <a:r>
              <a:rPr lang="de-DE" sz="2400" dirty="0" smtClean="0">
                <a:latin typeface="+mj-lt"/>
              </a:rPr>
              <a:t> a null </a:t>
            </a:r>
            <a:r>
              <a:rPr lang="de-DE" sz="2400" dirty="0" err="1" smtClean="0">
                <a:latin typeface="+mj-lt"/>
              </a:rPr>
              <a:t>reference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 smtClean="0">
                <a:latin typeface="+mj-lt"/>
              </a:rPr>
              <a:t>distribution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 smtClean="0">
                <a:latin typeface="+mj-lt"/>
              </a:rPr>
              <a:t>of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 smtClean="0">
                <a:latin typeface="+mj-lt"/>
              </a:rPr>
              <a:t>the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 smtClean="0">
                <a:latin typeface="+mj-lt"/>
              </a:rPr>
              <a:t>data</a:t>
            </a:r>
            <a:r>
              <a:rPr lang="de-DE" sz="2400" dirty="0" smtClean="0">
                <a:latin typeface="+mj-lt"/>
              </a:rPr>
              <a:t>. </a:t>
            </a:r>
          </a:p>
          <a:p>
            <a:endParaRPr lang="de-DE" sz="2400" dirty="0">
              <a:latin typeface="+mj-lt"/>
            </a:endParaRPr>
          </a:p>
          <a:p>
            <a:r>
              <a:rPr lang="de-DE" sz="2400" dirty="0" smtClean="0">
                <a:latin typeface="+mj-lt"/>
              </a:rPr>
              <a:t>Optimal K </a:t>
            </a:r>
            <a:r>
              <a:rPr lang="de-DE" sz="2400" dirty="0" err="1" smtClean="0">
                <a:latin typeface="+mj-lt"/>
              </a:rPr>
              <a:t>is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 smtClean="0">
                <a:latin typeface="+mj-lt"/>
              </a:rPr>
              <a:t>obtained</a:t>
            </a:r>
            <a:r>
              <a:rPr lang="de-DE" sz="2400" dirty="0" smtClean="0">
                <a:latin typeface="+mj-lt"/>
              </a:rPr>
              <a:t> at </a:t>
            </a:r>
            <a:r>
              <a:rPr lang="de-DE" sz="2400" dirty="0" err="1" smtClean="0">
                <a:latin typeface="+mj-lt"/>
              </a:rPr>
              <a:t>when</a:t>
            </a:r>
            <a:r>
              <a:rPr lang="de-DE" sz="2400" dirty="0" smtClean="0">
                <a:latin typeface="+mj-lt"/>
              </a:rPr>
              <a:t> </a:t>
            </a:r>
            <a:r>
              <a:rPr lang="de-DE" sz="2400" dirty="0" err="1"/>
              <a:t>the</a:t>
            </a:r>
            <a:r>
              <a:rPr lang="de-DE" sz="2400" dirty="0"/>
              <a:t> log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normalized</a:t>
            </a:r>
            <a:r>
              <a:rPr lang="de-DE" sz="2400" dirty="0"/>
              <a:t> </a:t>
            </a:r>
            <a:r>
              <a:rPr lang="de-DE" sz="2400" dirty="0" smtClean="0"/>
              <a:t>SSM falls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farthest</a:t>
            </a:r>
            <a:r>
              <a:rPr lang="de-DE" sz="2400" dirty="0" smtClean="0"/>
              <a:t> </a:t>
            </a:r>
            <a:r>
              <a:rPr lang="de-DE" sz="2400" dirty="0" err="1" smtClean="0"/>
              <a:t>below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reference</a:t>
            </a:r>
            <a:r>
              <a:rPr lang="de-DE" sz="2400" dirty="0" smtClean="0"/>
              <a:t> </a:t>
            </a:r>
            <a:r>
              <a:rPr lang="de-DE" sz="2400" dirty="0" err="1" smtClean="0"/>
              <a:t>curve</a:t>
            </a:r>
            <a:r>
              <a:rPr lang="de-DE" sz="2400" dirty="0" smtClean="0"/>
              <a:t>. </a:t>
            </a:r>
            <a:endParaRPr lang="de-DE" sz="2400" dirty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endParaRPr lang="en-US" sz="2400" b="1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396" y="2416671"/>
            <a:ext cx="3029905" cy="42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5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387" y="263056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/>
              <a:t>Question 2: Hierarchical Clustering 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3100" dirty="0" smtClean="0"/>
              <a:t>(a) Build a </a:t>
            </a:r>
            <a:r>
              <a:rPr lang="en-US" sz="3100" dirty="0" err="1" smtClean="0"/>
              <a:t>dendrogram</a:t>
            </a:r>
            <a:r>
              <a:rPr lang="en-US" sz="3100" dirty="0" smtClean="0"/>
              <a:t> using the single-link, bottom-up approach</a:t>
            </a:r>
            <a:endParaRPr lang="en-US" sz="3100" dirty="0"/>
          </a:p>
        </p:txBody>
      </p:sp>
      <p:sp>
        <p:nvSpPr>
          <p:cNvPr id="5" name="TextBox 4"/>
          <p:cNvSpPr txBox="1"/>
          <p:nvPr/>
        </p:nvSpPr>
        <p:spPr>
          <a:xfrm>
            <a:off x="553387" y="1964352"/>
            <a:ext cx="62371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Answer:</a:t>
            </a:r>
            <a:endParaRPr lang="en-US" sz="2400" b="1" dirty="0">
              <a:latin typeface="+mj-lt"/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latin typeface="+mj-lt"/>
              </a:rPr>
              <a:t>Compute the Euclidean distance between each point </a:t>
            </a:r>
          </a:p>
          <a:p>
            <a:pPr marL="457200" indent="-457200">
              <a:buAutoNum type="arabicParenR"/>
            </a:pP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Example: </a:t>
            </a:r>
          </a:p>
          <a:p>
            <a:r>
              <a:rPr lang="en-US" sz="2400" dirty="0" smtClean="0">
                <a:latin typeface="+mj-lt"/>
              </a:rPr>
              <a:t>Euclidean{0, 4} = 4</a:t>
            </a:r>
          </a:p>
          <a:p>
            <a:r>
              <a:rPr lang="en-US" sz="2400" dirty="0" smtClean="0"/>
              <a:t>Euclidean{0</a:t>
            </a:r>
            <a:r>
              <a:rPr lang="en-US" sz="2400" dirty="0"/>
              <a:t>, </a:t>
            </a:r>
            <a:r>
              <a:rPr lang="en-US" sz="2400" dirty="0" smtClean="0"/>
              <a:t>5} </a:t>
            </a:r>
            <a:r>
              <a:rPr lang="en-US" sz="2400" dirty="0"/>
              <a:t>= </a:t>
            </a:r>
            <a:r>
              <a:rPr lang="en-US" sz="2400" dirty="0" smtClean="0"/>
              <a:t>5</a:t>
            </a:r>
          </a:p>
          <a:p>
            <a:r>
              <a:rPr lang="en-US" sz="2400" dirty="0"/>
              <a:t>Euclidean{0, </a:t>
            </a:r>
            <a:r>
              <a:rPr lang="en-US" sz="2400" dirty="0" smtClean="0"/>
              <a:t>20} = 20</a:t>
            </a:r>
          </a:p>
          <a:p>
            <a:r>
              <a:rPr lang="en-US" sz="2400" dirty="0"/>
              <a:t>Euclidean{0, 20} = 20</a:t>
            </a:r>
          </a:p>
          <a:p>
            <a:endParaRPr lang="en-US" sz="2400" dirty="0" smtClean="0"/>
          </a:p>
          <a:p>
            <a:r>
              <a:rPr lang="en-US" sz="2400" dirty="0" smtClean="0"/>
              <a:t>Euclidean{4, </a:t>
            </a:r>
            <a:r>
              <a:rPr lang="en-US" sz="2400" dirty="0"/>
              <a:t>5} = </a:t>
            </a:r>
            <a:r>
              <a:rPr lang="en-US" sz="2400" dirty="0" smtClean="0"/>
              <a:t>1</a:t>
            </a:r>
            <a:endParaRPr lang="en-US" sz="2400" dirty="0"/>
          </a:p>
          <a:p>
            <a:r>
              <a:rPr lang="en-US" sz="2400" dirty="0"/>
              <a:t>Euclidean{4, </a:t>
            </a:r>
            <a:r>
              <a:rPr lang="en-US" sz="2400" dirty="0" smtClean="0"/>
              <a:t>20} </a:t>
            </a:r>
            <a:r>
              <a:rPr lang="en-US" sz="2400" dirty="0"/>
              <a:t>= </a:t>
            </a:r>
            <a:r>
              <a:rPr lang="en-US" sz="2400" dirty="0" smtClean="0"/>
              <a:t>16</a:t>
            </a:r>
            <a:endParaRPr lang="en-US" sz="2400" dirty="0" smtClean="0">
              <a:latin typeface="+mj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408" y="1964352"/>
            <a:ext cx="4521200" cy="50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408" y="2817645"/>
            <a:ext cx="4402926" cy="344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0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387" y="26305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Question 2: Hierarchical Clustering </a:t>
            </a:r>
            <a:br>
              <a:rPr lang="en-US" sz="4000" dirty="0" smtClean="0"/>
            </a:br>
            <a:r>
              <a:rPr lang="en-US" sz="3100" dirty="0" smtClean="0"/>
              <a:t>(a) Build a </a:t>
            </a:r>
            <a:r>
              <a:rPr lang="en-US" sz="3100" dirty="0" err="1" smtClean="0"/>
              <a:t>dendrogram</a:t>
            </a:r>
            <a:r>
              <a:rPr lang="en-US" sz="3100" dirty="0" smtClean="0"/>
              <a:t> using the single-link, bottom-up approach</a:t>
            </a:r>
            <a:endParaRPr lang="en-US" sz="3100" dirty="0"/>
          </a:p>
        </p:txBody>
      </p:sp>
      <p:sp>
        <p:nvSpPr>
          <p:cNvPr id="5" name="TextBox 4"/>
          <p:cNvSpPr txBox="1"/>
          <p:nvPr/>
        </p:nvSpPr>
        <p:spPr>
          <a:xfrm>
            <a:off x="617382" y="2103157"/>
            <a:ext cx="451173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Answer:</a:t>
            </a:r>
          </a:p>
          <a:p>
            <a:r>
              <a:rPr lang="en-US" sz="2400" dirty="0" smtClean="0">
                <a:latin typeface="+mj-lt"/>
              </a:rPr>
              <a:t>2) Build clusters with single-link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Level 1: 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Cluster{4, 5} = 1</a:t>
            </a:r>
          </a:p>
          <a:p>
            <a:r>
              <a:rPr lang="en-US" dirty="0">
                <a:latin typeface="+mj-lt"/>
              </a:rPr>
              <a:t>C</a:t>
            </a:r>
            <a:r>
              <a:rPr lang="en-US" dirty="0" smtClean="0">
                <a:latin typeface="+mj-lt"/>
              </a:rPr>
              <a:t>luster</a:t>
            </a:r>
            <a:r>
              <a:rPr lang="en-US" dirty="0" smtClean="0"/>
              <a:t>{20, 25} = 5 </a:t>
            </a:r>
          </a:p>
          <a:p>
            <a:r>
              <a:rPr lang="en-US" dirty="0"/>
              <a:t>C</a:t>
            </a:r>
            <a:r>
              <a:rPr lang="en-US" dirty="0" smtClean="0"/>
              <a:t>luster{43, 44} </a:t>
            </a:r>
            <a:r>
              <a:rPr lang="en-US" dirty="0"/>
              <a:t>= </a:t>
            </a:r>
            <a:r>
              <a:rPr lang="en-US" dirty="0" smtClean="0"/>
              <a:t>1 </a:t>
            </a:r>
          </a:p>
          <a:p>
            <a:endParaRPr lang="en-US" dirty="0"/>
          </a:p>
          <a:p>
            <a:r>
              <a:rPr lang="en-US" dirty="0" smtClean="0"/>
              <a:t>Level 2: </a:t>
            </a:r>
          </a:p>
          <a:p>
            <a:r>
              <a:rPr lang="en-US" dirty="0" smtClean="0"/>
              <a:t>Cluster{4</a:t>
            </a:r>
            <a:r>
              <a:rPr lang="en-US" dirty="0"/>
              <a:t>, </a:t>
            </a:r>
            <a:r>
              <a:rPr lang="en-US" dirty="0" smtClean="0"/>
              <a:t>5} vs cluster{0) = </a:t>
            </a:r>
            <a:r>
              <a:rPr lang="en-US" dirty="0"/>
              <a:t>4</a:t>
            </a:r>
          </a:p>
          <a:p>
            <a:r>
              <a:rPr lang="en-US" dirty="0" smtClean="0"/>
              <a:t>Cluster{43,44} </a:t>
            </a:r>
            <a:r>
              <a:rPr lang="en-US" dirty="0"/>
              <a:t>vs </a:t>
            </a:r>
            <a:r>
              <a:rPr lang="en-US" dirty="0" smtClean="0"/>
              <a:t>cluster{39) </a:t>
            </a:r>
            <a:r>
              <a:rPr lang="en-US" dirty="0"/>
              <a:t>= </a:t>
            </a:r>
            <a:r>
              <a:rPr lang="en-US" dirty="0" smtClean="0"/>
              <a:t>4</a:t>
            </a:r>
          </a:p>
          <a:p>
            <a:endParaRPr lang="en-US" dirty="0"/>
          </a:p>
          <a:p>
            <a:r>
              <a:rPr lang="en-US" dirty="0" smtClean="0"/>
              <a:t>Level 3:</a:t>
            </a:r>
          </a:p>
          <a:p>
            <a:r>
              <a:rPr lang="en-US" dirty="0" smtClean="0"/>
              <a:t>Cluster{20, 25} </a:t>
            </a:r>
            <a:r>
              <a:rPr lang="en-US" dirty="0"/>
              <a:t>vs </a:t>
            </a:r>
            <a:r>
              <a:rPr lang="en-US" dirty="0" smtClean="0"/>
              <a:t>cluster{39, 43, 44) </a:t>
            </a:r>
            <a:r>
              <a:rPr lang="en-US" dirty="0"/>
              <a:t>= </a:t>
            </a:r>
            <a:r>
              <a:rPr lang="en-US" dirty="0" smtClean="0"/>
              <a:t>14</a:t>
            </a:r>
            <a:endParaRPr lang="en-US" dirty="0"/>
          </a:p>
          <a:p>
            <a:endParaRPr lang="en-US" dirty="0" smtClean="0">
              <a:latin typeface="+mj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87" y="1442999"/>
            <a:ext cx="4521200" cy="50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353" y="1563707"/>
            <a:ext cx="3378469" cy="26444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205003" y="5866921"/>
            <a:ext cx="374754" cy="3147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0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64464" y="5866920"/>
            <a:ext cx="374754" cy="3147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53860" y="5866920"/>
            <a:ext cx="374754" cy="3147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 dirty="0"/>
          </a:p>
        </p:txBody>
      </p:sp>
      <p:cxnSp>
        <p:nvCxnSpPr>
          <p:cNvPr id="11" name="Elbow Connector 10"/>
          <p:cNvCxnSpPr>
            <a:stCxn id="7" idx="0"/>
          </p:cNvCxnSpPr>
          <p:nvPr/>
        </p:nvCxnSpPr>
        <p:spPr>
          <a:xfrm rot="5400000" flipH="1" flipV="1">
            <a:off x="6859565" y="5399628"/>
            <a:ext cx="659568" cy="275017"/>
          </a:xfrm>
          <a:prstGeom prst="bentConnector3">
            <a:avLst>
              <a:gd name="adj1" fmla="val 52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6200000" flipV="1">
            <a:off x="6760441" y="5001111"/>
            <a:ext cx="1438582" cy="293040"/>
          </a:xfrm>
          <a:prstGeom prst="bentConnector3">
            <a:avLst>
              <a:gd name="adj1" fmla="val 231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070521" y="5851930"/>
            <a:ext cx="553329" cy="329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850009" y="5851929"/>
            <a:ext cx="553329" cy="329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25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540209" y="5844432"/>
            <a:ext cx="553329" cy="329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246157" y="5844431"/>
            <a:ext cx="553329" cy="329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43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952105" y="5844430"/>
            <a:ext cx="553329" cy="329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44</a:t>
            </a:r>
            <a:endParaRPr lang="en-US" dirty="0"/>
          </a:p>
        </p:txBody>
      </p:sp>
      <p:cxnSp>
        <p:nvCxnSpPr>
          <p:cNvPr id="24" name="Elbow Connector 23"/>
          <p:cNvCxnSpPr>
            <a:stCxn id="21" idx="0"/>
          </p:cNvCxnSpPr>
          <p:nvPr/>
        </p:nvCxnSpPr>
        <p:spPr>
          <a:xfrm rot="16200000" flipV="1">
            <a:off x="10763046" y="5378706"/>
            <a:ext cx="502165" cy="429284"/>
          </a:xfrm>
          <a:prstGeom prst="bentConnector3">
            <a:avLst>
              <a:gd name="adj1" fmla="val 649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0" idx="0"/>
          </p:cNvCxnSpPr>
          <p:nvPr/>
        </p:nvCxnSpPr>
        <p:spPr>
          <a:xfrm rot="5400000" flipH="1" flipV="1">
            <a:off x="10329011" y="5376806"/>
            <a:ext cx="661437" cy="2738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9" idx="0"/>
          </p:cNvCxnSpPr>
          <p:nvPr/>
        </p:nvCxnSpPr>
        <p:spPr>
          <a:xfrm rot="5400000" flipH="1" flipV="1">
            <a:off x="9988216" y="5036012"/>
            <a:ext cx="637078" cy="979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" idx="0"/>
          </p:cNvCxnSpPr>
          <p:nvPr/>
        </p:nvCxnSpPr>
        <p:spPr>
          <a:xfrm rot="5400000" flipH="1" flipV="1">
            <a:off x="6529834" y="5069897"/>
            <a:ext cx="659570" cy="9344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7" idx="0"/>
          </p:cNvCxnSpPr>
          <p:nvPr/>
        </p:nvCxnSpPr>
        <p:spPr>
          <a:xfrm rot="5400000" flipH="1" flipV="1">
            <a:off x="8055611" y="5197253"/>
            <a:ext cx="946253" cy="363103"/>
          </a:xfrm>
          <a:prstGeom prst="bentConnector3">
            <a:avLst>
              <a:gd name="adj1" fmla="val 870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8" idx="0"/>
          </p:cNvCxnSpPr>
          <p:nvPr/>
        </p:nvCxnSpPr>
        <p:spPr>
          <a:xfrm rot="16200000" flipV="1">
            <a:off x="8379434" y="5104689"/>
            <a:ext cx="1065197" cy="429284"/>
          </a:xfrm>
          <a:prstGeom prst="bentConnector3">
            <a:avLst>
              <a:gd name="adj1" fmla="val 768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 rot="10800000" flipV="1">
            <a:off x="8710289" y="4755771"/>
            <a:ext cx="1596466" cy="49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541132" y="3064763"/>
            <a:ext cx="31759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Level </a:t>
            </a:r>
            <a:r>
              <a:rPr lang="en-US" sz="2000" dirty="0">
                <a:latin typeface="+mj-lt"/>
              </a:rPr>
              <a:t>4</a:t>
            </a:r>
            <a:r>
              <a:rPr lang="en-US" sz="2000" dirty="0" smtClean="0">
                <a:latin typeface="+mj-lt"/>
              </a:rPr>
              <a:t>: </a:t>
            </a:r>
            <a:endParaRPr lang="en-US" sz="20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Cluster{20, 25, 39, 43, 44} vs</a:t>
            </a:r>
          </a:p>
          <a:p>
            <a:r>
              <a:rPr lang="en-US" sz="2000" dirty="0" smtClean="0">
                <a:latin typeface="+mj-lt"/>
              </a:rPr>
              <a:t>Cluster{0, 4, 5} = 15</a:t>
            </a:r>
          </a:p>
          <a:p>
            <a:endParaRPr lang="en-US" sz="2000" dirty="0" smtClean="0">
              <a:latin typeface="+mj-lt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0306755" y="4779238"/>
            <a:ext cx="0" cy="403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326856" y="4414052"/>
            <a:ext cx="2213353" cy="28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9540209" y="4428340"/>
            <a:ext cx="0" cy="322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283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011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2</a:t>
            </a:r>
            <a:r>
              <a:rPr lang="en-US" dirty="0"/>
              <a:t>: Hierarchical Clustering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400" dirty="0" smtClean="0"/>
              <a:t>(b) </a:t>
            </a:r>
            <a:r>
              <a:rPr lang="en-US" sz="3400" dirty="0"/>
              <a:t>Suppose we want the two top level clusters. List the data points in each cluster. </a:t>
            </a:r>
            <a:endParaRPr lang="en-US" sz="3400" dirty="0">
              <a:effectLst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0589"/>
            <a:ext cx="4521200" cy="508000"/>
          </a:xfrm>
        </p:spPr>
      </p:pic>
      <p:sp>
        <p:nvSpPr>
          <p:cNvPr id="3" name="Rectangle 2"/>
          <p:cNvSpPr/>
          <p:nvPr/>
        </p:nvSpPr>
        <p:spPr>
          <a:xfrm>
            <a:off x="1351998" y="2903105"/>
            <a:ext cx="3736714" cy="10192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cluster: </a:t>
            </a:r>
          </a:p>
          <a:p>
            <a:pPr algn="ctr"/>
            <a:r>
              <a:rPr lang="en-US" sz="2400" dirty="0" smtClean="0"/>
              <a:t>0, 4, 5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1351998" y="4210785"/>
            <a:ext cx="3736714" cy="9608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cluster:</a:t>
            </a:r>
          </a:p>
          <a:p>
            <a:pPr algn="ctr"/>
            <a:r>
              <a:rPr lang="en-US" sz="2400" dirty="0"/>
              <a:t>20, </a:t>
            </a:r>
            <a:r>
              <a:rPr lang="en-US" sz="2400" dirty="0" smtClean="0"/>
              <a:t>25, 39, 43, 44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6305016" y="4355974"/>
            <a:ext cx="374754" cy="3147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0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964477" y="4355973"/>
            <a:ext cx="374754" cy="3147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553873" y="4355973"/>
            <a:ext cx="374754" cy="3147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 dirty="0"/>
          </a:p>
        </p:txBody>
      </p:sp>
      <p:cxnSp>
        <p:nvCxnSpPr>
          <p:cNvPr id="29" name="Elbow Connector 28"/>
          <p:cNvCxnSpPr>
            <a:stCxn id="31" idx="0"/>
          </p:cNvCxnSpPr>
          <p:nvPr/>
        </p:nvCxnSpPr>
        <p:spPr>
          <a:xfrm rot="5400000" flipH="1" flipV="1">
            <a:off x="6959578" y="3888681"/>
            <a:ext cx="659568" cy="275017"/>
          </a:xfrm>
          <a:prstGeom prst="bentConnector3">
            <a:avLst>
              <a:gd name="adj1" fmla="val 52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V="1">
            <a:off x="6860454" y="3490164"/>
            <a:ext cx="1438582" cy="293040"/>
          </a:xfrm>
          <a:prstGeom prst="bentConnector3">
            <a:avLst>
              <a:gd name="adj1" fmla="val 251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170534" y="4340983"/>
            <a:ext cx="553329" cy="329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950022" y="4340982"/>
            <a:ext cx="553329" cy="329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25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640222" y="4333485"/>
            <a:ext cx="553329" cy="329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0346170" y="4333484"/>
            <a:ext cx="553329" cy="329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43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1052118" y="4333483"/>
            <a:ext cx="553329" cy="329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44</a:t>
            </a:r>
            <a:endParaRPr lang="en-US" dirty="0"/>
          </a:p>
        </p:txBody>
      </p:sp>
      <p:cxnSp>
        <p:nvCxnSpPr>
          <p:cNvPr id="36" name="Elbow Connector 35"/>
          <p:cNvCxnSpPr>
            <a:stCxn id="45" idx="0"/>
          </p:cNvCxnSpPr>
          <p:nvPr/>
        </p:nvCxnSpPr>
        <p:spPr>
          <a:xfrm rot="16200000" flipV="1">
            <a:off x="10863059" y="3867759"/>
            <a:ext cx="502165" cy="429284"/>
          </a:xfrm>
          <a:prstGeom prst="bentConnector3">
            <a:avLst>
              <a:gd name="adj1" fmla="val 649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4" idx="0"/>
          </p:cNvCxnSpPr>
          <p:nvPr/>
        </p:nvCxnSpPr>
        <p:spPr>
          <a:xfrm rot="5400000" flipH="1" flipV="1">
            <a:off x="10429024" y="3865859"/>
            <a:ext cx="661437" cy="2738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43" idx="0"/>
          </p:cNvCxnSpPr>
          <p:nvPr/>
        </p:nvCxnSpPr>
        <p:spPr>
          <a:xfrm rot="5400000" flipH="1" flipV="1">
            <a:off x="10088229" y="3525065"/>
            <a:ext cx="637078" cy="979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7" idx="0"/>
          </p:cNvCxnSpPr>
          <p:nvPr/>
        </p:nvCxnSpPr>
        <p:spPr>
          <a:xfrm rot="5400000" flipH="1" flipV="1">
            <a:off x="6629847" y="3558950"/>
            <a:ext cx="659570" cy="9344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41" idx="0"/>
          </p:cNvCxnSpPr>
          <p:nvPr/>
        </p:nvCxnSpPr>
        <p:spPr>
          <a:xfrm rot="5400000" flipH="1" flipV="1">
            <a:off x="8155624" y="3686306"/>
            <a:ext cx="946253" cy="363103"/>
          </a:xfrm>
          <a:prstGeom prst="bentConnector3">
            <a:avLst>
              <a:gd name="adj1" fmla="val 870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42" idx="0"/>
          </p:cNvCxnSpPr>
          <p:nvPr/>
        </p:nvCxnSpPr>
        <p:spPr>
          <a:xfrm rot="16200000" flipV="1">
            <a:off x="8479447" y="3593742"/>
            <a:ext cx="1065197" cy="429284"/>
          </a:xfrm>
          <a:prstGeom prst="bentConnector3">
            <a:avLst>
              <a:gd name="adj1" fmla="val 768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10800000" flipV="1">
            <a:off x="8810302" y="3244824"/>
            <a:ext cx="1596466" cy="49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0406768" y="3268291"/>
            <a:ext cx="0" cy="403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426869" y="2903105"/>
            <a:ext cx="2213353" cy="28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640222" y="2917393"/>
            <a:ext cx="0" cy="322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056234" y="1770826"/>
            <a:ext cx="0" cy="4303036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538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1850</Words>
  <Application>Microsoft Macintosh PowerPoint</Application>
  <PresentationFormat>Widescreen</PresentationFormat>
  <Paragraphs>235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Calibri Light</vt:lpstr>
      <vt:lpstr>Cambria Math</vt:lpstr>
      <vt:lpstr>Mangal</vt:lpstr>
      <vt:lpstr>Arial</vt:lpstr>
      <vt:lpstr>Office Theme</vt:lpstr>
      <vt:lpstr>CISC6930 Data Mining Assignment 4</vt:lpstr>
      <vt:lpstr>Question 1: K-means Clustering  </vt:lpstr>
      <vt:lpstr>Question 1: K-means Clustering  </vt:lpstr>
      <vt:lpstr>Question 1: K-means Clustering  </vt:lpstr>
      <vt:lpstr>Question 1: K-means Clustering  </vt:lpstr>
      <vt:lpstr>Question 1: K-means Clustering  </vt:lpstr>
      <vt:lpstr>Question 2: Hierarchical Clustering  (a) Build a dendrogram using the single-link, bottom-up approach</vt:lpstr>
      <vt:lpstr>Question 2: Hierarchical Clustering  (a) Build a dendrogram using the single-link, bottom-up approach</vt:lpstr>
      <vt:lpstr>Question 2: Hierarchical Clustering  (b) Suppose we want the two top level clusters. List the data points in each cluster. </vt:lpstr>
      <vt:lpstr>Question 3: Scattering Criteria</vt:lpstr>
      <vt:lpstr>Question 3: Scattering Criteria</vt:lpstr>
      <vt:lpstr>Question 3: Scattering Criteria</vt:lpstr>
      <vt:lpstr>Question 3: Scattering Criteria</vt:lpstr>
      <vt:lpstr>Question 3: Scattering Criteria</vt:lpstr>
      <vt:lpstr>Question 4: DBSCAN:</vt:lpstr>
      <vt:lpstr>Question 4: DBSCAN</vt:lpstr>
      <vt:lpstr>Question 4: DBSCAN</vt:lpstr>
      <vt:lpstr>Question 5: Evaluation of Classification Algorithm</vt:lpstr>
      <vt:lpstr>Question 5: Evaluation of Classification Algorithm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CISC6930 Data Mining Assignment 4</dc:title>
  <dc:creator>张又菲</dc:creator>
  <cp:lastModifiedBy>张又菲</cp:lastModifiedBy>
  <cp:revision>53</cp:revision>
  <cp:lastPrinted>2018-11-25T09:27:00Z</cp:lastPrinted>
  <dcterms:created xsi:type="dcterms:W3CDTF">2018-11-04T18:30:28Z</dcterms:created>
  <dcterms:modified xsi:type="dcterms:W3CDTF">2018-12-14T22:18:32Z</dcterms:modified>
</cp:coreProperties>
</file>