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3" r:id="rId4"/>
    <p:sldId id="274" r:id="rId5"/>
    <p:sldId id="275" r:id="rId6"/>
    <p:sldId id="278" r:id="rId7"/>
    <p:sldId id="272" r:id="rId8"/>
    <p:sldId id="265" r:id="rId9"/>
    <p:sldId id="262" r:id="rId10"/>
    <p:sldId id="263" r:id="rId11"/>
    <p:sldId id="266" r:id="rId12"/>
    <p:sldId id="268" r:id="rId13"/>
    <p:sldId id="267" r:id="rId14"/>
    <p:sldId id="269" r:id="rId15"/>
    <p:sldId id="271" r:id="rId16"/>
    <p:sldId id="276" r:id="rId17"/>
    <p:sldId id="277" r:id="rId18"/>
    <p:sldId id="25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6"/>
    <p:restoredTop sz="94692"/>
  </p:normalViewPr>
  <p:slideViewPr>
    <p:cSldViewPr snapToGrid="0" snapToObjects="1">
      <p:cViewPr>
        <p:scale>
          <a:sx n="90" d="100"/>
          <a:sy n="90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52A4E-0034-6E49-9C71-D7A5F8957AF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915CA-A2C7-9642-96E1-9B14B52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915CA-A2C7-9642-96E1-9B14B5294B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915CA-A2C7-9642-96E1-9B14B5294B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29A0-B7A9-BB4A-BB86-C96DADED5A0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CISC6930 Data Mining</a:t>
            </a:r>
            <a:br>
              <a:rPr lang="en-US" dirty="0" smtClean="0"/>
            </a:br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150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Youfei Zhang</a:t>
            </a:r>
          </a:p>
          <a:p>
            <a:r>
              <a:rPr lang="en-US" sz="3200" dirty="0" smtClean="0"/>
              <a:t>(yzhang737)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5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36" y="170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338" y="1898613"/>
                <a:ext cx="11123951" cy="463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sz="2000" dirty="0" smtClean="0">
                    <a:latin typeface="+mj-lt"/>
                  </a:rPr>
                  <a:t>The mean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  <a:p>
                <a:pPr algn="ctr"/>
                <a:r>
                  <a:rPr lang="en-US" sz="2000" dirty="0" smtClean="0">
                    <a:latin typeface="+mj-lt"/>
                  </a:rPr>
                  <a:t>number of points in cluster C1 = 3</a:t>
                </a:r>
              </a:p>
              <a:p>
                <a:pPr algn="ctr"/>
                <a:r>
                  <a:rPr lang="en-US" sz="2000" dirty="0"/>
                  <a:t>number of points in cluster C1 = </a:t>
                </a:r>
                <a:r>
                  <a:rPr lang="en-US" sz="2000" dirty="0" smtClean="0"/>
                  <a:t>5</a:t>
                </a:r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r>
                  <a:rPr lang="en-US" sz="2000" dirty="0" smtClean="0"/>
                  <a:t>(b) The </a:t>
                </a:r>
                <a:r>
                  <a:rPr lang="en-US" sz="2000" dirty="0"/>
                  <a:t>total mean vector m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𝑚</m:t>
                      </m:r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41/8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8" y="1898613"/>
                <a:ext cx="11123951" cy="4633320"/>
              </a:xfrm>
              <a:prstGeom prst="rect">
                <a:avLst/>
              </a:prstGeom>
              <a:blipFill rotWithShape="0">
                <a:blip r:embed="rId2"/>
                <a:stretch>
                  <a:fillRect l="-60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6" y="1248166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0" y="3157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2131909"/>
                <a:ext cx="11353800" cy="430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(c) The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2131909"/>
                <a:ext cx="11353800" cy="4303229"/>
              </a:xfrm>
              <a:prstGeom prst="rect">
                <a:avLst/>
              </a:prstGeom>
              <a:blipFill rotWithShape="0">
                <a:blip r:embed="rId2"/>
                <a:stretch>
                  <a:fillRect l="-805"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1393634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0" y="3028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2196304"/>
                <a:ext cx="11353800" cy="387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(c) The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2196304"/>
                <a:ext cx="11353800" cy="3870675"/>
              </a:xfrm>
              <a:prstGeom prst="rect">
                <a:avLst/>
              </a:prstGeom>
              <a:blipFill rotWithShape="0">
                <a:blip r:embed="rId2"/>
                <a:stretch>
                  <a:fillRect l="-805" t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1380755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1618477"/>
                <a:ext cx="11565228" cy="497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(d) The within-cluster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r>
                  <a:rPr lang="en-US" sz="2400" dirty="0" smtClean="0"/>
                  <a:t>(e)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between-cluster </a:t>
                </a:r>
                <a:r>
                  <a:rPr lang="en-US" sz="2400" dirty="0"/>
                  <a:t>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41/8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41/8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mr-IN" sz="2400" dirty="0"/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41/8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41/8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25/8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25/8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/>
                        <m:t>5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5/8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2×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25/64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5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25/64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375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/64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1618477"/>
                <a:ext cx="11565228" cy="4974182"/>
              </a:xfrm>
              <a:prstGeom prst="rect">
                <a:avLst/>
              </a:prstGeom>
              <a:blipFill rotWithShape="0">
                <a:blip r:embed="rId2"/>
                <a:stretch>
                  <a:fillRect l="-79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976720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315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5321" y="2242000"/>
                <a:ext cx="9175229" cy="181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(f) The scatter criterion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𝑡𝑟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𝑡𝑟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𝑡𝑟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𝑡𝑟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375/64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375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896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=2.65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1" y="2242000"/>
                <a:ext cx="9175229" cy="1819024"/>
              </a:xfrm>
              <a:prstGeom prst="rect">
                <a:avLst/>
              </a:prstGeom>
              <a:blipFill rotWithShape="0"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1393633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64" y="-8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DBSCAN: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564" y="1435444"/>
            <a:ext cx="715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b="1" dirty="0" smtClean="0">
                <a:latin typeface="+mj-lt"/>
              </a:rPr>
              <a:t>List the clusters in terms of their points </a:t>
            </a:r>
            <a:endParaRPr lang="en-US" sz="2400" b="1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Cluster 1: {(2, 3), (1, 2), (3, 4)} </a:t>
            </a:r>
          </a:p>
          <a:p>
            <a:r>
              <a:rPr lang="en-US" sz="2300" dirty="0" smtClean="0">
                <a:latin typeface="+mj-lt"/>
              </a:rPr>
              <a:t>Cluster 2: </a:t>
            </a:r>
            <a:r>
              <a:rPr lang="en-US" sz="2300" dirty="0"/>
              <a:t>{(5, 1), (4, 2), (6, 2</a:t>
            </a:r>
            <a:r>
              <a:rPr lang="en-US" sz="2300" dirty="0" smtClean="0"/>
              <a:t>), </a:t>
            </a:r>
            <a:r>
              <a:rPr lang="en-US" sz="2300" dirty="0"/>
              <a:t>(5, 3</a:t>
            </a:r>
            <a:r>
              <a:rPr lang="en-US" sz="2300" dirty="0" smtClean="0"/>
              <a:t>)}</a:t>
            </a:r>
            <a:endParaRPr lang="en-US" sz="2300" dirty="0"/>
          </a:p>
          <a:p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4" y="963934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04" y="659624"/>
            <a:ext cx="2751450" cy="3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" y="3124200"/>
            <a:ext cx="8407400" cy="37338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348727" y="4507923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681619" y="4490793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483478" y="5519651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064921" y="5519651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285922" y="5195070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67073" y="5181002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076936" y="6188825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83478" y="6188825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907896" y="3799923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921963" y="4836355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285921" y="5856253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6850659" y="5850176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71" y="0"/>
            <a:ext cx="4091729" cy="29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328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37" y="2141642"/>
            <a:ext cx="5535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(b) What are the density-connected points?</a:t>
            </a:r>
          </a:p>
          <a:p>
            <a:pPr marL="457200" indent="-457200">
              <a:buAutoNum type="alphaLcParenBoth"/>
            </a:pPr>
            <a:endParaRPr lang="en-US" sz="2400" dirty="0">
              <a:latin typeface="+mj-lt"/>
            </a:endParaRPr>
          </a:p>
          <a:p>
            <a:r>
              <a:rPr lang="en-US" sz="2400" dirty="0" smtClean="0"/>
              <a:t>(3</a:t>
            </a:r>
            <a:r>
              <a:rPr lang="en-US" sz="2400" dirty="0"/>
              <a:t>, 4</a:t>
            </a:r>
            <a:r>
              <a:rPr lang="en-US" sz="2400" dirty="0" smtClean="0"/>
              <a:t>), </a:t>
            </a:r>
            <a:r>
              <a:rPr lang="en-US" sz="2400" dirty="0"/>
              <a:t>(2, 3</a:t>
            </a:r>
            <a:r>
              <a:rPr lang="en-US" sz="2400" dirty="0" smtClean="0"/>
              <a:t>) and </a:t>
            </a:r>
            <a:r>
              <a:rPr lang="en-US" sz="2400" dirty="0"/>
              <a:t>(1, 2</a:t>
            </a:r>
            <a:r>
              <a:rPr lang="en-US" sz="2400" dirty="0" smtClean="0"/>
              <a:t>) are density-connected, since </a:t>
            </a:r>
            <a:r>
              <a:rPr lang="en-US" sz="2400" dirty="0" smtClean="0"/>
              <a:t>(3, </a:t>
            </a:r>
            <a:r>
              <a:rPr lang="en-US" sz="2400" dirty="0"/>
              <a:t>4</a:t>
            </a:r>
            <a:r>
              <a:rPr lang="en-US" sz="2400" dirty="0" smtClean="0"/>
              <a:t>), </a:t>
            </a:r>
            <a:r>
              <a:rPr lang="en-US" sz="2400" dirty="0"/>
              <a:t>(1, 2) and both density-reachable from </a:t>
            </a:r>
            <a:r>
              <a:rPr lang="en-US" sz="2400" dirty="0"/>
              <a:t>(2, 3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5, 1</a:t>
            </a:r>
            <a:r>
              <a:rPr lang="en-US" sz="2400" dirty="0" smtClean="0"/>
              <a:t>), </a:t>
            </a:r>
            <a:r>
              <a:rPr lang="en-US" sz="2400" dirty="0"/>
              <a:t>(5, </a:t>
            </a:r>
            <a:r>
              <a:rPr lang="en-US" sz="2400" dirty="0" smtClean="0"/>
              <a:t>3), (4, </a:t>
            </a:r>
            <a:r>
              <a:rPr lang="en-US" sz="2400" dirty="0"/>
              <a:t>2</a:t>
            </a:r>
            <a:r>
              <a:rPr lang="en-US" sz="2400" dirty="0" smtClean="0"/>
              <a:t>), (</a:t>
            </a:r>
            <a:r>
              <a:rPr lang="en-US" sz="2400" dirty="0"/>
              <a:t>6, </a:t>
            </a:r>
            <a:r>
              <a:rPr lang="en-US" sz="2400" dirty="0" smtClean="0"/>
              <a:t>2) are density-connected, since </a:t>
            </a:r>
            <a:r>
              <a:rPr lang="en-US" sz="2400" dirty="0"/>
              <a:t>(5, 1) and (5, 3) are both density-reachable from (4, </a:t>
            </a:r>
            <a:r>
              <a:rPr lang="en-US" sz="2400" dirty="0" smtClean="0"/>
              <a:t>2) and </a:t>
            </a:r>
            <a:r>
              <a:rPr lang="en-US" sz="2400" dirty="0"/>
              <a:t>(6, </a:t>
            </a:r>
            <a:r>
              <a:rPr lang="en-US" sz="2400" dirty="0" smtClean="0"/>
              <a:t>2)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0" y="1431912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1" y="874582"/>
            <a:ext cx="2108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88" y="2593975"/>
            <a:ext cx="483062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328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767" y="2657349"/>
            <a:ext cx="520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(c) </a:t>
            </a:r>
            <a:r>
              <a:rPr lang="en-US" sz="2400" dirty="0" smtClean="0">
                <a:latin typeface="+mj-lt"/>
              </a:rPr>
              <a:t>What points (if any) does DBSCAN consider as noise?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Answer: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(0, 0), (1, 6), (7, 4) are considered noise.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0" y="1431912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1" y="874582"/>
            <a:ext cx="2108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80" y="2065441"/>
            <a:ext cx="466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67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5: Evaluation of Classification Algorithm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18154"/>
              </p:ext>
            </p:extLst>
          </p:nvPr>
        </p:nvGraphicFramePr>
        <p:xfrm>
          <a:off x="504867" y="1364563"/>
          <a:ext cx="633358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56"/>
                <a:gridCol w="1209821"/>
                <a:gridCol w="2357114"/>
                <a:gridCol w="1583397"/>
              </a:tblGrid>
              <a:tr h="4528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Instance #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True Class Label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Predicted Probability of Positive Class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1 </a:t>
                      </a:r>
                      <a:endParaRPr lang="ru-RU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0.95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is-IS" sz="1600">
                          <a:effectLst/>
                        </a:rPr>
                        <a:t>2 </a:t>
                      </a:r>
                      <a:endParaRPr lang="is-I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0.85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0.78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0.66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0.60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0.55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7 </a:t>
                      </a:r>
                      <a:endParaRPr lang="ru-RU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0.43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0.42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fi-FI" sz="1600">
                          <a:effectLst/>
                        </a:rPr>
                        <a:t>9 </a:t>
                      </a:r>
                      <a:endParaRPr lang="fi-FI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0.41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is-IS" sz="1600">
                          <a:effectLst/>
                        </a:rPr>
                        <a:t>10 </a:t>
                      </a:r>
                      <a:endParaRPr lang="is-I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effectLst/>
                        </a:rPr>
                        <a:t>0.4 </a:t>
                      </a:r>
                      <a:endParaRPr lang="nb-NO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34308"/>
              </p:ext>
            </p:extLst>
          </p:nvPr>
        </p:nvGraphicFramePr>
        <p:xfrm>
          <a:off x="7346456" y="3081349"/>
          <a:ext cx="4096041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65347"/>
                <a:gridCol w="1365347"/>
                <a:gridCol w="1365347"/>
              </a:tblGrid>
              <a:tr h="7304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= 10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Predicted: 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TP =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FP = 2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Predicted:</a:t>
                      </a:r>
                      <a:r>
                        <a:rPr lang="en-US" sz="2000" baseline="0" dirty="0" smtClean="0"/>
                        <a:t> Negative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FN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TN = 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46456" y="1495401"/>
            <a:ext cx="4096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>
                <a:latin typeface="+mj-lt"/>
              </a:rPr>
              <a:t>Confusion Matrix: </a:t>
            </a:r>
          </a:p>
          <a:p>
            <a:endParaRPr lang="en-US" dirty="0" smtClean="0"/>
          </a:p>
          <a:p>
            <a:r>
              <a:rPr lang="en-US" dirty="0" smtClean="0"/>
              <a:t>Use 0.5 </a:t>
            </a:r>
            <a:r>
              <a:rPr lang="en-US" dirty="0"/>
              <a:t>as the threshold to assign the predicted class label to each data point </a:t>
            </a:r>
          </a:p>
        </p:txBody>
      </p:sp>
    </p:spTree>
    <p:extLst>
      <p:ext uri="{BB962C8B-B14F-4D97-AF65-F5344CB8AC3E}">
        <p14:creationId xmlns:p14="http://schemas.microsoft.com/office/powerpoint/2010/main" val="7417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67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5: Evaluation of Classification Algorithm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3231"/>
              </p:ext>
            </p:extLst>
          </p:nvPr>
        </p:nvGraphicFramePr>
        <p:xfrm>
          <a:off x="616637" y="2321921"/>
          <a:ext cx="4096041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65347"/>
                <a:gridCol w="1365347"/>
                <a:gridCol w="1365347"/>
              </a:tblGrid>
              <a:tr h="7304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= 10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Predicted: 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TP =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FP = 2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Predicted:</a:t>
                      </a:r>
                      <a:r>
                        <a:rPr lang="en-US" sz="2000" baseline="0" dirty="0" smtClean="0"/>
                        <a:t> Negative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FN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TN = 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1489" y="1714320"/>
                <a:ext cx="6696222" cy="4598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Accuracy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4+3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=70%</m:t>
                      </m:r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Precision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4+2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66.67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Recall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Sensitivity</m:t>
                      </m:r>
                      <m:r>
                        <a:rPr lang="en-US" sz="2000" b="0" i="0" dirty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4+3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57.14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F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Score</m:t>
                      </m:r>
                      <m:r>
                        <a:rPr lang="en-US" sz="2000" b="0" i="0" dirty="0">
                          <a:latin typeface="Cambria Math" charset="0"/>
                        </a:rPr>
                        <m:t> 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0" dirty="0">
                              <a:latin typeface="Cambria Math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=7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2.73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Specificity</m:t>
                      </m:r>
                      <m:r>
                        <a:rPr lang="en-US" sz="2000" b="0" i="0" dirty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N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42.85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9" y="1714320"/>
                <a:ext cx="6696222" cy="45986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377225"/>
            <a:ext cx="953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dirty="0" smtClean="0">
                <a:latin typeface="+mj-lt"/>
              </a:rPr>
              <a:t>Mean </a:t>
            </a:r>
            <a:r>
              <a:rPr lang="en-US" sz="2400" dirty="0" smtClean="0">
                <a:latin typeface="+mj-lt"/>
              </a:rPr>
              <a:t>and sample standard deviation of SSE for </a:t>
            </a:r>
            <a:r>
              <a:rPr lang="en-US" sz="2400" dirty="0">
                <a:latin typeface="+mj-lt"/>
              </a:rPr>
              <a:t>k = 1, 2, </a:t>
            </a:r>
            <a:r>
              <a:rPr lang="mr-IN" sz="2400" dirty="0">
                <a:latin typeface="+mj-lt"/>
              </a:rPr>
              <a:t>…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12</a:t>
            </a: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152123"/>
            <a:ext cx="2457450" cy="4333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49" y="2291040"/>
            <a:ext cx="6269038" cy="43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205776"/>
            <a:ext cx="10962338" cy="12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(b) A </a:t>
            </a:r>
            <a:r>
              <a:rPr lang="en-US" sz="2400" dirty="0">
                <a:latin typeface="+mj-lt"/>
              </a:rPr>
              <a:t>table </a:t>
            </a:r>
            <a:r>
              <a:rPr lang="en-US" sz="2400" dirty="0" smtClean="0">
                <a:latin typeface="+mj-lt"/>
              </a:rPr>
              <a:t>containing </a:t>
            </a:r>
            <a:r>
              <a:rPr lang="en-US" sz="2400" dirty="0">
                <a:latin typeface="+mj-lt"/>
              </a:rPr>
              <a:t>the 4 columns: k,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 − 2σk and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 + 2σk for each of the values of k = 1,2,...,12.</a:t>
            </a:r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25" y="1945911"/>
            <a:ext cx="4315476" cy="47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221161"/>
            <a:ext cx="11248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(c) As </a:t>
            </a:r>
            <a:r>
              <a:rPr lang="de-DE" sz="2400" dirty="0" err="1">
                <a:latin typeface="+mj-lt"/>
              </a:rPr>
              <a:t>k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increases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approaches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the</a:t>
            </a:r>
            <a:r>
              <a:rPr lang="de-DE" sz="2400" dirty="0">
                <a:latin typeface="+mj-lt"/>
              </a:rPr>
              <a:t> total </a:t>
            </a:r>
            <a:r>
              <a:rPr lang="de-DE" sz="2400" dirty="0" err="1">
                <a:latin typeface="+mj-lt"/>
              </a:rPr>
              <a:t>number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examples</a:t>
            </a:r>
            <a:r>
              <a:rPr lang="de-DE" sz="2400" dirty="0">
                <a:latin typeface="+mj-lt"/>
              </a:rPr>
              <a:t> N, </a:t>
            </a:r>
            <a:r>
              <a:rPr lang="de-DE" sz="2400" dirty="0" err="1">
                <a:latin typeface="+mj-lt"/>
              </a:rPr>
              <a:t>what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value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does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the</a:t>
            </a:r>
            <a:r>
              <a:rPr lang="de-DE" sz="2400" dirty="0">
                <a:latin typeface="+mj-lt"/>
              </a:rPr>
              <a:t> SSE </a:t>
            </a:r>
            <a:r>
              <a:rPr lang="de-DE" sz="2400" dirty="0" err="1">
                <a:latin typeface="+mj-lt"/>
              </a:rPr>
              <a:t>approach</a:t>
            </a:r>
            <a:r>
              <a:rPr lang="de-DE" sz="2400" dirty="0">
                <a:latin typeface="+mj-lt"/>
              </a:rPr>
              <a:t>? </a:t>
            </a:r>
            <a:r>
              <a:rPr lang="de-DE" sz="2400" dirty="0" err="1" smtClean="0">
                <a:latin typeface="+mj-lt"/>
              </a:rPr>
              <a:t>What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problems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does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this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cause</a:t>
            </a:r>
            <a:r>
              <a:rPr lang="de-DE" sz="2400" dirty="0">
                <a:latin typeface="+mj-lt"/>
              </a:rPr>
              <a:t> in </a:t>
            </a:r>
            <a:r>
              <a:rPr lang="de-DE" sz="2400" dirty="0" err="1">
                <a:latin typeface="+mj-lt"/>
              </a:rPr>
              <a:t>terms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using</a:t>
            </a:r>
            <a:r>
              <a:rPr lang="de-DE" sz="2400" dirty="0">
                <a:latin typeface="+mj-lt"/>
              </a:rPr>
              <a:t> SSE </a:t>
            </a:r>
            <a:r>
              <a:rPr lang="de-DE" sz="2400" dirty="0" err="1">
                <a:latin typeface="+mj-lt"/>
              </a:rPr>
              <a:t>to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choose</a:t>
            </a:r>
            <a:r>
              <a:rPr lang="de-DE" sz="2400" dirty="0">
                <a:latin typeface="+mj-lt"/>
              </a:rPr>
              <a:t> an optimal </a:t>
            </a:r>
            <a:r>
              <a:rPr lang="de-DE" sz="2400" dirty="0" err="1">
                <a:latin typeface="+mj-lt"/>
              </a:rPr>
              <a:t>k</a:t>
            </a:r>
            <a:r>
              <a:rPr lang="de-DE" sz="2400" dirty="0">
                <a:latin typeface="+mj-lt"/>
              </a:rPr>
              <a:t>?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Answer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r>
              <a:rPr lang="en-US" sz="2400" dirty="0" smtClean="0">
                <a:latin typeface="+mj-lt"/>
              </a:rPr>
              <a:t>As </a:t>
            </a:r>
            <a:r>
              <a:rPr lang="en-US" sz="2400" dirty="0">
                <a:latin typeface="+mj-lt"/>
              </a:rPr>
              <a:t>k increases and approaches N, SSE would approach 0.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extreme case, when the number of clusters k equals the total number of examples N, the SSE will be 0, since there will be no differences/distance between the centroid of the clusters to </a:t>
            </a:r>
            <a:r>
              <a:rPr lang="en-US" sz="2400" dirty="0" smtClean="0">
                <a:latin typeface="+mj-lt"/>
              </a:rPr>
              <a:t>each </a:t>
            </a:r>
            <a:r>
              <a:rPr lang="en-US" sz="2400" dirty="0">
                <a:latin typeface="+mj-lt"/>
              </a:rPr>
              <a:t>data point.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This </a:t>
            </a:r>
            <a:r>
              <a:rPr lang="en-US" sz="2400" dirty="0">
                <a:latin typeface="+mj-lt"/>
              </a:rPr>
              <a:t>leads to the problem that if we choose k based on </a:t>
            </a:r>
            <a:r>
              <a:rPr lang="en-US" sz="2400" dirty="0" smtClean="0">
                <a:latin typeface="+mj-lt"/>
              </a:rPr>
              <a:t>the goal of minimizing </a:t>
            </a:r>
            <a:r>
              <a:rPr lang="en-US" sz="2400" dirty="0">
                <a:latin typeface="+mj-lt"/>
              </a:rPr>
              <a:t>SSE, </a:t>
            </a:r>
            <a:r>
              <a:rPr lang="en-US" sz="2400" dirty="0" smtClean="0">
                <a:latin typeface="+mj-lt"/>
              </a:rPr>
              <a:t>we will eventually </a:t>
            </a:r>
            <a:r>
              <a:rPr lang="en-US" sz="2400" dirty="0">
                <a:latin typeface="+mj-lt"/>
              </a:rPr>
              <a:t>get a very large k value that may not best represent the clusters within the data. </a:t>
            </a:r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97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53387" y="1248272"/>
            <a:ext cx="110383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(d) Can </a:t>
            </a:r>
            <a:r>
              <a:rPr lang="de-DE" sz="2400" dirty="0" err="1">
                <a:latin typeface="+mj-lt"/>
              </a:rPr>
              <a:t>you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suggest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another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measure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cluster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compactness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separation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might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be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useful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than</a:t>
            </a:r>
            <a:r>
              <a:rPr lang="de-DE" sz="2400" dirty="0">
                <a:latin typeface="+mj-lt"/>
              </a:rPr>
              <a:t> SSE? </a:t>
            </a:r>
            <a:endParaRPr lang="de-DE" sz="2400" dirty="0" smtClean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2400" b="1" dirty="0" err="1" smtClean="0">
                <a:latin typeface="+mj-lt"/>
              </a:rPr>
              <a:t>Answer</a:t>
            </a:r>
            <a:r>
              <a:rPr lang="de-DE" sz="2400" b="1" dirty="0" smtClean="0">
                <a:latin typeface="+mj-lt"/>
              </a:rPr>
              <a:t>: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000" dirty="0" err="1">
                <a:latin typeface="+mj-lt"/>
              </a:rPr>
              <a:t>Another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measure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might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more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useful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than</a:t>
            </a:r>
            <a:r>
              <a:rPr lang="de-DE" sz="2000" dirty="0">
                <a:latin typeface="+mj-lt"/>
              </a:rPr>
              <a:t> SSE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sihouette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analysis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 err="1" smtClean="0">
                <a:latin typeface="+mj-lt"/>
              </a:rPr>
              <a:t>It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measures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how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close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each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point</a:t>
            </a:r>
            <a:r>
              <a:rPr lang="de-DE" sz="2000" dirty="0" smtClean="0">
                <a:latin typeface="+mj-lt"/>
              </a:rPr>
              <a:t> in </a:t>
            </a:r>
            <a:r>
              <a:rPr lang="de-DE" sz="2000" dirty="0" err="1" smtClean="0">
                <a:latin typeface="+mj-lt"/>
              </a:rPr>
              <a:t>one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clusters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is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to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points</a:t>
            </a:r>
            <a:r>
              <a:rPr lang="de-DE" sz="2000" dirty="0" smtClean="0">
                <a:latin typeface="+mj-lt"/>
              </a:rPr>
              <a:t> in </a:t>
            </a:r>
            <a:r>
              <a:rPr lang="de-DE" sz="2000" dirty="0" err="1" smtClean="0">
                <a:latin typeface="+mj-lt"/>
              </a:rPr>
              <a:t>the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neighboring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with</a:t>
            </a:r>
            <a:r>
              <a:rPr lang="de-DE" sz="2000" dirty="0" smtClean="0">
                <a:latin typeface="+mj-lt"/>
              </a:rPr>
              <a:t> a </a:t>
            </a:r>
            <a:r>
              <a:rPr lang="de-DE" sz="2000" dirty="0" err="1" smtClean="0">
                <a:latin typeface="+mj-lt"/>
              </a:rPr>
              <a:t>range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of</a:t>
            </a:r>
            <a:r>
              <a:rPr lang="de-DE" sz="2000" dirty="0" smtClean="0">
                <a:latin typeface="+mj-lt"/>
              </a:rPr>
              <a:t> [-1, 1]</a:t>
            </a:r>
          </a:p>
          <a:p>
            <a:endParaRPr lang="de-DE" sz="2000" dirty="0" smtClean="0">
              <a:latin typeface="+mj-lt"/>
            </a:endParaRPr>
          </a:p>
          <a:p>
            <a:r>
              <a:rPr lang="de-DE" sz="2000" dirty="0">
                <a:latin typeface="+mj-lt"/>
              </a:rPr>
              <a:t>Silhouette </a:t>
            </a:r>
            <a:r>
              <a:rPr lang="de-DE" sz="2000" dirty="0" err="1">
                <a:latin typeface="+mj-lt"/>
              </a:rPr>
              <a:t>coefficients</a:t>
            </a:r>
            <a:r>
              <a:rPr lang="de-DE" sz="2000" dirty="0">
                <a:latin typeface="+mj-lt"/>
              </a:rPr>
              <a:t> (</a:t>
            </a:r>
            <a:r>
              <a:rPr lang="de-DE" sz="2000" dirty="0" err="1">
                <a:latin typeface="+mj-lt"/>
              </a:rPr>
              <a:t>as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values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referred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as</a:t>
            </a:r>
            <a:r>
              <a:rPr lang="de-DE" sz="2000" dirty="0">
                <a:latin typeface="+mj-lt"/>
              </a:rPr>
              <a:t>) </a:t>
            </a:r>
            <a:r>
              <a:rPr lang="de-DE" sz="2000" dirty="0" err="1">
                <a:latin typeface="+mj-lt"/>
              </a:rPr>
              <a:t>near</a:t>
            </a:r>
            <a:r>
              <a:rPr lang="de-DE" sz="2000" dirty="0">
                <a:latin typeface="+mj-lt"/>
              </a:rPr>
              <a:t> +1 </a:t>
            </a:r>
            <a:r>
              <a:rPr lang="de-DE" sz="2000" dirty="0" err="1">
                <a:latin typeface="+mj-lt"/>
              </a:rPr>
              <a:t>indicate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sample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far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away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from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neighboring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. </a:t>
            </a:r>
            <a:endParaRPr lang="de-DE" sz="2000" dirty="0" smtClean="0">
              <a:latin typeface="+mj-lt"/>
            </a:endParaRPr>
          </a:p>
          <a:p>
            <a:endParaRPr lang="de-DE" sz="2000" dirty="0" smtClean="0">
              <a:latin typeface="+mj-lt"/>
            </a:endParaRPr>
          </a:p>
          <a:p>
            <a:r>
              <a:rPr lang="de-DE" sz="2000" dirty="0" smtClean="0">
                <a:latin typeface="+mj-lt"/>
              </a:rPr>
              <a:t>A </a:t>
            </a:r>
            <a:r>
              <a:rPr lang="de-DE" sz="2000" dirty="0" err="1">
                <a:latin typeface="+mj-lt"/>
              </a:rPr>
              <a:t>value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of</a:t>
            </a:r>
            <a:r>
              <a:rPr lang="de-DE" sz="2000" dirty="0">
                <a:latin typeface="+mj-lt"/>
              </a:rPr>
              <a:t> 0 </a:t>
            </a:r>
            <a:r>
              <a:rPr lang="de-DE" sz="2000" dirty="0" err="1">
                <a:latin typeface="+mj-lt"/>
              </a:rPr>
              <a:t>indicates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sample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on </a:t>
            </a:r>
            <a:r>
              <a:rPr lang="de-DE" sz="2000" dirty="0" err="1">
                <a:latin typeface="+mj-lt"/>
              </a:rPr>
              <a:t>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very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close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decision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boundary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between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two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neighboring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and</a:t>
            </a:r>
            <a:r>
              <a:rPr lang="de-DE" sz="2000" dirty="0">
                <a:latin typeface="+mj-lt"/>
              </a:rPr>
              <a:t> negative </a:t>
            </a:r>
            <a:r>
              <a:rPr lang="de-DE" sz="2000" dirty="0" err="1">
                <a:latin typeface="+mj-lt"/>
              </a:rPr>
              <a:t>values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indicate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those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samples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might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have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been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assigned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wrong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</a:t>
            </a:r>
            <a:r>
              <a:rPr lang="de-DE" sz="2000" dirty="0">
                <a:latin typeface="+mj-lt"/>
              </a:rPr>
              <a:t>.</a:t>
            </a:r>
            <a:endParaRPr lang="de-DE" sz="20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3" y="2239962"/>
            <a:ext cx="237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53387" y="1248272"/>
            <a:ext cx="11038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(d) Can </a:t>
            </a:r>
            <a:r>
              <a:rPr lang="de-DE" sz="2400" dirty="0" err="1">
                <a:latin typeface="+mj-lt"/>
              </a:rPr>
              <a:t>you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suggest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another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measure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cluster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compactness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separation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might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be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useful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than</a:t>
            </a:r>
            <a:r>
              <a:rPr lang="de-DE" sz="2400" dirty="0">
                <a:latin typeface="+mj-lt"/>
              </a:rPr>
              <a:t> SSE? </a:t>
            </a:r>
            <a:endParaRPr lang="de-DE" sz="2400" dirty="0" smtClean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2400" b="1" dirty="0" err="1" smtClean="0">
                <a:latin typeface="+mj-lt"/>
              </a:rPr>
              <a:t>Answer</a:t>
            </a:r>
            <a:r>
              <a:rPr lang="de-DE" sz="2400" b="1" dirty="0" smtClean="0">
                <a:latin typeface="+mj-lt"/>
              </a:rPr>
              <a:t>: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400" dirty="0" err="1" smtClean="0">
                <a:latin typeface="+mj-lt"/>
              </a:rPr>
              <a:t>We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can</a:t>
            </a:r>
            <a:r>
              <a:rPr lang="de-DE" sz="2400" dirty="0" smtClean="0">
                <a:latin typeface="+mj-lt"/>
              </a:rPr>
              <a:t> also </a:t>
            </a:r>
            <a:r>
              <a:rPr lang="de-DE" sz="2400" dirty="0" err="1" smtClean="0">
                <a:latin typeface="+mj-lt"/>
              </a:rPr>
              <a:t>use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gap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statistics</a:t>
            </a:r>
            <a:r>
              <a:rPr lang="de-DE" sz="2400" dirty="0" smtClean="0">
                <a:latin typeface="+mj-lt"/>
              </a:rPr>
              <a:t>.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400" dirty="0" smtClean="0">
                <a:latin typeface="+mj-lt"/>
              </a:rPr>
              <a:t>Gap </a:t>
            </a:r>
            <a:r>
              <a:rPr lang="de-DE" sz="2400" dirty="0" err="1" smtClean="0">
                <a:latin typeface="+mj-lt"/>
              </a:rPr>
              <a:t>statistics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aims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to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standardize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comparision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log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normalized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sum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squares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with</a:t>
            </a:r>
            <a:r>
              <a:rPr lang="de-DE" sz="2400" dirty="0" smtClean="0">
                <a:latin typeface="+mj-lt"/>
              </a:rPr>
              <a:t> a null </a:t>
            </a:r>
            <a:r>
              <a:rPr lang="de-DE" sz="2400" dirty="0" err="1" smtClean="0">
                <a:latin typeface="+mj-lt"/>
              </a:rPr>
              <a:t>reference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distribution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data</a:t>
            </a:r>
            <a:r>
              <a:rPr lang="de-DE" sz="2400" dirty="0" smtClean="0">
                <a:latin typeface="+mj-lt"/>
              </a:rPr>
              <a:t>. </a:t>
            </a:r>
          </a:p>
          <a:p>
            <a:endParaRPr lang="de-DE" sz="2400" dirty="0">
              <a:latin typeface="+mj-lt"/>
            </a:endParaRPr>
          </a:p>
          <a:p>
            <a:r>
              <a:rPr lang="de-DE" sz="2400" dirty="0" smtClean="0">
                <a:latin typeface="+mj-lt"/>
              </a:rPr>
              <a:t>Optimal K </a:t>
            </a:r>
            <a:r>
              <a:rPr lang="de-DE" sz="2400" dirty="0" err="1" smtClean="0">
                <a:latin typeface="+mj-lt"/>
              </a:rPr>
              <a:t>is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obtained</a:t>
            </a:r>
            <a:r>
              <a:rPr lang="de-DE" sz="2400" dirty="0" smtClean="0">
                <a:latin typeface="+mj-lt"/>
              </a:rPr>
              <a:t> at </a:t>
            </a:r>
            <a:r>
              <a:rPr lang="de-DE" sz="2400" dirty="0" err="1" smtClean="0">
                <a:latin typeface="+mj-lt"/>
              </a:rPr>
              <a:t>when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/>
              <a:t>the</a:t>
            </a:r>
            <a:r>
              <a:rPr lang="de-DE" sz="2400" dirty="0"/>
              <a:t> log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normalized</a:t>
            </a:r>
            <a:r>
              <a:rPr lang="de-DE" sz="2400" dirty="0"/>
              <a:t> </a:t>
            </a:r>
            <a:r>
              <a:rPr lang="de-DE" sz="2400" dirty="0" smtClean="0"/>
              <a:t>SSM falls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farthest</a:t>
            </a:r>
            <a:r>
              <a:rPr lang="de-DE" sz="2400" dirty="0" smtClean="0"/>
              <a:t> </a:t>
            </a:r>
            <a:r>
              <a:rPr lang="de-DE" sz="2400" dirty="0" err="1" smtClean="0"/>
              <a:t>below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. </a:t>
            </a:r>
            <a:endParaRPr lang="de-DE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6" y="2416671"/>
            <a:ext cx="3029905" cy="4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Question 2: Hierarchical Clustering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100" dirty="0" smtClean="0"/>
              <a:t>(a) Build a </a:t>
            </a:r>
            <a:r>
              <a:rPr lang="en-US" sz="3100" dirty="0" err="1" smtClean="0"/>
              <a:t>dendrogram</a:t>
            </a:r>
            <a:r>
              <a:rPr lang="en-US" sz="3100" dirty="0" smtClean="0"/>
              <a:t> using the single-link, bottom-up approach</a:t>
            </a: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964352"/>
            <a:ext cx="6237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Answer:</a:t>
            </a:r>
            <a:endParaRPr lang="en-US" sz="2400" b="1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+mj-lt"/>
              </a:rPr>
              <a:t>Compute the Euclidean distance between each point 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Example: </a:t>
            </a:r>
          </a:p>
          <a:p>
            <a:r>
              <a:rPr lang="en-US" sz="2400" dirty="0" smtClean="0">
                <a:latin typeface="+mj-lt"/>
              </a:rPr>
              <a:t>Euclidean{0, 4} = 4</a:t>
            </a:r>
          </a:p>
          <a:p>
            <a:r>
              <a:rPr lang="en-US" sz="2400" dirty="0" smtClean="0"/>
              <a:t>Euclidean{0</a:t>
            </a:r>
            <a:r>
              <a:rPr lang="en-US" sz="2400" dirty="0"/>
              <a:t>, </a:t>
            </a:r>
            <a:r>
              <a:rPr lang="en-US" sz="2400" dirty="0" smtClean="0"/>
              <a:t>5} </a:t>
            </a:r>
            <a:r>
              <a:rPr lang="en-US" sz="2400" dirty="0"/>
              <a:t>= </a:t>
            </a:r>
            <a:r>
              <a:rPr lang="en-US" sz="2400" dirty="0" smtClean="0"/>
              <a:t>5</a:t>
            </a:r>
          </a:p>
          <a:p>
            <a:r>
              <a:rPr lang="en-US" sz="2400" dirty="0"/>
              <a:t>Euclidean{0, </a:t>
            </a:r>
            <a:r>
              <a:rPr lang="en-US" sz="2400" dirty="0" smtClean="0"/>
              <a:t>20} = 20</a:t>
            </a:r>
          </a:p>
          <a:p>
            <a:r>
              <a:rPr lang="en-US" sz="2400" dirty="0"/>
              <a:t>Euclidean{0, 20} = 20</a:t>
            </a:r>
          </a:p>
          <a:p>
            <a:endParaRPr lang="en-US" sz="2400" dirty="0" smtClean="0"/>
          </a:p>
          <a:p>
            <a:r>
              <a:rPr lang="en-US" sz="2400" dirty="0" smtClean="0"/>
              <a:t>Euclidean{4, </a:t>
            </a:r>
            <a:r>
              <a:rPr lang="en-US" sz="2400" dirty="0"/>
              <a:t>5} =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/>
              <a:t>Euclidean{4, </a:t>
            </a:r>
            <a:r>
              <a:rPr lang="en-US" sz="2400" dirty="0" smtClean="0"/>
              <a:t>20} </a:t>
            </a:r>
            <a:r>
              <a:rPr lang="en-US" sz="2400" dirty="0"/>
              <a:t>= </a:t>
            </a:r>
            <a:r>
              <a:rPr lang="en-US" sz="2400" dirty="0" smtClean="0"/>
              <a:t>16</a:t>
            </a:r>
            <a:endParaRPr lang="en-US" sz="2400" dirty="0" smtClean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08" y="1964352"/>
            <a:ext cx="4521200" cy="50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08" y="2817645"/>
            <a:ext cx="4402926" cy="3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0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2: Hierarchical Clustering </a:t>
            </a:r>
            <a:br>
              <a:rPr lang="en-US" sz="4000" dirty="0" smtClean="0"/>
            </a:br>
            <a:r>
              <a:rPr lang="en-US" sz="3100" dirty="0" smtClean="0"/>
              <a:t>(a) Build a </a:t>
            </a:r>
            <a:r>
              <a:rPr lang="en-US" sz="3100" dirty="0" err="1" smtClean="0"/>
              <a:t>dendrogram</a:t>
            </a:r>
            <a:r>
              <a:rPr lang="en-US" sz="3100" dirty="0" smtClean="0"/>
              <a:t> using the single-link, bottom-up approach</a:t>
            </a: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617382" y="2103157"/>
            <a:ext cx="45117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Answer:</a:t>
            </a:r>
          </a:p>
          <a:p>
            <a:r>
              <a:rPr lang="en-US" sz="2400" dirty="0" smtClean="0">
                <a:latin typeface="+mj-lt"/>
              </a:rPr>
              <a:t>2) Build </a:t>
            </a:r>
            <a:r>
              <a:rPr lang="en-US" sz="2400" dirty="0" smtClean="0">
                <a:latin typeface="+mj-lt"/>
              </a:rPr>
              <a:t>clusters with single-link</a:t>
            </a:r>
            <a:endParaRPr lang="en-US" sz="2400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Level 1: 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Cluster{4, 5} = 1</a:t>
            </a:r>
          </a:p>
          <a:p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luster</a:t>
            </a:r>
            <a:r>
              <a:rPr lang="en-US" dirty="0" smtClean="0"/>
              <a:t>{20, 25} = 5 </a:t>
            </a:r>
          </a:p>
          <a:p>
            <a:r>
              <a:rPr lang="en-US" dirty="0"/>
              <a:t>C</a:t>
            </a:r>
            <a:r>
              <a:rPr lang="en-US" dirty="0" smtClean="0"/>
              <a:t>luster{43, 44} </a:t>
            </a:r>
            <a:r>
              <a:rPr lang="en-US" dirty="0"/>
              <a:t>= </a:t>
            </a:r>
            <a:r>
              <a:rPr lang="en-US" dirty="0" smtClean="0"/>
              <a:t>1 </a:t>
            </a:r>
          </a:p>
          <a:p>
            <a:endParaRPr lang="en-US" dirty="0"/>
          </a:p>
          <a:p>
            <a:r>
              <a:rPr lang="en-US" dirty="0" smtClean="0"/>
              <a:t>Level 2: </a:t>
            </a:r>
          </a:p>
          <a:p>
            <a:r>
              <a:rPr lang="en-US" dirty="0" smtClean="0"/>
              <a:t>Cluster{4</a:t>
            </a:r>
            <a:r>
              <a:rPr lang="en-US" dirty="0"/>
              <a:t>, </a:t>
            </a:r>
            <a:r>
              <a:rPr lang="en-US" dirty="0" smtClean="0"/>
              <a:t>5} vs cluster{0) = </a:t>
            </a:r>
            <a:r>
              <a:rPr lang="en-US" dirty="0"/>
              <a:t>4</a:t>
            </a:r>
          </a:p>
          <a:p>
            <a:r>
              <a:rPr lang="en-US" dirty="0" smtClean="0"/>
              <a:t>Cluster{43,44} </a:t>
            </a:r>
            <a:r>
              <a:rPr lang="en-US" dirty="0"/>
              <a:t>vs </a:t>
            </a:r>
            <a:r>
              <a:rPr lang="en-US" dirty="0" smtClean="0"/>
              <a:t>cluster{39) </a:t>
            </a:r>
            <a:r>
              <a:rPr lang="en-US" dirty="0"/>
              <a:t>=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 smtClean="0"/>
              <a:t>Level 3:</a:t>
            </a:r>
          </a:p>
          <a:p>
            <a:r>
              <a:rPr lang="en-US" dirty="0" smtClean="0"/>
              <a:t>Cluster{20, 25} </a:t>
            </a:r>
            <a:r>
              <a:rPr lang="en-US" dirty="0"/>
              <a:t>vs </a:t>
            </a:r>
            <a:r>
              <a:rPr lang="en-US" dirty="0" smtClean="0"/>
              <a:t>cluster{39, 43, 44) </a:t>
            </a:r>
            <a:r>
              <a:rPr lang="en-US" dirty="0"/>
              <a:t>= </a:t>
            </a:r>
            <a:r>
              <a:rPr lang="en-US" dirty="0" smtClean="0"/>
              <a:t>14</a:t>
            </a:r>
            <a:endParaRPr lang="en-US" dirty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7" y="1442999"/>
            <a:ext cx="4521200" cy="50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53" y="1563707"/>
            <a:ext cx="3378469" cy="2644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05003" y="5866921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64464" y="5866920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53860" y="5866920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 dirty="0"/>
          </a:p>
        </p:txBody>
      </p:sp>
      <p:cxnSp>
        <p:nvCxnSpPr>
          <p:cNvPr id="11" name="Elbow Connector 10"/>
          <p:cNvCxnSpPr>
            <a:stCxn id="7" idx="0"/>
          </p:cNvCxnSpPr>
          <p:nvPr/>
        </p:nvCxnSpPr>
        <p:spPr>
          <a:xfrm rot="5400000" flipH="1" flipV="1">
            <a:off x="6859565" y="5399628"/>
            <a:ext cx="659568" cy="275017"/>
          </a:xfrm>
          <a:prstGeom prst="bentConnector3">
            <a:avLst>
              <a:gd name="adj1" fmla="val 52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6760441" y="5001111"/>
            <a:ext cx="1438582" cy="293040"/>
          </a:xfrm>
          <a:prstGeom prst="bentConnector3">
            <a:avLst>
              <a:gd name="adj1" fmla="val 25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70521" y="5851930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50009" y="5851929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40209" y="5844432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46157" y="5844431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952105" y="5844430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24" name="Elbow Connector 23"/>
          <p:cNvCxnSpPr>
            <a:stCxn id="21" idx="0"/>
          </p:cNvCxnSpPr>
          <p:nvPr/>
        </p:nvCxnSpPr>
        <p:spPr>
          <a:xfrm rot="16200000" flipV="1">
            <a:off x="10763046" y="5378706"/>
            <a:ext cx="502165" cy="429284"/>
          </a:xfrm>
          <a:prstGeom prst="bentConnector3">
            <a:avLst>
              <a:gd name="adj1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0"/>
          </p:cNvCxnSpPr>
          <p:nvPr/>
        </p:nvCxnSpPr>
        <p:spPr>
          <a:xfrm rot="5400000" flipH="1" flipV="1">
            <a:off x="10329011" y="5376806"/>
            <a:ext cx="661437" cy="273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0"/>
          </p:cNvCxnSpPr>
          <p:nvPr/>
        </p:nvCxnSpPr>
        <p:spPr>
          <a:xfrm rot="5400000" flipH="1" flipV="1">
            <a:off x="9988216" y="5036012"/>
            <a:ext cx="637078" cy="979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0"/>
          </p:cNvCxnSpPr>
          <p:nvPr/>
        </p:nvCxnSpPr>
        <p:spPr>
          <a:xfrm rot="5400000" flipH="1" flipV="1">
            <a:off x="6529834" y="5069897"/>
            <a:ext cx="659570" cy="934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</p:cNvCxnSpPr>
          <p:nvPr/>
        </p:nvCxnSpPr>
        <p:spPr>
          <a:xfrm rot="5400000" flipH="1" flipV="1">
            <a:off x="8055611" y="5197253"/>
            <a:ext cx="946253" cy="363103"/>
          </a:xfrm>
          <a:prstGeom prst="bentConnector3">
            <a:avLst>
              <a:gd name="adj1" fmla="val 87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0"/>
          </p:cNvCxnSpPr>
          <p:nvPr/>
        </p:nvCxnSpPr>
        <p:spPr>
          <a:xfrm rot="16200000" flipV="1">
            <a:off x="8379434" y="5104689"/>
            <a:ext cx="1065197" cy="429284"/>
          </a:xfrm>
          <a:prstGeom prst="bentConnector3">
            <a:avLst>
              <a:gd name="adj1" fmla="val 76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 flipV="1">
            <a:off x="8710289" y="4755771"/>
            <a:ext cx="1596466" cy="49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41132" y="3064763"/>
            <a:ext cx="3175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Level </a:t>
            </a:r>
            <a:r>
              <a:rPr lang="en-US" sz="2000" dirty="0">
                <a:latin typeface="+mj-lt"/>
              </a:rPr>
              <a:t>4</a:t>
            </a:r>
            <a:r>
              <a:rPr lang="en-US" sz="2000" dirty="0" smtClean="0">
                <a:latin typeface="+mj-lt"/>
              </a:rPr>
              <a:t>: 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Cluster{20, 25, 39, 43, 44} vs</a:t>
            </a:r>
          </a:p>
          <a:p>
            <a:r>
              <a:rPr lang="en-US" sz="2000" dirty="0" smtClean="0">
                <a:latin typeface="+mj-lt"/>
              </a:rPr>
              <a:t>Cluster{0, 4, 5} = 15</a:t>
            </a:r>
          </a:p>
          <a:p>
            <a:endParaRPr lang="en-US" sz="2000" dirty="0" smtClean="0"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306755" y="4779238"/>
            <a:ext cx="0" cy="40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26856" y="4414052"/>
            <a:ext cx="2213353" cy="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540209" y="4428340"/>
            <a:ext cx="0" cy="32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</a:t>
            </a:r>
            <a:r>
              <a:rPr lang="en-US" dirty="0"/>
              <a:t>: Hierarchical Clustering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400" dirty="0" smtClean="0"/>
              <a:t>(b) </a:t>
            </a:r>
            <a:r>
              <a:rPr lang="en-US" sz="3400" dirty="0"/>
              <a:t>Suppose we want the two top level clusters. List the data points in each cluster. </a:t>
            </a:r>
            <a:endParaRPr lang="en-US" sz="3400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589"/>
            <a:ext cx="4521200" cy="508000"/>
          </a:xfrm>
        </p:spPr>
      </p:pic>
      <p:sp>
        <p:nvSpPr>
          <p:cNvPr id="3" name="Rectangle 2"/>
          <p:cNvSpPr/>
          <p:nvPr/>
        </p:nvSpPr>
        <p:spPr>
          <a:xfrm>
            <a:off x="1351998" y="2903105"/>
            <a:ext cx="3736714" cy="10192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cluster: </a:t>
            </a:r>
          </a:p>
          <a:p>
            <a:pPr algn="ctr"/>
            <a:r>
              <a:rPr lang="en-US" sz="2400" dirty="0" smtClean="0"/>
              <a:t>0, 4, 5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351998" y="4210785"/>
            <a:ext cx="3736714" cy="9608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cluster:</a:t>
            </a:r>
          </a:p>
          <a:p>
            <a:pPr algn="ctr"/>
            <a:r>
              <a:rPr lang="en-US" sz="2400" dirty="0"/>
              <a:t>20, </a:t>
            </a:r>
            <a:r>
              <a:rPr lang="en-US" sz="2400" dirty="0" smtClean="0"/>
              <a:t>25, 39, 43, 44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305016" y="4355974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64477" y="4355973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53873" y="4355973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 dirty="0"/>
          </a:p>
        </p:txBody>
      </p:sp>
      <p:cxnSp>
        <p:nvCxnSpPr>
          <p:cNvPr id="29" name="Elbow Connector 28"/>
          <p:cNvCxnSpPr>
            <a:stCxn id="31" idx="0"/>
          </p:cNvCxnSpPr>
          <p:nvPr/>
        </p:nvCxnSpPr>
        <p:spPr>
          <a:xfrm rot="5400000" flipH="1" flipV="1">
            <a:off x="6959578" y="3888681"/>
            <a:ext cx="659568" cy="275017"/>
          </a:xfrm>
          <a:prstGeom prst="bentConnector3">
            <a:avLst>
              <a:gd name="adj1" fmla="val 52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6860454" y="3490164"/>
            <a:ext cx="1438582" cy="293040"/>
          </a:xfrm>
          <a:prstGeom prst="bentConnector3">
            <a:avLst>
              <a:gd name="adj1" fmla="val 25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70534" y="4340983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50022" y="4340982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40222" y="4333485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346170" y="4333484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052118" y="4333483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36" name="Elbow Connector 35"/>
          <p:cNvCxnSpPr>
            <a:stCxn id="45" idx="0"/>
          </p:cNvCxnSpPr>
          <p:nvPr/>
        </p:nvCxnSpPr>
        <p:spPr>
          <a:xfrm rot="16200000" flipV="1">
            <a:off x="10863059" y="3867759"/>
            <a:ext cx="502165" cy="429284"/>
          </a:xfrm>
          <a:prstGeom prst="bentConnector3">
            <a:avLst>
              <a:gd name="adj1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4" idx="0"/>
          </p:cNvCxnSpPr>
          <p:nvPr/>
        </p:nvCxnSpPr>
        <p:spPr>
          <a:xfrm rot="5400000" flipH="1" flipV="1">
            <a:off x="10429024" y="3865859"/>
            <a:ext cx="661437" cy="273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3" idx="0"/>
          </p:cNvCxnSpPr>
          <p:nvPr/>
        </p:nvCxnSpPr>
        <p:spPr>
          <a:xfrm rot="5400000" flipH="1" flipV="1">
            <a:off x="10088229" y="3525065"/>
            <a:ext cx="637078" cy="979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0"/>
          </p:cNvCxnSpPr>
          <p:nvPr/>
        </p:nvCxnSpPr>
        <p:spPr>
          <a:xfrm rot="5400000" flipH="1" flipV="1">
            <a:off x="6629847" y="3558950"/>
            <a:ext cx="659570" cy="934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1" idx="0"/>
          </p:cNvCxnSpPr>
          <p:nvPr/>
        </p:nvCxnSpPr>
        <p:spPr>
          <a:xfrm rot="5400000" flipH="1" flipV="1">
            <a:off x="8155624" y="3686306"/>
            <a:ext cx="946253" cy="363103"/>
          </a:xfrm>
          <a:prstGeom prst="bentConnector3">
            <a:avLst>
              <a:gd name="adj1" fmla="val 87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2" idx="0"/>
          </p:cNvCxnSpPr>
          <p:nvPr/>
        </p:nvCxnSpPr>
        <p:spPr>
          <a:xfrm rot="16200000" flipV="1">
            <a:off x="8479447" y="3593742"/>
            <a:ext cx="1065197" cy="429284"/>
          </a:xfrm>
          <a:prstGeom prst="bentConnector3">
            <a:avLst>
              <a:gd name="adj1" fmla="val 76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8810302" y="3244824"/>
            <a:ext cx="1596466" cy="49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406768" y="3268291"/>
            <a:ext cx="0" cy="40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6869" y="2903105"/>
            <a:ext cx="2213353" cy="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40222" y="2917393"/>
            <a:ext cx="0" cy="32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56234" y="1770826"/>
            <a:ext cx="0" cy="430303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1850</Words>
  <Application>Microsoft Macintosh PowerPoint</Application>
  <PresentationFormat>Widescreen</PresentationFormat>
  <Paragraphs>235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Arial</vt:lpstr>
      <vt:lpstr>Office Theme</vt:lpstr>
      <vt:lpstr>CISC6930 Data Mining Assignment 4</vt:lpstr>
      <vt:lpstr>Question 1: K-means Clustering  </vt:lpstr>
      <vt:lpstr>Question 1: K-means Clustering  </vt:lpstr>
      <vt:lpstr>Question 1: K-means Clustering  </vt:lpstr>
      <vt:lpstr>Question 1: K-means Clustering  </vt:lpstr>
      <vt:lpstr>Question 1: K-means Clustering  </vt:lpstr>
      <vt:lpstr>Question 2: Hierarchical Clustering  (a) Build a dendrogram using the single-link, bottom-up approach</vt:lpstr>
      <vt:lpstr>Question 2: Hierarchical Clustering  (a) Build a dendrogram using the single-link, bottom-up approach</vt:lpstr>
      <vt:lpstr>Question 2: Hierarchical Clustering  (b) Suppose we want the two top level clusters. List the data points in each cluster. </vt:lpstr>
      <vt:lpstr>Question 3: Scattering Criteria</vt:lpstr>
      <vt:lpstr>Question 3: Scattering Criteria</vt:lpstr>
      <vt:lpstr>Question 3: Scattering Criteria</vt:lpstr>
      <vt:lpstr>Question 3: Scattering Criteria</vt:lpstr>
      <vt:lpstr>Question 3: Scattering Criteria</vt:lpstr>
      <vt:lpstr>Question 4: DBSCAN:</vt:lpstr>
      <vt:lpstr>Question 4: DBSCAN</vt:lpstr>
      <vt:lpstr>Question 4: DBSCAN</vt:lpstr>
      <vt:lpstr>Question 5: Evaluation of Classification Algorithm</vt:lpstr>
      <vt:lpstr>Question 5: Evaluation of Classification Algorithm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CISC6930 Data Mining Assignment 4</dc:title>
  <dc:creator>张又菲</dc:creator>
  <cp:lastModifiedBy>张又菲</cp:lastModifiedBy>
  <cp:revision>51</cp:revision>
  <cp:lastPrinted>2018-11-25T09:27:00Z</cp:lastPrinted>
  <dcterms:created xsi:type="dcterms:W3CDTF">2018-11-04T18:30:28Z</dcterms:created>
  <dcterms:modified xsi:type="dcterms:W3CDTF">2018-11-25T09:28:16Z</dcterms:modified>
</cp:coreProperties>
</file>