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8" r:id="rId3"/>
    <p:sldId id="271" r:id="rId4"/>
    <p:sldId id="265" r:id="rId5"/>
    <p:sldId id="266" r:id="rId6"/>
    <p:sldId id="267" r:id="rId7"/>
    <p:sldId id="268" r:id="rId8"/>
    <p:sldId id="269" r:id="rId9"/>
    <p:sldId id="270" r:id="rId10"/>
    <p:sldId id="263" r:id="rId11"/>
    <p:sldId id="260"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24"/>
    <p:restoredTop sz="94521"/>
  </p:normalViewPr>
  <p:slideViewPr>
    <p:cSldViewPr snapToGrid="0" snapToObjects="1">
      <p:cViewPr varScale="1">
        <p:scale>
          <a:sx n="87" d="100"/>
          <a:sy n="87" d="100"/>
        </p:scale>
        <p:origin x="216" y="35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6A5468-9E1C-E041-81CB-E8F37526E65F}" type="datetimeFigureOut">
              <a:rPr lang="en-US" smtClean="0"/>
              <a:t>11/3/18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371559-1F38-7F40-82C6-F50BC4C1DE8E}" type="slidenum">
              <a:rPr lang="en-US" smtClean="0"/>
              <a:t>‹#›</a:t>
            </a:fld>
            <a:endParaRPr lang="en-US"/>
          </a:p>
        </p:txBody>
      </p:sp>
    </p:spTree>
    <p:extLst>
      <p:ext uri="{BB962C8B-B14F-4D97-AF65-F5344CB8AC3E}">
        <p14:creationId xmlns:p14="http://schemas.microsoft.com/office/powerpoint/2010/main" val="422564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5E94FA-D7A4-1C4E-8CF8-104C8B7BC7F3}" type="datetimeFigureOut">
              <a:rPr lang="en-US" smtClean="0"/>
              <a:t>11/3/18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57036-5FAB-3D4F-BF13-A68DC0674115}" type="slidenum">
              <a:rPr lang="en-US" smtClean="0"/>
              <a:t>‹#›</a:t>
            </a:fld>
            <a:endParaRPr lang="en-US"/>
          </a:p>
        </p:txBody>
      </p:sp>
    </p:spTree>
    <p:extLst>
      <p:ext uri="{BB962C8B-B14F-4D97-AF65-F5344CB8AC3E}">
        <p14:creationId xmlns:p14="http://schemas.microsoft.com/office/powerpoint/2010/main" val="276973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5E94FA-D7A4-1C4E-8CF8-104C8B7BC7F3}" type="datetimeFigureOut">
              <a:rPr lang="en-US" smtClean="0"/>
              <a:t>11/3/18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57036-5FAB-3D4F-BF13-A68DC0674115}" type="slidenum">
              <a:rPr lang="en-US" smtClean="0"/>
              <a:t>‹#›</a:t>
            </a:fld>
            <a:endParaRPr lang="en-US"/>
          </a:p>
        </p:txBody>
      </p:sp>
    </p:spTree>
    <p:extLst>
      <p:ext uri="{BB962C8B-B14F-4D97-AF65-F5344CB8AC3E}">
        <p14:creationId xmlns:p14="http://schemas.microsoft.com/office/powerpoint/2010/main" val="1362293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5E94FA-D7A4-1C4E-8CF8-104C8B7BC7F3}" type="datetimeFigureOut">
              <a:rPr lang="en-US" smtClean="0"/>
              <a:t>11/3/18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57036-5FAB-3D4F-BF13-A68DC0674115}" type="slidenum">
              <a:rPr lang="en-US" smtClean="0"/>
              <a:t>‹#›</a:t>
            </a:fld>
            <a:endParaRPr lang="en-US"/>
          </a:p>
        </p:txBody>
      </p:sp>
    </p:spTree>
    <p:extLst>
      <p:ext uri="{BB962C8B-B14F-4D97-AF65-F5344CB8AC3E}">
        <p14:creationId xmlns:p14="http://schemas.microsoft.com/office/powerpoint/2010/main" val="1748282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5E94FA-D7A4-1C4E-8CF8-104C8B7BC7F3}" type="datetimeFigureOut">
              <a:rPr lang="en-US" smtClean="0"/>
              <a:t>11/3/18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57036-5FAB-3D4F-BF13-A68DC0674115}" type="slidenum">
              <a:rPr lang="en-US" smtClean="0"/>
              <a:t>‹#›</a:t>
            </a:fld>
            <a:endParaRPr lang="en-US"/>
          </a:p>
        </p:txBody>
      </p:sp>
    </p:spTree>
    <p:extLst>
      <p:ext uri="{BB962C8B-B14F-4D97-AF65-F5344CB8AC3E}">
        <p14:creationId xmlns:p14="http://schemas.microsoft.com/office/powerpoint/2010/main" val="1492433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5E94FA-D7A4-1C4E-8CF8-104C8B7BC7F3}" type="datetimeFigureOut">
              <a:rPr lang="en-US" smtClean="0"/>
              <a:t>11/3/18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57036-5FAB-3D4F-BF13-A68DC0674115}" type="slidenum">
              <a:rPr lang="en-US" smtClean="0"/>
              <a:t>‹#›</a:t>
            </a:fld>
            <a:endParaRPr lang="en-US"/>
          </a:p>
        </p:txBody>
      </p:sp>
    </p:spTree>
    <p:extLst>
      <p:ext uri="{BB962C8B-B14F-4D97-AF65-F5344CB8AC3E}">
        <p14:creationId xmlns:p14="http://schemas.microsoft.com/office/powerpoint/2010/main" val="724803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5E94FA-D7A4-1C4E-8CF8-104C8B7BC7F3}" type="datetimeFigureOut">
              <a:rPr lang="en-US" smtClean="0"/>
              <a:t>11/3/18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457036-5FAB-3D4F-BF13-A68DC0674115}" type="slidenum">
              <a:rPr lang="en-US" smtClean="0"/>
              <a:t>‹#›</a:t>
            </a:fld>
            <a:endParaRPr lang="en-US"/>
          </a:p>
        </p:txBody>
      </p:sp>
    </p:spTree>
    <p:extLst>
      <p:ext uri="{BB962C8B-B14F-4D97-AF65-F5344CB8AC3E}">
        <p14:creationId xmlns:p14="http://schemas.microsoft.com/office/powerpoint/2010/main" val="1253447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5E94FA-D7A4-1C4E-8CF8-104C8B7BC7F3}" type="datetimeFigureOut">
              <a:rPr lang="en-US" smtClean="0"/>
              <a:t>11/3/18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457036-5FAB-3D4F-BF13-A68DC0674115}" type="slidenum">
              <a:rPr lang="en-US" smtClean="0"/>
              <a:t>‹#›</a:t>
            </a:fld>
            <a:endParaRPr lang="en-US"/>
          </a:p>
        </p:txBody>
      </p:sp>
    </p:spTree>
    <p:extLst>
      <p:ext uri="{BB962C8B-B14F-4D97-AF65-F5344CB8AC3E}">
        <p14:creationId xmlns:p14="http://schemas.microsoft.com/office/powerpoint/2010/main" val="2029408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5E94FA-D7A4-1C4E-8CF8-104C8B7BC7F3}" type="datetimeFigureOut">
              <a:rPr lang="en-US" smtClean="0"/>
              <a:t>11/3/18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457036-5FAB-3D4F-BF13-A68DC0674115}" type="slidenum">
              <a:rPr lang="en-US" smtClean="0"/>
              <a:t>‹#›</a:t>
            </a:fld>
            <a:endParaRPr lang="en-US"/>
          </a:p>
        </p:txBody>
      </p:sp>
    </p:spTree>
    <p:extLst>
      <p:ext uri="{BB962C8B-B14F-4D97-AF65-F5344CB8AC3E}">
        <p14:creationId xmlns:p14="http://schemas.microsoft.com/office/powerpoint/2010/main" val="1940050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5E94FA-D7A4-1C4E-8CF8-104C8B7BC7F3}" type="datetimeFigureOut">
              <a:rPr lang="en-US" smtClean="0"/>
              <a:t>11/3/18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457036-5FAB-3D4F-BF13-A68DC0674115}" type="slidenum">
              <a:rPr lang="en-US" smtClean="0"/>
              <a:t>‹#›</a:t>
            </a:fld>
            <a:endParaRPr lang="en-US"/>
          </a:p>
        </p:txBody>
      </p:sp>
    </p:spTree>
    <p:extLst>
      <p:ext uri="{BB962C8B-B14F-4D97-AF65-F5344CB8AC3E}">
        <p14:creationId xmlns:p14="http://schemas.microsoft.com/office/powerpoint/2010/main" val="1179919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5E94FA-D7A4-1C4E-8CF8-104C8B7BC7F3}" type="datetimeFigureOut">
              <a:rPr lang="en-US" smtClean="0"/>
              <a:t>11/3/18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457036-5FAB-3D4F-BF13-A68DC0674115}" type="slidenum">
              <a:rPr lang="en-US" smtClean="0"/>
              <a:t>‹#›</a:t>
            </a:fld>
            <a:endParaRPr lang="en-US"/>
          </a:p>
        </p:txBody>
      </p:sp>
    </p:spTree>
    <p:extLst>
      <p:ext uri="{BB962C8B-B14F-4D97-AF65-F5344CB8AC3E}">
        <p14:creationId xmlns:p14="http://schemas.microsoft.com/office/powerpoint/2010/main" val="1037561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5E94FA-D7A4-1C4E-8CF8-104C8B7BC7F3}" type="datetimeFigureOut">
              <a:rPr lang="en-US" smtClean="0"/>
              <a:t>11/3/18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457036-5FAB-3D4F-BF13-A68DC0674115}" type="slidenum">
              <a:rPr lang="en-US" smtClean="0"/>
              <a:t>‹#›</a:t>
            </a:fld>
            <a:endParaRPr lang="en-US"/>
          </a:p>
        </p:txBody>
      </p:sp>
    </p:spTree>
    <p:extLst>
      <p:ext uri="{BB962C8B-B14F-4D97-AF65-F5344CB8AC3E}">
        <p14:creationId xmlns:p14="http://schemas.microsoft.com/office/powerpoint/2010/main" val="7208495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5E94FA-D7A4-1C4E-8CF8-104C8B7BC7F3}" type="datetimeFigureOut">
              <a:rPr lang="en-US" smtClean="0"/>
              <a:t>11/3/18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457036-5FAB-3D4F-BF13-A68DC0674115}" type="slidenum">
              <a:rPr lang="en-US" smtClean="0"/>
              <a:t>‹#›</a:t>
            </a:fld>
            <a:endParaRPr lang="en-US"/>
          </a:p>
        </p:txBody>
      </p:sp>
    </p:spTree>
    <p:extLst>
      <p:ext uri="{BB962C8B-B14F-4D97-AF65-F5344CB8AC3E}">
        <p14:creationId xmlns:p14="http://schemas.microsoft.com/office/powerpoint/2010/main" val="361486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9472"/>
            <a:ext cx="9144000" cy="2387600"/>
          </a:xfrm>
        </p:spPr>
        <p:txBody>
          <a:bodyPr/>
          <a:lstStyle/>
          <a:p>
            <a:r>
              <a:rPr lang="en-US" b="1" dirty="0" smtClean="0"/>
              <a:t>CISC6930 DM Assignment 3</a:t>
            </a:r>
            <a:endParaRPr lang="en-US" b="1" dirty="0"/>
          </a:p>
        </p:txBody>
      </p:sp>
      <p:sp>
        <p:nvSpPr>
          <p:cNvPr id="3" name="Subtitle 2"/>
          <p:cNvSpPr>
            <a:spLocks noGrp="1"/>
          </p:cNvSpPr>
          <p:nvPr>
            <p:ph type="subTitle" idx="1"/>
          </p:nvPr>
        </p:nvSpPr>
        <p:spPr>
          <a:xfrm>
            <a:off x="1524000" y="3401414"/>
            <a:ext cx="9144000" cy="1568792"/>
          </a:xfrm>
        </p:spPr>
        <p:txBody>
          <a:bodyPr>
            <a:normAutofit/>
          </a:bodyPr>
          <a:lstStyle/>
          <a:p>
            <a:r>
              <a:rPr lang="en-US" sz="2800" dirty="0" smtClean="0">
                <a:latin typeface="+mj-lt"/>
              </a:rPr>
              <a:t>Youfei Zhang</a:t>
            </a:r>
          </a:p>
          <a:p>
            <a:endParaRPr lang="en-US" sz="2800" dirty="0" smtClean="0">
              <a:latin typeface="+mj-lt"/>
            </a:endParaRPr>
          </a:p>
          <a:p>
            <a:r>
              <a:rPr lang="en-US" sz="2800" dirty="0" smtClean="0">
                <a:latin typeface="+mj-lt"/>
              </a:rPr>
              <a:t>(The code are available on the </a:t>
            </a:r>
            <a:r>
              <a:rPr lang="en-US" sz="2800" dirty="0" err="1" smtClean="0">
                <a:latin typeface="+mj-lt"/>
              </a:rPr>
              <a:t>jupyter</a:t>
            </a:r>
            <a:r>
              <a:rPr lang="en-US" sz="2800" dirty="0" smtClean="0">
                <a:latin typeface="+mj-lt"/>
              </a:rPr>
              <a:t> notebook) </a:t>
            </a:r>
            <a:endParaRPr lang="en-US" sz="2800" dirty="0">
              <a:latin typeface="+mj-lt"/>
            </a:endParaRPr>
          </a:p>
          <a:p>
            <a:endParaRPr lang="en-US" sz="2800" dirty="0">
              <a:latin typeface="+mj-lt"/>
            </a:endParaRPr>
          </a:p>
        </p:txBody>
      </p:sp>
    </p:spTree>
    <p:extLst>
      <p:ext uri="{BB962C8B-B14F-4D97-AF65-F5344CB8AC3E}">
        <p14:creationId xmlns:p14="http://schemas.microsoft.com/office/powerpoint/2010/main" val="1506735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667" y="35718"/>
            <a:ext cx="10515600" cy="1325563"/>
          </a:xfrm>
        </p:spPr>
        <p:txBody>
          <a:bodyPr/>
          <a:lstStyle/>
          <a:p>
            <a:r>
              <a:rPr lang="en-US" dirty="0" smtClean="0"/>
              <a:t>Question 3: Filter Method</a:t>
            </a:r>
            <a:endParaRPr lang="en-US" dirty="0"/>
          </a:p>
        </p:txBody>
      </p:sp>
      <p:sp>
        <p:nvSpPr>
          <p:cNvPr id="3" name="Content Placeholder 2"/>
          <p:cNvSpPr>
            <a:spLocks noGrp="1"/>
          </p:cNvSpPr>
          <p:nvPr>
            <p:ph idx="1"/>
          </p:nvPr>
        </p:nvSpPr>
        <p:spPr>
          <a:xfrm>
            <a:off x="465667" y="1219199"/>
            <a:ext cx="7171266" cy="5350934"/>
          </a:xfrm>
        </p:spPr>
        <p:txBody>
          <a:bodyPr>
            <a:normAutofit lnSpcReduction="10000"/>
          </a:bodyPr>
          <a:lstStyle/>
          <a:p>
            <a:pPr marL="0" indent="0">
              <a:buNone/>
            </a:pPr>
            <a:r>
              <a:rPr lang="en-US" b="1" dirty="0" smtClean="0">
                <a:latin typeface="+mj-lt"/>
              </a:rPr>
              <a:t>(a) </a:t>
            </a:r>
            <a:r>
              <a:rPr lang="en-US" sz="2000" dirty="0">
                <a:latin typeface="+mj-lt"/>
              </a:rPr>
              <a:t>List the features from highest |r| (the absolute value of r) to lowest, along with their |r| values. Why would one be interested in the absolute value of r rather than the raw value? </a:t>
            </a:r>
            <a:endParaRPr lang="en-US" sz="2000" dirty="0" smtClean="0">
              <a:effectLst/>
              <a:latin typeface="+mj-lt"/>
            </a:endParaRPr>
          </a:p>
          <a:p>
            <a:endParaRPr lang="en-US" sz="2000" b="1" dirty="0" smtClean="0">
              <a:solidFill>
                <a:schemeClr val="accent5"/>
              </a:solidFill>
              <a:latin typeface="+mj-lt"/>
            </a:endParaRPr>
          </a:p>
          <a:p>
            <a:pPr marL="0" indent="0">
              <a:buNone/>
            </a:pPr>
            <a:r>
              <a:rPr lang="en-US" sz="2000" b="1" dirty="0" smtClean="0">
                <a:solidFill>
                  <a:schemeClr val="accent5"/>
                </a:solidFill>
                <a:latin typeface="+mj-lt"/>
              </a:rPr>
              <a:t>Answer: </a:t>
            </a:r>
          </a:p>
          <a:p>
            <a:r>
              <a:rPr lang="en-US" sz="2000" dirty="0" smtClean="0">
                <a:latin typeface="+mj-lt"/>
              </a:rPr>
              <a:t>The features as ranked as shown on the right graph</a:t>
            </a:r>
          </a:p>
          <a:p>
            <a:r>
              <a:rPr lang="en-US" sz="2000" dirty="0" smtClean="0">
                <a:latin typeface="+mj-lt"/>
              </a:rPr>
              <a:t>We are interested in the absolute value of r rather than the raw value because r measures the correlation between our features and response variable. </a:t>
            </a:r>
          </a:p>
          <a:p>
            <a:r>
              <a:rPr lang="en-US" sz="2000" dirty="0" smtClean="0">
                <a:latin typeface="+mj-lt"/>
              </a:rPr>
              <a:t>The raw value only represent the features themselves without taken consideration of any relationships, so we won't be able to measure the importance and select features purely based on the raw value</a:t>
            </a:r>
          </a:p>
          <a:p>
            <a:r>
              <a:rPr lang="en-US" sz="2000" dirty="0" smtClean="0">
                <a:latin typeface="+mj-lt"/>
              </a:rPr>
              <a:t>.Also r is </a:t>
            </a:r>
            <a:r>
              <a:rPr lang="en-US" sz="2000" dirty="0" err="1" smtClean="0">
                <a:latin typeface="+mj-lt"/>
              </a:rPr>
              <a:t>unitless</a:t>
            </a:r>
            <a:r>
              <a:rPr lang="en-US" sz="2000" dirty="0" smtClean="0">
                <a:latin typeface="+mj-lt"/>
              </a:rPr>
              <a:t>, which allows us to measure the correlation coefficients calculated on different data sets with different units and compare them on the same bases. </a:t>
            </a:r>
            <a:endParaRPr lang="en-US" sz="2000" dirty="0">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234" y="0"/>
            <a:ext cx="1742917"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9918" y="349250"/>
            <a:ext cx="1524000" cy="6159500"/>
          </a:xfrm>
          <a:prstGeom prst="rect">
            <a:avLst/>
          </a:prstGeom>
        </p:spPr>
      </p:pic>
      <p:cxnSp>
        <p:nvCxnSpPr>
          <p:cNvPr id="7" name="Straight Arrow Connector 6"/>
          <p:cNvCxnSpPr>
            <a:stCxn id="4" idx="3"/>
            <a:endCxn id="5" idx="1"/>
          </p:cNvCxnSpPr>
          <p:nvPr/>
        </p:nvCxnSpPr>
        <p:spPr>
          <a:xfrm>
            <a:off x="9621151" y="3429000"/>
            <a:ext cx="718767" cy="0"/>
          </a:xfrm>
          <a:prstGeom prst="straightConnector1">
            <a:avLst/>
          </a:prstGeom>
          <a:ln w="730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4120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667" y="35718"/>
            <a:ext cx="10515600" cy="1325563"/>
          </a:xfrm>
        </p:spPr>
        <p:txBody>
          <a:bodyPr/>
          <a:lstStyle/>
          <a:p>
            <a:r>
              <a:rPr lang="en-US" dirty="0" smtClean="0"/>
              <a:t>Question 3: Filter Method</a:t>
            </a:r>
            <a:endParaRPr lang="en-US" dirty="0"/>
          </a:p>
        </p:txBody>
      </p:sp>
      <p:sp>
        <p:nvSpPr>
          <p:cNvPr id="3" name="Content Placeholder 2"/>
          <p:cNvSpPr>
            <a:spLocks noGrp="1"/>
          </p:cNvSpPr>
          <p:nvPr>
            <p:ph idx="1"/>
          </p:nvPr>
        </p:nvSpPr>
        <p:spPr>
          <a:xfrm>
            <a:off x="465667" y="1219199"/>
            <a:ext cx="11404600" cy="5503334"/>
          </a:xfrm>
        </p:spPr>
        <p:txBody>
          <a:bodyPr>
            <a:normAutofit/>
          </a:bodyPr>
          <a:lstStyle/>
          <a:p>
            <a:pPr marL="0" indent="0">
              <a:buNone/>
            </a:pPr>
            <a:r>
              <a:rPr lang="en-US" b="1" dirty="0" smtClean="0">
                <a:latin typeface="+mj-lt"/>
              </a:rPr>
              <a:t>(b) </a:t>
            </a:r>
            <a:r>
              <a:rPr lang="en-US" sz="2000" dirty="0">
                <a:latin typeface="+mj-lt"/>
              </a:rPr>
              <a:t>Select the features that have the highest m values of |r|, and run LOOCV on the dataset restricted to only those m features. Which value of m gives the highest LOOCV classification accuracy, and what is the value of this optimal accuracy? </a:t>
            </a:r>
            <a:endParaRPr lang="en-US" sz="2000" dirty="0" smtClean="0">
              <a:latin typeface="+mj-lt"/>
            </a:endParaRPr>
          </a:p>
          <a:p>
            <a:endParaRPr lang="en-US" sz="2000" dirty="0" smtClean="0">
              <a:latin typeface="+mj-lt"/>
            </a:endParaRPr>
          </a:p>
          <a:p>
            <a:pPr marL="0" indent="0">
              <a:buNone/>
            </a:pPr>
            <a:r>
              <a:rPr lang="en-US" sz="2000" b="1" dirty="0" smtClean="0">
                <a:solidFill>
                  <a:schemeClr val="accent5"/>
                </a:solidFill>
                <a:latin typeface="+mj-lt"/>
              </a:rPr>
              <a:t>Result in python: </a:t>
            </a:r>
            <a:endParaRPr lang="en-US" sz="2000" b="1" dirty="0" smtClean="0">
              <a:solidFill>
                <a:schemeClr val="accent5"/>
              </a:solidFill>
              <a:effectLst/>
              <a:latin typeface="+mj-lt"/>
            </a:endParaRPr>
          </a:p>
          <a:p>
            <a:endParaRPr lang="en-US" sz="2000" dirty="0">
              <a:latin typeface="+mj-lt"/>
            </a:endParaRPr>
          </a:p>
          <a:p>
            <a:endParaRPr lang="en-US" sz="2000" dirty="0" smtClean="0">
              <a:latin typeface="+mj-lt"/>
            </a:endParaRPr>
          </a:p>
          <a:p>
            <a:pPr marL="0" indent="0">
              <a:buNone/>
            </a:pPr>
            <a:r>
              <a:rPr lang="en-US" sz="2000" b="1" dirty="0" smtClean="0">
                <a:solidFill>
                  <a:schemeClr val="accent5"/>
                </a:solidFill>
                <a:latin typeface="+mj-lt"/>
              </a:rPr>
              <a:t>Answer: </a:t>
            </a:r>
          </a:p>
          <a:p>
            <a:r>
              <a:rPr lang="en-US" sz="2000" dirty="0" smtClean="0">
                <a:latin typeface="+mj-lt"/>
              </a:rPr>
              <a:t>As we can see from PCC, only the first 20 features in the list have a r score over 0.002. </a:t>
            </a:r>
          </a:p>
          <a:p>
            <a:r>
              <a:rPr lang="en-US" sz="2000" dirty="0" smtClean="0">
                <a:latin typeface="+mj-lt"/>
              </a:rPr>
              <a:t>So, I used LOOCV to evaluate the classification accuracy of m out of </a:t>
            </a:r>
            <a:r>
              <a:rPr lang="en-US" sz="2000" dirty="0" err="1" smtClean="0">
                <a:latin typeface="+mj-lt"/>
              </a:rPr>
              <a:t>th</a:t>
            </a:r>
            <a:r>
              <a:rPr lang="en-US" sz="2000" dirty="0" smtClean="0">
                <a:latin typeface="+mj-lt"/>
              </a:rPr>
              <a:t/>
            </a:r>
            <a:br>
              <a:rPr lang="en-US" sz="2000" dirty="0" smtClean="0">
                <a:latin typeface="+mj-lt"/>
              </a:rPr>
            </a:br>
            <a:r>
              <a:rPr lang="en-US" sz="2000" dirty="0" err="1" smtClean="0">
                <a:latin typeface="+mj-lt"/>
              </a:rPr>
              <a:t>ose</a:t>
            </a:r>
            <a:r>
              <a:rPr lang="en-US" sz="2000" dirty="0" smtClean="0">
                <a:latin typeface="+mj-lt"/>
              </a:rPr>
              <a:t> 20 features with m = range(1:20), and choose the value of m with the highest LOOCV score. </a:t>
            </a:r>
          </a:p>
          <a:p>
            <a:r>
              <a:rPr lang="en-US" sz="2000" dirty="0" smtClean="0">
                <a:latin typeface="+mj-lt"/>
              </a:rPr>
              <a:t>As a result, the value of m that gives the highest LOOCV classification accuracy is:  </a:t>
            </a:r>
            <a:r>
              <a:rPr lang="en-US" sz="2000" b="1" dirty="0" smtClean="0">
                <a:solidFill>
                  <a:srgbClr val="FF0000"/>
                </a:solidFill>
                <a:latin typeface="+mj-lt"/>
              </a:rPr>
              <a:t>m = 18</a:t>
            </a:r>
          </a:p>
          <a:p>
            <a:r>
              <a:rPr lang="en-US" sz="2000" dirty="0" smtClean="0">
                <a:latin typeface="+mj-lt"/>
              </a:rPr>
              <a:t>the value of the optimal actuary is: </a:t>
            </a:r>
            <a:r>
              <a:rPr lang="en-US" sz="2000" b="1" dirty="0" smtClean="0">
                <a:solidFill>
                  <a:srgbClr val="FF0000"/>
                </a:solidFill>
                <a:latin typeface="+mj-lt"/>
              </a:rPr>
              <a:t>92.435%</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667" y="3101085"/>
            <a:ext cx="10562166" cy="706237"/>
          </a:xfrm>
          <a:prstGeom prst="rect">
            <a:avLst/>
          </a:prstGeom>
        </p:spPr>
      </p:pic>
    </p:spTree>
    <p:extLst>
      <p:ext uri="{BB962C8B-B14F-4D97-AF65-F5344CB8AC3E}">
        <p14:creationId xmlns:p14="http://schemas.microsoft.com/office/powerpoint/2010/main" val="1075453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183" y="183201"/>
            <a:ext cx="4180075" cy="1183481"/>
          </a:xfrm>
        </p:spPr>
        <p:txBody>
          <a:bodyPr>
            <a:normAutofit fontScale="90000"/>
          </a:bodyPr>
          <a:lstStyle/>
          <a:p>
            <a:r>
              <a:rPr lang="en-US" dirty="0" smtClean="0"/>
              <a:t>Question 4: </a:t>
            </a:r>
            <a:r>
              <a:rPr lang="en-US" dirty="0"/>
              <a:t>Wrapper </a:t>
            </a:r>
            <a:r>
              <a:rPr lang="en-US" dirty="0" smtClean="0"/>
              <a:t>Method</a:t>
            </a:r>
            <a:endParaRPr lang="en-US" dirty="0"/>
          </a:p>
        </p:txBody>
      </p:sp>
      <p:sp>
        <p:nvSpPr>
          <p:cNvPr id="3" name="Content Placeholder 2"/>
          <p:cNvSpPr>
            <a:spLocks noGrp="1"/>
          </p:cNvSpPr>
          <p:nvPr>
            <p:ph idx="1"/>
          </p:nvPr>
        </p:nvSpPr>
        <p:spPr>
          <a:xfrm>
            <a:off x="318183" y="1469921"/>
            <a:ext cx="3767120" cy="5503334"/>
          </a:xfrm>
        </p:spPr>
        <p:txBody>
          <a:bodyPr>
            <a:normAutofit fontScale="92500" lnSpcReduction="10000"/>
          </a:bodyPr>
          <a:lstStyle/>
          <a:p>
            <a:pPr marL="0" indent="0">
              <a:buNone/>
            </a:pPr>
            <a:r>
              <a:rPr lang="en-US" b="1" dirty="0" smtClean="0">
                <a:latin typeface="+mj-lt"/>
              </a:rPr>
              <a:t>(a) </a:t>
            </a:r>
            <a:r>
              <a:rPr lang="en-US" sz="2000" dirty="0">
                <a:latin typeface="+mj-lt"/>
              </a:rPr>
              <a:t>Show the set of selected features at each step, as it grows from size zero to its final size (increasing in size by exactly one feature at each step). </a:t>
            </a:r>
            <a:endParaRPr lang="en-US" sz="2000" dirty="0" smtClean="0">
              <a:effectLst/>
              <a:latin typeface="+mj-lt"/>
            </a:endParaRPr>
          </a:p>
          <a:p>
            <a:pPr marL="0" indent="0">
              <a:buNone/>
            </a:pPr>
            <a:r>
              <a:rPr lang="en-US" sz="2000" b="1" dirty="0">
                <a:solidFill>
                  <a:schemeClr val="accent5"/>
                </a:solidFill>
                <a:latin typeface="+mj-lt"/>
              </a:rPr>
              <a:t>Answer: </a:t>
            </a:r>
            <a:endParaRPr lang="en-US" sz="2000" b="1" dirty="0" smtClean="0">
              <a:solidFill>
                <a:schemeClr val="accent5"/>
              </a:solidFill>
              <a:latin typeface="+mj-lt"/>
            </a:endParaRPr>
          </a:p>
          <a:p>
            <a:r>
              <a:rPr lang="en-US" sz="2000" dirty="0" smtClean="0">
                <a:latin typeface="+mj-lt"/>
              </a:rPr>
              <a:t>graph on the right side</a:t>
            </a:r>
            <a:endParaRPr lang="en-US" sz="2000" dirty="0">
              <a:latin typeface="+mj-lt"/>
            </a:endParaRPr>
          </a:p>
          <a:p>
            <a:endParaRPr lang="en-US" sz="2000" dirty="0" smtClean="0">
              <a:latin typeface="+mj-lt"/>
            </a:endParaRPr>
          </a:p>
          <a:p>
            <a:pPr marL="0" indent="0">
              <a:buNone/>
            </a:pPr>
            <a:r>
              <a:rPr lang="en-US" b="1" dirty="0">
                <a:latin typeface="+mj-lt"/>
              </a:rPr>
              <a:t>(b)  </a:t>
            </a:r>
            <a:r>
              <a:rPr lang="en-US" sz="2000" dirty="0">
                <a:latin typeface="+mj-lt"/>
              </a:rPr>
              <a:t>What is the LOOCV accuracy over the final set of selected features? </a:t>
            </a:r>
            <a:endParaRPr lang="en-US" sz="2000" dirty="0" smtClean="0">
              <a:latin typeface="+mj-lt"/>
            </a:endParaRPr>
          </a:p>
          <a:p>
            <a:pPr marL="0" indent="0">
              <a:buNone/>
            </a:pPr>
            <a:r>
              <a:rPr lang="en-US" sz="2100" b="1" dirty="0">
                <a:solidFill>
                  <a:schemeClr val="accent5"/>
                </a:solidFill>
                <a:latin typeface="+mj-lt"/>
              </a:rPr>
              <a:t>Answer: </a:t>
            </a:r>
          </a:p>
          <a:p>
            <a:r>
              <a:rPr lang="en-US" sz="2000" dirty="0" smtClean="0">
                <a:latin typeface="+mj-lt"/>
              </a:rPr>
              <a:t>As we can see, the best subset </a:t>
            </a:r>
            <a:r>
              <a:rPr lang="it-IT" sz="2000" dirty="0" err="1" smtClean="0">
                <a:latin typeface="+mj-lt"/>
              </a:rPr>
              <a:t>has</a:t>
            </a:r>
            <a:r>
              <a:rPr lang="it-IT" sz="2000" dirty="0" smtClean="0">
                <a:latin typeface="+mj-lt"/>
              </a:rPr>
              <a:t> a </a:t>
            </a:r>
            <a:r>
              <a:rPr lang="en-US" sz="2000" dirty="0" smtClean="0">
                <a:latin typeface="+mj-lt"/>
              </a:rPr>
              <a:t>LOOCV accuracy rate </a:t>
            </a:r>
            <a:r>
              <a:rPr lang="it-IT" sz="2000" dirty="0" smtClean="0">
                <a:latin typeface="+mj-lt"/>
              </a:rPr>
              <a:t>of </a:t>
            </a:r>
            <a:r>
              <a:rPr lang="it-IT" sz="2000" b="1" dirty="0" smtClean="0">
                <a:solidFill>
                  <a:srgbClr val="FF0000"/>
                </a:solidFill>
                <a:latin typeface="+mj-lt"/>
              </a:rPr>
              <a:t>0.963</a:t>
            </a:r>
          </a:p>
          <a:p>
            <a:r>
              <a:rPr lang="it-IT" sz="2000" dirty="0" smtClean="0">
                <a:latin typeface="+mj-lt"/>
              </a:rPr>
              <a:t>The best subset </a:t>
            </a:r>
            <a:r>
              <a:rPr lang="it-IT" sz="2000" dirty="0" err="1" smtClean="0">
                <a:latin typeface="+mj-lt"/>
              </a:rPr>
              <a:t>at</a:t>
            </a:r>
            <a:r>
              <a:rPr lang="it-IT" sz="2000" dirty="0" smtClean="0">
                <a:latin typeface="+mj-lt"/>
              </a:rPr>
              <a:t> the </a:t>
            </a:r>
            <a:r>
              <a:rPr lang="it-IT" sz="2000" dirty="0" err="1" smtClean="0">
                <a:latin typeface="+mj-lt"/>
              </a:rPr>
              <a:t>step</a:t>
            </a:r>
            <a:r>
              <a:rPr lang="it-IT" sz="2000" dirty="0" smtClean="0">
                <a:latin typeface="+mj-lt"/>
              </a:rPr>
              <a:t> 16 </a:t>
            </a:r>
            <a:r>
              <a:rPr lang="it-IT" sz="2000" dirty="0" err="1" smtClean="0">
                <a:latin typeface="+mj-lt"/>
              </a:rPr>
              <a:t>is</a:t>
            </a:r>
            <a:r>
              <a:rPr lang="it-IT" sz="2000" dirty="0" smtClean="0">
                <a:latin typeface="+mj-lt"/>
              </a:rPr>
              <a:t>:</a:t>
            </a:r>
          </a:p>
          <a:p>
            <a:r>
              <a:rPr lang="it-IT" sz="2000" dirty="0" smtClean="0">
                <a:latin typeface="+mj-lt"/>
              </a:rPr>
              <a:t>(1, 4, 7, 8, 10, 14, 16, 19, 20, 22, 25)</a:t>
            </a:r>
            <a:endParaRPr lang="en-US" sz="2000" dirty="0" smtClean="0">
              <a:effectLst/>
              <a:latin typeface="+mj-lt"/>
            </a:endParaRPr>
          </a:p>
          <a:p>
            <a:endParaRPr lang="en-US" sz="2000" dirty="0">
              <a:latin typeface="+mj-lt"/>
            </a:endParaRPr>
          </a:p>
          <a:p>
            <a:endParaRPr lang="en-US" sz="2000" dirty="0" smtClean="0">
              <a:latin typeface="+mj-l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1268" y="0"/>
            <a:ext cx="7630732" cy="6858000"/>
          </a:xfrm>
          <a:prstGeom prst="rect">
            <a:avLst/>
          </a:prstGeom>
        </p:spPr>
      </p:pic>
    </p:spTree>
    <p:extLst>
      <p:ext uri="{BB962C8B-B14F-4D97-AF65-F5344CB8AC3E}">
        <p14:creationId xmlns:p14="http://schemas.microsoft.com/office/powerpoint/2010/main" val="1431338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667" y="35718"/>
            <a:ext cx="10515600" cy="1325563"/>
          </a:xfrm>
        </p:spPr>
        <p:txBody>
          <a:bodyPr/>
          <a:lstStyle/>
          <a:p>
            <a:r>
              <a:rPr lang="en-US" b="1" dirty="0" smtClean="0"/>
              <a:t>Question 2: Naïve Bayes</a:t>
            </a:r>
            <a:endParaRPr lang="en-US" b="1" dirty="0"/>
          </a:p>
        </p:txBody>
      </p:sp>
      <p:sp>
        <p:nvSpPr>
          <p:cNvPr id="7" name="Content Placeholder 2"/>
          <p:cNvSpPr txBox="1">
            <a:spLocks/>
          </p:cNvSpPr>
          <p:nvPr/>
        </p:nvSpPr>
        <p:spPr>
          <a:xfrm>
            <a:off x="726017" y="1962905"/>
            <a:ext cx="2169583" cy="4609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3600" dirty="0" smtClean="0">
                <a:latin typeface="+mj-lt"/>
              </a:rPr>
              <a:t>Test set: </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4387" y="1603067"/>
            <a:ext cx="5904942" cy="110021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0051" y="3693955"/>
            <a:ext cx="2952749" cy="1142305"/>
          </a:xfrm>
          <a:prstGeom prst="rect">
            <a:avLst/>
          </a:prstGeom>
        </p:spPr>
      </p:pic>
      <p:sp>
        <p:nvSpPr>
          <p:cNvPr id="11" name="Content Placeholder 2"/>
          <p:cNvSpPr txBox="1">
            <a:spLocks/>
          </p:cNvSpPr>
          <p:nvPr/>
        </p:nvSpPr>
        <p:spPr>
          <a:xfrm>
            <a:off x="726017" y="3291623"/>
            <a:ext cx="5285316" cy="14859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3600" dirty="0" smtClean="0">
                <a:latin typeface="+mj-lt"/>
              </a:rPr>
              <a:t>Answer: </a:t>
            </a:r>
          </a:p>
          <a:p>
            <a:pPr marL="0" indent="0">
              <a:buNone/>
            </a:pPr>
            <a:r>
              <a:rPr lang="en-US" dirty="0" smtClean="0">
                <a:latin typeface="+mj-lt"/>
              </a:rPr>
              <a:t>The classification result of instances 11, 12, 13 is</a:t>
            </a:r>
          </a:p>
          <a:p>
            <a:pPr marL="0" indent="0">
              <a:buNone/>
            </a:pPr>
            <a:r>
              <a:rPr lang="en-US" sz="3600" b="1" dirty="0" smtClean="0">
                <a:solidFill>
                  <a:srgbClr val="FF0000"/>
                </a:solidFill>
                <a:latin typeface="+mj-lt"/>
              </a:rPr>
              <a:t>Low, High, Low</a:t>
            </a:r>
          </a:p>
        </p:txBody>
      </p:sp>
      <p:sp>
        <p:nvSpPr>
          <p:cNvPr id="12" name="Content Placeholder 2"/>
          <p:cNvSpPr txBox="1">
            <a:spLocks/>
          </p:cNvSpPr>
          <p:nvPr/>
        </p:nvSpPr>
        <p:spPr>
          <a:xfrm>
            <a:off x="726017" y="5703990"/>
            <a:ext cx="9721850" cy="8450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400" dirty="0" smtClean="0">
                <a:latin typeface="+mj-lt"/>
              </a:rPr>
              <a:t>(The pen and paper process are available on the following slides.)</a:t>
            </a:r>
          </a:p>
        </p:txBody>
      </p:sp>
    </p:spTree>
    <p:extLst>
      <p:ext uri="{BB962C8B-B14F-4D97-AF65-F5344CB8AC3E}">
        <p14:creationId xmlns:p14="http://schemas.microsoft.com/office/powerpoint/2010/main" val="487022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667" y="35718"/>
            <a:ext cx="10515600" cy="1325563"/>
          </a:xfrm>
        </p:spPr>
        <p:txBody>
          <a:bodyPr/>
          <a:lstStyle/>
          <a:p>
            <a:r>
              <a:rPr lang="en-US" dirty="0" smtClean="0"/>
              <a:t>Question 2: Naïve Bayes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667" y="1361281"/>
            <a:ext cx="6149952" cy="4666985"/>
          </a:xfrm>
        </p:spPr>
      </p:pic>
      <mc:AlternateContent xmlns:mc="http://schemas.openxmlformats.org/markup-compatibility/2006">
        <mc:Choice xmlns:a14="http://schemas.microsoft.com/office/drawing/2010/main" Requires="a14">
          <p:sp>
            <p:nvSpPr>
              <p:cNvPr id="7" name="Content Placeholder 2"/>
              <p:cNvSpPr txBox="1">
                <a:spLocks/>
              </p:cNvSpPr>
              <p:nvPr/>
            </p:nvSpPr>
            <p:spPr>
              <a:xfrm>
                <a:off x="6993464" y="406400"/>
                <a:ext cx="5046133" cy="611293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smtClean="0">
                    <a:latin typeface="+mj-lt"/>
                  </a:rPr>
                  <a:t>1. Calculate the priors </a:t>
                </a:r>
              </a:p>
              <a:p>
                <a:endParaRPr lang="en-US" sz="2000" b="1" dirty="0">
                  <a:latin typeface="+mj-lt"/>
                </a:endParaRPr>
              </a:p>
              <a:p>
                <a14:m>
                  <m:oMath xmlns:m="http://schemas.openxmlformats.org/officeDocument/2006/math">
                    <m:r>
                      <m:rPr>
                        <m:nor/>
                      </m:rPr>
                      <a:rPr lang="en-US" sz="2000" dirty="0">
                        <a:latin typeface="+mj-lt"/>
                      </a:rPr>
                      <m:t>P</m:t>
                    </m:r>
                    <m:r>
                      <m:rPr>
                        <m:nor/>
                      </m:rPr>
                      <a:rPr lang="en-US" sz="2000" dirty="0">
                        <a:latin typeface="+mj-lt"/>
                      </a:rPr>
                      <m:t>(</m:t>
                    </m:r>
                    <m:r>
                      <m:rPr>
                        <m:nor/>
                      </m:rPr>
                      <a:rPr lang="en-US" sz="2000" dirty="0">
                        <a:latin typeface="+mj-lt"/>
                      </a:rPr>
                      <m:t>High</m:t>
                    </m:r>
                    <m:r>
                      <m:rPr>
                        <m:nor/>
                      </m:rPr>
                      <a:rPr lang="en-US" sz="2000" dirty="0">
                        <a:latin typeface="+mj-lt"/>
                      </a:rPr>
                      <m:t>) =</m:t>
                    </m:r>
                    <m:r>
                      <a:rPr lang="en-US" sz="2000" i="1" dirty="0">
                        <a:latin typeface="+mj-lt"/>
                      </a:rPr>
                      <m:t> </m:t>
                    </m:r>
                    <m:f>
                      <m:fPr>
                        <m:ctrlPr>
                          <a:rPr lang="mr-IN" sz="2000" i="1">
                            <a:latin typeface="+mj-lt"/>
                          </a:rPr>
                        </m:ctrlPr>
                      </m:fPr>
                      <m:num>
                        <m:r>
                          <a:rPr lang="en-US" sz="2000" i="1">
                            <a:latin typeface="+mj-lt"/>
                          </a:rPr>
                          <m:t>𝑛𝑢𝑚𝑏𝑒𝑟</m:t>
                        </m:r>
                        <m:r>
                          <a:rPr lang="en-US" sz="2000" i="1">
                            <a:latin typeface="+mj-lt"/>
                          </a:rPr>
                          <m:t> </m:t>
                        </m:r>
                        <m:r>
                          <a:rPr lang="en-US" sz="2000" i="1">
                            <a:latin typeface="+mj-lt"/>
                          </a:rPr>
                          <m:t>𝑜𝑓</m:t>
                        </m:r>
                        <m:r>
                          <a:rPr lang="en-US" sz="2000" i="1">
                            <a:latin typeface="+mj-lt"/>
                          </a:rPr>
                          <m:t> </m:t>
                        </m:r>
                        <m:r>
                          <a:rPr lang="en-US" sz="2000" i="1">
                            <a:latin typeface="+mj-lt"/>
                          </a:rPr>
                          <m:t>h𝑖𝑔h</m:t>
                        </m:r>
                      </m:num>
                      <m:den>
                        <m:r>
                          <a:rPr lang="en-US" sz="2000" b="0" i="1" smtClean="0">
                            <a:latin typeface="+mj-lt"/>
                          </a:rPr>
                          <m:t>𝑡𝑜𝑡𝑎𝑙</m:t>
                        </m:r>
                        <m:r>
                          <a:rPr lang="en-US" sz="2000" b="0" i="1" smtClean="0">
                            <a:latin typeface="+mj-lt"/>
                          </a:rPr>
                          <m:t> </m:t>
                        </m:r>
                        <m:r>
                          <a:rPr lang="en-US" sz="2000" b="0" i="1" smtClean="0">
                            <a:latin typeface="+mj-lt"/>
                          </a:rPr>
                          <m:t>𝑝𝑜𝑝𝑢𝑙𝑎𝑡𝑖𝑜𝑛</m:t>
                        </m:r>
                      </m:den>
                    </m:f>
                    <m:r>
                      <a:rPr lang="en-US" sz="2000" b="0" i="1" smtClean="0">
                        <a:latin typeface="+mj-lt"/>
                      </a:rPr>
                      <m:t>= </m:t>
                    </m:r>
                    <m:f>
                      <m:fPr>
                        <m:ctrlPr>
                          <a:rPr lang="mr-IN" sz="2000" b="0" i="1" smtClean="0">
                            <a:latin typeface="+mj-lt"/>
                          </a:rPr>
                        </m:ctrlPr>
                      </m:fPr>
                      <m:num>
                        <m:r>
                          <a:rPr lang="en-US" sz="2000" b="0" i="1" smtClean="0">
                            <a:latin typeface="+mj-lt"/>
                          </a:rPr>
                          <m:t>4</m:t>
                        </m:r>
                      </m:num>
                      <m:den>
                        <m:r>
                          <a:rPr lang="en-US" sz="2000" b="0" i="1" smtClean="0">
                            <a:latin typeface="+mj-lt"/>
                          </a:rPr>
                          <m:t>10</m:t>
                        </m:r>
                      </m:den>
                    </m:f>
                    <m:r>
                      <a:rPr lang="en-US" sz="2000" b="0" i="1" smtClean="0">
                        <a:latin typeface="+mj-lt"/>
                      </a:rPr>
                      <m:t>=0.4</m:t>
                    </m:r>
                  </m:oMath>
                </a14:m>
                <a:r>
                  <a:rPr lang="en-US" sz="2000" dirty="0">
                    <a:latin typeface="+mj-lt"/>
                  </a:rPr>
                  <a:t> </a:t>
                </a:r>
                <a:endParaRPr lang="en-US" sz="2000" dirty="0" smtClean="0">
                  <a:latin typeface="+mj-lt"/>
                </a:endParaRPr>
              </a:p>
              <a:p>
                <a14:m>
                  <m:oMath xmlns:m="http://schemas.openxmlformats.org/officeDocument/2006/math">
                    <m:r>
                      <m:rPr>
                        <m:nor/>
                      </m:rPr>
                      <a:rPr lang="en-US" sz="2000" dirty="0" smtClean="0">
                        <a:latin typeface="+mj-lt"/>
                      </a:rPr>
                      <m:t>P</m:t>
                    </m:r>
                    <m:r>
                      <m:rPr>
                        <m:nor/>
                      </m:rPr>
                      <a:rPr lang="en-US" sz="2000" dirty="0" smtClean="0">
                        <a:latin typeface="+mj-lt"/>
                      </a:rPr>
                      <m:t>(</m:t>
                    </m:r>
                    <m:r>
                      <m:rPr>
                        <m:nor/>
                      </m:rPr>
                      <a:rPr lang="en-US" sz="2000" b="0" i="0" dirty="0" smtClean="0">
                        <a:latin typeface="+mj-lt"/>
                      </a:rPr>
                      <m:t>Low</m:t>
                    </m:r>
                    <m:r>
                      <m:rPr>
                        <m:nor/>
                      </m:rPr>
                      <a:rPr lang="en-US" sz="2000" dirty="0" smtClean="0">
                        <a:latin typeface="+mj-lt"/>
                      </a:rPr>
                      <m:t>) =</m:t>
                    </m:r>
                    <m:r>
                      <a:rPr lang="en-US" sz="2000" i="1" dirty="0">
                        <a:latin typeface="+mj-lt"/>
                      </a:rPr>
                      <m:t> </m:t>
                    </m:r>
                    <m:f>
                      <m:fPr>
                        <m:ctrlPr>
                          <a:rPr lang="mr-IN" sz="2000" i="1">
                            <a:latin typeface="+mj-lt"/>
                          </a:rPr>
                        </m:ctrlPr>
                      </m:fPr>
                      <m:num>
                        <m:r>
                          <a:rPr lang="en-US" sz="2000" i="1">
                            <a:latin typeface="+mj-lt"/>
                          </a:rPr>
                          <m:t>𝑛𝑢𝑚𝑏𝑒𝑟</m:t>
                        </m:r>
                        <m:r>
                          <a:rPr lang="en-US" sz="2000" i="1">
                            <a:latin typeface="+mj-lt"/>
                          </a:rPr>
                          <m:t> </m:t>
                        </m:r>
                        <m:r>
                          <a:rPr lang="en-US" sz="2000" i="1">
                            <a:latin typeface="+mj-lt"/>
                          </a:rPr>
                          <m:t>𝑜𝑓</m:t>
                        </m:r>
                        <m:r>
                          <a:rPr lang="en-US" sz="2000" i="1">
                            <a:latin typeface="+mj-lt"/>
                          </a:rPr>
                          <m:t> </m:t>
                        </m:r>
                        <m:r>
                          <a:rPr lang="en-US" sz="2000" b="0" i="1" smtClean="0">
                            <a:latin typeface="+mj-lt"/>
                          </a:rPr>
                          <m:t>𝑙𝑜𝑤</m:t>
                        </m:r>
                      </m:num>
                      <m:den>
                        <m:r>
                          <a:rPr lang="en-US" sz="2000" b="0" i="1" smtClean="0">
                            <a:latin typeface="+mj-lt"/>
                          </a:rPr>
                          <m:t>𝑡𝑜𝑡𝑎𝑙</m:t>
                        </m:r>
                        <m:r>
                          <a:rPr lang="en-US" sz="2000" b="0" i="1" smtClean="0">
                            <a:latin typeface="+mj-lt"/>
                          </a:rPr>
                          <m:t> </m:t>
                        </m:r>
                        <m:r>
                          <a:rPr lang="en-US" sz="2000" b="0" i="1" smtClean="0">
                            <a:latin typeface="+mj-lt"/>
                          </a:rPr>
                          <m:t>𝑝𝑜𝑝𝑢𝑙𝑎𝑡𝑖𝑜𝑛</m:t>
                        </m:r>
                      </m:den>
                    </m:f>
                    <m:r>
                      <a:rPr lang="en-US" sz="2000" b="0" i="1" smtClean="0">
                        <a:latin typeface="+mj-lt"/>
                      </a:rPr>
                      <m:t>= </m:t>
                    </m:r>
                    <m:f>
                      <m:fPr>
                        <m:ctrlPr>
                          <a:rPr lang="mr-IN" sz="2000" b="0" i="1" smtClean="0">
                            <a:latin typeface="+mj-lt"/>
                          </a:rPr>
                        </m:ctrlPr>
                      </m:fPr>
                      <m:num>
                        <m:r>
                          <a:rPr lang="en-US" sz="2000" b="0" i="1" smtClean="0">
                            <a:latin typeface="+mj-lt"/>
                          </a:rPr>
                          <m:t>6</m:t>
                        </m:r>
                      </m:num>
                      <m:den>
                        <m:r>
                          <a:rPr lang="en-US" sz="2000" b="0" i="1" smtClean="0">
                            <a:latin typeface="+mj-lt"/>
                          </a:rPr>
                          <m:t>10</m:t>
                        </m:r>
                      </m:den>
                    </m:f>
                    <m:r>
                      <a:rPr lang="en-US" sz="2000" b="0" i="1" smtClean="0">
                        <a:latin typeface="+mj-lt"/>
                      </a:rPr>
                      <m:t>=0.</m:t>
                    </m:r>
                    <m:r>
                      <a:rPr lang="en-US" sz="2000" b="0" i="1" smtClean="0">
                        <a:latin typeface="+mj-lt"/>
                      </a:rPr>
                      <m:t>6</m:t>
                    </m:r>
                  </m:oMath>
                </a14:m>
                <a:r>
                  <a:rPr lang="en-US" sz="2000" dirty="0">
                    <a:latin typeface="+mj-lt"/>
                  </a:rPr>
                  <a:t> </a:t>
                </a:r>
                <a:r>
                  <a:rPr lang="en-US" sz="2000" dirty="0" smtClean="0">
                    <a:latin typeface="+mj-lt"/>
                  </a:rPr>
                  <a:t> </a:t>
                </a:r>
                <a:endParaRPr lang="en-US" sz="2000" dirty="0">
                  <a:latin typeface="+mj-lt"/>
                </a:endParaRPr>
              </a:p>
              <a:p>
                <a:endParaRPr lang="en-US" sz="2000" dirty="0">
                  <a:latin typeface="+mj-lt"/>
                </a:endParaRPr>
              </a:p>
              <a:p>
                <a:pPr marL="0" indent="0">
                  <a:buNone/>
                </a:pPr>
                <a:r>
                  <a:rPr lang="en-US" dirty="0" smtClean="0">
                    <a:latin typeface="+mj-lt"/>
                  </a:rPr>
                  <a:t>2. Calculate Likelihood with Laplace Smoothing</a:t>
                </a:r>
              </a:p>
              <a:p>
                <a:pPr marL="0" indent="0">
                  <a:buNone/>
                </a:pPr>
                <a:endParaRPr lang="en-US" dirty="0" smtClean="0">
                  <a:latin typeface="+mj-lt"/>
                </a:endParaRPr>
              </a:p>
              <a:p>
                <a:pPr marL="0" indent="0">
                  <a:buNone/>
                </a:pPr>
                <a:r>
                  <a:rPr lang="en-US" sz="2000" dirty="0" smtClean="0">
                    <a:latin typeface="+mj-lt"/>
                  </a:rPr>
                  <a:t>1) Education | Salary</a:t>
                </a:r>
                <a:endParaRPr lang="en-US" sz="2000" dirty="0">
                  <a:latin typeface="+mj-lt"/>
                </a:endParaRPr>
              </a:p>
              <a:p>
                <a:pPr/>
                <a14:m>
                  <m:oMath xmlns:m="http://schemas.openxmlformats.org/officeDocument/2006/math">
                    <m:r>
                      <m:rPr>
                        <m:nor/>
                      </m:rPr>
                      <a:rPr lang="en-US" sz="2000" dirty="0" smtClean="0">
                        <a:latin typeface="+mj-lt"/>
                      </a:rPr>
                      <m:t>P</m:t>
                    </m:r>
                    <m:r>
                      <m:rPr>
                        <m:nor/>
                      </m:rPr>
                      <a:rPr lang="en-US" sz="2000" dirty="0" smtClean="0">
                        <a:latin typeface="+mj-lt"/>
                      </a:rPr>
                      <m:t>(</m:t>
                    </m:r>
                    <m:r>
                      <m:rPr>
                        <m:nor/>
                      </m:rPr>
                      <a:rPr lang="en-US" sz="2000" b="0" i="0" dirty="0" smtClean="0">
                        <a:latin typeface="+mj-lt"/>
                      </a:rPr>
                      <m:t>College</m:t>
                    </m:r>
                    <m:r>
                      <m:rPr>
                        <m:nor/>
                      </m:rPr>
                      <a:rPr lang="en-US" sz="2000" b="0" i="0" dirty="0" smtClean="0">
                        <a:latin typeface="+mj-lt"/>
                      </a:rPr>
                      <m:t>|</m:t>
                    </m:r>
                    <m:r>
                      <m:rPr>
                        <m:nor/>
                      </m:rPr>
                      <a:rPr lang="en-US" sz="2000" b="0" i="0" dirty="0" smtClean="0">
                        <a:latin typeface="+mj-lt"/>
                      </a:rPr>
                      <m:t>High</m:t>
                    </m:r>
                    <m:r>
                      <m:rPr>
                        <m:nor/>
                      </m:rPr>
                      <a:rPr lang="en-US" sz="2000" dirty="0" smtClean="0">
                        <a:latin typeface="+mj-lt"/>
                      </a:rPr>
                      <m:t>) </m:t>
                    </m:r>
                    <m:r>
                      <a:rPr lang="en-US" sz="2000" b="0" i="1" dirty="0" smtClean="0">
                        <a:latin typeface="+mj-lt"/>
                      </a:rPr>
                      <m:t>=</m:t>
                    </m:r>
                    <m:r>
                      <a:rPr lang="en-US" sz="2000" b="0" i="1" smtClean="0">
                        <a:latin typeface="+mj-lt"/>
                      </a:rPr>
                      <m:t> </m:t>
                    </m:r>
                    <m:f>
                      <m:fPr>
                        <m:ctrlPr>
                          <a:rPr lang="mr-IN" sz="2000" b="0" i="1" smtClean="0">
                            <a:latin typeface="+mj-lt"/>
                          </a:rPr>
                        </m:ctrlPr>
                      </m:fPr>
                      <m:num>
                        <m:r>
                          <a:rPr lang="en-US" sz="2000" b="0" i="1" smtClean="0">
                            <a:latin typeface="+mj-lt"/>
                          </a:rPr>
                          <m:t>3+1</m:t>
                        </m:r>
                      </m:num>
                      <m:den>
                        <m:r>
                          <a:rPr lang="en-US" sz="2000" b="0" i="1" smtClean="0">
                            <a:latin typeface="+mj-lt"/>
                          </a:rPr>
                          <m:t>4+2</m:t>
                        </m:r>
                      </m:den>
                    </m:f>
                    <m:r>
                      <a:rPr lang="en-US" sz="2000" b="0" i="1" smtClean="0">
                        <a:latin typeface="+mj-lt"/>
                      </a:rPr>
                      <m:t>=0.</m:t>
                    </m:r>
                    <m:r>
                      <a:rPr lang="en-US" sz="2000" b="0" i="1" smtClean="0">
                        <a:latin typeface="+mj-lt"/>
                      </a:rPr>
                      <m:t>67</m:t>
                    </m:r>
                  </m:oMath>
                </a14:m>
                <a:endParaRPr lang="en-US" sz="2000" dirty="0" smtClean="0">
                  <a:latin typeface="+mj-lt"/>
                </a:endParaRPr>
              </a:p>
              <a:p>
                <a:pPr/>
                <a14:m>
                  <m:oMath xmlns:m="http://schemas.openxmlformats.org/officeDocument/2006/math">
                    <m:r>
                      <m:rPr>
                        <m:nor/>
                      </m:rPr>
                      <a:rPr lang="en-US" sz="2000" dirty="0" smtClean="0">
                        <a:latin typeface="+mj-lt"/>
                      </a:rPr>
                      <m:t>P</m:t>
                    </m:r>
                    <m:r>
                      <m:rPr>
                        <m:nor/>
                      </m:rPr>
                      <a:rPr lang="en-US" sz="2000" dirty="0" smtClean="0">
                        <a:latin typeface="+mj-lt"/>
                      </a:rPr>
                      <m:t>(</m:t>
                    </m:r>
                    <m:r>
                      <m:rPr>
                        <m:nor/>
                      </m:rPr>
                      <a:rPr lang="en-US" sz="2000" b="0" i="0" dirty="0" smtClean="0">
                        <a:latin typeface="+mj-lt"/>
                      </a:rPr>
                      <m:t>High</m:t>
                    </m:r>
                    <m:r>
                      <m:rPr>
                        <m:nor/>
                      </m:rPr>
                      <a:rPr lang="en-US" sz="2000" b="0" i="0" dirty="0" smtClean="0">
                        <a:latin typeface="+mj-lt"/>
                      </a:rPr>
                      <m:t> </m:t>
                    </m:r>
                    <m:r>
                      <m:rPr>
                        <m:nor/>
                      </m:rPr>
                      <a:rPr lang="en-US" sz="2000" b="0" i="0" dirty="0" smtClean="0">
                        <a:latin typeface="+mj-lt"/>
                      </a:rPr>
                      <m:t>School</m:t>
                    </m:r>
                    <m:r>
                      <m:rPr>
                        <m:nor/>
                      </m:rPr>
                      <a:rPr lang="en-US" sz="2000" b="0" i="0" dirty="0" smtClean="0">
                        <a:latin typeface="+mj-lt"/>
                      </a:rPr>
                      <m:t>|</m:t>
                    </m:r>
                    <m:r>
                      <m:rPr>
                        <m:nor/>
                      </m:rPr>
                      <a:rPr lang="en-US" sz="2000" b="0" i="0" dirty="0" smtClean="0">
                        <a:latin typeface="+mj-lt"/>
                      </a:rPr>
                      <m:t>High</m:t>
                    </m:r>
                    <m:r>
                      <m:rPr>
                        <m:nor/>
                      </m:rPr>
                      <a:rPr lang="en-US" sz="2000" dirty="0" smtClean="0">
                        <a:latin typeface="+mj-lt"/>
                      </a:rPr>
                      <m:t>) </m:t>
                    </m:r>
                    <m:r>
                      <a:rPr lang="en-US" sz="2000" b="0" i="1" dirty="0" smtClean="0">
                        <a:latin typeface="+mj-lt"/>
                      </a:rPr>
                      <m:t>=</m:t>
                    </m:r>
                    <m:r>
                      <a:rPr lang="en-US" sz="2000" b="0" i="1" smtClean="0">
                        <a:latin typeface="+mj-lt"/>
                      </a:rPr>
                      <m:t> </m:t>
                    </m:r>
                    <m:f>
                      <m:fPr>
                        <m:ctrlPr>
                          <a:rPr lang="mr-IN" sz="2000" b="0" i="1" smtClean="0">
                            <a:latin typeface="+mj-lt"/>
                          </a:rPr>
                        </m:ctrlPr>
                      </m:fPr>
                      <m:num>
                        <m:r>
                          <a:rPr lang="en-US" sz="2000" b="0" i="1" smtClean="0">
                            <a:latin typeface="+mj-lt"/>
                          </a:rPr>
                          <m:t>1+1</m:t>
                        </m:r>
                      </m:num>
                      <m:den>
                        <m:r>
                          <a:rPr lang="en-US" sz="2000" b="0" i="1" smtClean="0">
                            <a:latin typeface="+mj-lt"/>
                          </a:rPr>
                          <m:t>4</m:t>
                        </m:r>
                        <m:r>
                          <a:rPr lang="en-US" sz="2000" b="0" i="1" smtClean="0">
                            <a:latin typeface="+mj-lt"/>
                          </a:rPr>
                          <m:t>+2</m:t>
                        </m:r>
                      </m:den>
                    </m:f>
                    <m:r>
                      <a:rPr lang="en-US" sz="2000" b="0" i="1" smtClean="0">
                        <a:latin typeface="+mj-lt"/>
                      </a:rPr>
                      <m:t>=0.</m:t>
                    </m:r>
                    <m:r>
                      <a:rPr lang="en-US" sz="2000" b="0" i="1" smtClean="0">
                        <a:latin typeface="+mj-lt"/>
                      </a:rPr>
                      <m:t>33</m:t>
                    </m:r>
                  </m:oMath>
                </a14:m>
                <a:endParaRPr lang="en-US" sz="2000" b="0" dirty="0" smtClean="0">
                  <a:latin typeface="+mj-lt"/>
                </a:endParaRPr>
              </a:p>
              <a:p>
                <a:pPr/>
                <a14:m>
                  <m:oMath xmlns:m="http://schemas.openxmlformats.org/officeDocument/2006/math">
                    <m:r>
                      <m:rPr>
                        <m:nor/>
                      </m:rPr>
                      <a:rPr lang="en-US" sz="2000" dirty="0" smtClean="0">
                        <a:latin typeface="+mj-lt"/>
                      </a:rPr>
                      <m:t>P</m:t>
                    </m:r>
                    <m:r>
                      <m:rPr>
                        <m:nor/>
                      </m:rPr>
                      <a:rPr lang="en-US" sz="2000" dirty="0" smtClean="0">
                        <a:latin typeface="+mj-lt"/>
                      </a:rPr>
                      <m:t>(</m:t>
                    </m:r>
                    <m:r>
                      <m:rPr>
                        <m:nor/>
                      </m:rPr>
                      <a:rPr lang="en-US" sz="2000" b="0" i="0" dirty="0" smtClean="0">
                        <a:latin typeface="+mj-lt"/>
                      </a:rPr>
                      <m:t>College</m:t>
                    </m:r>
                    <m:r>
                      <m:rPr>
                        <m:nor/>
                      </m:rPr>
                      <a:rPr lang="en-US" sz="2000" b="0" i="0" dirty="0" smtClean="0">
                        <a:latin typeface="+mj-lt"/>
                      </a:rPr>
                      <m:t>|</m:t>
                    </m:r>
                    <m:r>
                      <m:rPr>
                        <m:nor/>
                      </m:rPr>
                      <a:rPr lang="en-US" sz="2000" b="0" i="0" dirty="0" smtClean="0">
                        <a:latin typeface="+mj-lt"/>
                      </a:rPr>
                      <m:t>Low</m:t>
                    </m:r>
                    <m:r>
                      <m:rPr>
                        <m:nor/>
                      </m:rPr>
                      <a:rPr lang="en-US" sz="2000" dirty="0" smtClean="0">
                        <a:latin typeface="+mj-lt"/>
                      </a:rPr>
                      <m:t>) </m:t>
                    </m:r>
                    <m:r>
                      <a:rPr lang="en-US" sz="2000" b="0" i="1" dirty="0" smtClean="0">
                        <a:latin typeface="+mj-lt"/>
                      </a:rPr>
                      <m:t>=</m:t>
                    </m:r>
                    <m:r>
                      <a:rPr lang="en-US" sz="2000" b="0" i="1" smtClean="0">
                        <a:latin typeface="+mj-lt"/>
                      </a:rPr>
                      <m:t> </m:t>
                    </m:r>
                    <m:f>
                      <m:fPr>
                        <m:ctrlPr>
                          <a:rPr lang="mr-IN" sz="2000" b="0" i="1" smtClean="0">
                            <a:latin typeface="+mj-lt"/>
                          </a:rPr>
                        </m:ctrlPr>
                      </m:fPr>
                      <m:num>
                        <m:r>
                          <a:rPr lang="en-US" sz="2000" b="0" i="1" smtClean="0">
                            <a:latin typeface="+mj-lt"/>
                          </a:rPr>
                          <m:t>2+1</m:t>
                        </m:r>
                      </m:num>
                      <m:den>
                        <m:r>
                          <a:rPr lang="en-US" sz="2000" b="0" i="1" smtClean="0">
                            <a:latin typeface="+mj-lt"/>
                          </a:rPr>
                          <m:t>6+2</m:t>
                        </m:r>
                      </m:den>
                    </m:f>
                    <m:r>
                      <a:rPr lang="en-US" sz="2000" b="0" i="1" smtClean="0">
                        <a:latin typeface="+mj-lt"/>
                      </a:rPr>
                      <m:t>=</m:t>
                    </m:r>
                    <m:r>
                      <a:rPr lang="en-US" sz="2000" b="0" i="1" smtClean="0">
                        <a:latin typeface="+mj-lt"/>
                      </a:rPr>
                      <m:t>0.375</m:t>
                    </m:r>
                  </m:oMath>
                </a14:m>
                <a:endParaRPr lang="en-US" sz="2000" dirty="0" smtClean="0">
                  <a:latin typeface="+mj-lt"/>
                </a:endParaRPr>
              </a:p>
              <a:p>
                <a:pPr/>
                <a14:m>
                  <m:oMath xmlns:m="http://schemas.openxmlformats.org/officeDocument/2006/math">
                    <m:r>
                      <m:rPr>
                        <m:nor/>
                      </m:rPr>
                      <a:rPr lang="en-US" sz="2000" dirty="0" smtClean="0">
                        <a:latin typeface="+mj-lt"/>
                      </a:rPr>
                      <m:t>P</m:t>
                    </m:r>
                    <m:r>
                      <m:rPr>
                        <m:nor/>
                      </m:rPr>
                      <a:rPr lang="en-US" sz="2000" dirty="0" smtClean="0">
                        <a:latin typeface="+mj-lt"/>
                      </a:rPr>
                      <m:t>(</m:t>
                    </m:r>
                    <m:r>
                      <m:rPr>
                        <m:nor/>
                      </m:rPr>
                      <a:rPr lang="en-US" sz="2000" b="0" i="0" dirty="0" smtClean="0">
                        <a:latin typeface="+mj-lt"/>
                      </a:rPr>
                      <m:t>High</m:t>
                    </m:r>
                    <m:r>
                      <m:rPr>
                        <m:nor/>
                      </m:rPr>
                      <a:rPr lang="en-US" sz="2000" b="0" i="0" dirty="0" smtClean="0">
                        <a:latin typeface="+mj-lt"/>
                      </a:rPr>
                      <m:t> </m:t>
                    </m:r>
                    <m:r>
                      <m:rPr>
                        <m:nor/>
                      </m:rPr>
                      <a:rPr lang="en-US" sz="2000" b="0" i="0" dirty="0" smtClean="0">
                        <a:latin typeface="+mj-lt"/>
                      </a:rPr>
                      <m:t>School</m:t>
                    </m:r>
                    <m:r>
                      <m:rPr>
                        <m:nor/>
                      </m:rPr>
                      <a:rPr lang="en-US" sz="2000" b="0" i="0" dirty="0" smtClean="0">
                        <a:latin typeface="+mj-lt"/>
                      </a:rPr>
                      <m:t>|</m:t>
                    </m:r>
                    <m:r>
                      <m:rPr>
                        <m:nor/>
                      </m:rPr>
                      <a:rPr lang="en-US" sz="2000" b="0" i="0" dirty="0" smtClean="0">
                        <a:latin typeface="+mj-lt"/>
                      </a:rPr>
                      <m:t>Low</m:t>
                    </m:r>
                    <m:r>
                      <m:rPr>
                        <m:nor/>
                      </m:rPr>
                      <a:rPr lang="en-US" sz="2000" dirty="0" smtClean="0">
                        <a:latin typeface="+mj-lt"/>
                      </a:rPr>
                      <m:t>) </m:t>
                    </m:r>
                    <m:r>
                      <a:rPr lang="en-US" sz="2000" b="0" i="1" dirty="0" smtClean="0">
                        <a:latin typeface="+mj-lt"/>
                      </a:rPr>
                      <m:t>=</m:t>
                    </m:r>
                    <m:r>
                      <a:rPr lang="en-US" sz="2000" b="0" i="1" smtClean="0">
                        <a:latin typeface="+mj-lt"/>
                      </a:rPr>
                      <m:t> </m:t>
                    </m:r>
                    <m:f>
                      <m:fPr>
                        <m:ctrlPr>
                          <a:rPr lang="mr-IN" sz="2000" b="0" i="1" smtClean="0">
                            <a:latin typeface="+mj-lt"/>
                          </a:rPr>
                        </m:ctrlPr>
                      </m:fPr>
                      <m:num>
                        <m:r>
                          <a:rPr lang="en-US" sz="2000" b="0" i="1" smtClean="0">
                            <a:latin typeface="+mj-lt"/>
                          </a:rPr>
                          <m:t>4+1</m:t>
                        </m:r>
                      </m:num>
                      <m:den>
                        <m:r>
                          <a:rPr lang="en-US" sz="2000" b="0" i="1" smtClean="0">
                            <a:latin typeface="+mj-lt"/>
                          </a:rPr>
                          <m:t>6+2</m:t>
                        </m:r>
                      </m:den>
                    </m:f>
                    <m:r>
                      <a:rPr lang="en-US" sz="2000" b="0" i="1" smtClean="0">
                        <a:latin typeface="+mj-lt"/>
                      </a:rPr>
                      <m:t>=0.</m:t>
                    </m:r>
                    <m:r>
                      <a:rPr lang="en-US" sz="2000" b="0" i="1" smtClean="0">
                        <a:latin typeface="+mj-lt"/>
                      </a:rPr>
                      <m:t>625</m:t>
                    </m:r>
                  </m:oMath>
                </a14:m>
                <a:endParaRPr lang="en-US" sz="2000" dirty="0" smtClean="0">
                  <a:latin typeface="+mj-lt"/>
                </a:endParaRPr>
              </a:p>
              <a:p>
                <a:pPr/>
                <a:endParaRPr lang="en-US" sz="2000" dirty="0" smtClean="0">
                  <a:latin typeface="+mj-lt"/>
                </a:endParaRPr>
              </a:p>
              <a:p>
                <a:pPr/>
                <a:endParaRPr lang="en-US" sz="2000" dirty="0" smtClean="0">
                  <a:latin typeface="+mj-lt"/>
                </a:endParaRPr>
              </a:p>
              <a:p>
                <a:pPr/>
                <a:endParaRPr lang="en-US" sz="2000" dirty="0" smtClean="0">
                  <a:latin typeface="+mj-lt"/>
                </a:endParaRPr>
              </a:p>
              <a:p>
                <a:pPr marL="0" indent="0">
                  <a:buNone/>
                </a:pPr>
                <a:endParaRPr lang="en-US" sz="2000" dirty="0">
                  <a:latin typeface="+mj-lt"/>
                </a:endParaRPr>
              </a:p>
            </p:txBody>
          </p:sp>
        </mc:Choice>
        <mc:Fallback>
          <p:sp>
            <p:nvSpPr>
              <p:cNvPr id="7" name="Content Placeholder 2"/>
              <p:cNvSpPr txBox="1">
                <a:spLocks noRot="1" noChangeAspect="1" noMove="1" noResize="1" noEditPoints="1" noAdjustHandles="1" noChangeArrowheads="1" noChangeShapeType="1" noTextEdit="1"/>
              </p:cNvSpPr>
              <p:nvPr/>
            </p:nvSpPr>
            <p:spPr>
              <a:xfrm>
                <a:off x="6993464" y="406400"/>
                <a:ext cx="5046133" cy="6112933"/>
              </a:xfrm>
              <a:prstGeom prst="rect">
                <a:avLst/>
              </a:prstGeom>
              <a:blipFill rotWithShape="0">
                <a:blip r:embed="rId3"/>
                <a:stretch>
                  <a:fillRect l="-2415" t="-2295"/>
                </a:stretch>
              </a:blipFill>
            </p:spPr>
            <p:txBody>
              <a:bodyPr/>
              <a:lstStyle/>
              <a:p>
                <a:r>
                  <a:rPr lang="en-US">
                    <a:noFill/>
                  </a:rPr>
                  <a:t> </a:t>
                </a:r>
              </a:p>
            </p:txBody>
          </p:sp>
        </mc:Fallback>
      </mc:AlternateContent>
    </p:spTree>
    <p:extLst>
      <p:ext uri="{BB962C8B-B14F-4D97-AF65-F5344CB8AC3E}">
        <p14:creationId xmlns:p14="http://schemas.microsoft.com/office/powerpoint/2010/main" val="721121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667" y="35718"/>
            <a:ext cx="10515600" cy="1325563"/>
          </a:xfrm>
        </p:spPr>
        <p:txBody>
          <a:bodyPr/>
          <a:lstStyle/>
          <a:p>
            <a:r>
              <a:rPr lang="en-US" dirty="0" smtClean="0"/>
              <a:t>Question 2: Naïve Bayes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667" y="1361281"/>
            <a:ext cx="6149952" cy="4666985"/>
          </a:xfrm>
        </p:spPr>
      </p:pic>
      <mc:AlternateContent xmlns:mc="http://schemas.openxmlformats.org/markup-compatibility/2006">
        <mc:Choice xmlns:a14="http://schemas.microsoft.com/office/drawing/2010/main" Requires="a14">
          <p:sp>
            <p:nvSpPr>
              <p:cNvPr id="7" name="Content Placeholder 2"/>
              <p:cNvSpPr txBox="1">
                <a:spLocks/>
              </p:cNvSpPr>
              <p:nvPr/>
            </p:nvSpPr>
            <p:spPr>
              <a:xfrm>
                <a:off x="7188200" y="524933"/>
                <a:ext cx="5003800" cy="60113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3000" dirty="0" smtClean="0">
                    <a:latin typeface="+mj-lt"/>
                  </a:rPr>
                  <a:t>2. </a:t>
                </a:r>
                <a:r>
                  <a:rPr lang="en-US" sz="3000" dirty="0">
                    <a:latin typeface="+mj-lt"/>
                  </a:rPr>
                  <a:t>Calculate Likelihood with Laplace Smoothing</a:t>
                </a:r>
              </a:p>
              <a:p>
                <a:pPr marL="0" indent="0">
                  <a:buNone/>
                </a:pPr>
                <a:r>
                  <a:rPr lang="en-US" sz="2000" dirty="0" smtClean="0">
                    <a:latin typeface="+mj-lt"/>
                  </a:rPr>
                  <a:t>2) Career | Salary</a:t>
                </a:r>
                <a:endParaRPr lang="en-US" sz="2000" dirty="0">
                  <a:latin typeface="+mj-lt"/>
                </a:endParaRPr>
              </a:p>
              <a:p>
                <a:pPr/>
                <a14:m>
                  <m:oMath xmlns:m="http://schemas.openxmlformats.org/officeDocument/2006/math">
                    <m:r>
                      <m:rPr>
                        <m:nor/>
                      </m:rPr>
                      <a:rPr lang="en-US" sz="2000" dirty="0" smtClean="0">
                        <a:latin typeface="+mj-lt"/>
                      </a:rPr>
                      <m:t>P</m:t>
                    </m:r>
                    <m:r>
                      <m:rPr>
                        <m:nor/>
                      </m:rPr>
                      <a:rPr lang="en-US" sz="2000" dirty="0" smtClean="0">
                        <a:latin typeface="+mj-lt"/>
                      </a:rPr>
                      <m:t>(</m:t>
                    </m:r>
                    <m:r>
                      <m:rPr>
                        <m:nor/>
                      </m:rPr>
                      <a:rPr lang="en-US" sz="2000" b="0" i="0" dirty="0" smtClean="0">
                        <a:latin typeface="+mj-lt"/>
                      </a:rPr>
                      <m:t>Management</m:t>
                    </m:r>
                    <m:r>
                      <m:rPr>
                        <m:nor/>
                      </m:rPr>
                      <a:rPr lang="en-US" sz="2000" b="0" i="0" dirty="0" smtClean="0">
                        <a:latin typeface="+mj-lt"/>
                      </a:rPr>
                      <m:t>|</m:t>
                    </m:r>
                    <m:r>
                      <m:rPr>
                        <m:nor/>
                      </m:rPr>
                      <a:rPr lang="en-US" sz="2000" b="0" i="0" dirty="0" smtClean="0">
                        <a:latin typeface="+mj-lt"/>
                      </a:rPr>
                      <m:t>High</m:t>
                    </m:r>
                    <m:r>
                      <m:rPr>
                        <m:nor/>
                      </m:rPr>
                      <a:rPr lang="en-US" sz="2000" dirty="0" smtClean="0">
                        <a:latin typeface="+mj-lt"/>
                      </a:rPr>
                      <m:t>) </m:t>
                    </m:r>
                    <m:r>
                      <a:rPr lang="en-US" sz="2000" b="0" i="1" dirty="0" smtClean="0">
                        <a:latin typeface="+mj-lt"/>
                      </a:rPr>
                      <m:t>=</m:t>
                    </m:r>
                    <m:r>
                      <a:rPr lang="en-US" sz="2000" b="0" i="1" smtClean="0">
                        <a:latin typeface="+mj-lt"/>
                      </a:rPr>
                      <m:t> </m:t>
                    </m:r>
                    <m:f>
                      <m:fPr>
                        <m:ctrlPr>
                          <a:rPr lang="mr-IN" sz="2000" b="0" i="1" smtClean="0">
                            <a:latin typeface="+mj-lt"/>
                          </a:rPr>
                        </m:ctrlPr>
                      </m:fPr>
                      <m:num>
                        <m:r>
                          <a:rPr lang="en-US" sz="2000" b="0" i="1" smtClean="0">
                            <a:latin typeface="+mj-lt"/>
                          </a:rPr>
                          <m:t>3+1</m:t>
                        </m:r>
                      </m:num>
                      <m:den>
                        <m:r>
                          <a:rPr lang="en-US" sz="2000" b="0" i="1" smtClean="0">
                            <a:latin typeface="+mj-lt"/>
                          </a:rPr>
                          <m:t>4+2</m:t>
                        </m:r>
                      </m:den>
                    </m:f>
                    <m:r>
                      <a:rPr lang="en-US" sz="2000" b="0" i="1" smtClean="0">
                        <a:latin typeface="+mj-lt"/>
                      </a:rPr>
                      <m:t>=0.</m:t>
                    </m:r>
                    <m:r>
                      <a:rPr lang="en-US" sz="2000" b="0" i="1" smtClean="0">
                        <a:latin typeface="+mj-lt"/>
                      </a:rPr>
                      <m:t>67</m:t>
                    </m:r>
                  </m:oMath>
                </a14:m>
                <a:endParaRPr lang="en-US" sz="2000" dirty="0" smtClean="0">
                  <a:latin typeface="+mj-lt"/>
                </a:endParaRPr>
              </a:p>
              <a:p>
                <a:pPr/>
                <a14:m>
                  <m:oMath xmlns:m="http://schemas.openxmlformats.org/officeDocument/2006/math">
                    <m:r>
                      <m:rPr>
                        <m:nor/>
                      </m:rPr>
                      <a:rPr lang="en-US" sz="2000" dirty="0" smtClean="0">
                        <a:latin typeface="+mj-lt"/>
                      </a:rPr>
                      <m:t>P</m:t>
                    </m:r>
                    <m:r>
                      <m:rPr>
                        <m:nor/>
                      </m:rPr>
                      <a:rPr lang="en-US" sz="2000" dirty="0" smtClean="0">
                        <a:latin typeface="+mj-lt"/>
                      </a:rPr>
                      <m:t>(</m:t>
                    </m:r>
                    <m:r>
                      <m:rPr>
                        <m:nor/>
                      </m:rPr>
                      <a:rPr lang="en-US" sz="2000" b="0" i="0" dirty="0" smtClean="0">
                        <a:latin typeface="+mj-lt"/>
                      </a:rPr>
                      <m:t>Service</m:t>
                    </m:r>
                    <m:r>
                      <m:rPr>
                        <m:nor/>
                      </m:rPr>
                      <a:rPr lang="en-US" sz="2000" b="0" i="0" dirty="0" smtClean="0">
                        <a:latin typeface="+mj-lt"/>
                      </a:rPr>
                      <m:t>|</m:t>
                    </m:r>
                    <m:r>
                      <m:rPr>
                        <m:nor/>
                      </m:rPr>
                      <a:rPr lang="en-US" sz="2000" b="0" i="0" dirty="0" smtClean="0">
                        <a:latin typeface="+mj-lt"/>
                      </a:rPr>
                      <m:t>High</m:t>
                    </m:r>
                    <m:r>
                      <m:rPr>
                        <m:nor/>
                      </m:rPr>
                      <a:rPr lang="en-US" sz="2000" dirty="0" smtClean="0">
                        <a:latin typeface="+mj-lt"/>
                      </a:rPr>
                      <m:t>) </m:t>
                    </m:r>
                    <m:r>
                      <a:rPr lang="en-US" sz="2000" b="0" i="1" dirty="0" smtClean="0">
                        <a:latin typeface="+mj-lt"/>
                      </a:rPr>
                      <m:t>=</m:t>
                    </m:r>
                    <m:r>
                      <a:rPr lang="en-US" sz="2000" b="0" i="1" smtClean="0">
                        <a:latin typeface="+mj-lt"/>
                      </a:rPr>
                      <m:t> </m:t>
                    </m:r>
                    <m:f>
                      <m:fPr>
                        <m:ctrlPr>
                          <a:rPr lang="mr-IN" sz="2000" b="0" i="1" smtClean="0">
                            <a:latin typeface="+mj-lt"/>
                          </a:rPr>
                        </m:ctrlPr>
                      </m:fPr>
                      <m:num>
                        <m:r>
                          <a:rPr lang="en-US" sz="2000" b="0" i="1" smtClean="0">
                            <a:latin typeface="+mj-lt"/>
                          </a:rPr>
                          <m:t>1+1</m:t>
                        </m:r>
                      </m:num>
                      <m:den>
                        <m:r>
                          <a:rPr lang="en-US" sz="2000" b="0" i="1" smtClean="0">
                            <a:latin typeface="+mj-lt"/>
                          </a:rPr>
                          <m:t>4</m:t>
                        </m:r>
                        <m:r>
                          <a:rPr lang="en-US" sz="2000" b="0" i="1" smtClean="0">
                            <a:latin typeface="+mj-lt"/>
                          </a:rPr>
                          <m:t>+2</m:t>
                        </m:r>
                      </m:den>
                    </m:f>
                    <m:r>
                      <a:rPr lang="en-US" sz="2000" b="0" i="1" smtClean="0">
                        <a:latin typeface="+mj-lt"/>
                      </a:rPr>
                      <m:t>=0.</m:t>
                    </m:r>
                    <m:r>
                      <a:rPr lang="en-US" sz="2000" b="0" i="1" smtClean="0">
                        <a:latin typeface="+mj-lt"/>
                      </a:rPr>
                      <m:t>33</m:t>
                    </m:r>
                  </m:oMath>
                </a14:m>
                <a:endParaRPr lang="en-US" sz="2000" b="0" dirty="0" smtClean="0">
                  <a:latin typeface="+mj-lt"/>
                </a:endParaRPr>
              </a:p>
              <a:p>
                <a:pPr/>
                <a14:m>
                  <m:oMath xmlns:m="http://schemas.openxmlformats.org/officeDocument/2006/math">
                    <m:r>
                      <m:rPr>
                        <m:nor/>
                      </m:rPr>
                      <a:rPr lang="en-US" sz="2000" dirty="0" smtClean="0">
                        <a:latin typeface="+mj-lt"/>
                      </a:rPr>
                      <m:t>P</m:t>
                    </m:r>
                    <m:r>
                      <m:rPr>
                        <m:nor/>
                      </m:rPr>
                      <a:rPr lang="en-US" sz="2000" dirty="0" smtClean="0">
                        <a:latin typeface="+mj-lt"/>
                      </a:rPr>
                      <m:t>(</m:t>
                    </m:r>
                    <m:r>
                      <m:rPr>
                        <m:nor/>
                      </m:rPr>
                      <a:rPr lang="en-US" sz="2000" b="0" i="0" dirty="0" smtClean="0">
                        <a:latin typeface="+mj-lt"/>
                      </a:rPr>
                      <m:t>Management</m:t>
                    </m:r>
                    <m:r>
                      <m:rPr>
                        <m:nor/>
                      </m:rPr>
                      <a:rPr lang="en-US" sz="2000" b="0" i="0" dirty="0" smtClean="0">
                        <a:latin typeface="+mj-lt"/>
                      </a:rPr>
                      <m:t>|</m:t>
                    </m:r>
                    <m:r>
                      <m:rPr>
                        <m:nor/>
                      </m:rPr>
                      <a:rPr lang="en-US" sz="2000" b="0" i="0" dirty="0" smtClean="0">
                        <a:latin typeface="+mj-lt"/>
                      </a:rPr>
                      <m:t>Low</m:t>
                    </m:r>
                    <m:r>
                      <m:rPr>
                        <m:nor/>
                      </m:rPr>
                      <a:rPr lang="en-US" sz="2000" dirty="0" smtClean="0">
                        <a:latin typeface="+mj-lt"/>
                      </a:rPr>
                      <m:t>) </m:t>
                    </m:r>
                    <m:r>
                      <a:rPr lang="en-US" sz="2000" b="0" i="1" dirty="0" smtClean="0">
                        <a:latin typeface="+mj-lt"/>
                      </a:rPr>
                      <m:t>=</m:t>
                    </m:r>
                    <m:r>
                      <a:rPr lang="en-US" sz="2000" b="0" i="1" smtClean="0">
                        <a:latin typeface="+mj-lt"/>
                      </a:rPr>
                      <m:t> </m:t>
                    </m:r>
                    <m:f>
                      <m:fPr>
                        <m:ctrlPr>
                          <a:rPr lang="mr-IN" sz="2000" b="0" i="1" smtClean="0">
                            <a:latin typeface="+mj-lt"/>
                          </a:rPr>
                        </m:ctrlPr>
                      </m:fPr>
                      <m:num>
                        <m:r>
                          <a:rPr lang="en-US" sz="2000" b="0" i="1" smtClean="0">
                            <a:latin typeface="+mj-lt"/>
                          </a:rPr>
                          <m:t>2+1</m:t>
                        </m:r>
                      </m:num>
                      <m:den>
                        <m:r>
                          <a:rPr lang="en-US" sz="2000" b="0" i="1" smtClean="0">
                            <a:latin typeface="+mj-lt"/>
                          </a:rPr>
                          <m:t>6+2</m:t>
                        </m:r>
                      </m:den>
                    </m:f>
                    <m:r>
                      <a:rPr lang="en-US" sz="2000" b="0" i="1" smtClean="0">
                        <a:latin typeface="+mj-lt"/>
                      </a:rPr>
                      <m:t>=</m:t>
                    </m:r>
                    <m:r>
                      <a:rPr lang="en-US" sz="2000" b="0" i="1" smtClean="0">
                        <a:latin typeface="+mj-lt"/>
                      </a:rPr>
                      <m:t>0.375</m:t>
                    </m:r>
                  </m:oMath>
                </a14:m>
                <a:endParaRPr lang="en-US" sz="2000" dirty="0" smtClean="0">
                  <a:latin typeface="+mj-lt"/>
                </a:endParaRPr>
              </a:p>
              <a:p>
                <a:pPr/>
                <a14:m>
                  <m:oMath xmlns:m="http://schemas.openxmlformats.org/officeDocument/2006/math">
                    <m:r>
                      <m:rPr>
                        <m:nor/>
                      </m:rPr>
                      <a:rPr lang="en-US" sz="2000" dirty="0" smtClean="0">
                        <a:latin typeface="+mj-lt"/>
                      </a:rPr>
                      <m:t>P</m:t>
                    </m:r>
                    <m:r>
                      <m:rPr>
                        <m:nor/>
                      </m:rPr>
                      <a:rPr lang="en-US" sz="2000" dirty="0" smtClean="0">
                        <a:latin typeface="+mj-lt"/>
                      </a:rPr>
                      <m:t>(</m:t>
                    </m:r>
                    <m:r>
                      <m:rPr>
                        <m:nor/>
                      </m:rPr>
                      <a:rPr lang="en-US" sz="2000" b="0" i="0" dirty="0" smtClean="0">
                        <a:latin typeface="+mj-lt"/>
                      </a:rPr>
                      <m:t>Service</m:t>
                    </m:r>
                    <m:r>
                      <m:rPr>
                        <m:nor/>
                      </m:rPr>
                      <a:rPr lang="en-US" sz="2000" b="0" i="0" dirty="0" smtClean="0">
                        <a:latin typeface="+mj-lt"/>
                      </a:rPr>
                      <m:t>|</m:t>
                    </m:r>
                    <m:r>
                      <m:rPr>
                        <m:nor/>
                      </m:rPr>
                      <a:rPr lang="en-US" sz="2000" b="0" i="0" dirty="0" smtClean="0">
                        <a:latin typeface="+mj-lt"/>
                      </a:rPr>
                      <m:t>Low</m:t>
                    </m:r>
                    <m:r>
                      <m:rPr>
                        <m:nor/>
                      </m:rPr>
                      <a:rPr lang="en-US" sz="2000" dirty="0" smtClean="0">
                        <a:latin typeface="+mj-lt"/>
                      </a:rPr>
                      <m:t>) </m:t>
                    </m:r>
                    <m:r>
                      <a:rPr lang="en-US" sz="2000" b="0" i="1" dirty="0" smtClean="0">
                        <a:latin typeface="+mj-lt"/>
                      </a:rPr>
                      <m:t>=</m:t>
                    </m:r>
                    <m:r>
                      <a:rPr lang="en-US" sz="2000" b="0" i="1" smtClean="0">
                        <a:latin typeface="+mj-lt"/>
                      </a:rPr>
                      <m:t> </m:t>
                    </m:r>
                    <m:f>
                      <m:fPr>
                        <m:ctrlPr>
                          <a:rPr lang="mr-IN" sz="2000" b="0" i="1" smtClean="0">
                            <a:latin typeface="+mj-lt"/>
                          </a:rPr>
                        </m:ctrlPr>
                      </m:fPr>
                      <m:num>
                        <m:r>
                          <a:rPr lang="en-US" sz="2000" b="0" i="1" smtClean="0">
                            <a:latin typeface="+mj-lt"/>
                          </a:rPr>
                          <m:t>4+1</m:t>
                        </m:r>
                      </m:num>
                      <m:den>
                        <m:r>
                          <a:rPr lang="en-US" sz="2000" b="0" i="1" smtClean="0">
                            <a:latin typeface="+mj-lt"/>
                          </a:rPr>
                          <m:t>6+2</m:t>
                        </m:r>
                      </m:den>
                    </m:f>
                    <m:r>
                      <a:rPr lang="en-US" sz="2000" b="0" i="1" smtClean="0">
                        <a:latin typeface="+mj-lt"/>
                      </a:rPr>
                      <m:t>=0.</m:t>
                    </m:r>
                    <m:r>
                      <a:rPr lang="en-US" sz="2000" b="0" i="1" smtClean="0">
                        <a:latin typeface="+mj-lt"/>
                      </a:rPr>
                      <m:t>625</m:t>
                    </m:r>
                  </m:oMath>
                </a14:m>
                <a:endParaRPr lang="en-US" sz="2000" dirty="0" smtClean="0">
                  <a:latin typeface="+mj-lt"/>
                </a:endParaRPr>
              </a:p>
              <a:p>
                <a:pPr/>
                <a:endParaRPr lang="en-US" sz="2000" dirty="0" smtClean="0">
                  <a:latin typeface="+mj-lt"/>
                </a:endParaRPr>
              </a:p>
              <a:p>
                <a:pPr marL="0" indent="0">
                  <a:buNone/>
                </a:pPr>
                <a:r>
                  <a:rPr lang="en-US" sz="2000" dirty="0">
                    <a:latin typeface="+mj-lt"/>
                  </a:rPr>
                  <a:t>3</a:t>
                </a:r>
                <a:r>
                  <a:rPr lang="en-US" sz="2000" dirty="0" smtClean="0">
                    <a:latin typeface="+mj-lt"/>
                  </a:rPr>
                  <a:t>) Experience | Salary</a:t>
                </a:r>
                <a:endParaRPr lang="en-US" sz="2000" dirty="0">
                  <a:latin typeface="+mj-lt"/>
                </a:endParaRPr>
              </a:p>
              <a:p>
                <a:pPr/>
                <a14:m>
                  <m:oMath xmlns:m="http://schemas.openxmlformats.org/officeDocument/2006/math">
                    <m:r>
                      <m:rPr>
                        <m:nor/>
                      </m:rPr>
                      <a:rPr lang="en-US" sz="2000" dirty="0" smtClean="0">
                        <a:latin typeface="+mj-lt"/>
                      </a:rPr>
                      <m:t>P</m:t>
                    </m:r>
                    <m:r>
                      <m:rPr>
                        <m:nor/>
                      </m:rPr>
                      <a:rPr lang="en-US" sz="2000" dirty="0" smtClean="0">
                        <a:latin typeface="+mj-lt"/>
                      </a:rPr>
                      <m:t>(</m:t>
                    </m:r>
                    <m:r>
                      <m:rPr>
                        <m:nor/>
                      </m:rPr>
                      <a:rPr lang="en-US" sz="2000" b="0" i="0" dirty="0" smtClean="0">
                        <a:latin typeface="+mj-lt"/>
                      </a:rPr>
                      <m:t>Less</m:t>
                    </m:r>
                    <m:r>
                      <m:rPr>
                        <m:nor/>
                      </m:rPr>
                      <a:rPr lang="en-US" sz="2000" b="0" i="0" dirty="0" smtClean="0">
                        <a:latin typeface="+mj-lt"/>
                      </a:rPr>
                      <m:t> </m:t>
                    </m:r>
                    <m:r>
                      <m:rPr>
                        <m:nor/>
                      </m:rPr>
                      <a:rPr lang="en-US" sz="2000" b="0" i="0" dirty="0" smtClean="0">
                        <a:latin typeface="+mj-lt"/>
                      </a:rPr>
                      <m:t>than</m:t>
                    </m:r>
                    <m:r>
                      <m:rPr>
                        <m:nor/>
                      </m:rPr>
                      <a:rPr lang="en-US" sz="2000" b="0" i="0" dirty="0" smtClean="0">
                        <a:latin typeface="+mj-lt"/>
                      </a:rPr>
                      <m:t> 3|</m:t>
                    </m:r>
                    <m:r>
                      <m:rPr>
                        <m:nor/>
                      </m:rPr>
                      <a:rPr lang="en-US" sz="2000" b="0" i="0" dirty="0" smtClean="0">
                        <a:latin typeface="+mj-lt"/>
                      </a:rPr>
                      <m:t>High</m:t>
                    </m:r>
                    <m:r>
                      <m:rPr>
                        <m:nor/>
                      </m:rPr>
                      <a:rPr lang="en-US" sz="2000" dirty="0" smtClean="0">
                        <a:latin typeface="+mj-lt"/>
                      </a:rPr>
                      <m:t>) </m:t>
                    </m:r>
                    <m:r>
                      <a:rPr lang="en-US" sz="2000" b="0" i="1" dirty="0" smtClean="0">
                        <a:latin typeface="+mj-lt"/>
                      </a:rPr>
                      <m:t>=</m:t>
                    </m:r>
                    <m:r>
                      <a:rPr lang="en-US" sz="2000" b="0" i="1" smtClean="0">
                        <a:latin typeface="+mj-lt"/>
                      </a:rPr>
                      <m:t> </m:t>
                    </m:r>
                    <m:f>
                      <m:fPr>
                        <m:ctrlPr>
                          <a:rPr lang="mr-IN" sz="2000" b="0" i="1" smtClean="0">
                            <a:latin typeface="+mj-lt"/>
                          </a:rPr>
                        </m:ctrlPr>
                      </m:fPr>
                      <m:num>
                        <m:r>
                          <a:rPr lang="en-US" sz="2000" b="0" i="1" smtClean="0">
                            <a:latin typeface="+mj-lt"/>
                          </a:rPr>
                          <m:t>1+1</m:t>
                        </m:r>
                      </m:num>
                      <m:den>
                        <m:r>
                          <a:rPr lang="en-US" sz="2000" b="0" i="1" smtClean="0">
                            <a:latin typeface="+mj-lt"/>
                          </a:rPr>
                          <m:t>4</m:t>
                        </m:r>
                        <m:r>
                          <a:rPr lang="en-US" sz="2000" b="0" i="1" smtClean="0">
                            <a:latin typeface="+mj-lt"/>
                          </a:rPr>
                          <m:t>+3</m:t>
                        </m:r>
                      </m:den>
                    </m:f>
                    <m:r>
                      <a:rPr lang="en-US" sz="2000" b="0" i="1" smtClean="0">
                        <a:latin typeface="+mj-lt"/>
                      </a:rPr>
                      <m:t>=0.</m:t>
                    </m:r>
                    <m:r>
                      <a:rPr lang="en-US" sz="2000" b="0" i="1" smtClean="0">
                        <a:latin typeface="+mj-lt"/>
                      </a:rPr>
                      <m:t>29</m:t>
                    </m:r>
                  </m:oMath>
                </a14:m>
                <a:endParaRPr lang="en-US" sz="2000" dirty="0" smtClean="0">
                  <a:latin typeface="+mj-lt"/>
                </a:endParaRPr>
              </a:p>
              <a:p>
                <a:pPr/>
                <a14:m>
                  <m:oMath xmlns:m="http://schemas.openxmlformats.org/officeDocument/2006/math">
                    <m:r>
                      <m:rPr>
                        <m:nor/>
                      </m:rPr>
                      <a:rPr lang="en-US" sz="2000" dirty="0" smtClean="0">
                        <a:latin typeface="+mj-lt"/>
                      </a:rPr>
                      <m:t>P</m:t>
                    </m:r>
                    <m:r>
                      <m:rPr>
                        <m:nor/>
                      </m:rPr>
                      <a:rPr lang="en-US" sz="2000" dirty="0" smtClean="0">
                        <a:latin typeface="+mj-lt"/>
                      </a:rPr>
                      <m:t>(3 </m:t>
                    </m:r>
                    <m:r>
                      <m:rPr>
                        <m:nor/>
                      </m:rPr>
                      <a:rPr lang="en-US" sz="2000" b="0" i="0" dirty="0" smtClean="0">
                        <a:latin typeface="+mj-lt"/>
                      </a:rPr>
                      <m:t>to</m:t>
                    </m:r>
                    <m:r>
                      <m:rPr>
                        <m:nor/>
                      </m:rPr>
                      <a:rPr lang="en-US" sz="2000" b="0" i="0" dirty="0" smtClean="0">
                        <a:latin typeface="+mj-lt"/>
                      </a:rPr>
                      <m:t> 10 |</m:t>
                    </m:r>
                    <m:r>
                      <m:rPr>
                        <m:nor/>
                      </m:rPr>
                      <a:rPr lang="en-US" sz="2000" b="0" i="0" dirty="0" smtClean="0">
                        <a:latin typeface="+mj-lt"/>
                      </a:rPr>
                      <m:t>High</m:t>
                    </m:r>
                    <m:r>
                      <m:rPr>
                        <m:nor/>
                      </m:rPr>
                      <a:rPr lang="en-US" sz="2000" dirty="0" smtClean="0">
                        <a:latin typeface="+mj-lt"/>
                      </a:rPr>
                      <m:t>) </m:t>
                    </m:r>
                    <m:r>
                      <a:rPr lang="en-US" sz="2000" b="0" i="1" dirty="0" smtClean="0">
                        <a:latin typeface="+mj-lt"/>
                      </a:rPr>
                      <m:t>=</m:t>
                    </m:r>
                    <m:r>
                      <a:rPr lang="en-US" sz="2000" b="0" i="1" smtClean="0">
                        <a:latin typeface="+mj-lt"/>
                      </a:rPr>
                      <m:t> </m:t>
                    </m:r>
                    <m:f>
                      <m:fPr>
                        <m:ctrlPr>
                          <a:rPr lang="mr-IN" sz="2000" b="0" i="1" smtClean="0">
                            <a:latin typeface="+mj-lt"/>
                          </a:rPr>
                        </m:ctrlPr>
                      </m:fPr>
                      <m:num>
                        <m:r>
                          <a:rPr lang="en-US" sz="2000" b="0" i="1" smtClean="0">
                            <a:latin typeface="+mj-lt"/>
                          </a:rPr>
                          <m:t>1</m:t>
                        </m:r>
                        <m:r>
                          <a:rPr lang="en-US" sz="2000" b="0" i="1" smtClean="0">
                            <a:latin typeface="+mj-lt"/>
                          </a:rPr>
                          <m:t>+1</m:t>
                        </m:r>
                      </m:num>
                      <m:den>
                        <m:r>
                          <a:rPr lang="en-US" sz="2000" b="0" i="1" smtClean="0">
                            <a:latin typeface="+mj-lt"/>
                          </a:rPr>
                          <m:t>4</m:t>
                        </m:r>
                        <m:r>
                          <a:rPr lang="en-US" sz="2000" b="0" i="1" smtClean="0">
                            <a:latin typeface="+mj-lt"/>
                          </a:rPr>
                          <m:t>+3</m:t>
                        </m:r>
                      </m:den>
                    </m:f>
                    <m:r>
                      <a:rPr lang="en-US" sz="2000" b="0" i="1" smtClean="0">
                        <a:latin typeface="+mj-lt"/>
                      </a:rPr>
                      <m:t>=0.2</m:t>
                    </m:r>
                    <m:r>
                      <a:rPr lang="en-US" sz="2000" b="0" i="1" smtClean="0">
                        <a:latin typeface="+mj-lt"/>
                      </a:rPr>
                      <m:t>9</m:t>
                    </m:r>
                  </m:oMath>
                </a14:m>
                <a:endParaRPr lang="en-US" sz="2000" b="0" dirty="0" smtClean="0">
                  <a:latin typeface="+mj-lt"/>
                </a:endParaRPr>
              </a:p>
              <a:p>
                <a:pPr/>
                <a14:m>
                  <m:oMath xmlns:m="http://schemas.openxmlformats.org/officeDocument/2006/math">
                    <m:r>
                      <m:rPr>
                        <m:nor/>
                      </m:rPr>
                      <a:rPr lang="en-US" sz="2000" dirty="0" smtClean="0">
                        <a:latin typeface="+mj-lt"/>
                      </a:rPr>
                      <m:t>P</m:t>
                    </m:r>
                    <m:r>
                      <m:rPr>
                        <m:nor/>
                      </m:rPr>
                      <a:rPr lang="en-US" sz="2000" dirty="0" smtClean="0">
                        <a:latin typeface="+mj-lt"/>
                      </a:rPr>
                      <m:t>(</m:t>
                    </m:r>
                    <m:r>
                      <m:rPr>
                        <m:nor/>
                      </m:rPr>
                      <a:rPr lang="en-US" sz="2000" b="0" i="0" dirty="0" smtClean="0">
                        <a:latin typeface="+mj-lt"/>
                      </a:rPr>
                      <m:t>More</m:t>
                    </m:r>
                    <m:r>
                      <m:rPr>
                        <m:nor/>
                      </m:rPr>
                      <a:rPr lang="en-US" sz="2000" b="0" i="0" dirty="0" smtClean="0">
                        <a:latin typeface="+mj-lt"/>
                      </a:rPr>
                      <m:t> </m:t>
                    </m:r>
                    <m:r>
                      <m:rPr>
                        <m:nor/>
                      </m:rPr>
                      <a:rPr lang="en-US" sz="2000" b="0" i="0" dirty="0" smtClean="0">
                        <a:latin typeface="+mj-lt"/>
                      </a:rPr>
                      <m:t>than</m:t>
                    </m:r>
                    <m:r>
                      <m:rPr>
                        <m:nor/>
                      </m:rPr>
                      <a:rPr lang="en-US" sz="2000" b="0" i="0" dirty="0" smtClean="0">
                        <a:latin typeface="+mj-lt"/>
                      </a:rPr>
                      <m:t> 10|</m:t>
                    </m:r>
                    <m:r>
                      <m:rPr>
                        <m:nor/>
                      </m:rPr>
                      <a:rPr lang="en-US" sz="2000" b="0" i="0" dirty="0" smtClean="0">
                        <a:latin typeface="+mj-lt"/>
                      </a:rPr>
                      <m:t>High</m:t>
                    </m:r>
                    <m:r>
                      <m:rPr>
                        <m:nor/>
                      </m:rPr>
                      <a:rPr lang="en-US" sz="2000" dirty="0" smtClean="0">
                        <a:latin typeface="+mj-lt"/>
                      </a:rPr>
                      <m:t>) </m:t>
                    </m:r>
                    <m:r>
                      <a:rPr lang="en-US" sz="2000" b="0" i="1" dirty="0" smtClean="0">
                        <a:latin typeface="+mj-lt"/>
                      </a:rPr>
                      <m:t>=</m:t>
                    </m:r>
                    <m:r>
                      <a:rPr lang="en-US" sz="2000" b="0" i="1" smtClean="0">
                        <a:latin typeface="+mj-lt"/>
                      </a:rPr>
                      <m:t> </m:t>
                    </m:r>
                    <m:f>
                      <m:fPr>
                        <m:ctrlPr>
                          <a:rPr lang="mr-IN" sz="2000" b="0" i="1" smtClean="0">
                            <a:latin typeface="+mj-lt"/>
                          </a:rPr>
                        </m:ctrlPr>
                      </m:fPr>
                      <m:num>
                        <m:r>
                          <a:rPr lang="en-US" sz="2000" b="0" i="1" smtClean="0">
                            <a:latin typeface="+mj-lt"/>
                          </a:rPr>
                          <m:t>2</m:t>
                        </m:r>
                        <m:r>
                          <a:rPr lang="en-US" sz="2000" b="0" i="1" smtClean="0">
                            <a:latin typeface="+mj-lt"/>
                          </a:rPr>
                          <m:t>+1</m:t>
                        </m:r>
                      </m:num>
                      <m:den>
                        <m:r>
                          <a:rPr lang="en-US" sz="2000" b="0" i="1" smtClean="0">
                            <a:latin typeface="+mj-lt"/>
                          </a:rPr>
                          <m:t>4+3</m:t>
                        </m:r>
                      </m:den>
                    </m:f>
                    <m:r>
                      <a:rPr lang="en-US" sz="2000" b="0" i="1" smtClean="0">
                        <a:latin typeface="+mj-lt"/>
                      </a:rPr>
                      <m:t>=0.</m:t>
                    </m:r>
                    <m:r>
                      <a:rPr lang="en-US" sz="2000" b="0" i="1" smtClean="0">
                        <a:latin typeface="+mj-lt"/>
                      </a:rPr>
                      <m:t>43</m:t>
                    </m:r>
                  </m:oMath>
                </a14:m>
                <a:endParaRPr lang="en-US" sz="2000" dirty="0" smtClean="0">
                  <a:latin typeface="+mj-lt"/>
                </a:endParaRPr>
              </a:p>
              <a:p>
                <a:pPr/>
                <a:endParaRPr lang="en-US" sz="2000" dirty="0" smtClean="0">
                  <a:latin typeface="+mj-lt"/>
                </a:endParaRPr>
              </a:p>
              <a:p>
                <a:pPr/>
                <a:endParaRPr lang="en-US" sz="2000" dirty="0" smtClean="0">
                  <a:latin typeface="+mj-lt"/>
                </a:endParaRPr>
              </a:p>
              <a:p>
                <a:pPr marL="0" indent="0">
                  <a:buNone/>
                </a:pPr>
                <a:endParaRPr lang="en-US" sz="2000" dirty="0">
                  <a:latin typeface="+mj-lt"/>
                </a:endParaRPr>
              </a:p>
            </p:txBody>
          </p:sp>
        </mc:Choice>
        <mc:Fallback>
          <p:sp>
            <p:nvSpPr>
              <p:cNvPr id="7" name="Content Placeholder 2"/>
              <p:cNvSpPr txBox="1">
                <a:spLocks noRot="1" noChangeAspect="1" noMove="1" noResize="1" noEditPoints="1" noAdjustHandles="1" noChangeArrowheads="1" noChangeShapeType="1" noTextEdit="1"/>
              </p:cNvSpPr>
              <p:nvPr/>
            </p:nvSpPr>
            <p:spPr>
              <a:xfrm>
                <a:off x="7188200" y="524933"/>
                <a:ext cx="5003800" cy="6011334"/>
              </a:xfrm>
              <a:prstGeom prst="rect">
                <a:avLst/>
              </a:prstGeom>
              <a:blipFill rotWithShape="0">
                <a:blip r:embed="rId3"/>
                <a:stretch>
                  <a:fillRect l="-2801" t="-2028"/>
                </a:stretch>
              </a:blipFill>
            </p:spPr>
            <p:txBody>
              <a:bodyPr/>
              <a:lstStyle/>
              <a:p>
                <a:r>
                  <a:rPr lang="en-US">
                    <a:noFill/>
                  </a:rPr>
                  <a:t> </a:t>
                </a:r>
              </a:p>
            </p:txBody>
          </p:sp>
        </mc:Fallback>
      </mc:AlternateContent>
    </p:spTree>
    <p:extLst>
      <p:ext uri="{BB962C8B-B14F-4D97-AF65-F5344CB8AC3E}">
        <p14:creationId xmlns:p14="http://schemas.microsoft.com/office/powerpoint/2010/main" val="444742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667" y="35718"/>
            <a:ext cx="10515600" cy="1325563"/>
          </a:xfrm>
        </p:spPr>
        <p:txBody>
          <a:bodyPr/>
          <a:lstStyle/>
          <a:p>
            <a:r>
              <a:rPr lang="en-US" dirty="0" smtClean="0"/>
              <a:t>Question 2: Naïve Bayes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667" y="1361281"/>
            <a:ext cx="6149952" cy="4666985"/>
          </a:xfrm>
        </p:spPr>
      </p:pic>
      <mc:AlternateContent xmlns:mc="http://schemas.openxmlformats.org/markup-compatibility/2006">
        <mc:Choice xmlns:a14="http://schemas.microsoft.com/office/drawing/2010/main" Requires="a14">
          <p:sp>
            <p:nvSpPr>
              <p:cNvPr id="7" name="Content Placeholder 2"/>
              <p:cNvSpPr txBox="1">
                <a:spLocks/>
              </p:cNvSpPr>
              <p:nvPr/>
            </p:nvSpPr>
            <p:spPr>
              <a:xfrm>
                <a:off x="7188200" y="524933"/>
                <a:ext cx="5003800" cy="60113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a:latin typeface="+mj-lt"/>
                  </a:rPr>
                  <a:t>2. Calculate Likelihood with Laplace Smoothing</a:t>
                </a:r>
              </a:p>
              <a:p>
                <a:pPr marL="0" indent="0">
                  <a:buNone/>
                </a:pPr>
                <a:r>
                  <a:rPr lang="en-US" sz="2000" dirty="0" smtClean="0">
                    <a:latin typeface="+mj-lt"/>
                  </a:rPr>
                  <a:t>3</a:t>
                </a:r>
                <a:r>
                  <a:rPr lang="en-US" sz="2000" dirty="0" smtClean="0">
                    <a:latin typeface="+mj-lt"/>
                  </a:rPr>
                  <a:t>) Experience | Salary</a:t>
                </a:r>
                <a:endParaRPr lang="en-US" sz="2000" dirty="0">
                  <a:latin typeface="+mj-lt"/>
                </a:endParaRPr>
              </a:p>
              <a:p>
                <a:pPr/>
                <a14:m>
                  <m:oMath xmlns:m="http://schemas.openxmlformats.org/officeDocument/2006/math">
                    <m:r>
                      <m:rPr>
                        <m:nor/>
                      </m:rPr>
                      <a:rPr lang="en-US" sz="2000" dirty="0" smtClean="0">
                        <a:latin typeface="+mj-lt"/>
                      </a:rPr>
                      <m:t>P</m:t>
                    </m:r>
                    <m:r>
                      <m:rPr>
                        <m:nor/>
                      </m:rPr>
                      <a:rPr lang="en-US" sz="2000" dirty="0" smtClean="0">
                        <a:latin typeface="+mj-lt"/>
                      </a:rPr>
                      <m:t>(</m:t>
                    </m:r>
                    <m:r>
                      <m:rPr>
                        <m:nor/>
                      </m:rPr>
                      <a:rPr lang="en-US" sz="2000" b="0" i="0" dirty="0" smtClean="0">
                        <a:latin typeface="+mj-lt"/>
                      </a:rPr>
                      <m:t>Less</m:t>
                    </m:r>
                    <m:r>
                      <m:rPr>
                        <m:nor/>
                      </m:rPr>
                      <a:rPr lang="en-US" sz="2000" b="0" i="0" dirty="0" smtClean="0">
                        <a:latin typeface="+mj-lt"/>
                      </a:rPr>
                      <m:t> </m:t>
                    </m:r>
                    <m:r>
                      <m:rPr>
                        <m:nor/>
                      </m:rPr>
                      <a:rPr lang="en-US" sz="2000" b="0" i="0" dirty="0" smtClean="0">
                        <a:latin typeface="+mj-lt"/>
                      </a:rPr>
                      <m:t>than</m:t>
                    </m:r>
                    <m:r>
                      <m:rPr>
                        <m:nor/>
                      </m:rPr>
                      <a:rPr lang="en-US" sz="2000" b="0" i="0" dirty="0" smtClean="0">
                        <a:latin typeface="+mj-lt"/>
                      </a:rPr>
                      <m:t> 3|</m:t>
                    </m:r>
                    <m:r>
                      <m:rPr>
                        <m:nor/>
                      </m:rPr>
                      <a:rPr lang="en-US" sz="2000" b="0" i="0" dirty="0" smtClean="0">
                        <a:latin typeface="+mj-lt"/>
                      </a:rPr>
                      <m:t>Low</m:t>
                    </m:r>
                    <m:r>
                      <m:rPr>
                        <m:nor/>
                      </m:rPr>
                      <a:rPr lang="en-US" sz="2000" dirty="0" smtClean="0">
                        <a:latin typeface="+mj-lt"/>
                      </a:rPr>
                      <m:t>) </m:t>
                    </m:r>
                    <m:r>
                      <a:rPr lang="en-US" sz="2000" b="0" i="1" dirty="0" smtClean="0">
                        <a:latin typeface="+mj-lt"/>
                      </a:rPr>
                      <m:t>=</m:t>
                    </m:r>
                    <m:r>
                      <a:rPr lang="en-US" sz="2000" b="0" i="1" smtClean="0">
                        <a:latin typeface="+mj-lt"/>
                      </a:rPr>
                      <m:t> </m:t>
                    </m:r>
                    <m:f>
                      <m:fPr>
                        <m:ctrlPr>
                          <a:rPr lang="mr-IN" sz="2000" b="0" i="1" smtClean="0">
                            <a:latin typeface="+mj-lt"/>
                          </a:rPr>
                        </m:ctrlPr>
                      </m:fPr>
                      <m:num>
                        <m:r>
                          <a:rPr lang="en-US" sz="2000" b="0" i="1" smtClean="0">
                            <a:latin typeface="+mj-lt"/>
                          </a:rPr>
                          <m:t>2+1</m:t>
                        </m:r>
                      </m:num>
                      <m:den>
                        <m:r>
                          <a:rPr lang="en-US" sz="2000" b="0" i="1" smtClean="0">
                            <a:latin typeface="+mj-lt"/>
                          </a:rPr>
                          <m:t>6+3</m:t>
                        </m:r>
                      </m:den>
                    </m:f>
                    <m:r>
                      <a:rPr lang="en-US" sz="2000" b="0" i="1" smtClean="0">
                        <a:latin typeface="+mj-lt"/>
                      </a:rPr>
                      <m:t>=0.</m:t>
                    </m:r>
                    <m:r>
                      <a:rPr lang="en-US" sz="2000" b="0" i="1" smtClean="0">
                        <a:latin typeface="+mj-lt"/>
                      </a:rPr>
                      <m:t>33</m:t>
                    </m:r>
                  </m:oMath>
                </a14:m>
                <a:endParaRPr lang="en-US" sz="2000" dirty="0" smtClean="0">
                  <a:latin typeface="+mj-lt"/>
                </a:endParaRPr>
              </a:p>
              <a:p>
                <a:pPr/>
                <a14:m>
                  <m:oMath xmlns:m="http://schemas.openxmlformats.org/officeDocument/2006/math">
                    <m:r>
                      <m:rPr>
                        <m:nor/>
                      </m:rPr>
                      <a:rPr lang="en-US" sz="2000" dirty="0" smtClean="0">
                        <a:latin typeface="+mj-lt"/>
                      </a:rPr>
                      <m:t>P</m:t>
                    </m:r>
                    <m:r>
                      <m:rPr>
                        <m:nor/>
                      </m:rPr>
                      <a:rPr lang="en-US" sz="2000" dirty="0" smtClean="0">
                        <a:latin typeface="+mj-lt"/>
                      </a:rPr>
                      <m:t>(3 </m:t>
                    </m:r>
                    <m:r>
                      <m:rPr>
                        <m:nor/>
                      </m:rPr>
                      <a:rPr lang="en-US" sz="2000" b="0" i="0" dirty="0" smtClean="0">
                        <a:latin typeface="+mj-lt"/>
                      </a:rPr>
                      <m:t>to</m:t>
                    </m:r>
                    <m:r>
                      <m:rPr>
                        <m:nor/>
                      </m:rPr>
                      <a:rPr lang="en-US" sz="2000" b="0" i="0" dirty="0" smtClean="0">
                        <a:latin typeface="+mj-lt"/>
                      </a:rPr>
                      <m:t> 10 |</m:t>
                    </m:r>
                    <m:r>
                      <m:rPr>
                        <m:nor/>
                      </m:rPr>
                      <a:rPr lang="en-US" sz="2000" b="0" i="0" dirty="0" smtClean="0">
                        <a:latin typeface="+mj-lt"/>
                      </a:rPr>
                      <m:t>Low</m:t>
                    </m:r>
                    <m:r>
                      <m:rPr>
                        <m:nor/>
                      </m:rPr>
                      <a:rPr lang="en-US" sz="2000" dirty="0" smtClean="0">
                        <a:latin typeface="+mj-lt"/>
                      </a:rPr>
                      <m:t>) </m:t>
                    </m:r>
                    <m:r>
                      <a:rPr lang="en-US" sz="2000" b="0" i="1" dirty="0" smtClean="0">
                        <a:latin typeface="+mj-lt"/>
                      </a:rPr>
                      <m:t>=</m:t>
                    </m:r>
                    <m:r>
                      <a:rPr lang="en-US" sz="2000" b="0" i="1" smtClean="0">
                        <a:latin typeface="+mj-lt"/>
                      </a:rPr>
                      <m:t> </m:t>
                    </m:r>
                    <m:f>
                      <m:fPr>
                        <m:ctrlPr>
                          <a:rPr lang="mr-IN" sz="2000" b="0" i="1" smtClean="0">
                            <a:latin typeface="+mj-lt"/>
                          </a:rPr>
                        </m:ctrlPr>
                      </m:fPr>
                      <m:num>
                        <m:r>
                          <a:rPr lang="en-US" sz="2000" b="0" i="1" smtClean="0">
                            <a:latin typeface="+mj-lt"/>
                          </a:rPr>
                          <m:t>2+1</m:t>
                        </m:r>
                      </m:num>
                      <m:den>
                        <m:r>
                          <a:rPr lang="en-US" sz="2000" b="0" i="1" smtClean="0">
                            <a:latin typeface="+mj-lt"/>
                          </a:rPr>
                          <m:t>6+3</m:t>
                        </m:r>
                      </m:den>
                    </m:f>
                    <m:r>
                      <a:rPr lang="en-US" sz="2000" b="0" i="1" smtClean="0">
                        <a:latin typeface="+mj-lt"/>
                      </a:rPr>
                      <m:t>=0.</m:t>
                    </m:r>
                    <m:r>
                      <a:rPr lang="en-US" sz="2000" b="0" i="1" smtClean="0">
                        <a:latin typeface="+mj-lt"/>
                      </a:rPr>
                      <m:t>33</m:t>
                    </m:r>
                  </m:oMath>
                </a14:m>
                <a:endParaRPr lang="en-US" sz="2000" b="0" dirty="0" smtClean="0">
                  <a:latin typeface="+mj-lt"/>
                </a:endParaRPr>
              </a:p>
              <a:p>
                <a:pPr/>
                <a14:m>
                  <m:oMath xmlns:m="http://schemas.openxmlformats.org/officeDocument/2006/math">
                    <m:r>
                      <m:rPr>
                        <m:nor/>
                      </m:rPr>
                      <a:rPr lang="en-US" sz="2000" dirty="0" smtClean="0">
                        <a:latin typeface="+mj-lt"/>
                      </a:rPr>
                      <m:t>P</m:t>
                    </m:r>
                    <m:r>
                      <m:rPr>
                        <m:nor/>
                      </m:rPr>
                      <a:rPr lang="en-US" sz="2000" dirty="0" smtClean="0">
                        <a:latin typeface="+mj-lt"/>
                      </a:rPr>
                      <m:t>(</m:t>
                    </m:r>
                    <m:r>
                      <m:rPr>
                        <m:nor/>
                      </m:rPr>
                      <a:rPr lang="en-US" sz="2000" b="0" i="0" dirty="0" smtClean="0">
                        <a:latin typeface="+mj-lt"/>
                      </a:rPr>
                      <m:t>More</m:t>
                    </m:r>
                    <m:r>
                      <m:rPr>
                        <m:nor/>
                      </m:rPr>
                      <a:rPr lang="en-US" sz="2000" b="0" i="0" dirty="0" smtClean="0">
                        <a:latin typeface="+mj-lt"/>
                      </a:rPr>
                      <m:t> </m:t>
                    </m:r>
                    <m:r>
                      <m:rPr>
                        <m:nor/>
                      </m:rPr>
                      <a:rPr lang="en-US" sz="2000" b="0" i="0" dirty="0" smtClean="0">
                        <a:latin typeface="+mj-lt"/>
                      </a:rPr>
                      <m:t>than</m:t>
                    </m:r>
                    <m:r>
                      <m:rPr>
                        <m:nor/>
                      </m:rPr>
                      <a:rPr lang="en-US" sz="2000" b="0" i="0" dirty="0" smtClean="0">
                        <a:latin typeface="+mj-lt"/>
                      </a:rPr>
                      <m:t> 10|</m:t>
                    </m:r>
                    <m:r>
                      <m:rPr>
                        <m:nor/>
                      </m:rPr>
                      <a:rPr lang="en-US" sz="2000" b="0" i="0" dirty="0" smtClean="0">
                        <a:latin typeface="+mj-lt"/>
                      </a:rPr>
                      <m:t>Low</m:t>
                    </m:r>
                    <m:r>
                      <m:rPr>
                        <m:nor/>
                      </m:rPr>
                      <a:rPr lang="en-US" sz="2000" dirty="0" smtClean="0">
                        <a:latin typeface="+mj-lt"/>
                      </a:rPr>
                      <m:t>) </m:t>
                    </m:r>
                    <m:r>
                      <a:rPr lang="en-US" sz="2000" b="0" i="1" dirty="0" smtClean="0">
                        <a:latin typeface="+mj-lt"/>
                      </a:rPr>
                      <m:t>=</m:t>
                    </m:r>
                    <m:r>
                      <a:rPr lang="en-US" sz="2000" b="0" i="1" smtClean="0">
                        <a:latin typeface="+mj-lt"/>
                      </a:rPr>
                      <m:t> </m:t>
                    </m:r>
                    <m:f>
                      <m:fPr>
                        <m:ctrlPr>
                          <a:rPr lang="mr-IN" sz="2000" b="0" i="1" smtClean="0">
                            <a:latin typeface="+mj-lt"/>
                          </a:rPr>
                        </m:ctrlPr>
                      </m:fPr>
                      <m:num>
                        <m:r>
                          <a:rPr lang="en-US" sz="2000" b="0" i="1" smtClean="0">
                            <a:latin typeface="+mj-lt"/>
                          </a:rPr>
                          <m:t>2</m:t>
                        </m:r>
                        <m:r>
                          <a:rPr lang="en-US" sz="2000" b="0" i="1" smtClean="0">
                            <a:latin typeface="+mj-lt"/>
                          </a:rPr>
                          <m:t>+1</m:t>
                        </m:r>
                      </m:num>
                      <m:den>
                        <m:r>
                          <a:rPr lang="en-US" sz="2000" b="0" i="1" smtClean="0">
                            <a:latin typeface="+mj-lt"/>
                          </a:rPr>
                          <m:t>6+3</m:t>
                        </m:r>
                      </m:den>
                    </m:f>
                    <m:r>
                      <a:rPr lang="en-US" sz="2000" b="0" i="1" smtClean="0">
                        <a:latin typeface="+mj-lt"/>
                      </a:rPr>
                      <m:t>=0.</m:t>
                    </m:r>
                    <m:r>
                      <a:rPr lang="en-US" sz="2000" b="0" i="1" smtClean="0">
                        <a:latin typeface="+mj-lt"/>
                      </a:rPr>
                      <m:t>33</m:t>
                    </m:r>
                  </m:oMath>
                </a14:m>
                <a:endParaRPr lang="en-US" sz="2000" b="0" dirty="0" smtClean="0">
                  <a:latin typeface="+mj-lt"/>
                </a:endParaRPr>
              </a:p>
              <a:p>
                <a:pPr/>
                <a:endParaRPr lang="en-US" sz="2000" b="0" dirty="0" smtClean="0">
                  <a:latin typeface="+mj-lt"/>
                </a:endParaRPr>
              </a:p>
              <a:p>
                <a:pPr/>
                <a:r>
                  <a:rPr lang="en-US" sz="2000" dirty="0" smtClean="0">
                    <a:latin typeface="+mj-lt"/>
                  </a:rPr>
                  <a:t>4) New attributes </a:t>
                </a:r>
              </a:p>
              <a:p>
                <a:pPr/>
                <a14:m>
                  <m:oMath xmlns:m="http://schemas.openxmlformats.org/officeDocument/2006/math">
                    <m:r>
                      <m:rPr>
                        <m:nor/>
                      </m:rPr>
                      <a:rPr lang="en-US" sz="2000" dirty="0" smtClean="0">
                        <a:latin typeface="+mj-lt"/>
                      </a:rPr>
                      <m:t>P</m:t>
                    </m:r>
                    <m:r>
                      <m:rPr>
                        <m:nor/>
                      </m:rPr>
                      <a:rPr lang="en-US" sz="2000" dirty="0" smtClean="0">
                        <a:latin typeface="+mj-lt"/>
                      </a:rPr>
                      <m:t>(</m:t>
                    </m:r>
                    <m:r>
                      <m:rPr>
                        <m:nor/>
                      </m:rPr>
                      <a:rPr lang="en-US" sz="2000" b="0" i="0" dirty="0" smtClean="0">
                        <a:latin typeface="+mj-lt"/>
                      </a:rPr>
                      <m:t>Retail</m:t>
                    </m:r>
                    <m:r>
                      <m:rPr>
                        <m:nor/>
                      </m:rPr>
                      <a:rPr lang="en-US" sz="2000" b="0" i="0" dirty="0" smtClean="0">
                        <a:latin typeface="+mj-lt"/>
                      </a:rPr>
                      <m:t>|</m:t>
                    </m:r>
                    <m:r>
                      <m:rPr>
                        <m:nor/>
                      </m:rPr>
                      <a:rPr lang="en-US" sz="2000" b="0" i="0" dirty="0" smtClean="0">
                        <a:latin typeface="+mj-lt"/>
                      </a:rPr>
                      <m:t>High</m:t>
                    </m:r>
                    <m:r>
                      <m:rPr>
                        <m:nor/>
                      </m:rPr>
                      <a:rPr lang="en-US" sz="2000" dirty="0" smtClean="0">
                        <a:latin typeface="+mj-lt"/>
                      </a:rPr>
                      <m:t>) </m:t>
                    </m:r>
                    <m:r>
                      <a:rPr lang="en-US" sz="2000" b="0" i="1" dirty="0" smtClean="0">
                        <a:latin typeface="+mj-lt"/>
                      </a:rPr>
                      <m:t>=</m:t>
                    </m:r>
                    <m:r>
                      <a:rPr lang="en-US" sz="2000" b="0" i="1" smtClean="0">
                        <a:latin typeface="+mj-lt"/>
                      </a:rPr>
                      <m:t> </m:t>
                    </m:r>
                    <m:f>
                      <m:fPr>
                        <m:ctrlPr>
                          <a:rPr lang="mr-IN" sz="2000" b="0" i="1" smtClean="0">
                            <a:latin typeface="+mj-lt"/>
                          </a:rPr>
                        </m:ctrlPr>
                      </m:fPr>
                      <m:num>
                        <m:r>
                          <a:rPr lang="en-US" sz="2000" b="0" i="1" smtClean="0">
                            <a:latin typeface="+mj-lt"/>
                          </a:rPr>
                          <m:t>1</m:t>
                        </m:r>
                      </m:num>
                      <m:den>
                        <m:r>
                          <a:rPr lang="en-US" sz="2000" b="0" i="1" smtClean="0">
                            <a:latin typeface="+mj-lt"/>
                          </a:rPr>
                          <m:t>4</m:t>
                        </m:r>
                        <m:r>
                          <a:rPr lang="en-US" sz="2000" b="0" i="1" smtClean="0">
                            <a:latin typeface="+mj-lt"/>
                          </a:rPr>
                          <m:t>+</m:t>
                        </m:r>
                        <m:r>
                          <a:rPr lang="en-US" sz="2000" b="0" i="1" smtClean="0">
                            <a:latin typeface="+mj-lt"/>
                          </a:rPr>
                          <m:t>2</m:t>
                        </m:r>
                      </m:den>
                    </m:f>
                    <m:r>
                      <a:rPr lang="en-US" sz="2000" b="0" i="1" smtClean="0">
                        <a:latin typeface="+mj-lt"/>
                      </a:rPr>
                      <m:t>=</m:t>
                    </m:r>
                  </m:oMath>
                </a14:m>
                <a:r>
                  <a:rPr lang="en-US" sz="2000" dirty="0" smtClean="0">
                    <a:latin typeface="+mj-lt"/>
                  </a:rPr>
                  <a:t> 0.17</a:t>
                </a:r>
              </a:p>
              <a:p>
                <a:pPr/>
                <a14:m>
                  <m:oMath xmlns:m="http://schemas.openxmlformats.org/officeDocument/2006/math">
                    <m:r>
                      <m:rPr>
                        <m:nor/>
                      </m:rPr>
                      <a:rPr lang="en-US" sz="2000" dirty="0" smtClean="0">
                        <a:latin typeface="+mj-lt"/>
                      </a:rPr>
                      <m:t>P</m:t>
                    </m:r>
                    <m:r>
                      <m:rPr>
                        <m:nor/>
                      </m:rPr>
                      <a:rPr lang="en-US" sz="2000" dirty="0" smtClean="0">
                        <a:latin typeface="+mj-lt"/>
                      </a:rPr>
                      <m:t>(</m:t>
                    </m:r>
                    <m:r>
                      <m:rPr>
                        <m:nor/>
                      </m:rPr>
                      <a:rPr lang="en-US" sz="2000" b="0" i="0" dirty="0" smtClean="0">
                        <a:latin typeface="+mj-lt"/>
                      </a:rPr>
                      <m:t>Retail</m:t>
                    </m:r>
                    <m:r>
                      <m:rPr>
                        <m:nor/>
                      </m:rPr>
                      <a:rPr lang="en-US" sz="2000" b="0" i="0" dirty="0" smtClean="0">
                        <a:latin typeface="+mj-lt"/>
                      </a:rPr>
                      <m:t>|</m:t>
                    </m:r>
                    <m:r>
                      <m:rPr>
                        <m:nor/>
                      </m:rPr>
                      <a:rPr lang="en-US" sz="2000" b="0" i="0" dirty="0" smtClean="0">
                        <a:latin typeface="+mj-lt"/>
                      </a:rPr>
                      <m:t>Low</m:t>
                    </m:r>
                    <m:r>
                      <m:rPr>
                        <m:nor/>
                      </m:rPr>
                      <a:rPr lang="en-US" sz="2000" dirty="0" smtClean="0">
                        <a:latin typeface="+mj-lt"/>
                      </a:rPr>
                      <m:t>) </m:t>
                    </m:r>
                    <m:r>
                      <a:rPr lang="en-US" sz="2000" b="0" i="1" dirty="0" smtClean="0">
                        <a:latin typeface="+mj-lt"/>
                      </a:rPr>
                      <m:t>=</m:t>
                    </m:r>
                    <m:r>
                      <a:rPr lang="en-US" sz="2000" b="0" i="1" smtClean="0">
                        <a:latin typeface="+mj-lt"/>
                      </a:rPr>
                      <m:t> </m:t>
                    </m:r>
                    <m:f>
                      <m:fPr>
                        <m:ctrlPr>
                          <a:rPr lang="mr-IN" sz="2000" b="0" i="1" smtClean="0">
                            <a:latin typeface="+mj-lt"/>
                          </a:rPr>
                        </m:ctrlPr>
                      </m:fPr>
                      <m:num>
                        <m:r>
                          <a:rPr lang="en-US" sz="2000" b="0" i="1" smtClean="0">
                            <a:latin typeface="+mj-lt"/>
                          </a:rPr>
                          <m:t>1</m:t>
                        </m:r>
                      </m:num>
                      <m:den>
                        <m:r>
                          <a:rPr lang="en-US" sz="2000" b="0" i="1" smtClean="0">
                            <a:latin typeface="+mj-lt"/>
                          </a:rPr>
                          <m:t>6</m:t>
                        </m:r>
                        <m:r>
                          <a:rPr lang="en-US" sz="2000" b="0" i="1" smtClean="0">
                            <a:latin typeface="+mj-lt"/>
                          </a:rPr>
                          <m:t>+</m:t>
                        </m:r>
                        <m:r>
                          <a:rPr lang="en-US" sz="2000" b="0" i="1" smtClean="0">
                            <a:latin typeface="+mj-lt"/>
                          </a:rPr>
                          <m:t>2</m:t>
                        </m:r>
                      </m:den>
                    </m:f>
                    <m:r>
                      <a:rPr lang="en-US" sz="2000" b="0" i="1" smtClean="0">
                        <a:latin typeface="+mj-lt"/>
                      </a:rPr>
                      <m:t>=0.</m:t>
                    </m:r>
                    <m:r>
                      <a:rPr lang="en-US" sz="2000" b="0" i="1" smtClean="0">
                        <a:latin typeface="+mj-lt"/>
                      </a:rPr>
                      <m:t>125</m:t>
                    </m:r>
                  </m:oMath>
                </a14:m>
                <a:endParaRPr lang="en-US" sz="2000" dirty="0" smtClean="0">
                  <a:latin typeface="+mj-lt"/>
                </a:endParaRPr>
              </a:p>
              <a:p>
                <a:pPr/>
                <a14:m>
                  <m:oMath xmlns:m="http://schemas.openxmlformats.org/officeDocument/2006/math">
                    <m:r>
                      <m:rPr>
                        <m:nor/>
                      </m:rPr>
                      <a:rPr lang="en-US" sz="2000" dirty="0" smtClean="0">
                        <a:latin typeface="+mj-lt"/>
                      </a:rPr>
                      <m:t>P</m:t>
                    </m:r>
                    <m:r>
                      <m:rPr>
                        <m:nor/>
                      </m:rPr>
                      <a:rPr lang="en-US" sz="2000" dirty="0" smtClean="0">
                        <a:latin typeface="+mj-lt"/>
                      </a:rPr>
                      <m:t>(</m:t>
                    </m:r>
                    <m:r>
                      <m:rPr>
                        <m:nor/>
                      </m:rPr>
                      <a:rPr lang="en-US" sz="2000" b="0" i="0" dirty="0" smtClean="0">
                        <a:latin typeface="+mj-lt"/>
                      </a:rPr>
                      <m:t>Graduate</m:t>
                    </m:r>
                    <m:r>
                      <m:rPr>
                        <m:nor/>
                      </m:rPr>
                      <a:rPr lang="en-US" sz="2000" b="0" i="0" dirty="0" smtClean="0">
                        <a:latin typeface="+mj-lt"/>
                      </a:rPr>
                      <m:t>|</m:t>
                    </m:r>
                    <m:r>
                      <m:rPr>
                        <m:nor/>
                      </m:rPr>
                      <a:rPr lang="en-US" sz="2000" b="0" i="0" dirty="0" smtClean="0">
                        <a:latin typeface="+mj-lt"/>
                      </a:rPr>
                      <m:t>High</m:t>
                    </m:r>
                    <m:r>
                      <m:rPr>
                        <m:nor/>
                      </m:rPr>
                      <a:rPr lang="en-US" sz="2000" dirty="0" smtClean="0">
                        <a:latin typeface="+mj-lt"/>
                      </a:rPr>
                      <m:t>) </m:t>
                    </m:r>
                    <m:r>
                      <a:rPr lang="en-US" sz="2000" b="0" i="1" dirty="0" smtClean="0">
                        <a:latin typeface="+mj-lt"/>
                      </a:rPr>
                      <m:t>=</m:t>
                    </m:r>
                    <m:r>
                      <a:rPr lang="en-US" sz="2000" b="0" i="1" smtClean="0">
                        <a:latin typeface="+mj-lt"/>
                      </a:rPr>
                      <m:t> </m:t>
                    </m:r>
                    <m:f>
                      <m:fPr>
                        <m:ctrlPr>
                          <a:rPr lang="mr-IN" sz="2000" b="0" i="1" smtClean="0">
                            <a:latin typeface="+mj-lt"/>
                          </a:rPr>
                        </m:ctrlPr>
                      </m:fPr>
                      <m:num>
                        <m:r>
                          <a:rPr lang="en-US" sz="2000" b="0" i="1" smtClean="0">
                            <a:latin typeface="+mj-lt"/>
                          </a:rPr>
                          <m:t>1</m:t>
                        </m:r>
                      </m:num>
                      <m:den>
                        <m:r>
                          <a:rPr lang="en-US" sz="2000" b="0" i="1" smtClean="0">
                            <a:latin typeface="+mj-lt"/>
                          </a:rPr>
                          <m:t>4+2</m:t>
                        </m:r>
                      </m:den>
                    </m:f>
                    <m:r>
                      <a:rPr lang="en-US" sz="2000" b="0" i="1" smtClean="0">
                        <a:latin typeface="+mj-lt"/>
                      </a:rPr>
                      <m:t>=</m:t>
                    </m:r>
                  </m:oMath>
                </a14:m>
                <a:r>
                  <a:rPr lang="en-US" sz="2000" dirty="0" smtClean="0">
                    <a:latin typeface="+mj-lt"/>
                  </a:rPr>
                  <a:t> 0.17</a:t>
                </a:r>
                <a:endParaRPr lang="en-US" sz="2000" dirty="0" smtClean="0">
                  <a:latin typeface="+mj-lt"/>
                </a:endParaRPr>
              </a:p>
              <a:p>
                <a:pPr/>
                <a14:m>
                  <m:oMath xmlns:m="http://schemas.openxmlformats.org/officeDocument/2006/math">
                    <m:r>
                      <m:rPr>
                        <m:nor/>
                      </m:rPr>
                      <a:rPr lang="en-US" sz="2000" dirty="0" smtClean="0">
                        <a:latin typeface="+mj-lt"/>
                      </a:rPr>
                      <m:t>P</m:t>
                    </m:r>
                    <m:r>
                      <m:rPr>
                        <m:nor/>
                      </m:rPr>
                      <a:rPr lang="en-US" sz="2000" dirty="0" smtClean="0">
                        <a:latin typeface="+mj-lt"/>
                      </a:rPr>
                      <m:t>(</m:t>
                    </m:r>
                    <m:r>
                      <m:rPr>
                        <m:nor/>
                      </m:rPr>
                      <a:rPr lang="en-US" sz="2000" b="0" i="0" dirty="0" smtClean="0">
                        <a:latin typeface="+mj-lt"/>
                      </a:rPr>
                      <m:t>Graduate</m:t>
                    </m:r>
                    <m:r>
                      <m:rPr>
                        <m:nor/>
                      </m:rPr>
                      <a:rPr lang="en-US" sz="2000" b="0" i="0" dirty="0" smtClean="0">
                        <a:latin typeface="+mj-lt"/>
                      </a:rPr>
                      <m:t>|</m:t>
                    </m:r>
                    <m:r>
                      <m:rPr>
                        <m:nor/>
                      </m:rPr>
                      <a:rPr lang="en-US" sz="2000" b="0" i="0" dirty="0" smtClean="0">
                        <a:latin typeface="+mj-lt"/>
                      </a:rPr>
                      <m:t>Low</m:t>
                    </m:r>
                    <m:r>
                      <m:rPr>
                        <m:nor/>
                      </m:rPr>
                      <a:rPr lang="en-US" sz="2000" dirty="0" smtClean="0">
                        <a:latin typeface="+mj-lt"/>
                      </a:rPr>
                      <m:t>) </m:t>
                    </m:r>
                    <m:r>
                      <a:rPr lang="en-US" sz="2000" b="0" i="1" dirty="0" smtClean="0">
                        <a:latin typeface="+mj-lt"/>
                      </a:rPr>
                      <m:t>=</m:t>
                    </m:r>
                    <m:r>
                      <a:rPr lang="en-US" sz="2000" b="0" i="1" smtClean="0">
                        <a:latin typeface="+mj-lt"/>
                      </a:rPr>
                      <m:t> </m:t>
                    </m:r>
                    <m:f>
                      <m:fPr>
                        <m:ctrlPr>
                          <a:rPr lang="mr-IN" sz="2000" b="0" i="1" smtClean="0">
                            <a:latin typeface="+mj-lt"/>
                          </a:rPr>
                        </m:ctrlPr>
                      </m:fPr>
                      <m:num>
                        <m:r>
                          <a:rPr lang="en-US" sz="2000" b="0" i="1" smtClean="0">
                            <a:latin typeface="+mj-lt"/>
                          </a:rPr>
                          <m:t>1</m:t>
                        </m:r>
                      </m:num>
                      <m:den>
                        <m:r>
                          <a:rPr lang="en-US" sz="2000" b="0" i="1" smtClean="0">
                            <a:latin typeface="+mj-lt"/>
                          </a:rPr>
                          <m:t>6</m:t>
                        </m:r>
                        <m:r>
                          <a:rPr lang="en-US" sz="2000" b="0" i="1" smtClean="0">
                            <a:latin typeface="+mj-lt"/>
                          </a:rPr>
                          <m:t>+2</m:t>
                        </m:r>
                      </m:den>
                    </m:f>
                    <m:r>
                      <a:rPr lang="en-US" sz="2000" b="0" i="1" smtClean="0">
                        <a:latin typeface="+mj-lt"/>
                      </a:rPr>
                      <m:t>=0.</m:t>
                    </m:r>
                    <m:r>
                      <a:rPr lang="en-US" sz="2000" b="0" i="1" smtClean="0">
                        <a:latin typeface="+mj-lt"/>
                      </a:rPr>
                      <m:t>125</m:t>
                    </m:r>
                  </m:oMath>
                </a14:m>
                <a:endParaRPr lang="en-US" sz="2000" dirty="0" smtClean="0">
                  <a:latin typeface="+mj-lt"/>
                </a:endParaRPr>
              </a:p>
              <a:p>
                <a:pPr marL="0" indent="0">
                  <a:buNone/>
                </a:pPr>
                <a:endParaRPr lang="en-US" sz="2000" dirty="0">
                  <a:latin typeface="+mj-lt"/>
                </a:endParaRPr>
              </a:p>
            </p:txBody>
          </p:sp>
        </mc:Choice>
        <mc:Fallback>
          <p:sp>
            <p:nvSpPr>
              <p:cNvPr id="7" name="Content Placeholder 2"/>
              <p:cNvSpPr txBox="1">
                <a:spLocks noRot="1" noChangeAspect="1" noMove="1" noResize="1" noEditPoints="1" noAdjustHandles="1" noChangeArrowheads="1" noChangeShapeType="1" noTextEdit="1"/>
              </p:cNvSpPr>
              <p:nvPr/>
            </p:nvSpPr>
            <p:spPr>
              <a:xfrm>
                <a:off x="7188200" y="524933"/>
                <a:ext cx="5003800" cy="6011334"/>
              </a:xfrm>
              <a:prstGeom prst="rect">
                <a:avLst/>
              </a:prstGeom>
              <a:blipFill rotWithShape="0">
                <a:blip r:embed="rId3"/>
                <a:stretch>
                  <a:fillRect l="-2436" t="-1623"/>
                </a:stretch>
              </a:blipFill>
            </p:spPr>
            <p:txBody>
              <a:bodyPr/>
              <a:lstStyle/>
              <a:p>
                <a:r>
                  <a:rPr lang="en-US">
                    <a:noFill/>
                  </a:rPr>
                  <a:t> </a:t>
                </a:r>
              </a:p>
            </p:txBody>
          </p:sp>
        </mc:Fallback>
      </mc:AlternateContent>
    </p:spTree>
    <p:extLst>
      <p:ext uri="{BB962C8B-B14F-4D97-AF65-F5344CB8AC3E}">
        <p14:creationId xmlns:p14="http://schemas.microsoft.com/office/powerpoint/2010/main" val="1484554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667" y="35718"/>
            <a:ext cx="10515600" cy="1325563"/>
          </a:xfrm>
        </p:spPr>
        <p:txBody>
          <a:bodyPr/>
          <a:lstStyle/>
          <a:p>
            <a:r>
              <a:rPr lang="en-US" dirty="0" smtClean="0"/>
              <a:t>Question 2: Naïve Bayes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667" y="1370910"/>
            <a:ext cx="5647266" cy="4285514"/>
          </a:xfrm>
        </p:spPr>
      </p:pic>
      <mc:AlternateContent xmlns:mc="http://schemas.openxmlformats.org/markup-compatibility/2006">
        <mc:Choice xmlns:a14="http://schemas.microsoft.com/office/drawing/2010/main" Requires="a14">
          <p:sp>
            <p:nvSpPr>
              <p:cNvPr id="7" name="Content Placeholder 2"/>
              <p:cNvSpPr txBox="1">
                <a:spLocks/>
              </p:cNvSpPr>
              <p:nvPr/>
            </p:nvSpPr>
            <p:spPr>
              <a:xfrm>
                <a:off x="6502400" y="1083733"/>
                <a:ext cx="5689600" cy="55541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smtClean="0">
                    <a:latin typeface="+mj-lt"/>
                  </a:rPr>
                  <a:t>3. Calculate marginal probability </a:t>
                </a:r>
                <a:endParaRPr lang="en-US" dirty="0" smtClean="0">
                  <a:latin typeface="+mj-lt"/>
                </a:endParaRPr>
              </a:p>
              <a:p>
                <a:pPr/>
                <a14:m>
                  <m:oMath xmlns:m="http://schemas.openxmlformats.org/officeDocument/2006/math">
                    <m:r>
                      <m:rPr>
                        <m:nor/>
                      </m:rPr>
                      <a:rPr lang="en-US" sz="2000" dirty="0" smtClean="0">
                        <a:latin typeface="+mj-lt"/>
                      </a:rPr>
                      <m:t>P</m:t>
                    </m:r>
                    <m:r>
                      <m:rPr>
                        <m:nor/>
                      </m:rPr>
                      <a:rPr lang="en-US" sz="2000" dirty="0" smtClean="0">
                        <a:latin typeface="+mj-lt"/>
                      </a:rPr>
                      <m:t>(</m:t>
                    </m:r>
                    <m:r>
                      <m:rPr>
                        <m:nor/>
                      </m:rPr>
                      <a:rPr lang="en-US" sz="2000" b="0" i="0" dirty="0" smtClean="0">
                        <a:latin typeface="+mj-lt"/>
                      </a:rPr>
                      <m:t>College</m:t>
                    </m:r>
                    <m:r>
                      <m:rPr>
                        <m:nor/>
                      </m:rPr>
                      <a:rPr lang="en-US" sz="2000" dirty="0" smtClean="0">
                        <a:latin typeface="+mj-lt"/>
                      </a:rPr>
                      <m:t>) </m:t>
                    </m:r>
                    <m:r>
                      <a:rPr lang="en-US" sz="2000" b="0" i="1" dirty="0" smtClean="0">
                        <a:latin typeface="+mj-lt"/>
                      </a:rPr>
                      <m:t>=</m:t>
                    </m:r>
                    <m:r>
                      <a:rPr lang="en-US" sz="2000" b="0" i="1" smtClean="0">
                        <a:latin typeface="+mj-lt"/>
                      </a:rPr>
                      <m:t> </m:t>
                    </m:r>
                    <m:f>
                      <m:fPr>
                        <m:ctrlPr>
                          <a:rPr lang="mr-IN" sz="2000" b="0" i="1" smtClean="0">
                            <a:latin typeface="+mj-lt"/>
                          </a:rPr>
                        </m:ctrlPr>
                      </m:fPr>
                      <m:num>
                        <m:r>
                          <a:rPr lang="en-US" sz="2000" b="0" i="1" smtClean="0">
                            <a:latin typeface="+mj-lt"/>
                          </a:rPr>
                          <m:t>5</m:t>
                        </m:r>
                      </m:num>
                      <m:den>
                        <m:r>
                          <a:rPr lang="en-US" sz="2000" b="0" i="1" smtClean="0">
                            <a:latin typeface="+mj-lt"/>
                          </a:rPr>
                          <m:t>10</m:t>
                        </m:r>
                      </m:den>
                    </m:f>
                    <m:r>
                      <a:rPr lang="en-US" sz="2000" b="0" i="1" smtClean="0">
                        <a:latin typeface="+mj-lt"/>
                      </a:rPr>
                      <m:t>=0.5</m:t>
                    </m:r>
                  </m:oMath>
                </a14:m>
                <a:endParaRPr lang="en-US" sz="2000" dirty="0" smtClean="0">
                  <a:latin typeface="+mj-lt"/>
                </a:endParaRPr>
              </a:p>
              <a:p>
                <a:pPr/>
                <a14:m>
                  <m:oMath xmlns:m="http://schemas.openxmlformats.org/officeDocument/2006/math">
                    <m:r>
                      <m:rPr>
                        <m:nor/>
                      </m:rPr>
                      <a:rPr lang="en-US" sz="2000" dirty="0" smtClean="0">
                        <a:latin typeface="+mj-lt"/>
                      </a:rPr>
                      <m:t>P</m:t>
                    </m:r>
                    <m:r>
                      <m:rPr>
                        <m:nor/>
                      </m:rPr>
                      <a:rPr lang="en-US" sz="2000" dirty="0" smtClean="0">
                        <a:latin typeface="+mj-lt"/>
                      </a:rPr>
                      <m:t>(</m:t>
                    </m:r>
                    <m:r>
                      <m:rPr>
                        <m:nor/>
                      </m:rPr>
                      <a:rPr lang="en-US" sz="2000" b="0" i="0" dirty="0" smtClean="0">
                        <a:latin typeface="+mj-lt"/>
                      </a:rPr>
                      <m:t>High</m:t>
                    </m:r>
                    <m:r>
                      <m:rPr>
                        <m:nor/>
                      </m:rPr>
                      <a:rPr lang="en-US" sz="2000" b="0" i="0" dirty="0" smtClean="0">
                        <a:latin typeface="+mj-lt"/>
                      </a:rPr>
                      <m:t> </m:t>
                    </m:r>
                    <m:r>
                      <m:rPr>
                        <m:nor/>
                      </m:rPr>
                      <a:rPr lang="en-US" sz="2000" b="0" i="0" dirty="0" smtClean="0">
                        <a:latin typeface="+mj-lt"/>
                      </a:rPr>
                      <m:t>School</m:t>
                    </m:r>
                    <m:r>
                      <m:rPr>
                        <m:nor/>
                      </m:rPr>
                      <a:rPr lang="en-US" sz="2000" dirty="0" smtClean="0">
                        <a:latin typeface="+mj-lt"/>
                      </a:rPr>
                      <m:t>) </m:t>
                    </m:r>
                    <m:r>
                      <a:rPr lang="en-US" sz="2000" b="0" i="1" dirty="0" smtClean="0">
                        <a:latin typeface="+mj-lt"/>
                      </a:rPr>
                      <m:t>=</m:t>
                    </m:r>
                    <m:r>
                      <a:rPr lang="en-US" sz="2000" b="0" i="1" smtClean="0">
                        <a:latin typeface="+mj-lt"/>
                      </a:rPr>
                      <m:t> </m:t>
                    </m:r>
                    <m:f>
                      <m:fPr>
                        <m:ctrlPr>
                          <a:rPr lang="mr-IN" sz="2000" b="0" i="1" smtClean="0">
                            <a:latin typeface="+mj-lt"/>
                          </a:rPr>
                        </m:ctrlPr>
                      </m:fPr>
                      <m:num>
                        <m:r>
                          <a:rPr lang="en-US" sz="2000" b="0" i="1" smtClean="0">
                            <a:latin typeface="+mj-lt"/>
                          </a:rPr>
                          <m:t>5</m:t>
                        </m:r>
                      </m:num>
                      <m:den>
                        <m:r>
                          <a:rPr lang="en-US" sz="2000" b="0" i="1" smtClean="0">
                            <a:latin typeface="+mj-lt"/>
                          </a:rPr>
                          <m:t>10</m:t>
                        </m:r>
                      </m:den>
                    </m:f>
                    <m:r>
                      <a:rPr lang="en-US" sz="2000" b="0" i="1" smtClean="0">
                        <a:latin typeface="+mj-lt"/>
                      </a:rPr>
                      <m:t>=0.5</m:t>
                    </m:r>
                  </m:oMath>
                </a14:m>
                <a:endParaRPr lang="en-US" sz="2000" b="0" dirty="0" smtClean="0">
                  <a:latin typeface="+mj-lt"/>
                </a:endParaRPr>
              </a:p>
              <a:p>
                <a:endParaRPr lang="en-US" sz="2000" b="0" dirty="0" smtClean="0">
                  <a:latin typeface="+mj-lt"/>
                </a:endParaRPr>
              </a:p>
              <a:p>
                <a:pPr/>
                <a14:m>
                  <m:oMath xmlns:m="http://schemas.openxmlformats.org/officeDocument/2006/math">
                    <m:r>
                      <m:rPr>
                        <m:nor/>
                      </m:rPr>
                      <a:rPr lang="en-US" sz="2000" dirty="0" smtClean="0">
                        <a:latin typeface="+mj-lt"/>
                      </a:rPr>
                      <m:t>P</m:t>
                    </m:r>
                    <m:r>
                      <m:rPr>
                        <m:nor/>
                      </m:rPr>
                      <a:rPr lang="en-US" sz="2000" dirty="0" smtClean="0">
                        <a:latin typeface="+mj-lt"/>
                      </a:rPr>
                      <m:t>(</m:t>
                    </m:r>
                    <m:r>
                      <m:rPr>
                        <m:nor/>
                      </m:rPr>
                      <a:rPr lang="en-US" sz="2000" b="0" i="0" dirty="0" smtClean="0">
                        <a:latin typeface="+mj-lt"/>
                      </a:rPr>
                      <m:t>Management</m:t>
                    </m:r>
                    <m:r>
                      <m:rPr>
                        <m:nor/>
                      </m:rPr>
                      <a:rPr lang="en-US" sz="2000" dirty="0" smtClean="0">
                        <a:latin typeface="+mj-lt"/>
                      </a:rPr>
                      <m:t>) </m:t>
                    </m:r>
                    <m:r>
                      <a:rPr lang="en-US" sz="2000" b="0" i="1" dirty="0" smtClean="0">
                        <a:latin typeface="+mj-lt"/>
                      </a:rPr>
                      <m:t>=</m:t>
                    </m:r>
                    <m:r>
                      <a:rPr lang="en-US" sz="2000" b="0" i="1" smtClean="0">
                        <a:latin typeface="+mj-lt"/>
                      </a:rPr>
                      <m:t> </m:t>
                    </m:r>
                    <m:f>
                      <m:fPr>
                        <m:ctrlPr>
                          <a:rPr lang="mr-IN" sz="2000" b="0" i="1" smtClean="0">
                            <a:latin typeface="+mj-lt"/>
                          </a:rPr>
                        </m:ctrlPr>
                      </m:fPr>
                      <m:num>
                        <m:r>
                          <a:rPr lang="en-US" sz="2000" b="0" i="1" smtClean="0">
                            <a:latin typeface="+mj-lt"/>
                          </a:rPr>
                          <m:t>5</m:t>
                        </m:r>
                      </m:num>
                      <m:den>
                        <m:r>
                          <a:rPr lang="en-US" sz="2000" b="0" i="1" smtClean="0">
                            <a:latin typeface="+mj-lt"/>
                          </a:rPr>
                          <m:t>10</m:t>
                        </m:r>
                      </m:den>
                    </m:f>
                    <m:r>
                      <a:rPr lang="en-US" sz="2000" b="0" i="1" smtClean="0">
                        <a:latin typeface="+mj-lt"/>
                      </a:rPr>
                      <m:t>=0.5</m:t>
                    </m:r>
                  </m:oMath>
                </a14:m>
                <a:endParaRPr lang="en-US" sz="2000" dirty="0" smtClean="0">
                  <a:latin typeface="+mj-lt"/>
                </a:endParaRPr>
              </a:p>
              <a:p>
                <a:pPr/>
                <a14:m>
                  <m:oMath xmlns:m="http://schemas.openxmlformats.org/officeDocument/2006/math">
                    <m:r>
                      <m:rPr>
                        <m:nor/>
                      </m:rPr>
                      <a:rPr lang="en-US" sz="2000" dirty="0" smtClean="0">
                        <a:latin typeface="+mj-lt"/>
                      </a:rPr>
                      <m:t>P</m:t>
                    </m:r>
                    <m:r>
                      <m:rPr>
                        <m:nor/>
                      </m:rPr>
                      <a:rPr lang="en-US" sz="2000" dirty="0" smtClean="0">
                        <a:latin typeface="+mj-lt"/>
                      </a:rPr>
                      <m:t>(</m:t>
                    </m:r>
                    <m:r>
                      <m:rPr>
                        <m:nor/>
                      </m:rPr>
                      <a:rPr lang="en-US" sz="2000" b="0" i="0" dirty="0" smtClean="0">
                        <a:latin typeface="+mj-lt"/>
                      </a:rPr>
                      <m:t>Service</m:t>
                    </m:r>
                    <m:r>
                      <m:rPr>
                        <m:nor/>
                      </m:rPr>
                      <a:rPr lang="en-US" sz="2000" dirty="0" smtClean="0">
                        <a:latin typeface="+mj-lt"/>
                      </a:rPr>
                      <m:t>) </m:t>
                    </m:r>
                    <m:r>
                      <a:rPr lang="en-US" sz="2000" b="0" i="1" dirty="0" smtClean="0">
                        <a:latin typeface="+mj-lt"/>
                      </a:rPr>
                      <m:t>=</m:t>
                    </m:r>
                    <m:r>
                      <a:rPr lang="en-US" sz="2000" b="0" i="1" smtClean="0">
                        <a:latin typeface="+mj-lt"/>
                      </a:rPr>
                      <m:t> </m:t>
                    </m:r>
                    <m:f>
                      <m:fPr>
                        <m:ctrlPr>
                          <a:rPr lang="mr-IN" sz="2000" b="0" i="1" smtClean="0">
                            <a:latin typeface="+mj-lt"/>
                          </a:rPr>
                        </m:ctrlPr>
                      </m:fPr>
                      <m:num>
                        <m:r>
                          <a:rPr lang="en-US" sz="2000" b="0" i="1" smtClean="0">
                            <a:latin typeface="+mj-lt"/>
                          </a:rPr>
                          <m:t>5</m:t>
                        </m:r>
                      </m:num>
                      <m:den>
                        <m:r>
                          <a:rPr lang="en-US" sz="2000" b="0" i="1" smtClean="0">
                            <a:latin typeface="+mj-lt"/>
                          </a:rPr>
                          <m:t>10</m:t>
                        </m:r>
                      </m:den>
                    </m:f>
                    <m:r>
                      <a:rPr lang="en-US" sz="2000" b="0" i="1" smtClean="0">
                        <a:latin typeface="+mj-lt"/>
                      </a:rPr>
                      <m:t>=0.5</m:t>
                    </m:r>
                  </m:oMath>
                </a14:m>
                <a:endParaRPr lang="en-US" sz="2000" b="0" dirty="0" smtClean="0">
                  <a:latin typeface="+mj-lt"/>
                </a:endParaRPr>
              </a:p>
              <a:p>
                <a:pPr/>
                <a:endParaRPr lang="en-US" sz="2000" dirty="0" smtClean="0">
                  <a:latin typeface="+mj-lt"/>
                </a:endParaRPr>
              </a:p>
              <a:p>
                <a:pPr/>
                <a14:m>
                  <m:oMath xmlns:m="http://schemas.openxmlformats.org/officeDocument/2006/math">
                    <m:r>
                      <m:rPr>
                        <m:nor/>
                      </m:rPr>
                      <a:rPr lang="en-US" sz="2000" dirty="0" smtClean="0">
                        <a:latin typeface="+mj-lt"/>
                      </a:rPr>
                      <m:t>P</m:t>
                    </m:r>
                    <m:r>
                      <m:rPr>
                        <m:nor/>
                      </m:rPr>
                      <a:rPr lang="en-US" sz="2000" dirty="0" smtClean="0">
                        <a:latin typeface="+mj-lt"/>
                      </a:rPr>
                      <m:t>(</m:t>
                    </m:r>
                    <m:r>
                      <m:rPr>
                        <m:nor/>
                      </m:rPr>
                      <a:rPr lang="en-US" sz="2000" b="0" i="0" dirty="0" smtClean="0">
                        <a:latin typeface="+mj-lt"/>
                      </a:rPr>
                      <m:t>Less</m:t>
                    </m:r>
                    <m:r>
                      <m:rPr>
                        <m:nor/>
                      </m:rPr>
                      <a:rPr lang="en-US" sz="2000" b="0" i="0" dirty="0" smtClean="0">
                        <a:latin typeface="+mj-lt"/>
                      </a:rPr>
                      <m:t> </m:t>
                    </m:r>
                    <m:r>
                      <m:rPr>
                        <m:nor/>
                      </m:rPr>
                      <a:rPr lang="en-US" sz="2000" b="0" i="0" dirty="0" smtClean="0">
                        <a:latin typeface="+mj-lt"/>
                      </a:rPr>
                      <m:t>than</m:t>
                    </m:r>
                    <m:r>
                      <m:rPr>
                        <m:nor/>
                      </m:rPr>
                      <a:rPr lang="en-US" sz="2000" b="0" i="0" dirty="0" smtClean="0">
                        <a:latin typeface="+mj-lt"/>
                      </a:rPr>
                      <m:t> 3) </m:t>
                    </m:r>
                    <m:r>
                      <a:rPr lang="en-US" sz="2000" b="0" i="1" dirty="0" smtClean="0">
                        <a:latin typeface="+mj-lt"/>
                      </a:rPr>
                      <m:t>=</m:t>
                    </m:r>
                    <m:r>
                      <a:rPr lang="en-US" sz="2000" b="0" i="1" smtClean="0">
                        <a:latin typeface="+mj-lt"/>
                      </a:rPr>
                      <m:t> </m:t>
                    </m:r>
                    <m:f>
                      <m:fPr>
                        <m:ctrlPr>
                          <a:rPr lang="mr-IN" sz="2000" b="0" i="1" smtClean="0">
                            <a:latin typeface="+mj-lt"/>
                          </a:rPr>
                        </m:ctrlPr>
                      </m:fPr>
                      <m:num>
                        <m:r>
                          <a:rPr lang="en-US" sz="2000" b="0" i="1" smtClean="0">
                            <a:latin typeface="+mj-lt"/>
                          </a:rPr>
                          <m:t>3</m:t>
                        </m:r>
                      </m:num>
                      <m:den>
                        <m:r>
                          <a:rPr lang="en-US" sz="2000" b="0" i="1" smtClean="0">
                            <a:latin typeface="+mj-lt"/>
                          </a:rPr>
                          <m:t>10</m:t>
                        </m:r>
                      </m:den>
                    </m:f>
                    <m:r>
                      <a:rPr lang="en-US" sz="2000" b="0" i="1" smtClean="0">
                        <a:latin typeface="+mj-lt"/>
                      </a:rPr>
                      <m:t>=0</m:t>
                    </m:r>
                    <m:r>
                      <a:rPr lang="en-US" sz="2000" b="0" i="1" smtClean="0">
                        <a:latin typeface="+mj-lt"/>
                      </a:rPr>
                      <m:t>.3</m:t>
                    </m:r>
                  </m:oMath>
                </a14:m>
                <a:endParaRPr lang="en-US" sz="2000" dirty="0" smtClean="0">
                  <a:latin typeface="+mj-lt"/>
                </a:endParaRPr>
              </a:p>
              <a:p>
                <a:pPr/>
                <a14:m>
                  <m:oMath xmlns:m="http://schemas.openxmlformats.org/officeDocument/2006/math">
                    <m:r>
                      <m:rPr>
                        <m:nor/>
                      </m:rPr>
                      <a:rPr lang="en-US" sz="2000" dirty="0" smtClean="0">
                        <a:latin typeface="+mj-lt"/>
                      </a:rPr>
                      <m:t>P</m:t>
                    </m:r>
                    <m:r>
                      <m:rPr>
                        <m:nor/>
                      </m:rPr>
                      <a:rPr lang="en-US" sz="2000" dirty="0" smtClean="0">
                        <a:latin typeface="+mj-lt"/>
                      </a:rPr>
                      <m:t>(3 </m:t>
                    </m:r>
                    <m:r>
                      <m:rPr>
                        <m:nor/>
                      </m:rPr>
                      <a:rPr lang="en-US" sz="2000" b="0" i="0" dirty="0" smtClean="0">
                        <a:latin typeface="+mj-lt"/>
                      </a:rPr>
                      <m:t>to</m:t>
                    </m:r>
                    <m:r>
                      <m:rPr>
                        <m:nor/>
                      </m:rPr>
                      <a:rPr lang="en-US" sz="2000" b="0" i="0" dirty="0" smtClean="0">
                        <a:latin typeface="+mj-lt"/>
                      </a:rPr>
                      <m:t> 10) </m:t>
                    </m:r>
                    <m:r>
                      <a:rPr lang="en-US" sz="2000" b="0" i="1" dirty="0" smtClean="0">
                        <a:latin typeface="+mj-lt"/>
                      </a:rPr>
                      <m:t>=</m:t>
                    </m:r>
                    <m:r>
                      <a:rPr lang="en-US" sz="2000" b="0" i="1" smtClean="0">
                        <a:latin typeface="+mj-lt"/>
                      </a:rPr>
                      <m:t> </m:t>
                    </m:r>
                    <m:f>
                      <m:fPr>
                        <m:ctrlPr>
                          <a:rPr lang="mr-IN" sz="2000" b="0" i="1" smtClean="0">
                            <a:latin typeface="+mj-lt"/>
                          </a:rPr>
                        </m:ctrlPr>
                      </m:fPr>
                      <m:num>
                        <m:r>
                          <a:rPr lang="en-US" sz="2000" b="0" i="1" smtClean="0">
                            <a:latin typeface="+mj-lt"/>
                          </a:rPr>
                          <m:t>3</m:t>
                        </m:r>
                      </m:num>
                      <m:den>
                        <m:r>
                          <a:rPr lang="en-US" sz="2000" b="0" i="1" smtClean="0">
                            <a:latin typeface="+mj-lt"/>
                          </a:rPr>
                          <m:t>10</m:t>
                        </m:r>
                      </m:den>
                    </m:f>
                    <m:r>
                      <a:rPr lang="en-US" sz="2000" b="0" i="1" smtClean="0">
                        <a:latin typeface="+mj-lt"/>
                      </a:rPr>
                      <m:t>=0.3</m:t>
                    </m:r>
                  </m:oMath>
                </a14:m>
                <a:endParaRPr lang="en-US" sz="2000" b="0" dirty="0" smtClean="0">
                  <a:latin typeface="+mj-lt"/>
                </a:endParaRPr>
              </a:p>
              <a:p>
                <a:pPr/>
                <a14:m>
                  <m:oMath xmlns:m="http://schemas.openxmlformats.org/officeDocument/2006/math">
                    <m:r>
                      <m:rPr>
                        <m:nor/>
                      </m:rPr>
                      <a:rPr lang="en-US" sz="2000" dirty="0" smtClean="0">
                        <a:latin typeface="+mj-lt"/>
                      </a:rPr>
                      <m:t>P</m:t>
                    </m:r>
                    <m:r>
                      <m:rPr>
                        <m:nor/>
                      </m:rPr>
                      <a:rPr lang="en-US" sz="2000" dirty="0" smtClean="0">
                        <a:latin typeface="+mj-lt"/>
                      </a:rPr>
                      <m:t>(</m:t>
                    </m:r>
                    <m:r>
                      <m:rPr>
                        <m:nor/>
                      </m:rPr>
                      <a:rPr lang="en-US" sz="2000" b="0" i="0" dirty="0" smtClean="0">
                        <a:latin typeface="+mj-lt"/>
                      </a:rPr>
                      <m:t>More</m:t>
                    </m:r>
                    <m:r>
                      <m:rPr>
                        <m:nor/>
                      </m:rPr>
                      <a:rPr lang="en-US" sz="2000" b="0" i="0" dirty="0" smtClean="0">
                        <a:latin typeface="+mj-lt"/>
                      </a:rPr>
                      <m:t> </m:t>
                    </m:r>
                    <m:r>
                      <m:rPr>
                        <m:nor/>
                      </m:rPr>
                      <a:rPr lang="en-US" sz="2000" b="0" i="0" dirty="0" smtClean="0">
                        <a:latin typeface="+mj-lt"/>
                      </a:rPr>
                      <m:t>than</m:t>
                    </m:r>
                    <m:r>
                      <m:rPr>
                        <m:nor/>
                      </m:rPr>
                      <a:rPr lang="en-US" sz="2000" b="0" i="0" dirty="0" smtClean="0">
                        <a:latin typeface="+mj-lt"/>
                      </a:rPr>
                      <m:t> 10) </m:t>
                    </m:r>
                    <m:r>
                      <a:rPr lang="en-US" sz="2000" b="0" i="1" dirty="0" smtClean="0">
                        <a:latin typeface="+mj-lt"/>
                      </a:rPr>
                      <m:t>=</m:t>
                    </m:r>
                    <m:r>
                      <a:rPr lang="en-US" sz="2000" b="0" i="1" smtClean="0">
                        <a:latin typeface="+mj-lt"/>
                      </a:rPr>
                      <m:t> </m:t>
                    </m:r>
                    <m:f>
                      <m:fPr>
                        <m:ctrlPr>
                          <a:rPr lang="mr-IN" sz="2000" b="0" i="1" smtClean="0">
                            <a:latin typeface="+mj-lt"/>
                          </a:rPr>
                        </m:ctrlPr>
                      </m:fPr>
                      <m:num>
                        <m:r>
                          <a:rPr lang="en-US" sz="2000" b="0" i="1" smtClean="0">
                            <a:latin typeface="+mj-lt"/>
                          </a:rPr>
                          <m:t>4</m:t>
                        </m:r>
                      </m:num>
                      <m:den>
                        <m:r>
                          <a:rPr lang="en-US" sz="2000" b="0" i="1" smtClean="0">
                            <a:latin typeface="+mj-lt"/>
                          </a:rPr>
                          <m:t>10</m:t>
                        </m:r>
                      </m:den>
                    </m:f>
                    <m:r>
                      <a:rPr lang="en-US" sz="2000" b="0" i="1" smtClean="0">
                        <a:latin typeface="+mj-lt"/>
                      </a:rPr>
                      <m:t>=0.</m:t>
                    </m:r>
                    <m:r>
                      <a:rPr lang="en-US" sz="2000" b="0" i="1" smtClean="0">
                        <a:latin typeface="+mj-lt"/>
                      </a:rPr>
                      <m:t>4</m:t>
                    </m:r>
                  </m:oMath>
                </a14:m>
                <a:endParaRPr lang="en-US" sz="2000" b="0" dirty="0" smtClean="0">
                  <a:latin typeface="+mj-lt"/>
                </a:endParaRPr>
              </a:p>
              <a:p>
                <a:pPr marL="0" indent="0">
                  <a:buNone/>
                </a:pPr>
                <a:endParaRPr lang="en-US" sz="2000" dirty="0">
                  <a:latin typeface="+mj-lt"/>
                </a:endParaRPr>
              </a:p>
              <a:p>
                <a:pPr marL="0" indent="0">
                  <a:buNone/>
                </a:pPr>
                <a:endParaRPr lang="en-US" sz="2000" dirty="0" smtClean="0">
                  <a:latin typeface="+mj-lt"/>
                </a:endParaRPr>
              </a:p>
              <a:p>
                <a:pPr marL="0" indent="0">
                  <a:buNone/>
                </a:pPr>
                <a:endParaRPr lang="en-US" sz="2000" dirty="0" smtClean="0">
                  <a:latin typeface="+mj-lt"/>
                </a:endParaRPr>
              </a:p>
              <a:p>
                <a:pPr marL="0" indent="0">
                  <a:buNone/>
                </a:pPr>
                <a:endParaRPr lang="en-US" sz="2000" dirty="0">
                  <a:latin typeface="+mj-lt"/>
                </a:endParaRPr>
              </a:p>
            </p:txBody>
          </p:sp>
        </mc:Choice>
        <mc:Fallback>
          <p:sp>
            <p:nvSpPr>
              <p:cNvPr id="7" name="Content Placeholder 2"/>
              <p:cNvSpPr txBox="1">
                <a:spLocks noRot="1" noChangeAspect="1" noMove="1" noResize="1" noEditPoints="1" noAdjustHandles="1" noChangeArrowheads="1" noChangeShapeType="1" noTextEdit="1"/>
              </p:cNvSpPr>
              <p:nvPr/>
            </p:nvSpPr>
            <p:spPr>
              <a:xfrm>
                <a:off x="6502400" y="1083733"/>
                <a:ext cx="5689600" cy="5554134"/>
              </a:xfrm>
              <a:prstGeom prst="rect">
                <a:avLst/>
              </a:prstGeom>
              <a:blipFill rotWithShape="0">
                <a:blip r:embed="rId3"/>
                <a:stretch>
                  <a:fillRect l="-2251" t="-1866"/>
                </a:stretch>
              </a:blipFill>
            </p:spPr>
            <p:txBody>
              <a:bodyPr/>
              <a:lstStyle/>
              <a:p>
                <a:r>
                  <a:rPr lang="en-US">
                    <a:noFill/>
                  </a:rPr>
                  <a:t> </a:t>
                </a:r>
              </a:p>
            </p:txBody>
          </p:sp>
        </mc:Fallback>
      </mc:AlternateContent>
    </p:spTree>
    <p:extLst>
      <p:ext uri="{BB962C8B-B14F-4D97-AF65-F5344CB8AC3E}">
        <p14:creationId xmlns:p14="http://schemas.microsoft.com/office/powerpoint/2010/main" val="1945602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667" y="35718"/>
            <a:ext cx="10515600" cy="1325563"/>
          </a:xfrm>
        </p:spPr>
        <p:txBody>
          <a:bodyPr/>
          <a:lstStyle/>
          <a:p>
            <a:r>
              <a:rPr lang="en-US" dirty="0" smtClean="0"/>
              <a:t>Question 2: Naïve Bayes</a:t>
            </a:r>
            <a:endParaRPr lang="en-US" dirty="0"/>
          </a:p>
        </p:txBody>
      </p:sp>
      <mc:AlternateContent xmlns:mc="http://schemas.openxmlformats.org/markup-compatibility/2006">
        <mc:Choice xmlns:a14="http://schemas.microsoft.com/office/drawing/2010/main" Requires="a14">
          <p:sp>
            <p:nvSpPr>
              <p:cNvPr id="7" name="Content Placeholder 2"/>
              <p:cNvSpPr txBox="1">
                <a:spLocks/>
              </p:cNvSpPr>
              <p:nvPr/>
            </p:nvSpPr>
            <p:spPr>
              <a:xfrm>
                <a:off x="414868" y="2413527"/>
                <a:ext cx="11370731" cy="4173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smtClean="0"/>
                  <a:t>4</a:t>
                </a:r>
                <a:r>
                  <a:rPr lang="en-US" dirty="0" smtClean="0"/>
                  <a:t>. Apply Bayes Classifier to test data</a:t>
                </a:r>
              </a:p>
              <a:p>
                <a:pPr marL="0" indent="0">
                  <a:buNone/>
                </a:pPr>
                <a:r>
                  <a:rPr lang="en-US" sz="2000" dirty="0" smtClean="0"/>
                  <a:t>For instance 11: </a:t>
                </a:r>
              </a:p>
              <a:p>
                <a:pPr marL="0" indent="0">
                  <a:buNone/>
                </a:pPr>
                <a:endParaRPr lang="en-US" sz="2000" dirty="0" smtClean="0"/>
              </a:p>
              <a:p>
                <a:pPr marL="0" indent="0">
                  <a:buNone/>
                </a:pPr>
                <a14:m>
                  <m:oMathPara xmlns:m="http://schemas.openxmlformats.org/officeDocument/2006/math">
                    <m:oMathParaPr>
                      <m:jc m:val="centerGroup"/>
                    </m:oMathParaPr>
                    <m:oMath xmlns:m="http://schemas.openxmlformats.org/officeDocument/2006/math">
                      <m:r>
                        <m:rPr>
                          <m:nor/>
                        </m:rPr>
                        <a:rPr lang="en-US" sz="2000" dirty="0" smtClean="0"/>
                        <m:t>P</m:t>
                      </m:r>
                      <m:r>
                        <m:rPr>
                          <m:nor/>
                        </m:rPr>
                        <a:rPr lang="en-US" sz="2000" dirty="0" smtClean="0"/>
                        <m:t>(</m:t>
                      </m:r>
                      <m:r>
                        <m:rPr>
                          <m:nor/>
                        </m:rPr>
                        <a:rPr lang="en-US" sz="2000" b="0" i="0" dirty="0" smtClean="0"/>
                        <m:t>High</m:t>
                      </m:r>
                      <m:r>
                        <m:rPr>
                          <m:nor/>
                        </m:rPr>
                        <a:rPr lang="en-US" sz="2000" b="0" i="0" dirty="0" smtClean="0"/>
                        <m:t>| 11) </m:t>
                      </m:r>
                      <m:r>
                        <a:rPr lang="en-US" sz="2000" b="0" i="1" dirty="0" smtClean="0">
                          <a:latin typeface="Cambria Math" charset="0"/>
                        </a:rPr>
                        <m:t>=</m:t>
                      </m:r>
                      <m:r>
                        <a:rPr lang="en-US" sz="2000" b="0" i="1" smtClean="0">
                          <a:latin typeface="Cambria Math" charset="0"/>
                        </a:rPr>
                        <m:t> </m:t>
                      </m:r>
                      <m:f>
                        <m:fPr>
                          <m:ctrlPr>
                            <a:rPr lang="mr-IN" sz="2000" b="0" i="1" smtClean="0">
                              <a:latin typeface="Cambria Math" charset="0"/>
                            </a:rPr>
                          </m:ctrlPr>
                        </m:fPr>
                        <m:num>
                          <m:r>
                            <a:rPr lang="en-US" sz="2000" b="0" i="1" smtClean="0">
                              <a:latin typeface="Cambria Math" charset="0"/>
                            </a:rPr>
                            <m:t>𝑃</m:t>
                          </m:r>
                          <m:d>
                            <m:dPr>
                              <m:ctrlPr>
                                <a:rPr lang="en-US" sz="2000" b="0" i="1" smtClean="0">
                                  <a:latin typeface="Cambria Math" charset="0"/>
                                </a:rPr>
                              </m:ctrlPr>
                            </m:dPr>
                            <m:e>
                              <m:r>
                                <a:rPr lang="en-US" sz="2000" b="0" i="1" smtClean="0">
                                  <a:latin typeface="Cambria Math" charset="0"/>
                                </a:rPr>
                                <m:t>𝐻𝑖𝑔h</m:t>
                              </m:r>
                            </m:e>
                          </m:d>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𝑃</m:t>
                          </m:r>
                          <m:d>
                            <m:dPr>
                              <m:endChr m:val="|"/>
                              <m:ctrlPr>
                                <a:rPr lang="en-US" sz="2000" b="0" i="1" smtClean="0">
                                  <a:latin typeface="Cambria Math" charset="0"/>
                                  <a:ea typeface="Cambria Math" charset="0"/>
                                  <a:cs typeface="Cambria Math" charset="0"/>
                                </a:rPr>
                              </m:ctrlPr>
                            </m:dPr>
                            <m:e>
                              <m:r>
                                <a:rPr lang="en-US" sz="2000" b="0" i="1" smtClean="0">
                                  <a:latin typeface="Cambria Math" charset="0"/>
                                  <a:ea typeface="Cambria Math" charset="0"/>
                                  <a:cs typeface="Cambria Math" charset="0"/>
                                </a:rPr>
                                <m:t>𝐻𝑖𝑔h</m:t>
                              </m:r>
                              <m:r>
                                <a:rPr lang="en-US" sz="2000" b="0" i="1" smtClean="0">
                                  <a:latin typeface="Cambria Math" charset="0"/>
                                  <a:ea typeface="Cambria Math" charset="0"/>
                                  <a:cs typeface="Cambria Math" charset="0"/>
                                </a:rPr>
                                <m:t> </m:t>
                              </m:r>
                              <m:r>
                                <a:rPr lang="en-US" sz="2000" b="0" i="1" smtClean="0">
                                  <a:latin typeface="Cambria Math" charset="0"/>
                                  <a:ea typeface="Cambria Math" charset="0"/>
                                  <a:cs typeface="Cambria Math" charset="0"/>
                                </a:rPr>
                                <m:t>𝑆𝑐h𝑜𝑜𝑙</m:t>
                              </m:r>
                            </m:e>
                          </m:d>
                          <m:r>
                            <a:rPr lang="en-US" sz="2000" b="0" i="1" smtClean="0">
                              <a:latin typeface="Cambria Math" charset="0"/>
                              <a:ea typeface="Cambria Math" charset="0"/>
                              <a:cs typeface="Cambria Math" charset="0"/>
                            </a:rPr>
                            <m:t>𝐻𝑖𝑔h</m:t>
                          </m:r>
                          <m:r>
                            <a:rPr lang="en-US" sz="2000" b="0" i="1" smtClean="0">
                              <a:latin typeface="Cambria Math" charset="0"/>
                              <a:ea typeface="Cambria Math" charset="0"/>
                              <a:cs typeface="Cambria Math" charset="0"/>
                            </a:rPr>
                            <m:t>) ×</m:t>
                          </m:r>
                          <m:r>
                            <a:rPr lang="en-US" sz="2000" b="0" i="1" smtClean="0">
                              <a:latin typeface="Cambria Math" charset="0"/>
                              <a:ea typeface="Cambria Math" charset="0"/>
                              <a:cs typeface="Cambria Math" charset="0"/>
                            </a:rPr>
                            <m:t>𝑃</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𝑆𝑒𝑟𝑣𝑖𝑐𝑒</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𝐻𝑖𝑔h</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𝑃</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𝐿𝑒𝑠𝑠</m:t>
                          </m:r>
                          <m:r>
                            <a:rPr lang="en-US" sz="2000" b="0" i="1" smtClean="0">
                              <a:latin typeface="Cambria Math" charset="0"/>
                              <a:ea typeface="Cambria Math" charset="0"/>
                              <a:cs typeface="Cambria Math" charset="0"/>
                            </a:rPr>
                            <m:t> </m:t>
                          </m:r>
                          <m:r>
                            <a:rPr lang="en-US" sz="2000" b="0" i="1" smtClean="0">
                              <a:latin typeface="Cambria Math" charset="0"/>
                              <a:ea typeface="Cambria Math" charset="0"/>
                              <a:cs typeface="Cambria Math" charset="0"/>
                            </a:rPr>
                            <m:t>𝑡h𝑎𝑛</m:t>
                          </m:r>
                          <m:r>
                            <a:rPr lang="en-US" sz="2000" b="0" i="1" smtClean="0">
                              <a:latin typeface="Cambria Math" charset="0"/>
                              <a:ea typeface="Cambria Math" charset="0"/>
                              <a:cs typeface="Cambria Math" charset="0"/>
                            </a:rPr>
                            <m:t> 3|</m:t>
                          </m:r>
                          <m:r>
                            <a:rPr lang="en-US" sz="2000" b="0" i="1" smtClean="0">
                              <a:latin typeface="Cambria Math" charset="0"/>
                              <a:ea typeface="Cambria Math" charset="0"/>
                              <a:cs typeface="Cambria Math" charset="0"/>
                            </a:rPr>
                            <m:t>𝐻𝑖𝑔h</m:t>
                          </m:r>
                          <m:r>
                            <a:rPr lang="en-US" sz="2000" b="0" i="1" smtClean="0">
                              <a:latin typeface="Cambria Math" charset="0"/>
                              <a:ea typeface="Cambria Math" charset="0"/>
                              <a:cs typeface="Cambria Math" charset="0"/>
                            </a:rPr>
                            <m:t>)</m:t>
                          </m:r>
                        </m:num>
                        <m:den>
                          <m:r>
                            <a:rPr lang="en-US" sz="2000" b="0" i="1" smtClean="0">
                              <a:latin typeface="Cambria Math" charset="0"/>
                            </a:rPr>
                            <m:t>𝑃</m:t>
                          </m:r>
                          <m:d>
                            <m:dPr>
                              <m:ctrlPr>
                                <a:rPr lang="en-US" sz="2000" b="0" i="1" smtClean="0">
                                  <a:latin typeface="Cambria Math" charset="0"/>
                                </a:rPr>
                              </m:ctrlPr>
                            </m:dPr>
                            <m:e>
                              <m:r>
                                <a:rPr lang="en-US" sz="2000" b="0" i="1" smtClean="0">
                                  <a:latin typeface="Cambria Math" charset="0"/>
                                </a:rPr>
                                <m:t>𝐻𝑖𝑔h</m:t>
                              </m:r>
                              <m:r>
                                <a:rPr lang="en-US" sz="2000" b="0" i="1" smtClean="0">
                                  <a:latin typeface="Cambria Math" charset="0"/>
                                </a:rPr>
                                <m:t> </m:t>
                              </m:r>
                              <m:r>
                                <a:rPr lang="en-US" sz="2000" b="0" i="1" smtClean="0">
                                  <a:latin typeface="Cambria Math" charset="0"/>
                                </a:rPr>
                                <m:t>𝑆𝑐h𝑜𝑜𝑙</m:t>
                              </m:r>
                            </m:e>
                          </m:d>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𝑃</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𝑆𝑒𝑟𝑣𝑖𝑐𝑒</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𝑃</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𝐿𝑒𝑠𝑠</m:t>
                          </m:r>
                          <m:r>
                            <a:rPr lang="en-US" sz="2000" b="0" i="1" smtClean="0">
                              <a:latin typeface="Cambria Math" charset="0"/>
                              <a:ea typeface="Cambria Math" charset="0"/>
                              <a:cs typeface="Cambria Math" charset="0"/>
                            </a:rPr>
                            <m:t> </m:t>
                          </m:r>
                          <m:r>
                            <a:rPr lang="en-US" sz="2000" b="0" i="1" smtClean="0">
                              <a:latin typeface="Cambria Math" charset="0"/>
                              <a:ea typeface="Cambria Math" charset="0"/>
                              <a:cs typeface="Cambria Math" charset="0"/>
                            </a:rPr>
                            <m:t>𝑡h𝑎𝑛</m:t>
                          </m:r>
                          <m:r>
                            <a:rPr lang="en-US" sz="2000" b="0" i="1" smtClean="0">
                              <a:latin typeface="Cambria Math" charset="0"/>
                              <a:ea typeface="Cambria Math" charset="0"/>
                              <a:cs typeface="Cambria Math" charset="0"/>
                            </a:rPr>
                            <m:t> 3)</m:t>
                          </m:r>
                        </m:den>
                      </m:f>
                      <m:r>
                        <a:rPr lang="en-US" sz="2000" b="0" i="1" smtClean="0">
                          <a:latin typeface="Cambria Math" charset="0"/>
                        </a:rPr>
                        <m:t>=0.</m:t>
                      </m:r>
                      <m:r>
                        <a:rPr lang="en-US" sz="2000" b="0" i="1" smtClean="0">
                          <a:latin typeface="Cambria Math" charset="0"/>
                        </a:rPr>
                        <m:t>169312</m:t>
                      </m:r>
                    </m:oMath>
                  </m:oMathPara>
                </a14:m>
                <a:endParaRPr lang="en-US" sz="2000" b="0" dirty="0" smtClean="0"/>
              </a:p>
              <a:p>
                <a:pPr marL="0" indent="0">
                  <a:buNone/>
                </a:pPr>
                <a:endParaRPr lang="en-US" sz="2000" b="0" dirty="0" smtClean="0"/>
              </a:p>
              <a:p>
                <a:pPr marL="0" indent="0">
                  <a:buNone/>
                </a:pPr>
                <a14:m>
                  <m:oMathPara xmlns:m="http://schemas.openxmlformats.org/officeDocument/2006/math">
                    <m:oMathParaPr>
                      <m:jc m:val="centerGroup"/>
                    </m:oMathParaPr>
                    <m:oMath xmlns:m="http://schemas.openxmlformats.org/officeDocument/2006/math">
                      <m:r>
                        <m:rPr>
                          <m:nor/>
                        </m:rPr>
                        <a:rPr lang="en-US" sz="2000" dirty="0" smtClean="0"/>
                        <m:t>P</m:t>
                      </m:r>
                      <m:r>
                        <m:rPr>
                          <m:nor/>
                        </m:rPr>
                        <a:rPr lang="en-US" sz="2000" dirty="0" smtClean="0"/>
                        <m:t>(</m:t>
                      </m:r>
                      <m:r>
                        <m:rPr>
                          <m:nor/>
                        </m:rPr>
                        <a:rPr lang="en-US" sz="2000" b="0" i="0" dirty="0" smtClean="0"/>
                        <m:t>Low</m:t>
                      </m:r>
                      <m:r>
                        <m:rPr>
                          <m:nor/>
                        </m:rPr>
                        <a:rPr lang="en-US" sz="2000" b="0" i="0" dirty="0" smtClean="0"/>
                        <m:t>| 11) </m:t>
                      </m:r>
                      <m:r>
                        <a:rPr lang="en-US" sz="2000" b="0" i="1" dirty="0" smtClean="0">
                          <a:latin typeface="Cambria Math" charset="0"/>
                        </a:rPr>
                        <m:t>=</m:t>
                      </m:r>
                      <m:r>
                        <a:rPr lang="en-US" sz="2000" b="0" i="1" smtClean="0">
                          <a:latin typeface="Cambria Math" charset="0"/>
                        </a:rPr>
                        <m:t> </m:t>
                      </m:r>
                      <m:f>
                        <m:fPr>
                          <m:ctrlPr>
                            <a:rPr lang="mr-IN" sz="2000" b="0" i="1" smtClean="0">
                              <a:latin typeface="Cambria Math" charset="0"/>
                            </a:rPr>
                          </m:ctrlPr>
                        </m:fPr>
                        <m:num>
                          <m:r>
                            <a:rPr lang="en-US" sz="2000" b="0" i="1" smtClean="0">
                              <a:latin typeface="Cambria Math" charset="0"/>
                            </a:rPr>
                            <m:t>𝑃</m:t>
                          </m:r>
                          <m:d>
                            <m:dPr>
                              <m:ctrlPr>
                                <a:rPr lang="en-US" sz="2000" b="0" i="1" smtClean="0">
                                  <a:latin typeface="Cambria Math" charset="0"/>
                                </a:rPr>
                              </m:ctrlPr>
                            </m:dPr>
                            <m:e>
                              <m:r>
                                <a:rPr lang="en-US" sz="2000" b="0" i="1" smtClean="0">
                                  <a:latin typeface="Cambria Math" charset="0"/>
                                </a:rPr>
                                <m:t>𝐿𝑜𝑤</m:t>
                              </m:r>
                            </m:e>
                          </m:d>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𝑃</m:t>
                          </m:r>
                          <m:d>
                            <m:dPr>
                              <m:endChr m:val="|"/>
                              <m:ctrlPr>
                                <a:rPr lang="en-US" sz="2000" b="0" i="1" smtClean="0">
                                  <a:latin typeface="Cambria Math" charset="0"/>
                                  <a:ea typeface="Cambria Math" charset="0"/>
                                  <a:cs typeface="Cambria Math" charset="0"/>
                                </a:rPr>
                              </m:ctrlPr>
                            </m:dPr>
                            <m:e>
                              <m:r>
                                <a:rPr lang="en-US" sz="2000" b="0" i="1" smtClean="0">
                                  <a:latin typeface="Cambria Math" charset="0"/>
                                  <a:ea typeface="Cambria Math" charset="0"/>
                                  <a:cs typeface="Cambria Math" charset="0"/>
                                </a:rPr>
                                <m:t>𝐻𝑖𝑔h</m:t>
                              </m:r>
                              <m:r>
                                <a:rPr lang="en-US" sz="2000" b="0" i="1" smtClean="0">
                                  <a:latin typeface="Cambria Math" charset="0"/>
                                  <a:ea typeface="Cambria Math" charset="0"/>
                                  <a:cs typeface="Cambria Math" charset="0"/>
                                </a:rPr>
                                <m:t> </m:t>
                              </m:r>
                              <m:r>
                                <a:rPr lang="en-US" sz="2000" b="0" i="1" smtClean="0">
                                  <a:latin typeface="Cambria Math" charset="0"/>
                                  <a:ea typeface="Cambria Math" charset="0"/>
                                  <a:cs typeface="Cambria Math" charset="0"/>
                                </a:rPr>
                                <m:t>𝑆𝑐h𝑜𝑜𝑙</m:t>
                              </m:r>
                            </m:e>
                          </m:d>
                          <m:r>
                            <a:rPr lang="en-US" sz="2000" b="0" i="1" smtClean="0">
                              <a:latin typeface="Cambria Math" charset="0"/>
                              <a:ea typeface="Cambria Math" charset="0"/>
                              <a:cs typeface="Cambria Math" charset="0"/>
                            </a:rPr>
                            <m:t>𝐿𝑜𝑤</m:t>
                          </m:r>
                          <m:r>
                            <a:rPr lang="en-US" sz="2000" b="0" i="1" smtClean="0">
                              <a:latin typeface="Cambria Math" charset="0"/>
                              <a:ea typeface="Cambria Math" charset="0"/>
                              <a:cs typeface="Cambria Math" charset="0"/>
                            </a:rPr>
                            <m:t>) ×</m:t>
                          </m:r>
                          <m:r>
                            <a:rPr lang="en-US" sz="2000" b="0" i="1" smtClean="0">
                              <a:latin typeface="Cambria Math" charset="0"/>
                              <a:ea typeface="Cambria Math" charset="0"/>
                              <a:cs typeface="Cambria Math" charset="0"/>
                            </a:rPr>
                            <m:t>𝑃</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𝑆𝑒𝑟𝑣𝑖𝑐𝑒</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𝐿𝑜𝑤</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𝑃</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𝐿𝑒𝑠𝑠</m:t>
                          </m:r>
                          <m:r>
                            <a:rPr lang="en-US" sz="2000" b="0" i="1" smtClean="0">
                              <a:latin typeface="Cambria Math" charset="0"/>
                              <a:ea typeface="Cambria Math" charset="0"/>
                              <a:cs typeface="Cambria Math" charset="0"/>
                            </a:rPr>
                            <m:t> </m:t>
                          </m:r>
                          <m:r>
                            <a:rPr lang="en-US" sz="2000" b="0" i="1" smtClean="0">
                              <a:latin typeface="Cambria Math" charset="0"/>
                              <a:ea typeface="Cambria Math" charset="0"/>
                              <a:cs typeface="Cambria Math" charset="0"/>
                            </a:rPr>
                            <m:t>𝑡h𝑎𝑛</m:t>
                          </m:r>
                          <m:r>
                            <a:rPr lang="en-US" sz="2000" b="0" i="1" smtClean="0">
                              <a:latin typeface="Cambria Math" charset="0"/>
                              <a:ea typeface="Cambria Math" charset="0"/>
                              <a:cs typeface="Cambria Math" charset="0"/>
                            </a:rPr>
                            <m:t> 3|</m:t>
                          </m:r>
                          <m:r>
                            <a:rPr lang="en-US" sz="2000" b="0" i="1" smtClean="0">
                              <a:latin typeface="Cambria Math" charset="0"/>
                              <a:ea typeface="Cambria Math" charset="0"/>
                              <a:cs typeface="Cambria Math" charset="0"/>
                            </a:rPr>
                            <m:t>𝐿𝑜𝑤</m:t>
                          </m:r>
                          <m:r>
                            <a:rPr lang="en-US" sz="2000" b="0" i="1" smtClean="0">
                              <a:latin typeface="Cambria Math" charset="0"/>
                              <a:ea typeface="Cambria Math" charset="0"/>
                              <a:cs typeface="Cambria Math" charset="0"/>
                            </a:rPr>
                            <m:t>)</m:t>
                          </m:r>
                        </m:num>
                        <m:den>
                          <m:r>
                            <a:rPr lang="en-US" sz="2000" b="0" i="1" smtClean="0">
                              <a:latin typeface="Cambria Math" charset="0"/>
                            </a:rPr>
                            <m:t>𝑃</m:t>
                          </m:r>
                          <m:d>
                            <m:dPr>
                              <m:ctrlPr>
                                <a:rPr lang="en-US" sz="2000" b="0" i="1" smtClean="0">
                                  <a:latin typeface="Cambria Math" charset="0"/>
                                </a:rPr>
                              </m:ctrlPr>
                            </m:dPr>
                            <m:e>
                              <m:r>
                                <a:rPr lang="en-US" sz="2000" b="0" i="1" smtClean="0">
                                  <a:latin typeface="Cambria Math" charset="0"/>
                                </a:rPr>
                                <m:t>𝐻𝑖𝑔h</m:t>
                              </m:r>
                              <m:r>
                                <a:rPr lang="en-US" sz="2000" b="0" i="1" smtClean="0">
                                  <a:latin typeface="Cambria Math" charset="0"/>
                                </a:rPr>
                                <m:t> </m:t>
                              </m:r>
                              <m:r>
                                <a:rPr lang="en-US" sz="2000" b="0" i="1" smtClean="0">
                                  <a:latin typeface="Cambria Math" charset="0"/>
                                </a:rPr>
                                <m:t>𝑆𝑐h𝑜𝑜𝑙</m:t>
                              </m:r>
                            </m:e>
                          </m:d>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𝑃</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𝑆𝑒𝑟𝑣𝑖𝑐𝑒</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𝑃</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𝐿𝑒𝑠𝑠</m:t>
                          </m:r>
                          <m:r>
                            <a:rPr lang="en-US" sz="2000" b="0" i="1" smtClean="0">
                              <a:latin typeface="Cambria Math" charset="0"/>
                              <a:ea typeface="Cambria Math" charset="0"/>
                              <a:cs typeface="Cambria Math" charset="0"/>
                            </a:rPr>
                            <m:t> </m:t>
                          </m:r>
                          <m:r>
                            <a:rPr lang="en-US" sz="2000" b="0" i="1" smtClean="0">
                              <a:latin typeface="Cambria Math" charset="0"/>
                              <a:ea typeface="Cambria Math" charset="0"/>
                              <a:cs typeface="Cambria Math" charset="0"/>
                            </a:rPr>
                            <m:t>𝑡h𝑎𝑛</m:t>
                          </m:r>
                          <m:r>
                            <a:rPr lang="en-US" sz="2000" b="0" i="1" smtClean="0">
                              <a:latin typeface="Cambria Math" charset="0"/>
                              <a:ea typeface="Cambria Math" charset="0"/>
                              <a:cs typeface="Cambria Math" charset="0"/>
                            </a:rPr>
                            <m:t> 3)</m:t>
                          </m:r>
                        </m:den>
                      </m:f>
                      <m:r>
                        <a:rPr lang="en-US" sz="2000" b="0" i="1" smtClean="0">
                          <a:latin typeface="Cambria Math" charset="0"/>
                        </a:rPr>
                        <m:t>=</m:t>
                      </m:r>
                      <m:r>
                        <a:rPr lang="en-US" sz="2000" b="0" i="1" smtClean="0">
                          <a:latin typeface="Cambria Math" charset="0"/>
                        </a:rPr>
                        <m:t>1.040117</m:t>
                      </m:r>
                    </m:oMath>
                  </m:oMathPara>
                </a14:m>
                <a:endParaRPr lang="en-US" sz="2000" dirty="0"/>
              </a:p>
              <a:p>
                <a:pPr marL="0" indent="0">
                  <a:buNone/>
                </a:pPr>
                <a:endParaRPr lang="en-US" sz="2000" dirty="0" smtClean="0"/>
              </a:p>
              <a:p>
                <a:pPr marL="0" indent="0">
                  <a:buNone/>
                </a:pPr>
                <a:r>
                  <a:rPr lang="en-US" sz="2000" dirty="0" smtClean="0"/>
                  <a:t>So, we classify instance 11 to </a:t>
                </a:r>
                <a:r>
                  <a:rPr lang="en-US" sz="2000" b="1" dirty="0" smtClean="0">
                    <a:solidFill>
                      <a:srgbClr val="FF0000"/>
                    </a:solidFill>
                  </a:rPr>
                  <a:t>Low</a:t>
                </a:r>
                <a:endParaRPr lang="en-US" sz="2000" b="1" dirty="0" smtClean="0">
                  <a:solidFill>
                    <a:srgbClr val="FF0000"/>
                  </a:solidFill>
                </a:endParaRPr>
              </a:p>
              <a:p>
                <a:pPr marL="0" indent="0">
                  <a:buNone/>
                </a:pPr>
                <a:endParaRPr lang="en-US" sz="2000" dirty="0"/>
              </a:p>
              <a:p>
                <a:pPr marL="0" indent="0">
                  <a:buNone/>
                </a:pPr>
                <a:endParaRPr lang="en-US" sz="2000" dirty="0" smtClean="0"/>
              </a:p>
              <a:p>
                <a:pPr marL="0" indent="0">
                  <a:buNone/>
                </a:pPr>
                <a:endParaRPr lang="en-US" sz="2000" dirty="0" smtClean="0"/>
              </a:p>
              <a:p>
                <a:pPr marL="0" indent="0">
                  <a:buNone/>
                </a:pPr>
                <a:endParaRPr lang="en-US" sz="2000" dirty="0"/>
              </a:p>
            </p:txBody>
          </p:sp>
        </mc:Choice>
        <mc:Fallback>
          <p:sp>
            <p:nvSpPr>
              <p:cNvPr id="7" name="Content Placeholder 2"/>
              <p:cNvSpPr txBox="1">
                <a:spLocks noRot="1" noChangeAspect="1" noMove="1" noResize="1" noEditPoints="1" noAdjustHandles="1" noChangeArrowheads="1" noChangeShapeType="1" noTextEdit="1"/>
              </p:cNvSpPr>
              <p:nvPr/>
            </p:nvSpPr>
            <p:spPr>
              <a:xfrm>
                <a:off x="414868" y="2413527"/>
                <a:ext cx="11370731" cy="4173539"/>
              </a:xfrm>
              <a:prstGeom prst="rect">
                <a:avLst/>
              </a:prstGeom>
              <a:blipFill rotWithShape="0">
                <a:blip r:embed="rId2"/>
                <a:stretch>
                  <a:fillRect l="-1072" t="-2482"/>
                </a:stretch>
              </a:blipFill>
            </p:spPr>
            <p:txBody>
              <a:bodyPr/>
              <a:lstStyle/>
              <a:p>
                <a:r>
                  <a:rPr lang="en-US">
                    <a:noFill/>
                  </a:rPr>
                  <a:t> </a:t>
                </a:r>
              </a:p>
            </p:txBody>
          </p:sp>
        </mc:Fallback>
      </mc:AlternateContent>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667" y="1142998"/>
            <a:ext cx="6036733" cy="1124769"/>
          </a:xfrm>
          <a:prstGeom prst="rect">
            <a:avLst/>
          </a:prstGeom>
        </p:spPr>
      </p:pic>
    </p:spTree>
    <p:extLst>
      <p:ext uri="{BB962C8B-B14F-4D97-AF65-F5344CB8AC3E}">
        <p14:creationId xmlns:p14="http://schemas.microsoft.com/office/powerpoint/2010/main" val="1324102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667" y="35718"/>
            <a:ext cx="10515600" cy="1325563"/>
          </a:xfrm>
        </p:spPr>
        <p:txBody>
          <a:bodyPr/>
          <a:lstStyle/>
          <a:p>
            <a:r>
              <a:rPr lang="en-US" dirty="0" smtClean="0"/>
              <a:t>Question 2: Naïve Bayes</a:t>
            </a:r>
            <a:endParaRPr lang="en-US" dirty="0"/>
          </a:p>
        </p:txBody>
      </p:sp>
      <mc:AlternateContent xmlns:mc="http://schemas.openxmlformats.org/markup-compatibility/2006">
        <mc:Choice xmlns:a14="http://schemas.microsoft.com/office/drawing/2010/main" Requires="a14">
          <p:sp>
            <p:nvSpPr>
              <p:cNvPr id="7" name="Content Placeholder 2"/>
              <p:cNvSpPr txBox="1">
                <a:spLocks/>
              </p:cNvSpPr>
              <p:nvPr/>
            </p:nvSpPr>
            <p:spPr>
              <a:xfrm>
                <a:off x="414868" y="2413527"/>
                <a:ext cx="11370731" cy="4173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smtClean="0"/>
                  <a:t>4</a:t>
                </a:r>
                <a:r>
                  <a:rPr lang="en-US" dirty="0" smtClean="0"/>
                  <a:t>. Apply Bayes Classifier to test data</a:t>
                </a:r>
              </a:p>
              <a:p>
                <a:pPr marL="0" indent="0">
                  <a:buNone/>
                </a:pPr>
                <a:r>
                  <a:rPr lang="en-US" sz="2000" dirty="0" smtClean="0"/>
                  <a:t>For instance 12: </a:t>
                </a:r>
              </a:p>
              <a:p>
                <a:pPr marL="0" indent="0">
                  <a:buNone/>
                </a:pPr>
                <a:endParaRPr lang="en-US" sz="2000" dirty="0" smtClean="0"/>
              </a:p>
              <a:p>
                <a:pPr marL="0" indent="0">
                  <a:buNone/>
                </a:pPr>
                <a14:m>
                  <m:oMathPara xmlns:m="http://schemas.openxmlformats.org/officeDocument/2006/math">
                    <m:oMathParaPr>
                      <m:jc m:val="centerGroup"/>
                    </m:oMathParaPr>
                    <m:oMath xmlns:m="http://schemas.openxmlformats.org/officeDocument/2006/math">
                      <m:r>
                        <m:rPr>
                          <m:nor/>
                        </m:rPr>
                        <a:rPr lang="en-US" sz="2000" dirty="0" smtClean="0"/>
                        <m:t>P</m:t>
                      </m:r>
                      <m:r>
                        <m:rPr>
                          <m:nor/>
                        </m:rPr>
                        <a:rPr lang="en-US" sz="2000" dirty="0" smtClean="0"/>
                        <m:t>(</m:t>
                      </m:r>
                      <m:r>
                        <m:rPr>
                          <m:nor/>
                        </m:rPr>
                        <a:rPr lang="en-US" sz="2000" b="0" i="0" dirty="0" smtClean="0"/>
                        <m:t>High</m:t>
                      </m:r>
                      <m:r>
                        <m:rPr>
                          <m:nor/>
                        </m:rPr>
                        <a:rPr lang="en-US" sz="2000" b="0" i="0" dirty="0" smtClean="0"/>
                        <m:t>| 12) </m:t>
                      </m:r>
                      <m:r>
                        <a:rPr lang="en-US" sz="2000" b="0" i="1" dirty="0" smtClean="0">
                          <a:latin typeface="Cambria Math" charset="0"/>
                        </a:rPr>
                        <m:t>=</m:t>
                      </m:r>
                      <m:r>
                        <a:rPr lang="en-US" sz="2000" b="0" i="1" smtClean="0">
                          <a:latin typeface="Cambria Math" charset="0"/>
                        </a:rPr>
                        <m:t> </m:t>
                      </m:r>
                      <m:f>
                        <m:fPr>
                          <m:ctrlPr>
                            <a:rPr lang="mr-IN" sz="2000" b="0" i="1" smtClean="0">
                              <a:latin typeface="Cambria Math" charset="0"/>
                            </a:rPr>
                          </m:ctrlPr>
                        </m:fPr>
                        <m:num>
                          <m:r>
                            <a:rPr lang="en-US" sz="2000" b="0" i="1" smtClean="0">
                              <a:latin typeface="Cambria Math" charset="0"/>
                            </a:rPr>
                            <m:t>𝑃</m:t>
                          </m:r>
                          <m:d>
                            <m:dPr>
                              <m:ctrlPr>
                                <a:rPr lang="en-US" sz="2000" b="0" i="1" smtClean="0">
                                  <a:latin typeface="Cambria Math" charset="0"/>
                                </a:rPr>
                              </m:ctrlPr>
                            </m:dPr>
                            <m:e>
                              <m:r>
                                <a:rPr lang="en-US" sz="2000" b="0" i="1" smtClean="0">
                                  <a:latin typeface="Cambria Math" charset="0"/>
                                </a:rPr>
                                <m:t>𝐻𝑖𝑔h</m:t>
                              </m:r>
                            </m:e>
                          </m:d>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𝑃</m:t>
                          </m:r>
                          <m:d>
                            <m:dPr>
                              <m:endChr m:val="|"/>
                              <m:ctrlPr>
                                <a:rPr lang="en-US" sz="2000" b="0" i="1" smtClean="0">
                                  <a:latin typeface="Cambria Math" charset="0"/>
                                  <a:ea typeface="Cambria Math" charset="0"/>
                                  <a:cs typeface="Cambria Math" charset="0"/>
                                </a:rPr>
                              </m:ctrlPr>
                            </m:dPr>
                            <m:e>
                              <m:r>
                                <a:rPr lang="en-US" sz="2000" b="0" i="1" smtClean="0">
                                  <a:latin typeface="Cambria Math" charset="0"/>
                                  <a:ea typeface="Cambria Math" charset="0"/>
                                  <a:cs typeface="Cambria Math" charset="0"/>
                                </a:rPr>
                                <m:t>𝐶𝑜𝑙𝑙𝑒𝑔𝑒</m:t>
                              </m:r>
                            </m:e>
                          </m:d>
                          <m:r>
                            <a:rPr lang="en-US" sz="2000" b="0" i="1" smtClean="0">
                              <a:latin typeface="Cambria Math" charset="0"/>
                              <a:ea typeface="Cambria Math" charset="0"/>
                              <a:cs typeface="Cambria Math" charset="0"/>
                            </a:rPr>
                            <m:t>𝐻𝑖𝑔h</m:t>
                          </m:r>
                          <m:r>
                            <a:rPr lang="en-US" sz="2000" b="0" i="1" smtClean="0">
                              <a:latin typeface="Cambria Math" charset="0"/>
                              <a:ea typeface="Cambria Math" charset="0"/>
                              <a:cs typeface="Cambria Math" charset="0"/>
                            </a:rPr>
                            <m:t>) ×</m:t>
                          </m:r>
                          <m:r>
                            <a:rPr lang="en-US" sz="2000" b="0" i="1" smtClean="0">
                              <a:latin typeface="Cambria Math" charset="0"/>
                              <a:ea typeface="Cambria Math" charset="0"/>
                              <a:cs typeface="Cambria Math" charset="0"/>
                            </a:rPr>
                            <m:t>𝑃</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𝑅𝑒𝑡𝑎𝑖𝑙</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𝐻𝑖𝑔h</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𝑃</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𝐿𝑒𝑠𝑠</m:t>
                          </m:r>
                          <m:r>
                            <a:rPr lang="en-US" sz="2000" b="0" i="1" smtClean="0">
                              <a:latin typeface="Cambria Math" charset="0"/>
                              <a:ea typeface="Cambria Math" charset="0"/>
                              <a:cs typeface="Cambria Math" charset="0"/>
                            </a:rPr>
                            <m:t> </m:t>
                          </m:r>
                          <m:r>
                            <a:rPr lang="en-US" sz="2000" b="0" i="1" smtClean="0">
                              <a:latin typeface="Cambria Math" charset="0"/>
                              <a:ea typeface="Cambria Math" charset="0"/>
                              <a:cs typeface="Cambria Math" charset="0"/>
                            </a:rPr>
                            <m:t>𝑡h𝑎𝑛</m:t>
                          </m:r>
                          <m:r>
                            <a:rPr lang="en-US" sz="2000" b="0" i="1" smtClean="0">
                              <a:latin typeface="Cambria Math" charset="0"/>
                              <a:ea typeface="Cambria Math" charset="0"/>
                              <a:cs typeface="Cambria Math" charset="0"/>
                            </a:rPr>
                            <m:t> 3|</m:t>
                          </m:r>
                          <m:r>
                            <a:rPr lang="en-US" sz="2000" b="0" i="1" smtClean="0">
                              <a:latin typeface="Cambria Math" charset="0"/>
                              <a:ea typeface="Cambria Math" charset="0"/>
                              <a:cs typeface="Cambria Math" charset="0"/>
                            </a:rPr>
                            <m:t>𝐻𝑖𝑔h</m:t>
                          </m:r>
                          <m:r>
                            <a:rPr lang="en-US" sz="2000" b="0" i="1" smtClean="0">
                              <a:latin typeface="Cambria Math" charset="0"/>
                              <a:ea typeface="Cambria Math" charset="0"/>
                              <a:cs typeface="Cambria Math" charset="0"/>
                            </a:rPr>
                            <m:t>)</m:t>
                          </m:r>
                        </m:num>
                        <m:den>
                          <m:r>
                            <a:rPr lang="en-US" sz="2000" b="0" i="1" smtClean="0">
                              <a:latin typeface="Cambria Math" charset="0"/>
                            </a:rPr>
                            <m:t>𝑃</m:t>
                          </m:r>
                          <m:d>
                            <m:dPr>
                              <m:ctrlPr>
                                <a:rPr lang="en-US" sz="2000" b="0" i="1" smtClean="0">
                                  <a:latin typeface="Cambria Math" charset="0"/>
                                </a:rPr>
                              </m:ctrlPr>
                            </m:dPr>
                            <m:e>
                              <m:r>
                                <a:rPr lang="en-US" sz="2000" b="0" i="1" smtClean="0">
                                  <a:latin typeface="Cambria Math" charset="0"/>
                                </a:rPr>
                                <m:t>𝐶𝑜𝑙𝑙𝑒𝑔𝑒</m:t>
                              </m:r>
                            </m:e>
                          </m:d>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𝑃</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𝑅𝑒𝑡𝑎𝑖𝑙</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𝑃</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𝐿𝑒𝑠𝑠</m:t>
                          </m:r>
                          <m:r>
                            <a:rPr lang="en-US" sz="2000" b="0" i="1" smtClean="0">
                              <a:latin typeface="Cambria Math" charset="0"/>
                              <a:ea typeface="Cambria Math" charset="0"/>
                              <a:cs typeface="Cambria Math" charset="0"/>
                            </a:rPr>
                            <m:t> </m:t>
                          </m:r>
                          <m:r>
                            <a:rPr lang="en-US" sz="2000" b="0" i="1" smtClean="0">
                              <a:latin typeface="Cambria Math" charset="0"/>
                              <a:ea typeface="Cambria Math" charset="0"/>
                              <a:cs typeface="Cambria Math" charset="0"/>
                            </a:rPr>
                            <m:t>𝑡h𝑎𝑛</m:t>
                          </m:r>
                          <m:r>
                            <a:rPr lang="en-US" sz="2000" b="0" i="1" smtClean="0">
                              <a:latin typeface="Cambria Math" charset="0"/>
                              <a:ea typeface="Cambria Math" charset="0"/>
                              <a:cs typeface="Cambria Math" charset="0"/>
                            </a:rPr>
                            <m:t> 3)</m:t>
                          </m:r>
                        </m:den>
                      </m:f>
                      <m:r>
                        <a:rPr lang="en-US" sz="2000" b="0" i="1" smtClean="0">
                          <a:latin typeface="Cambria Math" charset="0"/>
                        </a:rPr>
                        <m:t>=</m:t>
                      </m:r>
                      <m:r>
                        <a:rPr lang="en-US" sz="2000" b="0" i="1" smtClean="0">
                          <a:latin typeface="Cambria Math" charset="0"/>
                        </a:rPr>
                        <m:t>0.846561</m:t>
                      </m:r>
                    </m:oMath>
                  </m:oMathPara>
                </a14:m>
                <a:endParaRPr lang="en-US" sz="2000" b="0" dirty="0" smtClean="0"/>
              </a:p>
              <a:p>
                <a:pPr marL="0" indent="0">
                  <a:buNone/>
                </a:pPr>
                <a:endParaRPr lang="en-US" sz="2000" b="0" dirty="0" smtClean="0"/>
              </a:p>
              <a:p>
                <a:pPr marL="0" indent="0">
                  <a:buNone/>
                </a:pPr>
                <a14:m>
                  <m:oMathPara xmlns:m="http://schemas.openxmlformats.org/officeDocument/2006/math">
                    <m:oMathParaPr>
                      <m:jc m:val="centerGroup"/>
                    </m:oMathParaPr>
                    <m:oMath xmlns:m="http://schemas.openxmlformats.org/officeDocument/2006/math">
                      <m:r>
                        <m:rPr>
                          <m:nor/>
                        </m:rPr>
                        <a:rPr lang="en-US" sz="2000" dirty="0" smtClean="0"/>
                        <m:t>P</m:t>
                      </m:r>
                      <m:r>
                        <m:rPr>
                          <m:nor/>
                        </m:rPr>
                        <a:rPr lang="en-US" sz="2000" dirty="0" smtClean="0"/>
                        <m:t>(</m:t>
                      </m:r>
                      <m:r>
                        <m:rPr>
                          <m:nor/>
                        </m:rPr>
                        <a:rPr lang="en-US" sz="2000" b="0" i="0" dirty="0" smtClean="0"/>
                        <m:t>Low</m:t>
                      </m:r>
                      <m:r>
                        <m:rPr>
                          <m:nor/>
                        </m:rPr>
                        <a:rPr lang="en-US" sz="2000" b="0" i="0" dirty="0" smtClean="0"/>
                        <m:t>| 12) </m:t>
                      </m:r>
                      <m:r>
                        <a:rPr lang="en-US" sz="2000" b="0" i="1" dirty="0" smtClean="0">
                          <a:latin typeface="Cambria Math" charset="0"/>
                        </a:rPr>
                        <m:t>=</m:t>
                      </m:r>
                      <m:r>
                        <a:rPr lang="en-US" sz="2000" b="0" i="1" smtClean="0">
                          <a:latin typeface="Cambria Math" charset="0"/>
                        </a:rPr>
                        <m:t> </m:t>
                      </m:r>
                      <m:f>
                        <m:fPr>
                          <m:ctrlPr>
                            <a:rPr lang="mr-IN" sz="2000" b="0" i="1" smtClean="0">
                              <a:latin typeface="Cambria Math" charset="0"/>
                            </a:rPr>
                          </m:ctrlPr>
                        </m:fPr>
                        <m:num>
                          <m:r>
                            <a:rPr lang="en-US" sz="2000" b="0" i="1" smtClean="0">
                              <a:latin typeface="Cambria Math" charset="0"/>
                            </a:rPr>
                            <m:t>𝑃</m:t>
                          </m:r>
                          <m:d>
                            <m:dPr>
                              <m:ctrlPr>
                                <a:rPr lang="en-US" sz="2000" b="0" i="1" smtClean="0">
                                  <a:latin typeface="Cambria Math" charset="0"/>
                                </a:rPr>
                              </m:ctrlPr>
                            </m:dPr>
                            <m:e>
                              <m:r>
                                <a:rPr lang="en-US" sz="2000" b="0" i="1" smtClean="0">
                                  <a:latin typeface="Cambria Math" charset="0"/>
                                </a:rPr>
                                <m:t>𝐿𝑜𝑤</m:t>
                              </m:r>
                            </m:e>
                          </m:d>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𝑃</m:t>
                          </m:r>
                          <m:d>
                            <m:dPr>
                              <m:endChr m:val="|"/>
                              <m:ctrlPr>
                                <a:rPr lang="en-US" sz="2000" b="0" i="1" smtClean="0">
                                  <a:latin typeface="Cambria Math" charset="0"/>
                                  <a:ea typeface="Cambria Math" charset="0"/>
                                  <a:cs typeface="Cambria Math" charset="0"/>
                                </a:rPr>
                              </m:ctrlPr>
                            </m:dPr>
                            <m:e>
                              <m:r>
                                <a:rPr lang="en-US" sz="2000" b="0" i="1" smtClean="0">
                                  <a:latin typeface="Cambria Math" charset="0"/>
                                  <a:ea typeface="Cambria Math" charset="0"/>
                                  <a:cs typeface="Cambria Math" charset="0"/>
                                </a:rPr>
                                <m:t>𝐶𝑜𝑙𝑙𝑒𝑔𝑒</m:t>
                              </m:r>
                            </m:e>
                          </m:d>
                          <m:r>
                            <a:rPr lang="en-US" sz="2000" b="0" i="1" smtClean="0">
                              <a:latin typeface="Cambria Math" charset="0"/>
                              <a:ea typeface="Cambria Math" charset="0"/>
                              <a:cs typeface="Cambria Math" charset="0"/>
                            </a:rPr>
                            <m:t>𝐿𝑜𝑤</m:t>
                          </m:r>
                          <m:r>
                            <a:rPr lang="en-US" sz="2000" b="0" i="1" smtClean="0">
                              <a:latin typeface="Cambria Math" charset="0"/>
                              <a:ea typeface="Cambria Math" charset="0"/>
                              <a:cs typeface="Cambria Math" charset="0"/>
                            </a:rPr>
                            <m:t>) ×</m:t>
                          </m:r>
                          <m:r>
                            <a:rPr lang="en-US" sz="2000" b="0" i="1" smtClean="0">
                              <a:latin typeface="Cambria Math" charset="0"/>
                              <a:ea typeface="Cambria Math" charset="0"/>
                              <a:cs typeface="Cambria Math" charset="0"/>
                            </a:rPr>
                            <m:t>𝑃</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𝑅𝑒𝑡𝑎𝑖𝑙</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𝐿𝑜𝑤</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𝑃</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𝐿𝑒𝑠𝑠</m:t>
                          </m:r>
                          <m:r>
                            <a:rPr lang="en-US" sz="2000" b="0" i="1" smtClean="0">
                              <a:latin typeface="Cambria Math" charset="0"/>
                              <a:ea typeface="Cambria Math" charset="0"/>
                              <a:cs typeface="Cambria Math" charset="0"/>
                            </a:rPr>
                            <m:t> </m:t>
                          </m:r>
                          <m:r>
                            <a:rPr lang="en-US" sz="2000" b="0" i="1" smtClean="0">
                              <a:latin typeface="Cambria Math" charset="0"/>
                              <a:ea typeface="Cambria Math" charset="0"/>
                              <a:cs typeface="Cambria Math" charset="0"/>
                            </a:rPr>
                            <m:t>𝑡h𝑎𝑛</m:t>
                          </m:r>
                          <m:r>
                            <a:rPr lang="en-US" sz="2000" b="0" i="1" smtClean="0">
                              <a:latin typeface="Cambria Math" charset="0"/>
                              <a:ea typeface="Cambria Math" charset="0"/>
                              <a:cs typeface="Cambria Math" charset="0"/>
                            </a:rPr>
                            <m:t> 3|</m:t>
                          </m:r>
                          <m:r>
                            <a:rPr lang="en-US" sz="2000" b="0" i="1" smtClean="0">
                              <a:latin typeface="Cambria Math" charset="0"/>
                              <a:ea typeface="Cambria Math" charset="0"/>
                              <a:cs typeface="Cambria Math" charset="0"/>
                            </a:rPr>
                            <m:t>𝐿𝑜𝑤</m:t>
                          </m:r>
                          <m:r>
                            <a:rPr lang="en-US" sz="2000" b="0" i="1" smtClean="0">
                              <a:latin typeface="Cambria Math" charset="0"/>
                              <a:ea typeface="Cambria Math" charset="0"/>
                              <a:cs typeface="Cambria Math" charset="0"/>
                            </a:rPr>
                            <m:t>)</m:t>
                          </m:r>
                        </m:num>
                        <m:den>
                          <m:r>
                            <a:rPr lang="en-US" sz="2000" b="0" i="1" smtClean="0">
                              <a:latin typeface="Cambria Math" charset="0"/>
                            </a:rPr>
                            <m:t>𝑃</m:t>
                          </m:r>
                          <m:d>
                            <m:dPr>
                              <m:ctrlPr>
                                <a:rPr lang="en-US" sz="2000" b="0" i="1" smtClean="0">
                                  <a:latin typeface="Cambria Math" charset="0"/>
                                </a:rPr>
                              </m:ctrlPr>
                            </m:dPr>
                            <m:e>
                              <m:r>
                                <a:rPr lang="en-US" sz="2000" b="0" i="1" smtClean="0">
                                  <a:latin typeface="Cambria Math" charset="0"/>
                                </a:rPr>
                                <m:t>𝐶𝑜𝑙𝑙𝑒𝑔𝑒</m:t>
                              </m:r>
                            </m:e>
                          </m:d>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𝑃</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𝑅𝑒𝑡𝑎𝑖𝑙</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𝑃</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𝐿𝑒𝑠𝑠</m:t>
                          </m:r>
                          <m:r>
                            <a:rPr lang="en-US" sz="2000" b="0" i="1" smtClean="0">
                              <a:latin typeface="Cambria Math" charset="0"/>
                              <a:ea typeface="Cambria Math" charset="0"/>
                              <a:cs typeface="Cambria Math" charset="0"/>
                            </a:rPr>
                            <m:t> </m:t>
                          </m:r>
                          <m:r>
                            <a:rPr lang="en-US" sz="2000" b="0" i="1" smtClean="0">
                              <a:latin typeface="Cambria Math" charset="0"/>
                              <a:ea typeface="Cambria Math" charset="0"/>
                              <a:cs typeface="Cambria Math" charset="0"/>
                            </a:rPr>
                            <m:t>𝑡h𝑎𝑛</m:t>
                          </m:r>
                          <m:r>
                            <a:rPr lang="en-US" sz="2000" b="0" i="1" smtClean="0">
                              <a:latin typeface="Cambria Math" charset="0"/>
                              <a:ea typeface="Cambria Math" charset="0"/>
                              <a:cs typeface="Cambria Math" charset="0"/>
                            </a:rPr>
                            <m:t> 3)</m:t>
                          </m:r>
                        </m:den>
                      </m:f>
                      <m:r>
                        <a:rPr lang="en-US" sz="2000" b="0" i="1" smtClean="0">
                          <a:latin typeface="Cambria Math" charset="0"/>
                        </a:rPr>
                        <m:t>=</m:t>
                      </m:r>
                      <m:r>
                        <a:rPr lang="en-US" sz="2000" b="0" i="1" smtClean="0">
                          <a:latin typeface="Cambria Math" charset="0"/>
                        </a:rPr>
                        <m:t>0.625</m:t>
                      </m:r>
                    </m:oMath>
                  </m:oMathPara>
                </a14:m>
                <a:endParaRPr lang="en-US" sz="2000" dirty="0"/>
              </a:p>
              <a:p>
                <a:pPr marL="0" indent="0">
                  <a:buNone/>
                </a:pPr>
                <a:r>
                  <a:rPr lang="en-US" sz="2000" dirty="0" smtClean="0"/>
                  <a:t>So, we classify instance 12 to </a:t>
                </a:r>
                <a:r>
                  <a:rPr lang="en-US" sz="2000" b="1" dirty="0" smtClean="0">
                    <a:solidFill>
                      <a:srgbClr val="FF0000"/>
                    </a:solidFill>
                  </a:rPr>
                  <a:t>High</a:t>
                </a:r>
                <a:endParaRPr lang="en-US" sz="2000" b="1" dirty="0" smtClean="0">
                  <a:solidFill>
                    <a:srgbClr val="FF0000"/>
                  </a:solidFill>
                </a:endParaRPr>
              </a:p>
              <a:p>
                <a:pPr marL="0" indent="0">
                  <a:buNone/>
                </a:pPr>
                <a:endParaRPr lang="en-US" sz="2000" dirty="0"/>
              </a:p>
              <a:p>
                <a:pPr marL="0" indent="0">
                  <a:buNone/>
                </a:pPr>
                <a:endParaRPr lang="en-US" sz="2000" dirty="0" smtClean="0"/>
              </a:p>
              <a:p>
                <a:pPr marL="0" indent="0">
                  <a:buNone/>
                </a:pPr>
                <a:endParaRPr lang="en-US" sz="2000" dirty="0" smtClean="0"/>
              </a:p>
              <a:p>
                <a:pPr marL="0" indent="0">
                  <a:buNone/>
                </a:pPr>
                <a:endParaRPr lang="en-US" sz="2000" dirty="0"/>
              </a:p>
            </p:txBody>
          </p:sp>
        </mc:Choice>
        <mc:Fallback>
          <p:sp>
            <p:nvSpPr>
              <p:cNvPr id="7" name="Content Placeholder 2"/>
              <p:cNvSpPr txBox="1">
                <a:spLocks noRot="1" noChangeAspect="1" noMove="1" noResize="1" noEditPoints="1" noAdjustHandles="1" noChangeArrowheads="1" noChangeShapeType="1" noTextEdit="1"/>
              </p:cNvSpPr>
              <p:nvPr/>
            </p:nvSpPr>
            <p:spPr>
              <a:xfrm>
                <a:off x="414868" y="2413527"/>
                <a:ext cx="11370731" cy="4173539"/>
              </a:xfrm>
              <a:prstGeom prst="rect">
                <a:avLst/>
              </a:prstGeom>
              <a:blipFill rotWithShape="0">
                <a:blip r:embed="rId2"/>
                <a:stretch>
                  <a:fillRect l="-1072" t="-2482"/>
                </a:stretch>
              </a:blipFill>
            </p:spPr>
            <p:txBody>
              <a:bodyPr/>
              <a:lstStyle/>
              <a:p>
                <a:r>
                  <a:rPr lang="en-US">
                    <a:noFill/>
                  </a:rPr>
                  <a:t> </a:t>
                </a:r>
              </a:p>
            </p:txBody>
          </p:sp>
        </mc:Fallback>
      </mc:AlternateContent>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666" y="1176865"/>
            <a:ext cx="6036733" cy="1124769"/>
          </a:xfrm>
          <a:prstGeom prst="rect">
            <a:avLst/>
          </a:prstGeom>
        </p:spPr>
      </p:pic>
    </p:spTree>
    <p:extLst>
      <p:ext uri="{BB962C8B-B14F-4D97-AF65-F5344CB8AC3E}">
        <p14:creationId xmlns:p14="http://schemas.microsoft.com/office/powerpoint/2010/main" val="481364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667" y="35718"/>
            <a:ext cx="10515600" cy="1325563"/>
          </a:xfrm>
        </p:spPr>
        <p:txBody>
          <a:bodyPr/>
          <a:lstStyle/>
          <a:p>
            <a:r>
              <a:rPr lang="en-US" dirty="0" smtClean="0"/>
              <a:t>Question 2: Naïve Bayes</a:t>
            </a:r>
            <a:endParaRPr lang="en-US" dirty="0"/>
          </a:p>
        </p:txBody>
      </p:sp>
      <mc:AlternateContent xmlns:mc="http://schemas.openxmlformats.org/markup-compatibility/2006">
        <mc:Choice xmlns:a14="http://schemas.microsoft.com/office/drawing/2010/main" Requires="a14">
          <p:sp>
            <p:nvSpPr>
              <p:cNvPr id="7" name="Content Placeholder 2"/>
              <p:cNvSpPr txBox="1">
                <a:spLocks/>
              </p:cNvSpPr>
              <p:nvPr/>
            </p:nvSpPr>
            <p:spPr>
              <a:xfrm>
                <a:off x="414868" y="2413527"/>
                <a:ext cx="11370731" cy="4173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smtClean="0"/>
                  <a:t>4</a:t>
                </a:r>
                <a:r>
                  <a:rPr lang="en-US" dirty="0" smtClean="0"/>
                  <a:t>. Apply Bayes Classifier to test data</a:t>
                </a:r>
              </a:p>
              <a:p>
                <a:pPr marL="0" indent="0">
                  <a:buNone/>
                </a:pPr>
                <a:r>
                  <a:rPr lang="en-US" sz="2000" dirty="0" smtClean="0"/>
                  <a:t>For instance 13: </a:t>
                </a:r>
              </a:p>
              <a:p>
                <a:pPr marL="0" indent="0">
                  <a:buNone/>
                </a:pPr>
                <a:endParaRPr lang="en-US" sz="2000" dirty="0" smtClean="0"/>
              </a:p>
              <a:p>
                <a:pPr marL="0" indent="0">
                  <a:buNone/>
                </a:pPr>
                <a14:m>
                  <m:oMathPara xmlns:m="http://schemas.openxmlformats.org/officeDocument/2006/math">
                    <m:oMathParaPr>
                      <m:jc m:val="centerGroup"/>
                    </m:oMathParaPr>
                    <m:oMath xmlns:m="http://schemas.openxmlformats.org/officeDocument/2006/math">
                      <m:r>
                        <m:rPr>
                          <m:nor/>
                        </m:rPr>
                        <a:rPr lang="en-US" sz="2000" dirty="0" smtClean="0"/>
                        <m:t>P</m:t>
                      </m:r>
                      <m:r>
                        <m:rPr>
                          <m:nor/>
                        </m:rPr>
                        <a:rPr lang="en-US" sz="2000" dirty="0" smtClean="0"/>
                        <m:t>(</m:t>
                      </m:r>
                      <m:r>
                        <m:rPr>
                          <m:nor/>
                        </m:rPr>
                        <a:rPr lang="en-US" sz="2000" b="0" i="0" dirty="0" smtClean="0"/>
                        <m:t>High</m:t>
                      </m:r>
                      <m:r>
                        <m:rPr>
                          <m:nor/>
                        </m:rPr>
                        <a:rPr lang="en-US" sz="2000" b="0" i="0" dirty="0" smtClean="0"/>
                        <m:t>| 13) </m:t>
                      </m:r>
                      <m:r>
                        <a:rPr lang="en-US" sz="2000" b="0" i="1" dirty="0" smtClean="0">
                          <a:latin typeface="Cambria Math" charset="0"/>
                        </a:rPr>
                        <m:t>=</m:t>
                      </m:r>
                      <m:r>
                        <a:rPr lang="en-US" sz="2000" b="0" i="1" smtClean="0">
                          <a:latin typeface="Cambria Math" charset="0"/>
                        </a:rPr>
                        <m:t> </m:t>
                      </m:r>
                      <m:f>
                        <m:fPr>
                          <m:ctrlPr>
                            <a:rPr lang="mr-IN" sz="2000" b="0" i="1" smtClean="0">
                              <a:latin typeface="Cambria Math" charset="0"/>
                            </a:rPr>
                          </m:ctrlPr>
                        </m:fPr>
                        <m:num>
                          <m:r>
                            <a:rPr lang="en-US" sz="2000" b="0" i="1" smtClean="0">
                              <a:latin typeface="Cambria Math" charset="0"/>
                            </a:rPr>
                            <m:t>𝑃</m:t>
                          </m:r>
                          <m:d>
                            <m:dPr>
                              <m:ctrlPr>
                                <a:rPr lang="en-US" sz="2000" b="0" i="1" smtClean="0">
                                  <a:latin typeface="Cambria Math" charset="0"/>
                                </a:rPr>
                              </m:ctrlPr>
                            </m:dPr>
                            <m:e>
                              <m:r>
                                <a:rPr lang="en-US" sz="2000" b="0" i="1" smtClean="0">
                                  <a:latin typeface="Cambria Math" charset="0"/>
                                </a:rPr>
                                <m:t>𝐻𝑖𝑔h</m:t>
                              </m:r>
                            </m:e>
                          </m:d>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𝑃</m:t>
                          </m:r>
                          <m:d>
                            <m:dPr>
                              <m:endChr m:val="|"/>
                              <m:ctrlPr>
                                <a:rPr lang="en-US" sz="2000" b="0" i="1" smtClean="0">
                                  <a:latin typeface="Cambria Math" charset="0"/>
                                  <a:ea typeface="Cambria Math" charset="0"/>
                                  <a:cs typeface="Cambria Math" charset="0"/>
                                </a:rPr>
                              </m:ctrlPr>
                            </m:dPr>
                            <m:e>
                              <m:r>
                                <a:rPr lang="en-US" sz="2000" b="0" i="1" smtClean="0">
                                  <a:latin typeface="Cambria Math" charset="0"/>
                                  <a:ea typeface="Cambria Math" charset="0"/>
                                  <a:cs typeface="Cambria Math" charset="0"/>
                                </a:rPr>
                                <m:t>𝐺𝑟𝑎𝑑𝑢𝑎𝑡𝑒</m:t>
                              </m:r>
                            </m:e>
                          </m:d>
                          <m:r>
                            <a:rPr lang="en-US" sz="2000" b="0" i="1" smtClean="0">
                              <a:latin typeface="Cambria Math" charset="0"/>
                              <a:ea typeface="Cambria Math" charset="0"/>
                              <a:cs typeface="Cambria Math" charset="0"/>
                            </a:rPr>
                            <m:t>𝐻𝑖𝑔h</m:t>
                          </m:r>
                          <m:r>
                            <a:rPr lang="en-US" sz="2000" b="0" i="1" smtClean="0">
                              <a:latin typeface="Cambria Math" charset="0"/>
                              <a:ea typeface="Cambria Math" charset="0"/>
                              <a:cs typeface="Cambria Math" charset="0"/>
                            </a:rPr>
                            <m:t>) ×</m:t>
                          </m:r>
                          <m:r>
                            <a:rPr lang="en-US" sz="2000" b="0" i="1" smtClean="0">
                              <a:latin typeface="Cambria Math" charset="0"/>
                              <a:ea typeface="Cambria Math" charset="0"/>
                              <a:cs typeface="Cambria Math" charset="0"/>
                            </a:rPr>
                            <m:t>𝑃</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𝑆𝑒𝑟𝑣𝑖𝑐𝑒</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𝐻𝑖𝑔h</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𝑃</m:t>
                          </m:r>
                          <m:r>
                            <a:rPr lang="en-US" sz="2000" b="0" i="1" smtClean="0">
                              <a:latin typeface="Cambria Math" charset="0"/>
                              <a:ea typeface="Cambria Math" charset="0"/>
                              <a:cs typeface="Cambria Math" charset="0"/>
                            </a:rPr>
                            <m:t>(3 </m:t>
                          </m:r>
                          <m:r>
                            <a:rPr lang="en-US" sz="2000" b="0" i="1" smtClean="0">
                              <a:latin typeface="Cambria Math" charset="0"/>
                              <a:ea typeface="Cambria Math" charset="0"/>
                              <a:cs typeface="Cambria Math" charset="0"/>
                            </a:rPr>
                            <m:t>𝑡𝑜</m:t>
                          </m:r>
                          <m:r>
                            <a:rPr lang="en-US" sz="2000" b="0" i="1" smtClean="0">
                              <a:latin typeface="Cambria Math" charset="0"/>
                              <a:ea typeface="Cambria Math" charset="0"/>
                              <a:cs typeface="Cambria Math" charset="0"/>
                            </a:rPr>
                            <m:t> 10|</m:t>
                          </m:r>
                          <m:r>
                            <a:rPr lang="en-US" sz="2000" b="0" i="1" smtClean="0">
                              <a:latin typeface="Cambria Math" charset="0"/>
                              <a:ea typeface="Cambria Math" charset="0"/>
                              <a:cs typeface="Cambria Math" charset="0"/>
                            </a:rPr>
                            <m:t>𝐻𝑖𝑔h</m:t>
                          </m:r>
                          <m:r>
                            <a:rPr lang="en-US" sz="2000" b="0" i="1" smtClean="0">
                              <a:latin typeface="Cambria Math" charset="0"/>
                              <a:ea typeface="Cambria Math" charset="0"/>
                              <a:cs typeface="Cambria Math" charset="0"/>
                            </a:rPr>
                            <m:t>)</m:t>
                          </m:r>
                        </m:num>
                        <m:den>
                          <m:r>
                            <a:rPr lang="en-US" sz="2000" b="0" i="1" smtClean="0">
                              <a:latin typeface="Cambria Math" charset="0"/>
                            </a:rPr>
                            <m:t>𝑃</m:t>
                          </m:r>
                          <m:d>
                            <m:dPr>
                              <m:ctrlPr>
                                <a:rPr lang="en-US" sz="2000" b="0" i="1" smtClean="0">
                                  <a:latin typeface="Cambria Math" charset="0"/>
                                </a:rPr>
                              </m:ctrlPr>
                            </m:dPr>
                            <m:e>
                              <m:r>
                                <a:rPr lang="en-US" sz="2000" b="0" i="1" smtClean="0">
                                  <a:latin typeface="Cambria Math" charset="0"/>
                                </a:rPr>
                                <m:t>𝐺𝑟𝑎𝑑𝑢𝑎𝑡𝑒</m:t>
                              </m:r>
                            </m:e>
                          </m:d>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𝑃</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𝑆𝑒𝑟𝑣𝑖𝑐𝑒</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𝑃</m:t>
                          </m:r>
                          <m:r>
                            <a:rPr lang="en-US" sz="2000" b="0" i="1" smtClean="0">
                              <a:latin typeface="Cambria Math" charset="0"/>
                              <a:ea typeface="Cambria Math" charset="0"/>
                              <a:cs typeface="Cambria Math" charset="0"/>
                            </a:rPr>
                            <m:t>(3 </m:t>
                          </m:r>
                          <m:r>
                            <a:rPr lang="en-US" sz="2000" b="0" i="1" smtClean="0">
                              <a:latin typeface="Cambria Math" charset="0"/>
                              <a:ea typeface="Cambria Math" charset="0"/>
                              <a:cs typeface="Cambria Math" charset="0"/>
                            </a:rPr>
                            <m:t>𝑡𝑜</m:t>
                          </m:r>
                          <m:r>
                            <a:rPr lang="en-US" sz="2000" b="0" i="1" smtClean="0">
                              <a:latin typeface="Cambria Math" charset="0"/>
                              <a:ea typeface="Cambria Math" charset="0"/>
                              <a:cs typeface="Cambria Math" charset="0"/>
                            </a:rPr>
                            <m:t> 10)</m:t>
                          </m:r>
                        </m:den>
                      </m:f>
                      <m:r>
                        <a:rPr lang="en-US" sz="2000" b="0" i="1" smtClean="0">
                          <a:latin typeface="Cambria Math" charset="0"/>
                        </a:rPr>
                        <m:t>=</m:t>
                      </m:r>
                      <m:r>
                        <a:rPr lang="en-US" sz="2000" b="0" i="1" smtClean="0">
                          <a:latin typeface="Cambria Math" charset="0"/>
                        </a:rPr>
                        <m:t>0.42328</m:t>
                      </m:r>
                    </m:oMath>
                  </m:oMathPara>
                </a14:m>
                <a:endParaRPr lang="en-US" sz="2000" b="0" dirty="0" smtClean="0"/>
              </a:p>
              <a:p>
                <a:pPr marL="0" indent="0">
                  <a:buNone/>
                </a:pPr>
                <a:endParaRPr lang="en-US" sz="2000" b="0" dirty="0" smtClean="0"/>
              </a:p>
              <a:p>
                <a:pPr marL="0" indent="0">
                  <a:buNone/>
                </a:pPr>
                <a14:m>
                  <m:oMathPara xmlns:m="http://schemas.openxmlformats.org/officeDocument/2006/math">
                    <m:oMathParaPr>
                      <m:jc m:val="centerGroup"/>
                    </m:oMathParaPr>
                    <m:oMath xmlns:m="http://schemas.openxmlformats.org/officeDocument/2006/math">
                      <m:r>
                        <m:rPr>
                          <m:nor/>
                        </m:rPr>
                        <a:rPr lang="en-US" sz="2000" dirty="0" smtClean="0"/>
                        <m:t>P</m:t>
                      </m:r>
                      <m:r>
                        <m:rPr>
                          <m:nor/>
                        </m:rPr>
                        <a:rPr lang="en-US" sz="2000" dirty="0" smtClean="0"/>
                        <m:t>(</m:t>
                      </m:r>
                      <m:r>
                        <m:rPr>
                          <m:nor/>
                        </m:rPr>
                        <a:rPr lang="en-US" sz="2000" b="0" i="0" dirty="0" smtClean="0"/>
                        <m:t>Low</m:t>
                      </m:r>
                      <m:r>
                        <m:rPr>
                          <m:nor/>
                        </m:rPr>
                        <a:rPr lang="en-US" sz="2000" b="0" i="0" dirty="0" smtClean="0"/>
                        <m:t>| 13) </m:t>
                      </m:r>
                      <m:r>
                        <a:rPr lang="en-US" sz="2000" b="0" i="1" dirty="0" smtClean="0">
                          <a:latin typeface="Cambria Math" charset="0"/>
                        </a:rPr>
                        <m:t>=</m:t>
                      </m:r>
                      <m:r>
                        <a:rPr lang="en-US" sz="2000" b="0" i="1" smtClean="0">
                          <a:latin typeface="Cambria Math" charset="0"/>
                        </a:rPr>
                        <m:t> </m:t>
                      </m:r>
                      <m:f>
                        <m:fPr>
                          <m:ctrlPr>
                            <a:rPr lang="mr-IN" sz="2000" b="0" i="1" smtClean="0">
                              <a:latin typeface="Cambria Math" charset="0"/>
                            </a:rPr>
                          </m:ctrlPr>
                        </m:fPr>
                        <m:num>
                          <m:r>
                            <a:rPr lang="en-US" sz="2000" b="0" i="1" smtClean="0">
                              <a:latin typeface="Cambria Math" charset="0"/>
                            </a:rPr>
                            <m:t>𝑃</m:t>
                          </m:r>
                          <m:d>
                            <m:dPr>
                              <m:ctrlPr>
                                <a:rPr lang="en-US" sz="2000" b="0" i="1" smtClean="0">
                                  <a:latin typeface="Cambria Math" charset="0"/>
                                </a:rPr>
                              </m:ctrlPr>
                            </m:dPr>
                            <m:e>
                              <m:r>
                                <a:rPr lang="en-US" sz="2000" b="0" i="1" smtClean="0">
                                  <a:latin typeface="Cambria Math" charset="0"/>
                                </a:rPr>
                                <m:t>𝐿𝑜𝑤</m:t>
                              </m:r>
                            </m:e>
                          </m:d>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𝑃</m:t>
                          </m:r>
                          <m:d>
                            <m:dPr>
                              <m:endChr m:val="|"/>
                              <m:ctrlPr>
                                <a:rPr lang="en-US" sz="2000" b="0" i="1" smtClean="0">
                                  <a:latin typeface="Cambria Math" charset="0"/>
                                  <a:ea typeface="Cambria Math" charset="0"/>
                                  <a:cs typeface="Cambria Math" charset="0"/>
                                </a:rPr>
                              </m:ctrlPr>
                            </m:dPr>
                            <m:e>
                              <m:r>
                                <a:rPr lang="en-US" sz="2000" b="0" i="1" smtClean="0">
                                  <a:latin typeface="Cambria Math" charset="0"/>
                                  <a:ea typeface="Cambria Math" charset="0"/>
                                  <a:cs typeface="Cambria Math" charset="0"/>
                                </a:rPr>
                                <m:t>𝐺𝑟𝑎𝑑𝑢𝑎𝑡𝑒</m:t>
                              </m:r>
                            </m:e>
                          </m:d>
                          <m:r>
                            <a:rPr lang="en-US" sz="2000" b="0" i="1" smtClean="0">
                              <a:latin typeface="Cambria Math" charset="0"/>
                              <a:ea typeface="Cambria Math" charset="0"/>
                              <a:cs typeface="Cambria Math" charset="0"/>
                            </a:rPr>
                            <m:t>𝐿𝑜𝑤</m:t>
                          </m:r>
                          <m:r>
                            <a:rPr lang="en-US" sz="2000" b="0" i="1" smtClean="0">
                              <a:latin typeface="Cambria Math" charset="0"/>
                              <a:ea typeface="Cambria Math" charset="0"/>
                              <a:cs typeface="Cambria Math" charset="0"/>
                            </a:rPr>
                            <m:t>) ×</m:t>
                          </m:r>
                          <m:r>
                            <a:rPr lang="en-US" sz="2000" b="0" i="1" smtClean="0">
                              <a:latin typeface="Cambria Math" charset="0"/>
                              <a:ea typeface="Cambria Math" charset="0"/>
                              <a:cs typeface="Cambria Math" charset="0"/>
                            </a:rPr>
                            <m:t>𝑃</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𝑆𝑒𝑟𝑣𝑖𝑐𝑒</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𝐿𝑜𝑤</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𝑃</m:t>
                          </m:r>
                          <m:r>
                            <a:rPr lang="en-US" sz="2000" b="0" i="1" smtClean="0">
                              <a:latin typeface="Cambria Math" charset="0"/>
                              <a:ea typeface="Cambria Math" charset="0"/>
                              <a:cs typeface="Cambria Math" charset="0"/>
                            </a:rPr>
                            <m:t>(3 </m:t>
                          </m:r>
                          <m:r>
                            <a:rPr lang="en-US" sz="2000" b="0" i="1" smtClean="0">
                              <a:latin typeface="Cambria Math" charset="0"/>
                              <a:ea typeface="Cambria Math" charset="0"/>
                              <a:cs typeface="Cambria Math" charset="0"/>
                            </a:rPr>
                            <m:t>𝑡𝑜</m:t>
                          </m:r>
                          <m:r>
                            <a:rPr lang="en-US" sz="2000" b="0" i="1" smtClean="0">
                              <a:latin typeface="Cambria Math" charset="0"/>
                              <a:ea typeface="Cambria Math" charset="0"/>
                              <a:cs typeface="Cambria Math" charset="0"/>
                            </a:rPr>
                            <m:t> 10|</m:t>
                          </m:r>
                          <m:r>
                            <a:rPr lang="en-US" sz="2000" b="0" i="1" smtClean="0">
                              <a:latin typeface="Cambria Math" charset="0"/>
                              <a:ea typeface="Cambria Math" charset="0"/>
                              <a:cs typeface="Cambria Math" charset="0"/>
                            </a:rPr>
                            <m:t>𝐿𝑜𝑤</m:t>
                          </m:r>
                          <m:r>
                            <a:rPr lang="en-US" sz="2000" b="0" i="1" smtClean="0">
                              <a:latin typeface="Cambria Math" charset="0"/>
                              <a:ea typeface="Cambria Math" charset="0"/>
                              <a:cs typeface="Cambria Math" charset="0"/>
                            </a:rPr>
                            <m:t>)</m:t>
                          </m:r>
                        </m:num>
                        <m:den>
                          <m:r>
                            <a:rPr lang="en-US" sz="2000" b="0" i="1" smtClean="0">
                              <a:latin typeface="Cambria Math" charset="0"/>
                            </a:rPr>
                            <m:t>𝑃</m:t>
                          </m:r>
                          <m:d>
                            <m:dPr>
                              <m:ctrlPr>
                                <a:rPr lang="en-US" sz="2000" b="0" i="1" smtClean="0">
                                  <a:latin typeface="Cambria Math" charset="0"/>
                                </a:rPr>
                              </m:ctrlPr>
                            </m:dPr>
                            <m:e>
                              <m:r>
                                <a:rPr lang="en-US" sz="2000" b="0" i="1" smtClean="0">
                                  <a:latin typeface="Cambria Math" charset="0"/>
                                </a:rPr>
                                <m:t>𝐺𝑟𝑎𝑑𝑢𝑎𝑡𝑒</m:t>
                              </m:r>
                            </m:e>
                          </m:d>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𝑃</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𝑆𝑒𝑟𝑣𝑖𝑐𝑒</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𝑃</m:t>
                          </m:r>
                          <m:r>
                            <a:rPr lang="en-US" sz="2000" b="0" i="1" smtClean="0">
                              <a:latin typeface="Cambria Math" charset="0"/>
                              <a:ea typeface="Cambria Math" charset="0"/>
                              <a:cs typeface="Cambria Math" charset="0"/>
                            </a:rPr>
                            <m:t>(3 </m:t>
                          </m:r>
                          <m:r>
                            <a:rPr lang="en-US" sz="2000" b="0" i="1" smtClean="0">
                              <a:latin typeface="Cambria Math" charset="0"/>
                              <a:ea typeface="Cambria Math" charset="0"/>
                              <a:cs typeface="Cambria Math" charset="0"/>
                            </a:rPr>
                            <m:t>𝑡𝑜</m:t>
                          </m:r>
                          <m:r>
                            <a:rPr lang="en-US" sz="2000" b="0" i="1" smtClean="0">
                              <a:latin typeface="Cambria Math" charset="0"/>
                              <a:ea typeface="Cambria Math" charset="0"/>
                              <a:cs typeface="Cambria Math" charset="0"/>
                            </a:rPr>
                            <m:t> 10)</m:t>
                          </m:r>
                        </m:den>
                      </m:f>
                      <m:r>
                        <a:rPr lang="en-US" sz="2000" b="0" i="1" smtClean="0">
                          <a:latin typeface="Cambria Math" charset="0"/>
                        </a:rPr>
                        <m:t>=</m:t>
                      </m:r>
                      <m:r>
                        <a:rPr lang="en-US" sz="2000" b="0" i="1" smtClean="0">
                          <a:latin typeface="Cambria Math" charset="0"/>
                        </a:rPr>
                        <m:t>1.041667</m:t>
                      </m:r>
                    </m:oMath>
                  </m:oMathPara>
                </a14:m>
                <a:endParaRPr lang="en-US" sz="2000" dirty="0"/>
              </a:p>
              <a:p>
                <a:pPr marL="0" indent="0">
                  <a:buNone/>
                </a:pPr>
                <a:r>
                  <a:rPr lang="en-US" sz="2000" dirty="0" smtClean="0"/>
                  <a:t>So, we classify instance 13 to </a:t>
                </a:r>
                <a:r>
                  <a:rPr lang="en-US" sz="2000" b="1" dirty="0" smtClean="0">
                    <a:solidFill>
                      <a:srgbClr val="FF0000"/>
                    </a:solidFill>
                  </a:rPr>
                  <a:t>Low</a:t>
                </a:r>
                <a:endParaRPr lang="en-US" sz="2000" b="1" dirty="0" smtClean="0">
                  <a:solidFill>
                    <a:srgbClr val="FF0000"/>
                  </a:solidFill>
                </a:endParaRPr>
              </a:p>
              <a:p>
                <a:pPr marL="0" indent="0">
                  <a:buNone/>
                </a:pPr>
                <a:endParaRPr lang="en-US" sz="2000" dirty="0"/>
              </a:p>
              <a:p>
                <a:pPr marL="0" indent="0">
                  <a:buNone/>
                </a:pPr>
                <a:endParaRPr lang="en-US" sz="2000" dirty="0" smtClean="0"/>
              </a:p>
              <a:p>
                <a:pPr marL="0" indent="0">
                  <a:buNone/>
                </a:pPr>
                <a:endParaRPr lang="en-US" sz="2000" dirty="0" smtClean="0"/>
              </a:p>
              <a:p>
                <a:pPr marL="0" indent="0">
                  <a:buNone/>
                </a:pPr>
                <a:endParaRPr lang="en-US" sz="2000" dirty="0"/>
              </a:p>
            </p:txBody>
          </p:sp>
        </mc:Choice>
        <mc:Fallback>
          <p:sp>
            <p:nvSpPr>
              <p:cNvPr id="7" name="Content Placeholder 2"/>
              <p:cNvSpPr txBox="1">
                <a:spLocks noRot="1" noChangeAspect="1" noMove="1" noResize="1" noEditPoints="1" noAdjustHandles="1" noChangeArrowheads="1" noChangeShapeType="1" noTextEdit="1"/>
              </p:cNvSpPr>
              <p:nvPr/>
            </p:nvSpPr>
            <p:spPr>
              <a:xfrm>
                <a:off x="414868" y="2413527"/>
                <a:ext cx="11370731" cy="4173539"/>
              </a:xfrm>
              <a:prstGeom prst="rect">
                <a:avLst/>
              </a:prstGeom>
              <a:blipFill rotWithShape="0">
                <a:blip r:embed="rId2"/>
                <a:stretch>
                  <a:fillRect l="-1072" t="-2482"/>
                </a:stretch>
              </a:blipFill>
            </p:spPr>
            <p:txBody>
              <a:bodyPr/>
              <a:lstStyle/>
              <a:p>
                <a:r>
                  <a:rPr lang="en-US">
                    <a:noFill/>
                  </a:rPr>
                  <a:t> </a:t>
                </a:r>
              </a:p>
            </p:txBody>
          </p:sp>
        </mc:Fallback>
      </mc:AlternateContent>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666" y="1176865"/>
            <a:ext cx="6036733" cy="1124769"/>
          </a:xfrm>
          <a:prstGeom prst="rect">
            <a:avLst/>
          </a:prstGeom>
        </p:spPr>
      </p:pic>
    </p:spTree>
    <p:extLst>
      <p:ext uri="{BB962C8B-B14F-4D97-AF65-F5344CB8AC3E}">
        <p14:creationId xmlns:p14="http://schemas.microsoft.com/office/powerpoint/2010/main" val="1566466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1113</Words>
  <Application>Microsoft Macintosh PowerPoint</Application>
  <PresentationFormat>Widescreen</PresentationFormat>
  <Paragraphs>123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Calibri Light</vt:lpstr>
      <vt:lpstr>Cambria Math</vt:lpstr>
      <vt:lpstr>Mangal</vt:lpstr>
      <vt:lpstr>Arial</vt:lpstr>
      <vt:lpstr>Office Theme</vt:lpstr>
      <vt:lpstr>CISC6930 DM Assignment 3</vt:lpstr>
      <vt:lpstr>Question 2: Naïve Bayes</vt:lpstr>
      <vt:lpstr>Question 2: Naïve Bayes</vt:lpstr>
      <vt:lpstr>Question 2: Naïve Bayes</vt:lpstr>
      <vt:lpstr>Question 2: Naïve Bayes</vt:lpstr>
      <vt:lpstr>Question 2: Naïve Bayes</vt:lpstr>
      <vt:lpstr>Question 2: Naïve Bayes</vt:lpstr>
      <vt:lpstr>Question 2: Naïve Bayes</vt:lpstr>
      <vt:lpstr>Question 2: Naïve Bayes</vt:lpstr>
      <vt:lpstr>Question 3: Filter Method</vt:lpstr>
      <vt:lpstr>Question 3: Filter Method</vt:lpstr>
      <vt:lpstr>Question 4: Wrapper Method</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CISC6930 DM Assignment 3</dc:title>
  <dc:creator>张又菲</dc:creator>
  <cp:lastModifiedBy>张又菲</cp:lastModifiedBy>
  <cp:revision>15</cp:revision>
  <dcterms:created xsi:type="dcterms:W3CDTF">2018-11-03T23:57:19Z</dcterms:created>
  <dcterms:modified xsi:type="dcterms:W3CDTF">2018-11-04T02:56:36Z</dcterms:modified>
</cp:coreProperties>
</file>