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60" r:id="rId3"/>
    <p:sldId id="267" r:id="rId4"/>
    <p:sldId id="270" r:id="rId5"/>
    <p:sldId id="266" r:id="rId6"/>
    <p:sldId id="272" r:id="rId7"/>
    <p:sldId id="262" r:id="rId8"/>
    <p:sldId id="263" r:id="rId9"/>
    <p:sldId id="268" r:id="rId10"/>
    <p:sldId id="273" r:id="rId11"/>
    <p:sldId id="264" r:id="rId12"/>
    <p:sldId id="275" r:id="rId13"/>
    <p:sldId id="274" r:id="rId14"/>
    <p:sldId id="265"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29"/>
    <p:restoredTop sz="94521"/>
  </p:normalViewPr>
  <p:slideViewPr>
    <p:cSldViewPr snapToGrid="0" snapToObjects="1">
      <p:cViewPr>
        <p:scale>
          <a:sx n="83" d="100"/>
          <a:sy n="83" d="100"/>
        </p:scale>
        <p:origin x="408"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C52A4E-0034-6E49-9C71-D7A5F8957AF8}" type="datetimeFigureOut">
              <a:rPr lang="en-US" smtClean="0"/>
              <a:t>12/14/18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B915CA-A2C7-9642-96E1-9B14B5294BDA}" type="slidenum">
              <a:rPr lang="en-US" smtClean="0"/>
              <a:t>‹#›</a:t>
            </a:fld>
            <a:endParaRPr lang="en-US"/>
          </a:p>
        </p:txBody>
      </p:sp>
    </p:spTree>
    <p:extLst>
      <p:ext uri="{BB962C8B-B14F-4D97-AF65-F5344CB8AC3E}">
        <p14:creationId xmlns:p14="http://schemas.microsoft.com/office/powerpoint/2010/main" val="2131683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0A29A0-B7A9-BB4A-BB86-C96DADED5A0C}" type="datetimeFigureOut">
              <a:rPr lang="en-US" smtClean="0"/>
              <a:t>12/14/18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83D92-F388-DD44-8460-09A81F75D46A}" type="slidenum">
              <a:rPr lang="en-US" smtClean="0"/>
              <a:t>‹#›</a:t>
            </a:fld>
            <a:endParaRPr lang="en-US"/>
          </a:p>
        </p:txBody>
      </p:sp>
    </p:spTree>
    <p:extLst>
      <p:ext uri="{BB962C8B-B14F-4D97-AF65-F5344CB8AC3E}">
        <p14:creationId xmlns:p14="http://schemas.microsoft.com/office/powerpoint/2010/main" val="542969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0A29A0-B7A9-BB4A-BB86-C96DADED5A0C}" type="datetimeFigureOut">
              <a:rPr lang="en-US" smtClean="0"/>
              <a:t>12/14/18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83D92-F388-DD44-8460-09A81F75D46A}" type="slidenum">
              <a:rPr lang="en-US" smtClean="0"/>
              <a:t>‹#›</a:t>
            </a:fld>
            <a:endParaRPr lang="en-US"/>
          </a:p>
        </p:txBody>
      </p:sp>
    </p:spTree>
    <p:extLst>
      <p:ext uri="{BB962C8B-B14F-4D97-AF65-F5344CB8AC3E}">
        <p14:creationId xmlns:p14="http://schemas.microsoft.com/office/powerpoint/2010/main" val="2006697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0A29A0-B7A9-BB4A-BB86-C96DADED5A0C}" type="datetimeFigureOut">
              <a:rPr lang="en-US" smtClean="0"/>
              <a:t>12/14/18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83D92-F388-DD44-8460-09A81F75D46A}" type="slidenum">
              <a:rPr lang="en-US" smtClean="0"/>
              <a:t>‹#›</a:t>
            </a:fld>
            <a:endParaRPr lang="en-US"/>
          </a:p>
        </p:txBody>
      </p:sp>
    </p:spTree>
    <p:extLst>
      <p:ext uri="{BB962C8B-B14F-4D97-AF65-F5344CB8AC3E}">
        <p14:creationId xmlns:p14="http://schemas.microsoft.com/office/powerpoint/2010/main" val="340609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0A29A0-B7A9-BB4A-BB86-C96DADED5A0C}" type="datetimeFigureOut">
              <a:rPr lang="en-US" smtClean="0"/>
              <a:t>12/14/18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83D92-F388-DD44-8460-09A81F75D46A}" type="slidenum">
              <a:rPr lang="en-US" smtClean="0"/>
              <a:t>‹#›</a:t>
            </a:fld>
            <a:endParaRPr lang="en-US"/>
          </a:p>
        </p:txBody>
      </p:sp>
    </p:spTree>
    <p:extLst>
      <p:ext uri="{BB962C8B-B14F-4D97-AF65-F5344CB8AC3E}">
        <p14:creationId xmlns:p14="http://schemas.microsoft.com/office/powerpoint/2010/main" val="1027849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0A29A0-B7A9-BB4A-BB86-C96DADED5A0C}" type="datetimeFigureOut">
              <a:rPr lang="en-US" smtClean="0"/>
              <a:t>12/14/18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83D92-F388-DD44-8460-09A81F75D46A}" type="slidenum">
              <a:rPr lang="en-US" smtClean="0"/>
              <a:t>‹#›</a:t>
            </a:fld>
            <a:endParaRPr lang="en-US"/>
          </a:p>
        </p:txBody>
      </p:sp>
    </p:spTree>
    <p:extLst>
      <p:ext uri="{BB962C8B-B14F-4D97-AF65-F5344CB8AC3E}">
        <p14:creationId xmlns:p14="http://schemas.microsoft.com/office/powerpoint/2010/main" val="705518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0A29A0-B7A9-BB4A-BB86-C96DADED5A0C}" type="datetimeFigureOut">
              <a:rPr lang="en-US" smtClean="0"/>
              <a:t>12/14/18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83D92-F388-DD44-8460-09A81F75D46A}" type="slidenum">
              <a:rPr lang="en-US" smtClean="0"/>
              <a:t>‹#›</a:t>
            </a:fld>
            <a:endParaRPr lang="en-US"/>
          </a:p>
        </p:txBody>
      </p:sp>
    </p:spTree>
    <p:extLst>
      <p:ext uri="{BB962C8B-B14F-4D97-AF65-F5344CB8AC3E}">
        <p14:creationId xmlns:p14="http://schemas.microsoft.com/office/powerpoint/2010/main" val="1393239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0A29A0-B7A9-BB4A-BB86-C96DADED5A0C}" type="datetimeFigureOut">
              <a:rPr lang="en-US" smtClean="0"/>
              <a:t>12/14/18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C83D92-F388-DD44-8460-09A81F75D46A}" type="slidenum">
              <a:rPr lang="en-US" smtClean="0"/>
              <a:t>‹#›</a:t>
            </a:fld>
            <a:endParaRPr lang="en-US"/>
          </a:p>
        </p:txBody>
      </p:sp>
    </p:spTree>
    <p:extLst>
      <p:ext uri="{BB962C8B-B14F-4D97-AF65-F5344CB8AC3E}">
        <p14:creationId xmlns:p14="http://schemas.microsoft.com/office/powerpoint/2010/main" val="16942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0A29A0-B7A9-BB4A-BB86-C96DADED5A0C}" type="datetimeFigureOut">
              <a:rPr lang="en-US" smtClean="0"/>
              <a:t>12/14/18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C83D92-F388-DD44-8460-09A81F75D46A}" type="slidenum">
              <a:rPr lang="en-US" smtClean="0"/>
              <a:t>‹#›</a:t>
            </a:fld>
            <a:endParaRPr lang="en-US"/>
          </a:p>
        </p:txBody>
      </p:sp>
    </p:spTree>
    <p:extLst>
      <p:ext uri="{BB962C8B-B14F-4D97-AF65-F5344CB8AC3E}">
        <p14:creationId xmlns:p14="http://schemas.microsoft.com/office/powerpoint/2010/main" val="1286302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0A29A0-B7A9-BB4A-BB86-C96DADED5A0C}" type="datetimeFigureOut">
              <a:rPr lang="en-US" smtClean="0"/>
              <a:t>12/14/18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C83D92-F388-DD44-8460-09A81F75D46A}" type="slidenum">
              <a:rPr lang="en-US" smtClean="0"/>
              <a:t>‹#›</a:t>
            </a:fld>
            <a:endParaRPr lang="en-US"/>
          </a:p>
        </p:txBody>
      </p:sp>
    </p:spTree>
    <p:extLst>
      <p:ext uri="{BB962C8B-B14F-4D97-AF65-F5344CB8AC3E}">
        <p14:creationId xmlns:p14="http://schemas.microsoft.com/office/powerpoint/2010/main" val="165554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0A29A0-B7A9-BB4A-BB86-C96DADED5A0C}" type="datetimeFigureOut">
              <a:rPr lang="en-US" smtClean="0"/>
              <a:t>12/14/18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83D92-F388-DD44-8460-09A81F75D46A}" type="slidenum">
              <a:rPr lang="en-US" smtClean="0"/>
              <a:t>‹#›</a:t>
            </a:fld>
            <a:endParaRPr lang="en-US"/>
          </a:p>
        </p:txBody>
      </p:sp>
    </p:spTree>
    <p:extLst>
      <p:ext uri="{BB962C8B-B14F-4D97-AF65-F5344CB8AC3E}">
        <p14:creationId xmlns:p14="http://schemas.microsoft.com/office/powerpoint/2010/main" val="1475276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0A29A0-B7A9-BB4A-BB86-C96DADED5A0C}" type="datetimeFigureOut">
              <a:rPr lang="en-US" smtClean="0"/>
              <a:t>12/14/18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83D92-F388-DD44-8460-09A81F75D46A}" type="slidenum">
              <a:rPr lang="en-US" smtClean="0"/>
              <a:t>‹#›</a:t>
            </a:fld>
            <a:endParaRPr lang="en-US"/>
          </a:p>
        </p:txBody>
      </p:sp>
    </p:spTree>
    <p:extLst>
      <p:ext uri="{BB962C8B-B14F-4D97-AF65-F5344CB8AC3E}">
        <p14:creationId xmlns:p14="http://schemas.microsoft.com/office/powerpoint/2010/main" val="12009840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0A29A0-B7A9-BB4A-BB86-C96DADED5A0C}" type="datetimeFigureOut">
              <a:rPr lang="en-US" smtClean="0"/>
              <a:t>12/14/18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83D92-F388-DD44-8460-09A81F75D46A}" type="slidenum">
              <a:rPr lang="en-US" smtClean="0"/>
              <a:t>‹#›</a:t>
            </a:fld>
            <a:endParaRPr lang="en-US"/>
          </a:p>
        </p:txBody>
      </p:sp>
    </p:spTree>
    <p:extLst>
      <p:ext uri="{BB962C8B-B14F-4D97-AF65-F5344CB8AC3E}">
        <p14:creationId xmlns:p14="http://schemas.microsoft.com/office/powerpoint/2010/main" val="957053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NUL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CISC6930 Data Mining</a:t>
            </a:r>
            <a:br>
              <a:rPr lang="en-US" dirty="0" smtClean="0"/>
            </a:br>
            <a:r>
              <a:rPr lang="en-US" dirty="0" smtClean="0"/>
              <a:t>Assignment 5</a:t>
            </a:r>
            <a:endParaRPr lang="en-US" dirty="0"/>
          </a:p>
        </p:txBody>
      </p:sp>
      <p:sp>
        <p:nvSpPr>
          <p:cNvPr id="3" name="Subtitle 2"/>
          <p:cNvSpPr>
            <a:spLocks noGrp="1"/>
          </p:cNvSpPr>
          <p:nvPr>
            <p:ph type="subTitle" idx="1"/>
          </p:nvPr>
        </p:nvSpPr>
        <p:spPr>
          <a:xfrm>
            <a:off x="1524000" y="4411507"/>
            <a:ext cx="9144000" cy="1655762"/>
          </a:xfrm>
        </p:spPr>
        <p:txBody>
          <a:bodyPr>
            <a:normAutofit/>
          </a:bodyPr>
          <a:lstStyle/>
          <a:p>
            <a:r>
              <a:rPr lang="en-US" sz="3200" dirty="0" smtClean="0"/>
              <a:t>Youfei Zhang</a:t>
            </a:r>
          </a:p>
          <a:p>
            <a:r>
              <a:rPr lang="en-US" sz="3200" dirty="0" smtClean="0"/>
              <a:t>(yzhang737)</a:t>
            </a:r>
            <a:endParaRPr lang="en-US" sz="3200" dirty="0"/>
          </a:p>
        </p:txBody>
      </p:sp>
    </p:spTree>
    <p:extLst>
      <p:ext uri="{BB962C8B-B14F-4D97-AF65-F5344CB8AC3E}">
        <p14:creationId xmlns:p14="http://schemas.microsoft.com/office/powerpoint/2010/main" val="1585527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7990" y="2552504"/>
            <a:ext cx="4292600" cy="3098800"/>
          </a:xfrm>
          <a:prstGeom prst="rect">
            <a:avLst/>
          </a:prstGeom>
        </p:spPr>
      </p:pic>
      <p:sp>
        <p:nvSpPr>
          <p:cNvPr id="2" name="Title 1"/>
          <p:cNvSpPr>
            <a:spLocks noGrp="1"/>
          </p:cNvSpPr>
          <p:nvPr>
            <p:ph type="title"/>
          </p:nvPr>
        </p:nvSpPr>
        <p:spPr>
          <a:xfrm>
            <a:off x="453374" y="177331"/>
            <a:ext cx="10515600" cy="1325563"/>
          </a:xfrm>
        </p:spPr>
        <p:txBody>
          <a:bodyPr>
            <a:normAutofit/>
          </a:bodyPr>
          <a:lstStyle/>
          <a:p>
            <a:r>
              <a:rPr lang="en-US" sz="4000" dirty="0" smtClean="0"/>
              <a:t>Question 2: FP-tree</a:t>
            </a:r>
            <a:endParaRPr lang="en-US" sz="3100" dirty="0"/>
          </a:p>
        </p:txBody>
      </p:sp>
      <p:sp>
        <p:nvSpPr>
          <p:cNvPr id="5" name="TextBox 4"/>
          <p:cNvSpPr txBox="1"/>
          <p:nvPr/>
        </p:nvSpPr>
        <p:spPr>
          <a:xfrm>
            <a:off x="453374" y="1291500"/>
            <a:ext cx="10848038" cy="830997"/>
          </a:xfrm>
          <a:prstGeom prst="rect">
            <a:avLst/>
          </a:prstGeom>
          <a:noFill/>
        </p:spPr>
        <p:txBody>
          <a:bodyPr wrap="square" rtlCol="0">
            <a:spAutoFit/>
          </a:bodyPr>
          <a:lstStyle/>
          <a:p>
            <a:r>
              <a:rPr lang="en-US" sz="2400" dirty="0" smtClean="0">
                <a:latin typeface="+mj-lt"/>
              </a:rPr>
              <a:t>(b) </a:t>
            </a:r>
            <a:r>
              <a:rPr lang="en-US" sz="2400" dirty="0">
                <a:latin typeface="+mj-lt"/>
              </a:rPr>
              <a:t>Show d’s conditional pattern base (projected database), d’s conditional FP-tree, and find frequent patterns based on d’s conditional FP-tree. </a:t>
            </a:r>
          </a:p>
        </p:txBody>
      </p:sp>
      <p:sp>
        <p:nvSpPr>
          <p:cNvPr id="7" name="TextBox 6"/>
          <p:cNvSpPr txBox="1"/>
          <p:nvPr/>
        </p:nvSpPr>
        <p:spPr>
          <a:xfrm>
            <a:off x="7868283" y="3004192"/>
            <a:ext cx="3940865" cy="3416320"/>
          </a:xfrm>
          <a:prstGeom prst="rect">
            <a:avLst/>
          </a:prstGeom>
          <a:noFill/>
        </p:spPr>
        <p:txBody>
          <a:bodyPr wrap="square" rtlCol="0">
            <a:spAutoFit/>
          </a:bodyPr>
          <a:lstStyle/>
          <a:p>
            <a:r>
              <a:rPr lang="en-US" sz="2400" b="1" dirty="0" smtClean="0">
                <a:latin typeface="+mj-lt"/>
              </a:rPr>
              <a:t>Mining subtrees ends with d</a:t>
            </a:r>
          </a:p>
          <a:p>
            <a:r>
              <a:rPr lang="en-US" sz="2400" b="1" dirty="0" smtClean="0">
                <a:latin typeface="+mj-lt"/>
              </a:rPr>
              <a:t>Frequent </a:t>
            </a:r>
            <a:r>
              <a:rPr lang="en-US" sz="2400" b="1" dirty="0" err="1" smtClean="0">
                <a:latin typeface="+mj-lt"/>
              </a:rPr>
              <a:t>itemsets</a:t>
            </a:r>
            <a:r>
              <a:rPr lang="en-US" sz="2400" b="1" dirty="0" smtClean="0">
                <a:latin typeface="+mj-lt"/>
              </a:rPr>
              <a:t>:</a:t>
            </a:r>
          </a:p>
          <a:p>
            <a:r>
              <a:rPr lang="en-US" sz="2400" dirty="0" smtClean="0"/>
              <a:t>cd: 2 </a:t>
            </a:r>
          </a:p>
          <a:p>
            <a:r>
              <a:rPr lang="en-US" sz="2400" dirty="0" err="1"/>
              <a:t>b</a:t>
            </a:r>
            <a:r>
              <a:rPr lang="en-US" sz="2400" dirty="0" err="1" smtClean="0"/>
              <a:t>d</a:t>
            </a:r>
            <a:r>
              <a:rPr lang="en-US" sz="2400" dirty="0" smtClean="0"/>
              <a:t>: 2</a:t>
            </a:r>
          </a:p>
          <a:p>
            <a:r>
              <a:rPr lang="en-US" sz="2400" dirty="0" smtClean="0"/>
              <a:t>ad: 2</a:t>
            </a:r>
            <a:endParaRPr lang="cs-CZ" sz="2400" dirty="0" smtClean="0"/>
          </a:p>
          <a:p>
            <a:endParaRPr lang="en-US" sz="2400" dirty="0" smtClean="0">
              <a:latin typeface="+mj-lt"/>
            </a:endParaRPr>
          </a:p>
          <a:p>
            <a:r>
              <a:rPr lang="en-US" sz="2400" b="1" dirty="0" smtClean="0">
                <a:latin typeface="+mj-lt"/>
              </a:rPr>
              <a:t>Frequent patterns:</a:t>
            </a:r>
          </a:p>
          <a:p>
            <a:r>
              <a:rPr lang="en-US" sz="2400" dirty="0" smtClean="0">
                <a:effectLst/>
                <a:latin typeface="+mj-lt"/>
              </a:rPr>
              <a:t>{d}, {cd}, {</a:t>
            </a:r>
            <a:r>
              <a:rPr lang="en-US" sz="2400" dirty="0" err="1" smtClean="0">
                <a:effectLst/>
                <a:latin typeface="+mj-lt"/>
              </a:rPr>
              <a:t>bd</a:t>
            </a:r>
            <a:r>
              <a:rPr lang="en-US" sz="2400" dirty="0" smtClean="0">
                <a:effectLst/>
                <a:latin typeface="+mj-lt"/>
              </a:rPr>
              <a:t>}, {ad}, {</a:t>
            </a:r>
            <a:r>
              <a:rPr lang="en-US" sz="2400" dirty="0" err="1" smtClean="0">
                <a:effectLst/>
                <a:latin typeface="+mj-lt"/>
              </a:rPr>
              <a:t>acd</a:t>
            </a:r>
            <a:r>
              <a:rPr lang="en-US" sz="2400" dirty="0" smtClean="0">
                <a:effectLst/>
                <a:latin typeface="+mj-lt"/>
              </a:rPr>
              <a:t>}, </a:t>
            </a:r>
          </a:p>
          <a:p>
            <a:r>
              <a:rPr lang="en-US" sz="2400" dirty="0" smtClean="0">
                <a:latin typeface="+mj-lt"/>
              </a:rPr>
              <a:t>{</a:t>
            </a:r>
            <a:r>
              <a:rPr lang="en-US" sz="2400" dirty="0" err="1" smtClean="0">
                <a:latin typeface="+mj-lt"/>
              </a:rPr>
              <a:t>abd</a:t>
            </a:r>
            <a:r>
              <a:rPr lang="en-US" sz="2400" dirty="0" smtClean="0">
                <a:latin typeface="+mj-lt"/>
              </a:rPr>
              <a:t>}</a:t>
            </a:r>
            <a:endParaRPr lang="en-US" sz="2400" dirty="0" smtClean="0">
              <a:effectLst/>
              <a:latin typeface="+mj-lt"/>
            </a:endParaRPr>
          </a:p>
        </p:txBody>
      </p:sp>
      <p:sp>
        <p:nvSpPr>
          <p:cNvPr id="8" name="TextBox 7"/>
          <p:cNvSpPr txBox="1"/>
          <p:nvPr/>
        </p:nvSpPr>
        <p:spPr>
          <a:xfrm>
            <a:off x="3523408" y="5824879"/>
            <a:ext cx="3940865" cy="461665"/>
          </a:xfrm>
          <a:prstGeom prst="rect">
            <a:avLst/>
          </a:prstGeom>
          <a:noFill/>
        </p:spPr>
        <p:txBody>
          <a:bodyPr wrap="square" rtlCol="0">
            <a:spAutoFit/>
          </a:bodyPr>
          <a:lstStyle/>
          <a:p>
            <a:r>
              <a:rPr lang="en-US" sz="2400" b="1" smtClean="0">
                <a:latin typeface="+mj-lt"/>
              </a:rPr>
              <a:t>d’s conditional FP-tree</a:t>
            </a:r>
            <a:endParaRPr lang="en-US" sz="2400" b="1" dirty="0" smtClean="0">
              <a:effectLst/>
              <a:latin typeface="+mj-lt"/>
            </a:endParaRPr>
          </a:p>
        </p:txBody>
      </p:sp>
      <p:sp>
        <p:nvSpPr>
          <p:cNvPr id="10" name="Rectangle 9"/>
          <p:cNvSpPr/>
          <p:nvPr/>
        </p:nvSpPr>
        <p:spPr>
          <a:xfrm>
            <a:off x="3054484" y="4101904"/>
            <a:ext cx="728421" cy="340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b</a:t>
            </a:r>
            <a:r>
              <a:rPr lang="en-US" dirty="0" smtClean="0"/>
              <a:t>: 2</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374" y="2346706"/>
            <a:ext cx="2235200" cy="4038600"/>
          </a:xfrm>
          <a:prstGeom prst="rect">
            <a:avLst/>
          </a:prstGeom>
        </p:spPr>
      </p:pic>
    </p:spTree>
    <p:extLst>
      <p:ext uri="{BB962C8B-B14F-4D97-AF65-F5344CB8AC3E}">
        <p14:creationId xmlns:p14="http://schemas.microsoft.com/office/powerpoint/2010/main" val="1863513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374" y="0"/>
            <a:ext cx="10515600" cy="1325563"/>
          </a:xfrm>
        </p:spPr>
        <p:txBody>
          <a:bodyPr>
            <a:normAutofit/>
          </a:bodyPr>
          <a:lstStyle/>
          <a:p>
            <a:r>
              <a:rPr lang="en-US" sz="4000" dirty="0" smtClean="0"/>
              <a:t>Question </a:t>
            </a:r>
            <a:r>
              <a:rPr lang="en-US" sz="4000" dirty="0"/>
              <a:t>3</a:t>
            </a:r>
            <a:r>
              <a:rPr lang="en-US" sz="4000" dirty="0" smtClean="0"/>
              <a:t>: GSP Algorithm</a:t>
            </a:r>
            <a:endParaRPr lang="en-US" sz="3100" dirty="0"/>
          </a:p>
        </p:txBody>
      </p:sp>
      <p:sp>
        <p:nvSpPr>
          <p:cNvPr id="5" name="TextBox 4"/>
          <p:cNvSpPr txBox="1"/>
          <p:nvPr/>
        </p:nvSpPr>
        <p:spPr>
          <a:xfrm>
            <a:off x="453374" y="1114169"/>
            <a:ext cx="10848038" cy="1569660"/>
          </a:xfrm>
          <a:prstGeom prst="rect">
            <a:avLst/>
          </a:prstGeom>
          <a:noFill/>
        </p:spPr>
        <p:txBody>
          <a:bodyPr wrap="square" rtlCol="0">
            <a:spAutoFit/>
          </a:bodyPr>
          <a:lstStyle/>
          <a:p>
            <a:r>
              <a:rPr lang="en-US" sz="2400" dirty="0"/>
              <a:t>In the GSP algorithm, suppose we have the length-3 frequent pattern set L3 as follows: </a:t>
            </a:r>
          </a:p>
          <a:p>
            <a:r>
              <a:rPr lang="en-US" sz="2400" dirty="0" smtClean="0">
                <a:latin typeface="+mj-lt"/>
              </a:rPr>
              <a:t>Generate </a:t>
            </a:r>
            <a:r>
              <a:rPr lang="en-US" sz="2400" dirty="0">
                <a:latin typeface="+mj-lt"/>
              </a:rPr>
              <a:t>length-4 candidates set C4 and frequent pattern set L4. Show your work by writing down the details of the join and prune steps. </a:t>
            </a:r>
          </a:p>
        </p:txBody>
      </p:sp>
      <p:sp>
        <p:nvSpPr>
          <p:cNvPr id="7" name="TextBox 6"/>
          <p:cNvSpPr txBox="1"/>
          <p:nvPr/>
        </p:nvSpPr>
        <p:spPr>
          <a:xfrm>
            <a:off x="4000612" y="2995699"/>
            <a:ext cx="2651696" cy="3416320"/>
          </a:xfrm>
          <a:prstGeom prst="rect">
            <a:avLst/>
          </a:prstGeom>
          <a:noFill/>
        </p:spPr>
        <p:txBody>
          <a:bodyPr wrap="square" rtlCol="0">
            <a:spAutoFit/>
          </a:bodyPr>
          <a:lstStyle/>
          <a:p>
            <a:r>
              <a:rPr lang="en-US" sz="2400" smtClean="0">
                <a:effectLst/>
                <a:latin typeface="+mj-lt"/>
              </a:rPr>
              <a:t>L3 </a:t>
            </a:r>
            <a:r>
              <a:rPr lang="en-US" sz="2400" dirty="0" smtClean="0">
                <a:effectLst/>
                <a:latin typeface="+mj-lt"/>
              </a:rPr>
              <a:t>-&gt; C4: </a:t>
            </a:r>
          </a:p>
          <a:p>
            <a:r>
              <a:rPr lang="en-US" sz="2400" dirty="0" smtClean="0">
                <a:latin typeface="+mj-lt"/>
              </a:rPr>
              <a:t>Step 1: join </a:t>
            </a:r>
          </a:p>
          <a:p>
            <a:endParaRPr lang="en-US" sz="2400" dirty="0" smtClean="0">
              <a:latin typeface="+mj-lt"/>
            </a:endParaRPr>
          </a:p>
          <a:p>
            <a:r>
              <a:rPr lang="en-US" sz="2400" dirty="0" smtClean="0">
                <a:effectLst/>
                <a:latin typeface="+mj-lt"/>
              </a:rPr>
              <a:t>&lt;{2} {3} {4} {5}&gt;</a:t>
            </a:r>
          </a:p>
          <a:p>
            <a:r>
              <a:rPr lang="en-US" sz="2400" dirty="0" smtClean="0">
                <a:latin typeface="+mj-lt"/>
              </a:rPr>
              <a:t>&lt;{1} {2} {3} {4}&gt;</a:t>
            </a:r>
          </a:p>
          <a:p>
            <a:r>
              <a:rPr lang="en-US" sz="2400" dirty="0" smtClean="0">
                <a:effectLst/>
                <a:latin typeface="+mj-lt"/>
              </a:rPr>
              <a:t>&lt;{1} {2 5} {3}&gt;</a:t>
            </a:r>
          </a:p>
          <a:p>
            <a:r>
              <a:rPr lang="en-US" sz="2400" dirty="0" smtClean="0">
                <a:latin typeface="+mj-lt"/>
              </a:rPr>
              <a:t>&lt;{2 5} {3 4}&gt;</a:t>
            </a:r>
          </a:p>
          <a:p>
            <a:r>
              <a:rPr lang="en-US" sz="2400" dirty="0" smtClean="0">
                <a:latin typeface="+mj-lt"/>
              </a:rPr>
              <a:t>&lt;{5} {3 4} {5}&gt;</a:t>
            </a:r>
          </a:p>
          <a:p>
            <a:r>
              <a:rPr lang="en-US" sz="2400" dirty="0" smtClean="0">
                <a:latin typeface="+mj-lt"/>
              </a:rPr>
              <a:t>&lt;{1} {5} {34}</a:t>
            </a:r>
            <a:endParaRPr lang="en-US" sz="2400" dirty="0">
              <a:effectLst/>
              <a:latin typeface="+mj-lt"/>
            </a:endParaRPr>
          </a:p>
        </p:txBody>
      </p:sp>
      <p:sp>
        <p:nvSpPr>
          <p:cNvPr id="8" name="TextBox 7"/>
          <p:cNvSpPr txBox="1"/>
          <p:nvPr/>
        </p:nvSpPr>
        <p:spPr>
          <a:xfrm>
            <a:off x="6884492" y="2995699"/>
            <a:ext cx="4416920" cy="3416320"/>
          </a:xfrm>
          <a:prstGeom prst="rect">
            <a:avLst/>
          </a:prstGeom>
          <a:noFill/>
        </p:spPr>
        <p:txBody>
          <a:bodyPr wrap="square" rtlCol="0">
            <a:spAutoFit/>
          </a:bodyPr>
          <a:lstStyle/>
          <a:p>
            <a:endParaRPr lang="en-US" sz="2400" dirty="0" smtClean="0">
              <a:latin typeface="+mj-lt"/>
            </a:endParaRPr>
          </a:p>
          <a:p>
            <a:r>
              <a:rPr lang="en-US" sz="2400" dirty="0" smtClean="0">
                <a:latin typeface="+mj-lt"/>
              </a:rPr>
              <a:t>Step 2: pruning</a:t>
            </a:r>
          </a:p>
          <a:p>
            <a:endParaRPr lang="en-US" sz="2400" dirty="0" smtClean="0">
              <a:latin typeface="+mj-lt"/>
            </a:endParaRPr>
          </a:p>
          <a:p>
            <a:r>
              <a:rPr lang="en-US" sz="2400" dirty="0" smtClean="0">
                <a:effectLst/>
                <a:latin typeface="+mj-lt"/>
              </a:rPr>
              <a:t>&lt;{2} {3} {4} {5}&gt;  prune</a:t>
            </a:r>
          </a:p>
          <a:p>
            <a:r>
              <a:rPr lang="en-US" sz="2400" dirty="0" smtClean="0">
                <a:latin typeface="+mj-lt"/>
              </a:rPr>
              <a:t>&lt;{1} {2} {3} {4}&gt; prune </a:t>
            </a:r>
          </a:p>
          <a:p>
            <a:r>
              <a:rPr lang="en-US" sz="2400" dirty="0" smtClean="0">
                <a:solidFill>
                  <a:srgbClr val="FF0000"/>
                </a:solidFill>
                <a:effectLst/>
                <a:latin typeface="+mj-lt"/>
              </a:rPr>
              <a:t>&lt;{1} {2 5} {3}&gt;  keep </a:t>
            </a:r>
          </a:p>
          <a:p>
            <a:r>
              <a:rPr lang="en-US" sz="2400" dirty="0" smtClean="0">
                <a:latin typeface="+mj-lt"/>
              </a:rPr>
              <a:t>&lt;{2 5} {3 4}&gt; prune</a:t>
            </a:r>
          </a:p>
          <a:p>
            <a:r>
              <a:rPr lang="en-US" sz="2400" dirty="0" smtClean="0">
                <a:latin typeface="+mj-lt"/>
              </a:rPr>
              <a:t>&lt;{5} {3 4} {5}&gt; prune</a:t>
            </a:r>
          </a:p>
          <a:p>
            <a:r>
              <a:rPr lang="en-US" sz="2400" dirty="0" smtClean="0">
                <a:latin typeface="+mj-lt"/>
              </a:rPr>
              <a:t>&lt;{1} {5} {34} prune </a:t>
            </a:r>
            <a:endParaRPr lang="en-US" sz="2400" dirty="0">
              <a:effectLst/>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659" y="3264977"/>
            <a:ext cx="2260600" cy="2590800"/>
          </a:xfrm>
          <a:prstGeom prst="rect">
            <a:avLst/>
          </a:prstGeom>
        </p:spPr>
      </p:pic>
    </p:spTree>
    <p:extLst>
      <p:ext uri="{BB962C8B-B14F-4D97-AF65-F5344CB8AC3E}">
        <p14:creationId xmlns:p14="http://schemas.microsoft.com/office/powerpoint/2010/main" val="1212574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374" y="0"/>
            <a:ext cx="10515600" cy="1325563"/>
          </a:xfrm>
        </p:spPr>
        <p:txBody>
          <a:bodyPr>
            <a:normAutofit/>
          </a:bodyPr>
          <a:lstStyle/>
          <a:p>
            <a:r>
              <a:rPr lang="en-US" sz="4000" dirty="0" smtClean="0"/>
              <a:t>Question </a:t>
            </a:r>
            <a:r>
              <a:rPr lang="en-US" sz="4000" dirty="0"/>
              <a:t>3</a:t>
            </a:r>
            <a:r>
              <a:rPr lang="en-US" sz="4000" dirty="0" smtClean="0"/>
              <a:t>: GSP Algorithm</a:t>
            </a:r>
            <a:endParaRPr lang="en-US" sz="3100" dirty="0"/>
          </a:p>
        </p:txBody>
      </p:sp>
      <p:sp>
        <p:nvSpPr>
          <p:cNvPr id="8" name="TextBox 7"/>
          <p:cNvSpPr txBox="1"/>
          <p:nvPr/>
        </p:nvSpPr>
        <p:spPr>
          <a:xfrm>
            <a:off x="640060" y="3441680"/>
            <a:ext cx="4416920" cy="3416320"/>
          </a:xfrm>
          <a:prstGeom prst="rect">
            <a:avLst/>
          </a:prstGeom>
          <a:noFill/>
        </p:spPr>
        <p:txBody>
          <a:bodyPr wrap="square" rtlCol="0">
            <a:spAutoFit/>
          </a:bodyPr>
          <a:lstStyle/>
          <a:p>
            <a:endParaRPr lang="en-US" sz="2400" dirty="0" smtClean="0">
              <a:latin typeface="+mj-lt"/>
            </a:endParaRPr>
          </a:p>
          <a:p>
            <a:r>
              <a:rPr lang="en-US" sz="2400" dirty="0" smtClean="0">
                <a:latin typeface="+mj-lt"/>
              </a:rPr>
              <a:t>Step 2: pruning</a:t>
            </a:r>
          </a:p>
          <a:p>
            <a:endParaRPr lang="en-US" sz="2400" dirty="0" smtClean="0">
              <a:latin typeface="+mj-lt"/>
            </a:endParaRPr>
          </a:p>
          <a:p>
            <a:r>
              <a:rPr lang="en-US" sz="2400" dirty="0" smtClean="0">
                <a:effectLst/>
                <a:latin typeface="+mj-lt"/>
              </a:rPr>
              <a:t>&lt;{2} {3} {4} {5}&gt;  prune</a:t>
            </a:r>
          </a:p>
          <a:p>
            <a:r>
              <a:rPr lang="en-US" sz="2400" dirty="0" smtClean="0">
                <a:latin typeface="+mj-lt"/>
              </a:rPr>
              <a:t>&lt;{1} {2} {3} {4}&gt; prune </a:t>
            </a:r>
          </a:p>
          <a:p>
            <a:r>
              <a:rPr lang="en-US" sz="2400" dirty="0" smtClean="0">
                <a:solidFill>
                  <a:srgbClr val="FF0000"/>
                </a:solidFill>
                <a:effectLst/>
                <a:latin typeface="+mj-lt"/>
              </a:rPr>
              <a:t>&lt;{1} {2 5} {3}&gt;  keep </a:t>
            </a:r>
          </a:p>
          <a:p>
            <a:r>
              <a:rPr lang="en-US" sz="2400" dirty="0" smtClean="0">
                <a:latin typeface="+mj-lt"/>
              </a:rPr>
              <a:t>&lt;{2 5} {3 4}&gt; prune</a:t>
            </a:r>
          </a:p>
          <a:p>
            <a:r>
              <a:rPr lang="en-US" sz="2400" dirty="0" smtClean="0">
                <a:latin typeface="+mj-lt"/>
              </a:rPr>
              <a:t>&lt;{5} {3 4} {5}&gt; prune</a:t>
            </a:r>
          </a:p>
          <a:p>
            <a:r>
              <a:rPr lang="en-US" sz="2400" dirty="0" smtClean="0">
                <a:latin typeface="+mj-lt"/>
              </a:rPr>
              <a:t>&lt;{1} {5} {34} prune </a:t>
            </a:r>
            <a:endParaRPr lang="en-US" sz="2400" dirty="0">
              <a:effectLst/>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1797343629"/>
              </p:ext>
            </p:extLst>
          </p:nvPr>
        </p:nvGraphicFramePr>
        <p:xfrm>
          <a:off x="4217013" y="1174453"/>
          <a:ext cx="3656126" cy="5477896"/>
        </p:xfrm>
        <a:graphic>
          <a:graphicData uri="http://schemas.openxmlformats.org/drawingml/2006/table">
            <a:tbl>
              <a:tblPr firstRow="1" bandRow="1">
                <a:tableStyleId>{B301B821-A1FF-4177-AEE7-76D212191A09}</a:tableStyleId>
              </a:tblPr>
              <a:tblGrid>
                <a:gridCol w="1672093"/>
                <a:gridCol w="1503586"/>
                <a:gridCol w="480447"/>
              </a:tblGrid>
              <a:tr h="604727">
                <a:tc>
                  <a:txBody>
                    <a:bodyPr/>
                    <a:lstStyle/>
                    <a:p>
                      <a:r>
                        <a:rPr lang="en-US" dirty="0" err="1" smtClean="0"/>
                        <a:t>Ck</a:t>
                      </a:r>
                      <a:endParaRPr lang="en-US" dirty="0"/>
                    </a:p>
                  </a:txBody>
                  <a:tcPr/>
                </a:tc>
                <a:tc>
                  <a:txBody>
                    <a:bodyPr/>
                    <a:lstStyle/>
                    <a:p>
                      <a:r>
                        <a:rPr lang="en-US" dirty="0" smtClean="0"/>
                        <a:t>L(k-1)</a:t>
                      </a:r>
                      <a:endParaRPr lang="en-US" dirty="0"/>
                    </a:p>
                  </a:txBody>
                  <a:tcPr/>
                </a:tc>
                <a:tc>
                  <a:txBody>
                    <a:bodyPr/>
                    <a:lstStyle/>
                    <a:p>
                      <a:endParaRPr lang="en-US">
                        <a:solidFill>
                          <a:schemeClr val="tx1"/>
                        </a:solidFill>
                      </a:endParaRPr>
                    </a:p>
                  </a:txBody>
                  <a:tcPr/>
                </a:tc>
              </a:tr>
              <a:tr h="604727">
                <a:tc>
                  <a:txBody>
                    <a:bodyPr/>
                    <a:lstStyle/>
                    <a:p>
                      <a:r>
                        <a:rPr lang="en-US" sz="1800" b="0" kern="1200" dirty="0" smtClean="0">
                          <a:solidFill>
                            <a:schemeClr val="tx1"/>
                          </a:solidFill>
                          <a:effectLst/>
                          <a:latin typeface="+mn-lt"/>
                          <a:ea typeface="+mn-ea"/>
                          <a:cs typeface="+mn-cs"/>
                        </a:rPr>
                        <a:t>&lt;{2} {3} {4} {5}&gt; </a:t>
                      </a:r>
                      <a:endParaRPr lang="en-US" b="0" dirty="0">
                        <a:solidFill>
                          <a:schemeClr val="tx1"/>
                        </a:solidFill>
                      </a:endParaRPr>
                    </a:p>
                  </a:txBody>
                  <a:tcPr/>
                </a:tc>
                <a:tc>
                  <a:txBody>
                    <a:bodyPr/>
                    <a:lstStyle/>
                    <a:p>
                      <a:r>
                        <a:rPr lang="en-US" sz="1800" b="0" kern="1200" dirty="0" smtClean="0">
                          <a:solidFill>
                            <a:schemeClr val="tx1"/>
                          </a:solidFill>
                          <a:effectLst/>
                          <a:latin typeface="+mn-lt"/>
                          <a:ea typeface="+mn-ea"/>
                          <a:cs typeface="+mn-cs"/>
                        </a:rPr>
                        <a:t>&lt;{2} {3} {4} &gt;</a:t>
                      </a:r>
                      <a:endParaRPr lang="en-US" b="0" dirty="0">
                        <a:solidFill>
                          <a:schemeClr val="tx1"/>
                        </a:solidFill>
                      </a:endParaRPr>
                    </a:p>
                  </a:txBody>
                  <a:tcPr/>
                </a:tc>
                <a:tc>
                  <a:txBody>
                    <a:bodyPr/>
                    <a:lstStyle/>
                    <a:p>
                      <a:r>
                        <a:rPr lang="en-US" b="0" dirty="0" smtClean="0">
                          <a:solidFill>
                            <a:schemeClr val="tx1"/>
                          </a:solidFill>
                        </a:rPr>
                        <a:t>Y</a:t>
                      </a:r>
                      <a:endParaRPr lang="en-US" b="0" dirty="0">
                        <a:solidFill>
                          <a:schemeClr val="tx1"/>
                        </a:solidFill>
                      </a:endParaRPr>
                    </a:p>
                  </a:txBody>
                  <a:tcPr/>
                </a:tc>
              </a:tr>
              <a:tr h="604727">
                <a:tc>
                  <a:txBody>
                    <a:bodyPr/>
                    <a:lstStyle/>
                    <a:p>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effectLst/>
                          <a:latin typeface="+mn-lt"/>
                          <a:ea typeface="+mn-ea"/>
                          <a:cs typeface="+mn-cs"/>
                        </a:rPr>
                        <a:t>&lt;{3} {4} {5}&gt; </a:t>
                      </a:r>
                      <a:endParaRPr lang="en-US" b="0" dirty="0" smtClean="0">
                        <a:solidFill>
                          <a:schemeClr val="tx1"/>
                        </a:solidFill>
                      </a:endParaRPr>
                    </a:p>
                  </a:txBody>
                  <a:tcPr/>
                </a:tc>
                <a:tc>
                  <a:txBody>
                    <a:bodyPr/>
                    <a:lstStyle/>
                    <a:p>
                      <a:r>
                        <a:rPr lang="en-US" b="0" dirty="0" smtClean="0">
                          <a:solidFill>
                            <a:schemeClr val="tx1"/>
                          </a:solidFill>
                        </a:rPr>
                        <a:t>Y</a:t>
                      </a:r>
                      <a:endParaRPr lang="en-US" b="0" dirty="0">
                        <a:solidFill>
                          <a:schemeClr val="tx1"/>
                        </a:solidFill>
                      </a:endParaRPr>
                    </a:p>
                  </a:txBody>
                  <a:tcPr/>
                </a:tc>
              </a:tr>
              <a:tr h="604727">
                <a:tc>
                  <a:txBody>
                    <a:bodyPr/>
                    <a:lstStyle/>
                    <a:p>
                      <a:endParaRPr lang="en-US" b="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effectLst/>
                          <a:latin typeface="+mn-lt"/>
                          <a:ea typeface="+mn-ea"/>
                          <a:cs typeface="+mn-cs"/>
                        </a:rPr>
                        <a:t>&lt;{2} {4} {5}&gt; </a:t>
                      </a:r>
                      <a:endParaRPr lang="en-US" b="0" dirty="0" smtClean="0">
                        <a:solidFill>
                          <a:schemeClr val="tx1"/>
                        </a:solidFill>
                      </a:endParaRPr>
                    </a:p>
                    <a:p>
                      <a:endParaRPr lang="en-US" b="0" dirty="0">
                        <a:solidFill>
                          <a:schemeClr val="tx1"/>
                        </a:solidFill>
                      </a:endParaRPr>
                    </a:p>
                  </a:txBody>
                  <a:tcPr/>
                </a:tc>
                <a:tc>
                  <a:txBody>
                    <a:bodyPr/>
                    <a:lstStyle/>
                    <a:p>
                      <a:r>
                        <a:rPr lang="en-US" b="0" dirty="0" smtClean="0">
                          <a:solidFill>
                            <a:schemeClr val="tx1"/>
                          </a:solidFill>
                        </a:rPr>
                        <a:t>N</a:t>
                      </a:r>
                      <a:endParaRPr lang="en-US" b="0" dirty="0">
                        <a:solidFill>
                          <a:schemeClr val="tx1"/>
                        </a:solidFill>
                      </a:endParaRPr>
                    </a:p>
                  </a:txBody>
                  <a:tcPr/>
                </a:tc>
              </a:tr>
              <a:tr h="604727">
                <a:tc>
                  <a:txBody>
                    <a:bodyPr/>
                    <a:lstStyle/>
                    <a:p>
                      <a:endParaRPr lang="en-US" b="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effectLst/>
                          <a:latin typeface="+mn-lt"/>
                          <a:ea typeface="+mn-ea"/>
                          <a:cs typeface="+mn-cs"/>
                        </a:rPr>
                        <a:t>&lt;{2} {3} {5} &gt;</a:t>
                      </a:r>
                      <a:endParaRPr lang="en-US" b="0" dirty="0" smtClean="0">
                        <a:solidFill>
                          <a:schemeClr val="tx1"/>
                        </a:solidFill>
                      </a:endParaRPr>
                    </a:p>
                  </a:txBody>
                  <a:tcPr/>
                </a:tc>
                <a:tc>
                  <a:txBody>
                    <a:bodyPr/>
                    <a:lstStyle/>
                    <a:p>
                      <a:r>
                        <a:rPr lang="en-US" b="0" dirty="0" smtClean="0">
                          <a:solidFill>
                            <a:schemeClr val="tx1"/>
                          </a:solidFill>
                        </a:rPr>
                        <a:t>N</a:t>
                      </a:r>
                      <a:endParaRPr lang="en-US" b="0" dirty="0">
                        <a:solidFill>
                          <a:schemeClr val="tx1"/>
                        </a:solidFill>
                      </a:endParaRPr>
                    </a:p>
                  </a:txBody>
                  <a:tcPr/>
                </a:tc>
              </a:tr>
              <a:tr h="604727">
                <a:tc>
                  <a:txBody>
                    <a:bodyPr/>
                    <a:lstStyle/>
                    <a:p>
                      <a:r>
                        <a:rPr lang="en-US" sz="1800" kern="1200" dirty="0" smtClean="0">
                          <a:solidFill>
                            <a:schemeClr val="dk1"/>
                          </a:solidFill>
                          <a:latin typeface="+mn-lt"/>
                          <a:ea typeface="+mn-ea"/>
                          <a:cs typeface="+mn-cs"/>
                        </a:rPr>
                        <a:t>&lt;{1} {2} {3} {4}&gt; </a:t>
                      </a:r>
                      <a:endParaRPr lang="en-US" dirty="0">
                        <a:solidFill>
                          <a:schemeClr val="tx1"/>
                        </a:solidFill>
                      </a:endParaRPr>
                    </a:p>
                  </a:txBody>
                  <a:tcPr/>
                </a:tc>
                <a:tc>
                  <a:txBody>
                    <a:bodyPr/>
                    <a:lstStyle/>
                    <a:p>
                      <a:r>
                        <a:rPr lang="en-US" sz="1800" kern="1200" dirty="0" smtClean="0">
                          <a:solidFill>
                            <a:schemeClr val="dk1"/>
                          </a:solidFill>
                          <a:latin typeface="+mn-lt"/>
                          <a:ea typeface="+mn-ea"/>
                          <a:cs typeface="+mn-cs"/>
                        </a:rPr>
                        <a:t>&lt;{1} {2} {3} &gt;</a:t>
                      </a:r>
                      <a:endParaRPr lang="en-US" dirty="0">
                        <a:solidFill>
                          <a:schemeClr val="tx1"/>
                        </a:solidFill>
                      </a:endParaRPr>
                    </a:p>
                  </a:txBody>
                  <a:tcPr/>
                </a:tc>
                <a:tc>
                  <a:txBody>
                    <a:bodyPr/>
                    <a:lstStyle/>
                    <a:p>
                      <a:r>
                        <a:rPr lang="en-US" dirty="0" smtClean="0">
                          <a:solidFill>
                            <a:schemeClr val="tx1"/>
                          </a:solidFill>
                        </a:rPr>
                        <a:t>Y</a:t>
                      </a:r>
                      <a:endParaRPr lang="en-US" dirty="0">
                        <a:solidFill>
                          <a:schemeClr val="tx1"/>
                        </a:solidFill>
                      </a:endParaRPr>
                    </a:p>
                  </a:txBody>
                  <a:tcPr/>
                </a:tc>
              </a:tr>
              <a:tr h="604727">
                <a:tc>
                  <a:txBody>
                    <a:bodyPr/>
                    <a:lstStyle/>
                    <a:p>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&lt;{1} {2} {4}&gt; </a:t>
                      </a:r>
                      <a:endParaRPr lang="en-US" dirty="0" smtClean="0">
                        <a:solidFill>
                          <a:schemeClr val="tx1"/>
                        </a:solidFill>
                      </a:endParaRPr>
                    </a:p>
                  </a:txBody>
                  <a:tcPr/>
                </a:tc>
                <a:tc>
                  <a:txBody>
                    <a:bodyPr/>
                    <a:lstStyle/>
                    <a:p>
                      <a:r>
                        <a:rPr lang="en-US" dirty="0" smtClean="0">
                          <a:solidFill>
                            <a:schemeClr val="tx1"/>
                          </a:solidFill>
                        </a:rPr>
                        <a:t>N</a:t>
                      </a:r>
                      <a:endParaRPr lang="en-US" dirty="0">
                        <a:solidFill>
                          <a:schemeClr val="tx1"/>
                        </a:solidFill>
                      </a:endParaRPr>
                    </a:p>
                  </a:txBody>
                  <a:tcPr/>
                </a:tc>
              </a:tr>
              <a:tr h="604727">
                <a:tc>
                  <a:txBody>
                    <a:bodyPr/>
                    <a:lstStyle/>
                    <a:p>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&lt;{1} {3} {4}&gt; </a:t>
                      </a:r>
                      <a:endParaRPr lang="en-US" dirty="0" smtClean="0">
                        <a:solidFill>
                          <a:schemeClr val="tx1"/>
                        </a:solidFill>
                      </a:endParaRPr>
                    </a:p>
                  </a:txBody>
                  <a:tcPr/>
                </a:tc>
                <a:tc>
                  <a:txBody>
                    <a:bodyPr/>
                    <a:lstStyle/>
                    <a:p>
                      <a:r>
                        <a:rPr lang="en-US" dirty="0" smtClean="0">
                          <a:solidFill>
                            <a:schemeClr val="tx1"/>
                          </a:solidFill>
                        </a:rPr>
                        <a:t>N</a:t>
                      </a:r>
                      <a:endParaRPr lang="en-US" dirty="0">
                        <a:solidFill>
                          <a:schemeClr val="tx1"/>
                        </a:solidFill>
                      </a:endParaRPr>
                    </a:p>
                  </a:txBody>
                  <a:tcPr/>
                </a:tc>
              </a:tr>
              <a:tr h="604727">
                <a:tc>
                  <a:txBody>
                    <a:bodyPr/>
                    <a:lstStyle/>
                    <a:p>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&lt;{2} {3} {4}&gt; </a:t>
                      </a:r>
                      <a:endParaRPr lang="en-US" dirty="0" smtClean="0">
                        <a:solidFill>
                          <a:schemeClr val="tx1"/>
                        </a:solidFill>
                      </a:endParaRPr>
                    </a:p>
                  </a:txBody>
                  <a:tcPr/>
                </a:tc>
                <a:tc>
                  <a:txBody>
                    <a:bodyPr/>
                    <a:lstStyle/>
                    <a:p>
                      <a:r>
                        <a:rPr lang="en-US" dirty="0" smtClean="0">
                          <a:solidFill>
                            <a:schemeClr val="tx1"/>
                          </a:solidFill>
                        </a:rPr>
                        <a:t>Y</a:t>
                      </a:r>
                      <a:endParaRPr lang="en-US" dirty="0">
                        <a:solidFill>
                          <a:schemeClr val="tx1"/>
                        </a:solidFill>
                      </a:endParaRPr>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673699574"/>
              </p:ext>
            </p:extLst>
          </p:nvPr>
        </p:nvGraphicFramePr>
        <p:xfrm>
          <a:off x="8089006" y="569726"/>
          <a:ext cx="3656126" cy="6082623"/>
        </p:xfrm>
        <a:graphic>
          <a:graphicData uri="http://schemas.openxmlformats.org/drawingml/2006/table">
            <a:tbl>
              <a:tblPr firstRow="1" bandRow="1">
                <a:tableStyleId>{B301B821-A1FF-4177-AEE7-76D212191A09}</a:tableStyleId>
              </a:tblPr>
              <a:tblGrid>
                <a:gridCol w="1672093"/>
                <a:gridCol w="1503586"/>
                <a:gridCol w="480447"/>
              </a:tblGrid>
              <a:tr h="604727">
                <a:tc>
                  <a:txBody>
                    <a:bodyPr/>
                    <a:lstStyle/>
                    <a:p>
                      <a:r>
                        <a:rPr lang="en-US" dirty="0" err="1" smtClean="0"/>
                        <a:t>Ck</a:t>
                      </a:r>
                      <a:endParaRPr lang="en-US" dirty="0"/>
                    </a:p>
                  </a:txBody>
                  <a:tcPr/>
                </a:tc>
                <a:tc>
                  <a:txBody>
                    <a:bodyPr/>
                    <a:lstStyle/>
                    <a:p>
                      <a:r>
                        <a:rPr lang="en-US" dirty="0" smtClean="0"/>
                        <a:t>L(k-1)</a:t>
                      </a:r>
                      <a:endParaRPr lang="en-US" dirty="0"/>
                    </a:p>
                  </a:txBody>
                  <a:tcPr/>
                </a:tc>
                <a:tc>
                  <a:txBody>
                    <a:bodyPr/>
                    <a:lstStyle/>
                    <a:p>
                      <a:endParaRPr lang="en-US">
                        <a:solidFill>
                          <a:schemeClr val="tx1"/>
                        </a:solidFill>
                      </a:endParaRPr>
                    </a:p>
                  </a:txBody>
                  <a:tcPr/>
                </a:tc>
              </a:tr>
              <a:tr h="604727">
                <a:tc>
                  <a:txBody>
                    <a:bodyPr/>
                    <a:lstStyle/>
                    <a:p>
                      <a:r>
                        <a:rPr lang="en-US" sz="1800" kern="1200" dirty="0" smtClean="0">
                          <a:solidFill>
                            <a:srgbClr val="FF0000"/>
                          </a:solidFill>
                          <a:effectLst/>
                          <a:latin typeface="+mn-lt"/>
                          <a:ea typeface="+mn-ea"/>
                          <a:cs typeface="+mn-cs"/>
                        </a:rPr>
                        <a:t>&lt;{1} {2 5} {3}&gt; </a:t>
                      </a:r>
                      <a:endParaRPr lang="en-US" dirty="0">
                        <a:solidFill>
                          <a:srgbClr val="FF0000"/>
                        </a:solidFill>
                      </a:endParaRPr>
                    </a:p>
                  </a:txBody>
                  <a:tcPr/>
                </a:tc>
                <a:tc>
                  <a:txBody>
                    <a:bodyPr/>
                    <a:lstStyle/>
                    <a:p>
                      <a:r>
                        <a:rPr lang="en-US" sz="1800" kern="1200" dirty="0" smtClean="0">
                          <a:solidFill>
                            <a:schemeClr val="tx1"/>
                          </a:solidFill>
                          <a:effectLst/>
                          <a:latin typeface="+mn-lt"/>
                          <a:ea typeface="+mn-ea"/>
                          <a:cs typeface="+mn-cs"/>
                        </a:rPr>
                        <a:t>&lt;{1} {2 5}&gt;</a:t>
                      </a:r>
                      <a:endParaRPr lang="en-US" dirty="0">
                        <a:solidFill>
                          <a:schemeClr val="tx1"/>
                        </a:solidFill>
                      </a:endParaRPr>
                    </a:p>
                  </a:txBody>
                  <a:tcPr/>
                </a:tc>
                <a:tc>
                  <a:txBody>
                    <a:bodyPr/>
                    <a:lstStyle/>
                    <a:p>
                      <a:r>
                        <a:rPr lang="en-US" dirty="0" smtClean="0">
                          <a:solidFill>
                            <a:schemeClr val="tx1"/>
                          </a:solidFill>
                        </a:rPr>
                        <a:t>Y</a:t>
                      </a:r>
                      <a:endParaRPr lang="en-US" dirty="0">
                        <a:solidFill>
                          <a:schemeClr val="tx1"/>
                        </a:solidFill>
                      </a:endParaRPr>
                    </a:p>
                  </a:txBody>
                  <a:tcPr/>
                </a:tc>
              </a:tr>
              <a:tr h="604727">
                <a:tc>
                  <a:txBody>
                    <a:bodyPr/>
                    <a:lstStyle/>
                    <a:p>
                      <a:endParaRPr lang="en-US"/>
                    </a:p>
                  </a:txBody>
                  <a:tcPr/>
                </a:tc>
                <a:tc>
                  <a:txBody>
                    <a:bodyPr/>
                    <a:lstStyle/>
                    <a:p>
                      <a:r>
                        <a:rPr lang="en-US" sz="1800" kern="1200" dirty="0" smtClean="0">
                          <a:solidFill>
                            <a:schemeClr val="tx1"/>
                          </a:solidFill>
                          <a:effectLst/>
                          <a:latin typeface="+mn-lt"/>
                          <a:ea typeface="+mn-ea"/>
                          <a:cs typeface="+mn-cs"/>
                        </a:rPr>
                        <a:t>&lt;{2 5} {3}&gt; </a:t>
                      </a:r>
                      <a:endParaRPr lang="en-US" dirty="0">
                        <a:solidFill>
                          <a:schemeClr val="tx1"/>
                        </a:solidFill>
                      </a:endParaRPr>
                    </a:p>
                  </a:txBody>
                  <a:tcPr/>
                </a:tc>
                <a:tc>
                  <a:txBody>
                    <a:bodyPr/>
                    <a:lstStyle/>
                    <a:p>
                      <a:r>
                        <a:rPr lang="en-US" dirty="0" smtClean="0">
                          <a:solidFill>
                            <a:schemeClr val="tx1"/>
                          </a:solidFill>
                        </a:rPr>
                        <a:t>Y</a:t>
                      </a:r>
                      <a:endParaRPr lang="en-US" dirty="0">
                        <a:solidFill>
                          <a:schemeClr val="tx1"/>
                        </a:solidFill>
                      </a:endParaRPr>
                    </a:p>
                  </a:txBody>
                  <a:tcPr/>
                </a:tc>
              </a:tr>
              <a:tr h="604727">
                <a:tc>
                  <a:txBody>
                    <a:bodyPr/>
                    <a:lstStyle/>
                    <a:p>
                      <a:r>
                        <a:rPr lang="en-US" sz="1800" kern="1200" dirty="0" smtClean="0">
                          <a:solidFill>
                            <a:schemeClr val="dk1"/>
                          </a:solidFill>
                          <a:latin typeface="+mn-lt"/>
                          <a:ea typeface="+mn-ea"/>
                          <a:cs typeface="+mn-cs"/>
                        </a:rPr>
                        <a:t>&lt;{2 5} {3 4}&gt; </a:t>
                      </a:r>
                      <a:endParaRPr lang="en-US" dirty="0">
                        <a:solidFill>
                          <a:schemeClr val="tx1"/>
                        </a:solidFill>
                      </a:endParaRPr>
                    </a:p>
                  </a:txBody>
                  <a:tcPr/>
                </a:tc>
                <a:tc>
                  <a:txBody>
                    <a:bodyPr/>
                    <a:lstStyle/>
                    <a:p>
                      <a:r>
                        <a:rPr lang="en-US" sz="1800" kern="1200" dirty="0" smtClean="0">
                          <a:solidFill>
                            <a:schemeClr val="dk1"/>
                          </a:solidFill>
                          <a:latin typeface="+mn-lt"/>
                          <a:ea typeface="+mn-ea"/>
                          <a:cs typeface="+mn-cs"/>
                        </a:rPr>
                        <a:t>&lt;{2 5} {3}&gt;</a:t>
                      </a:r>
                      <a:endParaRPr lang="en-US" dirty="0">
                        <a:solidFill>
                          <a:schemeClr val="tx1"/>
                        </a:solidFill>
                      </a:endParaRPr>
                    </a:p>
                  </a:txBody>
                  <a:tcPr/>
                </a:tc>
                <a:tc>
                  <a:txBody>
                    <a:bodyPr/>
                    <a:lstStyle/>
                    <a:p>
                      <a:r>
                        <a:rPr lang="en-US" dirty="0" smtClean="0">
                          <a:solidFill>
                            <a:schemeClr val="tx1"/>
                          </a:solidFill>
                        </a:rPr>
                        <a:t>Y</a:t>
                      </a:r>
                      <a:endParaRPr lang="en-US" dirty="0">
                        <a:solidFill>
                          <a:schemeClr val="tx1"/>
                        </a:solidFill>
                      </a:endParaRPr>
                    </a:p>
                  </a:txBody>
                  <a:tcPr/>
                </a:tc>
              </a:tr>
              <a:tr h="604727">
                <a:tc>
                  <a:txBody>
                    <a:bodyPr/>
                    <a:lstStyle/>
                    <a:p>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&lt;{5} {3 4}&gt; </a:t>
                      </a:r>
                      <a:endParaRPr lang="en-US"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txBody>
                  <a:tcPr/>
                </a:tc>
                <a:tc>
                  <a:txBody>
                    <a:bodyPr/>
                    <a:lstStyle/>
                    <a:p>
                      <a:r>
                        <a:rPr lang="en-US" dirty="0" smtClean="0">
                          <a:solidFill>
                            <a:schemeClr val="tx1"/>
                          </a:solidFill>
                        </a:rPr>
                        <a:t>N</a:t>
                      </a:r>
                      <a:endParaRPr lang="en-US" dirty="0">
                        <a:solidFill>
                          <a:schemeClr val="tx1"/>
                        </a:solidFill>
                      </a:endParaRPr>
                    </a:p>
                  </a:txBody>
                  <a:tcPr/>
                </a:tc>
              </a:tr>
              <a:tr h="604727">
                <a:tc>
                  <a:txBody>
                    <a:bodyPr/>
                    <a:lstStyle/>
                    <a:p>
                      <a:r>
                        <a:rPr lang="en-US" sz="1800" kern="1200" dirty="0" smtClean="0">
                          <a:solidFill>
                            <a:schemeClr val="dk1"/>
                          </a:solidFill>
                          <a:latin typeface="+mn-lt"/>
                          <a:ea typeface="+mn-ea"/>
                          <a:cs typeface="+mn-cs"/>
                        </a:rPr>
                        <a:t>&lt;{5} {3 4} {5}&gt; </a:t>
                      </a:r>
                      <a:endParaRPr lang="en-US" dirty="0">
                        <a:solidFill>
                          <a:schemeClr val="tx1"/>
                        </a:solidFill>
                      </a:endParaRPr>
                    </a:p>
                  </a:txBody>
                  <a:tcPr/>
                </a:tc>
                <a:tc>
                  <a:txBody>
                    <a:bodyPr/>
                    <a:lstStyle/>
                    <a:p>
                      <a:r>
                        <a:rPr lang="en-US" sz="1800" kern="1200" dirty="0" smtClean="0">
                          <a:solidFill>
                            <a:schemeClr val="dk1"/>
                          </a:solidFill>
                          <a:latin typeface="+mn-lt"/>
                          <a:ea typeface="+mn-ea"/>
                          <a:cs typeface="+mn-cs"/>
                        </a:rPr>
                        <a:t>&lt;{5} {3 4} &gt;</a:t>
                      </a:r>
                      <a:endParaRPr lang="en-US" dirty="0">
                        <a:solidFill>
                          <a:schemeClr val="tx1"/>
                        </a:solidFill>
                      </a:endParaRPr>
                    </a:p>
                  </a:txBody>
                  <a:tcPr/>
                </a:tc>
                <a:tc>
                  <a:txBody>
                    <a:bodyPr/>
                    <a:lstStyle/>
                    <a:p>
                      <a:r>
                        <a:rPr lang="en-US" dirty="0" smtClean="0">
                          <a:solidFill>
                            <a:schemeClr val="tx1"/>
                          </a:solidFill>
                        </a:rPr>
                        <a:t>Y</a:t>
                      </a:r>
                      <a:endParaRPr lang="en-US" dirty="0">
                        <a:solidFill>
                          <a:schemeClr val="tx1"/>
                        </a:solidFill>
                      </a:endParaRPr>
                    </a:p>
                  </a:txBody>
                  <a:tcPr/>
                </a:tc>
              </a:tr>
              <a:tr h="604727">
                <a:tc>
                  <a:txBody>
                    <a:bodyPr/>
                    <a:lstStyle/>
                    <a:p>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&lt;{3 4} {5}&gt; </a:t>
                      </a:r>
                      <a:endParaRPr lang="en-US" dirty="0" smtClean="0">
                        <a:solidFill>
                          <a:schemeClr val="tx1"/>
                        </a:solidFill>
                      </a:endParaRPr>
                    </a:p>
                  </a:txBody>
                  <a:tcPr/>
                </a:tc>
                <a:tc>
                  <a:txBody>
                    <a:bodyPr/>
                    <a:lstStyle/>
                    <a:p>
                      <a:r>
                        <a:rPr lang="en-US" dirty="0" smtClean="0">
                          <a:solidFill>
                            <a:schemeClr val="tx1"/>
                          </a:solidFill>
                        </a:rPr>
                        <a:t>N</a:t>
                      </a:r>
                      <a:endParaRPr lang="en-US" dirty="0">
                        <a:solidFill>
                          <a:schemeClr val="tx1"/>
                        </a:solidFill>
                      </a:endParaRPr>
                    </a:p>
                  </a:txBody>
                  <a:tcPr/>
                </a:tc>
              </a:tr>
              <a:tr h="604727">
                <a:tc>
                  <a:txBody>
                    <a:bodyPr/>
                    <a:lstStyle/>
                    <a:p>
                      <a:r>
                        <a:rPr lang="en-US" sz="1800" kern="1200" dirty="0" smtClean="0">
                          <a:solidFill>
                            <a:schemeClr val="dk1"/>
                          </a:solidFill>
                          <a:latin typeface="+mn-lt"/>
                          <a:ea typeface="+mn-ea"/>
                          <a:cs typeface="+mn-cs"/>
                        </a:rPr>
                        <a:t>&lt;{1} {5} {34} &gt;</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&lt;{1} {5} {3}&gt;</a:t>
                      </a:r>
                      <a:endParaRPr lang="en-US" dirty="0" smtClean="0">
                        <a:solidFill>
                          <a:schemeClr val="tx1"/>
                        </a:solidFill>
                      </a:endParaRPr>
                    </a:p>
                  </a:txBody>
                  <a:tcPr/>
                </a:tc>
                <a:tc>
                  <a:txBody>
                    <a:bodyPr/>
                    <a:lstStyle/>
                    <a:p>
                      <a:r>
                        <a:rPr lang="en-US" dirty="0" smtClean="0">
                          <a:solidFill>
                            <a:schemeClr val="tx1"/>
                          </a:solidFill>
                        </a:rPr>
                        <a:t>Y</a:t>
                      </a:r>
                      <a:endParaRPr lang="en-US" dirty="0">
                        <a:solidFill>
                          <a:schemeClr val="tx1"/>
                        </a:solidFill>
                      </a:endParaRPr>
                    </a:p>
                  </a:txBody>
                  <a:tcPr/>
                </a:tc>
              </a:tr>
              <a:tr h="604727">
                <a:tc>
                  <a:txBody>
                    <a:bodyPr/>
                    <a:lstStyle/>
                    <a:p>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&lt;{5} {34} </a:t>
                      </a:r>
                      <a:r>
                        <a:rPr lang="en-US" sz="1800" kern="1200" dirty="0" smtClean="0">
                          <a:solidFill>
                            <a:schemeClr val="tx1"/>
                          </a:solidFill>
                          <a:latin typeface="+mn-lt"/>
                          <a:ea typeface="+mn-ea"/>
                          <a:cs typeface="+mn-cs"/>
                        </a:rPr>
                        <a:t>&gt;</a:t>
                      </a:r>
                      <a:endParaRPr lang="en-US" dirty="0" smtClean="0">
                        <a:solidFill>
                          <a:schemeClr val="tx1"/>
                        </a:solidFill>
                      </a:endParaRPr>
                    </a:p>
                  </a:txBody>
                  <a:tcPr/>
                </a:tc>
                <a:tc>
                  <a:txBody>
                    <a:bodyPr/>
                    <a:lstStyle/>
                    <a:p>
                      <a:r>
                        <a:rPr lang="en-US" dirty="0" smtClean="0">
                          <a:solidFill>
                            <a:schemeClr val="tx1"/>
                          </a:solidFill>
                        </a:rPr>
                        <a:t>Y</a:t>
                      </a:r>
                      <a:endParaRPr lang="en-US" dirty="0">
                        <a:solidFill>
                          <a:schemeClr val="tx1"/>
                        </a:solidFill>
                      </a:endParaRPr>
                    </a:p>
                  </a:txBody>
                  <a:tcPr/>
                </a:tc>
              </a:tr>
              <a:tr h="604727">
                <a:tc>
                  <a:txBody>
                    <a:bodyPr/>
                    <a:lstStyle/>
                    <a:p>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&lt;{1} {34} &gt;</a:t>
                      </a:r>
                      <a:endParaRPr lang="en-US" dirty="0" smtClean="0">
                        <a:solidFill>
                          <a:schemeClr val="tx1"/>
                        </a:solidFill>
                      </a:endParaRPr>
                    </a:p>
                  </a:txBody>
                  <a:tcPr/>
                </a:tc>
                <a:tc>
                  <a:txBody>
                    <a:bodyPr/>
                    <a:lstStyle/>
                    <a:p>
                      <a:r>
                        <a:rPr lang="en-US" dirty="0" smtClean="0">
                          <a:solidFill>
                            <a:schemeClr val="tx1"/>
                          </a:solidFill>
                        </a:rPr>
                        <a:t>N</a:t>
                      </a:r>
                      <a:endParaRPr lang="en-US" dirty="0">
                        <a:solidFill>
                          <a:schemeClr val="tx1"/>
                        </a:solidFill>
                      </a:endParaRPr>
                    </a:p>
                  </a:txBody>
                  <a:tcPr/>
                </a:tc>
              </a:tr>
            </a:tbl>
          </a:graphicData>
        </a:graphic>
      </p:graphicFrame>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374" y="1174453"/>
            <a:ext cx="2260600" cy="2590800"/>
          </a:xfrm>
          <a:prstGeom prst="rect">
            <a:avLst/>
          </a:prstGeom>
        </p:spPr>
      </p:pic>
    </p:spTree>
    <p:extLst>
      <p:ext uri="{BB962C8B-B14F-4D97-AF65-F5344CB8AC3E}">
        <p14:creationId xmlns:p14="http://schemas.microsoft.com/office/powerpoint/2010/main" val="352613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374" y="177331"/>
            <a:ext cx="10515600" cy="1325563"/>
          </a:xfrm>
        </p:spPr>
        <p:txBody>
          <a:bodyPr>
            <a:normAutofit/>
          </a:bodyPr>
          <a:lstStyle/>
          <a:p>
            <a:r>
              <a:rPr lang="en-US" sz="4000" dirty="0" smtClean="0"/>
              <a:t>Question </a:t>
            </a:r>
            <a:r>
              <a:rPr lang="en-US" sz="4000" dirty="0"/>
              <a:t>3</a:t>
            </a:r>
            <a:r>
              <a:rPr lang="en-US" sz="4000" dirty="0" smtClean="0"/>
              <a:t>: GSP Algorithm</a:t>
            </a:r>
            <a:endParaRPr lang="en-US" sz="3100" dirty="0"/>
          </a:p>
        </p:txBody>
      </p:sp>
      <p:sp>
        <p:nvSpPr>
          <p:cNvPr id="5" name="TextBox 4"/>
          <p:cNvSpPr txBox="1"/>
          <p:nvPr/>
        </p:nvSpPr>
        <p:spPr>
          <a:xfrm>
            <a:off x="453374" y="1291500"/>
            <a:ext cx="10848038" cy="830997"/>
          </a:xfrm>
          <a:prstGeom prst="rect">
            <a:avLst/>
          </a:prstGeom>
          <a:noFill/>
        </p:spPr>
        <p:txBody>
          <a:bodyPr wrap="square" rtlCol="0">
            <a:spAutoFit/>
          </a:bodyPr>
          <a:lstStyle/>
          <a:p>
            <a:r>
              <a:rPr lang="en-US" sz="2400" dirty="0">
                <a:latin typeface="+mj-lt"/>
              </a:rPr>
              <a:t>Generate length-4 candidates set C4 and frequent pattern set L4. Show your work by writing down the details of the join and prune steps. </a:t>
            </a:r>
          </a:p>
        </p:txBody>
      </p:sp>
      <p:sp>
        <p:nvSpPr>
          <p:cNvPr id="7" name="TextBox 6"/>
          <p:cNvSpPr txBox="1"/>
          <p:nvPr/>
        </p:nvSpPr>
        <p:spPr>
          <a:xfrm>
            <a:off x="3059478" y="2152723"/>
            <a:ext cx="2651696" cy="4154984"/>
          </a:xfrm>
          <a:prstGeom prst="rect">
            <a:avLst/>
          </a:prstGeom>
          <a:noFill/>
        </p:spPr>
        <p:txBody>
          <a:bodyPr wrap="square" rtlCol="0">
            <a:spAutoFit/>
          </a:bodyPr>
          <a:lstStyle/>
          <a:p>
            <a:r>
              <a:rPr lang="en-US" sz="2400" b="1" dirty="0" smtClean="0">
                <a:effectLst/>
                <a:latin typeface="+mj-lt"/>
              </a:rPr>
              <a:t>Answer: </a:t>
            </a:r>
          </a:p>
          <a:p>
            <a:endParaRPr lang="en-US" sz="2400" dirty="0" smtClean="0">
              <a:effectLst/>
              <a:latin typeface="+mj-lt"/>
            </a:endParaRPr>
          </a:p>
          <a:p>
            <a:r>
              <a:rPr lang="en-US" sz="2400" dirty="0" smtClean="0">
                <a:effectLst/>
                <a:latin typeface="+mj-lt"/>
              </a:rPr>
              <a:t>C4: </a:t>
            </a:r>
          </a:p>
          <a:p>
            <a:r>
              <a:rPr lang="en-US" sz="2400" dirty="0" smtClean="0">
                <a:latin typeface="+mj-lt"/>
              </a:rPr>
              <a:t>Step 1: join </a:t>
            </a:r>
          </a:p>
          <a:p>
            <a:endParaRPr lang="en-US" sz="2400" dirty="0" smtClean="0">
              <a:latin typeface="+mj-lt"/>
            </a:endParaRPr>
          </a:p>
          <a:p>
            <a:r>
              <a:rPr lang="en-US" sz="2400" dirty="0" smtClean="0">
                <a:effectLst/>
                <a:latin typeface="+mj-lt"/>
              </a:rPr>
              <a:t>&lt;{2} {3} {4} {5}&gt;</a:t>
            </a:r>
          </a:p>
          <a:p>
            <a:r>
              <a:rPr lang="en-US" sz="2400" dirty="0" smtClean="0">
                <a:latin typeface="+mj-lt"/>
              </a:rPr>
              <a:t>&lt;{1} {2} {3} {4}&gt;</a:t>
            </a:r>
          </a:p>
          <a:p>
            <a:r>
              <a:rPr lang="en-US" sz="2400" dirty="0" smtClean="0">
                <a:effectLst/>
                <a:latin typeface="+mj-lt"/>
              </a:rPr>
              <a:t>&lt;{1} {2 5} {3}&gt;</a:t>
            </a:r>
          </a:p>
          <a:p>
            <a:r>
              <a:rPr lang="en-US" sz="2400" dirty="0" smtClean="0">
                <a:latin typeface="+mj-lt"/>
              </a:rPr>
              <a:t>&lt;{2 5} {3 4}&gt;</a:t>
            </a:r>
          </a:p>
          <a:p>
            <a:r>
              <a:rPr lang="en-US" sz="2400" dirty="0" smtClean="0">
                <a:latin typeface="+mj-lt"/>
              </a:rPr>
              <a:t>&lt;{5} {3 4} {5}&gt;</a:t>
            </a:r>
          </a:p>
          <a:p>
            <a:r>
              <a:rPr lang="en-US" sz="2400" dirty="0" smtClean="0">
                <a:latin typeface="+mj-lt"/>
              </a:rPr>
              <a:t>&lt;{1} {5} {34}</a:t>
            </a:r>
            <a:endParaRPr lang="en-US" sz="2400" dirty="0">
              <a:effectLst/>
              <a:latin typeface="+mj-lt"/>
            </a:endParaRPr>
          </a:p>
        </p:txBody>
      </p:sp>
      <p:sp>
        <p:nvSpPr>
          <p:cNvPr id="8" name="TextBox 7"/>
          <p:cNvSpPr txBox="1"/>
          <p:nvPr/>
        </p:nvSpPr>
        <p:spPr>
          <a:xfrm>
            <a:off x="5331514" y="2852824"/>
            <a:ext cx="4416920" cy="3416320"/>
          </a:xfrm>
          <a:prstGeom prst="rect">
            <a:avLst/>
          </a:prstGeom>
          <a:noFill/>
        </p:spPr>
        <p:txBody>
          <a:bodyPr wrap="square" rtlCol="0">
            <a:spAutoFit/>
          </a:bodyPr>
          <a:lstStyle/>
          <a:p>
            <a:endParaRPr lang="en-US" sz="2400" dirty="0" smtClean="0">
              <a:latin typeface="+mj-lt"/>
            </a:endParaRPr>
          </a:p>
          <a:p>
            <a:r>
              <a:rPr lang="en-US" sz="2400" dirty="0" smtClean="0">
                <a:latin typeface="+mj-lt"/>
              </a:rPr>
              <a:t>Step 2: pruning</a:t>
            </a:r>
          </a:p>
          <a:p>
            <a:endParaRPr lang="en-US" sz="2400" dirty="0" smtClean="0">
              <a:latin typeface="+mj-lt"/>
            </a:endParaRPr>
          </a:p>
          <a:p>
            <a:r>
              <a:rPr lang="en-US" sz="2400" dirty="0" smtClean="0">
                <a:effectLst/>
                <a:latin typeface="+mj-lt"/>
              </a:rPr>
              <a:t>&lt;{2} {3} {4} {5}&gt;  prune</a:t>
            </a:r>
          </a:p>
          <a:p>
            <a:r>
              <a:rPr lang="en-US" sz="2400" dirty="0" smtClean="0">
                <a:latin typeface="+mj-lt"/>
              </a:rPr>
              <a:t>&lt;{1} {2} {3} {4}&gt; prune </a:t>
            </a:r>
          </a:p>
          <a:p>
            <a:r>
              <a:rPr lang="en-US" sz="2400" dirty="0" smtClean="0">
                <a:solidFill>
                  <a:srgbClr val="FF0000"/>
                </a:solidFill>
                <a:effectLst/>
                <a:latin typeface="+mj-lt"/>
              </a:rPr>
              <a:t>&lt;{1} {2 5} {3}&gt;  keep </a:t>
            </a:r>
          </a:p>
          <a:p>
            <a:r>
              <a:rPr lang="en-US" sz="2400" dirty="0" smtClean="0">
                <a:latin typeface="+mj-lt"/>
              </a:rPr>
              <a:t>&lt;{2 5} {3 4}&gt; prune</a:t>
            </a:r>
          </a:p>
          <a:p>
            <a:r>
              <a:rPr lang="en-US" sz="2400" dirty="0" smtClean="0">
                <a:latin typeface="+mj-lt"/>
              </a:rPr>
              <a:t>&lt;{5} {3 4} {5}&gt; prune</a:t>
            </a:r>
          </a:p>
          <a:p>
            <a:r>
              <a:rPr lang="en-US" sz="2400" dirty="0" smtClean="0">
                <a:latin typeface="+mj-lt"/>
              </a:rPr>
              <a:t>&lt;{1} {5} {34} prune </a:t>
            </a:r>
            <a:endParaRPr lang="en-US" sz="2400" dirty="0">
              <a:effectLst/>
              <a:latin typeface="+mj-lt"/>
            </a:endParaRPr>
          </a:p>
        </p:txBody>
      </p:sp>
      <p:sp>
        <p:nvSpPr>
          <p:cNvPr id="9" name="TextBox 8"/>
          <p:cNvSpPr txBox="1"/>
          <p:nvPr/>
        </p:nvSpPr>
        <p:spPr>
          <a:xfrm>
            <a:off x="9043261" y="3222156"/>
            <a:ext cx="2487430" cy="2677656"/>
          </a:xfrm>
          <a:prstGeom prst="rect">
            <a:avLst/>
          </a:prstGeom>
          <a:noFill/>
        </p:spPr>
        <p:txBody>
          <a:bodyPr wrap="square" rtlCol="0">
            <a:spAutoFit/>
          </a:bodyPr>
          <a:lstStyle/>
          <a:p>
            <a:r>
              <a:rPr lang="en-US" sz="2400" dirty="0" smtClean="0">
                <a:solidFill>
                  <a:srgbClr val="FF0000"/>
                </a:solidFill>
                <a:latin typeface="+mj-lt"/>
              </a:rPr>
              <a:t>L4: {empty} </a:t>
            </a:r>
          </a:p>
          <a:p>
            <a:endParaRPr lang="en-US" sz="2400" dirty="0">
              <a:latin typeface="+mj-lt"/>
            </a:endParaRPr>
          </a:p>
          <a:p>
            <a:r>
              <a:rPr lang="en-US" sz="2400" dirty="0" smtClean="0">
                <a:latin typeface="+mj-lt"/>
              </a:rPr>
              <a:t>L4 is empty because we don’t know the minimum support  </a:t>
            </a:r>
          </a:p>
          <a:p>
            <a:endParaRPr lang="en-US" sz="2400" dirty="0">
              <a:effectLst/>
              <a:latin typeface="+mj-lt"/>
            </a:endParaRPr>
          </a:p>
        </p:txBody>
      </p:sp>
      <p:sp>
        <p:nvSpPr>
          <p:cNvPr id="10" name="Right Arrow 9"/>
          <p:cNvSpPr/>
          <p:nvPr/>
        </p:nvSpPr>
        <p:spPr>
          <a:xfrm>
            <a:off x="8382923" y="4560984"/>
            <a:ext cx="505404"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304" y="3145800"/>
            <a:ext cx="2260600" cy="2590800"/>
          </a:xfrm>
          <a:prstGeom prst="rect">
            <a:avLst/>
          </a:prstGeom>
        </p:spPr>
      </p:pic>
    </p:spTree>
    <p:extLst>
      <p:ext uri="{BB962C8B-B14F-4D97-AF65-F5344CB8AC3E}">
        <p14:creationId xmlns:p14="http://schemas.microsoft.com/office/powerpoint/2010/main" val="264263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374" y="177331"/>
            <a:ext cx="10515600" cy="1325563"/>
          </a:xfrm>
        </p:spPr>
        <p:txBody>
          <a:bodyPr>
            <a:normAutofit/>
          </a:bodyPr>
          <a:lstStyle/>
          <a:p>
            <a:r>
              <a:rPr lang="en-US" sz="4000" dirty="0" smtClean="0"/>
              <a:t>Question 4: DTW</a:t>
            </a:r>
            <a:endParaRPr lang="en-US" sz="3100" dirty="0"/>
          </a:p>
        </p:txBody>
      </p:sp>
      <p:sp>
        <p:nvSpPr>
          <p:cNvPr id="5" name="TextBox 4"/>
          <p:cNvSpPr txBox="1"/>
          <p:nvPr/>
        </p:nvSpPr>
        <p:spPr>
          <a:xfrm>
            <a:off x="453374" y="1291500"/>
            <a:ext cx="10848038" cy="1200329"/>
          </a:xfrm>
          <a:prstGeom prst="rect">
            <a:avLst/>
          </a:prstGeom>
          <a:noFill/>
        </p:spPr>
        <p:txBody>
          <a:bodyPr wrap="square" rtlCol="0">
            <a:spAutoFit/>
          </a:bodyPr>
          <a:lstStyle/>
          <a:p>
            <a:r>
              <a:rPr lang="en-US" sz="2400" dirty="0">
                <a:latin typeface="+mj-lt"/>
              </a:rPr>
              <a:t>Calculate the DTW distance between X and Y and point out the optimal warping path. (The local cost function is defined as the absolute difference of the two values, e.g., c(x1, y1) = d(39, 37) = 2) </a:t>
            </a:r>
          </a:p>
        </p:txBody>
      </p:sp>
      <p:sp>
        <p:nvSpPr>
          <p:cNvPr id="7" name="TextBox 6"/>
          <p:cNvSpPr txBox="1"/>
          <p:nvPr/>
        </p:nvSpPr>
        <p:spPr>
          <a:xfrm>
            <a:off x="453374" y="2617063"/>
            <a:ext cx="6552264" cy="461665"/>
          </a:xfrm>
          <a:prstGeom prst="rect">
            <a:avLst/>
          </a:prstGeom>
          <a:noFill/>
        </p:spPr>
        <p:txBody>
          <a:bodyPr wrap="square" rtlCol="0">
            <a:spAutoFit/>
          </a:bodyPr>
          <a:lstStyle/>
          <a:p>
            <a:r>
              <a:rPr lang="en-US" sz="2400" b="1" dirty="0" smtClean="0">
                <a:effectLst/>
                <a:latin typeface="+mj-lt"/>
              </a:rPr>
              <a:t>Answer: </a:t>
            </a:r>
            <a:r>
              <a:rPr lang="en-US" sz="2400" dirty="0" smtClean="0">
                <a:effectLst/>
                <a:latin typeface="+mj-lt"/>
              </a:rPr>
              <a:t>DTW = 11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4393" y="387528"/>
            <a:ext cx="3860800" cy="876300"/>
          </a:xfrm>
          <a:prstGeom prst="rect">
            <a:avLst/>
          </a:prstGeom>
        </p:spPr>
      </p:pic>
      <p:sp>
        <p:nvSpPr>
          <p:cNvPr id="8" name="Rectangle 7"/>
          <p:cNvSpPr/>
          <p:nvPr/>
        </p:nvSpPr>
        <p:spPr>
          <a:xfrm>
            <a:off x="6648773" y="5253925"/>
            <a:ext cx="232474" cy="2634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2</a:t>
            </a:r>
            <a:endParaRPr lang="en-US" dirty="0"/>
          </a:p>
        </p:txBody>
      </p:sp>
      <p:sp>
        <p:nvSpPr>
          <p:cNvPr id="9" name="Right Arrow 8"/>
          <p:cNvSpPr/>
          <p:nvPr/>
        </p:nvSpPr>
        <p:spPr>
          <a:xfrm>
            <a:off x="5519609" y="4640418"/>
            <a:ext cx="505404"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11230395" y="4622627"/>
            <a:ext cx="505404"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907" y="3078728"/>
            <a:ext cx="4699000" cy="318770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9179" y="3091018"/>
            <a:ext cx="4813300" cy="3098800"/>
          </a:xfrm>
          <a:prstGeom prst="rect">
            <a:avLst/>
          </a:prstGeom>
        </p:spPr>
      </p:pic>
    </p:spTree>
    <p:extLst>
      <p:ext uri="{BB962C8B-B14F-4D97-AF65-F5344CB8AC3E}">
        <p14:creationId xmlns:p14="http://schemas.microsoft.com/office/powerpoint/2010/main" val="2012562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374" y="177331"/>
            <a:ext cx="10515600" cy="1325563"/>
          </a:xfrm>
        </p:spPr>
        <p:txBody>
          <a:bodyPr>
            <a:normAutofit/>
          </a:bodyPr>
          <a:lstStyle/>
          <a:p>
            <a:r>
              <a:rPr lang="en-US" sz="4000" dirty="0" smtClean="0"/>
              <a:t>Question 4: DTW</a:t>
            </a:r>
            <a:endParaRPr lang="en-US" sz="3100" dirty="0"/>
          </a:p>
        </p:txBody>
      </p:sp>
      <p:sp>
        <p:nvSpPr>
          <p:cNvPr id="5" name="TextBox 4"/>
          <p:cNvSpPr txBox="1"/>
          <p:nvPr/>
        </p:nvSpPr>
        <p:spPr>
          <a:xfrm>
            <a:off x="453374" y="1291500"/>
            <a:ext cx="10848038" cy="1200329"/>
          </a:xfrm>
          <a:prstGeom prst="rect">
            <a:avLst/>
          </a:prstGeom>
          <a:noFill/>
        </p:spPr>
        <p:txBody>
          <a:bodyPr wrap="square" rtlCol="0">
            <a:spAutoFit/>
          </a:bodyPr>
          <a:lstStyle/>
          <a:p>
            <a:r>
              <a:rPr lang="en-US" sz="2400" dirty="0">
                <a:latin typeface="+mj-lt"/>
              </a:rPr>
              <a:t>Calculate the DTW distance between X and Y and point out the optimal warping path. (The local cost function is defined as the absolute difference of the two values, e.g., c(x1, y1) = d(39, 37) = 2) </a:t>
            </a:r>
          </a:p>
        </p:txBody>
      </p:sp>
      <p:sp>
        <p:nvSpPr>
          <p:cNvPr id="7" name="TextBox 6"/>
          <p:cNvSpPr txBox="1"/>
          <p:nvPr/>
        </p:nvSpPr>
        <p:spPr>
          <a:xfrm>
            <a:off x="453374" y="2617063"/>
            <a:ext cx="6552264" cy="461665"/>
          </a:xfrm>
          <a:prstGeom prst="rect">
            <a:avLst/>
          </a:prstGeom>
          <a:noFill/>
        </p:spPr>
        <p:txBody>
          <a:bodyPr wrap="square" rtlCol="0">
            <a:spAutoFit/>
          </a:bodyPr>
          <a:lstStyle/>
          <a:p>
            <a:r>
              <a:rPr lang="en-US" sz="2400" b="1" dirty="0" smtClean="0">
                <a:effectLst/>
                <a:latin typeface="+mj-lt"/>
              </a:rPr>
              <a:t>Answer: </a:t>
            </a:r>
            <a:r>
              <a:rPr lang="en-US" sz="2400" dirty="0" smtClean="0">
                <a:effectLst/>
                <a:latin typeface="+mj-lt"/>
              </a:rPr>
              <a:t>DTW = 11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4393" y="387528"/>
            <a:ext cx="3860800" cy="876300"/>
          </a:xfrm>
          <a:prstGeom prst="rect">
            <a:avLst/>
          </a:prstGeom>
        </p:spPr>
      </p:pic>
      <p:sp>
        <p:nvSpPr>
          <p:cNvPr id="8" name="Rectangle 7"/>
          <p:cNvSpPr/>
          <p:nvPr/>
        </p:nvSpPr>
        <p:spPr>
          <a:xfrm>
            <a:off x="1077134" y="5253925"/>
            <a:ext cx="232474" cy="2634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2</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68327599"/>
              </p:ext>
            </p:extLst>
          </p:nvPr>
        </p:nvGraphicFramePr>
        <p:xfrm>
          <a:off x="5982344" y="2847899"/>
          <a:ext cx="5669028" cy="3514725"/>
        </p:xfrm>
        <a:graphic>
          <a:graphicData uri="http://schemas.openxmlformats.org/drawingml/2006/table">
            <a:tbl>
              <a:tblPr firstRow="1" bandRow="1">
                <a:tableStyleId>{5940675A-B579-460E-94D1-54222C63F5DA}</a:tableStyleId>
              </a:tblPr>
              <a:tblGrid>
                <a:gridCol w="629892"/>
                <a:gridCol w="629892"/>
                <a:gridCol w="629892"/>
                <a:gridCol w="629892"/>
                <a:gridCol w="629892"/>
                <a:gridCol w="629892"/>
                <a:gridCol w="629892"/>
                <a:gridCol w="629892"/>
                <a:gridCol w="629892"/>
              </a:tblGrid>
              <a:tr h="390525">
                <a:tc>
                  <a:txBody>
                    <a:bodyPr/>
                    <a:lstStyle/>
                    <a:p>
                      <a:pPr algn="ctr"/>
                      <a:r>
                        <a:rPr lang="en-US" dirty="0" smtClean="0"/>
                        <a:t>40</a:t>
                      </a:r>
                      <a:endParaRPr lang="en-US" dirty="0"/>
                    </a:p>
                  </a:txBody>
                  <a:tcPr>
                    <a:solidFill>
                      <a:schemeClr val="bg2"/>
                    </a:solidFill>
                  </a:tcPr>
                </a:tc>
                <a:tc>
                  <a:txBody>
                    <a:bodyPr/>
                    <a:lstStyle/>
                    <a:p>
                      <a:pPr algn="ctr"/>
                      <a:r>
                        <a:rPr lang="en-US" dirty="0" smtClean="0"/>
                        <a:t>15</a:t>
                      </a:r>
                      <a:endParaRPr lang="en-US" dirty="0"/>
                    </a:p>
                  </a:txBody>
                  <a:tcPr/>
                </a:tc>
                <a:tc>
                  <a:txBody>
                    <a:bodyPr/>
                    <a:lstStyle/>
                    <a:p>
                      <a:pPr algn="ctr"/>
                      <a:r>
                        <a:rPr lang="en-US" dirty="0" smtClean="0"/>
                        <a:t>18</a:t>
                      </a:r>
                      <a:endParaRPr lang="en-US" dirty="0"/>
                    </a:p>
                  </a:txBody>
                  <a:tcPr/>
                </a:tc>
                <a:tc>
                  <a:txBody>
                    <a:bodyPr/>
                    <a:lstStyle/>
                    <a:p>
                      <a:pPr algn="ctr"/>
                      <a:r>
                        <a:rPr lang="en-US" dirty="0" smtClean="0"/>
                        <a:t>20</a:t>
                      </a:r>
                      <a:endParaRPr lang="en-US" dirty="0"/>
                    </a:p>
                  </a:txBody>
                  <a:tcPr/>
                </a:tc>
                <a:tc>
                  <a:txBody>
                    <a:bodyPr/>
                    <a:lstStyle/>
                    <a:p>
                      <a:pPr algn="ctr"/>
                      <a:r>
                        <a:rPr lang="en-US" dirty="0" smtClean="0"/>
                        <a:t>6</a:t>
                      </a:r>
                      <a:endParaRPr lang="en-US" dirty="0"/>
                    </a:p>
                  </a:txBody>
                  <a:tcPr/>
                </a:tc>
                <a:tc>
                  <a:txBody>
                    <a:bodyPr/>
                    <a:lstStyle/>
                    <a:p>
                      <a:pPr algn="ctr"/>
                      <a:r>
                        <a:rPr lang="en-US" dirty="0" smtClean="0"/>
                        <a:t>11</a:t>
                      </a:r>
                      <a:endParaRPr lang="en-US" dirty="0"/>
                    </a:p>
                  </a:txBody>
                  <a:tcPr/>
                </a:tc>
                <a:tc>
                  <a:txBody>
                    <a:bodyPr/>
                    <a:lstStyle/>
                    <a:p>
                      <a:pPr algn="ctr"/>
                      <a:r>
                        <a:rPr lang="en-US" dirty="0" smtClean="0"/>
                        <a:t>12</a:t>
                      </a:r>
                      <a:endParaRPr lang="en-US" dirty="0"/>
                    </a:p>
                  </a:txBody>
                  <a:tcPr/>
                </a:tc>
                <a:tc>
                  <a:txBody>
                    <a:bodyPr/>
                    <a:lstStyle/>
                    <a:p>
                      <a:pPr algn="ctr"/>
                      <a:r>
                        <a:rPr lang="en-US" dirty="0" smtClean="0"/>
                        <a:t>9</a:t>
                      </a:r>
                      <a:endParaRPr lang="en-US" dirty="0"/>
                    </a:p>
                  </a:txBody>
                  <a:tcPr/>
                </a:tc>
                <a:tc>
                  <a:txBody>
                    <a:bodyPr/>
                    <a:lstStyle/>
                    <a:p>
                      <a:pPr algn="ctr"/>
                      <a:r>
                        <a:rPr lang="en-US" dirty="0" smtClean="0"/>
                        <a:t>11</a:t>
                      </a:r>
                      <a:endParaRPr lang="en-US" dirty="0"/>
                    </a:p>
                  </a:txBody>
                  <a:tcPr>
                    <a:solidFill>
                      <a:srgbClr val="FFFF00"/>
                    </a:solidFill>
                  </a:tcPr>
                </a:tc>
              </a:tr>
              <a:tr h="390525">
                <a:tc>
                  <a:txBody>
                    <a:bodyPr/>
                    <a:lstStyle/>
                    <a:p>
                      <a:pPr algn="ctr"/>
                      <a:r>
                        <a:rPr lang="en-US" dirty="0" smtClean="0"/>
                        <a:t>39</a:t>
                      </a:r>
                      <a:endParaRPr lang="en-US" dirty="0"/>
                    </a:p>
                  </a:txBody>
                  <a:tcPr>
                    <a:solidFill>
                      <a:schemeClr val="bg2"/>
                    </a:solidFill>
                  </a:tcPr>
                </a:tc>
                <a:tc>
                  <a:txBody>
                    <a:bodyPr/>
                    <a:lstStyle/>
                    <a:p>
                      <a:pPr algn="ctr"/>
                      <a:r>
                        <a:rPr lang="en-US" dirty="0" smtClean="0"/>
                        <a:t>14</a:t>
                      </a:r>
                      <a:endParaRPr lang="en-US" dirty="0"/>
                    </a:p>
                  </a:txBody>
                  <a:tcPr/>
                </a:tc>
                <a:tc>
                  <a:txBody>
                    <a:bodyPr/>
                    <a:lstStyle/>
                    <a:p>
                      <a:pPr algn="ctr"/>
                      <a:r>
                        <a:rPr lang="en-US" dirty="0" smtClean="0"/>
                        <a:t>19</a:t>
                      </a:r>
                      <a:endParaRPr lang="en-US" dirty="0"/>
                    </a:p>
                  </a:txBody>
                  <a:tcPr/>
                </a:tc>
                <a:tc>
                  <a:txBody>
                    <a:bodyPr/>
                    <a:lstStyle/>
                    <a:p>
                      <a:pPr algn="ctr"/>
                      <a:r>
                        <a:rPr lang="en-US" dirty="0" smtClean="0"/>
                        <a:t>17</a:t>
                      </a:r>
                      <a:endParaRPr lang="en-US" dirty="0"/>
                    </a:p>
                  </a:txBody>
                  <a:tcPr/>
                </a:tc>
                <a:tc>
                  <a:txBody>
                    <a:bodyPr/>
                    <a:lstStyle/>
                    <a:p>
                      <a:pPr algn="ctr"/>
                      <a:r>
                        <a:rPr lang="en-US" dirty="0" smtClean="0"/>
                        <a:t>5</a:t>
                      </a:r>
                      <a:endParaRPr lang="en-US" dirty="0"/>
                    </a:p>
                  </a:txBody>
                  <a:tcPr/>
                </a:tc>
                <a:tc>
                  <a:txBody>
                    <a:bodyPr/>
                    <a:lstStyle/>
                    <a:p>
                      <a:pPr algn="ctr"/>
                      <a:r>
                        <a:rPr lang="en-US" dirty="0" smtClean="0"/>
                        <a:t>12</a:t>
                      </a:r>
                      <a:endParaRPr lang="en-US" dirty="0"/>
                    </a:p>
                  </a:txBody>
                  <a:tcPr/>
                </a:tc>
                <a:tc>
                  <a:txBody>
                    <a:bodyPr/>
                    <a:lstStyle/>
                    <a:p>
                      <a:pPr algn="ctr"/>
                      <a:r>
                        <a:rPr lang="en-US" dirty="0" smtClean="0"/>
                        <a:t>10</a:t>
                      </a:r>
                      <a:endParaRPr lang="en-US" dirty="0"/>
                    </a:p>
                  </a:txBody>
                  <a:tcPr/>
                </a:tc>
                <a:tc>
                  <a:txBody>
                    <a:bodyPr/>
                    <a:lstStyle/>
                    <a:p>
                      <a:pPr algn="ctr"/>
                      <a:r>
                        <a:rPr lang="en-US" dirty="0" smtClean="0"/>
                        <a:t>8</a:t>
                      </a:r>
                      <a:endParaRPr lang="en-US" dirty="0"/>
                    </a:p>
                  </a:txBody>
                  <a:tcPr>
                    <a:solidFill>
                      <a:srgbClr val="FFFF00"/>
                    </a:solidFill>
                  </a:tcPr>
                </a:tc>
                <a:tc>
                  <a:txBody>
                    <a:bodyPr/>
                    <a:lstStyle/>
                    <a:p>
                      <a:pPr algn="ctr"/>
                      <a:r>
                        <a:rPr lang="en-US" dirty="0" smtClean="0"/>
                        <a:t>12</a:t>
                      </a:r>
                      <a:endParaRPr lang="en-US" dirty="0"/>
                    </a:p>
                  </a:txBody>
                  <a:tcPr/>
                </a:tc>
              </a:tr>
              <a:tr h="390525">
                <a:tc>
                  <a:txBody>
                    <a:bodyPr/>
                    <a:lstStyle/>
                    <a:p>
                      <a:pPr algn="ctr"/>
                      <a:r>
                        <a:rPr lang="en-US" dirty="0" smtClean="0"/>
                        <a:t>39</a:t>
                      </a:r>
                      <a:endParaRPr lang="en-US" dirty="0"/>
                    </a:p>
                  </a:txBody>
                  <a:tcPr>
                    <a:solidFill>
                      <a:schemeClr val="bg2"/>
                    </a:solidFill>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c>
                  <a:txBody>
                    <a:bodyPr/>
                    <a:lstStyle/>
                    <a:p>
                      <a:pPr algn="ctr"/>
                      <a:r>
                        <a:rPr lang="en-US" dirty="0" smtClean="0"/>
                        <a:t>5</a:t>
                      </a:r>
                      <a:endParaRPr lang="en-US" dirty="0"/>
                    </a:p>
                  </a:txBody>
                  <a:tcPr/>
                </a:tc>
                <a:tc>
                  <a:txBody>
                    <a:bodyPr/>
                    <a:lstStyle/>
                    <a:p>
                      <a:pPr algn="ctr"/>
                      <a:r>
                        <a:rPr lang="en-US" dirty="0" smtClean="0"/>
                        <a:t>12</a:t>
                      </a:r>
                      <a:endParaRPr lang="en-US" dirty="0"/>
                    </a:p>
                  </a:txBody>
                  <a:tcPr/>
                </a:tc>
                <a:tc>
                  <a:txBody>
                    <a:bodyPr/>
                    <a:lstStyle/>
                    <a:p>
                      <a:pPr algn="ctr"/>
                      <a:r>
                        <a:rPr lang="en-US" dirty="0" smtClean="0"/>
                        <a:t>9</a:t>
                      </a:r>
                      <a:endParaRPr lang="en-US" dirty="0"/>
                    </a:p>
                  </a:txBody>
                  <a:tcPr/>
                </a:tc>
                <a:tc>
                  <a:txBody>
                    <a:bodyPr/>
                    <a:lstStyle/>
                    <a:p>
                      <a:pPr algn="ctr"/>
                      <a:r>
                        <a:rPr lang="en-US" dirty="0" smtClean="0"/>
                        <a:t>8</a:t>
                      </a:r>
                      <a:endParaRPr lang="en-US" dirty="0"/>
                    </a:p>
                  </a:txBody>
                  <a:tcPr>
                    <a:solidFill>
                      <a:srgbClr val="FFFF00"/>
                    </a:solidFill>
                  </a:tcPr>
                </a:tc>
                <a:tc>
                  <a:txBody>
                    <a:bodyPr/>
                    <a:lstStyle/>
                    <a:p>
                      <a:pPr algn="ctr"/>
                      <a:r>
                        <a:rPr lang="en-US" dirty="0" smtClean="0"/>
                        <a:t>12</a:t>
                      </a:r>
                      <a:endParaRPr lang="en-US" dirty="0"/>
                    </a:p>
                  </a:txBody>
                  <a:tcPr/>
                </a:tc>
              </a:tr>
              <a:tr h="390525">
                <a:tc>
                  <a:txBody>
                    <a:bodyPr/>
                    <a:lstStyle/>
                    <a:p>
                      <a:pPr algn="ctr"/>
                      <a:r>
                        <a:rPr lang="en-US" dirty="0" smtClean="0"/>
                        <a:t>39</a:t>
                      </a:r>
                      <a:endParaRPr lang="en-US" dirty="0"/>
                    </a:p>
                  </a:txBody>
                  <a:tcPr>
                    <a:solidFill>
                      <a:schemeClr val="bg2"/>
                    </a:solidFill>
                  </a:tcPr>
                </a:tc>
                <a:tc>
                  <a:txBody>
                    <a:bodyPr/>
                    <a:lstStyle/>
                    <a:p>
                      <a:pPr algn="ctr"/>
                      <a:r>
                        <a:rPr lang="en-US" dirty="0" smtClean="0"/>
                        <a:t>14</a:t>
                      </a:r>
                      <a:endParaRPr lang="en-US" dirty="0"/>
                    </a:p>
                  </a:txBody>
                  <a:tcPr/>
                </a:tc>
                <a:tc>
                  <a:txBody>
                    <a:bodyPr/>
                    <a:lstStyle/>
                    <a:p>
                      <a:pPr algn="ctr"/>
                      <a:r>
                        <a:rPr lang="en-US" dirty="0" smtClean="0"/>
                        <a:t>10</a:t>
                      </a:r>
                      <a:endParaRPr lang="en-US" dirty="0"/>
                    </a:p>
                  </a:txBody>
                  <a:tcPr/>
                </a:tc>
                <a:tc>
                  <a:txBody>
                    <a:bodyPr/>
                    <a:lstStyle/>
                    <a:p>
                      <a:pPr algn="ctr"/>
                      <a:r>
                        <a:rPr lang="en-US" dirty="0" smtClean="0"/>
                        <a:t>9</a:t>
                      </a:r>
                      <a:endParaRPr lang="en-US" dirty="0"/>
                    </a:p>
                  </a:txBody>
                  <a:tcPr/>
                </a:tc>
                <a:tc>
                  <a:txBody>
                    <a:bodyPr/>
                    <a:lstStyle/>
                    <a:p>
                      <a:pPr algn="ctr"/>
                      <a:r>
                        <a:rPr lang="en-US" dirty="0" smtClean="0"/>
                        <a:t>5</a:t>
                      </a:r>
                      <a:endParaRPr lang="en-US" dirty="0"/>
                    </a:p>
                  </a:txBody>
                  <a:tcPr/>
                </a:tc>
                <a:tc>
                  <a:txBody>
                    <a:bodyPr/>
                    <a:lstStyle/>
                    <a:p>
                      <a:pPr algn="ctr"/>
                      <a:r>
                        <a:rPr lang="en-US" dirty="0" smtClean="0"/>
                        <a:t>12</a:t>
                      </a:r>
                      <a:endParaRPr lang="en-US" dirty="0"/>
                    </a:p>
                  </a:txBody>
                  <a:tcPr/>
                </a:tc>
                <a:tc>
                  <a:txBody>
                    <a:bodyPr/>
                    <a:lstStyle/>
                    <a:p>
                      <a:pPr algn="ctr"/>
                      <a:r>
                        <a:rPr lang="en-US" dirty="0" smtClean="0"/>
                        <a:t>8</a:t>
                      </a:r>
                      <a:endParaRPr lang="en-US" dirty="0"/>
                    </a:p>
                  </a:txBody>
                  <a:tcPr>
                    <a:solidFill>
                      <a:srgbClr val="FFFF00"/>
                    </a:solidFill>
                  </a:tcPr>
                </a:tc>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r h="390525">
                <a:tc>
                  <a:txBody>
                    <a:bodyPr/>
                    <a:lstStyle/>
                    <a:p>
                      <a:pPr algn="ctr"/>
                      <a:r>
                        <a:rPr lang="en-US" dirty="0" smtClean="0"/>
                        <a:t>44</a:t>
                      </a:r>
                      <a:endParaRPr lang="en-US" dirty="0"/>
                    </a:p>
                  </a:txBody>
                  <a:tcPr>
                    <a:solidFill>
                      <a:schemeClr val="bg2"/>
                    </a:solidFill>
                  </a:tcPr>
                </a:tc>
                <a:tc>
                  <a:txBody>
                    <a:bodyPr/>
                    <a:lstStyle/>
                    <a:p>
                      <a:pPr algn="ctr"/>
                      <a:r>
                        <a:rPr lang="en-US" dirty="0" smtClean="0"/>
                        <a:t>14</a:t>
                      </a:r>
                      <a:endParaRPr lang="en-US" dirty="0"/>
                    </a:p>
                  </a:txBody>
                  <a:tcPr/>
                </a:tc>
                <a:tc>
                  <a:txBody>
                    <a:bodyPr/>
                    <a:lstStyle/>
                    <a:p>
                      <a:pPr algn="ctr"/>
                      <a:r>
                        <a:rPr lang="en-US" dirty="0" smtClean="0"/>
                        <a:t>5</a:t>
                      </a:r>
                      <a:endParaRPr lang="en-US" dirty="0"/>
                    </a:p>
                  </a:txBody>
                  <a:tcPr/>
                </a:tc>
                <a:tc>
                  <a:txBody>
                    <a:bodyPr/>
                    <a:lstStyle/>
                    <a:p>
                      <a:pPr algn="ctr"/>
                      <a:r>
                        <a:rPr lang="en-US" dirty="0" smtClean="0"/>
                        <a:t>5</a:t>
                      </a:r>
                      <a:endParaRPr lang="en-US" dirty="0"/>
                    </a:p>
                  </a:txBody>
                  <a:tcPr/>
                </a:tc>
                <a:tc>
                  <a:txBody>
                    <a:bodyPr/>
                    <a:lstStyle/>
                    <a:p>
                      <a:pPr algn="ctr"/>
                      <a:r>
                        <a:rPr lang="en-US" dirty="0" smtClean="0"/>
                        <a:t>9</a:t>
                      </a:r>
                      <a:endParaRPr lang="en-US" dirty="0"/>
                    </a:p>
                  </a:txBody>
                  <a:tcPr/>
                </a:tc>
                <a:tc>
                  <a:txBody>
                    <a:bodyPr/>
                    <a:lstStyle/>
                    <a:p>
                      <a:pPr algn="ctr"/>
                      <a:r>
                        <a:rPr lang="en-US" dirty="0" smtClean="0"/>
                        <a:t>7</a:t>
                      </a:r>
                      <a:endParaRPr lang="en-US" dirty="0"/>
                    </a:p>
                  </a:txBody>
                  <a:tcPr>
                    <a:solidFill>
                      <a:srgbClr val="FFFF00"/>
                    </a:solidFill>
                  </a:tcPr>
                </a:tc>
                <a:tc>
                  <a:txBody>
                    <a:bodyPr/>
                    <a:lstStyle/>
                    <a:p>
                      <a:pPr algn="ctr"/>
                      <a:r>
                        <a:rPr lang="en-US" dirty="0" smtClean="0"/>
                        <a:t>13</a:t>
                      </a:r>
                      <a:endParaRPr lang="en-US" dirty="0"/>
                    </a:p>
                  </a:txBody>
                  <a:tcPr/>
                </a:tc>
                <a:tc>
                  <a:txBody>
                    <a:bodyPr/>
                    <a:lstStyle/>
                    <a:p>
                      <a:pPr algn="ctr"/>
                      <a:r>
                        <a:rPr lang="en-US" dirty="0" smtClean="0"/>
                        <a:t>18</a:t>
                      </a:r>
                      <a:endParaRPr lang="en-US" dirty="0"/>
                    </a:p>
                  </a:txBody>
                  <a:tcPr/>
                </a:tc>
                <a:tc>
                  <a:txBody>
                    <a:bodyPr/>
                    <a:lstStyle/>
                    <a:p>
                      <a:pPr algn="ctr"/>
                      <a:r>
                        <a:rPr lang="en-US" dirty="0" smtClean="0"/>
                        <a:t>16</a:t>
                      </a:r>
                      <a:endParaRPr lang="en-US" dirty="0"/>
                    </a:p>
                  </a:txBody>
                  <a:tcPr/>
                </a:tc>
              </a:tr>
              <a:tr h="390525">
                <a:tc>
                  <a:txBody>
                    <a:bodyPr/>
                    <a:lstStyle/>
                    <a:p>
                      <a:pPr algn="ctr"/>
                      <a:r>
                        <a:rPr lang="en-US" dirty="0" smtClean="0"/>
                        <a:t>41</a:t>
                      </a:r>
                      <a:endParaRPr lang="en-US" dirty="0"/>
                    </a:p>
                  </a:txBody>
                  <a:tcPr>
                    <a:solidFill>
                      <a:schemeClr val="bg2"/>
                    </a:solidFill>
                  </a:tcPr>
                </a:tc>
                <a:tc>
                  <a:txBody>
                    <a:bodyPr/>
                    <a:lstStyle/>
                    <a:p>
                      <a:pPr algn="ctr"/>
                      <a:r>
                        <a:rPr lang="en-US" dirty="0" smtClean="0"/>
                        <a:t>9</a:t>
                      </a:r>
                      <a:endParaRPr lang="en-US" dirty="0"/>
                    </a:p>
                  </a:txBody>
                  <a:tcPr/>
                </a:tc>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solidFill>
                      <a:srgbClr val="FFFF00"/>
                    </a:solidFill>
                  </a:tcPr>
                </a:tc>
                <a:tc>
                  <a:txBody>
                    <a:bodyPr/>
                    <a:lstStyle/>
                    <a:p>
                      <a:pPr algn="ctr"/>
                      <a:r>
                        <a:rPr lang="en-US" dirty="0" smtClean="0"/>
                        <a:t>10</a:t>
                      </a:r>
                      <a:endParaRPr lang="en-US" dirty="0"/>
                    </a:p>
                  </a:txBody>
                  <a:tcPr/>
                </a:tc>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c>
                  <a:txBody>
                    <a:bodyPr/>
                    <a:lstStyle/>
                    <a:p>
                      <a:pPr algn="ctr"/>
                      <a:r>
                        <a:rPr lang="en-US" dirty="0" smtClean="0"/>
                        <a:t>17</a:t>
                      </a:r>
                      <a:endParaRPr lang="en-US" dirty="0"/>
                    </a:p>
                  </a:txBody>
                  <a:tcPr/>
                </a:tc>
              </a:tr>
              <a:tr h="390525">
                <a:tc>
                  <a:txBody>
                    <a:bodyPr/>
                    <a:lstStyle/>
                    <a:p>
                      <a:pPr algn="ctr"/>
                      <a:r>
                        <a:rPr lang="en-US" dirty="0" smtClean="0"/>
                        <a:t>44</a:t>
                      </a:r>
                      <a:endParaRPr lang="en-US" dirty="0"/>
                    </a:p>
                  </a:txBody>
                  <a:tcPr>
                    <a:solidFill>
                      <a:schemeClr val="bg2"/>
                    </a:solidFill>
                  </a:tcPr>
                </a:tc>
                <a:tc>
                  <a:txBody>
                    <a:bodyPr/>
                    <a:lstStyle/>
                    <a:p>
                      <a:pPr algn="ctr"/>
                      <a:r>
                        <a:rPr lang="en-US" dirty="0" smtClean="0"/>
                        <a:t>7</a:t>
                      </a:r>
                      <a:endParaRPr lang="en-US" dirty="0"/>
                    </a:p>
                  </a:txBody>
                  <a:tcPr/>
                </a:tc>
                <a:tc>
                  <a:txBody>
                    <a:bodyPr/>
                    <a:lstStyle/>
                    <a:p>
                      <a:pPr algn="ctr"/>
                      <a:r>
                        <a:rPr lang="en-US" dirty="0" smtClean="0"/>
                        <a:t>2</a:t>
                      </a:r>
                      <a:endParaRPr lang="en-US" dirty="0"/>
                    </a:p>
                  </a:txBody>
                  <a:tcPr>
                    <a:solidFill>
                      <a:srgbClr val="FFFF00"/>
                    </a:solidFill>
                  </a:tcPr>
                </a:tc>
                <a:tc>
                  <a:txBody>
                    <a:bodyPr/>
                    <a:lstStyle/>
                    <a:p>
                      <a:pPr algn="ctr"/>
                      <a:r>
                        <a:rPr lang="en-US" dirty="0" smtClean="0"/>
                        <a:t>3</a:t>
                      </a:r>
                      <a:endParaRPr lang="en-US" dirty="0"/>
                    </a:p>
                  </a:txBody>
                  <a:tcPr>
                    <a:solidFill>
                      <a:srgbClr val="FFFF00"/>
                    </a:solidFill>
                  </a:tcPr>
                </a:tc>
                <a:tc>
                  <a:txBody>
                    <a:bodyPr/>
                    <a:lstStyle/>
                    <a:p>
                      <a:pPr algn="ctr"/>
                      <a:r>
                        <a:rPr lang="en-US" dirty="0" smtClean="0"/>
                        <a:t>8</a:t>
                      </a:r>
                      <a:endParaRPr lang="en-US" dirty="0"/>
                    </a:p>
                  </a:txBody>
                  <a:tcPr/>
                </a:tc>
                <a:tc>
                  <a:txBody>
                    <a:bodyPr/>
                    <a:lstStyle/>
                    <a:p>
                      <a:pPr algn="ctr"/>
                      <a:r>
                        <a:rPr lang="en-US" dirty="0" smtClean="0"/>
                        <a:t>10</a:t>
                      </a:r>
                      <a:endParaRPr lang="en-US" dirty="0"/>
                    </a:p>
                  </a:txBody>
                  <a:tcPr/>
                </a:tc>
                <a:tc>
                  <a:txBody>
                    <a:bodyPr/>
                    <a:lstStyle/>
                    <a:p>
                      <a:pPr algn="ctr"/>
                      <a:r>
                        <a:rPr lang="en-US" dirty="0" smtClean="0"/>
                        <a:t>16</a:t>
                      </a:r>
                      <a:endParaRPr lang="en-US" dirty="0"/>
                    </a:p>
                  </a:txBody>
                  <a:tcPr/>
                </a:tc>
                <a:tc>
                  <a:txBody>
                    <a:bodyPr/>
                    <a:lstStyle/>
                    <a:p>
                      <a:pPr algn="ctr"/>
                      <a:r>
                        <a:rPr lang="en-US" dirty="0" smtClean="0"/>
                        <a:t>21</a:t>
                      </a:r>
                      <a:endParaRPr lang="en-US" dirty="0"/>
                    </a:p>
                  </a:txBody>
                  <a:tcPr/>
                </a:tc>
                <a:tc>
                  <a:txBody>
                    <a:bodyPr/>
                    <a:lstStyle/>
                    <a:p>
                      <a:pPr algn="ctr"/>
                      <a:r>
                        <a:rPr lang="en-US" dirty="0" smtClean="0"/>
                        <a:t>22</a:t>
                      </a:r>
                      <a:endParaRPr lang="en-US" dirty="0"/>
                    </a:p>
                  </a:txBody>
                  <a:tcPr/>
                </a:tc>
              </a:tr>
              <a:tr h="390525">
                <a:tc>
                  <a:txBody>
                    <a:bodyPr/>
                    <a:lstStyle/>
                    <a:p>
                      <a:pPr algn="ctr"/>
                      <a:r>
                        <a:rPr lang="en-US" dirty="0" smtClean="0"/>
                        <a:t>37</a:t>
                      </a:r>
                      <a:endParaRPr lang="en-US" dirty="0"/>
                    </a:p>
                  </a:txBody>
                  <a:tcPr>
                    <a:solidFill>
                      <a:schemeClr val="bg2"/>
                    </a:solidFill>
                  </a:tcPr>
                </a:tc>
                <a:tc>
                  <a:txBody>
                    <a:bodyPr/>
                    <a:lstStyle/>
                    <a:p>
                      <a:pPr algn="ctr"/>
                      <a:r>
                        <a:rPr lang="en-US" dirty="0" smtClean="0"/>
                        <a:t>2</a:t>
                      </a:r>
                      <a:endParaRPr lang="en-US" dirty="0"/>
                    </a:p>
                  </a:txBody>
                  <a:tcPr>
                    <a:solidFill>
                      <a:srgbClr val="FFFF00"/>
                    </a:solidFill>
                  </a:tcPr>
                </a:tc>
                <a:tc>
                  <a:txBody>
                    <a:bodyPr/>
                    <a:lstStyle/>
                    <a:p>
                      <a:pPr algn="ctr"/>
                      <a:r>
                        <a:rPr lang="en-US" dirty="0" smtClean="0"/>
                        <a:t>0</a:t>
                      </a:r>
                      <a:endParaRPr lang="en-US" dirty="0"/>
                    </a:p>
                  </a:txBody>
                  <a:tcPr/>
                </a:tc>
                <a:tc>
                  <a:txBody>
                    <a:bodyPr/>
                    <a:lstStyle/>
                    <a:p>
                      <a:pPr algn="ctr"/>
                      <a:r>
                        <a:rPr lang="en-US" dirty="0" smtClean="0"/>
                        <a:t>15</a:t>
                      </a:r>
                      <a:endParaRPr lang="en-US" dirty="0"/>
                    </a:p>
                  </a:txBody>
                  <a:tcPr/>
                </a:tc>
                <a:tc>
                  <a:txBody>
                    <a:bodyPr/>
                    <a:lstStyle/>
                    <a:p>
                      <a:pPr algn="ctr"/>
                      <a:r>
                        <a:rPr lang="en-US" dirty="0" smtClean="0"/>
                        <a:t>17</a:t>
                      </a:r>
                      <a:endParaRPr lang="en-US" dirty="0"/>
                    </a:p>
                  </a:txBody>
                  <a:tcPr/>
                </a:tc>
                <a:tc>
                  <a:txBody>
                    <a:bodyPr/>
                    <a:lstStyle/>
                    <a:p>
                      <a:pPr algn="ctr"/>
                      <a:r>
                        <a:rPr lang="en-US" dirty="0" smtClean="0"/>
                        <a:t>26</a:t>
                      </a:r>
                      <a:endParaRPr lang="en-US" dirty="0"/>
                    </a:p>
                  </a:txBody>
                  <a:tcPr/>
                </a:tc>
                <a:tc>
                  <a:txBody>
                    <a:bodyPr/>
                    <a:lstStyle/>
                    <a:p>
                      <a:pPr algn="ctr"/>
                      <a:r>
                        <a:rPr lang="en-US" dirty="0" smtClean="0"/>
                        <a:t>27</a:t>
                      </a:r>
                      <a:endParaRPr lang="en-US" dirty="0"/>
                    </a:p>
                  </a:txBody>
                  <a:tcPr/>
                </a:tc>
                <a:tc>
                  <a:txBody>
                    <a:bodyPr/>
                    <a:lstStyle/>
                    <a:p>
                      <a:pPr algn="ctr"/>
                      <a:r>
                        <a:rPr lang="en-US" dirty="0" smtClean="0"/>
                        <a:t>29</a:t>
                      </a:r>
                      <a:endParaRPr lang="en-US" dirty="0"/>
                    </a:p>
                  </a:txBody>
                  <a:tcPr/>
                </a:tc>
                <a:tc>
                  <a:txBody>
                    <a:bodyPr/>
                    <a:lstStyle/>
                    <a:p>
                      <a:pPr algn="ctr"/>
                      <a:r>
                        <a:rPr lang="en-US" dirty="0" smtClean="0"/>
                        <a:t>35</a:t>
                      </a:r>
                      <a:endParaRPr lang="en-US" dirty="0"/>
                    </a:p>
                  </a:txBody>
                  <a:tcPr/>
                </a:tc>
              </a:tr>
              <a:tr h="390525">
                <a:tc>
                  <a:txBody>
                    <a:bodyPr/>
                    <a:lstStyle/>
                    <a:p>
                      <a:pPr algn="ctr"/>
                      <a:endParaRPr lang="en-US" dirty="0"/>
                    </a:p>
                  </a:txBody>
                  <a:tcPr>
                    <a:solidFill>
                      <a:schemeClr val="bg2"/>
                    </a:solidFill>
                  </a:tcPr>
                </a:tc>
                <a:tc>
                  <a:txBody>
                    <a:bodyPr/>
                    <a:lstStyle/>
                    <a:p>
                      <a:pPr algn="ctr"/>
                      <a:r>
                        <a:rPr lang="en-US" dirty="0" smtClean="0"/>
                        <a:t>39</a:t>
                      </a:r>
                      <a:endParaRPr lang="en-US" dirty="0"/>
                    </a:p>
                  </a:txBody>
                  <a:tcPr>
                    <a:solidFill>
                      <a:schemeClr val="bg2"/>
                    </a:solidFill>
                  </a:tcPr>
                </a:tc>
                <a:tc>
                  <a:txBody>
                    <a:bodyPr/>
                    <a:lstStyle/>
                    <a:p>
                      <a:pPr algn="ctr"/>
                      <a:r>
                        <a:rPr lang="en-US" dirty="0" smtClean="0"/>
                        <a:t>44</a:t>
                      </a:r>
                      <a:endParaRPr lang="en-US" dirty="0"/>
                    </a:p>
                  </a:txBody>
                  <a:tcPr>
                    <a:solidFill>
                      <a:schemeClr val="bg2"/>
                    </a:solidFill>
                  </a:tcPr>
                </a:tc>
                <a:tc>
                  <a:txBody>
                    <a:bodyPr/>
                    <a:lstStyle/>
                    <a:p>
                      <a:pPr algn="ctr"/>
                      <a:r>
                        <a:rPr lang="en-US" dirty="0" smtClean="0"/>
                        <a:t>43</a:t>
                      </a:r>
                      <a:endParaRPr lang="en-US" dirty="0"/>
                    </a:p>
                  </a:txBody>
                  <a:tcPr>
                    <a:solidFill>
                      <a:schemeClr val="bg2"/>
                    </a:solidFill>
                  </a:tcPr>
                </a:tc>
                <a:tc>
                  <a:txBody>
                    <a:bodyPr/>
                    <a:lstStyle/>
                    <a:p>
                      <a:pPr algn="ctr"/>
                      <a:r>
                        <a:rPr lang="en-US" dirty="0" smtClean="0"/>
                        <a:t>39</a:t>
                      </a:r>
                      <a:endParaRPr lang="en-US" dirty="0"/>
                    </a:p>
                  </a:txBody>
                  <a:tcPr>
                    <a:solidFill>
                      <a:schemeClr val="bg2"/>
                    </a:solidFill>
                  </a:tcPr>
                </a:tc>
                <a:tc>
                  <a:txBody>
                    <a:bodyPr/>
                    <a:lstStyle/>
                    <a:p>
                      <a:pPr algn="ctr"/>
                      <a:r>
                        <a:rPr lang="en-US" dirty="0" smtClean="0"/>
                        <a:t>46</a:t>
                      </a:r>
                      <a:endParaRPr lang="en-US" dirty="0"/>
                    </a:p>
                  </a:txBody>
                  <a:tcPr>
                    <a:solidFill>
                      <a:schemeClr val="bg2"/>
                    </a:solidFill>
                  </a:tcPr>
                </a:tc>
                <a:tc>
                  <a:txBody>
                    <a:bodyPr/>
                    <a:lstStyle/>
                    <a:p>
                      <a:pPr algn="ctr"/>
                      <a:r>
                        <a:rPr lang="en-US" dirty="0" smtClean="0"/>
                        <a:t>38</a:t>
                      </a:r>
                      <a:endParaRPr lang="en-US" dirty="0"/>
                    </a:p>
                  </a:txBody>
                  <a:tcPr>
                    <a:solidFill>
                      <a:schemeClr val="bg2"/>
                    </a:solidFill>
                  </a:tcPr>
                </a:tc>
                <a:tc>
                  <a:txBody>
                    <a:bodyPr/>
                    <a:lstStyle/>
                    <a:p>
                      <a:pPr algn="ctr"/>
                      <a:r>
                        <a:rPr lang="en-US" dirty="0" smtClean="0"/>
                        <a:t>39</a:t>
                      </a:r>
                      <a:endParaRPr lang="en-US" dirty="0"/>
                    </a:p>
                  </a:txBody>
                  <a:tcPr>
                    <a:solidFill>
                      <a:schemeClr val="bg2"/>
                    </a:solidFill>
                  </a:tcPr>
                </a:tc>
                <a:tc>
                  <a:txBody>
                    <a:bodyPr/>
                    <a:lstStyle/>
                    <a:p>
                      <a:pPr algn="ctr"/>
                      <a:r>
                        <a:rPr lang="en-US" dirty="0" smtClean="0"/>
                        <a:t>43</a:t>
                      </a:r>
                      <a:endParaRPr lang="en-US" dirty="0"/>
                    </a:p>
                  </a:txBody>
                  <a:tcPr>
                    <a:solidFill>
                      <a:schemeClr val="bg2"/>
                    </a:solidFill>
                  </a:tcPr>
                </a:tc>
              </a:tr>
            </a:tbl>
          </a:graphicData>
        </a:graphic>
      </p:graphicFrame>
      <p:sp>
        <p:nvSpPr>
          <p:cNvPr id="10" name="TextBox 9"/>
          <p:cNvSpPr txBox="1"/>
          <p:nvPr/>
        </p:nvSpPr>
        <p:spPr>
          <a:xfrm>
            <a:off x="5877393" y="2323614"/>
            <a:ext cx="6552264" cy="461665"/>
          </a:xfrm>
          <a:prstGeom prst="rect">
            <a:avLst/>
          </a:prstGeom>
          <a:noFill/>
        </p:spPr>
        <p:txBody>
          <a:bodyPr wrap="square" rtlCol="0">
            <a:spAutoFit/>
          </a:bodyPr>
          <a:lstStyle/>
          <a:p>
            <a:r>
              <a:rPr lang="en-US" sz="2400" dirty="0" smtClean="0">
                <a:effectLst/>
                <a:latin typeface="+mj-lt"/>
              </a:rPr>
              <a:t>The final optimal warping path: </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209" y="3385486"/>
            <a:ext cx="4813300" cy="3098800"/>
          </a:xfrm>
          <a:prstGeom prst="rect">
            <a:avLst/>
          </a:prstGeom>
        </p:spPr>
      </p:pic>
    </p:spTree>
    <p:extLst>
      <p:ext uri="{BB962C8B-B14F-4D97-AF65-F5344CB8AC3E}">
        <p14:creationId xmlns:p14="http://schemas.microsoft.com/office/powerpoint/2010/main" val="1451234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484" y="106460"/>
            <a:ext cx="10515600" cy="1325563"/>
          </a:xfrm>
        </p:spPr>
        <p:txBody>
          <a:bodyPr>
            <a:normAutofit/>
          </a:bodyPr>
          <a:lstStyle/>
          <a:p>
            <a:r>
              <a:rPr lang="en-US" sz="4000" dirty="0" smtClean="0"/>
              <a:t>Question 1: </a:t>
            </a:r>
            <a:r>
              <a:rPr lang="en-US" sz="4000" dirty="0" err="1" smtClean="0"/>
              <a:t>Apriori</a:t>
            </a:r>
            <a:r>
              <a:rPr lang="en-US" sz="4000" dirty="0" smtClean="0"/>
              <a:t> Algorithm</a:t>
            </a:r>
            <a:endParaRPr lang="en-US" sz="3100" dirty="0"/>
          </a:p>
        </p:txBody>
      </p:sp>
      <p:sp>
        <p:nvSpPr>
          <p:cNvPr id="5" name="TextBox 4"/>
          <p:cNvSpPr txBox="1"/>
          <p:nvPr/>
        </p:nvSpPr>
        <p:spPr>
          <a:xfrm>
            <a:off x="508484" y="1049652"/>
            <a:ext cx="11419540" cy="1015663"/>
          </a:xfrm>
          <a:prstGeom prst="rect">
            <a:avLst/>
          </a:prstGeom>
          <a:noFill/>
        </p:spPr>
        <p:txBody>
          <a:bodyPr wrap="square" rtlCol="0">
            <a:spAutoFit/>
          </a:bodyPr>
          <a:lstStyle/>
          <a:p>
            <a:r>
              <a:rPr lang="en-US" sz="2000" dirty="0" smtClean="0">
                <a:latin typeface="+mj-lt"/>
              </a:rPr>
              <a:t>(a) Illustrate </a:t>
            </a:r>
            <a:r>
              <a:rPr lang="en-US" sz="2000" dirty="0">
                <a:latin typeface="+mj-lt"/>
              </a:rPr>
              <a:t>the first three levels of the </a:t>
            </a:r>
            <a:r>
              <a:rPr lang="en-US" sz="2000" dirty="0" err="1">
                <a:latin typeface="+mj-lt"/>
              </a:rPr>
              <a:t>Apriori</a:t>
            </a:r>
            <a:r>
              <a:rPr lang="en-US" sz="2000" dirty="0">
                <a:latin typeface="+mj-lt"/>
              </a:rPr>
              <a:t> algorithm (set sizes 1, 2 and 3) for </a:t>
            </a:r>
            <a:r>
              <a:rPr lang="en-US" sz="2000" b="1" dirty="0">
                <a:solidFill>
                  <a:srgbClr val="FF0000"/>
                </a:solidFill>
                <a:latin typeface="+mj-lt"/>
              </a:rPr>
              <a:t>support threshold of 3 </a:t>
            </a:r>
            <a:r>
              <a:rPr lang="en-US" sz="2000" dirty="0">
                <a:latin typeface="+mj-lt"/>
              </a:rPr>
              <a:t>transactions, by identifying candidate sets and calculating their support. What are the maximal frequent sets discovered in the first 3 levels? </a:t>
            </a:r>
            <a:endParaRPr lang="en-US" sz="2000" dirty="0">
              <a:effectLst/>
              <a:latin typeface="+mj-lt"/>
            </a:endParaRPr>
          </a:p>
        </p:txBody>
      </p:sp>
      <p:sp>
        <p:nvSpPr>
          <p:cNvPr id="7" name="TextBox 6"/>
          <p:cNvSpPr txBox="1"/>
          <p:nvPr/>
        </p:nvSpPr>
        <p:spPr>
          <a:xfrm>
            <a:off x="3930221" y="2099381"/>
            <a:ext cx="2180757" cy="1569660"/>
          </a:xfrm>
          <a:prstGeom prst="rect">
            <a:avLst/>
          </a:prstGeom>
          <a:noFill/>
        </p:spPr>
        <p:txBody>
          <a:bodyPr wrap="square" rtlCol="0">
            <a:spAutoFit/>
          </a:bodyPr>
          <a:lstStyle/>
          <a:p>
            <a:r>
              <a:rPr lang="en-US" sz="2400" b="1" dirty="0" smtClean="0">
                <a:solidFill>
                  <a:schemeClr val="accent5"/>
                </a:solidFill>
                <a:effectLst/>
                <a:latin typeface="+mj-lt"/>
              </a:rPr>
              <a:t>Answer:</a:t>
            </a:r>
          </a:p>
          <a:p>
            <a:r>
              <a:rPr lang="en-US" sz="2400" b="1" dirty="0" smtClean="0">
                <a:solidFill>
                  <a:schemeClr val="accent5"/>
                </a:solidFill>
                <a:effectLst/>
                <a:latin typeface="+mj-lt"/>
              </a:rPr>
              <a:t> </a:t>
            </a:r>
          </a:p>
          <a:p>
            <a:r>
              <a:rPr lang="en-US" sz="2400" dirty="0" smtClean="0">
                <a:latin typeface="+mj-lt"/>
              </a:rPr>
              <a:t>C1</a:t>
            </a:r>
          </a:p>
          <a:p>
            <a:endParaRPr lang="en-US" sz="2400" dirty="0">
              <a:effectLst/>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1252584831"/>
              </p:ext>
            </p:extLst>
          </p:nvPr>
        </p:nvGraphicFramePr>
        <p:xfrm>
          <a:off x="3930660" y="3342321"/>
          <a:ext cx="1971676" cy="2585710"/>
        </p:xfrm>
        <a:graphic>
          <a:graphicData uri="http://schemas.openxmlformats.org/drawingml/2006/table">
            <a:tbl>
              <a:tblPr firstRow="1" bandRow="1">
                <a:tableStyleId>{7E9639D4-E3E2-4D34-9284-5A2195B3D0D7}</a:tableStyleId>
              </a:tblPr>
              <a:tblGrid>
                <a:gridCol w="985838"/>
                <a:gridCol w="985838"/>
              </a:tblGrid>
              <a:tr h="391150">
                <a:tc>
                  <a:txBody>
                    <a:bodyPr/>
                    <a:lstStyle/>
                    <a:p>
                      <a:pPr algn="ctr"/>
                      <a:r>
                        <a:rPr lang="en-US" dirty="0" err="1" smtClean="0"/>
                        <a:t>Itemset</a:t>
                      </a:r>
                      <a:endParaRPr lang="en-US" dirty="0"/>
                    </a:p>
                  </a:txBody>
                  <a:tcPr/>
                </a:tc>
                <a:tc>
                  <a:txBody>
                    <a:bodyPr/>
                    <a:lstStyle/>
                    <a:p>
                      <a:pPr algn="ctr"/>
                      <a:r>
                        <a:rPr lang="en-US" dirty="0" smtClean="0"/>
                        <a:t>Sup</a:t>
                      </a:r>
                      <a:endParaRPr lang="en-US" dirty="0"/>
                    </a:p>
                  </a:txBody>
                  <a:tcPr/>
                </a:tc>
              </a:tr>
              <a:tr h="341587">
                <a:tc>
                  <a:txBody>
                    <a:bodyPr/>
                    <a:lstStyle/>
                    <a:p>
                      <a:pPr algn="ctr"/>
                      <a:r>
                        <a:rPr lang="en-US" dirty="0" smtClean="0"/>
                        <a:t>A</a:t>
                      </a:r>
                      <a:endParaRPr lang="en-US" dirty="0"/>
                    </a:p>
                  </a:txBody>
                  <a:tcPr/>
                </a:tc>
                <a:tc>
                  <a:txBody>
                    <a:bodyPr/>
                    <a:lstStyle/>
                    <a:p>
                      <a:pPr algn="ctr"/>
                      <a:r>
                        <a:rPr lang="en-US" dirty="0" smtClean="0"/>
                        <a:t>5</a:t>
                      </a:r>
                      <a:endParaRPr lang="en-US" dirty="0"/>
                    </a:p>
                  </a:txBody>
                  <a:tcPr/>
                </a:tc>
              </a:tr>
              <a:tr h="341587">
                <a:tc>
                  <a:txBody>
                    <a:bodyPr/>
                    <a:lstStyle/>
                    <a:p>
                      <a:pPr algn="ctr"/>
                      <a:r>
                        <a:rPr lang="en-US" dirty="0" smtClean="0"/>
                        <a:t>B</a:t>
                      </a:r>
                      <a:endParaRPr lang="en-US" dirty="0"/>
                    </a:p>
                  </a:txBody>
                  <a:tcPr/>
                </a:tc>
                <a:tc>
                  <a:txBody>
                    <a:bodyPr/>
                    <a:lstStyle/>
                    <a:p>
                      <a:pPr algn="ctr"/>
                      <a:r>
                        <a:rPr lang="en-US" dirty="0" smtClean="0"/>
                        <a:t>3</a:t>
                      </a:r>
                      <a:endParaRPr lang="en-US" dirty="0"/>
                    </a:p>
                  </a:txBody>
                  <a:tcPr/>
                </a:tc>
              </a:tr>
              <a:tr h="341587">
                <a:tc>
                  <a:txBody>
                    <a:bodyPr/>
                    <a:lstStyle/>
                    <a:p>
                      <a:pPr algn="ctr"/>
                      <a:r>
                        <a:rPr lang="en-US" dirty="0" smtClean="0"/>
                        <a:t>C</a:t>
                      </a:r>
                      <a:endParaRPr lang="en-US" dirty="0"/>
                    </a:p>
                  </a:txBody>
                  <a:tcPr/>
                </a:tc>
                <a:tc>
                  <a:txBody>
                    <a:bodyPr/>
                    <a:lstStyle/>
                    <a:p>
                      <a:pPr algn="ctr"/>
                      <a:r>
                        <a:rPr lang="en-US" dirty="0" smtClean="0"/>
                        <a:t>6</a:t>
                      </a:r>
                      <a:endParaRPr lang="en-US" dirty="0"/>
                    </a:p>
                  </a:txBody>
                  <a:tcPr/>
                </a:tc>
              </a:tr>
              <a:tr h="341587">
                <a:tc>
                  <a:txBody>
                    <a:bodyPr/>
                    <a:lstStyle/>
                    <a:p>
                      <a:pPr algn="ctr"/>
                      <a:r>
                        <a:rPr lang="en-US" dirty="0" smtClean="0"/>
                        <a:t>D</a:t>
                      </a:r>
                      <a:endParaRPr lang="en-US" dirty="0"/>
                    </a:p>
                  </a:txBody>
                  <a:tcPr/>
                </a:tc>
                <a:tc>
                  <a:txBody>
                    <a:bodyPr/>
                    <a:lstStyle/>
                    <a:p>
                      <a:pPr algn="ctr"/>
                      <a:r>
                        <a:rPr lang="en-US" dirty="0" smtClean="0"/>
                        <a:t>5</a:t>
                      </a:r>
                      <a:endParaRPr lang="en-US" dirty="0"/>
                    </a:p>
                  </a:txBody>
                  <a:tcPr/>
                </a:tc>
              </a:tr>
              <a:tr h="341587">
                <a:tc>
                  <a:txBody>
                    <a:bodyPr/>
                    <a:lstStyle/>
                    <a:p>
                      <a:pPr algn="ctr"/>
                      <a:r>
                        <a:rPr lang="en-US" dirty="0" smtClean="0"/>
                        <a:t>E</a:t>
                      </a:r>
                      <a:endParaRPr lang="en-US" dirty="0"/>
                    </a:p>
                  </a:txBody>
                  <a:tcPr/>
                </a:tc>
                <a:tc>
                  <a:txBody>
                    <a:bodyPr/>
                    <a:lstStyle/>
                    <a:p>
                      <a:pPr algn="ctr"/>
                      <a:r>
                        <a:rPr lang="en-US" dirty="0" smtClean="0"/>
                        <a:t>4</a:t>
                      </a:r>
                      <a:endParaRPr lang="en-US" dirty="0"/>
                    </a:p>
                  </a:txBody>
                  <a:tcPr/>
                </a:tc>
              </a:tr>
              <a:tr h="341587">
                <a:tc>
                  <a:txBody>
                    <a:bodyPr/>
                    <a:lstStyle/>
                    <a:p>
                      <a:pPr algn="ctr"/>
                      <a:r>
                        <a:rPr lang="en-US" dirty="0" smtClean="0"/>
                        <a:t>F</a:t>
                      </a:r>
                      <a:endParaRPr lang="en-US" dirty="0"/>
                    </a:p>
                  </a:txBody>
                  <a:tcPr/>
                </a:tc>
                <a:tc>
                  <a:txBody>
                    <a:bodyPr/>
                    <a:lstStyle/>
                    <a:p>
                      <a:pPr algn="ctr"/>
                      <a:r>
                        <a:rPr lang="en-US" dirty="0" smtClean="0"/>
                        <a:t>4</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764821852"/>
              </p:ext>
            </p:extLst>
          </p:nvPr>
        </p:nvGraphicFramePr>
        <p:xfrm>
          <a:off x="9262229" y="1862651"/>
          <a:ext cx="2302162" cy="4876800"/>
        </p:xfrm>
        <a:graphic>
          <a:graphicData uri="http://schemas.openxmlformats.org/drawingml/2006/table">
            <a:tbl>
              <a:tblPr firstRow="1" bandRow="1">
                <a:tableStyleId>{7E9639D4-E3E2-4D34-9284-5A2195B3D0D7}</a:tableStyleId>
              </a:tblPr>
              <a:tblGrid>
                <a:gridCol w="1151081"/>
                <a:gridCol w="1151081"/>
              </a:tblGrid>
              <a:tr h="301950">
                <a:tc>
                  <a:txBody>
                    <a:bodyPr/>
                    <a:lstStyle/>
                    <a:p>
                      <a:pPr algn="ctr"/>
                      <a:r>
                        <a:rPr lang="en-US" sz="1400" dirty="0" err="1" smtClean="0"/>
                        <a:t>Itemset</a:t>
                      </a:r>
                      <a:endParaRPr lang="en-US" sz="1400" dirty="0"/>
                    </a:p>
                  </a:txBody>
                  <a:tcPr/>
                </a:tc>
                <a:tc>
                  <a:txBody>
                    <a:bodyPr/>
                    <a:lstStyle/>
                    <a:p>
                      <a:pPr algn="ctr"/>
                      <a:r>
                        <a:rPr lang="en-US" sz="1400" dirty="0" smtClean="0"/>
                        <a:t>Sup</a:t>
                      </a:r>
                      <a:endParaRPr lang="en-US" sz="1400" dirty="0"/>
                    </a:p>
                  </a:txBody>
                  <a:tcPr/>
                </a:tc>
              </a:tr>
              <a:tr h="301950">
                <a:tc>
                  <a:txBody>
                    <a:bodyPr/>
                    <a:lstStyle/>
                    <a:p>
                      <a:pPr algn="ctr"/>
                      <a:r>
                        <a:rPr lang="en-US" sz="1400" dirty="0" smtClean="0"/>
                        <a:t>A, B</a:t>
                      </a:r>
                      <a:endParaRPr lang="en-US" sz="1400" dirty="0"/>
                    </a:p>
                  </a:txBody>
                  <a:tcPr/>
                </a:tc>
                <a:tc>
                  <a:txBody>
                    <a:bodyPr/>
                    <a:lstStyle/>
                    <a:p>
                      <a:pPr algn="ctr"/>
                      <a:r>
                        <a:rPr lang="en-US" sz="1400" dirty="0" smtClean="0"/>
                        <a:t>1</a:t>
                      </a:r>
                      <a:endParaRPr lang="en-US" sz="1400" dirty="0"/>
                    </a:p>
                  </a:txBody>
                  <a:tcPr/>
                </a:tc>
              </a:tr>
              <a:tr h="301950">
                <a:tc>
                  <a:txBody>
                    <a:bodyPr/>
                    <a:lstStyle/>
                    <a:p>
                      <a:pPr algn="ctr"/>
                      <a:r>
                        <a:rPr lang="en-US" sz="1400" dirty="0" smtClean="0"/>
                        <a:t>A,</a:t>
                      </a:r>
                      <a:r>
                        <a:rPr lang="en-US" sz="1400" baseline="0" dirty="0" smtClean="0"/>
                        <a:t> C</a:t>
                      </a:r>
                      <a:endParaRPr lang="en-US" sz="1400" dirty="0"/>
                    </a:p>
                  </a:txBody>
                  <a:tcPr/>
                </a:tc>
                <a:tc>
                  <a:txBody>
                    <a:bodyPr/>
                    <a:lstStyle/>
                    <a:p>
                      <a:pPr algn="ctr"/>
                      <a:r>
                        <a:rPr lang="en-US" sz="1400" dirty="0" smtClean="0"/>
                        <a:t>2</a:t>
                      </a:r>
                      <a:endParaRPr lang="en-US" sz="1400" dirty="0"/>
                    </a:p>
                  </a:txBody>
                  <a:tcPr/>
                </a:tc>
              </a:tr>
              <a:tr h="301950">
                <a:tc>
                  <a:txBody>
                    <a:bodyPr/>
                    <a:lstStyle/>
                    <a:p>
                      <a:pPr algn="ctr"/>
                      <a:r>
                        <a:rPr lang="en-US" sz="1400" dirty="0" smtClean="0"/>
                        <a:t>A,</a:t>
                      </a:r>
                      <a:r>
                        <a:rPr lang="en-US" sz="1400" baseline="0" dirty="0" smtClean="0"/>
                        <a:t> D</a:t>
                      </a:r>
                      <a:endParaRPr lang="en-US" sz="1400" dirty="0"/>
                    </a:p>
                  </a:txBody>
                  <a:tcPr/>
                </a:tc>
                <a:tc>
                  <a:txBody>
                    <a:bodyPr/>
                    <a:lstStyle/>
                    <a:p>
                      <a:pPr algn="ctr"/>
                      <a:r>
                        <a:rPr lang="en-US" sz="1400" dirty="0" smtClean="0"/>
                        <a:t>2</a:t>
                      </a:r>
                      <a:endParaRPr lang="en-US" sz="1400" dirty="0"/>
                    </a:p>
                  </a:txBody>
                  <a:tcPr/>
                </a:tc>
              </a:tr>
              <a:tr h="301950">
                <a:tc>
                  <a:txBody>
                    <a:bodyPr/>
                    <a:lstStyle/>
                    <a:p>
                      <a:pPr algn="ctr"/>
                      <a:r>
                        <a:rPr lang="en-US" sz="1400" dirty="0" smtClean="0"/>
                        <a:t>A,</a:t>
                      </a:r>
                      <a:r>
                        <a:rPr lang="en-US" sz="1400" baseline="0" dirty="0" smtClean="0"/>
                        <a:t> E</a:t>
                      </a:r>
                      <a:endParaRPr lang="en-US" sz="1400" dirty="0"/>
                    </a:p>
                  </a:txBody>
                  <a:tcPr/>
                </a:tc>
                <a:tc>
                  <a:txBody>
                    <a:bodyPr/>
                    <a:lstStyle/>
                    <a:p>
                      <a:pPr algn="ctr"/>
                      <a:r>
                        <a:rPr lang="en-US" sz="1400" dirty="0" smtClean="0"/>
                        <a:t>2</a:t>
                      </a:r>
                      <a:endParaRPr lang="en-US" sz="1400" dirty="0"/>
                    </a:p>
                  </a:txBody>
                  <a:tcPr/>
                </a:tc>
              </a:tr>
              <a:tr h="301950">
                <a:tc>
                  <a:txBody>
                    <a:bodyPr/>
                    <a:lstStyle/>
                    <a:p>
                      <a:pPr algn="ctr"/>
                      <a:r>
                        <a:rPr lang="en-US" sz="1400" dirty="0" smtClean="0"/>
                        <a:t>A,</a:t>
                      </a:r>
                      <a:r>
                        <a:rPr lang="en-US" sz="1400" baseline="0" dirty="0" smtClean="0"/>
                        <a:t> F</a:t>
                      </a:r>
                      <a:endParaRPr lang="en-US" sz="1400" dirty="0"/>
                    </a:p>
                  </a:txBody>
                  <a:tcPr/>
                </a:tc>
                <a:tc>
                  <a:txBody>
                    <a:bodyPr/>
                    <a:lstStyle/>
                    <a:p>
                      <a:pPr algn="ctr"/>
                      <a:r>
                        <a:rPr lang="en-US" sz="1400" dirty="0" smtClean="0"/>
                        <a:t>1</a:t>
                      </a:r>
                      <a:endParaRPr lang="en-US" sz="1400" dirty="0"/>
                    </a:p>
                  </a:txBody>
                  <a:tcPr/>
                </a:tc>
              </a:tr>
              <a:tr h="301950">
                <a:tc>
                  <a:txBody>
                    <a:bodyPr/>
                    <a:lstStyle/>
                    <a:p>
                      <a:pPr algn="ctr"/>
                      <a:r>
                        <a:rPr lang="en-US" sz="1400" b="1" dirty="0" smtClean="0">
                          <a:solidFill>
                            <a:schemeClr val="accent4"/>
                          </a:solidFill>
                        </a:rPr>
                        <a:t>B,</a:t>
                      </a:r>
                      <a:r>
                        <a:rPr lang="en-US" sz="1400" b="1" baseline="0" dirty="0" smtClean="0">
                          <a:solidFill>
                            <a:schemeClr val="accent4"/>
                          </a:solidFill>
                        </a:rPr>
                        <a:t> C</a:t>
                      </a:r>
                      <a:endParaRPr lang="en-US" sz="1400" b="1" dirty="0">
                        <a:solidFill>
                          <a:schemeClr val="accent4"/>
                        </a:solidFill>
                      </a:endParaRPr>
                    </a:p>
                  </a:txBody>
                  <a:tcPr/>
                </a:tc>
                <a:tc>
                  <a:txBody>
                    <a:bodyPr/>
                    <a:lstStyle/>
                    <a:p>
                      <a:pPr algn="ctr"/>
                      <a:r>
                        <a:rPr lang="en-US" sz="1400" b="1" dirty="0" smtClean="0">
                          <a:solidFill>
                            <a:schemeClr val="accent4"/>
                          </a:solidFill>
                        </a:rPr>
                        <a:t>3</a:t>
                      </a:r>
                      <a:endParaRPr lang="en-US" sz="1400" b="1" dirty="0">
                        <a:solidFill>
                          <a:schemeClr val="accent4"/>
                        </a:solidFill>
                      </a:endParaRPr>
                    </a:p>
                  </a:txBody>
                  <a:tcPr/>
                </a:tc>
              </a:tr>
              <a:tr h="301950">
                <a:tc>
                  <a:txBody>
                    <a:bodyPr/>
                    <a:lstStyle/>
                    <a:p>
                      <a:pPr algn="ctr"/>
                      <a:r>
                        <a:rPr lang="en-US" sz="1400" dirty="0" smtClean="0"/>
                        <a:t>B, D</a:t>
                      </a:r>
                      <a:endParaRPr lang="en-US" sz="1400" dirty="0"/>
                    </a:p>
                  </a:txBody>
                  <a:tcPr/>
                </a:tc>
                <a:tc>
                  <a:txBody>
                    <a:bodyPr/>
                    <a:lstStyle/>
                    <a:p>
                      <a:pPr algn="ctr"/>
                      <a:r>
                        <a:rPr lang="en-US" sz="1400" dirty="0" smtClean="0"/>
                        <a:t>1</a:t>
                      </a:r>
                      <a:endParaRPr lang="en-US" sz="1400" dirty="0"/>
                    </a:p>
                  </a:txBody>
                  <a:tcPr/>
                </a:tc>
              </a:tr>
              <a:tr h="301950">
                <a:tc>
                  <a:txBody>
                    <a:bodyPr/>
                    <a:lstStyle/>
                    <a:p>
                      <a:pPr algn="ctr"/>
                      <a:r>
                        <a:rPr lang="en-US" sz="1400" dirty="0" smtClean="0"/>
                        <a:t>B, E</a:t>
                      </a:r>
                      <a:endParaRPr lang="en-US" sz="1400" dirty="0"/>
                    </a:p>
                  </a:txBody>
                  <a:tcPr/>
                </a:tc>
                <a:tc>
                  <a:txBody>
                    <a:bodyPr/>
                    <a:lstStyle/>
                    <a:p>
                      <a:pPr algn="ctr"/>
                      <a:r>
                        <a:rPr lang="en-US" sz="1400" dirty="0" smtClean="0"/>
                        <a:t>0</a:t>
                      </a:r>
                      <a:endParaRPr lang="en-US" sz="1400" dirty="0"/>
                    </a:p>
                  </a:txBody>
                  <a:tcPr/>
                </a:tc>
              </a:tr>
              <a:tr h="301950">
                <a:tc>
                  <a:txBody>
                    <a:bodyPr/>
                    <a:lstStyle/>
                    <a:p>
                      <a:pPr algn="ctr"/>
                      <a:r>
                        <a:rPr lang="en-US" sz="1400" dirty="0" smtClean="0"/>
                        <a:t>B, F</a:t>
                      </a:r>
                      <a:endParaRPr lang="en-US" sz="1400" dirty="0"/>
                    </a:p>
                  </a:txBody>
                  <a:tcPr/>
                </a:tc>
                <a:tc>
                  <a:txBody>
                    <a:bodyPr/>
                    <a:lstStyle/>
                    <a:p>
                      <a:pPr algn="ctr"/>
                      <a:r>
                        <a:rPr lang="en-US" sz="1400" dirty="0" smtClean="0"/>
                        <a:t>2</a:t>
                      </a:r>
                      <a:endParaRPr lang="en-US" sz="1400" dirty="0"/>
                    </a:p>
                  </a:txBody>
                  <a:tcPr/>
                </a:tc>
              </a:tr>
              <a:tr h="301950">
                <a:tc>
                  <a:txBody>
                    <a:bodyPr/>
                    <a:lstStyle/>
                    <a:p>
                      <a:pPr algn="ctr"/>
                      <a:r>
                        <a:rPr lang="en-US" sz="1400" dirty="0" smtClean="0"/>
                        <a:t>C, D</a:t>
                      </a:r>
                      <a:endParaRPr lang="en-US" sz="1400" dirty="0"/>
                    </a:p>
                  </a:txBody>
                  <a:tcPr/>
                </a:tc>
                <a:tc>
                  <a:txBody>
                    <a:bodyPr/>
                    <a:lstStyle/>
                    <a:p>
                      <a:pPr algn="ctr"/>
                      <a:r>
                        <a:rPr lang="en-US" sz="1400" dirty="0" smtClean="0"/>
                        <a:t>2</a:t>
                      </a:r>
                      <a:endParaRPr lang="en-US" sz="1400" dirty="0"/>
                    </a:p>
                  </a:txBody>
                  <a:tcPr/>
                </a:tc>
              </a:tr>
              <a:tr h="301950">
                <a:tc>
                  <a:txBody>
                    <a:bodyPr/>
                    <a:lstStyle/>
                    <a:p>
                      <a:pPr algn="ctr"/>
                      <a:r>
                        <a:rPr lang="en-US" sz="1400" b="1" dirty="0" smtClean="0">
                          <a:solidFill>
                            <a:schemeClr val="accent4"/>
                          </a:solidFill>
                        </a:rPr>
                        <a:t>C, E</a:t>
                      </a:r>
                      <a:endParaRPr lang="en-US" sz="1400" b="1" dirty="0">
                        <a:solidFill>
                          <a:schemeClr val="accent4"/>
                        </a:solidFill>
                      </a:endParaRPr>
                    </a:p>
                  </a:txBody>
                  <a:tcPr/>
                </a:tc>
                <a:tc>
                  <a:txBody>
                    <a:bodyPr/>
                    <a:lstStyle/>
                    <a:p>
                      <a:pPr algn="ctr"/>
                      <a:r>
                        <a:rPr lang="en-US" sz="1400" b="1" dirty="0" smtClean="0">
                          <a:solidFill>
                            <a:schemeClr val="accent4"/>
                          </a:solidFill>
                        </a:rPr>
                        <a:t>3</a:t>
                      </a:r>
                      <a:endParaRPr lang="en-US" sz="1400" b="1" dirty="0">
                        <a:solidFill>
                          <a:schemeClr val="accent4"/>
                        </a:solidFill>
                      </a:endParaRPr>
                    </a:p>
                  </a:txBody>
                  <a:tcPr/>
                </a:tc>
              </a:tr>
              <a:tr h="301950">
                <a:tc>
                  <a:txBody>
                    <a:bodyPr/>
                    <a:lstStyle/>
                    <a:p>
                      <a:pPr algn="ctr"/>
                      <a:r>
                        <a:rPr lang="en-US" sz="1400" dirty="0" smtClean="0">
                          <a:solidFill>
                            <a:schemeClr val="accent4"/>
                          </a:solidFill>
                        </a:rPr>
                        <a:t>C, F</a:t>
                      </a:r>
                      <a:endParaRPr lang="en-US" sz="1400" dirty="0">
                        <a:solidFill>
                          <a:schemeClr val="accent4"/>
                        </a:solidFill>
                      </a:endParaRPr>
                    </a:p>
                  </a:txBody>
                  <a:tcPr/>
                </a:tc>
                <a:tc>
                  <a:txBody>
                    <a:bodyPr/>
                    <a:lstStyle/>
                    <a:p>
                      <a:pPr algn="ctr"/>
                      <a:r>
                        <a:rPr lang="en-US" sz="1400" dirty="0" smtClean="0">
                          <a:solidFill>
                            <a:schemeClr val="accent4"/>
                          </a:solidFill>
                        </a:rPr>
                        <a:t>3</a:t>
                      </a:r>
                      <a:endParaRPr lang="en-US" sz="1400" dirty="0">
                        <a:solidFill>
                          <a:schemeClr val="accent4"/>
                        </a:solidFill>
                      </a:endParaRPr>
                    </a:p>
                  </a:txBody>
                  <a:tcPr/>
                </a:tc>
              </a:tr>
              <a:tr h="301950">
                <a:tc>
                  <a:txBody>
                    <a:bodyPr/>
                    <a:lstStyle/>
                    <a:p>
                      <a:pPr algn="ctr"/>
                      <a:r>
                        <a:rPr lang="en-US" sz="1400" dirty="0" smtClean="0"/>
                        <a:t>D, E</a:t>
                      </a:r>
                      <a:endParaRPr lang="en-US" sz="1400" dirty="0"/>
                    </a:p>
                  </a:txBody>
                  <a:tcPr/>
                </a:tc>
                <a:tc>
                  <a:txBody>
                    <a:bodyPr/>
                    <a:lstStyle/>
                    <a:p>
                      <a:pPr algn="ctr"/>
                      <a:r>
                        <a:rPr lang="en-US" sz="1400" dirty="0" smtClean="0"/>
                        <a:t>1</a:t>
                      </a:r>
                      <a:endParaRPr lang="en-US" sz="1400" dirty="0"/>
                    </a:p>
                  </a:txBody>
                  <a:tcPr/>
                </a:tc>
              </a:tr>
              <a:tr h="301950">
                <a:tc>
                  <a:txBody>
                    <a:bodyPr/>
                    <a:lstStyle/>
                    <a:p>
                      <a:pPr algn="ctr"/>
                      <a:r>
                        <a:rPr lang="en-US" sz="1400" b="1" dirty="0" smtClean="0">
                          <a:solidFill>
                            <a:schemeClr val="accent4"/>
                          </a:solidFill>
                        </a:rPr>
                        <a:t>D, F</a:t>
                      </a:r>
                      <a:endParaRPr lang="en-US" sz="1400" b="1" dirty="0">
                        <a:solidFill>
                          <a:schemeClr val="accent4"/>
                        </a:solidFill>
                      </a:endParaRPr>
                    </a:p>
                  </a:txBody>
                  <a:tcPr/>
                </a:tc>
                <a:tc>
                  <a:txBody>
                    <a:bodyPr/>
                    <a:lstStyle/>
                    <a:p>
                      <a:pPr algn="ctr"/>
                      <a:r>
                        <a:rPr lang="en-US" sz="1400" b="1" dirty="0" smtClean="0">
                          <a:solidFill>
                            <a:schemeClr val="accent4"/>
                          </a:solidFill>
                        </a:rPr>
                        <a:t>3</a:t>
                      </a:r>
                      <a:endParaRPr lang="en-US" sz="1400" b="1" dirty="0">
                        <a:solidFill>
                          <a:schemeClr val="accent4"/>
                        </a:solidFill>
                      </a:endParaRPr>
                    </a:p>
                  </a:txBody>
                  <a:tcPr/>
                </a:tc>
              </a:tr>
              <a:tr h="301950">
                <a:tc>
                  <a:txBody>
                    <a:bodyPr/>
                    <a:lstStyle/>
                    <a:p>
                      <a:pPr algn="ctr"/>
                      <a:r>
                        <a:rPr lang="en-US" sz="1400" dirty="0" smtClean="0"/>
                        <a:t>E, F</a:t>
                      </a:r>
                      <a:endParaRPr lang="en-US" sz="1400" dirty="0"/>
                    </a:p>
                  </a:txBody>
                  <a:tcPr/>
                </a:tc>
                <a:tc>
                  <a:txBody>
                    <a:bodyPr/>
                    <a:lstStyle/>
                    <a:p>
                      <a:pPr algn="ctr"/>
                      <a:r>
                        <a:rPr lang="en-US" sz="1400" dirty="0" smtClean="0"/>
                        <a:t>1</a:t>
                      </a:r>
                      <a:endParaRPr lang="en-US" sz="1400" dirty="0"/>
                    </a:p>
                  </a:txBody>
                  <a:tcPr/>
                </a:tc>
              </a:tr>
            </a:tbl>
          </a:graphicData>
        </a:graphic>
      </p:graphicFrame>
      <p:sp>
        <p:nvSpPr>
          <p:cNvPr id="10" name="TextBox 9"/>
          <p:cNvSpPr txBox="1"/>
          <p:nvPr/>
        </p:nvSpPr>
        <p:spPr>
          <a:xfrm>
            <a:off x="8611059" y="1913186"/>
            <a:ext cx="1090379" cy="465663"/>
          </a:xfrm>
          <a:prstGeom prst="rect">
            <a:avLst/>
          </a:prstGeom>
          <a:noFill/>
        </p:spPr>
        <p:txBody>
          <a:bodyPr wrap="square" rtlCol="0">
            <a:spAutoFit/>
          </a:bodyPr>
          <a:lstStyle/>
          <a:p>
            <a:r>
              <a:rPr lang="en-US" sz="2400" smtClean="0">
                <a:latin typeface="+mj-lt"/>
              </a:rPr>
              <a:t>C 2</a:t>
            </a:r>
            <a:endParaRPr lang="en-US" sz="2400" dirty="0" smtClean="0">
              <a:latin typeface="+mj-lt"/>
            </a:endParaRPr>
          </a:p>
        </p:txBody>
      </p:sp>
      <p:sp>
        <p:nvSpPr>
          <p:cNvPr id="6" name="Right Arrow 5"/>
          <p:cNvSpPr/>
          <p:nvPr/>
        </p:nvSpPr>
        <p:spPr>
          <a:xfrm>
            <a:off x="2795393" y="4259250"/>
            <a:ext cx="920326" cy="3282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6011725" y="4492301"/>
            <a:ext cx="505404"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8669082" y="4493483"/>
            <a:ext cx="505404"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666979" y="3695998"/>
            <a:ext cx="1109004" cy="461665"/>
          </a:xfrm>
          <a:prstGeom prst="rect">
            <a:avLst/>
          </a:prstGeom>
          <a:noFill/>
        </p:spPr>
        <p:txBody>
          <a:bodyPr wrap="square" rtlCol="0">
            <a:spAutoFit/>
          </a:bodyPr>
          <a:lstStyle/>
          <a:p>
            <a:r>
              <a:rPr lang="en-US" sz="2400" b="1" dirty="0" smtClean="0">
                <a:solidFill>
                  <a:schemeClr val="accent5"/>
                </a:solidFill>
                <a:effectLst/>
                <a:latin typeface="+mj-lt"/>
              </a:rPr>
              <a:t>1</a:t>
            </a:r>
            <a:r>
              <a:rPr lang="en-US" sz="2400" b="1" baseline="30000" dirty="0" smtClean="0">
                <a:solidFill>
                  <a:schemeClr val="accent5"/>
                </a:solidFill>
                <a:effectLst/>
                <a:latin typeface="+mj-lt"/>
              </a:rPr>
              <a:t>st</a:t>
            </a:r>
            <a:r>
              <a:rPr lang="en-US" sz="2400" b="1" dirty="0" smtClean="0">
                <a:solidFill>
                  <a:schemeClr val="accent5"/>
                </a:solidFill>
                <a:effectLst/>
                <a:latin typeface="+mj-lt"/>
              </a:rPr>
              <a:t> scan</a:t>
            </a:r>
            <a:endParaRPr lang="en-US" sz="2400" dirty="0">
              <a:effectLst/>
              <a:latin typeface="+mj-lt"/>
            </a:endParaRPr>
          </a:p>
        </p:txBody>
      </p:sp>
      <p:graphicFrame>
        <p:nvGraphicFramePr>
          <p:cNvPr id="17" name="Table 16"/>
          <p:cNvGraphicFramePr>
            <a:graphicFrameLocks noGrp="1"/>
          </p:cNvGraphicFramePr>
          <p:nvPr>
            <p:extLst>
              <p:ext uri="{D42A27DB-BD31-4B8C-83A1-F6EECF244321}">
                <p14:modId xmlns:p14="http://schemas.microsoft.com/office/powerpoint/2010/main" val="1355774765"/>
              </p:ext>
            </p:extLst>
          </p:nvPr>
        </p:nvGraphicFramePr>
        <p:xfrm>
          <a:off x="6568071" y="3342321"/>
          <a:ext cx="1971676" cy="2585710"/>
        </p:xfrm>
        <a:graphic>
          <a:graphicData uri="http://schemas.openxmlformats.org/drawingml/2006/table">
            <a:tbl>
              <a:tblPr firstRow="1" bandRow="1">
                <a:tableStyleId>{7E9639D4-E3E2-4D34-9284-5A2195B3D0D7}</a:tableStyleId>
              </a:tblPr>
              <a:tblGrid>
                <a:gridCol w="985838"/>
                <a:gridCol w="985838"/>
              </a:tblGrid>
              <a:tr h="391150">
                <a:tc>
                  <a:txBody>
                    <a:bodyPr/>
                    <a:lstStyle/>
                    <a:p>
                      <a:pPr algn="ctr"/>
                      <a:r>
                        <a:rPr lang="en-US" dirty="0" err="1" smtClean="0"/>
                        <a:t>Itemset</a:t>
                      </a:r>
                      <a:endParaRPr lang="en-US" dirty="0"/>
                    </a:p>
                  </a:txBody>
                  <a:tcPr/>
                </a:tc>
                <a:tc>
                  <a:txBody>
                    <a:bodyPr/>
                    <a:lstStyle/>
                    <a:p>
                      <a:pPr algn="ctr"/>
                      <a:r>
                        <a:rPr lang="en-US" dirty="0" smtClean="0"/>
                        <a:t>Sup</a:t>
                      </a:r>
                      <a:endParaRPr lang="en-US" dirty="0"/>
                    </a:p>
                  </a:txBody>
                  <a:tcPr/>
                </a:tc>
              </a:tr>
              <a:tr h="341587">
                <a:tc>
                  <a:txBody>
                    <a:bodyPr/>
                    <a:lstStyle/>
                    <a:p>
                      <a:pPr algn="ctr"/>
                      <a:r>
                        <a:rPr lang="en-US" dirty="0" smtClean="0"/>
                        <a:t>A</a:t>
                      </a:r>
                      <a:endParaRPr lang="en-US" dirty="0"/>
                    </a:p>
                  </a:txBody>
                  <a:tcPr/>
                </a:tc>
                <a:tc>
                  <a:txBody>
                    <a:bodyPr/>
                    <a:lstStyle/>
                    <a:p>
                      <a:pPr algn="ctr"/>
                      <a:r>
                        <a:rPr lang="en-US" dirty="0" smtClean="0"/>
                        <a:t>5</a:t>
                      </a:r>
                      <a:endParaRPr lang="en-US" dirty="0"/>
                    </a:p>
                  </a:txBody>
                  <a:tcPr/>
                </a:tc>
              </a:tr>
              <a:tr h="341587">
                <a:tc>
                  <a:txBody>
                    <a:bodyPr/>
                    <a:lstStyle/>
                    <a:p>
                      <a:pPr algn="ctr"/>
                      <a:r>
                        <a:rPr lang="en-US" dirty="0" smtClean="0"/>
                        <a:t>B</a:t>
                      </a:r>
                      <a:endParaRPr lang="en-US" dirty="0"/>
                    </a:p>
                  </a:txBody>
                  <a:tcPr/>
                </a:tc>
                <a:tc>
                  <a:txBody>
                    <a:bodyPr/>
                    <a:lstStyle/>
                    <a:p>
                      <a:pPr algn="ctr"/>
                      <a:r>
                        <a:rPr lang="en-US" dirty="0" smtClean="0"/>
                        <a:t>3</a:t>
                      </a:r>
                      <a:endParaRPr lang="en-US" dirty="0"/>
                    </a:p>
                  </a:txBody>
                  <a:tcPr/>
                </a:tc>
              </a:tr>
              <a:tr h="341587">
                <a:tc>
                  <a:txBody>
                    <a:bodyPr/>
                    <a:lstStyle/>
                    <a:p>
                      <a:pPr algn="ctr"/>
                      <a:r>
                        <a:rPr lang="en-US" dirty="0" smtClean="0"/>
                        <a:t>C</a:t>
                      </a:r>
                      <a:endParaRPr lang="en-US" dirty="0"/>
                    </a:p>
                  </a:txBody>
                  <a:tcPr/>
                </a:tc>
                <a:tc>
                  <a:txBody>
                    <a:bodyPr/>
                    <a:lstStyle/>
                    <a:p>
                      <a:pPr algn="ctr"/>
                      <a:r>
                        <a:rPr lang="en-US" dirty="0" smtClean="0"/>
                        <a:t>6</a:t>
                      </a:r>
                      <a:endParaRPr lang="en-US" dirty="0"/>
                    </a:p>
                  </a:txBody>
                  <a:tcPr/>
                </a:tc>
              </a:tr>
              <a:tr h="341587">
                <a:tc>
                  <a:txBody>
                    <a:bodyPr/>
                    <a:lstStyle/>
                    <a:p>
                      <a:pPr algn="ctr"/>
                      <a:r>
                        <a:rPr lang="en-US" dirty="0" smtClean="0"/>
                        <a:t>D</a:t>
                      </a:r>
                      <a:endParaRPr lang="en-US" dirty="0"/>
                    </a:p>
                  </a:txBody>
                  <a:tcPr/>
                </a:tc>
                <a:tc>
                  <a:txBody>
                    <a:bodyPr/>
                    <a:lstStyle/>
                    <a:p>
                      <a:pPr algn="ctr"/>
                      <a:r>
                        <a:rPr lang="en-US" dirty="0" smtClean="0"/>
                        <a:t>5</a:t>
                      </a:r>
                      <a:endParaRPr lang="en-US" dirty="0"/>
                    </a:p>
                  </a:txBody>
                  <a:tcPr/>
                </a:tc>
              </a:tr>
              <a:tr h="341587">
                <a:tc>
                  <a:txBody>
                    <a:bodyPr/>
                    <a:lstStyle/>
                    <a:p>
                      <a:pPr algn="ctr"/>
                      <a:r>
                        <a:rPr lang="en-US" dirty="0" smtClean="0"/>
                        <a:t>E</a:t>
                      </a:r>
                      <a:endParaRPr lang="en-US" dirty="0"/>
                    </a:p>
                  </a:txBody>
                  <a:tcPr/>
                </a:tc>
                <a:tc>
                  <a:txBody>
                    <a:bodyPr/>
                    <a:lstStyle/>
                    <a:p>
                      <a:pPr algn="ctr"/>
                      <a:r>
                        <a:rPr lang="en-US" dirty="0" smtClean="0"/>
                        <a:t>4</a:t>
                      </a:r>
                      <a:endParaRPr lang="en-US" dirty="0"/>
                    </a:p>
                  </a:txBody>
                  <a:tcPr/>
                </a:tc>
              </a:tr>
              <a:tr h="341587">
                <a:tc>
                  <a:txBody>
                    <a:bodyPr/>
                    <a:lstStyle/>
                    <a:p>
                      <a:pPr algn="ctr"/>
                      <a:r>
                        <a:rPr lang="en-US" dirty="0" smtClean="0"/>
                        <a:t>F</a:t>
                      </a:r>
                      <a:endParaRPr lang="en-US" dirty="0"/>
                    </a:p>
                  </a:txBody>
                  <a:tcPr/>
                </a:tc>
                <a:tc>
                  <a:txBody>
                    <a:bodyPr/>
                    <a:lstStyle/>
                    <a:p>
                      <a:pPr algn="ctr"/>
                      <a:r>
                        <a:rPr lang="en-US" dirty="0" smtClean="0"/>
                        <a:t>4</a:t>
                      </a:r>
                      <a:endParaRPr lang="en-US" dirty="0"/>
                    </a:p>
                  </a:txBody>
                  <a:tcPr/>
                </a:tc>
              </a:tr>
            </a:tbl>
          </a:graphicData>
        </a:graphic>
      </p:graphicFrame>
      <p:sp>
        <p:nvSpPr>
          <p:cNvPr id="18" name="TextBox 17"/>
          <p:cNvSpPr txBox="1"/>
          <p:nvPr/>
        </p:nvSpPr>
        <p:spPr>
          <a:xfrm>
            <a:off x="6512042" y="2880655"/>
            <a:ext cx="1109004" cy="461665"/>
          </a:xfrm>
          <a:prstGeom prst="rect">
            <a:avLst/>
          </a:prstGeom>
          <a:noFill/>
        </p:spPr>
        <p:txBody>
          <a:bodyPr wrap="square" rtlCol="0">
            <a:spAutoFit/>
          </a:bodyPr>
          <a:lstStyle/>
          <a:p>
            <a:r>
              <a:rPr lang="en-US" sz="2400" dirty="0" smtClean="0">
                <a:effectLst/>
                <a:latin typeface="+mj-lt"/>
              </a:rPr>
              <a:t>Level 1</a:t>
            </a:r>
            <a:endParaRPr lang="en-US" sz="2400" dirty="0">
              <a:effectLst/>
              <a:latin typeface="+mj-lt"/>
            </a:endParaRPr>
          </a:p>
        </p:txBody>
      </p:sp>
      <p:sp>
        <p:nvSpPr>
          <p:cNvPr id="19" name="Right Arrow 18"/>
          <p:cNvSpPr/>
          <p:nvPr/>
        </p:nvSpPr>
        <p:spPr>
          <a:xfrm>
            <a:off x="11649076" y="4492301"/>
            <a:ext cx="366861"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483" y="2201863"/>
            <a:ext cx="1924171" cy="3950964"/>
          </a:xfrm>
          <a:prstGeom prst="rect">
            <a:avLst/>
          </a:prstGeom>
        </p:spPr>
      </p:pic>
    </p:spTree>
    <p:extLst>
      <p:ext uri="{BB962C8B-B14F-4D97-AF65-F5344CB8AC3E}">
        <p14:creationId xmlns:p14="http://schemas.microsoft.com/office/powerpoint/2010/main" val="525652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484" y="-95015"/>
            <a:ext cx="10515600" cy="1325563"/>
          </a:xfrm>
        </p:spPr>
        <p:txBody>
          <a:bodyPr>
            <a:normAutofit/>
          </a:bodyPr>
          <a:lstStyle/>
          <a:p>
            <a:r>
              <a:rPr lang="en-US" sz="4000" dirty="0" smtClean="0"/>
              <a:t>Question 1: </a:t>
            </a:r>
            <a:r>
              <a:rPr lang="en-US" sz="4000" dirty="0" err="1" smtClean="0"/>
              <a:t>Apriori</a:t>
            </a:r>
            <a:r>
              <a:rPr lang="en-US" sz="4000" dirty="0" smtClean="0"/>
              <a:t> Algorithm</a:t>
            </a:r>
            <a:endParaRPr lang="en-US" sz="3100" dirty="0"/>
          </a:p>
        </p:txBody>
      </p:sp>
      <p:sp>
        <p:nvSpPr>
          <p:cNvPr id="5" name="TextBox 4"/>
          <p:cNvSpPr txBox="1"/>
          <p:nvPr/>
        </p:nvSpPr>
        <p:spPr>
          <a:xfrm>
            <a:off x="508484" y="848177"/>
            <a:ext cx="11419540" cy="1015663"/>
          </a:xfrm>
          <a:prstGeom prst="rect">
            <a:avLst/>
          </a:prstGeom>
          <a:noFill/>
        </p:spPr>
        <p:txBody>
          <a:bodyPr wrap="square" rtlCol="0">
            <a:spAutoFit/>
          </a:bodyPr>
          <a:lstStyle/>
          <a:p>
            <a:r>
              <a:rPr lang="en-US" sz="2000" dirty="0" smtClean="0">
                <a:latin typeface="+mj-lt"/>
              </a:rPr>
              <a:t>(a) Illustrate </a:t>
            </a:r>
            <a:r>
              <a:rPr lang="en-US" sz="2000" dirty="0">
                <a:latin typeface="+mj-lt"/>
              </a:rPr>
              <a:t>the first three levels of the </a:t>
            </a:r>
            <a:r>
              <a:rPr lang="en-US" sz="2000" dirty="0" err="1">
                <a:latin typeface="+mj-lt"/>
              </a:rPr>
              <a:t>Apriori</a:t>
            </a:r>
            <a:r>
              <a:rPr lang="en-US" sz="2000" dirty="0">
                <a:latin typeface="+mj-lt"/>
              </a:rPr>
              <a:t> algorithm (set sizes 1, 2 and 3) for </a:t>
            </a:r>
            <a:r>
              <a:rPr lang="en-US" sz="2000" b="1" dirty="0">
                <a:solidFill>
                  <a:srgbClr val="FF0000"/>
                </a:solidFill>
                <a:latin typeface="+mj-lt"/>
              </a:rPr>
              <a:t>support threshold of 3 </a:t>
            </a:r>
            <a:r>
              <a:rPr lang="en-US" sz="2000" dirty="0">
                <a:latin typeface="+mj-lt"/>
              </a:rPr>
              <a:t>transactions, by identifying candidate sets and calculating their support. What are the maximal frequent sets discovered in the first 3 levels? </a:t>
            </a:r>
            <a:endParaRPr lang="en-US" sz="2000" dirty="0">
              <a:effectLst/>
              <a:latin typeface="+mj-lt"/>
            </a:endParaRPr>
          </a:p>
        </p:txBody>
      </p:sp>
      <p:graphicFrame>
        <p:nvGraphicFramePr>
          <p:cNvPr id="8" name="Table 7"/>
          <p:cNvGraphicFramePr>
            <a:graphicFrameLocks noGrp="1"/>
          </p:cNvGraphicFramePr>
          <p:nvPr>
            <p:extLst>
              <p:ext uri="{D42A27DB-BD31-4B8C-83A1-F6EECF244321}">
                <p14:modId xmlns:p14="http://schemas.microsoft.com/office/powerpoint/2010/main" val="1736426865"/>
              </p:ext>
            </p:extLst>
          </p:nvPr>
        </p:nvGraphicFramePr>
        <p:xfrm>
          <a:off x="2795393" y="1981200"/>
          <a:ext cx="2302162" cy="4876800"/>
        </p:xfrm>
        <a:graphic>
          <a:graphicData uri="http://schemas.openxmlformats.org/drawingml/2006/table">
            <a:tbl>
              <a:tblPr firstRow="1" bandRow="1">
                <a:tableStyleId>{7E9639D4-E3E2-4D34-9284-5A2195B3D0D7}</a:tableStyleId>
              </a:tblPr>
              <a:tblGrid>
                <a:gridCol w="1151081"/>
                <a:gridCol w="1151081"/>
              </a:tblGrid>
              <a:tr h="301950">
                <a:tc>
                  <a:txBody>
                    <a:bodyPr/>
                    <a:lstStyle/>
                    <a:p>
                      <a:pPr algn="ctr"/>
                      <a:r>
                        <a:rPr lang="en-US" sz="1400" dirty="0" err="1" smtClean="0"/>
                        <a:t>Itemset</a:t>
                      </a:r>
                      <a:endParaRPr lang="en-US" sz="1400" dirty="0"/>
                    </a:p>
                  </a:txBody>
                  <a:tcPr/>
                </a:tc>
                <a:tc>
                  <a:txBody>
                    <a:bodyPr/>
                    <a:lstStyle/>
                    <a:p>
                      <a:pPr algn="ctr"/>
                      <a:r>
                        <a:rPr lang="en-US" sz="1400" dirty="0" smtClean="0"/>
                        <a:t>Sup</a:t>
                      </a:r>
                      <a:endParaRPr lang="en-US" sz="1400" dirty="0"/>
                    </a:p>
                  </a:txBody>
                  <a:tcPr/>
                </a:tc>
              </a:tr>
              <a:tr h="301950">
                <a:tc>
                  <a:txBody>
                    <a:bodyPr/>
                    <a:lstStyle/>
                    <a:p>
                      <a:pPr algn="ctr"/>
                      <a:r>
                        <a:rPr lang="en-US" sz="1400" dirty="0" smtClean="0"/>
                        <a:t>A, B</a:t>
                      </a:r>
                      <a:endParaRPr lang="en-US" sz="1400" dirty="0"/>
                    </a:p>
                  </a:txBody>
                  <a:tcPr/>
                </a:tc>
                <a:tc>
                  <a:txBody>
                    <a:bodyPr/>
                    <a:lstStyle/>
                    <a:p>
                      <a:pPr algn="ctr"/>
                      <a:r>
                        <a:rPr lang="en-US" sz="1400" dirty="0" smtClean="0"/>
                        <a:t>1</a:t>
                      </a:r>
                      <a:endParaRPr lang="en-US" sz="1400" dirty="0"/>
                    </a:p>
                  </a:txBody>
                  <a:tcPr/>
                </a:tc>
              </a:tr>
              <a:tr h="301950">
                <a:tc>
                  <a:txBody>
                    <a:bodyPr/>
                    <a:lstStyle/>
                    <a:p>
                      <a:pPr algn="ctr"/>
                      <a:r>
                        <a:rPr lang="en-US" sz="1400" dirty="0" smtClean="0"/>
                        <a:t>A,</a:t>
                      </a:r>
                      <a:r>
                        <a:rPr lang="en-US" sz="1400" baseline="0" dirty="0" smtClean="0"/>
                        <a:t> C</a:t>
                      </a:r>
                      <a:endParaRPr lang="en-US" sz="1400" dirty="0"/>
                    </a:p>
                  </a:txBody>
                  <a:tcPr/>
                </a:tc>
                <a:tc>
                  <a:txBody>
                    <a:bodyPr/>
                    <a:lstStyle/>
                    <a:p>
                      <a:pPr algn="ctr"/>
                      <a:r>
                        <a:rPr lang="en-US" sz="1400" dirty="0" smtClean="0"/>
                        <a:t>2</a:t>
                      </a:r>
                      <a:endParaRPr lang="en-US" sz="1400" dirty="0"/>
                    </a:p>
                  </a:txBody>
                  <a:tcPr/>
                </a:tc>
              </a:tr>
              <a:tr h="301950">
                <a:tc>
                  <a:txBody>
                    <a:bodyPr/>
                    <a:lstStyle/>
                    <a:p>
                      <a:pPr algn="ctr"/>
                      <a:r>
                        <a:rPr lang="en-US" sz="1400" dirty="0" smtClean="0"/>
                        <a:t>A,</a:t>
                      </a:r>
                      <a:r>
                        <a:rPr lang="en-US" sz="1400" baseline="0" dirty="0" smtClean="0"/>
                        <a:t> D</a:t>
                      </a:r>
                      <a:endParaRPr lang="en-US" sz="1400" dirty="0"/>
                    </a:p>
                  </a:txBody>
                  <a:tcPr/>
                </a:tc>
                <a:tc>
                  <a:txBody>
                    <a:bodyPr/>
                    <a:lstStyle/>
                    <a:p>
                      <a:pPr algn="ctr"/>
                      <a:r>
                        <a:rPr lang="en-US" sz="1400" dirty="0" smtClean="0"/>
                        <a:t>2</a:t>
                      </a:r>
                      <a:endParaRPr lang="en-US" sz="1400" dirty="0"/>
                    </a:p>
                  </a:txBody>
                  <a:tcPr/>
                </a:tc>
              </a:tr>
              <a:tr h="301950">
                <a:tc>
                  <a:txBody>
                    <a:bodyPr/>
                    <a:lstStyle/>
                    <a:p>
                      <a:pPr algn="ctr"/>
                      <a:r>
                        <a:rPr lang="en-US" sz="1400" dirty="0" smtClean="0"/>
                        <a:t>A,</a:t>
                      </a:r>
                      <a:r>
                        <a:rPr lang="en-US" sz="1400" baseline="0" dirty="0" smtClean="0"/>
                        <a:t> E</a:t>
                      </a:r>
                      <a:endParaRPr lang="en-US" sz="1400" dirty="0"/>
                    </a:p>
                  </a:txBody>
                  <a:tcPr/>
                </a:tc>
                <a:tc>
                  <a:txBody>
                    <a:bodyPr/>
                    <a:lstStyle/>
                    <a:p>
                      <a:pPr algn="ctr"/>
                      <a:r>
                        <a:rPr lang="en-US" sz="1400" dirty="0" smtClean="0"/>
                        <a:t>2</a:t>
                      </a:r>
                      <a:endParaRPr lang="en-US" sz="1400" dirty="0"/>
                    </a:p>
                  </a:txBody>
                  <a:tcPr/>
                </a:tc>
              </a:tr>
              <a:tr h="301950">
                <a:tc>
                  <a:txBody>
                    <a:bodyPr/>
                    <a:lstStyle/>
                    <a:p>
                      <a:pPr algn="ctr"/>
                      <a:r>
                        <a:rPr lang="en-US" sz="1400" dirty="0" smtClean="0"/>
                        <a:t>A,</a:t>
                      </a:r>
                      <a:r>
                        <a:rPr lang="en-US" sz="1400" baseline="0" dirty="0" smtClean="0"/>
                        <a:t> F</a:t>
                      </a:r>
                      <a:endParaRPr lang="en-US" sz="1400" dirty="0"/>
                    </a:p>
                  </a:txBody>
                  <a:tcPr/>
                </a:tc>
                <a:tc>
                  <a:txBody>
                    <a:bodyPr/>
                    <a:lstStyle/>
                    <a:p>
                      <a:pPr algn="ctr"/>
                      <a:r>
                        <a:rPr lang="en-US" sz="1400" dirty="0" smtClean="0"/>
                        <a:t>1</a:t>
                      </a:r>
                      <a:endParaRPr lang="en-US" sz="1400" dirty="0"/>
                    </a:p>
                  </a:txBody>
                  <a:tcPr/>
                </a:tc>
              </a:tr>
              <a:tr h="301950">
                <a:tc>
                  <a:txBody>
                    <a:bodyPr/>
                    <a:lstStyle/>
                    <a:p>
                      <a:pPr algn="ctr"/>
                      <a:r>
                        <a:rPr lang="en-US" sz="1400" b="1" dirty="0" smtClean="0">
                          <a:solidFill>
                            <a:schemeClr val="accent4"/>
                          </a:solidFill>
                        </a:rPr>
                        <a:t>B,</a:t>
                      </a:r>
                      <a:r>
                        <a:rPr lang="en-US" sz="1400" b="1" baseline="0" dirty="0" smtClean="0">
                          <a:solidFill>
                            <a:schemeClr val="accent4"/>
                          </a:solidFill>
                        </a:rPr>
                        <a:t> C</a:t>
                      </a:r>
                      <a:endParaRPr lang="en-US" sz="1400" b="1" dirty="0">
                        <a:solidFill>
                          <a:schemeClr val="accent4"/>
                        </a:solidFill>
                      </a:endParaRPr>
                    </a:p>
                  </a:txBody>
                  <a:tcPr/>
                </a:tc>
                <a:tc>
                  <a:txBody>
                    <a:bodyPr/>
                    <a:lstStyle/>
                    <a:p>
                      <a:pPr algn="ctr"/>
                      <a:r>
                        <a:rPr lang="en-US" sz="1400" b="1" dirty="0" smtClean="0">
                          <a:solidFill>
                            <a:schemeClr val="accent4"/>
                          </a:solidFill>
                        </a:rPr>
                        <a:t>3</a:t>
                      </a:r>
                      <a:endParaRPr lang="en-US" sz="1400" b="1" dirty="0">
                        <a:solidFill>
                          <a:schemeClr val="accent4"/>
                        </a:solidFill>
                      </a:endParaRPr>
                    </a:p>
                  </a:txBody>
                  <a:tcPr/>
                </a:tc>
              </a:tr>
              <a:tr h="301950">
                <a:tc>
                  <a:txBody>
                    <a:bodyPr/>
                    <a:lstStyle/>
                    <a:p>
                      <a:pPr algn="ctr"/>
                      <a:r>
                        <a:rPr lang="en-US" sz="1400" dirty="0" smtClean="0"/>
                        <a:t>B, D</a:t>
                      </a:r>
                      <a:endParaRPr lang="en-US" sz="1400" dirty="0"/>
                    </a:p>
                  </a:txBody>
                  <a:tcPr/>
                </a:tc>
                <a:tc>
                  <a:txBody>
                    <a:bodyPr/>
                    <a:lstStyle/>
                    <a:p>
                      <a:pPr algn="ctr"/>
                      <a:r>
                        <a:rPr lang="en-US" sz="1400" dirty="0" smtClean="0"/>
                        <a:t>1</a:t>
                      </a:r>
                      <a:endParaRPr lang="en-US" sz="1400" dirty="0"/>
                    </a:p>
                  </a:txBody>
                  <a:tcPr/>
                </a:tc>
              </a:tr>
              <a:tr h="301950">
                <a:tc>
                  <a:txBody>
                    <a:bodyPr/>
                    <a:lstStyle/>
                    <a:p>
                      <a:pPr algn="ctr"/>
                      <a:r>
                        <a:rPr lang="en-US" sz="1400" dirty="0" smtClean="0"/>
                        <a:t>B, E</a:t>
                      </a:r>
                      <a:endParaRPr lang="en-US" sz="1400" dirty="0"/>
                    </a:p>
                  </a:txBody>
                  <a:tcPr/>
                </a:tc>
                <a:tc>
                  <a:txBody>
                    <a:bodyPr/>
                    <a:lstStyle/>
                    <a:p>
                      <a:pPr algn="ctr"/>
                      <a:r>
                        <a:rPr lang="en-US" sz="1400" dirty="0" smtClean="0"/>
                        <a:t>0</a:t>
                      </a:r>
                      <a:endParaRPr lang="en-US" sz="1400" dirty="0"/>
                    </a:p>
                  </a:txBody>
                  <a:tcPr/>
                </a:tc>
              </a:tr>
              <a:tr h="301950">
                <a:tc>
                  <a:txBody>
                    <a:bodyPr/>
                    <a:lstStyle/>
                    <a:p>
                      <a:pPr algn="ctr"/>
                      <a:r>
                        <a:rPr lang="en-US" sz="1400" dirty="0" smtClean="0"/>
                        <a:t>B, F</a:t>
                      </a:r>
                      <a:endParaRPr lang="en-US" sz="1400" dirty="0"/>
                    </a:p>
                  </a:txBody>
                  <a:tcPr/>
                </a:tc>
                <a:tc>
                  <a:txBody>
                    <a:bodyPr/>
                    <a:lstStyle/>
                    <a:p>
                      <a:pPr algn="ctr"/>
                      <a:r>
                        <a:rPr lang="en-US" sz="1400" dirty="0" smtClean="0"/>
                        <a:t>2</a:t>
                      </a:r>
                      <a:endParaRPr lang="en-US" sz="1400" dirty="0"/>
                    </a:p>
                  </a:txBody>
                  <a:tcPr/>
                </a:tc>
              </a:tr>
              <a:tr h="301950">
                <a:tc>
                  <a:txBody>
                    <a:bodyPr/>
                    <a:lstStyle/>
                    <a:p>
                      <a:pPr algn="ctr"/>
                      <a:r>
                        <a:rPr lang="en-US" sz="1400" dirty="0" smtClean="0"/>
                        <a:t>C, D</a:t>
                      </a:r>
                      <a:endParaRPr lang="en-US" sz="1400" dirty="0"/>
                    </a:p>
                  </a:txBody>
                  <a:tcPr/>
                </a:tc>
                <a:tc>
                  <a:txBody>
                    <a:bodyPr/>
                    <a:lstStyle/>
                    <a:p>
                      <a:pPr algn="ctr"/>
                      <a:r>
                        <a:rPr lang="en-US" sz="1400" dirty="0" smtClean="0"/>
                        <a:t>2</a:t>
                      </a:r>
                      <a:endParaRPr lang="en-US" sz="1400" dirty="0"/>
                    </a:p>
                  </a:txBody>
                  <a:tcPr/>
                </a:tc>
              </a:tr>
              <a:tr h="301950">
                <a:tc>
                  <a:txBody>
                    <a:bodyPr/>
                    <a:lstStyle/>
                    <a:p>
                      <a:pPr algn="ctr"/>
                      <a:r>
                        <a:rPr lang="en-US" sz="1400" b="1" dirty="0" smtClean="0">
                          <a:solidFill>
                            <a:schemeClr val="accent4"/>
                          </a:solidFill>
                        </a:rPr>
                        <a:t>C, E</a:t>
                      </a:r>
                      <a:endParaRPr lang="en-US" sz="1400" b="1" dirty="0">
                        <a:solidFill>
                          <a:schemeClr val="accent4"/>
                        </a:solidFill>
                      </a:endParaRPr>
                    </a:p>
                  </a:txBody>
                  <a:tcPr/>
                </a:tc>
                <a:tc>
                  <a:txBody>
                    <a:bodyPr/>
                    <a:lstStyle/>
                    <a:p>
                      <a:pPr algn="ctr"/>
                      <a:r>
                        <a:rPr lang="en-US" sz="1400" b="1" dirty="0" smtClean="0">
                          <a:solidFill>
                            <a:schemeClr val="accent4"/>
                          </a:solidFill>
                        </a:rPr>
                        <a:t>3</a:t>
                      </a:r>
                      <a:endParaRPr lang="en-US" sz="1400" b="1" dirty="0">
                        <a:solidFill>
                          <a:schemeClr val="accent4"/>
                        </a:solidFill>
                      </a:endParaRPr>
                    </a:p>
                  </a:txBody>
                  <a:tcPr/>
                </a:tc>
              </a:tr>
              <a:tr h="301950">
                <a:tc>
                  <a:txBody>
                    <a:bodyPr/>
                    <a:lstStyle/>
                    <a:p>
                      <a:pPr algn="ctr"/>
                      <a:r>
                        <a:rPr lang="en-US" sz="1400" dirty="0" smtClean="0">
                          <a:solidFill>
                            <a:schemeClr val="accent4"/>
                          </a:solidFill>
                        </a:rPr>
                        <a:t>C, F</a:t>
                      </a:r>
                      <a:endParaRPr lang="en-US" sz="1400" dirty="0">
                        <a:solidFill>
                          <a:schemeClr val="accent4"/>
                        </a:solidFill>
                      </a:endParaRPr>
                    </a:p>
                  </a:txBody>
                  <a:tcPr/>
                </a:tc>
                <a:tc>
                  <a:txBody>
                    <a:bodyPr/>
                    <a:lstStyle/>
                    <a:p>
                      <a:pPr algn="ctr"/>
                      <a:r>
                        <a:rPr lang="en-US" sz="1400" dirty="0" smtClean="0">
                          <a:solidFill>
                            <a:schemeClr val="accent4"/>
                          </a:solidFill>
                        </a:rPr>
                        <a:t>3</a:t>
                      </a:r>
                      <a:endParaRPr lang="en-US" sz="1400" dirty="0">
                        <a:solidFill>
                          <a:schemeClr val="accent4"/>
                        </a:solidFill>
                      </a:endParaRPr>
                    </a:p>
                  </a:txBody>
                  <a:tcPr/>
                </a:tc>
              </a:tr>
              <a:tr h="301950">
                <a:tc>
                  <a:txBody>
                    <a:bodyPr/>
                    <a:lstStyle/>
                    <a:p>
                      <a:pPr algn="ctr"/>
                      <a:r>
                        <a:rPr lang="en-US" sz="1400" dirty="0" smtClean="0"/>
                        <a:t>D, E</a:t>
                      </a:r>
                      <a:endParaRPr lang="en-US" sz="1400" dirty="0"/>
                    </a:p>
                  </a:txBody>
                  <a:tcPr/>
                </a:tc>
                <a:tc>
                  <a:txBody>
                    <a:bodyPr/>
                    <a:lstStyle/>
                    <a:p>
                      <a:pPr algn="ctr"/>
                      <a:r>
                        <a:rPr lang="en-US" sz="1400" dirty="0" smtClean="0"/>
                        <a:t>1</a:t>
                      </a:r>
                      <a:endParaRPr lang="en-US" sz="1400" dirty="0"/>
                    </a:p>
                  </a:txBody>
                  <a:tcPr/>
                </a:tc>
              </a:tr>
              <a:tr h="301950">
                <a:tc>
                  <a:txBody>
                    <a:bodyPr/>
                    <a:lstStyle/>
                    <a:p>
                      <a:pPr algn="ctr"/>
                      <a:r>
                        <a:rPr lang="en-US" sz="1400" b="1" dirty="0" smtClean="0">
                          <a:solidFill>
                            <a:schemeClr val="accent4"/>
                          </a:solidFill>
                        </a:rPr>
                        <a:t>D, F</a:t>
                      </a:r>
                      <a:endParaRPr lang="en-US" sz="1400" b="1" dirty="0">
                        <a:solidFill>
                          <a:schemeClr val="accent4"/>
                        </a:solidFill>
                      </a:endParaRPr>
                    </a:p>
                  </a:txBody>
                  <a:tcPr/>
                </a:tc>
                <a:tc>
                  <a:txBody>
                    <a:bodyPr/>
                    <a:lstStyle/>
                    <a:p>
                      <a:pPr algn="ctr"/>
                      <a:r>
                        <a:rPr lang="en-US" sz="1400" b="1" dirty="0" smtClean="0">
                          <a:solidFill>
                            <a:schemeClr val="accent4"/>
                          </a:solidFill>
                        </a:rPr>
                        <a:t>3</a:t>
                      </a:r>
                      <a:endParaRPr lang="en-US" sz="1400" b="1" dirty="0">
                        <a:solidFill>
                          <a:schemeClr val="accent4"/>
                        </a:solidFill>
                      </a:endParaRPr>
                    </a:p>
                  </a:txBody>
                  <a:tcPr/>
                </a:tc>
              </a:tr>
              <a:tr h="301950">
                <a:tc>
                  <a:txBody>
                    <a:bodyPr/>
                    <a:lstStyle/>
                    <a:p>
                      <a:pPr algn="ctr"/>
                      <a:r>
                        <a:rPr lang="en-US" sz="1400" dirty="0" smtClean="0"/>
                        <a:t>E, F</a:t>
                      </a:r>
                      <a:endParaRPr lang="en-US" sz="1400" dirty="0"/>
                    </a:p>
                  </a:txBody>
                  <a:tcPr/>
                </a:tc>
                <a:tc>
                  <a:txBody>
                    <a:bodyPr/>
                    <a:lstStyle/>
                    <a:p>
                      <a:pPr algn="ctr"/>
                      <a:r>
                        <a:rPr lang="en-US" sz="1400" dirty="0" smtClean="0"/>
                        <a:t>1</a:t>
                      </a:r>
                      <a:endParaRPr lang="en-US" sz="1400" dirty="0"/>
                    </a:p>
                  </a:txBody>
                  <a:tcPr/>
                </a:tc>
              </a:tr>
            </a:tbl>
          </a:graphicData>
        </a:graphic>
      </p:graphicFrame>
      <p:sp>
        <p:nvSpPr>
          <p:cNvPr id="10" name="TextBox 9"/>
          <p:cNvSpPr txBox="1"/>
          <p:nvPr/>
        </p:nvSpPr>
        <p:spPr>
          <a:xfrm>
            <a:off x="6363880" y="1894427"/>
            <a:ext cx="2180757" cy="461665"/>
          </a:xfrm>
          <a:prstGeom prst="rect">
            <a:avLst/>
          </a:prstGeom>
          <a:noFill/>
        </p:spPr>
        <p:txBody>
          <a:bodyPr wrap="square" rtlCol="0">
            <a:spAutoFit/>
          </a:bodyPr>
          <a:lstStyle/>
          <a:p>
            <a:r>
              <a:rPr lang="en-US" sz="2400" smtClean="0">
                <a:latin typeface="+mj-lt"/>
              </a:rPr>
              <a:t>Level 2</a:t>
            </a:r>
            <a:endParaRPr lang="en-US" sz="2400" dirty="0" smtClean="0">
              <a:latin typeface="+mj-lt"/>
            </a:endParaRPr>
          </a:p>
        </p:txBody>
      </p:sp>
      <p:sp>
        <p:nvSpPr>
          <p:cNvPr id="6" name="Right Arrow 5"/>
          <p:cNvSpPr/>
          <p:nvPr/>
        </p:nvSpPr>
        <p:spPr>
          <a:xfrm>
            <a:off x="5244012" y="3089825"/>
            <a:ext cx="920326" cy="3282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8732394" y="3132322"/>
            <a:ext cx="505404"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able 12"/>
          <p:cNvGraphicFramePr>
            <a:graphicFrameLocks noGrp="1"/>
          </p:cNvGraphicFramePr>
          <p:nvPr>
            <p:extLst>
              <p:ext uri="{D42A27DB-BD31-4B8C-83A1-F6EECF244321}">
                <p14:modId xmlns:p14="http://schemas.microsoft.com/office/powerpoint/2010/main" val="420140969"/>
              </p:ext>
            </p:extLst>
          </p:nvPr>
        </p:nvGraphicFramePr>
        <p:xfrm>
          <a:off x="6440727" y="2404997"/>
          <a:ext cx="2112424" cy="1645920"/>
        </p:xfrm>
        <a:graphic>
          <a:graphicData uri="http://schemas.openxmlformats.org/drawingml/2006/table">
            <a:tbl>
              <a:tblPr firstRow="1" bandRow="1">
                <a:tableStyleId>{7E9639D4-E3E2-4D34-9284-5A2195B3D0D7}</a:tableStyleId>
              </a:tblPr>
              <a:tblGrid>
                <a:gridCol w="1056212"/>
                <a:gridCol w="1056212"/>
              </a:tblGrid>
              <a:tr h="246097">
                <a:tc>
                  <a:txBody>
                    <a:bodyPr/>
                    <a:lstStyle/>
                    <a:p>
                      <a:pPr algn="ctr"/>
                      <a:r>
                        <a:rPr lang="en-US" sz="1600" dirty="0" err="1" smtClean="0"/>
                        <a:t>Itemset</a:t>
                      </a:r>
                      <a:endParaRPr lang="en-US" sz="1600" dirty="0"/>
                    </a:p>
                  </a:txBody>
                  <a:tcPr/>
                </a:tc>
                <a:tc>
                  <a:txBody>
                    <a:bodyPr/>
                    <a:lstStyle/>
                    <a:p>
                      <a:pPr algn="ctr"/>
                      <a:r>
                        <a:rPr lang="en-US" sz="1600" dirty="0" smtClean="0"/>
                        <a:t>Count</a:t>
                      </a:r>
                      <a:endParaRPr lang="en-US" sz="1600" dirty="0"/>
                    </a:p>
                  </a:txBody>
                  <a:tcPr/>
                </a:tc>
              </a:tr>
              <a:tr h="246097">
                <a:tc>
                  <a:txBody>
                    <a:bodyPr/>
                    <a:lstStyle/>
                    <a:p>
                      <a:pPr algn="ctr"/>
                      <a:r>
                        <a:rPr lang="en-US" sz="1600" dirty="0" smtClean="0"/>
                        <a:t>B,</a:t>
                      </a:r>
                      <a:r>
                        <a:rPr lang="en-US" sz="1600" baseline="0" dirty="0" smtClean="0"/>
                        <a:t> C</a:t>
                      </a:r>
                      <a:endParaRPr lang="en-US" sz="1600" dirty="0"/>
                    </a:p>
                  </a:txBody>
                  <a:tcPr/>
                </a:tc>
                <a:tc>
                  <a:txBody>
                    <a:bodyPr/>
                    <a:lstStyle/>
                    <a:p>
                      <a:pPr algn="ctr"/>
                      <a:r>
                        <a:rPr lang="en-US" sz="1600" dirty="0" smtClean="0"/>
                        <a:t>3</a:t>
                      </a:r>
                      <a:endParaRPr lang="en-US" sz="1600" dirty="0"/>
                    </a:p>
                  </a:txBody>
                  <a:tcPr/>
                </a:tc>
              </a:tr>
              <a:tr h="246097">
                <a:tc>
                  <a:txBody>
                    <a:bodyPr/>
                    <a:lstStyle/>
                    <a:p>
                      <a:pPr algn="ctr"/>
                      <a:r>
                        <a:rPr lang="en-US" sz="1600" dirty="0" smtClean="0"/>
                        <a:t>C, E</a:t>
                      </a:r>
                      <a:endParaRPr lang="en-US" sz="1600" dirty="0"/>
                    </a:p>
                  </a:txBody>
                  <a:tcPr/>
                </a:tc>
                <a:tc>
                  <a:txBody>
                    <a:bodyPr/>
                    <a:lstStyle/>
                    <a:p>
                      <a:pPr algn="ctr"/>
                      <a:r>
                        <a:rPr lang="en-US" sz="1600" dirty="0" smtClean="0"/>
                        <a:t>3</a:t>
                      </a:r>
                      <a:endParaRPr lang="en-US" sz="1600" dirty="0"/>
                    </a:p>
                  </a:txBody>
                  <a:tcPr/>
                </a:tc>
              </a:tr>
              <a:tr h="246097">
                <a:tc>
                  <a:txBody>
                    <a:bodyPr/>
                    <a:lstStyle/>
                    <a:p>
                      <a:pPr algn="ctr"/>
                      <a:r>
                        <a:rPr lang="en-US" sz="1400" dirty="0" smtClean="0"/>
                        <a:t>C, F</a:t>
                      </a:r>
                      <a:endParaRPr lang="en-US" sz="1400" dirty="0"/>
                    </a:p>
                  </a:txBody>
                  <a:tcPr/>
                </a:tc>
                <a:tc>
                  <a:txBody>
                    <a:bodyPr/>
                    <a:lstStyle/>
                    <a:p>
                      <a:pPr algn="ctr"/>
                      <a:r>
                        <a:rPr lang="en-US" sz="1400" dirty="0" smtClean="0"/>
                        <a:t>3</a:t>
                      </a:r>
                      <a:endParaRPr lang="en-US" sz="1400" dirty="0"/>
                    </a:p>
                  </a:txBody>
                  <a:tcPr/>
                </a:tc>
              </a:tr>
              <a:tr h="246097">
                <a:tc>
                  <a:txBody>
                    <a:bodyPr/>
                    <a:lstStyle/>
                    <a:p>
                      <a:pPr algn="ctr"/>
                      <a:r>
                        <a:rPr lang="en-US" sz="1600" dirty="0" smtClean="0"/>
                        <a:t>D, F</a:t>
                      </a:r>
                      <a:endParaRPr lang="en-US" sz="1600" dirty="0"/>
                    </a:p>
                  </a:txBody>
                  <a:tcPr/>
                </a:tc>
                <a:tc>
                  <a:txBody>
                    <a:bodyPr/>
                    <a:lstStyle/>
                    <a:p>
                      <a:pPr algn="ctr"/>
                      <a:r>
                        <a:rPr lang="en-US" sz="1600" dirty="0" smtClean="0"/>
                        <a:t>3</a:t>
                      </a:r>
                      <a:endParaRPr lang="en-US" sz="1600" dirty="0"/>
                    </a:p>
                  </a:txBody>
                  <a:tcPr/>
                </a:tc>
              </a:tr>
            </a:tbl>
          </a:graphicData>
        </a:graphic>
      </p:graphicFrame>
      <p:sp>
        <p:nvSpPr>
          <p:cNvPr id="16" name="TextBox 15"/>
          <p:cNvSpPr txBox="1"/>
          <p:nvPr/>
        </p:nvSpPr>
        <p:spPr>
          <a:xfrm>
            <a:off x="5115598" y="2526573"/>
            <a:ext cx="1269070" cy="461665"/>
          </a:xfrm>
          <a:prstGeom prst="rect">
            <a:avLst/>
          </a:prstGeom>
          <a:noFill/>
        </p:spPr>
        <p:txBody>
          <a:bodyPr wrap="square" rtlCol="0">
            <a:spAutoFit/>
          </a:bodyPr>
          <a:lstStyle/>
          <a:p>
            <a:r>
              <a:rPr lang="en-US" sz="2400" b="1" smtClean="0">
                <a:solidFill>
                  <a:schemeClr val="accent5"/>
                </a:solidFill>
                <a:effectLst/>
                <a:latin typeface="+mj-lt"/>
              </a:rPr>
              <a:t>2</a:t>
            </a:r>
            <a:r>
              <a:rPr lang="en-US" sz="2400" b="1" baseline="30000" smtClean="0">
                <a:solidFill>
                  <a:schemeClr val="accent5"/>
                </a:solidFill>
                <a:latin typeface="+mj-lt"/>
              </a:rPr>
              <a:t>nd</a:t>
            </a:r>
            <a:r>
              <a:rPr lang="en-US" sz="2400" b="1">
                <a:solidFill>
                  <a:schemeClr val="accent5"/>
                </a:solidFill>
                <a:latin typeface="+mj-lt"/>
              </a:rPr>
              <a:t> </a:t>
            </a:r>
            <a:r>
              <a:rPr lang="en-US" sz="2400" b="1" smtClean="0">
                <a:solidFill>
                  <a:schemeClr val="accent5"/>
                </a:solidFill>
                <a:effectLst/>
                <a:latin typeface="+mj-lt"/>
              </a:rPr>
              <a:t>scan</a:t>
            </a:r>
            <a:endParaRPr lang="en-US" sz="2400" dirty="0">
              <a:effectLst/>
              <a:latin typeface="+mj-lt"/>
            </a:endParaRPr>
          </a:p>
        </p:txBody>
      </p:sp>
      <p:sp>
        <p:nvSpPr>
          <p:cNvPr id="14" name="TextBox 13"/>
          <p:cNvSpPr txBox="1"/>
          <p:nvPr/>
        </p:nvSpPr>
        <p:spPr>
          <a:xfrm>
            <a:off x="5168683" y="1936274"/>
            <a:ext cx="2180757" cy="461665"/>
          </a:xfrm>
          <a:prstGeom prst="rect">
            <a:avLst/>
          </a:prstGeom>
          <a:noFill/>
        </p:spPr>
        <p:txBody>
          <a:bodyPr wrap="square" rtlCol="0">
            <a:spAutoFit/>
          </a:bodyPr>
          <a:lstStyle/>
          <a:p>
            <a:r>
              <a:rPr lang="en-US" sz="2400" dirty="0" smtClean="0">
                <a:latin typeface="+mj-lt"/>
              </a:rPr>
              <a:t>C 2</a:t>
            </a:r>
          </a:p>
        </p:txBody>
      </p:sp>
      <p:graphicFrame>
        <p:nvGraphicFramePr>
          <p:cNvPr id="15" name="Table 14"/>
          <p:cNvGraphicFramePr>
            <a:graphicFrameLocks noGrp="1"/>
          </p:cNvGraphicFramePr>
          <p:nvPr>
            <p:extLst>
              <p:ext uri="{D42A27DB-BD31-4B8C-83A1-F6EECF244321}">
                <p14:modId xmlns:p14="http://schemas.microsoft.com/office/powerpoint/2010/main" val="1843176232"/>
              </p:ext>
            </p:extLst>
          </p:nvPr>
        </p:nvGraphicFramePr>
        <p:xfrm>
          <a:off x="9417041" y="2951816"/>
          <a:ext cx="2112424" cy="670560"/>
        </p:xfrm>
        <a:graphic>
          <a:graphicData uri="http://schemas.openxmlformats.org/drawingml/2006/table">
            <a:tbl>
              <a:tblPr firstRow="1" bandRow="1">
                <a:tableStyleId>{7E9639D4-E3E2-4D34-9284-5A2195B3D0D7}</a:tableStyleId>
              </a:tblPr>
              <a:tblGrid>
                <a:gridCol w="1056212"/>
                <a:gridCol w="1056212"/>
              </a:tblGrid>
              <a:tr h="246097">
                <a:tc>
                  <a:txBody>
                    <a:bodyPr/>
                    <a:lstStyle/>
                    <a:p>
                      <a:pPr algn="ctr"/>
                      <a:r>
                        <a:rPr lang="en-US" sz="1600" dirty="0" err="1" smtClean="0"/>
                        <a:t>Itemset</a:t>
                      </a:r>
                      <a:endParaRPr lang="en-US" sz="1600" dirty="0"/>
                    </a:p>
                  </a:txBody>
                  <a:tcPr/>
                </a:tc>
                <a:tc>
                  <a:txBody>
                    <a:bodyPr/>
                    <a:lstStyle/>
                    <a:p>
                      <a:pPr algn="ctr"/>
                      <a:r>
                        <a:rPr lang="en-US" sz="1600" dirty="0" smtClean="0"/>
                        <a:t>Count</a:t>
                      </a:r>
                      <a:endParaRPr lang="en-US" sz="1600" dirty="0"/>
                    </a:p>
                  </a:txBody>
                  <a:tcPr/>
                </a:tc>
              </a:tr>
              <a:tr h="246097">
                <a:tc>
                  <a:txBody>
                    <a:bodyPr/>
                    <a:lstStyle/>
                    <a:p>
                      <a:pPr algn="ctr"/>
                      <a:r>
                        <a:rPr lang="en-US" sz="1600" dirty="0" smtClean="0"/>
                        <a:t>C,</a:t>
                      </a:r>
                      <a:r>
                        <a:rPr lang="en-US" sz="1600" baseline="0" dirty="0" smtClean="0"/>
                        <a:t> E, F</a:t>
                      </a:r>
                      <a:endParaRPr lang="en-US" sz="1600" dirty="0"/>
                    </a:p>
                  </a:txBody>
                  <a:tcPr/>
                </a:tc>
                <a:tc>
                  <a:txBody>
                    <a:bodyPr/>
                    <a:lstStyle/>
                    <a:p>
                      <a:pPr algn="ctr"/>
                      <a:r>
                        <a:rPr lang="en-US" sz="1600" dirty="0" smtClean="0"/>
                        <a:t>1</a:t>
                      </a:r>
                      <a:endParaRPr lang="en-US" sz="1600" dirty="0"/>
                    </a:p>
                  </a:txBody>
                  <a:tcPr/>
                </a:tc>
              </a:tr>
            </a:tbl>
          </a:graphicData>
        </a:graphic>
      </p:graphicFrame>
      <p:sp>
        <p:nvSpPr>
          <p:cNvPr id="17" name="TextBox 16"/>
          <p:cNvSpPr txBox="1"/>
          <p:nvPr/>
        </p:nvSpPr>
        <p:spPr>
          <a:xfrm>
            <a:off x="9417041" y="2340943"/>
            <a:ext cx="2180757" cy="461665"/>
          </a:xfrm>
          <a:prstGeom prst="rect">
            <a:avLst/>
          </a:prstGeom>
          <a:noFill/>
        </p:spPr>
        <p:txBody>
          <a:bodyPr wrap="square" rtlCol="0">
            <a:spAutoFit/>
          </a:bodyPr>
          <a:lstStyle/>
          <a:p>
            <a:r>
              <a:rPr lang="en-US" sz="2400" smtClean="0">
                <a:latin typeface="+mj-lt"/>
              </a:rPr>
              <a:t>C 3</a:t>
            </a:r>
            <a:endParaRPr lang="en-US" sz="2400" dirty="0" smtClean="0">
              <a:latin typeface="+mj-lt"/>
            </a:endParaRPr>
          </a:p>
        </p:txBody>
      </p:sp>
      <p:sp>
        <p:nvSpPr>
          <p:cNvPr id="18" name="Right Arrow 17"/>
          <p:cNvSpPr/>
          <p:nvPr/>
        </p:nvSpPr>
        <p:spPr>
          <a:xfrm rot="5400000">
            <a:off x="10230991" y="4124655"/>
            <a:ext cx="673674" cy="2210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204183" y="3942062"/>
            <a:ext cx="1269070" cy="461665"/>
          </a:xfrm>
          <a:prstGeom prst="rect">
            <a:avLst/>
          </a:prstGeom>
          <a:noFill/>
        </p:spPr>
        <p:txBody>
          <a:bodyPr wrap="square" rtlCol="0">
            <a:spAutoFit/>
          </a:bodyPr>
          <a:lstStyle/>
          <a:p>
            <a:r>
              <a:rPr lang="en-US" sz="2400" b="1" dirty="0" smtClean="0">
                <a:solidFill>
                  <a:schemeClr val="accent5"/>
                </a:solidFill>
                <a:effectLst/>
                <a:latin typeface="+mj-lt"/>
              </a:rPr>
              <a:t>3rd</a:t>
            </a:r>
            <a:r>
              <a:rPr lang="en-US" sz="2400" b="1" dirty="0" smtClean="0">
                <a:solidFill>
                  <a:schemeClr val="accent5"/>
                </a:solidFill>
                <a:latin typeface="+mj-lt"/>
              </a:rPr>
              <a:t> </a:t>
            </a:r>
            <a:r>
              <a:rPr lang="en-US" sz="2400" b="1" dirty="0" smtClean="0">
                <a:solidFill>
                  <a:schemeClr val="accent5"/>
                </a:solidFill>
                <a:effectLst/>
                <a:latin typeface="+mj-lt"/>
              </a:rPr>
              <a:t>scan</a:t>
            </a:r>
            <a:endParaRPr lang="en-US" sz="2400" dirty="0">
              <a:effectLst/>
              <a:latin typeface="+mj-lt"/>
            </a:endParaRPr>
          </a:p>
        </p:txBody>
      </p:sp>
      <p:graphicFrame>
        <p:nvGraphicFramePr>
          <p:cNvPr id="20" name="Table 19"/>
          <p:cNvGraphicFramePr>
            <a:graphicFrameLocks noGrp="1"/>
          </p:cNvGraphicFramePr>
          <p:nvPr>
            <p:extLst>
              <p:ext uri="{D42A27DB-BD31-4B8C-83A1-F6EECF244321}">
                <p14:modId xmlns:p14="http://schemas.microsoft.com/office/powerpoint/2010/main" val="1830970840"/>
              </p:ext>
            </p:extLst>
          </p:nvPr>
        </p:nvGraphicFramePr>
        <p:xfrm>
          <a:off x="9451207" y="4772194"/>
          <a:ext cx="2112424" cy="670560"/>
        </p:xfrm>
        <a:graphic>
          <a:graphicData uri="http://schemas.openxmlformats.org/drawingml/2006/table">
            <a:tbl>
              <a:tblPr firstRow="1" bandRow="1">
                <a:tableStyleId>{7E9639D4-E3E2-4D34-9284-5A2195B3D0D7}</a:tableStyleId>
              </a:tblPr>
              <a:tblGrid>
                <a:gridCol w="1056212"/>
                <a:gridCol w="1056212"/>
              </a:tblGrid>
              <a:tr h="246097">
                <a:tc>
                  <a:txBody>
                    <a:bodyPr/>
                    <a:lstStyle/>
                    <a:p>
                      <a:pPr algn="ctr"/>
                      <a:r>
                        <a:rPr lang="en-US" sz="1600" dirty="0" err="1" smtClean="0"/>
                        <a:t>Itemset</a:t>
                      </a:r>
                      <a:endParaRPr lang="en-US" sz="1600" dirty="0"/>
                    </a:p>
                  </a:txBody>
                  <a:tcPr/>
                </a:tc>
                <a:tc>
                  <a:txBody>
                    <a:bodyPr/>
                    <a:lstStyle/>
                    <a:p>
                      <a:pPr algn="ctr"/>
                      <a:r>
                        <a:rPr lang="en-US" sz="1600" dirty="0" smtClean="0"/>
                        <a:t>Count</a:t>
                      </a:r>
                      <a:endParaRPr lang="en-US" sz="1600" dirty="0"/>
                    </a:p>
                  </a:txBody>
                  <a:tcPr/>
                </a:tc>
              </a:tr>
              <a:tr h="246097">
                <a:tc>
                  <a:txBody>
                    <a:bodyPr/>
                    <a:lstStyle/>
                    <a:p>
                      <a:pPr algn="ctr"/>
                      <a:endParaRPr lang="en-US" sz="1600" dirty="0"/>
                    </a:p>
                  </a:txBody>
                  <a:tcPr/>
                </a:tc>
                <a:tc>
                  <a:txBody>
                    <a:bodyPr/>
                    <a:lstStyle/>
                    <a:p>
                      <a:pPr algn="ctr"/>
                      <a:endParaRPr lang="en-US" sz="1600" dirty="0"/>
                    </a:p>
                  </a:txBody>
                  <a:tcPr/>
                </a:tc>
              </a:tr>
            </a:tbl>
          </a:graphicData>
        </a:graphic>
      </p:graphicFrame>
      <p:sp>
        <p:nvSpPr>
          <p:cNvPr id="21" name="TextBox 20"/>
          <p:cNvSpPr txBox="1"/>
          <p:nvPr/>
        </p:nvSpPr>
        <p:spPr>
          <a:xfrm>
            <a:off x="7094886" y="4307248"/>
            <a:ext cx="2180757" cy="1200329"/>
          </a:xfrm>
          <a:prstGeom prst="rect">
            <a:avLst/>
          </a:prstGeom>
          <a:noFill/>
        </p:spPr>
        <p:txBody>
          <a:bodyPr wrap="square" rtlCol="0">
            <a:spAutoFit/>
          </a:bodyPr>
          <a:lstStyle/>
          <a:p>
            <a:r>
              <a:rPr lang="en-US" sz="2400" dirty="0" smtClean="0">
                <a:latin typeface="+mj-lt"/>
              </a:rPr>
              <a:t>Level 3: non of the items has a </a:t>
            </a:r>
            <a:r>
              <a:rPr lang="en-US" sz="2400" smtClean="0">
                <a:latin typeface="+mj-lt"/>
              </a:rPr>
              <a:t>support over 3</a:t>
            </a:r>
            <a:endParaRPr lang="en-US" sz="2400" dirty="0" smtClean="0">
              <a:latin typeface="+mj-lt"/>
            </a:endParaRPr>
          </a:p>
        </p:txBody>
      </p:sp>
      <p:sp>
        <p:nvSpPr>
          <p:cNvPr id="22" name="TextBox 21"/>
          <p:cNvSpPr txBox="1"/>
          <p:nvPr/>
        </p:nvSpPr>
        <p:spPr>
          <a:xfrm>
            <a:off x="5297486" y="5709098"/>
            <a:ext cx="5380847" cy="1200329"/>
          </a:xfrm>
          <a:prstGeom prst="rect">
            <a:avLst/>
          </a:prstGeom>
          <a:noFill/>
        </p:spPr>
        <p:txBody>
          <a:bodyPr wrap="square" rtlCol="0">
            <a:spAutoFit/>
          </a:bodyPr>
          <a:lstStyle/>
          <a:p>
            <a:r>
              <a:rPr lang="en-US" sz="2400" b="1" dirty="0" smtClean="0">
                <a:solidFill>
                  <a:schemeClr val="accent5"/>
                </a:solidFill>
                <a:latin typeface="+mj-lt"/>
              </a:rPr>
              <a:t>Maximal frequent sets:</a:t>
            </a:r>
          </a:p>
          <a:p>
            <a:r>
              <a:rPr lang="en-US" sz="2400" dirty="0" smtClean="0">
                <a:latin typeface="+mj-lt"/>
              </a:rPr>
              <a:t>{B, C}, {C, E}, {C, F}, {D, F}, {A}</a:t>
            </a:r>
          </a:p>
          <a:p>
            <a:endParaRPr lang="en-US" sz="2400" dirty="0">
              <a:effectLst/>
              <a:latin typeface="+mj-lt"/>
            </a:endParaRPr>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483" y="2201863"/>
            <a:ext cx="1924171" cy="3950964"/>
          </a:xfrm>
          <a:prstGeom prst="rect">
            <a:avLst/>
          </a:prstGeom>
        </p:spPr>
      </p:pic>
    </p:spTree>
    <p:extLst>
      <p:ext uri="{BB962C8B-B14F-4D97-AF65-F5344CB8AC3E}">
        <p14:creationId xmlns:p14="http://schemas.microsoft.com/office/powerpoint/2010/main" val="231924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217" y="-130998"/>
            <a:ext cx="10515600" cy="1325563"/>
          </a:xfrm>
        </p:spPr>
        <p:txBody>
          <a:bodyPr>
            <a:normAutofit/>
          </a:bodyPr>
          <a:lstStyle/>
          <a:p>
            <a:r>
              <a:rPr lang="en-US" sz="4000" dirty="0" smtClean="0"/>
              <a:t>Question 1: </a:t>
            </a:r>
            <a:r>
              <a:rPr lang="en-US" sz="4000" dirty="0" err="1" smtClean="0"/>
              <a:t>Apriori</a:t>
            </a:r>
            <a:r>
              <a:rPr lang="en-US" sz="4000" dirty="0" smtClean="0"/>
              <a:t> Algorithm</a:t>
            </a:r>
            <a:endParaRPr lang="en-US" sz="3100" dirty="0"/>
          </a:p>
        </p:txBody>
      </p:sp>
      <p:sp>
        <p:nvSpPr>
          <p:cNvPr id="7" name="TextBox 6"/>
          <p:cNvSpPr txBox="1"/>
          <p:nvPr/>
        </p:nvSpPr>
        <p:spPr>
          <a:xfrm>
            <a:off x="234217" y="930832"/>
            <a:ext cx="11419540" cy="1015663"/>
          </a:xfrm>
          <a:prstGeom prst="rect">
            <a:avLst/>
          </a:prstGeom>
          <a:noFill/>
        </p:spPr>
        <p:txBody>
          <a:bodyPr wrap="square" rtlCol="0">
            <a:spAutoFit/>
          </a:bodyPr>
          <a:lstStyle/>
          <a:p>
            <a:r>
              <a:rPr lang="en-US" sz="2000" dirty="0" smtClean="0">
                <a:latin typeface="+mj-lt"/>
              </a:rPr>
              <a:t>(a) Illustrate </a:t>
            </a:r>
            <a:r>
              <a:rPr lang="en-US" sz="2000" dirty="0">
                <a:latin typeface="+mj-lt"/>
              </a:rPr>
              <a:t>the first three levels of the </a:t>
            </a:r>
            <a:r>
              <a:rPr lang="en-US" sz="2000" dirty="0" err="1">
                <a:latin typeface="+mj-lt"/>
              </a:rPr>
              <a:t>Apriori</a:t>
            </a:r>
            <a:r>
              <a:rPr lang="en-US" sz="2000" dirty="0">
                <a:latin typeface="+mj-lt"/>
              </a:rPr>
              <a:t> algorithm (set sizes 1, 2 and 3) for </a:t>
            </a:r>
            <a:r>
              <a:rPr lang="en-US" sz="2000" b="1" dirty="0">
                <a:solidFill>
                  <a:srgbClr val="FF0000"/>
                </a:solidFill>
                <a:latin typeface="+mj-lt"/>
              </a:rPr>
              <a:t>support threshold of 3 </a:t>
            </a:r>
            <a:r>
              <a:rPr lang="en-US" sz="2000" dirty="0">
                <a:latin typeface="+mj-lt"/>
              </a:rPr>
              <a:t>transactions, by identifying candidate sets and calculating their support. What are the maximal frequent sets discovered in the first 3 levels? </a:t>
            </a:r>
            <a:endParaRPr lang="en-US" sz="2000" dirty="0">
              <a:effectLst/>
              <a:latin typeface="+mj-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218" y="1946494"/>
            <a:ext cx="9945119" cy="4911505"/>
          </a:xfrm>
          <a:prstGeom prst="rect">
            <a:avLst/>
          </a:prstGeom>
        </p:spPr>
      </p:pic>
    </p:spTree>
    <p:extLst>
      <p:ext uri="{BB962C8B-B14F-4D97-AF65-F5344CB8AC3E}">
        <p14:creationId xmlns:p14="http://schemas.microsoft.com/office/powerpoint/2010/main" val="542580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11" y="8486"/>
            <a:ext cx="10515600" cy="1325563"/>
          </a:xfrm>
        </p:spPr>
        <p:txBody>
          <a:bodyPr>
            <a:normAutofit/>
          </a:bodyPr>
          <a:lstStyle/>
          <a:p>
            <a:r>
              <a:rPr lang="en-US" sz="4000" dirty="0" smtClean="0"/>
              <a:t>Question 1: </a:t>
            </a:r>
            <a:r>
              <a:rPr lang="en-US" sz="4000" dirty="0" err="1" smtClean="0"/>
              <a:t>Apriori</a:t>
            </a:r>
            <a:r>
              <a:rPr lang="en-US" sz="4000" dirty="0" smtClean="0"/>
              <a:t> Algorithm</a:t>
            </a:r>
            <a:endParaRPr lang="en-US" sz="3100" dirty="0"/>
          </a:p>
        </p:txBody>
      </p:sp>
      <p:sp>
        <p:nvSpPr>
          <p:cNvPr id="5" name="TextBox 4"/>
          <p:cNvSpPr txBox="1"/>
          <p:nvPr/>
        </p:nvSpPr>
        <p:spPr>
          <a:xfrm>
            <a:off x="296211" y="1153156"/>
            <a:ext cx="11419540" cy="1200329"/>
          </a:xfrm>
          <a:prstGeom prst="rect">
            <a:avLst/>
          </a:prstGeom>
          <a:noFill/>
        </p:spPr>
        <p:txBody>
          <a:bodyPr wrap="square" rtlCol="0">
            <a:spAutoFit/>
          </a:bodyPr>
          <a:lstStyle/>
          <a:p>
            <a:r>
              <a:rPr lang="en-US" sz="2400" dirty="0" smtClean="0">
                <a:latin typeface="+mj-lt"/>
              </a:rPr>
              <a:t>(b) </a:t>
            </a:r>
            <a:r>
              <a:rPr lang="en-US" sz="2400" dirty="0"/>
              <a:t>Pick one of the maximal sets and check if any of its subsets are association rules with frequency at least 0.3 and confidence at least 0.6. Pleas explain your answer and show your work. </a:t>
            </a:r>
          </a:p>
        </p:txBody>
      </p:sp>
      <mc:AlternateContent xmlns:mc="http://schemas.openxmlformats.org/markup-compatibility/2006" xmlns:a14="http://schemas.microsoft.com/office/drawing/2010/main">
        <mc:Choice Requires="a14">
          <p:sp>
            <p:nvSpPr>
              <p:cNvPr id="7" name="TextBox 6"/>
              <p:cNvSpPr txBox="1"/>
              <p:nvPr/>
            </p:nvSpPr>
            <p:spPr>
              <a:xfrm>
                <a:off x="296211" y="2353485"/>
                <a:ext cx="5624142" cy="4951035"/>
              </a:xfrm>
              <a:prstGeom prst="rect">
                <a:avLst/>
              </a:prstGeom>
              <a:noFill/>
            </p:spPr>
            <p:txBody>
              <a:bodyPr wrap="square" rtlCol="0">
                <a:spAutoFit/>
              </a:bodyPr>
              <a:lstStyle/>
              <a:p>
                <a:r>
                  <a:rPr lang="en-US" sz="2400" b="1" dirty="0" smtClean="0"/>
                  <a:t>Answer</a:t>
                </a:r>
                <a:r>
                  <a:rPr lang="en-US" sz="2400" b="1" dirty="0"/>
                  <a:t>: for </a:t>
                </a:r>
                <a:r>
                  <a:rPr lang="en-US" sz="2400" dirty="0"/>
                  <a:t>Subset of {B, C}:</a:t>
                </a:r>
              </a:p>
              <a:p>
                <a:r>
                  <a:rPr lang="en-US" sz="2400" dirty="0">
                    <a:solidFill>
                      <a:srgbClr val="FF0000"/>
                    </a:solidFill>
                  </a:rPr>
                  <a:t>{B} -&gt; {C} </a:t>
                </a:r>
                <a:r>
                  <a:rPr lang="en-US" sz="2400" dirty="0" smtClean="0">
                    <a:solidFill>
                      <a:srgbClr val="FF0000"/>
                    </a:solidFill>
                  </a:rPr>
                  <a:t>satisfy the conditions</a:t>
                </a:r>
                <a:endParaRPr lang="en-US" sz="2400" dirty="0">
                  <a:solidFill>
                    <a:srgbClr val="FF0000"/>
                  </a:solidFill>
                </a:endParaRPr>
              </a:p>
              <a:p>
                <a:endParaRPr lang="en-US" sz="2400" dirty="0" smtClean="0"/>
              </a:p>
              <a:p>
                <a:endParaRPr lang="en-US" sz="2400" dirty="0"/>
              </a:p>
              <a:p>
                <a:pPr/>
                <a14:m>
                  <m:oMathPara xmlns:m="http://schemas.openxmlformats.org/officeDocument/2006/math">
                    <m:oMathParaPr>
                      <m:jc m:val="centerGroup"/>
                    </m:oMathParaPr>
                    <m:oMath xmlns:m="http://schemas.openxmlformats.org/officeDocument/2006/math">
                      <m:r>
                        <m:rPr>
                          <m:nor/>
                        </m:rPr>
                        <a:rPr lang="en-US" sz="2400" dirty="0">
                          <a:latin typeface="Cambria Math" charset="0"/>
                        </a:rPr>
                        <m:t>Support</m:t>
                      </m:r>
                      <m:r>
                        <m:rPr>
                          <m:nor/>
                        </m:rPr>
                        <a:rPr lang="en-US" sz="2400" dirty="0">
                          <a:latin typeface="Cambria Math" charset="0"/>
                        </a:rPr>
                        <m:t> </m:t>
                      </m:r>
                      <m:r>
                        <m:rPr>
                          <m:nor/>
                        </m:rPr>
                        <a:rPr lang="en-US" sz="2400" dirty="0"/>
                        <m:t> =</m:t>
                      </m:r>
                      <m:r>
                        <a:rPr lang="en-US" sz="2400" i="1" dirty="0">
                          <a:latin typeface="Cambria Math" charset="0"/>
                        </a:rPr>
                        <m:t> </m:t>
                      </m:r>
                      <m:f>
                        <m:fPr>
                          <m:ctrlPr>
                            <a:rPr lang="mr-IN" sz="2400" i="1">
                              <a:latin typeface="Cambria Math" charset="0"/>
                            </a:rPr>
                          </m:ctrlPr>
                        </m:fPr>
                        <m:num>
                          <m:r>
                            <a:rPr lang="en-US" sz="2400" i="1">
                              <a:latin typeface="Cambria Math" charset="0"/>
                            </a:rPr>
                            <m:t>𝑐𝑜𝑢𝑛𝑡</m:t>
                          </m:r>
                          <m:r>
                            <a:rPr lang="en-US" sz="2400" i="1">
                              <a:latin typeface="Cambria Math" charset="0"/>
                            </a:rPr>
                            <m:t>(</m:t>
                          </m:r>
                          <m:r>
                            <a:rPr lang="en-US" sz="2400" i="1">
                              <a:latin typeface="Cambria Math" charset="0"/>
                            </a:rPr>
                            <m:t>𝐵</m:t>
                          </m:r>
                          <m:r>
                            <a:rPr lang="en-US" sz="2400" i="1">
                              <a:latin typeface="Cambria Math" charset="0"/>
                            </a:rPr>
                            <m:t>, </m:t>
                          </m:r>
                          <m:r>
                            <a:rPr lang="en-US" sz="2400" i="1">
                              <a:latin typeface="Cambria Math" charset="0"/>
                            </a:rPr>
                            <m:t>𝐶</m:t>
                          </m:r>
                          <m:r>
                            <a:rPr lang="en-US" sz="2400" i="1">
                              <a:latin typeface="Cambria Math" charset="0"/>
                            </a:rPr>
                            <m:t>)</m:t>
                          </m:r>
                        </m:num>
                        <m:den>
                          <m:r>
                            <a:rPr lang="en-US" sz="2400" i="1">
                              <a:latin typeface="Cambria Math" charset="0"/>
                            </a:rPr>
                            <m:t>|</m:t>
                          </m:r>
                          <m:r>
                            <a:rPr lang="en-US" sz="2400" i="1">
                              <a:latin typeface="Cambria Math" charset="0"/>
                            </a:rPr>
                            <m:t>𝑇</m:t>
                          </m:r>
                          <m:r>
                            <a:rPr lang="en-US" sz="2400" i="1">
                              <a:latin typeface="Cambria Math" charset="0"/>
                            </a:rPr>
                            <m:t>|</m:t>
                          </m:r>
                        </m:den>
                      </m:f>
                      <m:r>
                        <a:rPr lang="en-US" sz="2400" i="1">
                          <a:latin typeface="Cambria Math" charset="0"/>
                        </a:rPr>
                        <m:t>=</m:t>
                      </m:r>
                      <m:f>
                        <m:fPr>
                          <m:ctrlPr>
                            <a:rPr lang="mr-IN" sz="2400" i="1">
                              <a:latin typeface="Cambria Math" charset="0"/>
                            </a:rPr>
                          </m:ctrlPr>
                        </m:fPr>
                        <m:num>
                          <m:r>
                            <a:rPr lang="en-US" sz="2400" i="1">
                              <a:latin typeface="Cambria Math" charset="0"/>
                            </a:rPr>
                            <m:t>3</m:t>
                          </m:r>
                        </m:num>
                        <m:den>
                          <m:r>
                            <a:rPr lang="en-US" sz="2400" i="1">
                              <a:latin typeface="Cambria Math" charset="0"/>
                            </a:rPr>
                            <m:t>10</m:t>
                          </m:r>
                        </m:den>
                      </m:f>
                      <m:r>
                        <a:rPr lang="en-US" sz="2400" i="1">
                          <a:latin typeface="Cambria Math" charset="0"/>
                        </a:rPr>
                        <m:t>=0.3</m:t>
                      </m:r>
                      <m:r>
                        <a:rPr lang="en-US" sz="2400" b="0" i="1" smtClean="0">
                          <a:latin typeface="Cambria Math" charset="0"/>
                        </a:rPr>
                        <m:t>=0.3</m:t>
                      </m:r>
                    </m:oMath>
                  </m:oMathPara>
                </a14:m>
                <a:endParaRPr lang="en-US" sz="2400" dirty="0"/>
              </a:p>
              <a:p>
                <a:endParaRPr lang="en-US" sz="2400" dirty="0" smtClean="0"/>
              </a:p>
              <a:p>
                <a:pPr/>
                <a14:m>
                  <m:oMathPara xmlns:m="http://schemas.openxmlformats.org/officeDocument/2006/math">
                    <m:oMathParaPr>
                      <m:jc m:val="centerGroup"/>
                    </m:oMathParaPr>
                    <m:oMath xmlns:m="http://schemas.openxmlformats.org/officeDocument/2006/math">
                      <m:r>
                        <m:rPr>
                          <m:nor/>
                        </m:rPr>
                        <a:rPr lang="en-US" sz="2400" dirty="0">
                          <a:latin typeface="Cambria Math" charset="0"/>
                        </a:rPr>
                        <m:t>Confidence</m:t>
                      </m:r>
                      <m:r>
                        <m:rPr>
                          <m:nor/>
                        </m:rPr>
                        <a:rPr lang="en-US" sz="2400" dirty="0">
                          <a:latin typeface="Cambria Math" charset="0"/>
                        </a:rPr>
                        <m:t> =</m:t>
                      </m:r>
                      <m:r>
                        <a:rPr lang="en-US" sz="2400" dirty="0">
                          <a:latin typeface="Cambria Math" charset="0"/>
                        </a:rPr>
                        <m:t> </m:t>
                      </m:r>
                      <m:f>
                        <m:fPr>
                          <m:ctrlPr>
                            <a:rPr lang="mr-IN" sz="2400" i="1">
                              <a:latin typeface="Cambria Math" charset="0"/>
                            </a:rPr>
                          </m:ctrlPr>
                        </m:fPr>
                        <m:num>
                          <m:r>
                            <a:rPr lang="en-US" sz="2400">
                              <a:latin typeface="Cambria Math" charset="0"/>
                            </a:rPr>
                            <m:t>𝑐𝑜𝑢𝑛𝑡</m:t>
                          </m:r>
                          <m:r>
                            <a:rPr lang="en-US" sz="2400">
                              <a:latin typeface="Cambria Math" charset="0"/>
                            </a:rPr>
                            <m:t>(</m:t>
                          </m:r>
                          <m:r>
                            <a:rPr lang="en-US" sz="2400">
                              <a:latin typeface="Cambria Math" charset="0"/>
                            </a:rPr>
                            <m:t>𝐵</m:t>
                          </m:r>
                          <m:r>
                            <a:rPr lang="en-US" sz="2400">
                              <a:latin typeface="Cambria Math" charset="0"/>
                            </a:rPr>
                            <m:t>, </m:t>
                          </m:r>
                          <m:r>
                            <a:rPr lang="en-US" sz="2400">
                              <a:latin typeface="Cambria Math" charset="0"/>
                            </a:rPr>
                            <m:t>𝐶</m:t>
                          </m:r>
                          <m:r>
                            <a:rPr lang="en-US" sz="2400">
                              <a:latin typeface="Cambria Math" charset="0"/>
                            </a:rPr>
                            <m:t>)</m:t>
                          </m:r>
                        </m:num>
                        <m:den>
                          <m:r>
                            <a:rPr lang="en-US" sz="2400">
                              <a:latin typeface="Cambria Math" charset="0"/>
                            </a:rPr>
                            <m:t>𝑐𝑜𝑢𝑛𝑡</m:t>
                          </m:r>
                          <m:r>
                            <a:rPr lang="en-US" sz="2400">
                              <a:latin typeface="Cambria Math" charset="0"/>
                            </a:rPr>
                            <m:t>(</m:t>
                          </m:r>
                          <m:r>
                            <a:rPr lang="en-US" sz="2400">
                              <a:latin typeface="Cambria Math" charset="0"/>
                            </a:rPr>
                            <m:t>𝐵</m:t>
                          </m:r>
                          <m:r>
                            <a:rPr lang="en-US" sz="2400">
                              <a:latin typeface="Cambria Math" charset="0"/>
                            </a:rPr>
                            <m:t>)</m:t>
                          </m:r>
                        </m:den>
                      </m:f>
                      <m:r>
                        <a:rPr lang="en-US" sz="2400">
                          <a:latin typeface="Cambria Math" charset="0"/>
                        </a:rPr>
                        <m:t>=</m:t>
                      </m:r>
                      <m:f>
                        <m:fPr>
                          <m:ctrlPr>
                            <a:rPr lang="mr-IN" sz="2400" i="1">
                              <a:latin typeface="Cambria Math" charset="0"/>
                            </a:rPr>
                          </m:ctrlPr>
                        </m:fPr>
                        <m:num>
                          <m:r>
                            <a:rPr lang="en-US" sz="2400">
                              <a:latin typeface="Cambria Math" charset="0"/>
                            </a:rPr>
                            <m:t>3</m:t>
                          </m:r>
                        </m:num>
                        <m:den>
                          <m:r>
                            <a:rPr lang="en-US" sz="2400">
                              <a:latin typeface="Cambria Math" charset="0"/>
                            </a:rPr>
                            <m:t>3</m:t>
                          </m:r>
                        </m:den>
                      </m:f>
                      <m:r>
                        <a:rPr lang="en-US" sz="2400">
                          <a:latin typeface="Cambria Math" charset="0"/>
                        </a:rPr>
                        <m:t>=1</m:t>
                      </m:r>
                      <m:r>
                        <a:rPr lang="en-US" sz="2400" b="0" i="0" smtClean="0">
                          <a:latin typeface="Cambria Math" charset="0"/>
                        </a:rPr>
                        <m:t>&gt;0.6</m:t>
                      </m:r>
                    </m:oMath>
                  </m:oMathPara>
                </a14:m>
                <a:endParaRPr lang="en-US" sz="2400" dirty="0">
                  <a:latin typeface="Cambria Math" charset="0"/>
                </a:endParaRPr>
              </a:p>
              <a:p>
                <a:endParaRPr lang="en-US" sz="2400" dirty="0"/>
              </a:p>
              <a:p>
                <a:endParaRPr lang="en-US" sz="2400" dirty="0" smtClean="0"/>
              </a:p>
              <a:p>
                <a:endParaRPr lang="en-US" sz="2400" dirty="0" smtClean="0"/>
              </a:p>
              <a:p>
                <a:endParaRPr lang="en-US" sz="2400" dirty="0">
                  <a:effectLst/>
                  <a:latin typeface="+mj-lt"/>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96211" y="2353485"/>
                <a:ext cx="5624142" cy="4951035"/>
              </a:xfrm>
              <a:prstGeom prst="rect">
                <a:avLst/>
              </a:prstGeom>
              <a:blipFill rotWithShape="0">
                <a:blip r:embed="rId2"/>
                <a:stretch>
                  <a:fillRect l="-1735" t="-9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005981" y="2722816"/>
                <a:ext cx="6330670" cy="4581703"/>
              </a:xfrm>
              <a:prstGeom prst="rect">
                <a:avLst/>
              </a:prstGeom>
              <a:noFill/>
            </p:spPr>
            <p:txBody>
              <a:bodyPr wrap="square" rtlCol="0">
                <a:spAutoFit/>
              </a:bodyPr>
              <a:lstStyle/>
              <a:p>
                <a:r>
                  <a:rPr lang="en-US" sz="2400" dirty="0" smtClean="0"/>
                  <a:t>     {C} </a:t>
                </a:r>
                <a:r>
                  <a:rPr lang="en-US" sz="2400" dirty="0"/>
                  <a:t>-&gt; </a:t>
                </a:r>
                <a:r>
                  <a:rPr lang="en-US" sz="2400" dirty="0" smtClean="0"/>
                  <a:t>{B}  does not satisfy the confidence</a:t>
                </a:r>
                <a:endParaRPr lang="en-US" sz="2400" dirty="0"/>
              </a:p>
              <a:p>
                <a:endParaRPr lang="en-US" sz="2400" dirty="0" smtClean="0"/>
              </a:p>
              <a:p>
                <a:endParaRPr lang="en-US" sz="2400" dirty="0"/>
              </a:p>
              <a:p>
                <a:pPr/>
                <a14:m>
                  <m:oMathPara xmlns:m="http://schemas.openxmlformats.org/officeDocument/2006/math">
                    <m:oMathParaPr>
                      <m:jc m:val="centerGroup"/>
                    </m:oMathParaPr>
                    <m:oMath xmlns:m="http://schemas.openxmlformats.org/officeDocument/2006/math">
                      <m:r>
                        <m:rPr>
                          <m:nor/>
                        </m:rPr>
                        <a:rPr lang="en-US" sz="2400" dirty="0">
                          <a:latin typeface="Cambria Math" charset="0"/>
                        </a:rPr>
                        <m:t>Support</m:t>
                      </m:r>
                      <m:r>
                        <m:rPr>
                          <m:nor/>
                        </m:rPr>
                        <a:rPr lang="en-US" sz="2400" dirty="0">
                          <a:latin typeface="Cambria Math" charset="0"/>
                        </a:rPr>
                        <m:t> </m:t>
                      </m:r>
                      <m:r>
                        <m:rPr>
                          <m:nor/>
                        </m:rPr>
                        <a:rPr lang="en-US" sz="2400" dirty="0"/>
                        <m:t> =</m:t>
                      </m:r>
                      <m:r>
                        <a:rPr lang="en-US" sz="2400" i="1" dirty="0">
                          <a:latin typeface="Cambria Math" charset="0"/>
                        </a:rPr>
                        <m:t> </m:t>
                      </m:r>
                      <m:f>
                        <m:fPr>
                          <m:ctrlPr>
                            <a:rPr lang="mr-IN" sz="2400" i="1">
                              <a:latin typeface="Cambria Math" charset="0"/>
                            </a:rPr>
                          </m:ctrlPr>
                        </m:fPr>
                        <m:num>
                          <m:r>
                            <a:rPr lang="en-US" sz="2400" i="1">
                              <a:latin typeface="Cambria Math" charset="0"/>
                            </a:rPr>
                            <m:t>𝑐𝑜𝑢𝑛𝑡</m:t>
                          </m:r>
                          <m:r>
                            <a:rPr lang="en-US" sz="2400" i="1">
                              <a:latin typeface="Cambria Math" charset="0"/>
                            </a:rPr>
                            <m:t>(</m:t>
                          </m:r>
                          <m:r>
                            <a:rPr lang="en-US" sz="2400" i="1">
                              <a:latin typeface="Cambria Math" charset="0"/>
                            </a:rPr>
                            <m:t>𝐵</m:t>
                          </m:r>
                          <m:r>
                            <a:rPr lang="en-US" sz="2400" i="1">
                              <a:latin typeface="Cambria Math" charset="0"/>
                            </a:rPr>
                            <m:t>, </m:t>
                          </m:r>
                          <m:r>
                            <a:rPr lang="en-US" sz="2400" i="1">
                              <a:latin typeface="Cambria Math" charset="0"/>
                            </a:rPr>
                            <m:t>𝐶</m:t>
                          </m:r>
                          <m:r>
                            <a:rPr lang="en-US" sz="2400" i="1">
                              <a:latin typeface="Cambria Math" charset="0"/>
                            </a:rPr>
                            <m:t>)</m:t>
                          </m:r>
                        </m:num>
                        <m:den>
                          <m:r>
                            <a:rPr lang="en-US" sz="2400" i="1">
                              <a:latin typeface="Cambria Math" charset="0"/>
                            </a:rPr>
                            <m:t>|</m:t>
                          </m:r>
                          <m:r>
                            <a:rPr lang="en-US" sz="2400" i="1">
                              <a:latin typeface="Cambria Math" charset="0"/>
                            </a:rPr>
                            <m:t>𝑇</m:t>
                          </m:r>
                          <m:r>
                            <a:rPr lang="en-US" sz="2400" i="1">
                              <a:latin typeface="Cambria Math" charset="0"/>
                            </a:rPr>
                            <m:t>|</m:t>
                          </m:r>
                        </m:den>
                      </m:f>
                      <m:r>
                        <a:rPr lang="en-US" sz="2400" i="1">
                          <a:latin typeface="Cambria Math" charset="0"/>
                        </a:rPr>
                        <m:t>=</m:t>
                      </m:r>
                      <m:f>
                        <m:fPr>
                          <m:ctrlPr>
                            <a:rPr lang="mr-IN" sz="2400" i="1">
                              <a:latin typeface="Cambria Math" charset="0"/>
                            </a:rPr>
                          </m:ctrlPr>
                        </m:fPr>
                        <m:num>
                          <m:r>
                            <a:rPr lang="en-US" sz="2400" i="1">
                              <a:latin typeface="Cambria Math" charset="0"/>
                            </a:rPr>
                            <m:t>3</m:t>
                          </m:r>
                        </m:num>
                        <m:den>
                          <m:r>
                            <a:rPr lang="en-US" sz="2400" i="1">
                              <a:latin typeface="Cambria Math" charset="0"/>
                            </a:rPr>
                            <m:t>10</m:t>
                          </m:r>
                        </m:den>
                      </m:f>
                      <m:r>
                        <a:rPr lang="en-US" sz="2400" i="1">
                          <a:latin typeface="Cambria Math" charset="0"/>
                        </a:rPr>
                        <m:t>=0.3</m:t>
                      </m:r>
                      <m:r>
                        <a:rPr lang="en-US" sz="2400" b="0" i="1" smtClean="0">
                          <a:latin typeface="Cambria Math" charset="0"/>
                        </a:rPr>
                        <m:t>=0.3</m:t>
                      </m:r>
                    </m:oMath>
                  </m:oMathPara>
                </a14:m>
                <a:endParaRPr lang="en-US" sz="2400" dirty="0"/>
              </a:p>
              <a:p>
                <a:endParaRPr lang="en-US" sz="2400" dirty="0" smtClean="0"/>
              </a:p>
              <a:p>
                <a:pPr/>
                <a14:m>
                  <m:oMathPara xmlns:m="http://schemas.openxmlformats.org/officeDocument/2006/math">
                    <m:oMathParaPr>
                      <m:jc m:val="centerGroup"/>
                    </m:oMathParaPr>
                    <m:oMath xmlns:m="http://schemas.openxmlformats.org/officeDocument/2006/math">
                      <m:r>
                        <m:rPr>
                          <m:nor/>
                        </m:rPr>
                        <a:rPr lang="en-US" sz="2400" dirty="0">
                          <a:latin typeface="Cambria Math" charset="0"/>
                        </a:rPr>
                        <m:t>Confidence</m:t>
                      </m:r>
                      <m:r>
                        <m:rPr>
                          <m:nor/>
                        </m:rPr>
                        <a:rPr lang="en-US" sz="2400" dirty="0">
                          <a:latin typeface="Cambria Math" charset="0"/>
                        </a:rPr>
                        <m:t> =</m:t>
                      </m:r>
                      <m:r>
                        <a:rPr lang="en-US" sz="2400" dirty="0">
                          <a:latin typeface="Cambria Math" charset="0"/>
                        </a:rPr>
                        <m:t> </m:t>
                      </m:r>
                      <m:f>
                        <m:fPr>
                          <m:ctrlPr>
                            <a:rPr lang="mr-IN" sz="2400" i="1">
                              <a:latin typeface="Cambria Math" charset="0"/>
                            </a:rPr>
                          </m:ctrlPr>
                        </m:fPr>
                        <m:num>
                          <m:r>
                            <a:rPr lang="en-US" sz="2400">
                              <a:latin typeface="Cambria Math" charset="0"/>
                            </a:rPr>
                            <m:t>𝑐𝑜𝑢𝑛𝑡</m:t>
                          </m:r>
                          <m:r>
                            <a:rPr lang="en-US" sz="2400">
                              <a:latin typeface="Cambria Math" charset="0"/>
                            </a:rPr>
                            <m:t>(</m:t>
                          </m:r>
                          <m:r>
                            <a:rPr lang="en-US" sz="2400">
                              <a:latin typeface="Cambria Math" charset="0"/>
                            </a:rPr>
                            <m:t>𝐵</m:t>
                          </m:r>
                          <m:r>
                            <a:rPr lang="en-US" sz="2400">
                              <a:latin typeface="Cambria Math" charset="0"/>
                            </a:rPr>
                            <m:t>, </m:t>
                          </m:r>
                          <m:r>
                            <a:rPr lang="en-US" sz="2400">
                              <a:latin typeface="Cambria Math" charset="0"/>
                            </a:rPr>
                            <m:t>𝐶</m:t>
                          </m:r>
                          <m:r>
                            <a:rPr lang="en-US" sz="2400">
                              <a:latin typeface="Cambria Math" charset="0"/>
                            </a:rPr>
                            <m:t>)</m:t>
                          </m:r>
                        </m:num>
                        <m:den>
                          <m:r>
                            <a:rPr lang="en-US" sz="2400">
                              <a:latin typeface="Cambria Math" charset="0"/>
                            </a:rPr>
                            <m:t>𝑐𝑜𝑢𝑛𝑡</m:t>
                          </m:r>
                          <m:r>
                            <a:rPr lang="en-US" sz="2400">
                              <a:latin typeface="Cambria Math" charset="0"/>
                            </a:rPr>
                            <m:t>(</m:t>
                          </m:r>
                          <m:r>
                            <m:rPr>
                              <m:sty m:val="p"/>
                            </m:rPr>
                            <a:rPr lang="en-US" sz="2400" b="0" i="0" smtClean="0">
                              <a:latin typeface="Cambria Math" charset="0"/>
                            </a:rPr>
                            <m:t>C</m:t>
                          </m:r>
                          <m:r>
                            <a:rPr lang="en-US" sz="2400">
                              <a:latin typeface="Cambria Math" charset="0"/>
                            </a:rPr>
                            <m:t>)</m:t>
                          </m:r>
                        </m:den>
                      </m:f>
                      <m:r>
                        <a:rPr lang="en-US" sz="2400">
                          <a:latin typeface="Cambria Math" charset="0"/>
                        </a:rPr>
                        <m:t>=</m:t>
                      </m:r>
                      <m:f>
                        <m:fPr>
                          <m:ctrlPr>
                            <a:rPr lang="mr-IN" sz="2400" i="1">
                              <a:latin typeface="Cambria Math" charset="0"/>
                            </a:rPr>
                          </m:ctrlPr>
                        </m:fPr>
                        <m:num>
                          <m:r>
                            <a:rPr lang="en-US" sz="2400">
                              <a:latin typeface="Cambria Math" charset="0"/>
                            </a:rPr>
                            <m:t>3</m:t>
                          </m:r>
                        </m:num>
                        <m:den>
                          <m:r>
                            <a:rPr lang="en-US" sz="2400" b="0" i="0" smtClean="0">
                              <a:latin typeface="Cambria Math" charset="0"/>
                            </a:rPr>
                            <m:t>6</m:t>
                          </m:r>
                        </m:den>
                      </m:f>
                      <m:r>
                        <a:rPr lang="en-US" sz="2400">
                          <a:latin typeface="Cambria Math" charset="0"/>
                        </a:rPr>
                        <m:t>=</m:t>
                      </m:r>
                      <m:r>
                        <a:rPr lang="en-US" sz="2400" b="0" i="0" smtClean="0">
                          <a:latin typeface="Cambria Math" charset="0"/>
                        </a:rPr>
                        <m:t>0.5&lt;0.6</m:t>
                      </m:r>
                    </m:oMath>
                  </m:oMathPara>
                </a14:m>
                <a:endParaRPr lang="en-US" sz="2400" dirty="0">
                  <a:latin typeface="Cambria Math" charset="0"/>
                </a:endParaRPr>
              </a:p>
              <a:p>
                <a:endParaRPr lang="en-US" sz="2400" dirty="0"/>
              </a:p>
              <a:p>
                <a:endParaRPr lang="en-US" sz="2400" dirty="0" smtClean="0"/>
              </a:p>
              <a:p>
                <a:endParaRPr lang="en-US" sz="2400" dirty="0" smtClean="0"/>
              </a:p>
              <a:p>
                <a:endParaRPr lang="en-US" sz="2400" dirty="0">
                  <a:effectLst/>
                  <a:latin typeface="+mj-lt"/>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005981" y="2722816"/>
                <a:ext cx="6330670" cy="4581703"/>
              </a:xfrm>
              <a:prstGeom prst="rect">
                <a:avLst/>
              </a:prstGeom>
              <a:blipFill rotWithShape="0">
                <a:blip r:embed="rId3"/>
                <a:stretch>
                  <a:fillRect t="-1065"/>
                </a:stretch>
              </a:blipFill>
            </p:spPr>
            <p:txBody>
              <a:bodyPr/>
              <a:lstStyle/>
              <a:p>
                <a:r>
                  <a:rPr lang="en-US">
                    <a:noFill/>
                  </a:rPr>
                  <a:t> </a:t>
                </a:r>
              </a:p>
            </p:txBody>
          </p:sp>
        </mc:Fallback>
      </mc:AlternateContent>
    </p:spTree>
    <p:extLst>
      <p:ext uri="{BB962C8B-B14F-4D97-AF65-F5344CB8AC3E}">
        <p14:creationId xmlns:p14="http://schemas.microsoft.com/office/powerpoint/2010/main" val="620010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374" y="177331"/>
            <a:ext cx="10515600" cy="1325563"/>
          </a:xfrm>
        </p:spPr>
        <p:txBody>
          <a:bodyPr>
            <a:normAutofit/>
          </a:bodyPr>
          <a:lstStyle/>
          <a:p>
            <a:r>
              <a:rPr lang="en-US" sz="4000" dirty="0" smtClean="0"/>
              <a:t>Question 2: FP-tree</a:t>
            </a:r>
            <a:endParaRPr lang="en-US" sz="3100" dirty="0"/>
          </a:p>
        </p:txBody>
      </p:sp>
      <p:sp>
        <p:nvSpPr>
          <p:cNvPr id="5" name="TextBox 4"/>
          <p:cNvSpPr txBox="1"/>
          <p:nvPr/>
        </p:nvSpPr>
        <p:spPr>
          <a:xfrm>
            <a:off x="453374" y="1291500"/>
            <a:ext cx="10848038" cy="461665"/>
          </a:xfrm>
          <a:prstGeom prst="rect">
            <a:avLst/>
          </a:prstGeom>
          <a:noFill/>
        </p:spPr>
        <p:txBody>
          <a:bodyPr wrap="square" rtlCol="0">
            <a:spAutoFit/>
          </a:bodyPr>
          <a:lstStyle/>
          <a:p>
            <a:r>
              <a:rPr lang="en-US" sz="2400" dirty="0" smtClean="0">
                <a:latin typeface="+mj-lt"/>
              </a:rPr>
              <a:t>(a) </a:t>
            </a:r>
            <a:r>
              <a:rPr lang="en-US" sz="2400" dirty="0">
                <a:latin typeface="+mj-lt"/>
              </a:rPr>
              <a:t>Construct FP-tree from the transaction database and draw it here. </a:t>
            </a:r>
          </a:p>
        </p:txBody>
      </p:sp>
      <p:sp>
        <p:nvSpPr>
          <p:cNvPr id="7" name="TextBox 6"/>
          <p:cNvSpPr txBox="1"/>
          <p:nvPr/>
        </p:nvSpPr>
        <p:spPr>
          <a:xfrm>
            <a:off x="2915586" y="2006054"/>
            <a:ext cx="6552264" cy="830997"/>
          </a:xfrm>
          <a:prstGeom prst="rect">
            <a:avLst/>
          </a:prstGeom>
          <a:noFill/>
        </p:spPr>
        <p:txBody>
          <a:bodyPr wrap="square" rtlCol="0">
            <a:spAutoFit/>
          </a:bodyPr>
          <a:lstStyle/>
          <a:p>
            <a:r>
              <a:rPr lang="en-US" sz="2400" b="1" dirty="0" smtClean="0">
                <a:effectLst/>
                <a:latin typeface="+mj-lt"/>
              </a:rPr>
              <a:t>Answer: </a:t>
            </a:r>
          </a:p>
          <a:p>
            <a:endParaRPr lang="en-US" sz="2400" dirty="0">
              <a:effectLst/>
              <a:latin typeface="+mj-lt"/>
            </a:endParaRPr>
          </a:p>
        </p:txBody>
      </p:sp>
      <p:graphicFrame>
        <p:nvGraphicFramePr>
          <p:cNvPr id="9" name="Table 8"/>
          <p:cNvGraphicFramePr>
            <a:graphicFrameLocks noGrp="1"/>
          </p:cNvGraphicFramePr>
          <p:nvPr>
            <p:extLst>
              <p:ext uri="{D42A27DB-BD31-4B8C-83A1-F6EECF244321}">
                <p14:modId xmlns:p14="http://schemas.microsoft.com/office/powerpoint/2010/main" val="227682502"/>
              </p:ext>
            </p:extLst>
          </p:nvPr>
        </p:nvGraphicFramePr>
        <p:xfrm>
          <a:off x="2915586" y="2617063"/>
          <a:ext cx="2060368" cy="3500180"/>
        </p:xfrm>
        <a:graphic>
          <a:graphicData uri="http://schemas.openxmlformats.org/drawingml/2006/table">
            <a:tbl>
              <a:tblPr firstRow="1" bandRow="1">
                <a:tableStyleId>{17292A2E-F333-43FB-9621-5CBBE7FDCDCB}</a:tableStyleId>
              </a:tblPr>
              <a:tblGrid>
                <a:gridCol w="1030184"/>
                <a:gridCol w="1030184"/>
              </a:tblGrid>
              <a:tr h="662092">
                <a:tc>
                  <a:txBody>
                    <a:bodyPr/>
                    <a:lstStyle/>
                    <a:p>
                      <a:pPr algn="ctr"/>
                      <a:r>
                        <a:rPr lang="en-US" sz="1800" b="1" kern="1200" dirty="0" smtClean="0">
                          <a:solidFill>
                            <a:schemeClr val="bg1"/>
                          </a:solidFill>
                          <a:effectLst/>
                          <a:latin typeface="+mn-lt"/>
                          <a:ea typeface="+mn-ea"/>
                          <a:cs typeface="+mn-cs"/>
                        </a:rPr>
                        <a:t>frequent single items </a:t>
                      </a:r>
                      <a:endParaRPr lang="en-US" dirty="0">
                        <a:effectLst/>
                      </a:endParaRPr>
                    </a:p>
                  </a:txBody>
                  <a:tcPr/>
                </a:tc>
                <a:tc>
                  <a:txBody>
                    <a:bodyPr/>
                    <a:lstStyle/>
                    <a:p>
                      <a:pPr algn="ctr"/>
                      <a:r>
                        <a:rPr lang="en-US" dirty="0" smtClean="0"/>
                        <a:t>support</a:t>
                      </a:r>
                      <a:endParaRPr lang="en-US" dirty="0"/>
                    </a:p>
                  </a:txBody>
                  <a:tcPr/>
                </a:tc>
              </a:tr>
              <a:tr h="517156">
                <a:tc>
                  <a:txBody>
                    <a:bodyPr/>
                    <a:lstStyle/>
                    <a:p>
                      <a:pPr algn="ctr"/>
                      <a:r>
                        <a:rPr lang="en-US" dirty="0" smtClean="0"/>
                        <a:t>a</a:t>
                      </a:r>
                      <a:endParaRPr lang="en-US" dirty="0"/>
                    </a:p>
                  </a:txBody>
                  <a:tcPr/>
                </a:tc>
                <a:tc>
                  <a:txBody>
                    <a:bodyPr/>
                    <a:lstStyle/>
                    <a:p>
                      <a:pPr algn="ctr"/>
                      <a:r>
                        <a:rPr lang="en-US" dirty="0" smtClean="0"/>
                        <a:t>8</a:t>
                      </a:r>
                      <a:endParaRPr lang="en-US" dirty="0"/>
                    </a:p>
                  </a:txBody>
                  <a:tcPr/>
                </a:tc>
              </a:tr>
              <a:tr h="517156">
                <a:tc>
                  <a:txBody>
                    <a:bodyPr/>
                    <a:lstStyle/>
                    <a:p>
                      <a:pPr algn="ctr"/>
                      <a:r>
                        <a:rPr lang="en-US" dirty="0" smtClean="0"/>
                        <a:t>b</a:t>
                      </a:r>
                      <a:endParaRPr lang="en-US" dirty="0"/>
                    </a:p>
                  </a:txBody>
                  <a:tcPr/>
                </a:tc>
                <a:tc>
                  <a:txBody>
                    <a:bodyPr/>
                    <a:lstStyle/>
                    <a:p>
                      <a:pPr algn="ctr"/>
                      <a:r>
                        <a:rPr lang="en-US" dirty="0" smtClean="0"/>
                        <a:t>6</a:t>
                      </a:r>
                      <a:endParaRPr lang="en-US" dirty="0"/>
                    </a:p>
                  </a:txBody>
                  <a:tcPr/>
                </a:tc>
              </a:tr>
              <a:tr h="517156">
                <a:tc>
                  <a:txBody>
                    <a:bodyPr/>
                    <a:lstStyle/>
                    <a:p>
                      <a:pPr algn="ctr"/>
                      <a:r>
                        <a:rPr lang="en-US" dirty="0" smtClean="0"/>
                        <a:t>c</a:t>
                      </a:r>
                      <a:endParaRPr lang="en-US" dirty="0"/>
                    </a:p>
                  </a:txBody>
                  <a:tcPr/>
                </a:tc>
                <a:tc>
                  <a:txBody>
                    <a:bodyPr/>
                    <a:lstStyle/>
                    <a:p>
                      <a:pPr algn="ctr"/>
                      <a:r>
                        <a:rPr lang="en-US" dirty="0" smtClean="0"/>
                        <a:t>6</a:t>
                      </a:r>
                      <a:endParaRPr lang="en-US" dirty="0"/>
                    </a:p>
                  </a:txBody>
                  <a:tcPr/>
                </a:tc>
              </a:tr>
              <a:tr h="517156">
                <a:tc>
                  <a:txBody>
                    <a:bodyPr/>
                    <a:lstStyle/>
                    <a:p>
                      <a:pPr algn="ctr"/>
                      <a:r>
                        <a:rPr lang="en-US" dirty="0" smtClean="0"/>
                        <a:t>d</a:t>
                      </a:r>
                      <a:endParaRPr lang="en-US" dirty="0"/>
                    </a:p>
                  </a:txBody>
                  <a:tcPr/>
                </a:tc>
                <a:tc>
                  <a:txBody>
                    <a:bodyPr/>
                    <a:lstStyle/>
                    <a:p>
                      <a:pPr algn="ctr"/>
                      <a:r>
                        <a:rPr lang="en-US" dirty="0" smtClean="0"/>
                        <a:t>4</a:t>
                      </a:r>
                      <a:endParaRPr lang="en-US" dirty="0"/>
                    </a:p>
                  </a:txBody>
                  <a:tcPr/>
                </a:tc>
              </a:tr>
              <a:tr h="517156">
                <a:tc>
                  <a:txBody>
                    <a:bodyPr/>
                    <a:lstStyle/>
                    <a:p>
                      <a:pPr algn="ctr"/>
                      <a:r>
                        <a:rPr lang="en-US" dirty="0" smtClean="0"/>
                        <a:t>e</a:t>
                      </a:r>
                      <a:endParaRPr lang="en-US" dirty="0"/>
                    </a:p>
                  </a:txBody>
                  <a:tcPr/>
                </a:tc>
                <a:tc>
                  <a:txBody>
                    <a:bodyPr/>
                    <a:lstStyle/>
                    <a:p>
                      <a:pPr algn="ctr"/>
                      <a:r>
                        <a:rPr lang="en-US" dirty="0" smtClean="0"/>
                        <a:t>4</a:t>
                      </a:r>
                      <a:endParaRPr lang="en-US" dirty="0"/>
                    </a:p>
                  </a:txBody>
                  <a:tcPr/>
                </a:tc>
              </a:tr>
            </a:tbl>
          </a:graphicData>
        </a:graphic>
      </p:graphicFrame>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850" y="444590"/>
            <a:ext cx="2190583" cy="395522"/>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276598862"/>
              </p:ext>
            </p:extLst>
          </p:nvPr>
        </p:nvGraphicFramePr>
        <p:xfrm>
          <a:off x="6769692" y="2006054"/>
          <a:ext cx="3494817" cy="4434155"/>
        </p:xfrm>
        <a:graphic>
          <a:graphicData uri="http://schemas.openxmlformats.org/drawingml/2006/table">
            <a:tbl>
              <a:tblPr firstRow="1" bandRow="1">
                <a:tableStyleId>{17292A2E-F333-43FB-9621-5CBBE7FDCDCB}</a:tableStyleId>
              </a:tblPr>
              <a:tblGrid>
                <a:gridCol w="1164939"/>
                <a:gridCol w="1164939"/>
                <a:gridCol w="1164939"/>
              </a:tblGrid>
              <a:tr h="623238">
                <a:tc>
                  <a:txBody>
                    <a:bodyPr/>
                    <a:lstStyle/>
                    <a:p>
                      <a:pPr algn="ctr"/>
                      <a:r>
                        <a:rPr lang="en-US" sz="1800" b="1" kern="1200" dirty="0" smtClean="0">
                          <a:solidFill>
                            <a:schemeClr val="bg1"/>
                          </a:solidFill>
                          <a:effectLst/>
                          <a:latin typeface="+mn-lt"/>
                          <a:ea typeface="+mn-ea"/>
                          <a:cs typeface="+mn-cs"/>
                        </a:rPr>
                        <a:t>TID</a:t>
                      </a:r>
                      <a:endParaRPr lang="en-US" dirty="0">
                        <a:effectLst/>
                      </a:endParaRPr>
                    </a:p>
                  </a:txBody>
                  <a:tcPr/>
                </a:tc>
                <a:tc>
                  <a:txBody>
                    <a:bodyPr/>
                    <a:lstStyle/>
                    <a:p>
                      <a:pPr algn="ctr"/>
                      <a:r>
                        <a:rPr lang="en-US" dirty="0" smtClean="0"/>
                        <a:t>Items Bought</a:t>
                      </a:r>
                      <a:endParaRPr lang="en-US" dirty="0"/>
                    </a:p>
                  </a:txBody>
                  <a:tcPr/>
                </a:tc>
                <a:tc>
                  <a:txBody>
                    <a:bodyPr/>
                    <a:lstStyle/>
                    <a:p>
                      <a:pPr algn="ctr"/>
                      <a:r>
                        <a:rPr lang="en-US" dirty="0" smtClean="0"/>
                        <a:t>Frequent</a:t>
                      </a:r>
                      <a:r>
                        <a:rPr lang="en-US" baseline="0" dirty="0" smtClean="0"/>
                        <a:t> Items</a:t>
                      </a:r>
                      <a:endParaRPr lang="en-US" dirty="0"/>
                    </a:p>
                  </a:txBody>
                  <a:tcPr/>
                </a:tc>
              </a:tr>
              <a:tr h="356136">
                <a:tc>
                  <a:txBody>
                    <a:bodyPr/>
                    <a:lstStyle/>
                    <a:p>
                      <a:pPr algn="ctr"/>
                      <a:r>
                        <a:rPr lang="en-US" dirty="0" smtClean="0"/>
                        <a:t>1</a:t>
                      </a:r>
                      <a:endParaRPr lang="en-US" dirty="0"/>
                    </a:p>
                  </a:txBody>
                  <a:tcPr/>
                </a:tc>
                <a:tc>
                  <a:txBody>
                    <a:bodyPr/>
                    <a:lstStyle/>
                    <a:p>
                      <a:pPr algn="ctr"/>
                      <a:r>
                        <a:rPr lang="en-US" dirty="0" smtClean="0"/>
                        <a:t>{a, b, e}</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 b, e}</a:t>
                      </a:r>
                    </a:p>
                  </a:txBody>
                  <a:tcPr/>
                </a:tc>
              </a:tr>
              <a:tr h="356136">
                <a:tc>
                  <a:txBody>
                    <a:bodyPr/>
                    <a:lstStyle/>
                    <a:p>
                      <a:pPr algn="ctr"/>
                      <a:r>
                        <a:rPr lang="en-US" dirty="0" smtClean="0"/>
                        <a:t>2</a:t>
                      </a:r>
                      <a:endParaRPr lang="en-US" dirty="0"/>
                    </a:p>
                  </a:txBody>
                  <a:tcPr/>
                </a:tc>
                <a:tc>
                  <a:txBody>
                    <a:bodyPr/>
                    <a:lstStyle/>
                    <a:p>
                      <a:pPr algn="ctr"/>
                      <a:r>
                        <a:rPr lang="en-US" dirty="0" smtClean="0"/>
                        <a:t>{a,</a:t>
                      </a:r>
                      <a:r>
                        <a:rPr lang="en-US" baseline="0" dirty="0" smtClean="0"/>
                        <a:t> b, c, d}</a:t>
                      </a:r>
                      <a:endParaRPr lang="en-US" dirty="0"/>
                    </a:p>
                  </a:txBody>
                  <a:tcPr/>
                </a:tc>
                <a:tc>
                  <a:txBody>
                    <a:bodyPr/>
                    <a:lstStyle/>
                    <a:p>
                      <a:pPr algn="ctr"/>
                      <a:r>
                        <a:rPr lang="en-US" dirty="0" smtClean="0"/>
                        <a:t>{a,</a:t>
                      </a:r>
                      <a:r>
                        <a:rPr lang="en-US" baseline="0" dirty="0" smtClean="0"/>
                        <a:t> b, c, d}</a:t>
                      </a:r>
                      <a:endParaRPr lang="en-US" dirty="0"/>
                    </a:p>
                  </a:txBody>
                  <a:tcPr/>
                </a:tc>
              </a:tr>
              <a:tr h="356136">
                <a:tc>
                  <a:txBody>
                    <a:bodyPr/>
                    <a:lstStyle/>
                    <a:p>
                      <a:pPr algn="ctr"/>
                      <a:r>
                        <a:rPr lang="en-US" dirty="0" smtClean="0"/>
                        <a:t>3</a:t>
                      </a:r>
                      <a:endParaRPr lang="en-US" dirty="0"/>
                    </a:p>
                  </a:txBody>
                  <a:tcPr/>
                </a:tc>
                <a:tc>
                  <a:txBody>
                    <a:bodyPr/>
                    <a:lstStyle/>
                    <a:p>
                      <a:pPr algn="ctr"/>
                      <a:r>
                        <a:rPr lang="en-US" dirty="0" smtClean="0"/>
                        <a:t>{a, c, d}</a:t>
                      </a:r>
                      <a:endParaRPr lang="en-US" dirty="0"/>
                    </a:p>
                  </a:txBody>
                  <a:tcPr/>
                </a:tc>
                <a:tc>
                  <a:txBody>
                    <a:bodyPr/>
                    <a:lstStyle/>
                    <a:p>
                      <a:pPr algn="ctr"/>
                      <a:r>
                        <a:rPr lang="en-US" dirty="0" smtClean="0"/>
                        <a:t>{a, c, d}</a:t>
                      </a:r>
                      <a:endParaRPr lang="en-US" dirty="0"/>
                    </a:p>
                  </a:txBody>
                  <a:tcPr/>
                </a:tc>
              </a:tr>
              <a:tr h="356136">
                <a:tc>
                  <a:txBody>
                    <a:bodyPr/>
                    <a:lstStyle/>
                    <a:p>
                      <a:pPr algn="ctr"/>
                      <a:r>
                        <a:rPr lang="en-US" dirty="0" smtClean="0"/>
                        <a:t>4</a:t>
                      </a:r>
                      <a:endParaRPr lang="en-US" dirty="0"/>
                    </a:p>
                  </a:txBody>
                  <a:tcPr/>
                </a:tc>
                <a:tc>
                  <a:txBody>
                    <a:bodyPr/>
                    <a:lstStyle/>
                    <a:p>
                      <a:pPr algn="ctr"/>
                      <a:r>
                        <a:rPr lang="en-US" dirty="0" smtClean="0"/>
                        <a:t>{a,</a:t>
                      </a:r>
                      <a:r>
                        <a:rPr lang="en-US" baseline="0" dirty="0" smtClean="0"/>
                        <a:t> c, e}</a:t>
                      </a:r>
                      <a:endParaRPr lang="en-US" dirty="0"/>
                    </a:p>
                  </a:txBody>
                  <a:tcPr/>
                </a:tc>
                <a:tc>
                  <a:txBody>
                    <a:bodyPr/>
                    <a:lstStyle/>
                    <a:p>
                      <a:pPr algn="ctr"/>
                      <a:r>
                        <a:rPr lang="en-US" dirty="0" smtClean="0"/>
                        <a:t>{a,</a:t>
                      </a:r>
                      <a:r>
                        <a:rPr lang="en-US" baseline="0" dirty="0" smtClean="0"/>
                        <a:t> c, e}</a:t>
                      </a:r>
                      <a:endParaRPr lang="en-US" dirty="0"/>
                    </a:p>
                  </a:txBody>
                  <a:tcPr/>
                </a:tc>
              </a:tr>
              <a:tr h="356136">
                <a:tc>
                  <a:txBody>
                    <a:bodyPr/>
                    <a:lstStyle/>
                    <a:p>
                      <a:pPr algn="ctr"/>
                      <a:r>
                        <a:rPr lang="en-US" dirty="0" smtClean="0"/>
                        <a:t>5</a:t>
                      </a:r>
                      <a:endParaRPr lang="en-US" dirty="0"/>
                    </a:p>
                  </a:txBody>
                  <a:tcPr/>
                </a:tc>
                <a:tc>
                  <a:txBody>
                    <a:bodyPr/>
                    <a:lstStyle/>
                    <a:p>
                      <a:pPr algn="ctr"/>
                      <a:r>
                        <a:rPr lang="en-US" dirty="0" smtClean="0"/>
                        <a:t>{b,</a:t>
                      </a:r>
                      <a:r>
                        <a:rPr lang="en-US" baseline="0" dirty="0" smtClean="0"/>
                        <a:t> c, f}</a:t>
                      </a:r>
                      <a:endParaRPr lang="en-US" dirty="0"/>
                    </a:p>
                  </a:txBody>
                  <a:tcPr/>
                </a:tc>
                <a:tc>
                  <a:txBody>
                    <a:bodyPr/>
                    <a:lstStyle/>
                    <a:p>
                      <a:pPr algn="ctr"/>
                      <a:r>
                        <a:rPr lang="en-US" dirty="0" smtClean="0"/>
                        <a:t>{b,</a:t>
                      </a:r>
                      <a:r>
                        <a:rPr lang="en-US" baseline="0" dirty="0" smtClean="0"/>
                        <a:t> c}</a:t>
                      </a:r>
                      <a:endParaRPr lang="en-US" dirty="0"/>
                    </a:p>
                  </a:txBody>
                  <a:tcPr/>
                </a:tc>
              </a:tr>
              <a:tr h="356136">
                <a:tc>
                  <a:txBody>
                    <a:bodyPr/>
                    <a:lstStyle/>
                    <a:p>
                      <a:pPr algn="ctr"/>
                      <a:r>
                        <a:rPr lang="en-US" dirty="0" smtClean="0"/>
                        <a:t>6</a:t>
                      </a:r>
                      <a:endParaRPr lang="en-US" dirty="0"/>
                    </a:p>
                  </a:txBody>
                  <a:tcPr/>
                </a:tc>
                <a:tc>
                  <a:txBody>
                    <a:bodyPr/>
                    <a:lstStyle/>
                    <a:p>
                      <a:pPr algn="ctr"/>
                      <a:r>
                        <a:rPr lang="en-US" dirty="0" smtClean="0"/>
                        <a:t>{a}</a:t>
                      </a:r>
                      <a:endParaRPr lang="en-US" dirty="0"/>
                    </a:p>
                  </a:txBody>
                  <a:tcPr/>
                </a:tc>
                <a:tc>
                  <a:txBody>
                    <a:bodyPr/>
                    <a:lstStyle/>
                    <a:p>
                      <a:pPr algn="ctr"/>
                      <a:r>
                        <a:rPr lang="en-US" dirty="0" smtClean="0"/>
                        <a:t>{a}</a:t>
                      </a:r>
                      <a:endParaRPr lang="en-US" dirty="0"/>
                    </a:p>
                  </a:txBody>
                  <a:tcPr/>
                </a:tc>
              </a:tr>
              <a:tr h="356136">
                <a:tc>
                  <a:txBody>
                    <a:bodyPr/>
                    <a:lstStyle/>
                    <a:p>
                      <a:pPr algn="ctr"/>
                      <a:r>
                        <a:rPr lang="en-US" dirty="0" smtClean="0"/>
                        <a:t>7</a:t>
                      </a:r>
                      <a:endParaRPr lang="en-US" dirty="0"/>
                    </a:p>
                  </a:txBody>
                  <a:tcPr/>
                </a:tc>
                <a:tc>
                  <a:txBody>
                    <a:bodyPr/>
                    <a:lstStyle/>
                    <a:p>
                      <a:pPr algn="ctr"/>
                      <a:r>
                        <a:rPr lang="en-US" dirty="0" smtClean="0"/>
                        <a:t>{a, b, c}</a:t>
                      </a:r>
                      <a:endParaRPr lang="en-US" dirty="0"/>
                    </a:p>
                  </a:txBody>
                  <a:tcPr/>
                </a:tc>
                <a:tc>
                  <a:txBody>
                    <a:bodyPr/>
                    <a:lstStyle/>
                    <a:p>
                      <a:pPr algn="ctr"/>
                      <a:r>
                        <a:rPr lang="en-US" dirty="0" smtClean="0"/>
                        <a:t>{a, b, c}</a:t>
                      </a:r>
                      <a:endParaRPr lang="en-US" dirty="0"/>
                    </a:p>
                  </a:txBody>
                  <a:tcPr/>
                </a:tc>
              </a:tr>
              <a:tr h="356136">
                <a:tc>
                  <a:txBody>
                    <a:bodyPr/>
                    <a:lstStyle/>
                    <a:p>
                      <a:pPr algn="ctr"/>
                      <a:r>
                        <a:rPr lang="en-US" dirty="0" smtClean="0"/>
                        <a:t>8</a:t>
                      </a:r>
                      <a:endParaRPr lang="en-US" dirty="0"/>
                    </a:p>
                  </a:txBody>
                  <a:tcPr/>
                </a:tc>
                <a:tc>
                  <a:txBody>
                    <a:bodyPr/>
                    <a:lstStyle/>
                    <a:p>
                      <a:pPr algn="ctr"/>
                      <a:r>
                        <a:rPr lang="en-US" dirty="0" smtClean="0"/>
                        <a:t>{b, d, e}</a:t>
                      </a:r>
                      <a:endParaRPr lang="en-US" dirty="0"/>
                    </a:p>
                  </a:txBody>
                  <a:tcPr/>
                </a:tc>
                <a:tc>
                  <a:txBody>
                    <a:bodyPr/>
                    <a:lstStyle/>
                    <a:p>
                      <a:pPr algn="ctr"/>
                      <a:r>
                        <a:rPr lang="en-US" dirty="0" smtClean="0"/>
                        <a:t>{b, d, e}</a:t>
                      </a:r>
                      <a:endParaRPr lang="en-US" dirty="0"/>
                    </a:p>
                  </a:txBody>
                  <a:tcPr/>
                </a:tc>
              </a:tr>
              <a:tr h="356136">
                <a:tc>
                  <a:txBody>
                    <a:bodyPr/>
                    <a:lstStyle/>
                    <a:p>
                      <a:pPr algn="ctr"/>
                      <a:r>
                        <a:rPr lang="en-US" dirty="0" smtClean="0"/>
                        <a:t>9</a:t>
                      </a:r>
                      <a:endParaRPr lang="en-US" dirty="0"/>
                    </a:p>
                  </a:txBody>
                  <a:tcPr/>
                </a:tc>
                <a:tc>
                  <a:txBody>
                    <a:bodyPr/>
                    <a:lstStyle/>
                    <a:p>
                      <a:pPr algn="ctr"/>
                      <a:r>
                        <a:rPr lang="en-US" dirty="0" smtClean="0"/>
                        <a:t>{a, c}</a:t>
                      </a:r>
                      <a:endParaRPr lang="en-US" dirty="0"/>
                    </a:p>
                  </a:txBody>
                  <a:tcPr/>
                </a:tc>
                <a:tc>
                  <a:txBody>
                    <a:bodyPr/>
                    <a:lstStyle/>
                    <a:p>
                      <a:pPr algn="ctr"/>
                      <a:r>
                        <a:rPr lang="en-US" dirty="0" smtClean="0"/>
                        <a:t>{a, c}</a:t>
                      </a:r>
                      <a:endParaRPr lang="en-US" dirty="0"/>
                    </a:p>
                  </a:txBody>
                  <a:tcPr/>
                </a:tc>
              </a:tr>
              <a:tr h="502235">
                <a:tc>
                  <a:txBody>
                    <a:bodyPr/>
                    <a:lstStyle/>
                    <a:p>
                      <a:pPr algn="ctr"/>
                      <a:r>
                        <a:rPr lang="en-US" dirty="0" smtClean="0"/>
                        <a:t>10</a:t>
                      </a:r>
                      <a:endParaRPr lang="en-US" dirty="0"/>
                    </a:p>
                  </a:txBody>
                  <a:tcPr/>
                </a:tc>
                <a:tc>
                  <a:txBody>
                    <a:bodyPr/>
                    <a:lstStyle/>
                    <a:p>
                      <a:pPr algn="ctr"/>
                      <a:r>
                        <a:rPr lang="en-US" dirty="0" smtClean="0"/>
                        <a:t>{a,</a:t>
                      </a:r>
                      <a:r>
                        <a:rPr lang="en-US" baseline="0" dirty="0" smtClean="0"/>
                        <a:t> b, d, e}</a:t>
                      </a:r>
                      <a:endParaRPr lang="en-US" dirty="0"/>
                    </a:p>
                  </a:txBody>
                  <a:tcPr/>
                </a:tc>
                <a:tc>
                  <a:txBody>
                    <a:bodyPr/>
                    <a:lstStyle/>
                    <a:p>
                      <a:pPr algn="ctr"/>
                      <a:r>
                        <a:rPr lang="en-US" dirty="0" smtClean="0"/>
                        <a:t>{a,</a:t>
                      </a:r>
                      <a:r>
                        <a:rPr lang="en-US" baseline="0" dirty="0" smtClean="0"/>
                        <a:t> b, d, e}</a:t>
                      </a:r>
                      <a:endParaRPr lang="en-US" dirty="0"/>
                    </a:p>
                  </a:txBody>
                  <a:tcPr/>
                </a:tc>
              </a:tr>
            </a:tbl>
          </a:graphicData>
        </a:graphic>
      </p:graphicFrame>
      <p:sp>
        <p:nvSpPr>
          <p:cNvPr id="12" name="Right Arrow 11"/>
          <p:cNvSpPr/>
          <p:nvPr/>
        </p:nvSpPr>
        <p:spPr>
          <a:xfrm>
            <a:off x="5624691" y="4080256"/>
            <a:ext cx="505404"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10904106" y="4080256"/>
            <a:ext cx="505404"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374" y="2346706"/>
            <a:ext cx="2235200" cy="4038600"/>
          </a:xfrm>
          <a:prstGeom prst="rect">
            <a:avLst/>
          </a:prstGeom>
        </p:spPr>
      </p:pic>
    </p:spTree>
    <p:extLst>
      <p:ext uri="{BB962C8B-B14F-4D97-AF65-F5344CB8AC3E}">
        <p14:creationId xmlns:p14="http://schemas.microsoft.com/office/powerpoint/2010/main" val="1674388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374" y="177331"/>
            <a:ext cx="10515600" cy="1325563"/>
          </a:xfrm>
        </p:spPr>
        <p:txBody>
          <a:bodyPr>
            <a:normAutofit/>
          </a:bodyPr>
          <a:lstStyle/>
          <a:p>
            <a:r>
              <a:rPr lang="en-US" sz="4000" dirty="0" smtClean="0"/>
              <a:t>Question 2: FP-tree</a:t>
            </a:r>
            <a:endParaRPr lang="en-US" sz="3100" dirty="0"/>
          </a:p>
        </p:txBody>
      </p:sp>
      <p:sp>
        <p:nvSpPr>
          <p:cNvPr id="5" name="TextBox 4"/>
          <p:cNvSpPr txBox="1"/>
          <p:nvPr/>
        </p:nvSpPr>
        <p:spPr>
          <a:xfrm>
            <a:off x="453374" y="1291500"/>
            <a:ext cx="10848038" cy="461665"/>
          </a:xfrm>
          <a:prstGeom prst="rect">
            <a:avLst/>
          </a:prstGeom>
          <a:noFill/>
        </p:spPr>
        <p:txBody>
          <a:bodyPr wrap="square" rtlCol="0">
            <a:spAutoFit/>
          </a:bodyPr>
          <a:lstStyle/>
          <a:p>
            <a:r>
              <a:rPr lang="en-US" sz="2400" dirty="0" smtClean="0">
                <a:latin typeface="+mj-lt"/>
              </a:rPr>
              <a:t>(a) </a:t>
            </a:r>
            <a:r>
              <a:rPr lang="en-US" sz="2400" dirty="0">
                <a:latin typeface="+mj-lt"/>
              </a:rPr>
              <a:t>Construct FP-tree from the transaction database and draw it here. </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6774" y="675012"/>
            <a:ext cx="1828800" cy="330200"/>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1638091397"/>
              </p:ext>
            </p:extLst>
          </p:nvPr>
        </p:nvGraphicFramePr>
        <p:xfrm>
          <a:off x="306898" y="2065372"/>
          <a:ext cx="3494817" cy="4434155"/>
        </p:xfrm>
        <a:graphic>
          <a:graphicData uri="http://schemas.openxmlformats.org/drawingml/2006/table">
            <a:tbl>
              <a:tblPr firstRow="1" bandRow="1">
                <a:tableStyleId>{17292A2E-F333-43FB-9621-5CBBE7FDCDCB}</a:tableStyleId>
              </a:tblPr>
              <a:tblGrid>
                <a:gridCol w="1164939"/>
                <a:gridCol w="1164939"/>
                <a:gridCol w="1164939"/>
              </a:tblGrid>
              <a:tr h="623238">
                <a:tc>
                  <a:txBody>
                    <a:bodyPr/>
                    <a:lstStyle/>
                    <a:p>
                      <a:pPr algn="ctr"/>
                      <a:r>
                        <a:rPr lang="en-US" sz="1800" b="1" kern="1200" dirty="0" smtClean="0">
                          <a:solidFill>
                            <a:schemeClr val="bg1"/>
                          </a:solidFill>
                          <a:effectLst/>
                          <a:latin typeface="+mn-lt"/>
                          <a:ea typeface="+mn-ea"/>
                          <a:cs typeface="+mn-cs"/>
                        </a:rPr>
                        <a:t>TID</a:t>
                      </a:r>
                      <a:endParaRPr lang="en-US" dirty="0">
                        <a:effectLst/>
                      </a:endParaRPr>
                    </a:p>
                  </a:txBody>
                  <a:tcPr/>
                </a:tc>
                <a:tc>
                  <a:txBody>
                    <a:bodyPr/>
                    <a:lstStyle/>
                    <a:p>
                      <a:pPr algn="ctr"/>
                      <a:r>
                        <a:rPr lang="en-US" dirty="0" smtClean="0"/>
                        <a:t>Items Bought</a:t>
                      </a:r>
                      <a:endParaRPr lang="en-US" dirty="0"/>
                    </a:p>
                  </a:txBody>
                  <a:tcPr/>
                </a:tc>
                <a:tc>
                  <a:txBody>
                    <a:bodyPr/>
                    <a:lstStyle/>
                    <a:p>
                      <a:pPr algn="ctr"/>
                      <a:r>
                        <a:rPr lang="en-US" dirty="0" smtClean="0"/>
                        <a:t>Frequent</a:t>
                      </a:r>
                      <a:r>
                        <a:rPr lang="en-US" baseline="0" dirty="0" smtClean="0"/>
                        <a:t> Items</a:t>
                      </a:r>
                      <a:endParaRPr lang="en-US" dirty="0"/>
                    </a:p>
                  </a:txBody>
                  <a:tcPr/>
                </a:tc>
              </a:tr>
              <a:tr h="356136">
                <a:tc>
                  <a:txBody>
                    <a:bodyPr/>
                    <a:lstStyle/>
                    <a:p>
                      <a:pPr algn="ctr"/>
                      <a:r>
                        <a:rPr lang="en-US" dirty="0" smtClean="0"/>
                        <a:t>1</a:t>
                      </a:r>
                      <a:endParaRPr lang="en-US" dirty="0"/>
                    </a:p>
                  </a:txBody>
                  <a:tcPr/>
                </a:tc>
                <a:tc>
                  <a:txBody>
                    <a:bodyPr/>
                    <a:lstStyle/>
                    <a:p>
                      <a:pPr algn="ctr"/>
                      <a:r>
                        <a:rPr lang="en-US" dirty="0" smtClean="0"/>
                        <a:t>{a, b, e}</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 b, e}</a:t>
                      </a:r>
                    </a:p>
                  </a:txBody>
                  <a:tcPr/>
                </a:tc>
              </a:tr>
              <a:tr h="356136">
                <a:tc>
                  <a:txBody>
                    <a:bodyPr/>
                    <a:lstStyle/>
                    <a:p>
                      <a:pPr algn="ctr"/>
                      <a:r>
                        <a:rPr lang="en-US" dirty="0" smtClean="0"/>
                        <a:t>2</a:t>
                      </a:r>
                      <a:endParaRPr lang="en-US" dirty="0"/>
                    </a:p>
                  </a:txBody>
                  <a:tcPr/>
                </a:tc>
                <a:tc>
                  <a:txBody>
                    <a:bodyPr/>
                    <a:lstStyle/>
                    <a:p>
                      <a:pPr algn="ctr"/>
                      <a:r>
                        <a:rPr lang="en-US" dirty="0" smtClean="0"/>
                        <a:t>{a,</a:t>
                      </a:r>
                      <a:r>
                        <a:rPr lang="en-US" baseline="0" dirty="0" smtClean="0"/>
                        <a:t> b, c, d}</a:t>
                      </a:r>
                      <a:endParaRPr lang="en-US" dirty="0"/>
                    </a:p>
                  </a:txBody>
                  <a:tcPr/>
                </a:tc>
                <a:tc>
                  <a:txBody>
                    <a:bodyPr/>
                    <a:lstStyle/>
                    <a:p>
                      <a:pPr algn="ctr"/>
                      <a:r>
                        <a:rPr lang="en-US" dirty="0" smtClean="0"/>
                        <a:t>{a,</a:t>
                      </a:r>
                      <a:r>
                        <a:rPr lang="en-US" baseline="0" dirty="0" smtClean="0"/>
                        <a:t> b, c, d}</a:t>
                      </a:r>
                      <a:endParaRPr lang="en-US" dirty="0"/>
                    </a:p>
                  </a:txBody>
                  <a:tcPr/>
                </a:tc>
              </a:tr>
              <a:tr h="356136">
                <a:tc>
                  <a:txBody>
                    <a:bodyPr/>
                    <a:lstStyle/>
                    <a:p>
                      <a:pPr algn="ctr"/>
                      <a:r>
                        <a:rPr lang="en-US" dirty="0" smtClean="0"/>
                        <a:t>3</a:t>
                      </a:r>
                      <a:endParaRPr lang="en-US" dirty="0"/>
                    </a:p>
                  </a:txBody>
                  <a:tcPr/>
                </a:tc>
                <a:tc>
                  <a:txBody>
                    <a:bodyPr/>
                    <a:lstStyle/>
                    <a:p>
                      <a:pPr algn="ctr"/>
                      <a:r>
                        <a:rPr lang="en-US" dirty="0" smtClean="0"/>
                        <a:t>{a, c, d}</a:t>
                      </a:r>
                      <a:endParaRPr lang="en-US" dirty="0"/>
                    </a:p>
                  </a:txBody>
                  <a:tcPr/>
                </a:tc>
                <a:tc>
                  <a:txBody>
                    <a:bodyPr/>
                    <a:lstStyle/>
                    <a:p>
                      <a:pPr algn="ctr"/>
                      <a:r>
                        <a:rPr lang="en-US" dirty="0" smtClean="0"/>
                        <a:t>{a, c, d}</a:t>
                      </a:r>
                      <a:endParaRPr lang="en-US" dirty="0"/>
                    </a:p>
                  </a:txBody>
                  <a:tcPr/>
                </a:tc>
              </a:tr>
              <a:tr h="356136">
                <a:tc>
                  <a:txBody>
                    <a:bodyPr/>
                    <a:lstStyle/>
                    <a:p>
                      <a:pPr algn="ctr"/>
                      <a:r>
                        <a:rPr lang="en-US" dirty="0" smtClean="0"/>
                        <a:t>4</a:t>
                      </a:r>
                      <a:endParaRPr lang="en-US" dirty="0"/>
                    </a:p>
                  </a:txBody>
                  <a:tcPr/>
                </a:tc>
                <a:tc>
                  <a:txBody>
                    <a:bodyPr/>
                    <a:lstStyle/>
                    <a:p>
                      <a:pPr algn="ctr"/>
                      <a:r>
                        <a:rPr lang="en-US" dirty="0" smtClean="0"/>
                        <a:t>{a,</a:t>
                      </a:r>
                      <a:r>
                        <a:rPr lang="en-US" baseline="0" dirty="0" smtClean="0"/>
                        <a:t> c, e}</a:t>
                      </a:r>
                      <a:endParaRPr lang="en-US" dirty="0"/>
                    </a:p>
                  </a:txBody>
                  <a:tcPr/>
                </a:tc>
                <a:tc>
                  <a:txBody>
                    <a:bodyPr/>
                    <a:lstStyle/>
                    <a:p>
                      <a:pPr algn="ctr"/>
                      <a:r>
                        <a:rPr lang="en-US" dirty="0" smtClean="0"/>
                        <a:t>{a,</a:t>
                      </a:r>
                      <a:r>
                        <a:rPr lang="en-US" baseline="0" dirty="0" smtClean="0"/>
                        <a:t> c, e}</a:t>
                      </a:r>
                      <a:endParaRPr lang="en-US" dirty="0"/>
                    </a:p>
                  </a:txBody>
                  <a:tcPr/>
                </a:tc>
              </a:tr>
              <a:tr h="356136">
                <a:tc>
                  <a:txBody>
                    <a:bodyPr/>
                    <a:lstStyle/>
                    <a:p>
                      <a:pPr algn="ctr"/>
                      <a:r>
                        <a:rPr lang="en-US" dirty="0" smtClean="0"/>
                        <a:t>5</a:t>
                      </a:r>
                      <a:endParaRPr lang="en-US" dirty="0"/>
                    </a:p>
                  </a:txBody>
                  <a:tcPr/>
                </a:tc>
                <a:tc>
                  <a:txBody>
                    <a:bodyPr/>
                    <a:lstStyle/>
                    <a:p>
                      <a:pPr algn="ctr"/>
                      <a:r>
                        <a:rPr lang="en-US" dirty="0" smtClean="0"/>
                        <a:t>{b,</a:t>
                      </a:r>
                      <a:r>
                        <a:rPr lang="en-US" baseline="0" dirty="0" smtClean="0"/>
                        <a:t> c, f}</a:t>
                      </a:r>
                      <a:endParaRPr lang="en-US" dirty="0"/>
                    </a:p>
                  </a:txBody>
                  <a:tcPr/>
                </a:tc>
                <a:tc>
                  <a:txBody>
                    <a:bodyPr/>
                    <a:lstStyle/>
                    <a:p>
                      <a:pPr algn="ctr"/>
                      <a:r>
                        <a:rPr lang="en-US" dirty="0" smtClean="0"/>
                        <a:t>{b,</a:t>
                      </a:r>
                      <a:r>
                        <a:rPr lang="en-US" baseline="0" dirty="0" smtClean="0"/>
                        <a:t> c}</a:t>
                      </a:r>
                      <a:endParaRPr lang="en-US" dirty="0"/>
                    </a:p>
                  </a:txBody>
                  <a:tcPr/>
                </a:tc>
              </a:tr>
              <a:tr h="356136">
                <a:tc>
                  <a:txBody>
                    <a:bodyPr/>
                    <a:lstStyle/>
                    <a:p>
                      <a:pPr algn="ctr"/>
                      <a:r>
                        <a:rPr lang="en-US" dirty="0" smtClean="0"/>
                        <a:t>6</a:t>
                      </a:r>
                      <a:endParaRPr lang="en-US" dirty="0"/>
                    </a:p>
                  </a:txBody>
                  <a:tcPr/>
                </a:tc>
                <a:tc>
                  <a:txBody>
                    <a:bodyPr/>
                    <a:lstStyle/>
                    <a:p>
                      <a:pPr algn="ctr"/>
                      <a:r>
                        <a:rPr lang="en-US" dirty="0" smtClean="0"/>
                        <a:t>{a}</a:t>
                      </a:r>
                      <a:endParaRPr lang="en-US" dirty="0"/>
                    </a:p>
                  </a:txBody>
                  <a:tcPr/>
                </a:tc>
                <a:tc>
                  <a:txBody>
                    <a:bodyPr/>
                    <a:lstStyle/>
                    <a:p>
                      <a:pPr algn="ctr"/>
                      <a:r>
                        <a:rPr lang="en-US" dirty="0" smtClean="0"/>
                        <a:t>{a}</a:t>
                      </a:r>
                      <a:endParaRPr lang="en-US" dirty="0"/>
                    </a:p>
                  </a:txBody>
                  <a:tcPr/>
                </a:tc>
              </a:tr>
              <a:tr h="356136">
                <a:tc>
                  <a:txBody>
                    <a:bodyPr/>
                    <a:lstStyle/>
                    <a:p>
                      <a:pPr algn="ctr"/>
                      <a:r>
                        <a:rPr lang="en-US" dirty="0" smtClean="0"/>
                        <a:t>7</a:t>
                      </a:r>
                      <a:endParaRPr lang="en-US" dirty="0"/>
                    </a:p>
                  </a:txBody>
                  <a:tcPr/>
                </a:tc>
                <a:tc>
                  <a:txBody>
                    <a:bodyPr/>
                    <a:lstStyle/>
                    <a:p>
                      <a:pPr algn="ctr"/>
                      <a:r>
                        <a:rPr lang="en-US" dirty="0" smtClean="0"/>
                        <a:t>{a, b, c}</a:t>
                      </a:r>
                      <a:endParaRPr lang="en-US" dirty="0"/>
                    </a:p>
                  </a:txBody>
                  <a:tcPr/>
                </a:tc>
                <a:tc>
                  <a:txBody>
                    <a:bodyPr/>
                    <a:lstStyle/>
                    <a:p>
                      <a:pPr algn="ctr"/>
                      <a:r>
                        <a:rPr lang="en-US" dirty="0" smtClean="0"/>
                        <a:t>{a, b, c}</a:t>
                      </a:r>
                      <a:endParaRPr lang="en-US" dirty="0"/>
                    </a:p>
                  </a:txBody>
                  <a:tcPr/>
                </a:tc>
              </a:tr>
              <a:tr h="356136">
                <a:tc>
                  <a:txBody>
                    <a:bodyPr/>
                    <a:lstStyle/>
                    <a:p>
                      <a:pPr algn="ctr"/>
                      <a:r>
                        <a:rPr lang="en-US" dirty="0" smtClean="0"/>
                        <a:t>8</a:t>
                      </a:r>
                      <a:endParaRPr lang="en-US" dirty="0"/>
                    </a:p>
                  </a:txBody>
                  <a:tcPr/>
                </a:tc>
                <a:tc>
                  <a:txBody>
                    <a:bodyPr/>
                    <a:lstStyle/>
                    <a:p>
                      <a:pPr algn="ctr"/>
                      <a:r>
                        <a:rPr lang="en-US" dirty="0" smtClean="0"/>
                        <a:t>{b, d, e}</a:t>
                      </a:r>
                      <a:endParaRPr lang="en-US" dirty="0"/>
                    </a:p>
                  </a:txBody>
                  <a:tcPr/>
                </a:tc>
                <a:tc>
                  <a:txBody>
                    <a:bodyPr/>
                    <a:lstStyle/>
                    <a:p>
                      <a:pPr algn="ctr"/>
                      <a:r>
                        <a:rPr lang="en-US" dirty="0" smtClean="0"/>
                        <a:t>{b, d, e}</a:t>
                      </a:r>
                      <a:endParaRPr lang="en-US" dirty="0"/>
                    </a:p>
                  </a:txBody>
                  <a:tcPr/>
                </a:tc>
              </a:tr>
              <a:tr h="356136">
                <a:tc>
                  <a:txBody>
                    <a:bodyPr/>
                    <a:lstStyle/>
                    <a:p>
                      <a:pPr algn="ctr"/>
                      <a:r>
                        <a:rPr lang="en-US" dirty="0" smtClean="0"/>
                        <a:t>9</a:t>
                      </a:r>
                      <a:endParaRPr lang="en-US" dirty="0"/>
                    </a:p>
                  </a:txBody>
                  <a:tcPr/>
                </a:tc>
                <a:tc>
                  <a:txBody>
                    <a:bodyPr/>
                    <a:lstStyle/>
                    <a:p>
                      <a:pPr algn="ctr"/>
                      <a:r>
                        <a:rPr lang="en-US" dirty="0" smtClean="0"/>
                        <a:t>{a, c}</a:t>
                      </a:r>
                      <a:endParaRPr lang="en-US" dirty="0"/>
                    </a:p>
                  </a:txBody>
                  <a:tcPr/>
                </a:tc>
                <a:tc>
                  <a:txBody>
                    <a:bodyPr/>
                    <a:lstStyle/>
                    <a:p>
                      <a:pPr algn="ctr"/>
                      <a:r>
                        <a:rPr lang="en-US" dirty="0" smtClean="0"/>
                        <a:t>{a, c}</a:t>
                      </a:r>
                      <a:endParaRPr lang="en-US" dirty="0"/>
                    </a:p>
                  </a:txBody>
                  <a:tcPr/>
                </a:tc>
              </a:tr>
              <a:tr h="502235">
                <a:tc>
                  <a:txBody>
                    <a:bodyPr/>
                    <a:lstStyle/>
                    <a:p>
                      <a:pPr algn="ctr"/>
                      <a:r>
                        <a:rPr lang="en-US" dirty="0" smtClean="0"/>
                        <a:t>10</a:t>
                      </a:r>
                      <a:endParaRPr lang="en-US" dirty="0"/>
                    </a:p>
                  </a:txBody>
                  <a:tcPr/>
                </a:tc>
                <a:tc>
                  <a:txBody>
                    <a:bodyPr/>
                    <a:lstStyle/>
                    <a:p>
                      <a:pPr algn="ctr"/>
                      <a:r>
                        <a:rPr lang="en-US" dirty="0" smtClean="0"/>
                        <a:t>{a,</a:t>
                      </a:r>
                      <a:r>
                        <a:rPr lang="en-US" baseline="0" dirty="0" smtClean="0"/>
                        <a:t> b, d, e}</a:t>
                      </a:r>
                      <a:endParaRPr lang="en-US" dirty="0"/>
                    </a:p>
                  </a:txBody>
                  <a:tcPr/>
                </a:tc>
                <a:tc>
                  <a:txBody>
                    <a:bodyPr/>
                    <a:lstStyle/>
                    <a:p>
                      <a:pPr algn="ctr"/>
                      <a:r>
                        <a:rPr lang="en-US" dirty="0" smtClean="0"/>
                        <a:t>{a,</a:t>
                      </a:r>
                      <a:r>
                        <a:rPr lang="en-US" baseline="0" dirty="0" smtClean="0"/>
                        <a:t> b, d, e}</a:t>
                      </a:r>
                      <a:endParaRPr lang="en-US" dirty="0"/>
                    </a:p>
                  </a:txBody>
                  <a:tcPr/>
                </a:tc>
              </a:tr>
            </a:tbl>
          </a:graphicData>
        </a:graphic>
      </p:graphicFrame>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5347" y="1789182"/>
            <a:ext cx="6731000" cy="4089400"/>
          </a:xfrm>
          <a:prstGeom prst="rect">
            <a:avLst/>
          </a:prstGeom>
        </p:spPr>
      </p:pic>
    </p:spTree>
    <p:extLst>
      <p:ext uri="{BB962C8B-B14F-4D97-AF65-F5344CB8AC3E}">
        <p14:creationId xmlns:p14="http://schemas.microsoft.com/office/powerpoint/2010/main" val="824856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374" y="177331"/>
            <a:ext cx="10515600" cy="1325563"/>
          </a:xfrm>
        </p:spPr>
        <p:txBody>
          <a:bodyPr>
            <a:normAutofit/>
          </a:bodyPr>
          <a:lstStyle/>
          <a:p>
            <a:r>
              <a:rPr lang="en-US" sz="4000" dirty="0" smtClean="0"/>
              <a:t>Question 2: FP-tree</a:t>
            </a:r>
            <a:endParaRPr lang="en-US" sz="3100" dirty="0"/>
          </a:p>
        </p:txBody>
      </p:sp>
      <p:sp>
        <p:nvSpPr>
          <p:cNvPr id="5" name="TextBox 4"/>
          <p:cNvSpPr txBox="1"/>
          <p:nvPr/>
        </p:nvSpPr>
        <p:spPr>
          <a:xfrm>
            <a:off x="453374" y="1291500"/>
            <a:ext cx="10848038" cy="830997"/>
          </a:xfrm>
          <a:prstGeom prst="rect">
            <a:avLst/>
          </a:prstGeom>
          <a:noFill/>
        </p:spPr>
        <p:txBody>
          <a:bodyPr wrap="square" rtlCol="0">
            <a:spAutoFit/>
          </a:bodyPr>
          <a:lstStyle/>
          <a:p>
            <a:r>
              <a:rPr lang="en-US" sz="2400" dirty="0" smtClean="0">
                <a:latin typeface="+mj-lt"/>
              </a:rPr>
              <a:t>(b) </a:t>
            </a:r>
            <a:r>
              <a:rPr lang="en-US" sz="2400" dirty="0">
                <a:latin typeface="+mj-lt"/>
              </a:rPr>
              <a:t>Show d’s conditional pattern base (projected database), d’s conditional FP-tree, and find frequent patterns based on d’s conditional FP-tree. </a:t>
            </a:r>
          </a:p>
        </p:txBody>
      </p:sp>
      <p:sp>
        <p:nvSpPr>
          <p:cNvPr id="7" name="TextBox 6"/>
          <p:cNvSpPr txBox="1"/>
          <p:nvPr/>
        </p:nvSpPr>
        <p:spPr>
          <a:xfrm>
            <a:off x="7489899" y="5783363"/>
            <a:ext cx="3940865" cy="830997"/>
          </a:xfrm>
          <a:prstGeom prst="rect">
            <a:avLst/>
          </a:prstGeom>
          <a:noFill/>
        </p:spPr>
        <p:txBody>
          <a:bodyPr wrap="square" rtlCol="0">
            <a:spAutoFit/>
          </a:bodyPr>
          <a:lstStyle/>
          <a:p>
            <a:r>
              <a:rPr lang="en-US" sz="2400" b="1" dirty="0" smtClean="0">
                <a:latin typeface="+mj-lt"/>
              </a:rPr>
              <a:t>d’s conditional pattern base:</a:t>
            </a:r>
          </a:p>
          <a:p>
            <a:r>
              <a:rPr lang="en-US" sz="2400" dirty="0"/>
              <a:t>{</a:t>
            </a:r>
            <a:r>
              <a:rPr lang="cs-CZ" sz="2400" dirty="0" err="1"/>
              <a:t>abc</a:t>
            </a:r>
            <a:r>
              <a:rPr lang="cs-CZ" sz="2400" dirty="0"/>
              <a:t>: 1, ab: 1, </a:t>
            </a:r>
            <a:r>
              <a:rPr lang="cs-CZ" sz="2400" dirty="0" err="1"/>
              <a:t>ac</a:t>
            </a:r>
            <a:r>
              <a:rPr lang="cs-CZ" sz="2400" dirty="0"/>
              <a:t>: 1, b: 1﻿﻿﻿﻿﻿</a:t>
            </a:r>
            <a:r>
              <a:rPr lang="cs-CZ" sz="2400" dirty="0" smtClean="0"/>
              <a:t>}</a:t>
            </a:r>
            <a:endParaRPr lang="cs-CZ" sz="2400" dirty="0"/>
          </a:p>
        </p:txBody>
      </p:sp>
      <p:sp>
        <p:nvSpPr>
          <p:cNvPr id="8" name="TextBox 7"/>
          <p:cNvSpPr txBox="1"/>
          <p:nvPr/>
        </p:nvSpPr>
        <p:spPr>
          <a:xfrm>
            <a:off x="3159199" y="5971872"/>
            <a:ext cx="3940865" cy="461665"/>
          </a:xfrm>
          <a:prstGeom prst="rect">
            <a:avLst/>
          </a:prstGeom>
          <a:noFill/>
        </p:spPr>
        <p:txBody>
          <a:bodyPr wrap="square" rtlCol="0">
            <a:spAutoFit/>
          </a:bodyPr>
          <a:lstStyle/>
          <a:p>
            <a:r>
              <a:rPr lang="en-US" sz="2400" b="1" smtClean="0">
                <a:latin typeface="+mj-lt"/>
              </a:rPr>
              <a:t>Prefix path ending in d</a:t>
            </a:r>
            <a:endParaRPr lang="en-US" sz="2400" b="1" dirty="0" smtClean="0">
              <a:effectLst/>
              <a:latin typeface="+mj-lt"/>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374" y="2346706"/>
            <a:ext cx="2235200" cy="40386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9364" y="2345384"/>
            <a:ext cx="8661400" cy="3403600"/>
          </a:xfrm>
          <a:prstGeom prst="rect">
            <a:avLst/>
          </a:prstGeom>
        </p:spPr>
      </p:pic>
    </p:spTree>
    <p:extLst>
      <p:ext uri="{BB962C8B-B14F-4D97-AF65-F5344CB8AC3E}">
        <p14:creationId xmlns:p14="http://schemas.microsoft.com/office/powerpoint/2010/main" val="81759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4484" y="2524271"/>
            <a:ext cx="4254500" cy="3111500"/>
          </a:xfrm>
          <a:prstGeom prst="rect">
            <a:avLst/>
          </a:prstGeom>
        </p:spPr>
      </p:pic>
      <p:sp>
        <p:nvSpPr>
          <p:cNvPr id="2" name="Title 1"/>
          <p:cNvSpPr>
            <a:spLocks noGrp="1"/>
          </p:cNvSpPr>
          <p:nvPr>
            <p:ph type="title"/>
          </p:nvPr>
        </p:nvSpPr>
        <p:spPr>
          <a:xfrm>
            <a:off x="453374" y="177331"/>
            <a:ext cx="10515600" cy="1325563"/>
          </a:xfrm>
        </p:spPr>
        <p:txBody>
          <a:bodyPr>
            <a:normAutofit/>
          </a:bodyPr>
          <a:lstStyle/>
          <a:p>
            <a:r>
              <a:rPr lang="en-US" sz="4000" dirty="0" smtClean="0"/>
              <a:t>Question 2: FP-tree</a:t>
            </a:r>
            <a:endParaRPr lang="en-US" sz="3100" dirty="0"/>
          </a:p>
        </p:txBody>
      </p:sp>
      <p:sp>
        <p:nvSpPr>
          <p:cNvPr id="5" name="TextBox 4"/>
          <p:cNvSpPr txBox="1"/>
          <p:nvPr/>
        </p:nvSpPr>
        <p:spPr>
          <a:xfrm>
            <a:off x="453374" y="1291500"/>
            <a:ext cx="10848038" cy="830997"/>
          </a:xfrm>
          <a:prstGeom prst="rect">
            <a:avLst/>
          </a:prstGeom>
          <a:noFill/>
        </p:spPr>
        <p:txBody>
          <a:bodyPr wrap="square" rtlCol="0">
            <a:spAutoFit/>
          </a:bodyPr>
          <a:lstStyle/>
          <a:p>
            <a:r>
              <a:rPr lang="en-US" sz="2400" dirty="0" smtClean="0">
                <a:latin typeface="+mj-lt"/>
              </a:rPr>
              <a:t>(b) </a:t>
            </a:r>
            <a:r>
              <a:rPr lang="en-US" sz="2400" dirty="0">
                <a:latin typeface="+mj-lt"/>
              </a:rPr>
              <a:t>Show d’s conditional pattern base (projected database), d’s conditional FP-tree, and find frequent patterns based on d’s conditional FP-tree. </a:t>
            </a:r>
          </a:p>
        </p:txBody>
      </p:sp>
      <p:sp>
        <p:nvSpPr>
          <p:cNvPr id="7" name="TextBox 6"/>
          <p:cNvSpPr txBox="1"/>
          <p:nvPr/>
        </p:nvSpPr>
        <p:spPr>
          <a:xfrm>
            <a:off x="7868283" y="3004192"/>
            <a:ext cx="3940865" cy="2308324"/>
          </a:xfrm>
          <a:prstGeom prst="rect">
            <a:avLst/>
          </a:prstGeom>
          <a:noFill/>
        </p:spPr>
        <p:txBody>
          <a:bodyPr wrap="square" rtlCol="0">
            <a:spAutoFit/>
          </a:bodyPr>
          <a:lstStyle/>
          <a:p>
            <a:r>
              <a:rPr lang="en-US" sz="2400" b="1" dirty="0" smtClean="0">
                <a:latin typeface="+mj-lt"/>
              </a:rPr>
              <a:t>D’s conditional pattern base: </a:t>
            </a:r>
          </a:p>
          <a:p>
            <a:r>
              <a:rPr lang="en-US" sz="2400" dirty="0" smtClean="0">
                <a:latin typeface="+mj-lt"/>
              </a:rPr>
              <a:t>{</a:t>
            </a:r>
            <a:r>
              <a:rPr lang="cs-CZ" sz="2400" dirty="0" err="1"/>
              <a:t>abc</a:t>
            </a:r>
            <a:r>
              <a:rPr lang="cs-CZ" sz="2400" dirty="0"/>
              <a:t>: 1, ab: 1, </a:t>
            </a:r>
            <a:r>
              <a:rPr lang="cs-CZ" sz="2400" dirty="0" err="1"/>
              <a:t>ac</a:t>
            </a:r>
            <a:r>
              <a:rPr lang="cs-CZ" sz="2400" dirty="0"/>
              <a:t>: 1, b: 1﻿﻿﻿﻿﻿</a:t>
            </a:r>
            <a:r>
              <a:rPr lang="cs-CZ" sz="2400" dirty="0" smtClean="0"/>
              <a:t>}</a:t>
            </a:r>
          </a:p>
          <a:p>
            <a:endParaRPr lang="en-US" sz="2400" dirty="0" smtClean="0">
              <a:latin typeface="+mj-lt"/>
            </a:endParaRPr>
          </a:p>
          <a:p>
            <a:r>
              <a:rPr lang="en-US" sz="2400" b="1" dirty="0" smtClean="0">
                <a:latin typeface="+mj-lt"/>
              </a:rPr>
              <a:t>Frequent patterns:</a:t>
            </a:r>
          </a:p>
          <a:p>
            <a:r>
              <a:rPr lang="en-US" sz="2400" dirty="0" smtClean="0">
                <a:effectLst/>
                <a:latin typeface="+mj-lt"/>
              </a:rPr>
              <a:t>{d}, {cd}, {</a:t>
            </a:r>
            <a:r>
              <a:rPr lang="en-US" sz="2400" dirty="0" err="1" smtClean="0">
                <a:effectLst/>
                <a:latin typeface="+mj-lt"/>
              </a:rPr>
              <a:t>bd</a:t>
            </a:r>
            <a:r>
              <a:rPr lang="en-US" sz="2400" dirty="0" smtClean="0">
                <a:effectLst/>
                <a:latin typeface="+mj-lt"/>
              </a:rPr>
              <a:t>}, {ad}, {</a:t>
            </a:r>
            <a:r>
              <a:rPr lang="en-US" sz="2400" dirty="0" err="1" smtClean="0">
                <a:effectLst/>
                <a:latin typeface="+mj-lt"/>
              </a:rPr>
              <a:t>acd</a:t>
            </a:r>
            <a:r>
              <a:rPr lang="en-US" sz="2400" dirty="0" smtClean="0">
                <a:effectLst/>
                <a:latin typeface="+mj-lt"/>
              </a:rPr>
              <a:t>}, </a:t>
            </a:r>
          </a:p>
          <a:p>
            <a:r>
              <a:rPr lang="en-US" sz="2400" dirty="0" smtClean="0">
                <a:solidFill>
                  <a:srgbClr val="FF0000"/>
                </a:solidFill>
                <a:latin typeface="+mj-lt"/>
              </a:rPr>
              <a:t>{</a:t>
            </a:r>
            <a:r>
              <a:rPr lang="en-US" sz="2400" dirty="0" err="1" smtClean="0">
                <a:solidFill>
                  <a:srgbClr val="FF0000"/>
                </a:solidFill>
                <a:latin typeface="+mj-lt"/>
              </a:rPr>
              <a:t>abd</a:t>
            </a:r>
            <a:r>
              <a:rPr lang="en-US" sz="2400" dirty="0" smtClean="0">
                <a:solidFill>
                  <a:srgbClr val="FF0000"/>
                </a:solidFill>
                <a:latin typeface="+mj-lt"/>
              </a:rPr>
              <a:t>}</a:t>
            </a:r>
            <a:endParaRPr lang="en-US" sz="2400" dirty="0" smtClean="0">
              <a:solidFill>
                <a:srgbClr val="FF0000"/>
              </a:solidFill>
              <a:effectLst/>
              <a:latin typeface="+mj-lt"/>
            </a:endParaRPr>
          </a:p>
        </p:txBody>
      </p:sp>
      <p:sp>
        <p:nvSpPr>
          <p:cNvPr id="8" name="TextBox 7"/>
          <p:cNvSpPr txBox="1"/>
          <p:nvPr/>
        </p:nvSpPr>
        <p:spPr>
          <a:xfrm>
            <a:off x="3523408" y="5824879"/>
            <a:ext cx="3940865" cy="461665"/>
          </a:xfrm>
          <a:prstGeom prst="rect">
            <a:avLst/>
          </a:prstGeom>
          <a:noFill/>
        </p:spPr>
        <p:txBody>
          <a:bodyPr wrap="square" rtlCol="0">
            <a:spAutoFit/>
          </a:bodyPr>
          <a:lstStyle/>
          <a:p>
            <a:r>
              <a:rPr lang="en-US" sz="2400" b="1" smtClean="0">
                <a:latin typeface="+mj-lt"/>
              </a:rPr>
              <a:t>d’s conditional FP-tree</a:t>
            </a:r>
            <a:endParaRPr lang="en-US" sz="2400" b="1" dirty="0" smtClean="0">
              <a:effectLst/>
              <a:latin typeface="+mj-lt"/>
            </a:endParaRPr>
          </a:p>
        </p:txBody>
      </p:sp>
      <p:sp>
        <p:nvSpPr>
          <p:cNvPr id="4" name="Rectangle 3"/>
          <p:cNvSpPr/>
          <p:nvPr/>
        </p:nvSpPr>
        <p:spPr>
          <a:xfrm>
            <a:off x="3054484" y="4101904"/>
            <a:ext cx="728421" cy="340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b</a:t>
            </a:r>
            <a:r>
              <a:rPr lang="en-US" dirty="0" smtClean="0"/>
              <a:t>: 2</a:t>
            </a:r>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374" y="2346706"/>
            <a:ext cx="2235200" cy="4038600"/>
          </a:xfrm>
          <a:prstGeom prst="rect">
            <a:avLst/>
          </a:prstGeom>
        </p:spPr>
      </p:pic>
    </p:spTree>
    <p:extLst>
      <p:ext uri="{BB962C8B-B14F-4D97-AF65-F5344CB8AC3E}">
        <p14:creationId xmlns:p14="http://schemas.microsoft.com/office/powerpoint/2010/main" val="103412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4551</TotalTime>
  <Words>1972</Words>
  <Application>Microsoft Macintosh PowerPoint</Application>
  <PresentationFormat>Widescreen</PresentationFormat>
  <Paragraphs>450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Calibri Light</vt:lpstr>
      <vt:lpstr>Cambria Math</vt:lpstr>
      <vt:lpstr>Mangal</vt:lpstr>
      <vt:lpstr>Arial</vt:lpstr>
      <vt:lpstr>Office Theme</vt:lpstr>
      <vt:lpstr>CISC6930 Data Mining Assignment 5</vt:lpstr>
      <vt:lpstr>Question 1: Apriori Algorithm</vt:lpstr>
      <vt:lpstr>Question 1: Apriori Algorithm</vt:lpstr>
      <vt:lpstr>Question 1: Apriori Algorithm</vt:lpstr>
      <vt:lpstr>Question 1: Apriori Algorithm</vt:lpstr>
      <vt:lpstr>Question 2: FP-tree</vt:lpstr>
      <vt:lpstr>Question 2: FP-tree</vt:lpstr>
      <vt:lpstr>Question 2: FP-tree</vt:lpstr>
      <vt:lpstr>Question 2: FP-tree</vt:lpstr>
      <vt:lpstr>Question 2: FP-tree</vt:lpstr>
      <vt:lpstr>Question 3: GSP Algorithm</vt:lpstr>
      <vt:lpstr>Question 3: GSP Algorithm</vt:lpstr>
      <vt:lpstr>Question 3: GSP Algorithm</vt:lpstr>
      <vt:lpstr>Question 4: DTW</vt:lpstr>
      <vt:lpstr>Question 4: DTW</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CISC6930 Data Mining Assignment 4</dc:title>
  <dc:creator>张又菲</dc:creator>
  <cp:lastModifiedBy>张又菲</cp:lastModifiedBy>
  <cp:revision>101</cp:revision>
  <cp:lastPrinted>2018-12-07T21:43:07Z</cp:lastPrinted>
  <dcterms:created xsi:type="dcterms:W3CDTF">2018-11-04T18:30:28Z</dcterms:created>
  <dcterms:modified xsi:type="dcterms:W3CDTF">2018-12-15T02:07:56Z</dcterms:modified>
</cp:coreProperties>
</file>