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57" r:id="rId3"/>
    <p:sldId id="258" r:id="rId4"/>
    <p:sldId id="259" r:id="rId5"/>
    <p:sldId id="260" r:id="rId6"/>
    <p:sldId id="262" r:id="rId7"/>
    <p:sldId id="263" r:id="rId8"/>
    <p:sldId id="281" r:id="rId9"/>
    <p:sldId id="264" r:id="rId10"/>
    <p:sldId id="265" r:id="rId11"/>
    <p:sldId id="279" r:id="rId12"/>
    <p:sldId id="266" r:id="rId13"/>
    <p:sldId id="280" r:id="rId14"/>
    <p:sldId id="267" r:id="rId15"/>
    <p:sldId id="268" r:id="rId16"/>
    <p:sldId id="269" r:id="rId17"/>
    <p:sldId id="270" r:id="rId18"/>
    <p:sldId id="271" r:id="rId19"/>
    <p:sldId id="272" r:id="rId20"/>
    <p:sldId id="273" r:id="rId21"/>
    <p:sldId id="274" r:id="rId22"/>
    <p:sldId id="275" r:id="rId23"/>
    <p:sldId id="276" r:id="rId24"/>
    <p:sldId id="278" r:id="rId25"/>
    <p:sldId id="277"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150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765564-7A91-45E7-AB7E-5C1EA7BD74BF}" type="datetimeFigureOut">
              <a:rPr lang="zh-CN" altLang="en-US" smtClean="0"/>
              <a:t>2017/1/4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F56453-BD98-40C0-8484-8664212268C5}" type="slidenum">
              <a:rPr lang="zh-CN" altLang="en-US" smtClean="0"/>
              <a:t>‹#›</a:t>
            </a:fld>
            <a:endParaRPr lang="zh-CN" altLang="en-US"/>
          </a:p>
        </p:txBody>
      </p:sp>
    </p:spTree>
    <p:extLst>
      <p:ext uri="{BB962C8B-B14F-4D97-AF65-F5344CB8AC3E}">
        <p14:creationId xmlns:p14="http://schemas.microsoft.com/office/powerpoint/2010/main" val="2399311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8F56453-BD98-40C0-8484-8664212268C5}" type="slidenum">
              <a:rPr lang="zh-CN" altLang="en-US" smtClean="0"/>
              <a:t>12</a:t>
            </a:fld>
            <a:endParaRPr lang="zh-CN" altLang="en-US"/>
          </a:p>
        </p:txBody>
      </p:sp>
    </p:spTree>
    <p:extLst>
      <p:ext uri="{BB962C8B-B14F-4D97-AF65-F5344CB8AC3E}">
        <p14:creationId xmlns:p14="http://schemas.microsoft.com/office/powerpoint/2010/main" val="2602557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1AA0990C-7166-4950-A448-236361053204}" type="datetimeFigureOut">
              <a:rPr lang="zh-CN" altLang="en-US" smtClean="0"/>
              <a:t>2017/1/4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5AD4B3D-FBD4-441C-AA01-2B9E54256414}" type="slidenum">
              <a:rPr lang="zh-CN" altLang="en-US" smtClean="0"/>
              <a:t>‹#›</a:t>
            </a:fld>
            <a:endParaRPr lang="zh-CN" altLang="en-US"/>
          </a:p>
        </p:txBody>
      </p:sp>
    </p:spTree>
    <p:extLst>
      <p:ext uri="{BB962C8B-B14F-4D97-AF65-F5344CB8AC3E}">
        <p14:creationId xmlns:p14="http://schemas.microsoft.com/office/powerpoint/2010/main" val="1104742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AA0990C-7166-4950-A448-236361053204}" type="datetimeFigureOut">
              <a:rPr lang="zh-CN" altLang="en-US" smtClean="0"/>
              <a:t>2017/1/4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5AD4B3D-FBD4-441C-AA01-2B9E54256414}" type="slidenum">
              <a:rPr lang="zh-CN" altLang="en-US" smtClean="0"/>
              <a:t>‹#›</a:t>
            </a:fld>
            <a:endParaRPr lang="zh-CN" altLang="en-US"/>
          </a:p>
        </p:txBody>
      </p:sp>
    </p:spTree>
    <p:extLst>
      <p:ext uri="{BB962C8B-B14F-4D97-AF65-F5344CB8AC3E}">
        <p14:creationId xmlns:p14="http://schemas.microsoft.com/office/powerpoint/2010/main" val="2665891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AA0990C-7166-4950-A448-236361053204}" type="datetimeFigureOut">
              <a:rPr lang="zh-CN" altLang="en-US" smtClean="0"/>
              <a:t>2017/1/4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5AD4B3D-FBD4-441C-AA01-2B9E54256414}" type="slidenum">
              <a:rPr lang="zh-CN" altLang="en-US" smtClean="0"/>
              <a:t>‹#›</a:t>
            </a:fld>
            <a:endParaRPr lang="zh-CN" altLang="en-US"/>
          </a:p>
        </p:txBody>
      </p:sp>
    </p:spTree>
    <p:extLst>
      <p:ext uri="{BB962C8B-B14F-4D97-AF65-F5344CB8AC3E}">
        <p14:creationId xmlns:p14="http://schemas.microsoft.com/office/powerpoint/2010/main" val="279528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AA0990C-7166-4950-A448-236361053204}" type="datetimeFigureOut">
              <a:rPr lang="zh-CN" altLang="en-US" smtClean="0"/>
              <a:t>2017/1/4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5AD4B3D-FBD4-441C-AA01-2B9E54256414}" type="slidenum">
              <a:rPr lang="zh-CN" altLang="en-US" smtClean="0"/>
              <a:t>‹#›</a:t>
            </a:fld>
            <a:endParaRPr lang="zh-CN" altLang="en-US"/>
          </a:p>
        </p:txBody>
      </p:sp>
    </p:spTree>
    <p:extLst>
      <p:ext uri="{BB962C8B-B14F-4D97-AF65-F5344CB8AC3E}">
        <p14:creationId xmlns:p14="http://schemas.microsoft.com/office/powerpoint/2010/main" val="1677351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1AA0990C-7166-4950-A448-236361053204}" type="datetimeFigureOut">
              <a:rPr lang="zh-CN" altLang="en-US" smtClean="0"/>
              <a:t>2017/1/4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5AD4B3D-FBD4-441C-AA01-2B9E54256414}" type="slidenum">
              <a:rPr lang="zh-CN" altLang="en-US" smtClean="0"/>
              <a:t>‹#›</a:t>
            </a:fld>
            <a:endParaRPr lang="zh-CN" altLang="en-US"/>
          </a:p>
        </p:txBody>
      </p:sp>
    </p:spTree>
    <p:extLst>
      <p:ext uri="{BB962C8B-B14F-4D97-AF65-F5344CB8AC3E}">
        <p14:creationId xmlns:p14="http://schemas.microsoft.com/office/powerpoint/2010/main" val="1682204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AA0990C-7166-4950-A448-236361053204}" type="datetimeFigureOut">
              <a:rPr lang="zh-CN" altLang="en-US" smtClean="0"/>
              <a:t>2017/1/4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5AD4B3D-FBD4-441C-AA01-2B9E54256414}" type="slidenum">
              <a:rPr lang="zh-CN" altLang="en-US" smtClean="0"/>
              <a:t>‹#›</a:t>
            </a:fld>
            <a:endParaRPr lang="zh-CN" altLang="en-US"/>
          </a:p>
        </p:txBody>
      </p:sp>
    </p:spTree>
    <p:extLst>
      <p:ext uri="{BB962C8B-B14F-4D97-AF65-F5344CB8AC3E}">
        <p14:creationId xmlns:p14="http://schemas.microsoft.com/office/powerpoint/2010/main" val="154179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1AA0990C-7166-4950-A448-236361053204}" type="datetimeFigureOut">
              <a:rPr lang="zh-CN" altLang="en-US" smtClean="0"/>
              <a:t>2017/1/4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5AD4B3D-FBD4-441C-AA01-2B9E54256414}" type="slidenum">
              <a:rPr lang="zh-CN" altLang="en-US" smtClean="0"/>
              <a:t>‹#›</a:t>
            </a:fld>
            <a:endParaRPr lang="zh-CN" altLang="en-US"/>
          </a:p>
        </p:txBody>
      </p:sp>
    </p:spTree>
    <p:extLst>
      <p:ext uri="{BB962C8B-B14F-4D97-AF65-F5344CB8AC3E}">
        <p14:creationId xmlns:p14="http://schemas.microsoft.com/office/powerpoint/2010/main" val="1440004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AA0990C-7166-4950-A448-236361053204}" type="datetimeFigureOut">
              <a:rPr lang="zh-CN" altLang="en-US" smtClean="0"/>
              <a:t>2017/1/4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5AD4B3D-FBD4-441C-AA01-2B9E54256414}" type="slidenum">
              <a:rPr lang="zh-CN" altLang="en-US" smtClean="0"/>
              <a:t>‹#›</a:t>
            </a:fld>
            <a:endParaRPr lang="zh-CN" altLang="en-US"/>
          </a:p>
        </p:txBody>
      </p:sp>
    </p:spTree>
    <p:extLst>
      <p:ext uri="{BB962C8B-B14F-4D97-AF65-F5344CB8AC3E}">
        <p14:creationId xmlns:p14="http://schemas.microsoft.com/office/powerpoint/2010/main" val="4262221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A0990C-7166-4950-A448-236361053204}" type="datetimeFigureOut">
              <a:rPr lang="zh-CN" altLang="en-US" smtClean="0"/>
              <a:t>2017/1/4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5AD4B3D-FBD4-441C-AA01-2B9E54256414}" type="slidenum">
              <a:rPr lang="zh-CN" altLang="en-US" smtClean="0"/>
              <a:t>‹#›</a:t>
            </a:fld>
            <a:endParaRPr lang="zh-CN" altLang="en-US"/>
          </a:p>
        </p:txBody>
      </p:sp>
    </p:spTree>
    <p:extLst>
      <p:ext uri="{BB962C8B-B14F-4D97-AF65-F5344CB8AC3E}">
        <p14:creationId xmlns:p14="http://schemas.microsoft.com/office/powerpoint/2010/main" val="1600370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1AA0990C-7166-4950-A448-236361053204}" type="datetimeFigureOut">
              <a:rPr lang="zh-CN" altLang="en-US" smtClean="0"/>
              <a:t>2017/1/4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5AD4B3D-FBD4-441C-AA01-2B9E54256414}" type="slidenum">
              <a:rPr lang="zh-CN" altLang="en-US" smtClean="0"/>
              <a:t>‹#›</a:t>
            </a:fld>
            <a:endParaRPr lang="zh-CN" altLang="en-US"/>
          </a:p>
        </p:txBody>
      </p:sp>
    </p:spTree>
    <p:extLst>
      <p:ext uri="{BB962C8B-B14F-4D97-AF65-F5344CB8AC3E}">
        <p14:creationId xmlns:p14="http://schemas.microsoft.com/office/powerpoint/2010/main" val="2051813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1AA0990C-7166-4950-A448-236361053204}" type="datetimeFigureOut">
              <a:rPr lang="zh-CN" altLang="en-US" smtClean="0"/>
              <a:t>2017/1/4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5AD4B3D-FBD4-441C-AA01-2B9E54256414}" type="slidenum">
              <a:rPr lang="zh-CN" altLang="en-US" smtClean="0"/>
              <a:t>‹#›</a:t>
            </a:fld>
            <a:endParaRPr lang="zh-CN" altLang="en-US"/>
          </a:p>
        </p:txBody>
      </p:sp>
    </p:spTree>
    <p:extLst>
      <p:ext uri="{BB962C8B-B14F-4D97-AF65-F5344CB8AC3E}">
        <p14:creationId xmlns:p14="http://schemas.microsoft.com/office/powerpoint/2010/main" val="1022341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A0990C-7166-4950-A448-236361053204}" type="datetimeFigureOut">
              <a:rPr lang="zh-CN" altLang="en-US" smtClean="0"/>
              <a:t>2017/1/4</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AD4B3D-FBD4-441C-AA01-2B9E54256414}" type="slidenum">
              <a:rPr lang="zh-CN" altLang="en-US" smtClean="0"/>
              <a:t>‹#›</a:t>
            </a:fld>
            <a:endParaRPr lang="zh-CN" altLang="en-US"/>
          </a:p>
        </p:txBody>
      </p:sp>
    </p:spTree>
    <p:extLst>
      <p:ext uri="{BB962C8B-B14F-4D97-AF65-F5344CB8AC3E}">
        <p14:creationId xmlns:p14="http://schemas.microsoft.com/office/powerpoint/2010/main" val="27288459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实验三</a:t>
            </a:r>
          </a:p>
        </p:txBody>
      </p:sp>
      <p:sp>
        <p:nvSpPr>
          <p:cNvPr id="3" name="副标题 2"/>
          <p:cNvSpPr>
            <a:spLocks noGrp="1"/>
          </p:cNvSpPr>
          <p:nvPr>
            <p:ph type="subTitle" idx="1"/>
          </p:nvPr>
        </p:nvSpPr>
        <p:spPr/>
        <p:txBody>
          <a:bodyPr/>
          <a:lstStyle/>
          <a:p>
            <a:r>
              <a:rPr lang="zh-CN" altLang="en-US" dirty="0"/>
              <a:t>进程运行轨迹的跟踪与统计</a:t>
            </a:r>
          </a:p>
        </p:txBody>
      </p:sp>
    </p:spTree>
    <p:extLst>
      <p:ext uri="{BB962C8B-B14F-4D97-AF65-F5344CB8AC3E}">
        <p14:creationId xmlns:p14="http://schemas.microsoft.com/office/powerpoint/2010/main" val="2521803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sched.c</a:t>
            </a:r>
            <a:endParaRPr lang="zh-CN" altLang="en-US" dirty="0"/>
          </a:p>
        </p:txBody>
      </p:sp>
      <p:sp>
        <p:nvSpPr>
          <p:cNvPr id="3" name="内容占位符 2"/>
          <p:cNvSpPr>
            <a:spLocks noGrp="1"/>
          </p:cNvSpPr>
          <p:nvPr>
            <p:ph idx="1"/>
          </p:nvPr>
        </p:nvSpPr>
        <p:spPr>
          <a:xfrm>
            <a:off x="433578" y="4291584"/>
            <a:ext cx="7886700" cy="4516197"/>
          </a:xfrm>
        </p:spPr>
        <p:txBody>
          <a:bodyPr>
            <a:normAutofit/>
          </a:bodyPr>
          <a:lstStyle/>
          <a:p>
            <a:endParaRPr lang="en-US" altLang="zh-CN" dirty="0"/>
          </a:p>
          <a:p>
            <a:endParaRPr lang="en-US" altLang="zh-CN" dirty="0"/>
          </a:p>
          <a:p>
            <a:r>
              <a:rPr lang="zh-CN" altLang="en-US" dirty="0"/>
              <a:t>进程在这里由中断睡眠转回就绪态，</a:t>
            </a:r>
            <a:r>
              <a:rPr lang="en-US" altLang="zh-CN" dirty="0"/>
              <a:t>schedule</a:t>
            </a:r>
            <a:r>
              <a:rPr lang="zh-CN" altLang="en-US" dirty="0"/>
              <a:t>函数负责进程就绪与运行状态的转移</a:t>
            </a:r>
            <a:endParaRPr lang="en-US" altLang="zh-CN" dirty="0"/>
          </a:p>
          <a:p>
            <a:r>
              <a:rPr lang="zh-CN" altLang="en-US" dirty="0"/>
              <a:t>在后面使用</a:t>
            </a:r>
            <a:r>
              <a:rPr lang="en-US" altLang="zh-CN" dirty="0" err="1"/>
              <a:t>fprintk</a:t>
            </a:r>
            <a:r>
              <a:rPr lang="zh-CN" altLang="en-US" dirty="0"/>
              <a:t>函数记录</a:t>
            </a:r>
            <a:endParaRPr lang="en-US" altLang="zh-CN" dirty="0"/>
          </a:p>
          <a:p>
            <a:endParaRPr lang="en-US" altLang="zh-CN" dirty="0"/>
          </a:p>
          <a:p>
            <a:endParaRPr lang="zh-CN" altLang="en-US" dirty="0"/>
          </a:p>
        </p:txBody>
      </p:sp>
      <p:pic>
        <p:nvPicPr>
          <p:cNvPr id="4" name="图片 3"/>
          <p:cNvPicPr>
            <a:picLocks noChangeAspect="1"/>
          </p:cNvPicPr>
          <p:nvPr/>
        </p:nvPicPr>
        <p:blipFill>
          <a:blip r:embed="rId2"/>
          <a:stretch>
            <a:fillRect/>
          </a:stretch>
        </p:blipFill>
        <p:spPr>
          <a:xfrm>
            <a:off x="634564" y="1511310"/>
            <a:ext cx="7685714" cy="3600000"/>
          </a:xfrm>
          <a:prstGeom prst="rect">
            <a:avLst/>
          </a:prstGeom>
        </p:spPr>
      </p:pic>
    </p:spTree>
    <p:extLst>
      <p:ext uri="{BB962C8B-B14F-4D97-AF65-F5344CB8AC3E}">
        <p14:creationId xmlns:p14="http://schemas.microsoft.com/office/powerpoint/2010/main" val="3983721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6" name="内容占位符 5"/>
          <p:cNvSpPr>
            <a:spLocks noGrp="1"/>
          </p:cNvSpPr>
          <p:nvPr>
            <p:ph idx="1"/>
          </p:nvPr>
        </p:nvSpPr>
        <p:spPr/>
        <p:txBody>
          <a:bodyPr/>
          <a:lstStyle/>
          <a:p>
            <a:endParaRPr lang="en-US" altLang="zh-CN" dirty="0"/>
          </a:p>
          <a:p>
            <a:endParaRPr lang="en-US" altLang="zh-CN" dirty="0"/>
          </a:p>
          <a:p>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dirty="0"/>
              <a:t>时间片到时的函数会变成就绪态，在这里记录</a:t>
            </a:r>
            <a:endParaRPr lang="en-US" altLang="zh-CN" dirty="0"/>
          </a:p>
          <a:p>
            <a:endParaRPr lang="zh-CN" altLang="en-US" dirty="0"/>
          </a:p>
        </p:txBody>
      </p:sp>
      <p:pic>
        <p:nvPicPr>
          <p:cNvPr id="7" name="图片 6"/>
          <p:cNvPicPr>
            <a:picLocks noChangeAspect="1"/>
          </p:cNvPicPr>
          <p:nvPr/>
        </p:nvPicPr>
        <p:blipFill>
          <a:blip r:embed="rId2"/>
          <a:stretch>
            <a:fillRect/>
          </a:stretch>
        </p:blipFill>
        <p:spPr>
          <a:xfrm>
            <a:off x="628650" y="365126"/>
            <a:ext cx="6161905" cy="4542857"/>
          </a:xfrm>
          <a:prstGeom prst="rect">
            <a:avLst/>
          </a:prstGeom>
        </p:spPr>
      </p:pic>
    </p:spTree>
    <p:extLst>
      <p:ext uri="{BB962C8B-B14F-4D97-AF65-F5344CB8AC3E}">
        <p14:creationId xmlns:p14="http://schemas.microsoft.com/office/powerpoint/2010/main" val="748792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Sched.c</a:t>
            </a:r>
            <a:endParaRPr lang="zh-CN" altLang="en-US" dirty="0"/>
          </a:p>
        </p:txBody>
      </p:sp>
      <p:sp>
        <p:nvSpPr>
          <p:cNvPr id="3" name="内容占位符 2"/>
          <p:cNvSpPr>
            <a:spLocks noGrp="1"/>
          </p:cNvSpPr>
          <p:nvPr>
            <p:ph idx="1"/>
          </p:nvPr>
        </p:nvSpPr>
        <p:spPr/>
        <p:txBody>
          <a:bodyPr/>
          <a:lstStyle/>
          <a:p>
            <a:endParaRPr lang="en-US" altLang="zh-CN" dirty="0"/>
          </a:p>
          <a:p>
            <a:endParaRPr lang="en-US" altLang="zh-CN" dirty="0"/>
          </a:p>
          <a:p>
            <a:pPr marL="0" indent="0">
              <a:buNone/>
            </a:pPr>
            <a:endParaRPr lang="en-US" altLang="zh-CN" dirty="0"/>
          </a:p>
          <a:p>
            <a:endParaRPr lang="en-US" altLang="zh-CN" dirty="0"/>
          </a:p>
          <a:p>
            <a:r>
              <a:rPr lang="en-US" altLang="zh-CN" dirty="0" err="1"/>
              <a:t>sys_pause</a:t>
            </a:r>
            <a:r>
              <a:rPr lang="zh-CN" altLang="en-US" dirty="0"/>
              <a:t>可将状态转回就绪</a:t>
            </a:r>
            <a:endParaRPr lang="en-US" altLang="zh-CN" dirty="0"/>
          </a:p>
          <a:p>
            <a:endParaRPr lang="en-US" altLang="zh-CN" dirty="0"/>
          </a:p>
          <a:p>
            <a:endParaRPr lang="zh-CN" altLang="en-US" dirty="0"/>
          </a:p>
        </p:txBody>
      </p:sp>
      <p:pic>
        <p:nvPicPr>
          <p:cNvPr id="4" name="图片 3"/>
          <p:cNvPicPr>
            <a:picLocks noChangeAspect="1"/>
          </p:cNvPicPr>
          <p:nvPr/>
        </p:nvPicPr>
        <p:blipFill>
          <a:blip r:embed="rId3"/>
          <a:stretch>
            <a:fillRect/>
          </a:stretch>
        </p:blipFill>
        <p:spPr>
          <a:xfrm>
            <a:off x="628650" y="1510412"/>
            <a:ext cx="5171429" cy="2057143"/>
          </a:xfrm>
          <a:prstGeom prst="rect">
            <a:avLst/>
          </a:prstGeom>
        </p:spPr>
      </p:pic>
    </p:spTree>
    <p:extLst>
      <p:ext uri="{BB962C8B-B14F-4D97-AF65-F5344CB8AC3E}">
        <p14:creationId xmlns:p14="http://schemas.microsoft.com/office/powerpoint/2010/main" val="240446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marL="0" indent="0">
              <a:buNone/>
            </a:pPr>
            <a:r>
              <a:rPr lang="en-US" altLang="zh-CN" dirty="0"/>
              <a:t>Sleep</a:t>
            </a:r>
            <a:r>
              <a:rPr lang="zh-CN" altLang="en-US" dirty="0"/>
              <a:t>函数可将进程状态设成睡眠</a:t>
            </a:r>
            <a:r>
              <a:rPr lang="en-US" altLang="zh-CN" dirty="0"/>
              <a:t>,</a:t>
            </a:r>
            <a:r>
              <a:rPr lang="zh-CN" altLang="en-US" dirty="0"/>
              <a:t>还能</a:t>
            </a:r>
            <a:r>
              <a:rPr lang="zh-CN" altLang="zh-CN" dirty="0"/>
              <a:t>唤醒队列中的上一个（</a:t>
            </a:r>
            <a:r>
              <a:rPr lang="en-US" altLang="zh-CN" dirty="0" err="1"/>
              <a:t>tmp</a:t>
            </a:r>
            <a:r>
              <a:rPr lang="zh-CN" altLang="zh-CN" dirty="0"/>
              <a:t>）睡眠进程</a:t>
            </a:r>
            <a:endParaRPr lang="en-US" altLang="zh-CN" dirty="0"/>
          </a:p>
          <a:p>
            <a:pPr marL="0" indent="0">
              <a:buNone/>
            </a:pPr>
            <a:endParaRPr lang="zh-CN" altLang="en-US" dirty="0"/>
          </a:p>
        </p:txBody>
      </p:sp>
      <p:pic>
        <p:nvPicPr>
          <p:cNvPr id="4" name="图片 3"/>
          <p:cNvPicPr>
            <a:picLocks noChangeAspect="1"/>
          </p:cNvPicPr>
          <p:nvPr/>
        </p:nvPicPr>
        <p:blipFill>
          <a:blip r:embed="rId2"/>
          <a:stretch>
            <a:fillRect/>
          </a:stretch>
        </p:blipFill>
        <p:spPr>
          <a:xfrm>
            <a:off x="628650" y="365126"/>
            <a:ext cx="5161905" cy="4257143"/>
          </a:xfrm>
          <a:prstGeom prst="rect">
            <a:avLst/>
          </a:prstGeom>
        </p:spPr>
      </p:pic>
    </p:spTree>
    <p:extLst>
      <p:ext uri="{BB962C8B-B14F-4D97-AF65-F5344CB8AC3E}">
        <p14:creationId xmlns:p14="http://schemas.microsoft.com/office/powerpoint/2010/main" val="623488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Sched.c</a:t>
            </a:r>
            <a:endParaRPr lang="zh-CN" altLang="en-US" dirty="0"/>
          </a:p>
        </p:txBody>
      </p:sp>
      <p:sp>
        <p:nvSpPr>
          <p:cNvPr id="3" name="内容占位符 2"/>
          <p:cNvSpPr>
            <a:spLocks noGrp="1"/>
          </p:cNvSpPr>
          <p:nvPr>
            <p:ph idx="1"/>
          </p:nvPr>
        </p:nvSpPr>
        <p:spPr/>
        <p:txBody>
          <a:bodyPr/>
          <a:lstStyle/>
          <a:p>
            <a:r>
              <a:rPr lang="zh-CN" altLang="en-US" dirty="0"/>
              <a:t>比起</a:t>
            </a:r>
            <a:r>
              <a:rPr lang="en-US" altLang="zh-CN" dirty="0" err="1"/>
              <a:t>sleepon</a:t>
            </a:r>
            <a:r>
              <a:rPr lang="zh-CN" altLang="en-US" dirty="0"/>
              <a:t>函数</a:t>
            </a:r>
            <a:endParaRPr lang="en-US" altLang="zh-CN" dirty="0"/>
          </a:p>
          <a:p>
            <a:pPr marL="0" indent="0">
              <a:buNone/>
            </a:pPr>
            <a:r>
              <a:rPr lang="zh-CN" altLang="en-US" dirty="0"/>
              <a:t>这个函数只能</a:t>
            </a:r>
            <a:endParaRPr lang="en-US" altLang="zh-CN" dirty="0"/>
          </a:p>
          <a:p>
            <a:pPr marL="0" indent="0">
              <a:buNone/>
            </a:pPr>
            <a:r>
              <a:rPr lang="zh-CN" altLang="en-US" dirty="0"/>
              <a:t>用</a:t>
            </a:r>
            <a:r>
              <a:rPr lang="en-US" altLang="zh-CN" dirty="0"/>
              <a:t>wakeup</a:t>
            </a:r>
            <a:r>
              <a:rPr lang="zh-CN" altLang="en-US" dirty="0"/>
              <a:t>函数唤醒</a:t>
            </a:r>
          </a:p>
        </p:txBody>
      </p:sp>
      <p:pic>
        <p:nvPicPr>
          <p:cNvPr id="4" name="图片 3"/>
          <p:cNvPicPr>
            <a:picLocks noChangeAspect="1"/>
          </p:cNvPicPr>
          <p:nvPr/>
        </p:nvPicPr>
        <p:blipFill>
          <a:blip r:embed="rId2"/>
          <a:stretch>
            <a:fillRect/>
          </a:stretch>
        </p:blipFill>
        <p:spPr>
          <a:xfrm>
            <a:off x="3660538" y="365126"/>
            <a:ext cx="5483462" cy="5267578"/>
          </a:xfrm>
          <a:prstGeom prst="rect">
            <a:avLst/>
          </a:prstGeom>
        </p:spPr>
      </p:pic>
    </p:spTree>
    <p:extLst>
      <p:ext uri="{BB962C8B-B14F-4D97-AF65-F5344CB8AC3E}">
        <p14:creationId xmlns:p14="http://schemas.microsoft.com/office/powerpoint/2010/main" val="23914369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Sched.c</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a:t>void </a:t>
            </a:r>
            <a:r>
              <a:rPr lang="en-US" altLang="zh-CN" dirty="0" err="1"/>
              <a:t>wake_up</a:t>
            </a:r>
            <a:r>
              <a:rPr lang="en-US" altLang="zh-CN" dirty="0"/>
              <a:t>(struct </a:t>
            </a:r>
            <a:r>
              <a:rPr lang="en-US" altLang="zh-CN" dirty="0" err="1"/>
              <a:t>task_struct</a:t>
            </a:r>
            <a:r>
              <a:rPr lang="en-US" altLang="zh-CN" dirty="0"/>
              <a:t> **p)</a:t>
            </a:r>
          </a:p>
          <a:p>
            <a:r>
              <a:rPr lang="en-US" altLang="zh-CN" dirty="0"/>
              <a:t>{</a:t>
            </a:r>
          </a:p>
          <a:p>
            <a:r>
              <a:rPr lang="en-US" altLang="zh-CN" dirty="0"/>
              <a:t>if (p &amp;&amp; *p) {</a:t>
            </a:r>
          </a:p>
          <a:p>
            <a:r>
              <a:rPr lang="en-US" altLang="zh-CN" dirty="0"/>
              <a:t>(**p).state=0;</a:t>
            </a:r>
          </a:p>
          <a:p>
            <a:r>
              <a:rPr lang="en-US" altLang="zh-CN" dirty="0"/>
              <a:t>/*</a:t>
            </a:r>
            <a:endParaRPr lang="zh-CN" altLang="en-US" dirty="0"/>
          </a:p>
          <a:p>
            <a:r>
              <a:rPr lang="zh-CN" altLang="en-US" dirty="0"/>
              <a:t>*唤醒 最后进入等待序列的 进程</a:t>
            </a:r>
          </a:p>
          <a:p>
            <a:r>
              <a:rPr lang="zh-CN" altLang="en-US" dirty="0"/>
              <a:t>*</a:t>
            </a:r>
            <a:r>
              <a:rPr lang="en-US" altLang="zh-CN" dirty="0"/>
              <a:t>/</a:t>
            </a:r>
            <a:endParaRPr lang="zh-CN" altLang="en-US" dirty="0"/>
          </a:p>
          <a:p>
            <a:r>
              <a:rPr lang="en-US" altLang="zh-CN" dirty="0" err="1"/>
              <a:t>fprintk</a:t>
            </a:r>
            <a:r>
              <a:rPr lang="en-US" altLang="zh-CN" dirty="0"/>
              <a:t>(3,"%d\</a:t>
            </a:r>
            <a:r>
              <a:rPr lang="en-US" altLang="zh-CN" dirty="0" err="1"/>
              <a:t>tJ</a:t>
            </a:r>
            <a:r>
              <a:rPr lang="en-US" altLang="zh-CN" dirty="0"/>
              <a:t>\</a:t>
            </a:r>
            <a:r>
              <a:rPr lang="en-US" altLang="zh-CN" dirty="0" err="1"/>
              <a:t>t%d</a:t>
            </a:r>
            <a:r>
              <a:rPr lang="en-US" altLang="zh-CN" dirty="0"/>
              <a:t>\n",(*p)-&gt;</a:t>
            </a:r>
            <a:r>
              <a:rPr lang="en-US" altLang="zh-CN" dirty="0" err="1"/>
              <a:t>pid,jiffies</a:t>
            </a:r>
            <a:r>
              <a:rPr lang="en-US" altLang="zh-CN" dirty="0"/>
              <a:t>);</a:t>
            </a:r>
          </a:p>
          <a:p>
            <a:r>
              <a:rPr lang="en-US" altLang="zh-CN" dirty="0"/>
              <a:t>*p=NULL;</a:t>
            </a:r>
          </a:p>
          <a:p>
            <a:r>
              <a:rPr lang="en-US" altLang="zh-CN" dirty="0"/>
              <a:t>}</a:t>
            </a:r>
          </a:p>
          <a:p>
            <a:r>
              <a:rPr lang="en-US" altLang="zh-CN" dirty="0"/>
              <a:t>}</a:t>
            </a:r>
            <a:endParaRPr lang="zh-CN" altLang="en-US" dirty="0"/>
          </a:p>
        </p:txBody>
      </p:sp>
    </p:spTree>
    <p:extLst>
      <p:ext uri="{BB962C8B-B14F-4D97-AF65-F5344CB8AC3E}">
        <p14:creationId xmlns:p14="http://schemas.microsoft.com/office/powerpoint/2010/main" val="1752449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Exit.c</a:t>
            </a:r>
            <a:endParaRPr lang="zh-CN" altLang="en-US" dirty="0"/>
          </a:p>
        </p:txBody>
      </p:sp>
      <p:pic>
        <p:nvPicPr>
          <p:cNvPr id="4" name="内容占位符 3"/>
          <p:cNvPicPr>
            <a:picLocks noGrp="1" noChangeAspect="1"/>
          </p:cNvPicPr>
          <p:nvPr>
            <p:ph idx="1"/>
          </p:nvPr>
        </p:nvPicPr>
        <p:blipFill>
          <a:blip r:embed="rId2"/>
          <a:stretch>
            <a:fillRect/>
          </a:stretch>
        </p:blipFill>
        <p:spPr>
          <a:xfrm>
            <a:off x="182016" y="1584381"/>
            <a:ext cx="4019048" cy="1590476"/>
          </a:xfrm>
          <a:prstGeom prst="rect">
            <a:avLst/>
          </a:prstGeom>
        </p:spPr>
      </p:pic>
      <p:pic>
        <p:nvPicPr>
          <p:cNvPr id="5" name="图片 4"/>
          <p:cNvPicPr>
            <a:picLocks noChangeAspect="1"/>
          </p:cNvPicPr>
          <p:nvPr/>
        </p:nvPicPr>
        <p:blipFill>
          <a:blip r:embed="rId3"/>
          <a:stretch>
            <a:fillRect/>
          </a:stretch>
        </p:blipFill>
        <p:spPr>
          <a:xfrm>
            <a:off x="4424381" y="1584381"/>
            <a:ext cx="4314286" cy="2933333"/>
          </a:xfrm>
          <a:prstGeom prst="rect">
            <a:avLst/>
          </a:prstGeom>
        </p:spPr>
      </p:pic>
      <p:sp>
        <p:nvSpPr>
          <p:cNvPr id="6" name="文本框 5"/>
          <p:cNvSpPr txBox="1"/>
          <p:nvPr/>
        </p:nvSpPr>
        <p:spPr>
          <a:xfrm>
            <a:off x="731520" y="3438144"/>
            <a:ext cx="3771353" cy="369332"/>
          </a:xfrm>
          <a:prstGeom prst="rect">
            <a:avLst/>
          </a:prstGeom>
          <a:noFill/>
        </p:spPr>
        <p:txBody>
          <a:bodyPr wrap="none" rtlCol="0">
            <a:spAutoFit/>
          </a:bodyPr>
          <a:lstStyle/>
          <a:p>
            <a:r>
              <a:rPr lang="zh-CN" altLang="en-US" dirty="0"/>
              <a:t>调用</a:t>
            </a:r>
            <a:r>
              <a:rPr lang="en-US" altLang="zh-CN" dirty="0"/>
              <a:t>sys-</a:t>
            </a:r>
            <a:r>
              <a:rPr lang="en-US" altLang="zh-CN" dirty="0" err="1"/>
              <a:t>waitpid</a:t>
            </a:r>
            <a:r>
              <a:rPr lang="zh-CN" altLang="en-US" dirty="0"/>
              <a:t>使进程进入等待状态</a:t>
            </a:r>
          </a:p>
        </p:txBody>
      </p:sp>
    </p:spTree>
    <p:extLst>
      <p:ext uri="{BB962C8B-B14F-4D97-AF65-F5344CB8AC3E}">
        <p14:creationId xmlns:p14="http://schemas.microsoft.com/office/powerpoint/2010/main" val="25973072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调试 创建十个子进程并打印</a:t>
            </a:r>
            <a:r>
              <a:rPr lang="en-US" altLang="zh-CN" dirty="0" err="1"/>
              <a:t>pid</a:t>
            </a:r>
            <a:endParaRPr lang="zh-CN" altLang="en-US" dirty="0"/>
          </a:p>
        </p:txBody>
      </p:sp>
      <p:pic>
        <p:nvPicPr>
          <p:cNvPr id="4" name="内容占位符 3"/>
          <p:cNvPicPr>
            <a:picLocks noGrp="1"/>
          </p:cNvPicPr>
          <p:nvPr>
            <p:ph idx="1"/>
          </p:nvPr>
        </p:nvPicPr>
        <p:blipFill>
          <a:blip r:embed="rId2"/>
          <a:stretch>
            <a:fillRect/>
          </a:stretch>
        </p:blipFill>
        <p:spPr>
          <a:xfrm>
            <a:off x="1367833" y="1825625"/>
            <a:ext cx="6408333" cy="4351338"/>
          </a:xfrm>
          <a:prstGeom prst="rect">
            <a:avLst/>
          </a:prstGeom>
        </p:spPr>
      </p:pic>
    </p:spTree>
    <p:extLst>
      <p:ext uri="{BB962C8B-B14F-4D97-AF65-F5344CB8AC3E}">
        <p14:creationId xmlns:p14="http://schemas.microsoft.com/office/powerpoint/2010/main" val="3084925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err="1"/>
              <a:t>Gcc</a:t>
            </a:r>
            <a:endParaRPr lang="en-US" altLang="zh-CN" dirty="0"/>
          </a:p>
          <a:p>
            <a:r>
              <a:rPr lang="zh-CN" altLang="en-US" dirty="0"/>
              <a:t>运行</a:t>
            </a:r>
            <a:endParaRPr lang="en-US" altLang="zh-CN" dirty="0"/>
          </a:p>
          <a:p>
            <a:r>
              <a:rPr lang="zh-CN" altLang="en-US" dirty="0"/>
              <a:t>同步缓存 </a:t>
            </a:r>
            <a:r>
              <a:rPr lang="en-US" altLang="zh-CN" dirty="0"/>
              <a:t>sync</a:t>
            </a:r>
          </a:p>
          <a:p>
            <a:r>
              <a:rPr lang="zh-CN" altLang="en-US" dirty="0"/>
              <a:t>关机</a:t>
            </a:r>
            <a:endParaRPr lang="en-US" altLang="zh-CN" dirty="0"/>
          </a:p>
          <a:p>
            <a:r>
              <a:rPr lang="zh-CN" altLang="en-US" dirty="0"/>
              <a:t>装载硬盘</a:t>
            </a:r>
            <a:endParaRPr lang="en-US" altLang="zh-CN" dirty="0"/>
          </a:p>
          <a:p>
            <a:r>
              <a:rPr lang="zh-CN" altLang="en-US" dirty="0"/>
              <a:t>查看</a:t>
            </a:r>
            <a:r>
              <a:rPr lang="en-US" altLang="zh-CN" dirty="0"/>
              <a:t>log</a:t>
            </a:r>
          </a:p>
          <a:p>
            <a:endParaRPr lang="zh-CN" altLang="en-US" dirty="0"/>
          </a:p>
        </p:txBody>
      </p:sp>
      <p:pic>
        <p:nvPicPr>
          <p:cNvPr id="4" name="图片 3"/>
          <p:cNvPicPr>
            <a:picLocks noChangeAspect="1"/>
          </p:cNvPicPr>
          <p:nvPr/>
        </p:nvPicPr>
        <p:blipFill>
          <a:blip r:embed="rId2"/>
          <a:stretch>
            <a:fillRect/>
          </a:stretch>
        </p:blipFill>
        <p:spPr>
          <a:xfrm>
            <a:off x="5181303" y="0"/>
            <a:ext cx="3962697" cy="6858000"/>
          </a:xfrm>
          <a:prstGeom prst="rect">
            <a:avLst/>
          </a:prstGeom>
        </p:spPr>
      </p:pic>
    </p:spTree>
    <p:extLst>
      <p:ext uri="{BB962C8B-B14F-4D97-AF65-F5344CB8AC3E}">
        <p14:creationId xmlns:p14="http://schemas.microsoft.com/office/powerpoint/2010/main" val="41370194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统计</a:t>
            </a:r>
            <a:r>
              <a:rPr lang="en-US" altLang="zh-CN" dirty="0"/>
              <a:t>log</a:t>
            </a:r>
            <a:r>
              <a:rPr lang="zh-CN" altLang="en-US" dirty="0"/>
              <a:t>内容（</a:t>
            </a:r>
            <a:r>
              <a:rPr lang="en-US" altLang="zh-CN" dirty="0" err="1"/>
              <a:t>pid</a:t>
            </a:r>
            <a:r>
              <a:rPr lang="zh-CN" altLang="en-US" dirty="0"/>
              <a:t>为</a:t>
            </a:r>
            <a:r>
              <a:rPr lang="en-US" altLang="zh-CN" dirty="0"/>
              <a:t>012345</a:t>
            </a:r>
            <a:r>
              <a:rPr lang="zh-CN" altLang="en-US" dirty="0"/>
              <a:t>）</a:t>
            </a:r>
          </a:p>
        </p:txBody>
      </p:sp>
      <p:pic>
        <p:nvPicPr>
          <p:cNvPr id="4" name="图片 3"/>
          <p:cNvPicPr/>
          <p:nvPr/>
        </p:nvPicPr>
        <p:blipFill>
          <a:blip r:embed="rId2"/>
          <a:stretch>
            <a:fillRect/>
          </a:stretch>
        </p:blipFill>
        <p:spPr>
          <a:xfrm>
            <a:off x="414972" y="2349944"/>
            <a:ext cx="8314055" cy="4742815"/>
          </a:xfrm>
          <a:prstGeom prst="rect">
            <a:avLst/>
          </a:prstGeom>
        </p:spPr>
      </p:pic>
    </p:spTree>
    <p:extLst>
      <p:ext uri="{BB962C8B-B14F-4D97-AF65-F5344CB8AC3E}">
        <p14:creationId xmlns:p14="http://schemas.microsoft.com/office/powerpoint/2010/main" val="28230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实验目的</a:t>
            </a:r>
          </a:p>
        </p:txBody>
      </p:sp>
      <p:sp>
        <p:nvSpPr>
          <p:cNvPr id="3" name="内容占位符 2"/>
          <p:cNvSpPr>
            <a:spLocks noGrp="1"/>
          </p:cNvSpPr>
          <p:nvPr>
            <p:ph idx="1"/>
          </p:nvPr>
        </p:nvSpPr>
        <p:spPr/>
        <p:txBody>
          <a:bodyPr/>
          <a:lstStyle/>
          <a:p>
            <a:r>
              <a:rPr lang="en-US" altLang="zh-CN" dirty="0"/>
              <a:t>•	</a:t>
            </a:r>
            <a:r>
              <a:rPr lang="zh-CN" altLang="en-US" dirty="0"/>
              <a:t>掌握</a:t>
            </a:r>
            <a:r>
              <a:rPr lang="en-US" altLang="zh-CN" dirty="0"/>
              <a:t>Linux</a:t>
            </a:r>
            <a:r>
              <a:rPr lang="zh-CN" altLang="en-US" dirty="0"/>
              <a:t>下的多进程编程技术；</a:t>
            </a:r>
          </a:p>
          <a:p>
            <a:r>
              <a:rPr lang="en-US" altLang="zh-CN" dirty="0"/>
              <a:t>•	</a:t>
            </a:r>
            <a:r>
              <a:rPr lang="zh-CN" altLang="en-US" dirty="0"/>
              <a:t>通过对进程运行轨迹的跟踪来形象化进程的概念；</a:t>
            </a:r>
          </a:p>
          <a:p>
            <a:r>
              <a:rPr lang="en-US" altLang="zh-CN" dirty="0"/>
              <a:t>•	</a:t>
            </a:r>
            <a:r>
              <a:rPr lang="zh-CN" altLang="en-US" dirty="0"/>
              <a:t>在进程运行轨迹跟踪的基础上进行相应的数据统计，从而能对进程调度算法进行实际的量化评价，更进一步加深对调度和调度算法的理解，获得能在实际操作系统上对调度算法进行实验数据对比的直接经验。</a:t>
            </a:r>
          </a:p>
          <a:p>
            <a:endParaRPr lang="zh-CN" altLang="en-US" dirty="0"/>
          </a:p>
        </p:txBody>
      </p:sp>
    </p:spTree>
    <p:extLst>
      <p:ext uri="{BB962C8B-B14F-4D97-AF65-F5344CB8AC3E}">
        <p14:creationId xmlns:p14="http://schemas.microsoft.com/office/powerpoint/2010/main" val="168405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时间片修改</a:t>
            </a:r>
          </a:p>
        </p:txBody>
      </p:sp>
      <p:sp>
        <p:nvSpPr>
          <p:cNvPr id="3" name="内容占位符 2"/>
          <p:cNvSpPr>
            <a:spLocks noGrp="1"/>
          </p:cNvSpPr>
          <p:nvPr>
            <p:ph idx="1"/>
          </p:nvPr>
        </p:nvSpPr>
        <p:spPr/>
        <p:txBody>
          <a:bodyPr/>
          <a:lstStyle/>
          <a:p>
            <a:r>
              <a:rPr lang="zh-CN" altLang="zh-CN" dirty="0"/>
              <a:t>本实验假定没有人调用过</a:t>
            </a:r>
            <a:r>
              <a:rPr lang="en-US" altLang="zh-CN" dirty="0"/>
              <a:t>nice</a:t>
            </a:r>
            <a:r>
              <a:rPr lang="zh-CN" altLang="zh-CN" dirty="0"/>
              <a:t>系统调用，时间片的初值就是进程</a:t>
            </a:r>
            <a:r>
              <a:rPr lang="en-US" altLang="zh-CN" dirty="0"/>
              <a:t>0</a:t>
            </a:r>
            <a:r>
              <a:rPr lang="zh-CN" altLang="zh-CN" dirty="0"/>
              <a:t>的</a:t>
            </a:r>
            <a:r>
              <a:rPr lang="en-US" altLang="zh-CN" dirty="0"/>
              <a:t>priority</a:t>
            </a:r>
            <a:r>
              <a:rPr lang="zh-CN" altLang="zh-CN" dirty="0"/>
              <a:t>，即宏</a:t>
            </a:r>
            <a:r>
              <a:rPr lang="en-US" altLang="zh-CN" dirty="0"/>
              <a:t>INIT_TASK</a:t>
            </a:r>
            <a:r>
              <a:rPr lang="zh-CN" altLang="zh-CN" dirty="0"/>
              <a:t>中定义</a:t>
            </a:r>
          </a:p>
          <a:p>
            <a:r>
              <a:rPr lang="zh-CN" altLang="en-US" dirty="0"/>
              <a:t>因此修改</a:t>
            </a:r>
            <a:r>
              <a:rPr lang="en-US" altLang="zh-CN" dirty="0" err="1"/>
              <a:t>init</a:t>
            </a:r>
            <a:r>
              <a:rPr lang="en-US" altLang="zh-CN" dirty="0"/>
              <a:t>-task</a:t>
            </a:r>
            <a:r>
              <a:rPr lang="zh-CN" altLang="en-US" dirty="0"/>
              <a:t>便能实现对时间片的修改</a:t>
            </a:r>
          </a:p>
        </p:txBody>
      </p:sp>
      <p:pic>
        <p:nvPicPr>
          <p:cNvPr id="4" name="图片 3"/>
          <p:cNvPicPr/>
          <p:nvPr/>
        </p:nvPicPr>
        <p:blipFill>
          <a:blip r:embed="rId2"/>
          <a:stretch>
            <a:fillRect/>
          </a:stretch>
        </p:blipFill>
        <p:spPr>
          <a:xfrm>
            <a:off x="999744" y="3608403"/>
            <a:ext cx="6449568" cy="3581320"/>
          </a:xfrm>
          <a:prstGeom prst="rect">
            <a:avLst/>
          </a:prstGeom>
        </p:spPr>
      </p:pic>
    </p:spTree>
    <p:extLst>
      <p:ext uri="{BB962C8B-B14F-4D97-AF65-F5344CB8AC3E}">
        <p14:creationId xmlns:p14="http://schemas.microsoft.com/office/powerpoint/2010/main" val="7762787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时间片修改</a:t>
            </a:r>
          </a:p>
        </p:txBody>
      </p:sp>
      <p:sp>
        <p:nvSpPr>
          <p:cNvPr id="3" name="内容占位符 2"/>
          <p:cNvSpPr>
            <a:spLocks noGrp="1"/>
          </p:cNvSpPr>
          <p:nvPr>
            <p:ph idx="1"/>
          </p:nvPr>
        </p:nvSpPr>
        <p:spPr/>
        <p:txBody>
          <a:bodyPr/>
          <a:lstStyle/>
          <a:p>
            <a:pPr marL="0" indent="0">
              <a:buNone/>
            </a:pPr>
            <a:r>
              <a:rPr lang="zh-CN" altLang="en-US" dirty="0"/>
              <a:t>时间片设为</a:t>
            </a:r>
            <a:r>
              <a:rPr lang="en-US" altLang="zh-CN" dirty="0"/>
              <a:t>25</a:t>
            </a:r>
            <a:r>
              <a:rPr lang="zh-CN" altLang="en-US" dirty="0"/>
              <a:t>后</a:t>
            </a:r>
            <a:endParaRPr lang="en-US" altLang="zh-CN" dirty="0"/>
          </a:p>
          <a:p>
            <a:pPr marL="0" indent="0">
              <a:buNone/>
            </a:pPr>
            <a:r>
              <a:rPr lang="zh-CN" altLang="en-US" dirty="0"/>
              <a:t>编译运行</a:t>
            </a:r>
            <a:r>
              <a:rPr lang="en-US" altLang="zh-CN" dirty="0"/>
              <a:t>process25</a:t>
            </a:r>
          </a:p>
          <a:p>
            <a:pPr marL="0" indent="0">
              <a:buNone/>
            </a:pPr>
            <a:r>
              <a:rPr lang="en-US" altLang="zh-CN" dirty="0"/>
              <a:t>9-18</a:t>
            </a:r>
            <a:r>
              <a:rPr lang="zh-CN" altLang="en-US" dirty="0"/>
              <a:t>为子进程的</a:t>
            </a:r>
            <a:r>
              <a:rPr lang="en-US" altLang="zh-CN" dirty="0" err="1"/>
              <a:t>pid</a:t>
            </a:r>
            <a:endParaRPr lang="en-US" altLang="zh-CN" dirty="0"/>
          </a:p>
          <a:p>
            <a:pPr marL="0" indent="0">
              <a:buNone/>
            </a:pPr>
            <a:r>
              <a:rPr lang="zh-CN" altLang="en-US" dirty="0"/>
              <a:t>考出</a:t>
            </a:r>
            <a:r>
              <a:rPr lang="en-US" altLang="zh-CN" dirty="0"/>
              <a:t>log</a:t>
            </a:r>
            <a:r>
              <a:rPr lang="zh-CN" altLang="en-US" dirty="0"/>
              <a:t>文件运行分析程序</a:t>
            </a:r>
            <a:endParaRPr lang="en-US" altLang="zh-CN" dirty="0"/>
          </a:p>
          <a:p>
            <a:pPr marL="0" indent="0">
              <a:buNone/>
            </a:pPr>
            <a:r>
              <a:rPr lang="en-GB" altLang="zh-CN" dirty="0"/>
              <a:t>python stat_log.py process25.log 9 10 11 12 13 14 15 16 17 18 -</a:t>
            </a:r>
            <a:r>
              <a:rPr lang="en-GB" altLang="zh-CN" dirty="0" err="1"/>
              <a:t>g|more</a:t>
            </a:r>
            <a:endParaRPr lang="zh-CN" altLang="en-US" dirty="0"/>
          </a:p>
          <a:p>
            <a:pPr marL="0" indent="0">
              <a:buNone/>
            </a:pPr>
            <a:r>
              <a:rPr lang="zh-CN" altLang="en-US" dirty="0"/>
              <a:t>时间片设为</a:t>
            </a:r>
            <a:r>
              <a:rPr lang="en-US" altLang="zh-CN" dirty="0"/>
              <a:t>5</a:t>
            </a:r>
            <a:r>
              <a:rPr lang="zh-CN" altLang="en-US" dirty="0"/>
              <a:t>同理</a:t>
            </a:r>
          </a:p>
        </p:txBody>
      </p:sp>
    </p:spTree>
    <p:extLst>
      <p:ext uri="{BB962C8B-B14F-4D97-AF65-F5344CB8AC3E}">
        <p14:creationId xmlns:p14="http://schemas.microsoft.com/office/powerpoint/2010/main" val="25722053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p:nvPr/>
        </p:nvPicPr>
        <p:blipFill>
          <a:blip r:embed="rId2"/>
          <a:stretch>
            <a:fillRect/>
          </a:stretch>
        </p:blipFill>
        <p:spPr>
          <a:xfrm>
            <a:off x="0" y="0"/>
            <a:ext cx="5974080" cy="4315968"/>
          </a:xfrm>
          <a:prstGeom prst="rect">
            <a:avLst/>
          </a:prstGeom>
        </p:spPr>
      </p:pic>
      <p:pic>
        <p:nvPicPr>
          <p:cNvPr id="5" name="图片 4"/>
          <p:cNvPicPr/>
          <p:nvPr/>
        </p:nvPicPr>
        <p:blipFill>
          <a:blip r:embed="rId3"/>
          <a:stretch>
            <a:fillRect/>
          </a:stretch>
        </p:blipFill>
        <p:spPr>
          <a:xfrm>
            <a:off x="2024317" y="2796523"/>
            <a:ext cx="7119683" cy="4061477"/>
          </a:xfrm>
          <a:prstGeom prst="rect">
            <a:avLst/>
          </a:prstGeom>
        </p:spPr>
      </p:pic>
    </p:spTree>
    <p:extLst>
      <p:ext uri="{BB962C8B-B14F-4D97-AF65-F5344CB8AC3E}">
        <p14:creationId xmlns:p14="http://schemas.microsoft.com/office/powerpoint/2010/main" val="22951394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p:nvPr/>
        </p:nvPicPr>
        <p:blipFill>
          <a:blip r:embed="rId2"/>
          <a:stretch>
            <a:fillRect/>
          </a:stretch>
        </p:blipFill>
        <p:spPr>
          <a:xfrm>
            <a:off x="0" y="0"/>
            <a:ext cx="6932930" cy="4723765"/>
          </a:xfrm>
          <a:prstGeom prst="rect">
            <a:avLst/>
          </a:prstGeom>
        </p:spPr>
      </p:pic>
      <p:pic>
        <p:nvPicPr>
          <p:cNvPr id="5" name="图片 4"/>
          <p:cNvPicPr/>
          <p:nvPr/>
        </p:nvPicPr>
        <p:blipFill>
          <a:blip r:embed="rId3"/>
          <a:stretch>
            <a:fillRect/>
          </a:stretch>
        </p:blipFill>
        <p:spPr>
          <a:xfrm>
            <a:off x="2272799" y="2938272"/>
            <a:ext cx="6871201" cy="3919728"/>
          </a:xfrm>
          <a:prstGeom prst="rect">
            <a:avLst/>
          </a:prstGeom>
        </p:spPr>
      </p:pic>
      <p:pic>
        <p:nvPicPr>
          <p:cNvPr id="6" name="图片 5"/>
          <p:cNvPicPr>
            <a:picLocks noChangeAspect="1"/>
          </p:cNvPicPr>
          <p:nvPr/>
        </p:nvPicPr>
        <p:blipFill>
          <a:blip r:embed="rId4"/>
          <a:stretch>
            <a:fillRect/>
          </a:stretch>
        </p:blipFill>
        <p:spPr>
          <a:xfrm>
            <a:off x="0" y="-99805"/>
            <a:ext cx="7057143" cy="4828571"/>
          </a:xfrm>
          <a:prstGeom prst="rect">
            <a:avLst/>
          </a:prstGeom>
        </p:spPr>
      </p:pic>
      <p:pic>
        <p:nvPicPr>
          <p:cNvPr id="7" name="图片 6"/>
          <p:cNvPicPr>
            <a:picLocks noChangeAspect="1"/>
          </p:cNvPicPr>
          <p:nvPr/>
        </p:nvPicPr>
        <p:blipFill>
          <a:blip r:embed="rId5"/>
          <a:stretch>
            <a:fillRect/>
          </a:stretch>
        </p:blipFill>
        <p:spPr>
          <a:xfrm>
            <a:off x="2170505" y="2712421"/>
            <a:ext cx="8314286" cy="4371429"/>
          </a:xfrm>
          <a:prstGeom prst="rect">
            <a:avLst/>
          </a:prstGeom>
        </p:spPr>
      </p:pic>
    </p:spTree>
    <p:extLst>
      <p:ext uri="{BB962C8B-B14F-4D97-AF65-F5344CB8AC3E}">
        <p14:creationId xmlns:p14="http://schemas.microsoft.com/office/powerpoint/2010/main" val="1559072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0" y="0"/>
            <a:ext cx="6866667" cy="4628571"/>
          </a:xfrm>
          <a:prstGeom prst="rect">
            <a:avLst/>
          </a:prstGeom>
        </p:spPr>
      </p:pic>
      <p:pic>
        <p:nvPicPr>
          <p:cNvPr id="5" name="图片 4"/>
          <p:cNvPicPr>
            <a:picLocks noChangeAspect="1"/>
          </p:cNvPicPr>
          <p:nvPr/>
        </p:nvPicPr>
        <p:blipFill>
          <a:blip r:embed="rId3"/>
          <a:stretch>
            <a:fillRect/>
          </a:stretch>
        </p:blipFill>
        <p:spPr>
          <a:xfrm>
            <a:off x="1670633" y="2925781"/>
            <a:ext cx="8314286" cy="4371429"/>
          </a:xfrm>
          <a:prstGeom prst="rect">
            <a:avLst/>
          </a:prstGeom>
        </p:spPr>
      </p:pic>
    </p:spTree>
    <p:extLst>
      <p:ext uri="{BB962C8B-B14F-4D97-AF65-F5344CB8AC3E}">
        <p14:creationId xmlns:p14="http://schemas.microsoft.com/office/powerpoint/2010/main" val="40305764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dirty="0"/>
              <a:t>在</a:t>
            </a:r>
            <a:r>
              <a:rPr lang="en-US" altLang="zh-CN" dirty="0"/>
              <a:t>linux0.11</a:t>
            </a:r>
            <a:r>
              <a:rPr lang="zh-CN" altLang="en-US" dirty="0"/>
              <a:t>中。若进行多进程编程，用</a:t>
            </a:r>
            <a:r>
              <a:rPr lang="en-US" altLang="zh-CN" dirty="0" err="1"/>
              <a:t>fork.c</a:t>
            </a:r>
            <a:r>
              <a:rPr lang="zh-CN" altLang="en-US" dirty="0"/>
              <a:t>创建，用</a:t>
            </a:r>
            <a:r>
              <a:rPr lang="en-US" altLang="zh-CN" dirty="0" err="1"/>
              <a:t>sched.c</a:t>
            </a:r>
            <a:r>
              <a:rPr lang="zh-CN" altLang="en-US" dirty="0"/>
              <a:t>中的函数负责进程睡眠唤醒阻塞就绪等状态间的变换调度，</a:t>
            </a:r>
            <a:r>
              <a:rPr lang="en-US" altLang="zh-CN" dirty="0" err="1"/>
              <a:t>exit.c</a:t>
            </a:r>
            <a:r>
              <a:rPr lang="zh-CN" altLang="en-US" dirty="0"/>
              <a:t>负责退出。</a:t>
            </a:r>
            <a:endParaRPr lang="en-US" altLang="zh-CN" dirty="0"/>
          </a:p>
          <a:p>
            <a:r>
              <a:rPr lang="zh-CN" altLang="en-US" dirty="0"/>
              <a:t>多进程调度中用时间片轮转，时间片在</a:t>
            </a:r>
            <a:r>
              <a:rPr lang="en-US" altLang="zh-CN" dirty="0" err="1"/>
              <a:t>sched.h</a:t>
            </a:r>
            <a:r>
              <a:rPr lang="zh-CN" altLang="en-US" dirty="0"/>
              <a:t>中的</a:t>
            </a:r>
            <a:r>
              <a:rPr lang="en-US" altLang="zh-CN" dirty="0" err="1"/>
              <a:t>init_task</a:t>
            </a:r>
            <a:r>
              <a:rPr lang="zh-CN" altLang="en-US" dirty="0"/>
              <a:t>定义。并且能综合考虑进程优先级动态反馈的调整</a:t>
            </a:r>
            <a:endParaRPr lang="en-US" altLang="zh-CN" dirty="0"/>
          </a:p>
          <a:p>
            <a:r>
              <a:rPr lang="zh-CN" altLang="en-US" dirty="0"/>
              <a:t>时间片过大 中断和睡眠造成的切换次数变多，平均是等待时间变长。时间片过小，切换次数因为时间片到时变多，大多数进程等待时间也会变长。</a:t>
            </a:r>
          </a:p>
        </p:txBody>
      </p:sp>
    </p:spTree>
    <p:extLst>
      <p:ext uri="{BB962C8B-B14F-4D97-AF65-F5344CB8AC3E}">
        <p14:creationId xmlns:p14="http://schemas.microsoft.com/office/powerpoint/2010/main" val="1691825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实验内容</a:t>
            </a:r>
          </a:p>
        </p:txBody>
      </p:sp>
      <p:sp>
        <p:nvSpPr>
          <p:cNvPr id="3" name="内容占位符 2"/>
          <p:cNvSpPr>
            <a:spLocks noGrp="1"/>
          </p:cNvSpPr>
          <p:nvPr>
            <p:ph idx="1"/>
          </p:nvPr>
        </p:nvSpPr>
        <p:spPr/>
        <p:txBody>
          <a:bodyPr>
            <a:normAutofit fontScale="70000" lnSpcReduction="20000"/>
          </a:bodyPr>
          <a:lstStyle/>
          <a:p>
            <a:r>
              <a:rPr lang="en-US" altLang="zh-CN" dirty="0"/>
              <a:t>1.	</a:t>
            </a:r>
            <a:r>
              <a:rPr lang="zh-CN" altLang="en-US" dirty="0"/>
              <a:t>基于模板“</a:t>
            </a:r>
            <a:r>
              <a:rPr lang="en-US" altLang="zh-CN" dirty="0" err="1"/>
              <a:t>process.c</a:t>
            </a:r>
            <a:r>
              <a:rPr lang="en-US" altLang="zh-CN" dirty="0"/>
              <a:t>”</a:t>
            </a:r>
            <a:r>
              <a:rPr lang="zh-CN" altLang="en-US" dirty="0"/>
              <a:t>编写多进程的样本程序，实现如下功能： </a:t>
            </a:r>
          </a:p>
          <a:p>
            <a:r>
              <a:rPr lang="en-US" altLang="zh-CN" dirty="0"/>
              <a:t>1.	</a:t>
            </a:r>
            <a:r>
              <a:rPr lang="zh-CN" altLang="en-US" dirty="0"/>
              <a:t>所有子进程都并行运行，每个子进程的实际运行时间一般不超过</a:t>
            </a:r>
            <a:r>
              <a:rPr lang="en-US" altLang="zh-CN" dirty="0"/>
              <a:t>30</a:t>
            </a:r>
            <a:r>
              <a:rPr lang="zh-CN" altLang="en-US" dirty="0"/>
              <a:t>秒；</a:t>
            </a:r>
          </a:p>
          <a:p>
            <a:r>
              <a:rPr lang="en-US" altLang="zh-CN" dirty="0"/>
              <a:t>2.	</a:t>
            </a:r>
            <a:r>
              <a:rPr lang="zh-CN" altLang="en-US" dirty="0"/>
              <a:t>父进程向标准输出打印所有子进程的</a:t>
            </a:r>
            <a:r>
              <a:rPr lang="en-US" altLang="zh-CN" dirty="0"/>
              <a:t>id</a:t>
            </a:r>
            <a:r>
              <a:rPr lang="zh-CN" altLang="en-US" dirty="0"/>
              <a:t>，并在所有子进程都退出后才退出；</a:t>
            </a:r>
          </a:p>
          <a:p>
            <a:r>
              <a:rPr lang="en-US" altLang="zh-CN" dirty="0"/>
              <a:t>2.	</a:t>
            </a:r>
            <a:r>
              <a:rPr lang="zh-CN" altLang="en-US" dirty="0"/>
              <a:t>在</a:t>
            </a:r>
            <a:r>
              <a:rPr lang="en-US" altLang="zh-CN" dirty="0"/>
              <a:t>Linux 0.11</a:t>
            </a:r>
            <a:r>
              <a:rPr lang="zh-CN" altLang="en-US" dirty="0"/>
              <a:t>上实现进程运行轨迹的跟踪。基本任务是在内核中维护一个日志文件</a:t>
            </a:r>
            <a:r>
              <a:rPr lang="en-US" altLang="zh-CN" dirty="0"/>
              <a:t>/</a:t>
            </a:r>
            <a:r>
              <a:rPr lang="en-US" altLang="zh-CN" dirty="0" err="1"/>
              <a:t>var</a:t>
            </a:r>
            <a:r>
              <a:rPr lang="en-US" altLang="zh-CN" dirty="0"/>
              <a:t>/process.log</a:t>
            </a:r>
            <a:r>
              <a:rPr lang="zh-CN" altLang="en-US" dirty="0"/>
              <a:t>，把从操作系统启动到系统关机过程中所有进程的运行轨迹都记录在这一</a:t>
            </a:r>
            <a:r>
              <a:rPr lang="en-US" altLang="zh-CN" dirty="0"/>
              <a:t>log</a:t>
            </a:r>
            <a:r>
              <a:rPr lang="zh-CN" altLang="en-US" dirty="0"/>
              <a:t>文件中。</a:t>
            </a:r>
          </a:p>
          <a:p>
            <a:r>
              <a:rPr lang="en-US" altLang="zh-CN" dirty="0"/>
              <a:t>3.	</a:t>
            </a:r>
            <a:r>
              <a:rPr lang="zh-CN" altLang="en-US" dirty="0"/>
              <a:t>在修改过的</a:t>
            </a:r>
            <a:r>
              <a:rPr lang="en-US" altLang="zh-CN" dirty="0"/>
              <a:t>0.11</a:t>
            </a:r>
            <a:r>
              <a:rPr lang="zh-CN" altLang="en-US" dirty="0"/>
              <a:t>上运行样本程序，通过分析</a:t>
            </a:r>
            <a:r>
              <a:rPr lang="en-US" altLang="zh-CN" dirty="0"/>
              <a:t>log</a:t>
            </a:r>
            <a:r>
              <a:rPr lang="zh-CN" altLang="en-US" dirty="0"/>
              <a:t>文件，统计该程序建立的所有进程的等待时间、完成时间（周转时间）和运行时间，然后计算平均等待时间，平均完成时间和吞吐量。可以自己编写统计程序，也可以使用</a:t>
            </a:r>
            <a:r>
              <a:rPr lang="en-US" altLang="zh-CN" dirty="0"/>
              <a:t>python</a:t>
            </a:r>
            <a:r>
              <a:rPr lang="zh-CN" altLang="en-US" dirty="0"/>
              <a:t>脚本程序</a:t>
            </a:r>
            <a:r>
              <a:rPr lang="en-US" altLang="zh-CN" dirty="0"/>
              <a:t>—— stat_log.py ——</a:t>
            </a:r>
            <a:r>
              <a:rPr lang="zh-CN" altLang="en-US" dirty="0"/>
              <a:t>进行统计。</a:t>
            </a:r>
          </a:p>
          <a:p>
            <a:r>
              <a:rPr lang="en-US" altLang="zh-CN" dirty="0"/>
              <a:t>4.	</a:t>
            </a:r>
            <a:r>
              <a:rPr lang="zh-CN" altLang="en-US" dirty="0"/>
              <a:t>修改</a:t>
            </a:r>
            <a:r>
              <a:rPr lang="en-US" altLang="zh-CN" dirty="0"/>
              <a:t>0.11</a:t>
            </a:r>
            <a:r>
              <a:rPr lang="zh-CN" altLang="en-US" dirty="0"/>
              <a:t>进程调度的时间片，然后再运行同样的样本程序，统计同样的时间数据，和原有的情况对比，体会不同时间片带来的差异。</a:t>
            </a:r>
          </a:p>
          <a:p>
            <a:endParaRPr lang="zh-CN" altLang="en-US" dirty="0"/>
          </a:p>
        </p:txBody>
      </p:sp>
    </p:spTree>
    <p:extLst>
      <p:ext uri="{BB962C8B-B14F-4D97-AF65-F5344CB8AC3E}">
        <p14:creationId xmlns:p14="http://schemas.microsoft.com/office/powerpoint/2010/main" val="943044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Process.c</a:t>
            </a:r>
            <a:endParaRPr lang="zh-CN" altLang="en-US" dirty="0"/>
          </a:p>
        </p:txBody>
      </p:sp>
      <p:sp>
        <p:nvSpPr>
          <p:cNvPr id="3" name="内容占位符 2"/>
          <p:cNvSpPr>
            <a:spLocks noGrp="1"/>
          </p:cNvSpPr>
          <p:nvPr>
            <p:ph idx="1"/>
          </p:nvPr>
        </p:nvSpPr>
        <p:spPr/>
        <p:txBody>
          <a:bodyPr>
            <a:normAutofit/>
          </a:bodyPr>
          <a:lstStyle/>
          <a:p>
            <a:r>
              <a:rPr lang="zh-CN" altLang="en-US" dirty="0"/>
              <a:t>利用系统提供的进程控制函数</a:t>
            </a:r>
            <a:r>
              <a:rPr lang="en-US" altLang="zh-CN" dirty="0"/>
              <a:t>fork</a:t>
            </a:r>
            <a:r>
              <a:rPr lang="zh-CN" altLang="en-US" dirty="0"/>
              <a:t>、</a:t>
            </a:r>
            <a:r>
              <a:rPr lang="en-US" altLang="zh-CN" dirty="0"/>
              <a:t>wait</a:t>
            </a:r>
            <a:r>
              <a:rPr lang="zh-CN" altLang="en-US" dirty="0"/>
              <a:t>系统调用编写多进程程序</a:t>
            </a:r>
            <a:r>
              <a:rPr lang="en-US" altLang="zh-CN" dirty="0" err="1"/>
              <a:t>process.c</a:t>
            </a:r>
            <a:endParaRPr lang="en-US" altLang="zh-CN" dirty="0"/>
          </a:p>
          <a:p>
            <a:r>
              <a:rPr lang="zh-CN" altLang="en-US" dirty="0"/>
              <a:t>创建</a:t>
            </a:r>
            <a:r>
              <a:rPr lang="en-US" altLang="zh-CN" dirty="0"/>
              <a:t>10</a:t>
            </a:r>
            <a:r>
              <a:rPr lang="zh-CN" altLang="en-US" dirty="0"/>
              <a:t>个子进程，每个占用</a:t>
            </a:r>
            <a:r>
              <a:rPr lang="en-US" altLang="zh-CN" dirty="0"/>
              <a:t>20</a:t>
            </a:r>
            <a:r>
              <a:rPr lang="zh-CN" altLang="en-US" dirty="0"/>
              <a:t>秒。按照创建顺序占用</a:t>
            </a:r>
            <a:r>
              <a:rPr lang="en-US" altLang="zh-CN" dirty="0"/>
              <a:t>cpu2i</a:t>
            </a:r>
            <a:r>
              <a:rPr lang="zh-CN" altLang="en-US" dirty="0"/>
              <a:t>秒，剩余时间占用</a:t>
            </a:r>
            <a:r>
              <a:rPr lang="en-US" altLang="zh-CN" dirty="0" err="1"/>
              <a:t>io</a:t>
            </a:r>
            <a:endParaRPr lang="en-US" altLang="zh-CN" dirty="0"/>
          </a:p>
          <a:p>
            <a:r>
              <a:rPr lang="zh-CN" altLang="en-US" dirty="0"/>
              <a:t>函数</a:t>
            </a:r>
            <a:r>
              <a:rPr lang="en-US" altLang="zh-CN" dirty="0" err="1"/>
              <a:t>cpuio_bound</a:t>
            </a:r>
            <a:r>
              <a:rPr lang="en-US" altLang="zh-CN" dirty="0"/>
              <a:t> </a:t>
            </a:r>
            <a:r>
              <a:rPr lang="zh-CN" altLang="en-US" dirty="0"/>
              <a:t>占用</a:t>
            </a:r>
            <a:r>
              <a:rPr lang="en-US" altLang="zh-CN" dirty="0" err="1"/>
              <a:t>cpu</a:t>
            </a:r>
            <a:r>
              <a:rPr lang="zh-CN" altLang="en-US" dirty="0"/>
              <a:t>直到</a:t>
            </a:r>
            <a:r>
              <a:rPr lang="en-US" altLang="zh-CN" dirty="0" err="1"/>
              <a:t>cpu</a:t>
            </a:r>
            <a:r>
              <a:rPr lang="zh-CN" altLang="en-US" dirty="0"/>
              <a:t>占用时间，占用</a:t>
            </a:r>
            <a:r>
              <a:rPr lang="en-US" altLang="zh-CN" dirty="0" err="1"/>
              <a:t>cpu</a:t>
            </a:r>
            <a:r>
              <a:rPr lang="zh-CN" altLang="en-US" dirty="0"/>
              <a:t>时间为用户代码和内核代码执行时间之和。进程随后占用</a:t>
            </a:r>
            <a:r>
              <a:rPr lang="en-US" altLang="zh-CN" dirty="0" err="1"/>
              <a:t>io</a:t>
            </a:r>
            <a:r>
              <a:rPr lang="zh-CN" altLang="en-US" dirty="0"/>
              <a:t>用</a:t>
            </a:r>
            <a:r>
              <a:rPr lang="en-US" altLang="zh-CN" dirty="0"/>
              <a:t>sleep</a:t>
            </a:r>
            <a:r>
              <a:rPr lang="zh-CN" altLang="en-US" dirty="0"/>
              <a:t>函数模拟。当占用时间达到预设值遍执行完毕。</a:t>
            </a:r>
          </a:p>
        </p:txBody>
      </p:sp>
    </p:spTree>
    <p:extLst>
      <p:ext uri="{BB962C8B-B14F-4D97-AF65-F5344CB8AC3E}">
        <p14:creationId xmlns:p14="http://schemas.microsoft.com/office/powerpoint/2010/main" val="3270721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0" y="0"/>
            <a:ext cx="5193003" cy="5779008"/>
          </a:xfrm>
          <a:prstGeom prst="rect">
            <a:avLst/>
          </a:prstGeom>
        </p:spPr>
      </p:pic>
      <p:pic>
        <p:nvPicPr>
          <p:cNvPr id="5" name="图片 4"/>
          <p:cNvPicPr>
            <a:picLocks noChangeAspect="1"/>
          </p:cNvPicPr>
          <p:nvPr/>
        </p:nvPicPr>
        <p:blipFill>
          <a:blip r:embed="rId3"/>
          <a:stretch>
            <a:fillRect/>
          </a:stretch>
        </p:blipFill>
        <p:spPr>
          <a:xfrm>
            <a:off x="4543870" y="0"/>
            <a:ext cx="4600130" cy="6339840"/>
          </a:xfrm>
          <a:prstGeom prst="rect">
            <a:avLst/>
          </a:prstGeom>
        </p:spPr>
      </p:pic>
    </p:spTree>
    <p:extLst>
      <p:ext uri="{BB962C8B-B14F-4D97-AF65-F5344CB8AC3E}">
        <p14:creationId xmlns:p14="http://schemas.microsoft.com/office/powerpoint/2010/main" val="2585171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Main.c</a:t>
            </a:r>
            <a:endParaRPr lang="zh-CN" altLang="en-US" dirty="0"/>
          </a:p>
        </p:txBody>
      </p:sp>
      <p:sp>
        <p:nvSpPr>
          <p:cNvPr id="3" name="内容占位符 2"/>
          <p:cNvSpPr>
            <a:spLocks noGrp="1"/>
          </p:cNvSpPr>
          <p:nvPr>
            <p:ph idx="1"/>
          </p:nvPr>
        </p:nvSpPr>
        <p:spPr/>
        <p:txBody>
          <a:bodyPr/>
          <a:lstStyle/>
          <a:p>
            <a:r>
              <a:rPr lang="en-US" altLang="zh-CN" dirty="0"/>
              <a:t>process.log</a:t>
            </a:r>
            <a:r>
              <a:rPr lang="zh-CN" altLang="en-US" dirty="0"/>
              <a:t>文件添加文件用来打开</a:t>
            </a:r>
            <a:r>
              <a:rPr lang="en-US" altLang="zh-CN" dirty="0"/>
              <a:t>log</a:t>
            </a:r>
            <a:r>
              <a:rPr lang="zh-CN" altLang="en-US" dirty="0"/>
              <a:t>文件。</a:t>
            </a:r>
            <a:endParaRPr lang="en-US" altLang="zh-CN" dirty="0"/>
          </a:p>
          <a:p>
            <a:r>
              <a:rPr lang="zh-CN" altLang="en-US" dirty="0"/>
              <a:t>在</a:t>
            </a:r>
            <a:r>
              <a:rPr lang="en-US" altLang="zh-CN" dirty="0"/>
              <a:t>move to user mode </a:t>
            </a:r>
            <a:r>
              <a:rPr lang="zh-CN" altLang="en-US" dirty="0"/>
              <a:t>后添加保证尽早记录。（报告里有）</a:t>
            </a:r>
            <a:endParaRPr lang="en-US" altLang="zh-CN" dirty="0"/>
          </a:p>
          <a:p>
            <a:endParaRPr lang="zh-CN" altLang="en-US" dirty="0"/>
          </a:p>
        </p:txBody>
      </p:sp>
      <p:pic>
        <p:nvPicPr>
          <p:cNvPr id="4" name="内容占位符 3"/>
          <p:cNvPicPr>
            <a:picLocks noChangeAspect="1"/>
          </p:cNvPicPr>
          <p:nvPr/>
        </p:nvPicPr>
        <p:blipFill>
          <a:blip r:embed="rId2"/>
          <a:stretch>
            <a:fillRect/>
          </a:stretch>
        </p:blipFill>
        <p:spPr>
          <a:xfrm>
            <a:off x="677255" y="3101294"/>
            <a:ext cx="7838095" cy="1800000"/>
          </a:xfrm>
          <a:prstGeom prst="rect">
            <a:avLst/>
          </a:prstGeom>
        </p:spPr>
      </p:pic>
    </p:spTree>
    <p:extLst>
      <p:ext uri="{BB962C8B-B14F-4D97-AF65-F5344CB8AC3E}">
        <p14:creationId xmlns:p14="http://schemas.microsoft.com/office/powerpoint/2010/main" val="1867708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Prink.c</a:t>
            </a:r>
            <a:endParaRPr lang="zh-CN" altLang="en-US" dirty="0"/>
          </a:p>
        </p:txBody>
      </p:sp>
      <p:sp>
        <p:nvSpPr>
          <p:cNvPr id="3" name="内容占位符 2"/>
          <p:cNvSpPr>
            <a:spLocks noGrp="1"/>
          </p:cNvSpPr>
          <p:nvPr>
            <p:ph idx="1"/>
          </p:nvPr>
        </p:nvSpPr>
        <p:spPr/>
        <p:txBody>
          <a:bodyPr/>
          <a:lstStyle/>
          <a:p>
            <a:r>
              <a:rPr lang="zh-CN" altLang="en-US" dirty="0"/>
              <a:t>字形创建</a:t>
            </a:r>
            <a:r>
              <a:rPr lang="en-US" altLang="zh-CN" dirty="0" err="1"/>
              <a:t>fprink</a:t>
            </a:r>
            <a:endParaRPr lang="en-US" altLang="zh-CN" dirty="0"/>
          </a:p>
          <a:p>
            <a:pPr marL="0" indent="0">
              <a:buNone/>
            </a:pPr>
            <a:r>
              <a:rPr lang="zh-CN" altLang="en-US" dirty="0"/>
              <a:t>函数来写</a:t>
            </a:r>
            <a:r>
              <a:rPr lang="en-US" altLang="zh-CN" dirty="0"/>
              <a:t>log</a:t>
            </a:r>
            <a:r>
              <a:rPr lang="zh-CN" altLang="en-US" dirty="0"/>
              <a:t>文件</a:t>
            </a:r>
            <a:endParaRPr lang="en-US" altLang="zh-CN" dirty="0"/>
          </a:p>
          <a:p>
            <a:r>
              <a:rPr lang="zh-CN" altLang="en-US" dirty="0"/>
              <a:t>第一个参数为</a:t>
            </a:r>
            <a:r>
              <a:rPr lang="en-US" altLang="zh-CN" dirty="0"/>
              <a:t>3</a:t>
            </a:r>
          </a:p>
          <a:p>
            <a:pPr marL="0" indent="0">
              <a:buNone/>
            </a:pPr>
            <a:r>
              <a:rPr lang="zh-CN" altLang="en-US" dirty="0"/>
              <a:t>表示像</a:t>
            </a:r>
            <a:r>
              <a:rPr lang="en-US" altLang="zh-CN" dirty="0"/>
              <a:t>log</a:t>
            </a:r>
            <a:r>
              <a:rPr lang="zh-CN" altLang="en-US" dirty="0"/>
              <a:t>输出</a:t>
            </a:r>
            <a:endParaRPr lang="en-US" altLang="zh-CN" dirty="0"/>
          </a:p>
          <a:p>
            <a:pPr marL="0" indent="0">
              <a:buNone/>
            </a:pPr>
            <a:r>
              <a:rPr lang="zh-CN" altLang="en-US" dirty="0"/>
              <a:t>（报告里有）</a:t>
            </a:r>
          </a:p>
        </p:txBody>
      </p:sp>
      <p:pic>
        <p:nvPicPr>
          <p:cNvPr id="4" name="图片 3"/>
          <p:cNvPicPr>
            <a:picLocks noChangeAspect="1"/>
          </p:cNvPicPr>
          <p:nvPr/>
        </p:nvPicPr>
        <p:blipFill>
          <a:blip r:embed="rId2"/>
          <a:stretch>
            <a:fillRect/>
          </a:stretch>
        </p:blipFill>
        <p:spPr>
          <a:xfrm>
            <a:off x="3755571" y="0"/>
            <a:ext cx="5388429" cy="6858000"/>
          </a:xfrm>
          <a:prstGeom prst="rect">
            <a:avLst/>
          </a:prstGeom>
        </p:spPr>
      </p:pic>
    </p:spTree>
    <p:extLst>
      <p:ext uri="{BB962C8B-B14F-4D97-AF65-F5344CB8AC3E}">
        <p14:creationId xmlns:p14="http://schemas.microsoft.com/office/powerpoint/2010/main" val="11548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分别表示进程新建</a:t>
            </a:r>
            <a:r>
              <a:rPr lang="en-US" altLang="zh-CN" dirty="0"/>
              <a:t>(N)</a:t>
            </a:r>
            <a:r>
              <a:rPr lang="zh-CN" altLang="zh-CN" dirty="0"/>
              <a:t>、进入就绪态</a:t>
            </a:r>
            <a:r>
              <a:rPr lang="en-US" altLang="zh-CN" dirty="0"/>
              <a:t>(J)</a:t>
            </a:r>
            <a:r>
              <a:rPr lang="zh-CN" altLang="zh-CN" dirty="0"/>
              <a:t>、进入运行态</a:t>
            </a:r>
            <a:r>
              <a:rPr lang="en-US" altLang="zh-CN" dirty="0"/>
              <a:t>(R)</a:t>
            </a:r>
            <a:r>
              <a:rPr lang="zh-CN" altLang="zh-CN" dirty="0"/>
              <a:t>、进入阻塞态</a:t>
            </a:r>
            <a:r>
              <a:rPr lang="en-US" altLang="zh-CN" dirty="0"/>
              <a:t>(W)</a:t>
            </a:r>
            <a:r>
              <a:rPr lang="zh-CN" altLang="zh-CN" dirty="0"/>
              <a:t>和退出</a:t>
            </a:r>
            <a:r>
              <a:rPr lang="en-US" altLang="zh-CN" dirty="0"/>
              <a:t>(E)</a:t>
            </a:r>
            <a:r>
              <a:rPr lang="zh-CN" altLang="zh-CN" dirty="0"/>
              <a:t>；</a:t>
            </a:r>
            <a:endParaRPr lang="zh-CN" altLang="en-US" dirty="0"/>
          </a:p>
        </p:txBody>
      </p:sp>
    </p:spTree>
    <p:extLst>
      <p:ext uri="{BB962C8B-B14F-4D97-AF65-F5344CB8AC3E}">
        <p14:creationId xmlns:p14="http://schemas.microsoft.com/office/powerpoint/2010/main" val="384777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Fork.c</a:t>
            </a:r>
            <a:endParaRPr lang="zh-CN" altLang="en-US" dirty="0"/>
          </a:p>
        </p:txBody>
      </p:sp>
      <p:sp>
        <p:nvSpPr>
          <p:cNvPr id="3" name="内容占位符 2"/>
          <p:cNvSpPr>
            <a:spLocks noGrp="1"/>
          </p:cNvSpPr>
          <p:nvPr>
            <p:ph idx="1"/>
          </p:nvPr>
        </p:nvSpPr>
        <p:spPr/>
        <p:txBody>
          <a:bodyPr>
            <a:normAutofit/>
          </a:bodyPr>
          <a:lstStyle/>
          <a:p>
            <a:r>
              <a:rPr lang="en-US" altLang="zh-CN" dirty="0"/>
              <a:t>p-&gt;</a:t>
            </a:r>
            <a:r>
              <a:rPr lang="en-US" altLang="zh-CN" dirty="0" err="1"/>
              <a:t>start_time</a:t>
            </a:r>
            <a:r>
              <a:rPr lang="en-US" altLang="zh-CN" dirty="0"/>
              <a:t> = jiffies; //</a:t>
            </a:r>
            <a:r>
              <a:rPr lang="zh-CN" altLang="zh-CN" dirty="0"/>
              <a:t>设置</a:t>
            </a:r>
            <a:r>
              <a:rPr lang="en-US" altLang="zh-CN" dirty="0" err="1"/>
              <a:t>start_time</a:t>
            </a:r>
            <a:r>
              <a:rPr lang="zh-CN" altLang="zh-CN" dirty="0"/>
              <a:t>为</a:t>
            </a:r>
            <a:r>
              <a:rPr lang="en-US" altLang="zh-CN" dirty="0"/>
              <a:t>jiffies</a:t>
            </a:r>
          </a:p>
          <a:p>
            <a:r>
              <a:rPr lang="zh-CN" altLang="en-US" dirty="0"/>
              <a:t>该行后新建一个进程，用</a:t>
            </a:r>
            <a:r>
              <a:rPr lang="en-US" altLang="zh-CN" dirty="0" err="1"/>
              <a:t>fprintk</a:t>
            </a:r>
            <a:r>
              <a:rPr lang="zh-CN" altLang="en-US" dirty="0"/>
              <a:t>记录到</a:t>
            </a:r>
            <a:r>
              <a:rPr lang="en-US" altLang="zh-CN" dirty="0"/>
              <a:t>log</a:t>
            </a:r>
            <a:r>
              <a:rPr lang="zh-CN" altLang="en-US" dirty="0"/>
              <a:t>文件中</a:t>
            </a:r>
            <a:endParaRPr lang="en-US" altLang="zh-CN" dirty="0"/>
          </a:p>
          <a:p>
            <a:endParaRPr lang="en-US" altLang="zh-CN" dirty="0"/>
          </a:p>
          <a:p>
            <a:r>
              <a:rPr lang="en-US" altLang="zh-CN" dirty="0"/>
              <a:t>p-&gt;state = TASK_RUNNING; //</a:t>
            </a:r>
            <a:r>
              <a:rPr lang="zh-CN" altLang="zh-CN" dirty="0"/>
              <a:t>设置进程状态为就绪。所有就绪进程的状态都是</a:t>
            </a:r>
            <a:r>
              <a:rPr lang="en-US" altLang="zh-CN" dirty="0"/>
              <a:t>_RUNNING(0</a:t>
            </a:r>
            <a:r>
              <a:rPr lang="zh-CN" altLang="zh-CN" dirty="0"/>
              <a:t>），被全局变量</a:t>
            </a:r>
            <a:r>
              <a:rPr lang="en-US" altLang="zh-CN" dirty="0"/>
              <a:t>current</a:t>
            </a:r>
            <a:r>
              <a:rPr lang="zh-CN" altLang="zh-CN" dirty="0"/>
              <a:t>指向的是正在运行的进程。</a:t>
            </a:r>
            <a:br>
              <a:rPr lang="en-US" altLang="zh-CN" dirty="0"/>
            </a:br>
            <a:endParaRPr lang="en-US" altLang="zh-CN" dirty="0"/>
          </a:p>
          <a:p>
            <a:r>
              <a:rPr lang="zh-CN" altLang="en-US" dirty="0"/>
              <a:t>该行进程创建返回前进程的状态就绪，记录到</a:t>
            </a:r>
            <a:r>
              <a:rPr lang="en-US" altLang="zh-CN" dirty="0"/>
              <a:t>log</a:t>
            </a:r>
            <a:r>
              <a:rPr lang="zh-CN" altLang="en-US" dirty="0"/>
              <a:t>文件中</a:t>
            </a:r>
            <a:endParaRPr lang="en-US" altLang="zh-CN" dirty="0"/>
          </a:p>
        </p:txBody>
      </p:sp>
    </p:spTree>
    <p:extLst>
      <p:ext uri="{BB962C8B-B14F-4D97-AF65-F5344CB8AC3E}">
        <p14:creationId xmlns:p14="http://schemas.microsoft.com/office/powerpoint/2010/main" val="713476056"/>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128</TotalTime>
  <Words>653</Words>
  <Application>Microsoft Office PowerPoint</Application>
  <PresentationFormat>全屏显示(4:3)</PresentationFormat>
  <Paragraphs>99</Paragraphs>
  <Slides>25</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25</vt:i4>
      </vt:variant>
    </vt:vector>
  </HeadingPairs>
  <TitlesOfParts>
    <vt:vector size="31" baseType="lpstr">
      <vt:lpstr>等线</vt:lpstr>
      <vt:lpstr>等线 Light</vt:lpstr>
      <vt:lpstr>Arial</vt:lpstr>
      <vt:lpstr>Calibri</vt:lpstr>
      <vt:lpstr>Calibri Light</vt:lpstr>
      <vt:lpstr>Office 主题​​</vt:lpstr>
      <vt:lpstr>实验三</vt:lpstr>
      <vt:lpstr>实验目的</vt:lpstr>
      <vt:lpstr>实验内容</vt:lpstr>
      <vt:lpstr>Process.c</vt:lpstr>
      <vt:lpstr>PowerPoint 演示文稿</vt:lpstr>
      <vt:lpstr>Main.c</vt:lpstr>
      <vt:lpstr>Prink.c</vt:lpstr>
      <vt:lpstr>PowerPoint 演示文稿</vt:lpstr>
      <vt:lpstr>Fork.c</vt:lpstr>
      <vt:lpstr>sched.c</vt:lpstr>
      <vt:lpstr>PowerPoint 演示文稿</vt:lpstr>
      <vt:lpstr>Sched.c</vt:lpstr>
      <vt:lpstr>PowerPoint 演示文稿</vt:lpstr>
      <vt:lpstr>Sched.c</vt:lpstr>
      <vt:lpstr>Sched.c</vt:lpstr>
      <vt:lpstr>Exit.c</vt:lpstr>
      <vt:lpstr>调试 创建十个子进程并打印pid</vt:lpstr>
      <vt:lpstr>PowerPoint 演示文稿</vt:lpstr>
      <vt:lpstr>PowerPoint 演示文稿</vt:lpstr>
      <vt:lpstr>时间片修改</vt:lpstr>
      <vt:lpstr>时间片修改</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实验三</dc:title>
  <dc:creator>greymon black</dc:creator>
  <cp:lastModifiedBy>greymon black</cp:lastModifiedBy>
  <cp:revision>14</cp:revision>
  <dcterms:created xsi:type="dcterms:W3CDTF">2017-01-02T13:42:35Z</dcterms:created>
  <dcterms:modified xsi:type="dcterms:W3CDTF">2017-01-04T11:55:36Z</dcterms:modified>
</cp:coreProperties>
</file>